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57" r:id="rId5"/>
    <p:sldId id="270" r:id="rId6"/>
    <p:sldId id="274" r:id="rId7"/>
    <p:sldId id="271" r:id="rId8"/>
    <p:sldId id="272" r:id="rId9"/>
    <p:sldId id="273" r:id="rId10"/>
    <p:sldId id="275" r:id="rId11"/>
    <p:sldId id="282" r:id="rId12"/>
    <p:sldId id="276" r:id="rId13"/>
    <p:sldId id="277" r:id="rId14"/>
    <p:sldId id="281" r:id="rId15"/>
    <p:sldId id="264" r:id="rId16"/>
    <p:sldId id="265" r:id="rId17"/>
    <p:sldId id="266" r:id="rId18"/>
    <p:sldId id="267" r:id="rId19"/>
    <p:sldId id="260" r:id="rId20"/>
    <p:sldId id="284" r:id="rId21"/>
    <p:sldId id="280" r:id="rId22"/>
    <p:sldId id="283" r:id="rId23"/>
    <p:sldId id="263" r:id="rId24"/>
  </p:sldIdLst>
  <p:sldSz cx="18288000" cy="10287000"/>
  <p:notesSz cx="6858000" cy="9144000"/>
  <p:embeddedFontLst>
    <p:embeddedFont>
      <p:font typeface="Faustina Regular Bold" panose="020B0604020202020204" charset="0"/>
      <p:regular r:id="rId25"/>
    </p:embeddedFont>
    <p:embeddedFont>
      <p:font typeface="Faustina SemiBold" panose="020B0604020202020204" charset="0"/>
      <p:regular r:id="rId26"/>
    </p:embeddedFont>
    <p:embeddedFont>
      <p:font typeface="Faustina SemiBold Bold" panose="020B0604020202020204" charset="0"/>
      <p:regular r:id="rId27"/>
    </p:embeddedFont>
    <p:embeddedFont>
      <p:font typeface="Palatino Linotype" panose="02040502050505030304"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9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8161442"/>
              <a:ext cx="8161442" cy="8161442"/>
            </a:xfrm>
            <a:prstGeom prst="rect">
              <a:avLst/>
            </a:prstGeom>
          </p:spPr>
        </p:pic>
      </p:grpSp>
      <p:sp>
        <p:nvSpPr>
          <p:cNvPr id="16" name="TextBox 16"/>
          <p:cNvSpPr txBox="1"/>
          <p:nvPr/>
        </p:nvSpPr>
        <p:spPr>
          <a:xfrm>
            <a:off x="1290140" y="2247900"/>
            <a:ext cx="7549060" cy="551433"/>
          </a:xfrm>
          <a:prstGeom prst="rect">
            <a:avLst/>
          </a:prstGeom>
        </p:spPr>
        <p:txBody>
          <a:bodyPr wrap="square" lIns="0" tIns="0" rIns="0" bIns="0" rtlCol="0" anchor="t">
            <a:spAutoFit/>
          </a:bodyPr>
          <a:lstStyle/>
          <a:p>
            <a:pPr algn="ctr">
              <a:lnSpc>
                <a:spcPts val="4290"/>
              </a:lnSpc>
            </a:pPr>
            <a:r>
              <a:rPr lang="vi-VN" sz="4000" b="1">
                <a:solidFill>
                  <a:srgbClr val="FF0000"/>
                </a:solidFill>
                <a:effectLst>
                  <a:outerShdw blurRad="38100" dist="38100" dir="2700000" algn="tl">
                    <a:srgbClr val="000000">
                      <a:alpha val="43137"/>
                    </a:srgbClr>
                  </a:outerShdw>
                </a:effectLst>
                <a:latin typeface="Palatino Linotype" panose="02040502050505030304" pitchFamily="18" charset="0"/>
              </a:rPr>
              <a:t>THỰC HÀNH TIẾNG VIỆT</a:t>
            </a:r>
            <a:endParaRPr lang="en-US" sz="4000" b="1">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19" name="Rectangle 18"/>
          <p:cNvSpPr/>
          <p:nvPr/>
        </p:nvSpPr>
        <p:spPr>
          <a:xfrm>
            <a:off x="3200400" y="3543300"/>
            <a:ext cx="13944600" cy="1569660"/>
          </a:xfrm>
          <a:prstGeom prst="rect">
            <a:avLst/>
          </a:prstGeom>
          <a:noFill/>
        </p:spPr>
        <p:txBody>
          <a:bodyPr wrap="square" lIns="91440" tIns="45720" rIns="91440" bIns="45720">
            <a:spAutoFit/>
          </a:bodyPr>
          <a:lstStyle/>
          <a:p>
            <a:pPr algn="ctr"/>
            <a:r>
              <a:rPr lang="vi-VN" sz="9600" b="1" cap="none" spc="0">
                <a:ln w="0"/>
                <a:solidFill>
                  <a:srgbClr val="00B0F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THÀNH NGỮ</a:t>
            </a:r>
            <a:endParaRPr lang="en-GB" sz="9600" b="1" cap="none" spc="0">
              <a:ln w="0"/>
              <a:solidFill>
                <a:srgbClr val="00B0F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sp>
        <p:nvSpPr>
          <p:cNvPr id="6" name="TextBox 6"/>
          <p:cNvSpPr txBox="1"/>
          <p:nvPr/>
        </p:nvSpPr>
        <p:spPr>
          <a:xfrm>
            <a:off x="762000" y="524368"/>
            <a:ext cx="5033798" cy="615553"/>
          </a:xfrm>
          <a:prstGeom prst="rect">
            <a:avLst/>
          </a:prstGeom>
        </p:spPr>
        <p:txBody>
          <a:bodyPr lIns="0" tIns="0" rIns="0" bIns="0" rtlCol="0" anchor="t">
            <a:spAutoFit/>
          </a:bodyPr>
          <a:lstStyle/>
          <a:p>
            <a:r>
              <a:rPr lang="en-US" sz="4000" b="1">
                <a:effectLst>
                  <a:outerShdw blurRad="38100" dist="38100" dir="2700000" algn="tl">
                    <a:srgbClr val="000000">
                      <a:alpha val="43137"/>
                    </a:srgbClr>
                  </a:outerShdw>
                </a:effectLst>
                <a:latin typeface="Palatino Linotype" panose="02040502050505030304" pitchFamily="18" charset="0"/>
              </a:rPr>
              <a:t>*</a:t>
            </a:r>
            <a:r>
              <a:rPr lang="vi-VN" sz="4000" b="1">
                <a:effectLst>
                  <a:outerShdw blurRad="38100" dist="38100" dir="2700000" algn="tl">
                    <a:srgbClr val="000000">
                      <a:alpha val="43137"/>
                    </a:srgbClr>
                  </a:outerShdw>
                </a:effectLst>
                <a:latin typeface="Palatino Linotype" panose="02040502050505030304" pitchFamily="18" charset="0"/>
              </a:rPr>
              <a:t> Ví dụ </a:t>
            </a:r>
            <a:r>
              <a:rPr lang="en-US" sz="4000" b="1">
                <a:effectLst>
                  <a:outerShdw blurRad="38100" dist="38100" dir="2700000" algn="tl">
                    <a:srgbClr val="000000">
                      <a:alpha val="43137"/>
                    </a:srgbClr>
                  </a:outerShdw>
                </a:effectLst>
                <a:latin typeface="Palatino Linotype" panose="02040502050505030304" pitchFamily="18" charset="0"/>
              </a:rPr>
              <a:t>2: (SGK, tr.11)</a:t>
            </a:r>
            <a:endParaRPr lang="en-GB" sz="4000" b="1">
              <a:effectLst>
                <a:outerShdw blurRad="38100" dist="38100" dir="2700000" algn="tl">
                  <a:srgbClr val="000000">
                    <a:alpha val="43137"/>
                  </a:srgbClr>
                </a:outerShdw>
              </a:effectLst>
              <a:latin typeface="Palatino Linotype" panose="02040502050505030304" pitchFamily="18" charset="0"/>
            </a:endParaRPr>
          </a:p>
        </p:txBody>
      </p:sp>
      <p:sp>
        <p:nvSpPr>
          <p:cNvPr id="8" name="TextBox 8"/>
          <p:cNvSpPr txBox="1"/>
          <p:nvPr/>
        </p:nvSpPr>
        <p:spPr>
          <a:xfrm>
            <a:off x="11277600" y="524368"/>
            <a:ext cx="4881848" cy="738664"/>
          </a:xfrm>
          <a:prstGeom prst="rect">
            <a:avLst/>
          </a:prstGeom>
        </p:spPr>
        <p:txBody>
          <a:bodyPr lIns="0" tIns="0" rIns="0" bIns="0" rtlCol="0" anchor="t">
            <a:spAutoFit/>
          </a:bodyPr>
          <a:lstStyle/>
          <a:p>
            <a:r>
              <a:rPr lang="en-US" sz="4800" b="1">
                <a:effectLst>
                  <a:outerShdw blurRad="38100" dist="38100" dir="2700000" algn="tl">
                    <a:srgbClr val="000000">
                      <a:alpha val="43137"/>
                    </a:srgbClr>
                  </a:outerShdw>
                </a:effectLst>
                <a:latin typeface="Palatino Linotype" panose="02040502050505030304" pitchFamily="18" charset="0"/>
              </a:rPr>
              <a:t>*</a:t>
            </a:r>
            <a:r>
              <a:rPr lang="vi-VN" sz="4800" b="1">
                <a:effectLst>
                  <a:outerShdw blurRad="38100" dist="38100" dir="2700000" algn="tl">
                    <a:srgbClr val="000000">
                      <a:alpha val="43137"/>
                    </a:srgbClr>
                  </a:outerShdw>
                </a:effectLst>
                <a:latin typeface="Palatino Linotype" panose="02040502050505030304" pitchFamily="18" charset="0"/>
              </a:rPr>
              <a:t> Ví dụ</a:t>
            </a:r>
            <a:endParaRPr lang="en-GB" sz="4800" b="1">
              <a:effectLst>
                <a:outerShdw blurRad="38100" dist="38100" dir="2700000" algn="tl">
                  <a:srgbClr val="000000">
                    <a:alpha val="43137"/>
                  </a:srgbClr>
                </a:outerShdw>
              </a:effectLst>
              <a:latin typeface="Palatino Linotype" panose="02040502050505030304" pitchFamily="18" charset="0"/>
            </a:endParaRPr>
          </a:p>
        </p:txBody>
      </p:sp>
      <p:sp>
        <p:nvSpPr>
          <p:cNvPr id="9" name="TextBox 9"/>
          <p:cNvSpPr txBox="1"/>
          <p:nvPr/>
        </p:nvSpPr>
        <p:spPr>
          <a:xfrm>
            <a:off x="70297" y="1704804"/>
            <a:ext cx="5293570" cy="500137"/>
          </a:xfrm>
          <a:prstGeom prst="rect">
            <a:avLst/>
          </a:prstGeom>
        </p:spPr>
        <p:txBody>
          <a:bodyPr lIns="0" tIns="0" rIns="0" bIns="0" rtlCol="0" anchor="t">
            <a:spAutoFit/>
          </a:bodyPr>
          <a:lstStyle/>
          <a:p>
            <a:pPr algn="ctr">
              <a:lnSpc>
                <a:spcPts val="3900"/>
              </a:lnSpc>
            </a:pP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rPr>
              <a:t>(3)</a:t>
            </a:r>
            <a:r>
              <a:rPr lang="vi-VN" sz="3600" i="1">
                <a:solidFill>
                  <a:srgbClr val="FF0000"/>
                </a:solidFill>
                <a:effectLst>
                  <a:outerShdw blurRad="38100" dist="38100" dir="2700000" algn="tl">
                    <a:srgbClr val="000000">
                      <a:alpha val="43137"/>
                    </a:srgbClr>
                  </a:outerShdw>
                </a:effectLst>
                <a:latin typeface="Palatino Linotype" panose="02040502050505030304" pitchFamily="18" charset="0"/>
              </a:rPr>
              <a:t> C</a:t>
            </a:r>
            <a:r>
              <a:rPr lang="en-US" sz="3600" b="1" i="1">
                <a:solidFill>
                  <a:srgbClr val="FF0000"/>
                </a:solidFill>
                <a:effectLst>
                  <a:outerShdw blurRad="38100" dist="38100" dir="2700000" algn="tl">
                    <a:srgbClr val="000000">
                      <a:alpha val="43137"/>
                    </a:srgbClr>
                  </a:outerShdw>
                </a:effectLst>
                <a:latin typeface="Palatino Linotype" panose="02040502050505030304" pitchFamily="18" charset="0"/>
              </a:rPr>
              <a:t>ủa ngon vật lạ</a:t>
            </a:r>
            <a:endParaRPr lang="en-GB" sz="3600" i="1">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10"/>
          <p:cNvSpPr txBox="1"/>
          <p:nvPr/>
        </p:nvSpPr>
        <p:spPr>
          <a:xfrm>
            <a:off x="11353800" y="1679061"/>
            <a:ext cx="6629400" cy="2769989"/>
          </a:xfrm>
          <a:prstGeom prst="rect">
            <a:avLst/>
          </a:prstGeom>
        </p:spPr>
        <p:txBody>
          <a:bodyPr wrap="square" lIns="0" tIns="0" rIns="0" bIns="0" rtlCol="0" anchor="t">
            <a:spAutoFit/>
          </a:bodyPr>
          <a:lstStyle/>
          <a:p>
            <a:pPr algn="just"/>
            <a:r>
              <a:rPr lang="en-US" sz="3600">
                <a:effectLst>
                  <a:outerShdw blurRad="38100" dist="38100" dir="2700000" algn="tl">
                    <a:srgbClr val="000000">
                      <a:alpha val="43137"/>
                    </a:srgbClr>
                  </a:outerShdw>
                </a:effectLst>
                <a:latin typeface="Palatino Linotype" panose="02040502050505030304" pitchFamily="18" charset="0"/>
              </a:rPr>
              <a:t>- Thành ngữ được sử dụng trong văn thơ:</a:t>
            </a:r>
            <a:endParaRPr lang="en-GB" sz="3600">
              <a:effectLst>
                <a:outerShdw blurRad="38100" dist="38100" dir="2700000" algn="tl">
                  <a:srgbClr val="000000">
                    <a:alpha val="43137"/>
                  </a:srgbClr>
                </a:outerShdw>
              </a:effectLst>
              <a:latin typeface="Palatino Linotype" panose="02040502050505030304" pitchFamily="18" charset="0"/>
            </a:endParaRPr>
          </a:p>
          <a:p>
            <a:pPr algn="just"/>
            <a:r>
              <a:rPr lang="en-US" sz="3600">
                <a:solidFill>
                  <a:srgbClr val="FF0000"/>
                </a:solidFill>
                <a:effectLst>
                  <a:outerShdw blurRad="38100" dist="38100" dir="2700000" algn="tl">
                    <a:srgbClr val="000000">
                      <a:alpha val="43137"/>
                    </a:srgbClr>
                  </a:outerShdw>
                </a:effectLst>
                <a:latin typeface="Palatino Linotype" panose="02040502050505030304" pitchFamily="18" charset="0"/>
              </a:rPr>
              <a:t>“</a:t>
            </a: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rPr>
              <a:t>Thân em vừa trắng lại vừa tròn/ Bảy nổi ba chìm với nước non</a:t>
            </a:r>
            <a:r>
              <a:rPr lang="en-US" sz="3600">
                <a:solidFill>
                  <a:srgbClr val="FF0000"/>
                </a:solidFill>
                <a:effectLst>
                  <a:outerShdw blurRad="38100" dist="38100" dir="2700000" algn="tl">
                    <a:srgbClr val="000000">
                      <a:alpha val="43137"/>
                    </a:srgbClr>
                  </a:outerShdw>
                </a:effectLst>
                <a:latin typeface="Palatino Linotype" panose="02040502050505030304" pitchFamily="18" charset="0"/>
              </a:rPr>
              <a:t>” </a:t>
            </a:r>
            <a:r>
              <a:rPr lang="en-US" sz="3600">
                <a:effectLst>
                  <a:outerShdw blurRad="38100" dist="38100" dir="2700000" algn="tl">
                    <a:srgbClr val="000000">
                      <a:alpha val="43137"/>
                    </a:srgbClr>
                  </a:outerShdw>
                </a:effectLst>
                <a:latin typeface="Palatino Linotype" panose="02040502050505030304" pitchFamily="18" charset="0"/>
              </a:rPr>
              <a:t>(Hồ Xuân Hương)</a:t>
            </a:r>
            <a:endParaRPr lang="en-GB" sz="3600">
              <a:effectLst>
                <a:outerShdw blurRad="38100" dist="38100" dir="2700000" algn="tl">
                  <a:srgbClr val="000000">
                    <a:alpha val="43137"/>
                  </a:srgbClr>
                </a:outerShdw>
              </a:effectLst>
              <a:latin typeface="Palatino Linotype" panose="02040502050505030304" pitchFamily="18" charset="0"/>
            </a:endParaRPr>
          </a:p>
        </p:txBody>
      </p:sp>
      <p:sp>
        <p:nvSpPr>
          <p:cNvPr id="12" name="Rectangle 11"/>
          <p:cNvSpPr/>
          <p:nvPr/>
        </p:nvSpPr>
        <p:spPr>
          <a:xfrm>
            <a:off x="533400" y="2866765"/>
            <a:ext cx="7261924" cy="646331"/>
          </a:xfrm>
          <a:prstGeom prst="rect">
            <a:avLst/>
          </a:prstGeom>
        </p:spPr>
        <p:txBody>
          <a:bodyPr wrap="none">
            <a:spAutoFit/>
          </a:bodyPr>
          <a:lstStyle/>
          <a:p>
            <a:pPr algn="just">
              <a:spcAft>
                <a:spcPts val="0"/>
              </a:spcAft>
            </a:pP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(4)</a:t>
            </a:r>
            <a:r>
              <a:rPr lang="vi-VN" sz="3600"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C</a:t>
            </a:r>
            <a:r>
              <a:rPr lang="en-US" sz="3600" b="1"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hưa biết mỉu nào cắn mỉu nào</a:t>
            </a:r>
            <a:endParaRPr lang="en-GB" sz="3600"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3" name="Rectangle 12"/>
          <p:cNvSpPr/>
          <p:nvPr/>
        </p:nvSpPr>
        <p:spPr>
          <a:xfrm>
            <a:off x="764058" y="4295807"/>
            <a:ext cx="5939053" cy="3331489"/>
          </a:xfrm>
          <a:prstGeom prst="rect">
            <a:avLst/>
          </a:prstGeom>
        </p:spPr>
        <p:txBody>
          <a:bodyPr wrap="square">
            <a:spAutoFit/>
          </a:bodyPr>
          <a:lstStyle/>
          <a:p>
            <a:pPr algn="just">
              <a:lnSpc>
                <a:spcPct val="150000"/>
              </a:lnSpc>
              <a:spcAft>
                <a:spcPts val="0"/>
              </a:spcAft>
            </a:pP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=&gt;</a:t>
            </a:r>
            <a:r>
              <a:rPr lang="vi-VN"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Việc dùng thành ngữ giúp cho câu văn trở nên súc tích, bóng bẩy, gợi nhiều liên tưởng.</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4" name="Rectangle 13"/>
          <p:cNvSpPr/>
          <p:nvPr/>
        </p:nvSpPr>
        <p:spPr>
          <a:xfrm>
            <a:off x="11310152" y="4937513"/>
            <a:ext cx="6825447" cy="2308324"/>
          </a:xfrm>
          <a:prstGeom prst="rect">
            <a:avLst/>
          </a:prstGeom>
        </p:spPr>
        <p:txBody>
          <a:bodyPr wrap="square">
            <a:spAutoFit/>
          </a:bodyPr>
          <a:lstStyle/>
          <a:p>
            <a:pPr algn="just"/>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Thành ngữ được sử dụng trong lời ăn tiếng nói hằng ngày: </a:t>
            </a: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Cậu làm cái gì cũng đánh trống bỏ dùi vậy?</a:t>
            </a:r>
            <a:endParaRPr lang="en-GB" sz="36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161442"/>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8161442"/>
              <a:ext cx="8161442" cy="8161442"/>
            </a:xfrm>
            <a:prstGeom prst="rect">
              <a:avLst/>
            </a:prstGeom>
          </p:spPr>
        </p:pic>
      </p:grpSp>
      <p:sp>
        <p:nvSpPr>
          <p:cNvPr id="17" name="Rectangle 16"/>
          <p:cNvSpPr/>
          <p:nvPr/>
        </p:nvSpPr>
        <p:spPr>
          <a:xfrm>
            <a:off x="597620" y="4000500"/>
            <a:ext cx="15480579" cy="3597139"/>
          </a:xfrm>
          <a:prstGeom prst="rect">
            <a:avLst/>
          </a:prstGeom>
          <a:noFill/>
        </p:spPr>
        <p:txBody>
          <a:bodyPr wrap="square" lIns="91440" tIns="45720" rIns="91440" bIns="45720">
            <a:spAutoFit/>
          </a:bodyPr>
          <a:lstStyle/>
          <a:p>
            <a:pPr algn="ctr">
              <a:lnSpc>
                <a:spcPct val="150000"/>
              </a:lnSpc>
            </a:pPr>
            <a:r>
              <a:rPr lang="vi-VN" sz="80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3</a:t>
            </a:r>
          </a:p>
          <a:p>
            <a:pPr algn="ctr">
              <a:lnSpc>
                <a:spcPct val="150000"/>
              </a:lnSpc>
            </a:pPr>
            <a:r>
              <a:rPr lang="vi-VN" sz="80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LUYỆN TẬP</a:t>
            </a:r>
            <a:endParaRPr lang="en-GB" sz="80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sp>
        <p:nvSpPr>
          <p:cNvPr id="7" name="TextBox 7"/>
          <p:cNvSpPr txBox="1"/>
          <p:nvPr/>
        </p:nvSpPr>
        <p:spPr>
          <a:xfrm>
            <a:off x="457200" y="325107"/>
            <a:ext cx="15087600" cy="746166"/>
          </a:xfrm>
          <a:prstGeom prst="rect">
            <a:avLst/>
          </a:prstGeom>
        </p:spPr>
        <p:txBody>
          <a:bodyPr wrap="square" lIns="0" tIns="0" rIns="0" bIns="0" rtlCol="0" anchor="t">
            <a:spAutoFit/>
          </a:bodyPr>
          <a:lstStyle/>
          <a:p>
            <a:pPr>
              <a:lnSpc>
                <a:spcPct val="150000"/>
              </a:lnSpc>
            </a:pPr>
            <a:r>
              <a:rPr lang="pt-BR" sz="3600" b="1" u="sng">
                <a:latin typeface="Palatino Linotype" panose="02040502050505030304" pitchFamily="18" charset="0"/>
              </a:rPr>
              <a:t>Bài tập 1/tr.10: </a:t>
            </a:r>
            <a:r>
              <a:rPr lang="en-US" sz="3600">
                <a:latin typeface="Palatino Linotype" panose="02040502050505030304" pitchFamily="18" charset="0"/>
              </a:rPr>
              <a:t>Chỉ ra và giải nghĩa thành ngữ trong các câu sau:</a:t>
            </a:r>
            <a:endParaRPr lang="en-GB" sz="3600">
              <a:latin typeface="Palatino Linotype" panose="02040502050505030304" pitchFamily="18" charset="0"/>
            </a:endParaRPr>
          </a:p>
        </p:txBody>
      </p:sp>
      <p:sp>
        <p:nvSpPr>
          <p:cNvPr id="18" name="TextBox 18"/>
          <p:cNvSpPr txBox="1"/>
          <p:nvPr/>
        </p:nvSpPr>
        <p:spPr>
          <a:xfrm>
            <a:off x="1219200" y="2389849"/>
            <a:ext cx="16784236" cy="1661992"/>
          </a:xfrm>
          <a:prstGeom prst="rect">
            <a:avLst/>
          </a:prstGeom>
        </p:spPr>
        <p:txBody>
          <a:bodyPr wrap="square" lIns="0" tIns="0" rIns="0" bIns="0" rtlCol="0" anchor="t">
            <a:spAutoFit/>
          </a:bodyPr>
          <a:lstStyle/>
          <a:p>
            <a:r>
              <a:rPr lang="pt-BR" sz="3600" i="1">
                <a:latin typeface="Palatino Linotype" panose="02040502050505030304" pitchFamily="18" charset="0"/>
              </a:rPr>
              <a:t>a. Tất cả những cái đó cám dỗ tôi hơn là quy tắc về phân tử; nhưng tôi cưỡng lại được, và ba chân bốn cẳng chạy đến trường.</a:t>
            </a:r>
            <a:endParaRPr lang="en-GB" sz="3600">
              <a:latin typeface="Palatino Linotype" panose="02040502050505030304" pitchFamily="18" charset="0"/>
            </a:endParaRPr>
          </a:p>
          <a:p>
            <a:r>
              <a:rPr lang="pt-BR" sz="3600">
                <a:latin typeface="Palatino Linotype" panose="02040502050505030304" pitchFamily="18" charset="0"/>
              </a:rPr>
              <a:t>(An-phông-xơ Đô-đê (Alphonse Daudet), </a:t>
            </a:r>
            <a:r>
              <a:rPr lang="pt-BR" sz="3600" i="1">
                <a:latin typeface="Palatino Linotype" panose="02040502050505030304" pitchFamily="18" charset="0"/>
              </a:rPr>
              <a:t>Buổi học cuối cùng</a:t>
            </a:r>
            <a:r>
              <a:rPr lang="pt-BR" sz="3600">
                <a:latin typeface="Palatino Linotype" panose="02040502050505030304" pitchFamily="18" charset="0"/>
              </a:rPr>
              <a:t>)</a:t>
            </a:r>
            <a:endParaRPr lang="en-GB" sz="3600">
              <a:latin typeface="Palatino Linotype" panose="02040502050505030304" pitchFamily="18" charset="0"/>
            </a:endParaRPr>
          </a:p>
        </p:txBody>
      </p:sp>
      <p:sp>
        <p:nvSpPr>
          <p:cNvPr id="21" name="TextBox 21"/>
          <p:cNvSpPr txBox="1"/>
          <p:nvPr/>
        </p:nvSpPr>
        <p:spPr>
          <a:xfrm>
            <a:off x="1219200" y="5600700"/>
            <a:ext cx="15841975" cy="1661993"/>
          </a:xfrm>
          <a:prstGeom prst="rect">
            <a:avLst/>
          </a:prstGeom>
        </p:spPr>
        <p:txBody>
          <a:bodyPr wrap="square" lIns="0" tIns="0" rIns="0" bIns="0" rtlCol="0" anchor="t">
            <a:spAutoFit/>
          </a:bodyPr>
          <a:lstStyle/>
          <a:p>
            <a:r>
              <a:rPr lang="pt-BR" sz="3600" i="1">
                <a:latin typeface="Palatino Linotype" panose="02040502050505030304" pitchFamily="18" charset="0"/>
              </a:rPr>
              <a:t>b. Lại có khi tôi cảm thấy mình dũng mãnh đến nỗi dù có phải chuyến núi dời sông tôi cũng sẵn sàng.</a:t>
            </a:r>
            <a:endParaRPr lang="en-GB" sz="3600">
              <a:latin typeface="Palatino Linotype" panose="02040502050505030304" pitchFamily="18" charset="0"/>
            </a:endParaRPr>
          </a:p>
          <a:p>
            <a:r>
              <a:rPr lang="pt-BR" sz="3600">
                <a:latin typeface="Palatino Linotype" panose="02040502050505030304" pitchFamily="18" charset="0"/>
              </a:rPr>
              <a:t>(Trin-ghi-dơ Ai-tơ-ma-tốp, </a:t>
            </a:r>
            <a:r>
              <a:rPr lang="pt-BR" sz="3600" i="1">
                <a:latin typeface="Palatino Linotype" panose="02040502050505030304" pitchFamily="18" charset="0"/>
              </a:rPr>
              <a:t>Người thầy đầu tiên</a:t>
            </a:r>
            <a:r>
              <a:rPr lang="pt-BR" sz="3600">
                <a:latin typeface="Palatino Linotype" panose="02040502050505030304" pitchFamily="18" charset="0"/>
              </a:rPr>
              <a:t>)</a:t>
            </a:r>
            <a:endParaRPr lang="en-GB" sz="3600">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2" name="TextBox 2"/>
          <p:cNvSpPr txBox="1"/>
          <p:nvPr/>
        </p:nvSpPr>
        <p:spPr>
          <a:xfrm>
            <a:off x="2233391" y="1495280"/>
            <a:ext cx="10403443" cy="923330"/>
          </a:xfrm>
          <a:prstGeom prst="rect">
            <a:avLst/>
          </a:prstGeom>
        </p:spPr>
        <p:txBody>
          <a:bodyPr lIns="0" tIns="0" rIns="0" bIns="0" rtlCol="0" anchor="t">
            <a:spAutoFit/>
          </a:bodyPr>
          <a:lstStyle/>
          <a:p>
            <a:r>
              <a:rPr lang="pt-BR" sz="6000" b="1" u="sng"/>
              <a:t>Đáp án bài 1</a:t>
            </a:r>
            <a:endParaRPr lang="en-GB" sz="6000"/>
          </a:p>
        </p:txBody>
      </p:sp>
      <p:sp>
        <p:nvSpPr>
          <p:cNvPr id="3" name="TextBox 3"/>
          <p:cNvSpPr txBox="1"/>
          <p:nvPr/>
        </p:nvSpPr>
        <p:spPr>
          <a:xfrm>
            <a:off x="3439437" y="3466430"/>
            <a:ext cx="9831943" cy="677108"/>
          </a:xfrm>
          <a:prstGeom prst="rect">
            <a:avLst/>
          </a:prstGeom>
        </p:spPr>
        <p:txBody>
          <a:bodyPr lIns="0" tIns="0" rIns="0" bIns="0" rtlCol="0" anchor="t">
            <a:spAutoFit/>
          </a:bodyPr>
          <a:lstStyle/>
          <a:p>
            <a:r>
              <a:rPr lang="vi-VN" sz="4400" b="1" i="1">
                <a:solidFill>
                  <a:srgbClr val="FF0000"/>
                </a:solidFill>
                <a:effectLst>
                  <a:outerShdw blurRad="38100" dist="38100" dir="2700000" algn="tl">
                    <a:srgbClr val="000000">
                      <a:alpha val="43137"/>
                    </a:srgbClr>
                  </a:outerShdw>
                </a:effectLst>
                <a:latin typeface="Palatino Linotype" panose="02040502050505030304" pitchFamily="18" charset="0"/>
              </a:rPr>
              <a:t>B</a:t>
            </a:r>
            <a:r>
              <a:rPr lang="pt-BR" sz="4400" b="1" i="1">
                <a:solidFill>
                  <a:srgbClr val="FF0000"/>
                </a:solidFill>
                <a:effectLst>
                  <a:outerShdw blurRad="38100" dist="38100" dir="2700000" algn="tl">
                    <a:srgbClr val="000000">
                      <a:alpha val="43137"/>
                    </a:srgbClr>
                  </a:outerShdw>
                </a:effectLst>
                <a:latin typeface="Palatino Linotype" panose="02040502050505030304" pitchFamily="18" charset="0"/>
              </a:rPr>
              <a:t>a chân bốn cẳng</a:t>
            </a:r>
            <a:r>
              <a:rPr lang="pt-BR" sz="4400" i="1">
                <a:effectLst>
                  <a:outerShdw blurRad="38100" dist="38100" dir="2700000" algn="tl">
                    <a:srgbClr val="000000">
                      <a:alpha val="43137"/>
                    </a:srgbClr>
                  </a:outerShdw>
                </a:effectLst>
                <a:latin typeface="Palatino Linotype" panose="02040502050505030304" pitchFamily="18" charset="0"/>
              </a:rPr>
              <a:t>:</a:t>
            </a:r>
            <a:r>
              <a:rPr lang="pt-BR" sz="4400">
                <a:effectLst>
                  <a:outerShdw blurRad="38100" dist="38100" dir="2700000" algn="tl">
                    <a:srgbClr val="000000">
                      <a:alpha val="43137"/>
                    </a:srgbClr>
                  </a:outerShdw>
                </a:effectLst>
                <a:latin typeface="Palatino Linotype" panose="02040502050505030304" pitchFamily="18" charset="0"/>
              </a:rPr>
              <a:t> vội vã, cuống lên.</a:t>
            </a:r>
            <a:endParaRPr lang="en-GB" sz="4400">
              <a:effectLst>
                <a:outerShdw blurRad="38100" dist="38100" dir="2700000" algn="tl">
                  <a:srgbClr val="000000">
                    <a:alpha val="43137"/>
                  </a:srgbClr>
                </a:outerShdw>
              </a:effectLst>
              <a:latin typeface="Palatino Linotype" panose="02040502050505030304" pitchFamily="18" charset="0"/>
            </a:endParaRPr>
          </a:p>
        </p:txBody>
      </p:sp>
      <p:grpSp>
        <p:nvGrpSpPr>
          <p:cNvPr id="5" name="Group 5"/>
          <p:cNvGrpSpPr/>
          <p:nvPr/>
        </p:nvGrpSpPr>
        <p:grpSpPr>
          <a:xfrm>
            <a:off x="2233391" y="3565520"/>
            <a:ext cx="639555" cy="592388"/>
            <a:chOff x="0" y="0"/>
            <a:chExt cx="852740" cy="78985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0"/>
              <a:ext cx="852740" cy="789850"/>
            </a:xfrm>
            <a:prstGeom prst="rect">
              <a:avLst/>
            </a:prstGeom>
          </p:spPr>
        </p:pic>
        <p:sp>
          <p:nvSpPr>
            <p:cNvPr id="7" name="TextBox 7"/>
            <p:cNvSpPr txBox="1"/>
            <p:nvPr/>
          </p:nvSpPr>
          <p:spPr>
            <a:xfrm>
              <a:off x="290144" y="8486"/>
              <a:ext cx="304701" cy="663047"/>
            </a:xfrm>
            <a:prstGeom prst="rect">
              <a:avLst/>
            </a:prstGeom>
          </p:spPr>
          <p:txBody>
            <a:bodyPr lIns="0" tIns="0" rIns="0" bIns="0" rtlCol="0" anchor="t">
              <a:spAutoFit/>
            </a:bodyPr>
            <a:lstStyle/>
            <a:p>
              <a:pPr algn="ctr">
                <a:lnSpc>
                  <a:spcPts val="4218"/>
                </a:lnSpc>
                <a:spcBef>
                  <a:spcPct val="0"/>
                </a:spcBef>
              </a:pPr>
              <a:r>
                <a:rPr lang="vi-VN" sz="3013" spc="-421">
                  <a:solidFill>
                    <a:srgbClr val="FFFFFF"/>
                  </a:solidFill>
                  <a:latin typeface="Faustina Regular Bold"/>
                </a:rPr>
                <a:t>a</a:t>
              </a:r>
              <a:r>
                <a:rPr lang="en-US" sz="3013" spc="-421">
                  <a:solidFill>
                    <a:srgbClr val="FFFFFF"/>
                  </a:solidFill>
                  <a:latin typeface="Faustina Regular Bold"/>
                </a:rPr>
                <a:t>.</a:t>
              </a:r>
            </a:p>
          </p:txBody>
        </p:sp>
      </p:grpSp>
      <p:grpSp>
        <p:nvGrpSpPr>
          <p:cNvPr id="8" name="Group 8"/>
          <p:cNvGrpSpPr/>
          <p:nvPr/>
        </p:nvGrpSpPr>
        <p:grpSpPr>
          <a:xfrm>
            <a:off x="2183036" y="5657705"/>
            <a:ext cx="740266" cy="612443"/>
            <a:chOff x="0" y="0"/>
            <a:chExt cx="987021" cy="816591"/>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39" b="5339"/>
            <a:stretch>
              <a:fillRect/>
            </a:stretch>
          </p:blipFill>
          <p:spPr>
            <a:xfrm>
              <a:off x="0" y="0"/>
              <a:ext cx="987021" cy="816591"/>
            </a:xfrm>
            <a:prstGeom prst="rect">
              <a:avLst/>
            </a:prstGeom>
          </p:spPr>
        </p:pic>
        <p:sp>
          <p:nvSpPr>
            <p:cNvPr id="10" name="TextBox 10"/>
            <p:cNvSpPr txBox="1"/>
            <p:nvPr/>
          </p:nvSpPr>
          <p:spPr>
            <a:xfrm>
              <a:off x="325094" y="48347"/>
              <a:ext cx="336834" cy="663046"/>
            </a:xfrm>
            <a:prstGeom prst="rect">
              <a:avLst/>
            </a:prstGeom>
          </p:spPr>
          <p:txBody>
            <a:bodyPr lIns="0" tIns="0" rIns="0" bIns="0" rtlCol="0" anchor="t">
              <a:spAutoFit/>
            </a:bodyPr>
            <a:lstStyle/>
            <a:p>
              <a:pPr algn="ctr">
                <a:lnSpc>
                  <a:spcPts val="4218"/>
                </a:lnSpc>
                <a:spcBef>
                  <a:spcPct val="0"/>
                </a:spcBef>
              </a:pPr>
              <a:r>
                <a:rPr lang="vi-VN" sz="3013" spc="-421">
                  <a:solidFill>
                    <a:srgbClr val="FFFFFF"/>
                  </a:solidFill>
                  <a:latin typeface="Faustina Regular Bold"/>
                </a:rPr>
                <a:t>b</a:t>
              </a:r>
              <a:r>
                <a:rPr lang="en-US" sz="3013" spc="-421">
                  <a:solidFill>
                    <a:srgbClr val="FFFFFF"/>
                  </a:solidFill>
                  <a:latin typeface="Faustina Regular Bold"/>
                </a:rPr>
                <a:t>.</a:t>
              </a:r>
            </a:p>
          </p:txBody>
        </p:sp>
      </p:grpSp>
      <p:sp>
        <p:nvSpPr>
          <p:cNvPr id="15" name="TextBox 15"/>
          <p:cNvSpPr txBox="1"/>
          <p:nvPr/>
        </p:nvSpPr>
        <p:spPr>
          <a:xfrm>
            <a:off x="3439437" y="5411551"/>
            <a:ext cx="9546193" cy="2031325"/>
          </a:xfrm>
          <a:prstGeom prst="rect">
            <a:avLst/>
          </a:prstGeom>
        </p:spPr>
        <p:txBody>
          <a:bodyPr lIns="0" tIns="0" rIns="0" bIns="0" rtlCol="0" anchor="t">
            <a:spAutoFit/>
          </a:bodyPr>
          <a:lstStyle/>
          <a:p>
            <a:pPr>
              <a:lnSpc>
                <a:spcPct val="150000"/>
              </a:lnSpc>
            </a:pPr>
            <a:r>
              <a:rPr lang="vi-VN" sz="4400" b="1" i="1">
                <a:solidFill>
                  <a:srgbClr val="FF0000"/>
                </a:solidFill>
                <a:effectLst>
                  <a:outerShdw blurRad="38100" dist="38100" dir="2700000" algn="tl">
                    <a:srgbClr val="000000">
                      <a:alpha val="43137"/>
                    </a:srgbClr>
                  </a:outerShdw>
                </a:effectLst>
                <a:latin typeface="Palatino Linotype" panose="02040502050505030304" pitchFamily="18" charset="0"/>
              </a:rPr>
              <a:t>C</a:t>
            </a:r>
            <a:r>
              <a:rPr lang="pt-BR" sz="4400" b="1" i="1">
                <a:solidFill>
                  <a:srgbClr val="FF0000"/>
                </a:solidFill>
                <a:effectLst>
                  <a:outerShdw blurRad="38100" dist="38100" dir="2700000" algn="tl">
                    <a:srgbClr val="000000">
                      <a:alpha val="43137"/>
                    </a:srgbClr>
                  </a:outerShdw>
                </a:effectLst>
                <a:latin typeface="Palatino Linotype" panose="02040502050505030304" pitchFamily="18" charset="0"/>
              </a:rPr>
              <a:t>huyển núi dời sông</a:t>
            </a:r>
            <a:r>
              <a:rPr lang="pt-BR" sz="4400" i="1">
                <a:effectLst>
                  <a:outerShdw blurRad="38100" dist="38100" dir="2700000" algn="tl">
                    <a:srgbClr val="000000">
                      <a:alpha val="43137"/>
                    </a:srgbClr>
                  </a:outerShdw>
                </a:effectLst>
                <a:latin typeface="Palatino Linotype" panose="02040502050505030304" pitchFamily="18" charset="0"/>
              </a:rPr>
              <a:t>:</a:t>
            </a:r>
            <a:r>
              <a:rPr lang="pt-BR" sz="4400">
                <a:effectLst>
                  <a:outerShdw blurRad="38100" dist="38100" dir="2700000" algn="tl">
                    <a:srgbClr val="000000">
                      <a:alpha val="43137"/>
                    </a:srgbClr>
                  </a:outerShdw>
                </a:effectLst>
                <a:latin typeface="Palatino Linotype" panose="02040502050505030304" pitchFamily="18" charset="0"/>
              </a:rPr>
              <a:t> làm những việc lớn lao, phi thường.</a:t>
            </a:r>
            <a:endParaRPr lang="en-US" sz="4000">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fltVal val="0"/>
                                          </p:val>
                                        </p:tav>
                                        <p:tav tm="100000">
                                          <p:val>
                                            <p:strVal val="#ppt_w"/>
                                          </p:val>
                                        </p:tav>
                                      </p:tavLst>
                                    </p:anim>
                                    <p:anim calcmode="lin" valueType="num">
                                      <p:cBhvr>
                                        <p:cTn id="35" dur="1000" fill="hold"/>
                                        <p:tgtEl>
                                          <p:spTgt spid="15"/>
                                        </p:tgtEl>
                                        <p:attrNameLst>
                                          <p:attrName>ppt_h</p:attrName>
                                        </p:attrNameLst>
                                      </p:cBhvr>
                                      <p:tavLst>
                                        <p:tav tm="0">
                                          <p:val>
                                            <p:fltVal val="0"/>
                                          </p:val>
                                        </p:tav>
                                        <p:tav tm="100000">
                                          <p:val>
                                            <p:strVal val="#ppt_h"/>
                                          </p:val>
                                        </p:tav>
                                      </p:tavLst>
                                    </p:anim>
                                    <p:anim calcmode="lin" valueType="num">
                                      <p:cBhvr>
                                        <p:cTn id="36" dur="1000" fill="hold"/>
                                        <p:tgtEl>
                                          <p:spTgt spid="15"/>
                                        </p:tgtEl>
                                        <p:attrNameLst>
                                          <p:attrName>style.rotation</p:attrName>
                                        </p:attrNameLst>
                                      </p:cBhvr>
                                      <p:tavLst>
                                        <p:tav tm="0">
                                          <p:val>
                                            <p:fltVal val="90"/>
                                          </p:val>
                                        </p:tav>
                                        <p:tav tm="100000">
                                          <p:val>
                                            <p:fltVal val="0"/>
                                          </p:val>
                                        </p:tav>
                                      </p:tavLst>
                                    </p:anim>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12" name="TextBox 12"/>
          <p:cNvSpPr txBox="1"/>
          <p:nvPr/>
        </p:nvSpPr>
        <p:spPr>
          <a:xfrm>
            <a:off x="1678017" y="853581"/>
            <a:ext cx="14752854" cy="2031325"/>
          </a:xfrm>
          <a:prstGeom prst="rect">
            <a:avLst/>
          </a:prstGeom>
        </p:spPr>
        <p:txBody>
          <a:bodyPr lIns="0" tIns="0" rIns="0" bIns="0" rtlCol="0" anchor="t">
            <a:spAutoFit/>
          </a:bodyPr>
          <a:lstStyle/>
          <a:p>
            <a:r>
              <a:rPr lang="vi-VN" sz="4400" b="1" u="sng">
                <a:effectLst>
                  <a:outerShdw blurRad="38100" dist="38100" dir="2700000" algn="tl">
                    <a:srgbClr val="000000">
                      <a:alpha val="43137"/>
                    </a:srgbClr>
                  </a:outerShdw>
                </a:effectLst>
                <a:latin typeface="Palatino Linotype" panose="02040502050505030304" pitchFamily="18" charset="0"/>
              </a:rPr>
              <a:t>Bài tập 2/tr.11</a:t>
            </a:r>
          </a:p>
          <a:p>
            <a:r>
              <a:rPr lang="vi-VN" sz="4400" b="1">
                <a:effectLst>
                  <a:outerShdw blurRad="38100" dist="38100" dir="2700000" algn="tl">
                    <a:srgbClr val="000000">
                      <a:alpha val="43137"/>
                    </a:srgbClr>
                  </a:outerShdw>
                </a:effectLst>
                <a:latin typeface="Palatino Linotype" panose="02040502050505030304" pitchFamily="18" charset="0"/>
              </a:rPr>
              <a:t> Thử thay thành ngữ (in đậm) trong các câu sau bằng từ ngữ có ý nghĩa tương đương, rồi rút ra nhận xét:</a:t>
            </a:r>
            <a:endParaRPr lang="en-GB" sz="4400" b="1">
              <a:effectLst>
                <a:outerShdw blurRad="38100" dist="38100" dir="2700000" algn="tl">
                  <a:srgbClr val="000000">
                    <a:alpha val="43137"/>
                  </a:srgbClr>
                </a:outerShdw>
              </a:effectLst>
              <a:latin typeface="Palatino Linotype" panose="02040502050505030304" pitchFamily="18" charset="0"/>
            </a:endParaRPr>
          </a:p>
        </p:txBody>
      </p:sp>
      <p:sp>
        <p:nvSpPr>
          <p:cNvPr id="14" name="TextBox 14"/>
          <p:cNvSpPr txBox="1"/>
          <p:nvPr/>
        </p:nvSpPr>
        <p:spPr>
          <a:xfrm>
            <a:off x="1710968" y="4943713"/>
            <a:ext cx="4842232" cy="3693319"/>
          </a:xfrm>
          <a:prstGeom prst="rect">
            <a:avLst/>
          </a:prstGeom>
        </p:spPr>
        <p:txBody>
          <a:bodyPr wrap="square" lIns="0" tIns="0" rIns="0" bIns="0" rtlCol="0" anchor="t">
            <a:spAutoFit/>
          </a:bodyPr>
          <a:lstStyle/>
          <a:p>
            <a:pPr algn="just"/>
            <a:r>
              <a:rPr lang="vi-VN" sz="4000" i="1">
                <a:effectLst>
                  <a:outerShdw blurRad="38100" dist="38100" dir="2700000" algn="tl">
                    <a:srgbClr val="000000">
                      <a:alpha val="43137"/>
                    </a:srgbClr>
                  </a:outerShdw>
                </a:effectLst>
                <a:latin typeface="Palatino Linotype" panose="02040502050505030304" pitchFamily="18" charset="0"/>
              </a:rPr>
              <a:t>a. Thành ra có bao nhiêu gỗ hỏng bỏ hết và bao nhiêu vốn liếng </a:t>
            </a:r>
            <a:r>
              <a:rPr lang="vi-VN" sz="4000" b="1" i="1">
                <a:solidFill>
                  <a:srgbClr val="FF0000"/>
                </a:solidFill>
                <a:effectLst>
                  <a:outerShdw blurRad="38100" dist="38100" dir="2700000" algn="tl">
                    <a:srgbClr val="000000">
                      <a:alpha val="43137"/>
                    </a:srgbClr>
                  </a:outerShdw>
                </a:effectLst>
                <a:latin typeface="Palatino Linotype" panose="02040502050505030304" pitchFamily="18" charset="0"/>
              </a:rPr>
              <a:t>đi đời nhà ma</a:t>
            </a:r>
            <a:r>
              <a:rPr lang="vi-VN" sz="4000" i="1">
                <a:effectLst>
                  <a:outerShdw blurRad="38100" dist="38100" dir="2700000" algn="tl">
                    <a:srgbClr val="000000">
                      <a:alpha val="43137"/>
                    </a:srgbClr>
                  </a:outerShdw>
                </a:effectLst>
                <a:latin typeface="Palatino Linotype" panose="02040502050505030304" pitchFamily="18" charset="0"/>
              </a:rPr>
              <a:t> sạch.</a:t>
            </a:r>
            <a:r>
              <a:rPr lang="vi-VN" sz="4000">
                <a:effectLst>
                  <a:outerShdw blurRad="38100" dist="38100" dir="2700000" algn="tl">
                    <a:srgbClr val="000000">
                      <a:alpha val="43137"/>
                    </a:srgbClr>
                  </a:outerShdw>
                </a:effectLst>
                <a:latin typeface="Palatino Linotype" panose="02040502050505030304" pitchFamily="18" charset="0"/>
              </a:rPr>
              <a:t> (</a:t>
            </a:r>
            <a:r>
              <a:rPr lang="vi-VN" sz="4000" i="1">
                <a:effectLst>
                  <a:outerShdw blurRad="38100" dist="38100" dir="2700000" algn="tl">
                    <a:srgbClr val="000000">
                      <a:alpha val="43137"/>
                    </a:srgbClr>
                  </a:outerShdw>
                </a:effectLst>
                <a:latin typeface="Palatino Linotype" panose="02040502050505030304" pitchFamily="18" charset="0"/>
              </a:rPr>
              <a:t>Đẽo cày giữa đường</a:t>
            </a:r>
            <a:r>
              <a:rPr lang="vi-VN" sz="4000">
                <a:effectLst>
                  <a:outerShdw blurRad="38100" dist="38100" dir="2700000" algn="tl">
                    <a:srgbClr val="000000">
                      <a:alpha val="43137"/>
                    </a:srgbClr>
                  </a:outerShdw>
                </a:effectLst>
                <a:latin typeface="Palatino Linotype" panose="02040502050505030304" pitchFamily="18" charset="0"/>
              </a:rPr>
              <a:t>)</a:t>
            </a:r>
            <a:endParaRPr lang="en-GB" sz="4000">
              <a:effectLst>
                <a:outerShdw blurRad="38100" dist="38100" dir="2700000" algn="tl">
                  <a:srgbClr val="000000">
                    <a:alpha val="43137"/>
                  </a:srgbClr>
                </a:outerShdw>
              </a:effectLst>
              <a:latin typeface="Palatino Linotype" panose="02040502050505030304" pitchFamily="18" charset="0"/>
            </a:endParaRPr>
          </a:p>
        </p:txBody>
      </p:sp>
      <p:sp>
        <p:nvSpPr>
          <p:cNvPr id="15" name="TextBox 15"/>
          <p:cNvSpPr txBox="1"/>
          <p:nvPr/>
        </p:nvSpPr>
        <p:spPr>
          <a:xfrm>
            <a:off x="9337795" y="4757261"/>
            <a:ext cx="4920577" cy="3693319"/>
          </a:xfrm>
          <a:prstGeom prst="rect">
            <a:avLst/>
          </a:prstGeom>
        </p:spPr>
        <p:txBody>
          <a:bodyPr wrap="square" lIns="0" tIns="0" rIns="0" bIns="0" rtlCol="0" anchor="t">
            <a:spAutoFit/>
          </a:bodyPr>
          <a:lstStyle/>
          <a:p>
            <a:pPr algn="just"/>
            <a:r>
              <a:rPr lang="vi-VN" sz="4000" i="1">
                <a:effectLst>
                  <a:outerShdw blurRad="38100" dist="38100" dir="2700000" algn="tl">
                    <a:srgbClr val="000000">
                      <a:alpha val="43137"/>
                    </a:srgbClr>
                  </a:outerShdw>
                </a:effectLst>
                <a:latin typeface="Palatino Linotype" panose="02040502050505030304" pitchFamily="18" charset="0"/>
              </a:rPr>
              <a:t>b. Giờ đây, công chúa là một chị phụ bếp, thôi thì </a:t>
            </a:r>
            <a:r>
              <a:rPr lang="vi-VN" sz="4000" b="1" i="1">
                <a:solidFill>
                  <a:srgbClr val="FF0000"/>
                </a:solidFill>
                <a:effectLst>
                  <a:outerShdw blurRad="38100" dist="38100" dir="2700000" algn="tl">
                    <a:srgbClr val="000000">
                      <a:alpha val="43137"/>
                    </a:srgbClr>
                  </a:outerShdw>
                </a:effectLst>
                <a:latin typeface="Palatino Linotype" panose="02040502050505030304" pitchFamily="18" charset="0"/>
              </a:rPr>
              <a:t>thượng vàng hạ cám</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 </a:t>
            </a:r>
            <a:r>
              <a:rPr lang="vi-VN" sz="4000" i="1">
                <a:effectLst>
                  <a:outerShdw blurRad="38100" dist="38100" dir="2700000" algn="tl">
                    <a:srgbClr val="000000">
                      <a:alpha val="43137"/>
                    </a:srgbClr>
                  </a:outerShdw>
                </a:effectLst>
                <a:latin typeface="Palatino Linotype" panose="02040502050505030304" pitchFamily="18" charset="0"/>
              </a:rPr>
              <a:t>việc gì cũng phải làm.</a:t>
            </a:r>
            <a:endParaRPr lang="en-GB" sz="4000">
              <a:effectLst>
                <a:outerShdw blurRad="38100" dist="38100" dir="2700000" algn="tl">
                  <a:srgbClr val="000000">
                    <a:alpha val="43137"/>
                  </a:srgbClr>
                </a:outerShdw>
              </a:effectLst>
              <a:latin typeface="Palatino Linotype" panose="02040502050505030304" pitchFamily="18" charset="0"/>
            </a:endParaRPr>
          </a:p>
          <a:p>
            <a:pPr algn="just"/>
            <a:r>
              <a:rPr lang="vi-VN" sz="4000">
                <a:effectLst>
                  <a:outerShdw blurRad="38100" dist="38100" dir="2700000" algn="tl">
                    <a:srgbClr val="000000">
                      <a:alpha val="43137"/>
                    </a:srgbClr>
                  </a:outerShdw>
                </a:effectLst>
                <a:latin typeface="Palatino Linotype" panose="02040502050505030304" pitchFamily="18" charset="0"/>
              </a:rPr>
              <a:t>(Vua chích chòe)</a:t>
            </a:r>
            <a:endParaRPr lang="en-GB" sz="4000">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80">
                                          <p:stCondLst>
                                            <p:cond delay="0"/>
                                          </p:stCondLst>
                                        </p:cTn>
                                        <p:tgtEl>
                                          <p:spTgt spid="15"/>
                                        </p:tgtEl>
                                      </p:cBhvr>
                                    </p:animEffect>
                                    <p:anim calcmode="lin" valueType="num">
                                      <p:cBhvr>
                                        <p:cTn id="4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7" dur="26">
                                          <p:stCondLst>
                                            <p:cond delay="650"/>
                                          </p:stCondLst>
                                        </p:cTn>
                                        <p:tgtEl>
                                          <p:spTgt spid="15"/>
                                        </p:tgtEl>
                                      </p:cBhvr>
                                      <p:to x="100000" y="60000"/>
                                    </p:animScale>
                                    <p:animScale>
                                      <p:cBhvr>
                                        <p:cTn id="48" dur="166" decel="50000">
                                          <p:stCondLst>
                                            <p:cond delay="676"/>
                                          </p:stCondLst>
                                        </p:cTn>
                                        <p:tgtEl>
                                          <p:spTgt spid="15"/>
                                        </p:tgtEl>
                                      </p:cBhvr>
                                      <p:to x="100000" y="100000"/>
                                    </p:animScale>
                                    <p:animScale>
                                      <p:cBhvr>
                                        <p:cTn id="49" dur="26">
                                          <p:stCondLst>
                                            <p:cond delay="1312"/>
                                          </p:stCondLst>
                                        </p:cTn>
                                        <p:tgtEl>
                                          <p:spTgt spid="15"/>
                                        </p:tgtEl>
                                      </p:cBhvr>
                                      <p:to x="100000" y="80000"/>
                                    </p:animScale>
                                    <p:animScale>
                                      <p:cBhvr>
                                        <p:cTn id="50" dur="166" decel="50000">
                                          <p:stCondLst>
                                            <p:cond delay="1338"/>
                                          </p:stCondLst>
                                        </p:cTn>
                                        <p:tgtEl>
                                          <p:spTgt spid="15"/>
                                        </p:tgtEl>
                                      </p:cBhvr>
                                      <p:to x="100000" y="100000"/>
                                    </p:animScale>
                                    <p:animScale>
                                      <p:cBhvr>
                                        <p:cTn id="51" dur="26">
                                          <p:stCondLst>
                                            <p:cond delay="1642"/>
                                          </p:stCondLst>
                                        </p:cTn>
                                        <p:tgtEl>
                                          <p:spTgt spid="15"/>
                                        </p:tgtEl>
                                      </p:cBhvr>
                                      <p:to x="100000" y="90000"/>
                                    </p:animScale>
                                    <p:animScale>
                                      <p:cBhvr>
                                        <p:cTn id="52" dur="166" decel="50000">
                                          <p:stCondLst>
                                            <p:cond delay="1668"/>
                                          </p:stCondLst>
                                        </p:cTn>
                                        <p:tgtEl>
                                          <p:spTgt spid="15"/>
                                        </p:tgtEl>
                                      </p:cBhvr>
                                      <p:to x="100000" y="100000"/>
                                    </p:animScale>
                                    <p:animScale>
                                      <p:cBhvr>
                                        <p:cTn id="53" dur="26">
                                          <p:stCondLst>
                                            <p:cond delay="1808"/>
                                          </p:stCondLst>
                                        </p:cTn>
                                        <p:tgtEl>
                                          <p:spTgt spid="15"/>
                                        </p:tgtEl>
                                      </p:cBhvr>
                                      <p:to x="100000" y="95000"/>
                                    </p:animScale>
                                    <p:animScale>
                                      <p:cBhvr>
                                        <p:cTn id="5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sp>
        <p:nvSpPr>
          <p:cNvPr id="7" name="TextBox 7"/>
          <p:cNvSpPr txBox="1"/>
          <p:nvPr/>
        </p:nvSpPr>
        <p:spPr>
          <a:xfrm>
            <a:off x="1671053" y="1974653"/>
            <a:ext cx="10593984" cy="615553"/>
          </a:xfrm>
          <a:prstGeom prst="rect">
            <a:avLst/>
          </a:prstGeom>
        </p:spPr>
        <p:txBody>
          <a:bodyPr wrap="square" lIns="0" tIns="0" rIns="0" bIns="0" rtlCol="0" anchor="t">
            <a:spAutoFit/>
          </a:bodyPr>
          <a:lstStyle/>
          <a:p>
            <a:r>
              <a:rPr lang="vi-VN" sz="4000">
                <a:effectLst>
                  <a:outerShdw blurRad="38100" dist="38100" dir="2700000" algn="tl">
                    <a:srgbClr val="000000">
                      <a:alpha val="43137"/>
                    </a:srgbClr>
                  </a:outerShdw>
                </a:effectLst>
                <a:latin typeface="Palatino Linotype" panose="02040502050505030304" pitchFamily="18" charset="0"/>
              </a:rPr>
              <a:t>a. </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Đi đời nhà ma</a:t>
            </a:r>
            <a:r>
              <a:rPr lang="vi-VN" sz="4000" i="1">
                <a:effectLst>
                  <a:outerShdw blurRad="38100" dist="38100" dir="2700000" algn="tl">
                    <a:srgbClr val="000000">
                      <a:alpha val="43137"/>
                    </a:srgbClr>
                  </a:outerShdw>
                </a:effectLst>
                <a:latin typeface="Palatino Linotype" panose="02040502050505030304" pitchFamily="18" charset="0"/>
              </a:rPr>
              <a:t> → mất cả, đi tong, chẳng còn gì.</a:t>
            </a:r>
            <a:endParaRPr lang="en-GB" sz="4000">
              <a:effectLst>
                <a:outerShdw blurRad="38100" dist="38100" dir="2700000" algn="tl">
                  <a:srgbClr val="000000">
                    <a:alpha val="43137"/>
                  </a:srgbClr>
                </a:outerShdw>
              </a:effectLst>
              <a:latin typeface="Palatino Linotype" panose="02040502050505030304" pitchFamily="18" charset="0"/>
            </a:endParaRPr>
          </a:p>
        </p:txBody>
      </p:sp>
      <p:sp>
        <p:nvSpPr>
          <p:cNvPr id="15" name="TextBox 15"/>
          <p:cNvSpPr txBox="1"/>
          <p:nvPr/>
        </p:nvSpPr>
        <p:spPr>
          <a:xfrm>
            <a:off x="3143538" y="885825"/>
            <a:ext cx="12000923" cy="830997"/>
          </a:xfrm>
          <a:prstGeom prst="rect">
            <a:avLst/>
          </a:prstGeom>
        </p:spPr>
        <p:txBody>
          <a:bodyPr lIns="0" tIns="0" rIns="0" bIns="0" rtlCol="0" anchor="t">
            <a:spAutoFit/>
          </a:bodyPr>
          <a:lstStyle/>
          <a:p>
            <a:r>
              <a:rPr lang="vi-VN" sz="5400" b="1" u="sng"/>
              <a:t>Đáp án bài 2</a:t>
            </a:r>
            <a:endParaRPr lang="en-GB" sz="5400"/>
          </a:p>
        </p:txBody>
      </p:sp>
      <p:sp>
        <p:nvSpPr>
          <p:cNvPr id="18" name="TextBox 18"/>
          <p:cNvSpPr txBox="1"/>
          <p:nvPr/>
        </p:nvSpPr>
        <p:spPr>
          <a:xfrm>
            <a:off x="1647120" y="3162300"/>
            <a:ext cx="10240079" cy="1231106"/>
          </a:xfrm>
          <a:prstGeom prst="rect">
            <a:avLst/>
          </a:prstGeom>
        </p:spPr>
        <p:txBody>
          <a:bodyPr wrap="square" lIns="0" tIns="0" rIns="0" bIns="0" rtlCol="0" anchor="t">
            <a:spAutoFit/>
          </a:bodyPr>
          <a:lstStyle/>
          <a:p>
            <a:r>
              <a:rPr lang="vi-VN" sz="4000">
                <a:effectLst>
                  <a:outerShdw blurRad="38100" dist="38100" dir="2700000" algn="tl">
                    <a:srgbClr val="000000">
                      <a:alpha val="43137"/>
                    </a:srgbClr>
                  </a:outerShdw>
                </a:effectLst>
                <a:latin typeface="Palatino Linotype" panose="02040502050505030304" pitchFamily="18" charset="0"/>
              </a:rPr>
              <a:t>b</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 Thượng vàng hạ cám</a:t>
            </a:r>
            <a:r>
              <a:rPr lang="vi-VN" sz="4000" i="1">
                <a:effectLst>
                  <a:outerShdw blurRad="38100" dist="38100" dir="2700000" algn="tl">
                    <a:srgbClr val="000000">
                      <a:alpha val="43137"/>
                    </a:srgbClr>
                  </a:outerShdw>
                </a:effectLst>
                <a:latin typeface="Palatino Linotype" panose="02040502050505030304" pitchFamily="18" charset="0"/>
              </a:rPr>
              <a:t> → tất cả mọi thứ, từ quý giá đến loại tầm thường, rẻ rúng nhất.</a:t>
            </a:r>
            <a:endParaRPr lang="en-GB" sz="4000">
              <a:effectLst>
                <a:outerShdw blurRad="38100" dist="38100" dir="2700000" algn="tl">
                  <a:srgbClr val="000000">
                    <a:alpha val="43137"/>
                  </a:srgbClr>
                </a:outerShdw>
              </a:effectLst>
              <a:latin typeface="Palatino Linotype" panose="02040502050505030304" pitchFamily="18" charset="0"/>
            </a:endParaRPr>
          </a:p>
        </p:txBody>
      </p:sp>
      <p:sp>
        <p:nvSpPr>
          <p:cNvPr id="21" name="TextBox 21"/>
          <p:cNvSpPr txBox="1"/>
          <p:nvPr/>
        </p:nvSpPr>
        <p:spPr>
          <a:xfrm>
            <a:off x="1671053" y="5143500"/>
            <a:ext cx="16202829" cy="1752403"/>
          </a:xfrm>
          <a:prstGeom prst="rect">
            <a:avLst/>
          </a:prstGeom>
        </p:spPr>
        <p:txBody>
          <a:bodyPr wrap="square" lIns="0" tIns="0" rIns="0" bIns="0" rtlCol="0" anchor="t">
            <a:spAutoFit/>
          </a:bodyPr>
          <a:lstStyle/>
          <a:p>
            <a:pPr>
              <a:lnSpc>
                <a:spcPct val="150000"/>
              </a:lnSpc>
            </a:pPr>
            <a:r>
              <a:rPr lang="vi-VN" sz="4000" b="1">
                <a:solidFill>
                  <a:srgbClr val="FF0000"/>
                </a:solidFill>
                <a:effectLst>
                  <a:outerShdw blurRad="38100" dist="38100" dir="2700000" algn="tl">
                    <a:srgbClr val="000000">
                      <a:alpha val="43137"/>
                    </a:srgbClr>
                  </a:outerShdw>
                </a:effectLst>
                <a:latin typeface="Palatino Linotype" panose="02040502050505030304" pitchFamily="18" charset="0"/>
              </a:rPr>
              <a:t>* Nhận xét:</a:t>
            </a:r>
            <a:r>
              <a:rPr lang="vi-VN" sz="4000">
                <a:effectLst>
                  <a:outerShdw blurRad="38100" dist="38100" dir="2700000" algn="tl">
                    <a:srgbClr val="000000">
                      <a:alpha val="43137"/>
                    </a:srgbClr>
                  </a:outerShdw>
                </a:effectLst>
                <a:latin typeface="Palatino Linotype" panose="02040502050505030304" pitchFamily="18" charset="0"/>
              </a:rPr>
              <a:t>  Thành ngữ giúp cho câu văn trở nên súc tích, bóng bẩy, gợi nhiều liên tưởng, gây ấn tượng mạnh hơn.</a:t>
            </a:r>
            <a:endParaRPr lang="en-US" sz="4000">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2" name="TextBox 2"/>
          <p:cNvSpPr txBox="1"/>
          <p:nvPr/>
        </p:nvSpPr>
        <p:spPr>
          <a:xfrm>
            <a:off x="2426857" y="495300"/>
            <a:ext cx="15445009" cy="4001095"/>
          </a:xfrm>
          <a:prstGeom prst="rect">
            <a:avLst/>
          </a:prstGeom>
        </p:spPr>
        <p:txBody>
          <a:bodyPr wrap="square" lIns="0" tIns="0" rIns="0" bIns="0" rtlCol="0" anchor="t">
            <a:spAutoFit/>
          </a:bodyPr>
          <a:lstStyle/>
          <a:p>
            <a:r>
              <a:rPr lang="vi-VN" sz="4400" b="1" u="sng">
                <a:latin typeface="Palatino Linotype" panose="02040502050505030304" pitchFamily="18" charset="0"/>
              </a:rPr>
              <a:t>Bài tập 3/tr.11</a:t>
            </a:r>
          </a:p>
          <a:p>
            <a:pPr>
              <a:lnSpc>
                <a:spcPct val="150000"/>
              </a:lnSpc>
            </a:pPr>
            <a:r>
              <a:rPr lang="vi-VN" sz="4000">
                <a:effectLst>
                  <a:outerShdw blurRad="38100" dist="38100" dir="2700000" algn="tl">
                    <a:srgbClr val="000000">
                      <a:alpha val="43137"/>
                    </a:srgbClr>
                  </a:outerShdw>
                </a:effectLst>
                <a:latin typeface="Palatino Linotype" panose="02040502050505030304" pitchFamily="18" charset="0"/>
              </a:rPr>
              <a:t>Nhận xét về việc sử dụng thành ngữ "đẽo cày giữa đường" ở hai trường hợp sau</a:t>
            </a:r>
            <a:endParaRPr lang="en-GB" sz="4000">
              <a:effectLst>
                <a:outerShdw blurRad="38100" dist="38100" dir="2700000" algn="tl">
                  <a:srgbClr val="000000">
                    <a:alpha val="43137"/>
                  </a:srgbClr>
                </a:outerShdw>
              </a:effectLst>
              <a:latin typeface="Palatino Linotype" panose="02040502050505030304" pitchFamily="18" charset="0"/>
            </a:endParaRPr>
          </a:p>
          <a:p>
            <a:r>
              <a:rPr lang="vi-VN" sz="9600"/>
              <a:t> </a:t>
            </a:r>
            <a:endParaRPr lang="en-GB" sz="9600"/>
          </a:p>
        </p:txBody>
      </p:sp>
      <p:sp>
        <p:nvSpPr>
          <p:cNvPr id="3" name="TextBox 3"/>
          <p:cNvSpPr txBox="1"/>
          <p:nvPr/>
        </p:nvSpPr>
        <p:spPr>
          <a:xfrm>
            <a:off x="3439437" y="3466430"/>
            <a:ext cx="9831943" cy="1752403"/>
          </a:xfrm>
          <a:prstGeom prst="rect">
            <a:avLst/>
          </a:prstGeom>
        </p:spPr>
        <p:txBody>
          <a:bodyPr lIns="0" tIns="0" rIns="0" bIns="0" rtlCol="0" anchor="t">
            <a:spAutoFit/>
          </a:bodyPr>
          <a:lstStyle/>
          <a:p>
            <a:pPr>
              <a:lnSpc>
                <a:spcPct val="150000"/>
              </a:lnSpc>
            </a:pPr>
            <a:r>
              <a:rPr lang="vi-VN" sz="4000" i="1">
                <a:effectLst>
                  <a:outerShdw blurRad="38100" dist="38100" dir="2700000" algn="tl">
                    <a:srgbClr val="000000">
                      <a:alpha val="43137"/>
                    </a:srgbClr>
                  </a:outerShdw>
                </a:effectLst>
                <a:latin typeface="Palatino Linotype" panose="02040502050505030304" pitchFamily="18" charset="0"/>
              </a:rPr>
              <a:t>Anh làm việc này chắc nhiều người góp cho những ý kiến hay. Khác gì đẽo cày giữa đường.</a:t>
            </a:r>
            <a:endParaRPr lang="en-GB" sz="4000">
              <a:effectLst>
                <a:outerShdw blurRad="38100" dist="38100" dir="2700000" algn="tl">
                  <a:srgbClr val="000000">
                    <a:alpha val="43137"/>
                  </a:srgbClr>
                </a:outerShdw>
              </a:effectLst>
              <a:latin typeface="Palatino Linotype" panose="02040502050505030304" pitchFamily="18" charset="0"/>
            </a:endParaRPr>
          </a:p>
        </p:txBody>
      </p:sp>
      <p:grpSp>
        <p:nvGrpSpPr>
          <p:cNvPr id="5" name="Group 5"/>
          <p:cNvGrpSpPr/>
          <p:nvPr/>
        </p:nvGrpSpPr>
        <p:grpSpPr>
          <a:xfrm>
            <a:off x="2233391" y="3565520"/>
            <a:ext cx="639555" cy="592388"/>
            <a:chOff x="0" y="0"/>
            <a:chExt cx="852740" cy="78985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0"/>
              <a:ext cx="852740" cy="789850"/>
            </a:xfrm>
            <a:prstGeom prst="rect">
              <a:avLst/>
            </a:prstGeom>
          </p:spPr>
        </p:pic>
        <p:sp>
          <p:nvSpPr>
            <p:cNvPr id="7" name="TextBox 7"/>
            <p:cNvSpPr txBox="1"/>
            <p:nvPr/>
          </p:nvSpPr>
          <p:spPr>
            <a:xfrm>
              <a:off x="290144" y="8486"/>
              <a:ext cx="304701" cy="663047"/>
            </a:xfrm>
            <a:prstGeom prst="rect">
              <a:avLst/>
            </a:prstGeom>
          </p:spPr>
          <p:txBody>
            <a:bodyPr lIns="0" tIns="0" rIns="0" bIns="0" rtlCol="0" anchor="t">
              <a:spAutoFit/>
            </a:bodyPr>
            <a:lstStyle/>
            <a:p>
              <a:pPr algn="ctr">
                <a:lnSpc>
                  <a:spcPts val="4218"/>
                </a:lnSpc>
                <a:spcBef>
                  <a:spcPct val="0"/>
                </a:spcBef>
              </a:pPr>
              <a:r>
                <a:rPr lang="vi-VN" sz="3013" spc="-421">
                  <a:solidFill>
                    <a:srgbClr val="FFFFFF"/>
                  </a:solidFill>
                  <a:latin typeface="Faustina Regular Bold"/>
                </a:rPr>
                <a:t>a</a:t>
              </a:r>
              <a:r>
                <a:rPr lang="en-US" sz="3013" spc="-421">
                  <a:solidFill>
                    <a:srgbClr val="FFFFFF"/>
                  </a:solidFill>
                  <a:latin typeface="Faustina Regular Bold"/>
                </a:rPr>
                <a:t>.</a:t>
              </a:r>
            </a:p>
          </p:txBody>
        </p:sp>
      </p:grpSp>
      <p:grpSp>
        <p:nvGrpSpPr>
          <p:cNvPr id="8" name="Group 8"/>
          <p:cNvGrpSpPr/>
          <p:nvPr/>
        </p:nvGrpSpPr>
        <p:grpSpPr>
          <a:xfrm>
            <a:off x="2183036" y="5657705"/>
            <a:ext cx="740266" cy="612443"/>
            <a:chOff x="0" y="0"/>
            <a:chExt cx="987021" cy="816591"/>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39" b="5339"/>
            <a:stretch>
              <a:fillRect/>
            </a:stretch>
          </p:blipFill>
          <p:spPr>
            <a:xfrm>
              <a:off x="0" y="0"/>
              <a:ext cx="987021" cy="816591"/>
            </a:xfrm>
            <a:prstGeom prst="rect">
              <a:avLst/>
            </a:prstGeom>
          </p:spPr>
        </p:pic>
        <p:sp>
          <p:nvSpPr>
            <p:cNvPr id="10" name="TextBox 10"/>
            <p:cNvSpPr txBox="1"/>
            <p:nvPr/>
          </p:nvSpPr>
          <p:spPr>
            <a:xfrm>
              <a:off x="325094" y="48347"/>
              <a:ext cx="336834" cy="663046"/>
            </a:xfrm>
            <a:prstGeom prst="rect">
              <a:avLst/>
            </a:prstGeom>
          </p:spPr>
          <p:txBody>
            <a:bodyPr lIns="0" tIns="0" rIns="0" bIns="0" rtlCol="0" anchor="t">
              <a:spAutoFit/>
            </a:bodyPr>
            <a:lstStyle/>
            <a:p>
              <a:pPr algn="ctr">
                <a:lnSpc>
                  <a:spcPts val="4218"/>
                </a:lnSpc>
                <a:spcBef>
                  <a:spcPct val="0"/>
                </a:spcBef>
              </a:pPr>
              <a:r>
                <a:rPr lang="vi-VN" sz="3013" spc="-421">
                  <a:solidFill>
                    <a:srgbClr val="FFFFFF"/>
                  </a:solidFill>
                  <a:latin typeface="Faustina Regular Bold"/>
                </a:rPr>
                <a:t>b</a:t>
              </a:r>
              <a:r>
                <a:rPr lang="en-US" sz="3013" spc="-421">
                  <a:solidFill>
                    <a:srgbClr val="FFFFFF"/>
                  </a:solidFill>
                  <a:latin typeface="Faustina Regular Bold"/>
                </a:rPr>
                <a:t>.</a:t>
              </a:r>
            </a:p>
          </p:txBody>
        </p:sp>
      </p:grpSp>
      <p:sp>
        <p:nvSpPr>
          <p:cNvPr id="15" name="TextBox 15"/>
          <p:cNvSpPr txBox="1"/>
          <p:nvPr/>
        </p:nvSpPr>
        <p:spPr>
          <a:xfrm>
            <a:off x="3439437" y="5726449"/>
            <a:ext cx="9546193" cy="1846659"/>
          </a:xfrm>
          <a:prstGeom prst="rect">
            <a:avLst/>
          </a:prstGeom>
        </p:spPr>
        <p:txBody>
          <a:bodyPr lIns="0" tIns="0" rIns="0" bIns="0" rtlCol="0" anchor="t">
            <a:spAutoFit/>
          </a:bodyPr>
          <a:lstStyle/>
          <a:p>
            <a:pPr>
              <a:lnSpc>
                <a:spcPct val="150000"/>
              </a:lnSpc>
            </a:pPr>
            <a:r>
              <a:rPr lang="vi-VN" sz="4000" i="1">
                <a:effectLst>
                  <a:outerShdw blurRad="38100" dist="38100" dir="2700000" algn="tl">
                    <a:srgbClr val="000000">
                      <a:alpha val="43137"/>
                    </a:srgbClr>
                  </a:outerShdw>
                </a:effectLst>
                <a:latin typeface="Palatino Linotype" panose="02040502050505030304" pitchFamily="18" charset="0"/>
              </a:rPr>
              <a:t>Chín người mười ý, tôi biết nghe theo ai bây giờ? Thật là đẽo cày giữa đường.</a:t>
            </a:r>
            <a:endParaRPr lang="en-GB" sz="4000">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8161442"/>
              <a:ext cx="8161442" cy="8161442"/>
            </a:xfrm>
            <a:prstGeom prst="rect">
              <a:avLst/>
            </a:prstGeom>
          </p:spPr>
        </p:pic>
      </p:grpSp>
      <p:sp>
        <p:nvSpPr>
          <p:cNvPr id="11" name="TextBox 11"/>
          <p:cNvSpPr txBox="1"/>
          <p:nvPr/>
        </p:nvSpPr>
        <p:spPr>
          <a:xfrm>
            <a:off x="3960293" y="1755323"/>
            <a:ext cx="10289106" cy="5909310"/>
          </a:xfrm>
          <a:prstGeom prst="rect">
            <a:avLst/>
          </a:prstGeom>
        </p:spPr>
        <p:txBody>
          <a:bodyPr wrap="square" lIns="0" tIns="0" rIns="0" bIns="0" rtlCol="0" anchor="t">
            <a:spAutoFit/>
          </a:bodyPr>
          <a:lstStyle/>
          <a:p>
            <a:pPr algn="just">
              <a:lnSpc>
                <a:spcPct val="150000"/>
              </a:lnSpc>
            </a:pPr>
            <a:r>
              <a:rPr lang="vi-VN" sz="3200">
                <a:effectLst>
                  <a:outerShdw blurRad="38100" dist="38100" dir="2700000" algn="tl">
                    <a:srgbClr val="000000">
                      <a:alpha val="43137"/>
                    </a:srgbClr>
                  </a:outerShdw>
                </a:effectLst>
                <a:latin typeface="Palatino Linotype" panose="02040502050505030304" pitchFamily="18" charset="0"/>
              </a:rPr>
              <a:t>- Câu (a) chưa hợp lí. Vì "đẽo</a:t>
            </a:r>
            <a:r>
              <a:rPr lang="en-US" sz="3200">
                <a:effectLst>
                  <a:outerShdw blurRad="38100" dist="38100" dir="2700000" algn="tl">
                    <a:srgbClr val="000000">
                      <a:alpha val="43137"/>
                    </a:srgbClr>
                  </a:outerShdw>
                </a:effectLst>
                <a:latin typeface="Palatino Linotype" panose="02040502050505030304" pitchFamily="18" charset="0"/>
              </a:rPr>
              <a:t> </a:t>
            </a:r>
            <a:r>
              <a:rPr lang="vi-VN" sz="3200">
                <a:effectLst>
                  <a:outerShdw blurRad="38100" dist="38100" dir="2700000" algn="tl">
                    <a:srgbClr val="000000">
                      <a:alpha val="43137"/>
                    </a:srgbClr>
                  </a:outerShdw>
                </a:effectLst>
                <a:latin typeface="Palatino Linotype" panose="02040502050505030304" pitchFamily="18" charset="0"/>
              </a:rPr>
              <a:t>cày giữa đường" nói đến hành động một cách thiếu chủ kiến, quá bị động bởi ý kiến của những người xung quanh nên cuối cùng chẳng đạt được kết quả gì trong khi câu (a) chỉ cho thấy đối tượng giao tiếp được nhiều người góp cho những ý kiến hay (thì cần nghe theo) mà không nói anh ta có thiếu chủ kiến hay bị động hay không.</a:t>
            </a:r>
            <a:endParaRPr lang="en-GB" sz="3200">
              <a:effectLst>
                <a:outerShdw blurRad="38100" dist="38100" dir="2700000" algn="tl">
                  <a:srgbClr val="000000">
                    <a:alpha val="43137"/>
                  </a:srgbClr>
                </a:outerShdw>
              </a:effectLst>
              <a:latin typeface="Palatino Linotype" panose="02040502050505030304" pitchFamily="18" charset="0"/>
            </a:endParaRPr>
          </a:p>
          <a:p>
            <a:pPr algn="just">
              <a:lnSpc>
                <a:spcPct val="150000"/>
              </a:lnSpc>
            </a:pPr>
            <a:endParaRPr lang="en-US" sz="3200">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2" name="TextBox 12"/>
          <p:cNvSpPr txBox="1"/>
          <p:nvPr/>
        </p:nvSpPr>
        <p:spPr>
          <a:xfrm>
            <a:off x="5045914" y="876300"/>
            <a:ext cx="8329523" cy="830997"/>
          </a:xfrm>
          <a:prstGeom prst="rect">
            <a:avLst/>
          </a:prstGeom>
        </p:spPr>
        <p:txBody>
          <a:bodyPr lIns="0" tIns="0" rIns="0" bIns="0" rtlCol="0" anchor="t">
            <a:spAutoFit/>
          </a:bodyPr>
          <a:lstStyle/>
          <a:p>
            <a:r>
              <a:rPr lang="vi-VN" sz="5400" b="1" u="sng">
                <a:latin typeface="Palatino Linotype" panose="02040502050505030304" pitchFamily="18" charset="0"/>
              </a:rPr>
              <a:t>Đáp án bài 3</a:t>
            </a:r>
            <a:endParaRPr lang="en-GB" sz="5400">
              <a:latin typeface="Palatino Linotype" panose="02040502050505030304" pitchFamily="18" charset="0"/>
            </a:endParaRPr>
          </a:p>
        </p:txBody>
      </p:sp>
      <p:sp>
        <p:nvSpPr>
          <p:cNvPr id="18" name="Rectangle 17"/>
          <p:cNvSpPr/>
          <p:nvPr/>
        </p:nvSpPr>
        <p:spPr>
          <a:xfrm>
            <a:off x="3810000" y="6896604"/>
            <a:ext cx="10439399" cy="3046988"/>
          </a:xfrm>
          <a:prstGeom prst="rect">
            <a:avLst/>
          </a:prstGeom>
        </p:spPr>
        <p:txBody>
          <a:bodyPr wrap="square">
            <a:spAutoFit/>
          </a:bodyPr>
          <a:lstStyle/>
          <a:p>
            <a:pPr algn="just">
              <a:lnSpc>
                <a:spcPct val="150000"/>
              </a:lnSpc>
            </a:pPr>
            <a:r>
              <a:rPr lang="vi-VN"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Việc sử dụng thành ngữ trong câu (b) là hợp lí. Vì người nói đã nhận được nhiều ý kiến của người khác, nhưng còn đang phân vân, chưa đưa ra được chủ kiến của mình.</a:t>
            </a:r>
            <a:endParaRPr lang="en-GB" sz="3200">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8161442"/>
              <a:ext cx="8161442" cy="8161442"/>
            </a:xfrm>
            <a:prstGeom prst="rect">
              <a:avLst/>
            </a:prstGeom>
          </p:spPr>
        </p:pic>
      </p:grpSp>
      <p:sp>
        <p:nvSpPr>
          <p:cNvPr id="9" name="TextBox 9"/>
          <p:cNvSpPr txBox="1"/>
          <p:nvPr/>
        </p:nvSpPr>
        <p:spPr>
          <a:xfrm>
            <a:off x="1752600" y="723900"/>
            <a:ext cx="11822599" cy="1338572"/>
          </a:xfrm>
          <a:prstGeom prst="rect">
            <a:avLst/>
          </a:prstGeom>
        </p:spPr>
        <p:txBody>
          <a:bodyPr lIns="0" tIns="0" rIns="0" bIns="0" rtlCol="0" anchor="t">
            <a:spAutoFit/>
          </a:bodyPr>
          <a:lstStyle/>
          <a:p>
            <a:pPr algn="ctr">
              <a:lnSpc>
                <a:spcPts val="11999"/>
              </a:lnSpc>
            </a:pPr>
            <a:r>
              <a:rPr lang="vi-VN" sz="4800" b="1" u="sng">
                <a:effectLst>
                  <a:outerShdw blurRad="38100" dist="38100" dir="2700000" algn="tl">
                    <a:srgbClr val="000000">
                      <a:alpha val="43137"/>
                    </a:srgbClr>
                  </a:outerShdw>
                </a:effectLst>
                <a:latin typeface="Palatino Linotype" panose="02040502050505030304" pitchFamily="18" charset="0"/>
              </a:rPr>
              <a:t>Bài tập 4/tr.11</a:t>
            </a:r>
            <a:endParaRPr lang="en-US" sz="5400" u="sng" spc="-299">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10"/>
          <p:cNvSpPr txBox="1"/>
          <p:nvPr/>
        </p:nvSpPr>
        <p:spPr>
          <a:xfrm>
            <a:off x="4648200" y="2814842"/>
            <a:ext cx="9444328" cy="5539978"/>
          </a:xfrm>
          <a:prstGeom prst="rect">
            <a:avLst/>
          </a:prstGeom>
        </p:spPr>
        <p:txBody>
          <a:bodyPr lIns="0" tIns="0" rIns="0" bIns="0" rtlCol="0" anchor="t">
            <a:spAutoFit/>
          </a:bodyPr>
          <a:lstStyle/>
          <a:p>
            <a:pPr>
              <a:lnSpc>
                <a:spcPct val="150000"/>
              </a:lnSpc>
            </a:pPr>
            <a:r>
              <a:rPr lang="en-GB" sz="4000" b="1">
                <a:effectLst>
                  <a:outerShdw blurRad="38100" dist="38100" dir="2700000" algn="tl">
                    <a:srgbClr val="000000">
                      <a:alpha val="43137"/>
                    </a:srgbClr>
                  </a:outerShdw>
                </a:effectLst>
                <a:latin typeface="Palatino Linotype" panose="02040502050505030304" pitchFamily="18" charset="0"/>
              </a:rPr>
              <a:t> </a:t>
            </a:r>
            <a:r>
              <a:rPr lang="vi-VN" sz="4000" b="1">
                <a:effectLst>
                  <a:outerShdw blurRad="38100" dist="38100" dir="2700000" algn="tl">
                    <a:srgbClr val="000000">
                      <a:alpha val="43137"/>
                    </a:srgbClr>
                  </a:outerShdw>
                </a:effectLst>
                <a:latin typeface="Palatino Linotype" panose="02040502050505030304" pitchFamily="18" charset="0"/>
              </a:rPr>
              <a:t>Hãy đặt 4 câu, mỗi câu sử dụng một trong số các thành ngữ sau:</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a. Học một biết mười</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b. Học hay, cày biết</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c. Mở mày mở mặt</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d. Mở cờ trong bụng</a:t>
            </a:r>
            <a:endParaRPr lang="en-GB" sz="4000" b="1">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grpSp>
        <p:nvGrpSpPr>
          <p:cNvPr id="3" name="Group 3"/>
          <p:cNvGrpSpPr/>
          <p:nvPr/>
        </p:nvGrpSpPr>
        <p:grpSpPr>
          <a:xfrm>
            <a:off x="1949791" y="2540803"/>
            <a:ext cx="590194" cy="551903"/>
            <a:chOff x="0" y="0"/>
            <a:chExt cx="786925" cy="73587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72481">
              <a:off x="21945" y="23817"/>
              <a:ext cx="743036" cy="688237"/>
            </a:xfrm>
            <a:prstGeom prst="rect">
              <a:avLst/>
            </a:prstGeom>
          </p:spPr>
        </p:pic>
        <p:sp>
          <p:nvSpPr>
            <p:cNvPr id="5" name="TextBox 5"/>
            <p:cNvSpPr txBox="1"/>
            <p:nvPr/>
          </p:nvSpPr>
          <p:spPr>
            <a:xfrm rot="-227518">
              <a:off x="271756" y="32545"/>
              <a:ext cx="265502" cy="569172"/>
            </a:xfrm>
            <a:prstGeom prst="rect">
              <a:avLst/>
            </a:prstGeom>
          </p:spPr>
          <p:txBody>
            <a:bodyPr lIns="0" tIns="0" rIns="0" bIns="0" rtlCol="0" anchor="t">
              <a:spAutoFit/>
            </a:bodyPr>
            <a:lstStyle/>
            <a:p>
              <a:pPr algn="ctr">
                <a:lnSpc>
                  <a:spcPts val="3640"/>
                </a:lnSpc>
                <a:spcBef>
                  <a:spcPct val="0"/>
                </a:spcBef>
              </a:pPr>
              <a:r>
                <a:rPr lang="vi-VN" sz="2600" spc="-364">
                  <a:solidFill>
                    <a:srgbClr val="FFFFFF"/>
                  </a:solidFill>
                  <a:latin typeface="Faustina SemiBold Bold"/>
                </a:rPr>
                <a:t>a</a:t>
              </a:r>
              <a:r>
                <a:rPr lang="en-US" sz="2600" spc="-364">
                  <a:solidFill>
                    <a:srgbClr val="FFFFFF"/>
                  </a:solidFill>
                  <a:latin typeface="Faustina SemiBold Bold"/>
                </a:rPr>
                <a:t>.</a:t>
              </a:r>
            </a:p>
          </p:txBody>
        </p:sp>
      </p:grpSp>
      <p:grpSp>
        <p:nvGrpSpPr>
          <p:cNvPr id="6" name="Group 6"/>
          <p:cNvGrpSpPr/>
          <p:nvPr/>
        </p:nvGrpSpPr>
        <p:grpSpPr>
          <a:xfrm>
            <a:off x="1911962" y="4046348"/>
            <a:ext cx="593322" cy="520219"/>
            <a:chOff x="-1890432" y="164771"/>
            <a:chExt cx="791096" cy="693625"/>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39"/>
            <a:stretch>
              <a:fillRect/>
            </a:stretch>
          </p:blipFill>
          <p:spPr>
            <a:xfrm rot="21372482">
              <a:off x="-1890432" y="164771"/>
              <a:ext cx="791096" cy="693625"/>
            </a:xfrm>
            <a:prstGeom prst="rect">
              <a:avLst/>
            </a:prstGeom>
          </p:spPr>
        </p:pic>
        <p:sp>
          <p:nvSpPr>
            <p:cNvPr id="8" name="TextBox 8"/>
            <p:cNvSpPr txBox="1"/>
            <p:nvPr/>
          </p:nvSpPr>
          <p:spPr>
            <a:xfrm rot="21372482">
              <a:off x="-1654623" y="169204"/>
              <a:ext cx="285019" cy="569172"/>
            </a:xfrm>
            <a:prstGeom prst="rect">
              <a:avLst/>
            </a:prstGeom>
          </p:spPr>
          <p:txBody>
            <a:bodyPr lIns="0" tIns="0" rIns="0" bIns="0" rtlCol="0" anchor="t">
              <a:spAutoFit/>
            </a:bodyPr>
            <a:lstStyle/>
            <a:p>
              <a:pPr algn="ctr">
                <a:lnSpc>
                  <a:spcPts val="3640"/>
                </a:lnSpc>
                <a:spcBef>
                  <a:spcPct val="0"/>
                </a:spcBef>
              </a:pPr>
              <a:r>
                <a:rPr lang="vi-VN" sz="2600" spc="-364">
                  <a:solidFill>
                    <a:srgbClr val="FFFFFF"/>
                  </a:solidFill>
                  <a:latin typeface="Faustina SemiBold Bold"/>
                </a:rPr>
                <a:t>b</a:t>
              </a:r>
              <a:r>
                <a:rPr lang="en-US" sz="2600" spc="-364">
                  <a:solidFill>
                    <a:srgbClr val="FFFFFF"/>
                  </a:solidFill>
                  <a:latin typeface="Faustina SemiBold Bold"/>
                </a:rPr>
                <a:t>.</a:t>
              </a:r>
            </a:p>
          </p:txBody>
        </p:sp>
      </p:grpSp>
      <p:grpSp>
        <p:nvGrpSpPr>
          <p:cNvPr id="9" name="Group 9"/>
          <p:cNvGrpSpPr/>
          <p:nvPr/>
        </p:nvGrpSpPr>
        <p:grpSpPr>
          <a:xfrm>
            <a:off x="1914228" y="5748006"/>
            <a:ext cx="537543" cy="577528"/>
            <a:chOff x="0" y="0"/>
            <a:chExt cx="716724" cy="770037"/>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512549">
              <a:off x="-15521" y="38709"/>
              <a:ext cx="747766" cy="692618"/>
            </a:xfrm>
            <a:prstGeom prst="rect">
              <a:avLst/>
            </a:prstGeom>
          </p:spPr>
        </p:pic>
        <p:sp>
          <p:nvSpPr>
            <p:cNvPr id="11" name="TextBox 11"/>
            <p:cNvSpPr txBox="1"/>
            <p:nvPr/>
          </p:nvSpPr>
          <p:spPr>
            <a:xfrm rot="-227518">
              <a:off x="231910" y="81156"/>
              <a:ext cx="316177" cy="569172"/>
            </a:xfrm>
            <a:prstGeom prst="rect">
              <a:avLst/>
            </a:prstGeom>
          </p:spPr>
          <p:txBody>
            <a:bodyPr lIns="0" tIns="0" rIns="0" bIns="0" rtlCol="0" anchor="t">
              <a:spAutoFit/>
            </a:bodyPr>
            <a:lstStyle/>
            <a:p>
              <a:pPr algn="ctr">
                <a:lnSpc>
                  <a:spcPts val="3639"/>
                </a:lnSpc>
                <a:spcBef>
                  <a:spcPct val="0"/>
                </a:spcBef>
              </a:pPr>
              <a:r>
                <a:rPr lang="vi-VN" sz="2599" spc="-363">
                  <a:solidFill>
                    <a:srgbClr val="FFFFFF"/>
                  </a:solidFill>
                  <a:latin typeface="Faustina SemiBold Bold"/>
                </a:rPr>
                <a:t>c</a:t>
              </a:r>
              <a:r>
                <a:rPr lang="en-US" sz="2599" spc="-363">
                  <a:solidFill>
                    <a:srgbClr val="FFFFFF"/>
                  </a:solidFill>
                  <a:latin typeface="Faustina SemiBold Bold"/>
                </a:rPr>
                <a:t>.</a:t>
              </a:r>
            </a:p>
          </p:txBody>
        </p:sp>
      </p:grpSp>
      <p:grpSp>
        <p:nvGrpSpPr>
          <p:cNvPr id="12" name="Group 12"/>
          <p:cNvGrpSpPr/>
          <p:nvPr/>
        </p:nvGrpSpPr>
        <p:grpSpPr>
          <a:xfrm>
            <a:off x="1348930" y="7515515"/>
            <a:ext cx="1450747" cy="931183"/>
            <a:chOff x="-2075665" y="151997"/>
            <a:chExt cx="1934327" cy="1241578"/>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72481">
              <a:off x="-1470724" y="151997"/>
              <a:ext cx="767922" cy="711287"/>
            </a:xfrm>
            <a:prstGeom prst="rect">
              <a:avLst/>
            </a:prstGeom>
          </p:spPr>
        </p:pic>
        <p:sp>
          <p:nvSpPr>
            <p:cNvPr id="14" name="TextBox 14"/>
            <p:cNvSpPr txBox="1"/>
            <p:nvPr/>
          </p:nvSpPr>
          <p:spPr>
            <a:xfrm rot="21372482">
              <a:off x="-2075665" y="162468"/>
              <a:ext cx="1934327" cy="1231107"/>
            </a:xfrm>
            <a:prstGeom prst="rect">
              <a:avLst/>
            </a:prstGeom>
          </p:spPr>
          <p:txBody>
            <a:bodyPr wrap="square" lIns="0" tIns="0" rIns="0" bIns="0" rtlCol="0" anchor="t">
              <a:spAutoFit/>
            </a:bodyPr>
            <a:lstStyle/>
            <a:p>
              <a:pPr algn="ctr">
                <a:lnSpc>
                  <a:spcPts val="3640"/>
                </a:lnSpc>
                <a:spcBef>
                  <a:spcPct val="0"/>
                </a:spcBef>
              </a:pPr>
              <a:r>
                <a:rPr lang="vi-VN" sz="2600" spc="-364">
                  <a:solidFill>
                    <a:srgbClr val="FFFFFF"/>
                  </a:solidFill>
                  <a:latin typeface="Faustina SemiBold Bold"/>
                </a:rPr>
                <a:t>d</a:t>
              </a:r>
            </a:p>
            <a:p>
              <a:pPr algn="ctr">
                <a:lnSpc>
                  <a:spcPts val="3640"/>
                </a:lnSpc>
                <a:spcBef>
                  <a:spcPct val="0"/>
                </a:spcBef>
              </a:pPr>
              <a:endParaRPr lang="en-US" sz="2600" spc="-364">
                <a:solidFill>
                  <a:srgbClr val="FFFFFF"/>
                </a:solidFill>
                <a:latin typeface="Faustina SemiBold Bold"/>
              </a:endParaRPr>
            </a:p>
          </p:txBody>
        </p:sp>
      </p:grpSp>
      <p:sp>
        <p:nvSpPr>
          <p:cNvPr id="28" name="TextBox 28"/>
          <p:cNvSpPr txBox="1"/>
          <p:nvPr/>
        </p:nvSpPr>
        <p:spPr>
          <a:xfrm>
            <a:off x="1720038" y="239617"/>
            <a:ext cx="15359840" cy="1282146"/>
          </a:xfrm>
          <a:prstGeom prst="rect">
            <a:avLst/>
          </a:prstGeom>
        </p:spPr>
        <p:txBody>
          <a:bodyPr lIns="0" tIns="0" rIns="0" bIns="0" rtlCol="0" anchor="t">
            <a:spAutoFit/>
          </a:bodyPr>
          <a:lstStyle/>
          <a:p>
            <a:pPr algn="ctr">
              <a:lnSpc>
                <a:spcPts val="11909"/>
              </a:lnSpc>
            </a:pPr>
            <a:r>
              <a:rPr lang="vi-VN" sz="4800" b="1" u="sng"/>
              <a:t>Đáp án bài 4</a:t>
            </a:r>
            <a:endParaRPr lang="en-US" sz="5400" spc="-297">
              <a:solidFill>
                <a:srgbClr val="373737"/>
              </a:solidFill>
              <a:latin typeface="Faustina SemiBold"/>
            </a:endParaRPr>
          </a:p>
        </p:txBody>
      </p:sp>
      <p:sp>
        <p:nvSpPr>
          <p:cNvPr id="30" name="Rectangle 29"/>
          <p:cNvSpPr/>
          <p:nvPr/>
        </p:nvSpPr>
        <p:spPr>
          <a:xfrm>
            <a:off x="2590800" y="2595462"/>
            <a:ext cx="10960601" cy="1077218"/>
          </a:xfrm>
          <a:prstGeom prst="rect">
            <a:avLst/>
          </a:prstGeom>
        </p:spPr>
        <p:txBody>
          <a:bodyPr wrap="square">
            <a:spAutoFit/>
          </a:bodyPr>
          <a:lstStyle/>
          <a:p>
            <a:pPr algn="just">
              <a:spcAft>
                <a:spcPts val="0"/>
              </a:spcAft>
              <a:tabLst>
                <a:tab pos="507365" algn="l"/>
              </a:tabLst>
            </a:pP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Bạn ấy đúng là học một biết mười./ Thần đồng là những đứa bé có khả năng rất đặc biệt: học một biết mười.</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1" name="Rectangle 30"/>
          <p:cNvSpPr/>
          <p:nvPr/>
        </p:nvSpPr>
        <p:spPr>
          <a:xfrm>
            <a:off x="2481011" y="3909435"/>
            <a:ext cx="10960601" cy="1569660"/>
          </a:xfrm>
          <a:prstGeom prst="rect">
            <a:avLst/>
          </a:prstGeom>
        </p:spPr>
        <p:txBody>
          <a:bodyPr wrap="square">
            <a:spAutoFit/>
          </a:bodyPr>
          <a:lstStyle/>
          <a:p>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Học tập phải gắn liền với thực tiễn, như thế mới có thể học hay, cày biết./ Mẹ bảo: Anh Thành giỏi giang, học hay, cày biết, ở đâu cũng sống được.</a:t>
            </a:r>
            <a:endParaRPr lang="en-GB" sz="3200">
              <a:effectLst>
                <a:outerShdw blurRad="38100" dist="38100" dir="2700000" algn="tl">
                  <a:srgbClr val="000000">
                    <a:alpha val="43137"/>
                  </a:srgbClr>
                </a:outerShdw>
              </a:effectLst>
            </a:endParaRPr>
          </a:p>
        </p:txBody>
      </p:sp>
      <p:sp>
        <p:nvSpPr>
          <p:cNvPr id="32" name="Rectangle 31"/>
          <p:cNvSpPr/>
          <p:nvPr/>
        </p:nvSpPr>
        <p:spPr>
          <a:xfrm>
            <a:off x="2453109" y="5741501"/>
            <a:ext cx="14781686" cy="1077218"/>
          </a:xfrm>
          <a:prstGeom prst="rect">
            <a:avLst/>
          </a:prstGeom>
        </p:spPr>
        <p:txBody>
          <a:bodyPr wrap="square">
            <a:spAutoFit/>
          </a:bodyPr>
          <a:lstStyle/>
          <a:p>
            <a:pPr algn="just">
              <a:spcAft>
                <a:spcPts val="0"/>
              </a:spcAft>
              <a:tabLst>
                <a:tab pos="510540" algn="l"/>
              </a:tabLst>
            </a:pP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Anh ấy mới giành được học bổng toàn phần ở Mỹ, làm cho cả nhà được mở mày mở mặt./ </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 cái khôn ngoan, hiếu thuận làm cho cha mẹ mở mày mở mặt.</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2310233" y="7473761"/>
            <a:ext cx="10960601" cy="1569660"/>
          </a:xfrm>
          <a:prstGeom prst="rect">
            <a:avLst/>
          </a:prstGeom>
        </p:spPr>
        <p:txBody>
          <a:bodyPr wrap="square">
            <a:spAutoFit/>
          </a:bodyPr>
          <a:lstStyle/>
          <a:p>
            <a:r>
              <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Khi nghe cô giáo đọc đáp án bài thi, An như mở cờ trong bụng./ </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Biết bài kiểm tra phần nói tiếng Anh của mình được đánh giá cao, tôi như mở cờ trong bụng.</a:t>
            </a:r>
            <a:endParaRPr lang="en-GB" sz="320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80">
                                          <p:stCondLst>
                                            <p:cond delay="0"/>
                                          </p:stCondLst>
                                        </p:cTn>
                                        <p:tgtEl>
                                          <p:spTgt spid="30"/>
                                        </p:tgtEl>
                                      </p:cBhvr>
                                    </p:animEffect>
                                    <p:anim calcmode="lin" valueType="num">
                                      <p:cBhvr>
                                        <p:cTn id="4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7" dur="26">
                                          <p:stCondLst>
                                            <p:cond delay="650"/>
                                          </p:stCondLst>
                                        </p:cTn>
                                        <p:tgtEl>
                                          <p:spTgt spid="30"/>
                                        </p:tgtEl>
                                      </p:cBhvr>
                                      <p:to x="100000" y="60000"/>
                                    </p:animScale>
                                    <p:animScale>
                                      <p:cBhvr>
                                        <p:cTn id="48" dur="166" decel="50000">
                                          <p:stCondLst>
                                            <p:cond delay="676"/>
                                          </p:stCondLst>
                                        </p:cTn>
                                        <p:tgtEl>
                                          <p:spTgt spid="30"/>
                                        </p:tgtEl>
                                      </p:cBhvr>
                                      <p:to x="100000" y="100000"/>
                                    </p:animScale>
                                    <p:animScale>
                                      <p:cBhvr>
                                        <p:cTn id="49" dur="26">
                                          <p:stCondLst>
                                            <p:cond delay="1312"/>
                                          </p:stCondLst>
                                        </p:cTn>
                                        <p:tgtEl>
                                          <p:spTgt spid="30"/>
                                        </p:tgtEl>
                                      </p:cBhvr>
                                      <p:to x="100000" y="80000"/>
                                    </p:animScale>
                                    <p:animScale>
                                      <p:cBhvr>
                                        <p:cTn id="50" dur="166" decel="50000">
                                          <p:stCondLst>
                                            <p:cond delay="1338"/>
                                          </p:stCondLst>
                                        </p:cTn>
                                        <p:tgtEl>
                                          <p:spTgt spid="30"/>
                                        </p:tgtEl>
                                      </p:cBhvr>
                                      <p:to x="100000" y="100000"/>
                                    </p:animScale>
                                    <p:animScale>
                                      <p:cBhvr>
                                        <p:cTn id="51" dur="26">
                                          <p:stCondLst>
                                            <p:cond delay="1642"/>
                                          </p:stCondLst>
                                        </p:cTn>
                                        <p:tgtEl>
                                          <p:spTgt spid="30"/>
                                        </p:tgtEl>
                                      </p:cBhvr>
                                      <p:to x="100000" y="90000"/>
                                    </p:animScale>
                                    <p:animScale>
                                      <p:cBhvr>
                                        <p:cTn id="52" dur="166" decel="50000">
                                          <p:stCondLst>
                                            <p:cond delay="1668"/>
                                          </p:stCondLst>
                                        </p:cTn>
                                        <p:tgtEl>
                                          <p:spTgt spid="30"/>
                                        </p:tgtEl>
                                      </p:cBhvr>
                                      <p:to x="100000" y="100000"/>
                                    </p:animScale>
                                    <p:animScale>
                                      <p:cBhvr>
                                        <p:cTn id="53" dur="26">
                                          <p:stCondLst>
                                            <p:cond delay="1808"/>
                                          </p:stCondLst>
                                        </p:cTn>
                                        <p:tgtEl>
                                          <p:spTgt spid="30"/>
                                        </p:tgtEl>
                                      </p:cBhvr>
                                      <p:to x="100000" y="95000"/>
                                    </p:animScale>
                                    <p:animScale>
                                      <p:cBhvr>
                                        <p:cTn id="54" dur="166" decel="50000">
                                          <p:stCondLst>
                                            <p:cond delay="1834"/>
                                          </p:stCondLst>
                                        </p:cTn>
                                        <p:tgtEl>
                                          <p:spTgt spid="3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80">
                                          <p:stCondLst>
                                            <p:cond delay="0"/>
                                          </p:stCondLst>
                                        </p:cTn>
                                        <p:tgtEl>
                                          <p:spTgt spid="31"/>
                                        </p:tgtEl>
                                      </p:cBhvr>
                                    </p:animEffect>
                                    <p:anim calcmode="lin" valueType="num">
                                      <p:cBhvr>
                                        <p:cTn id="7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81" dur="26">
                                          <p:stCondLst>
                                            <p:cond delay="650"/>
                                          </p:stCondLst>
                                        </p:cTn>
                                        <p:tgtEl>
                                          <p:spTgt spid="31"/>
                                        </p:tgtEl>
                                      </p:cBhvr>
                                      <p:to x="100000" y="60000"/>
                                    </p:animScale>
                                    <p:animScale>
                                      <p:cBhvr>
                                        <p:cTn id="82" dur="166" decel="50000">
                                          <p:stCondLst>
                                            <p:cond delay="676"/>
                                          </p:stCondLst>
                                        </p:cTn>
                                        <p:tgtEl>
                                          <p:spTgt spid="31"/>
                                        </p:tgtEl>
                                      </p:cBhvr>
                                      <p:to x="100000" y="100000"/>
                                    </p:animScale>
                                    <p:animScale>
                                      <p:cBhvr>
                                        <p:cTn id="83" dur="26">
                                          <p:stCondLst>
                                            <p:cond delay="1312"/>
                                          </p:stCondLst>
                                        </p:cTn>
                                        <p:tgtEl>
                                          <p:spTgt spid="31"/>
                                        </p:tgtEl>
                                      </p:cBhvr>
                                      <p:to x="100000" y="80000"/>
                                    </p:animScale>
                                    <p:animScale>
                                      <p:cBhvr>
                                        <p:cTn id="84" dur="166" decel="50000">
                                          <p:stCondLst>
                                            <p:cond delay="1338"/>
                                          </p:stCondLst>
                                        </p:cTn>
                                        <p:tgtEl>
                                          <p:spTgt spid="31"/>
                                        </p:tgtEl>
                                      </p:cBhvr>
                                      <p:to x="100000" y="100000"/>
                                    </p:animScale>
                                    <p:animScale>
                                      <p:cBhvr>
                                        <p:cTn id="85" dur="26">
                                          <p:stCondLst>
                                            <p:cond delay="1642"/>
                                          </p:stCondLst>
                                        </p:cTn>
                                        <p:tgtEl>
                                          <p:spTgt spid="31"/>
                                        </p:tgtEl>
                                      </p:cBhvr>
                                      <p:to x="100000" y="90000"/>
                                    </p:animScale>
                                    <p:animScale>
                                      <p:cBhvr>
                                        <p:cTn id="86" dur="166" decel="50000">
                                          <p:stCondLst>
                                            <p:cond delay="1668"/>
                                          </p:stCondLst>
                                        </p:cTn>
                                        <p:tgtEl>
                                          <p:spTgt spid="31"/>
                                        </p:tgtEl>
                                      </p:cBhvr>
                                      <p:to x="100000" y="100000"/>
                                    </p:animScale>
                                    <p:animScale>
                                      <p:cBhvr>
                                        <p:cTn id="87" dur="26">
                                          <p:stCondLst>
                                            <p:cond delay="1808"/>
                                          </p:stCondLst>
                                        </p:cTn>
                                        <p:tgtEl>
                                          <p:spTgt spid="31"/>
                                        </p:tgtEl>
                                      </p:cBhvr>
                                      <p:to x="100000" y="95000"/>
                                    </p:animScale>
                                    <p:animScale>
                                      <p:cBhvr>
                                        <p:cTn id="88" dur="166" decel="50000">
                                          <p:stCondLst>
                                            <p:cond delay="1834"/>
                                          </p:stCondLst>
                                        </p:cTn>
                                        <p:tgtEl>
                                          <p:spTgt spid="31"/>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down)">
                                      <p:cBhvr>
                                        <p:cTn id="93" dur="580">
                                          <p:stCondLst>
                                            <p:cond delay="0"/>
                                          </p:stCondLst>
                                        </p:cTn>
                                        <p:tgtEl>
                                          <p:spTgt spid="9"/>
                                        </p:tgtEl>
                                      </p:cBhvr>
                                    </p:animEffect>
                                    <p:anim calcmode="lin" valueType="num">
                                      <p:cBhvr>
                                        <p:cTn id="9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9" dur="26">
                                          <p:stCondLst>
                                            <p:cond delay="650"/>
                                          </p:stCondLst>
                                        </p:cTn>
                                        <p:tgtEl>
                                          <p:spTgt spid="9"/>
                                        </p:tgtEl>
                                      </p:cBhvr>
                                      <p:to x="100000" y="60000"/>
                                    </p:animScale>
                                    <p:animScale>
                                      <p:cBhvr>
                                        <p:cTn id="100" dur="166" decel="50000">
                                          <p:stCondLst>
                                            <p:cond delay="676"/>
                                          </p:stCondLst>
                                        </p:cTn>
                                        <p:tgtEl>
                                          <p:spTgt spid="9"/>
                                        </p:tgtEl>
                                      </p:cBhvr>
                                      <p:to x="100000" y="100000"/>
                                    </p:animScale>
                                    <p:animScale>
                                      <p:cBhvr>
                                        <p:cTn id="101" dur="26">
                                          <p:stCondLst>
                                            <p:cond delay="1312"/>
                                          </p:stCondLst>
                                        </p:cTn>
                                        <p:tgtEl>
                                          <p:spTgt spid="9"/>
                                        </p:tgtEl>
                                      </p:cBhvr>
                                      <p:to x="100000" y="80000"/>
                                    </p:animScale>
                                    <p:animScale>
                                      <p:cBhvr>
                                        <p:cTn id="102" dur="166" decel="50000">
                                          <p:stCondLst>
                                            <p:cond delay="1338"/>
                                          </p:stCondLst>
                                        </p:cTn>
                                        <p:tgtEl>
                                          <p:spTgt spid="9"/>
                                        </p:tgtEl>
                                      </p:cBhvr>
                                      <p:to x="100000" y="100000"/>
                                    </p:animScale>
                                    <p:animScale>
                                      <p:cBhvr>
                                        <p:cTn id="103" dur="26">
                                          <p:stCondLst>
                                            <p:cond delay="1642"/>
                                          </p:stCondLst>
                                        </p:cTn>
                                        <p:tgtEl>
                                          <p:spTgt spid="9"/>
                                        </p:tgtEl>
                                      </p:cBhvr>
                                      <p:to x="100000" y="90000"/>
                                    </p:animScale>
                                    <p:animScale>
                                      <p:cBhvr>
                                        <p:cTn id="104" dur="166" decel="50000">
                                          <p:stCondLst>
                                            <p:cond delay="1668"/>
                                          </p:stCondLst>
                                        </p:cTn>
                                        <p:tgtEl>
                                          <p:spTgt spid="9"/>
                                        </p:tgtEl>
                                      </p:cBhvr>
                                      <p:to x="100000" y="100000"/>
                                    </p:animScale>
                                    <p:animScale>
                                      <p:cBhvr>
                                        <p:cTn id="105" dur="26">
                                          <p:stCondLst>
                                            <p:cond delay="1808"/>
                                          </p:stCondLst>
                                        </p:cTn>
                                        <p:tgtEl>
                                          <p:spTgt spid="9"/>
                                        </p:tgtEl>
                                      </p:cBhvr>
                                      <p:to x="100000" y="95000"/>
                                    </p:animScale>
                                    <p:animScale>
                                      <p:cBhvr>
                                        <p:cTn id="106" dur="166" decel="50000">
                                          <p:stCondLst>
                                            <p:cond delay="1834"/>
                                          </p:stCondLst>
                                        </p:cTn>
                                        <p:tgtEl>
                                          <p:spTgt spid="9"/>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580">
                                          <p:stCondLst>
                                            <p:cond delay="0"/>
                                          </p:stCondLst>
                                        </p:cTn>
                                        <p:tgtEl>
                                          <p:spTgt spid="32"/>
                                        </p:tgtEl>
                                      </p:cBhvr>
                                    </p:animEffect>
                                    <p:anim calcmode="lin" valueType="num">
                                      <p:cBhvr>
                                        <p:cTn id="11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15" dur="26">
                                          <p:stCondLst>
                                            <p:cond delay="650"/>
                                          </p:stCondLst>
                                        </p:cTn>
                                        <p:tgtEl>
                                          <p:spTgt spid="32"/>
                                        </p:tgtEl>
                                      </p:cBhvr>
                                      <p:to x="100000" y="60000"/>
                                    </p:animScale>
                                    <p:animScale>
                                      <p:cBhvr>
                                        <p:cTn id="116" dur="166" decel="50000">
                                          <p:stCondLst>
                                            <p:cond delay="676"/>
                                          </p:stCondLst>
                                        </p:cTn>
                                        <p:tgtEl>
                                          <p:spTgt spid="32"/>
                                        </p:tgtEl>
                                      </p:cBhvr>
                                      <p:to x="100000" y="100000"/>
                                    </p:animScale>
                                    <p:animScale>
                                      <p:cBhvr>
                                        <p:cTn id="117" dur="26">
                                          <p:stCondLst>
                                            <p:cond delay="1312"/>
                                          </p:stCondLst>
                                        </p:cTn>
                                        <p:tgtEl>
                                          <p:spTgt spid="32"/>
                                        </p:tgtEl>
                                      </p:cBhvr>
                                      <p:to x="100000" y="80000"/>
                                    </p:animScale>
                                    <p:animScale>
                                      <p:cBhvr>
                                        <p:cTn id="118" dur="166" decel="50000">
                                          <p:stCondLst>
                                            <p:cond delay="1338"/>
                                          </p:stCondLst>
                                        </p:cTn>
                                        <p:tgtEl>
                                          <p:spTgt spid="32"/>
                                        </p:tgtEl>
                                      </p:cBhvr>
                                      <p:to x="100000" y="100000"/>
                                    </p:animScale>
                                    <p:animScale>
                                      <p:cBhvr>
                                        <p:cTn id="119" dur="26">
                                          <p:stCondLst>
                                            <p:cond delay="1642"/>
                                          </p:stCondLst>
                                        </p:cTn>
                                        <p:tgtEl>
                                          <p:spTgt spid="32"/>
                                        </p:tgtEl>
                                      </p:cBhvr>
                                      <p:to x="100000" y="90000"/>
                                    </p:animScale>
                                    <p:animScale>
                                      <p:cBhvr>
                                        <p:cTn id="120" dur="166" decel="50000">
                                          <p:stCondLst>
                                            <p:cond delay="1668"/>
                                          </p:stCondLst>
                                        </p:cTn>
                                        <p:tgtEl>
                                          <p:spTgt spid="32"/>
                                        </p:tgtEl>
                                      </p:cBhvr>
                                      <p:to x="100000" y="100000"/>
                                    </p:animScale>
                                    <p:animScale>
                                      <p:cBhvr>
                                        <p:cTn id="121" dur="26">
                                          <p:stCondLst>
                                            <p:cond delay="1808"/>
                                          </p:stCondLst>
                                        </p:cTn>
                                        <p:tgtEl>
                                          <p:spTgt spid="32"/>
                                        </p:tgtEl>
                                      </p:cBhvr>
                                      <p:to x="100000" y="95000"/>
                                    </p:animScale>
                                    <p:animScale>
                                      <p:cBhvr>
                                        <p:cTn id="122" dur="166" decel="50000">
                                          <p:stCondLst>
                                            <p:cond delay="1834"/>
                                          </p:stCondLst>
                                        </p:cTn>
                                        <p:tgtEl>
                                          <p:spTgt spid="32"/>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wipe(down)">
                                      <p:cBhvr>
                                        <p:cTn id="127" dur="580">
                                          <p:stCondLst>
                                            <p:cond delay="0"/>
                                          </p:stCondLst>
                                        </p:cTn>
                                        <p:tgtEl>
                                          <p:spTgt spid="12"/>
                                        </p:tgtEl>
                                      </p:cBhvr>
                                    </p:animEffect>
                                    <p:anim calcmode="lin" valueType="num">
                                      <p:cBhvr>
                                        <p:cTn id="1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3" dur="26">
                                          <p:stCondLst>
                                            <p:cond delay="650"/>
                                          </p:stCondLst>
                                        </p:cTn>
                                        <p:tgtEl>
                                          <p:spTgt spid="12"/>
                                        </p:tgtEl>
                                      </p:cBhvr>
                                      <p:to x="100000" y="60000"/>
                                    </p:animScale>
                                    <p:animScale>
                                      <p:cBhvr>
                                        <p:cTn id="134" dur="166" decel="50000">
                                          <p:stCondLst>
                                            <p:cond delay="676"/>
                                          </p:stCondLst>
                                        </p:cTn>
                                        <p:tgtEl>
                                          <p:spTgt spid="12"/>
                                        </p:tgtEl>
                                      </p:cBhvr>
                                      <p:to x="100000" y="100000"/>
                                    </p:animScale>
                                    <p:animScale>
                                      <p:cBhvr>
                                        <p:cTn id="135" dur="26">
                                          <p:stCondLst>
                                            <p:cond delay="1312"/>
                                          </p:stCondLst>
                                        </p:cTn>
                                        <p:tgtEl>
                                          <p:spTgt spid="12"/>
                                        </p:tgtEl>
                                      </p:cBhvr>
                                      <p:to x="100000" y="80000"/>
                                    </p:animScale>
                                    <p:animScale>
                                      <p:cBhvr>
                                        <p:cTn id="136" dur="166" decel="50000">
                                          <p:stCondLst>
                                            <p:cond delay="1338"/>
                                          </p:stCondLst>
                                        </p:cTn>
                                        <p:tgtEl>
                                          <p:spTgt spid="12"/>
                                        </p:tgtEl>
                                      </p:cBhvr>
                                      <p:to x="100000" y="100000"/>
                                    </p:animScale>
                                    <p:animScale>
                                      <p:cBhvr>
                                        <p:cTn id="137" dur="26">
                                          <p:stCondLst>
                                            <p:cond delay="1642"/>
                                          </p:stCondLst>
                                        </p:cTn>
                                        <p:tgtEl>
                                          <p:spTgt spid="12"/>
                                        </p:tgtEl>
                                      </p:cBhvr>
                                      <p:to x="100000" y="90000"/>
                                    </p:animScale>
                                    <p:animScale>
                                      <p:cBhvr>
                                        <p:cTn id="138" dur="166" decel="50000">
                                          <p:stCondLst>
                                            <p:cond delay="1668"/>
                                          </p:stCondLst>
                                        </p:cTn>
                                        <p:tgtEl>
                                          <p:spTgt spid="12"/>
                                        </p:tgtEl>
                                      </p:cBhvr>
                                      <p:to x="100000" y="100000"/>
                                    </p:animScale>
                                    <p:animScale>
                                      <p:cBhvr>
                                        <p:cTn id="139" dur="26">
                                          <p:stCondLst>
                                            <p:cond delay="1808"/>
                                          </p:stCondLst>
                                        </p:cTn>
                                        <p:tgtEl>
                                          <p:spTgt spid="12"/>
                                        </p:tgtEl>
                                      </p:cBhvr>
                                      <p:to x="100000" y="95000"/>
                                    </p:animScale>
                                    <p:animScale>
                                      <p:cBhvr>
                                        <p:cTn id="140" dur="166" decel="50000">
                                          <p:stCondLst>
                                            <p:cond delay="1834"/>
                                          </p:stCondLst>
                                        </p:cTn>
                                        <p:tgtEl>
                                          <p:spTgt spid="12"/>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wipe(down)">
                                      <p:cBhvr>
                                        <p:cTn id="143" dur="580">
                                          <p:stCondLst>
                                            <p:cond delay="0"/>
                                          </p:stCondLst>
                                        </p:cTn>
                                        <p:tgtEl>
                                          <p:spTgt spid="33"/>
                                        </p:tgtEl>
                                      </p:cBhvr>
                                    </p:animEffect>
                                    <p:anim calcmode="lin" valueType="num">
                                      <p:cBhvr>
                                        <p:cTn id="14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49" dur="26">
                                          <p:stCondLst>
                                            <p:cond delay="650"/>
                                          </p:stCondLst>
                                        </p:cTn>
                                        <p:tgtEl>
                                          <p:spTgt spid="33"/>
                                        </p:tgtEl>
                                      </p:cBhvr>
                                      <p:to x="100000" y="60000"/>
                                    </p:animScale>
                                    <p:animScale>
                                      <p:cBhvr>
                                        <p:cTn id="150" dur="166" decel="50000">
                                          <p:stCondLst>
                                            <p:cond delay="676"/>
                                          </p:stCondLst>
                                        </p:cTn>
                                        <p:tgtEl>
                                          <p:spTgt spid="33"/>
                                        </p:tgtEl>
                                      </p:cBhvr>
                                      <p:to x="100000" y="100000"/>
                                    </p:animScale>
                                    <p:animScale>
                                      <p:cBhvr>
                                        <p:cTn id="151" dur="26">
                                          <p:stCondLst>
                                            <p:cond delay="1312"/>
                                          </p:stCondLst>
                                        </p:cTn>
                                        <p:tgtEl>
                                          <p:spTgt spid="33"/>
                                        </p:tgtEl>
                                      </p:cBhvr>
                                      <p:to x="100000" y="80000"/>
                                    </p:animScale>
                                    <p:animScale>
                                      <p:cBhvr>
                                        <p:cTn id="152" dur="166" decel="50000">
                                          <p:stCondLst>
                                            <p:cond delay="1338"/>
                                          </p:stCondLst>
                                        </p:cTn>
                                        <p:tgtEl>
                                          <p:spTgt spid="33"/>
                                        </p:tgtEl>
                                      </p:cBhvr>
                                      <p:to x="100000" y="100000"/>
                                    </p:animScale>
                                    <p:animScale>
                                      <p:cBhvr>
                                        <p:cTn id="153" dur="26">
                                          <p:stCondLst>
                                            <p:cond delay="1642"/>
                                          </p:stCondLst>
                                        </p:cTn>
                                        <p:tgtEl>
                                          <p:spTgt spid="33"/>
                                        </p:tgtEl>
                                      </p:cBhvr>
                                      <p:to x="100000" y="90000"/>
                                    </p:animScale>
                                    <p:animScale>
                                      <p:cBhvr>
                                        <p:cTn id="154" dur="166" decel="50000">
                                          <p:stCondLst>
                                            <p:cond delay="1668"/>
                                          </p:stCondLst>
                                        </p:cTn>
                                        <p:tgtEl>
                                          <p:spTgt spid="33"/>
                                        </p:tgtEl>
                                      </p:cBhvr>
                                      <p:to x="100000" y="100000"/>
                                    </p:animScale>
                                    <p:animScale>
                                      <p:cBhvr>
                                        <p:cTn id="155" dur="26">
                                          <p:stCondLst>
                                            <p:cond delay="1808"/>
                                          </p:stCondLst>
                                        </p:cTn>
                                        <p:tgtEl>
                                          <p:spTgt spid="33"/>
                                        </p:tgtEl>
                                      </p:cBhvr>
                                      <p:to x="100000" y="95000"/>
                                    </p:animScale>
                                    <p:animScale>
                                      <p:cBhvr>
                                        <p:cTn id="156"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8161442"/>
              <a:ext cx="8161442" cy="8161442"/>
            </a:xfrm>
            <a:prstGeom prst="rect">
              <a:avLst/>
            </a:prstGeom>
          </p:spPr>
        </p:pic>
      </p:grpSp>
      <p:sp>
        <p:nvSpPr>
          <p:cNvPr id="17" name="Rectangle 16"/>
          <p:cNvSpPr/>
          <p:nvPr/>
        </p:nvSpPr>
        <p:spPr>
          <a:xfrm>
            <a:off x="319215" y="2628899"/>
            <a:ext cx="16444785" cy="3947619"/>
          </a:xfrm>
          <a:prstGeom prst="rect">
            <a:avLst/>
          </a:prstGeom>
          <a:noFill/>
        </p:spPr>
        <p:txBody>
          <a:bodyPr wrap="square" lIns="91440" tIns="45720" rIns="91440" bIns="45720">
            <a:spAutoFit/>
          </a:bodyPr>
          <a:lstStyle/>
          <a:p>
            <a:pPr algn="ctr">
              <a:lnSpc>
                <a:spcPct val="150000"/>
              </a:lnSpc>
            </a:pPr>
            <a:r>
              <a:rPr lang="vi-VN" sz="88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1</a:t>
            </a:r>
          </a:p>
          <a:p>
            <a:pPr algn="ctr">
              <a:lnSpc>
                <a:spcPct val="150000"/>
              </a:lnSpc>
            </a:pPr>
            <a:r>
              <a:rPr lang="vi-VN" sz="88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KHỞI ĐỘNG</a:t>
            </a:r>
            <a:endParaRPr lang="en-GB" sz="88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ircle(in)">
                                      <p:cBhvr>
                                        <p:cTn id="7" dur="2000"/>
                                        <p:tgtEl>
                                          <p:spTgt spid="1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circle(in)">
                                      <p:cBhvr>
                                        <p:cTn id="10"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8161442"/>
              <a:ext cx="8161442" cy="8161442"/>
            </a:xfrm>
            <a:prstGeom prst="rect">
              <a:avLst/>
            </a:prstGeom>
          </p:spPr>
        </p:pic>
      </p:grpSp>
      <p:sp>
        <p:nvSpPr>
          <p:cNvPr id="17" name="Rectangle 16"/>
          <p:cNvSpPr/>
          <p:nvPr/>
        </p:nvSpPr>
        <p:spPr>
          <a:xfrm>
            <a:off x="2204014" y="2247900"/>
            <a:ext cx="10673785" cy="3246658"/>
          </a:xfrm>
          <a:prstGeom prst="rect">
            <a:avLst/>
          </a:prstGeom>
          <a:noFill/>
        </p:spPr>
        <p:txBody>
          <a:bodyPr wrap="square" lIns="91440" tIns="45720" rIns="91440" bIns="45720">
            <a:spAutoFit/>
          </a:bodyPr>
          <a:lstStyle/>
          <a:p>
            <a:pPr algn="ctr">
              <a:lnSpc>
                <a:spcPct val="150000"/>
              </a:lnSpc>
            </a:pPr>
            <a:r>
              <a:rPr lang="vi-VN" sz="72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4</a:t>
            </a:r>
          </a:p>
          <a:p>
            <a:pPr algn="ctr">
              <a:lnSpc>
                <a:spcPct val="150000"/>
              </a:lnSpc>
            </a:pPr>
            <a:r>
              <a:rPr lang="vi-VN" sz="72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VẬN DỤNG</a:t>
            </a:r>
            <a:endParaRPr lang="en-GB" sz="72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CCBBF"/>
        </a:solidFill>
        <a:effectLst/>
      </p:bgPr>
    </p:bg>
    <p:spTree>
      <p:nvGrpSpPr>
        <p:cNvPr id="1" name=""/>
        <p:cNvGrpSpPr/>
        <p:nvPr/>
      </p:nvGrpSpPr>
      <p:grpSpPr>
        <a:xfrm>
          <a:off x="0" y="0"/>
          <a:ext cx="0" cy="0"/>
          <a:chOff x="0" y="0"/>
          <a:chExt cx="0" cy="0"/>
        </a:xfrm>
      </p:grpSpPr>
      <p:sp>
        <p:nvSpPr>
          <p:cNvPr id="19" name="TextBox 19"/>
          <p:cNvSpPr txBox="1"/>
          <p:nvPr/>
        </p:nvSpPr>
        <p:spPr>
          <a:xfrm>
            <a:off x="860090" y="2857499"/>
            <a:ext cx="15675310" cy="2215991"/>
          </a:xfrm>
          <a:prstGeom prst="rect">
            <a:avLst/>
          </a:prstGeom>
        </p:spPr>
        <p:txBody>
          <a:bodyPr wrap="square" lIns="0" tIns="0" rIns="0" bIns="0" rtlCol="0" anchor="t">
            <a:spAutoFit/>
          </a:bodyPr>
          <a:lstStyle/>
          <a:p>
            <a:pPr algn="just"/>
            <a:r>
              <a:rPr lang="vi-VN" sz="4800" b="1" u="sng">
                <a:effectLst>
                  <a:outerShdw blurRad="38100" dist="38100" dir="2700000" algn="tl">
                    <a:srgbClr val="000000">
                      <a:alpha val="43137"/>
                    </a:srgbClr>
                  </a:outerShdw>
                </a:effectLst>
                <a:latin typeface="Palatino Linotype" panose="02040502050505030304" pitchFamily="18" charset="0"/>
              </a:rPr>
              <a:t>Bài tập</a:t>
            </a:r>
            <a:r>
              <a:rPr lang="vi-VN" sz="4800" b="1">
                <a:effectLst>
                  <a:outerShdw blurRad="38100" dist="38100" dir="2700000" algn="tl">
                    <a:srgbClr val="000000">
                      <a:alpha val="43137"/>
                    </a:srgbClr>
                  </a:outerShdw>
                </a:effectLst>
                <a:latin typeface="Palatino Linotype" panose="02040502050505030304" pitchFamily="18" charset="0"/>
              </a:rPr>
              <a:t>:</a:t>
            </a:r>
            <a:r>
              <a:rPr lang="vi-VN" sz="4800">
                <a:effectLst>
                  <a:outerShdw blurRad="38100" dist="38100" dir="2700000" algn="tl">
                    <a:srgbClr val="000000">
                      <a:alpha val="43137"/>
                    </a:srgbClr>
                  </a:outerShdw>
                </a:effectLst>
                <a:latin typeface="Palatino Linotype" panose="02040502050505030304" pitchFamily="18" charset="0"/>
              </a:rPr>
              <a:t> Đặt câu với các thành ngữ sau cho phù hợp:</a:t>
            </a:r>
            <a:endParaRPr lang="en-US" sz="4800">
              <a:solidFill>
                <a:srgbClr val="FF0000"/>
              </a:solidFill>
              <a:effectLst>
                <a:outerShdw blurRad="38100" dist="38100" dir="2700000" algn="tl">
                  <a:srgbClr val="000000">
                    <a:alpha val="43137"/>
                  </a:srgbClr>
                </a:outerShdw>
              </a:effectLst>
              <a:latin typeface="Palatino Linotype" panose="02040502050505030304" pitchFamily="18" charset="0"/>
            </a:endParaRPr>
          </a:p>
          <a:p>
            <a:pPr algn="just"/>
            <a:r>
              <a:rPr lang="vi-VN" sz="4800" i="1">
                <a:solidFill>
                  <a:srgbClr val="FF0000"/>
                </a:solidFill>
                <a:effectLst>
                  <a:outerShdw blurRad="38100" dist="38100" dir="2700000" algn="tl">
                    <a:srgbClr val="000000">
                      <a:alpha val="43137"/>
                    </a:srgbClr>
                  </a:outerShdw>
                </a:effectLst>
                <a:latin typeface="Palatino Linotype" panose="02040502050505030304" pitchFamily="18" charset="0"/>
              </a:rPr>
              <a:t>đổ xuống sông xuống biển; tham sống sợ chết; nước đổ lá khoai; lòng lang dạ thú.</a:t>
            </a:r>
            <a:endParaRPr lang="en-GB" sz="48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2" name="TextBox 2"/>
          <p:cNvSpPr txBox="1"/>
          <p:nvPr/>
        </p:nvSpPr>
        <p:spPr>
          <a:xfrm>
            <a:off x="3733800" y="495300"/>
            <a:ext cx="14139394" cy="2215991"/>
          </a:xfrm>
          <a:prstGeom prst="rect">
            <a:avLst/>
          </a:prstGeom>
        </p:spPr>
        <p:txBody>
          <a:bodyPr wrap="square" lIns="0" tIns="0" rIns="0" bIns="0" rtlCol="0" anchor="t">
            <a:spAutoFit/>
          </a:bodyPr>
          <a:lstStyle/>
          <a:p>
            <a:pPr>
              <a:lnSpc>
                <a:spcPct val="150000"/>
              </a:lnSpc>
            </a:pPr>
            <a:r>
              <a:rPr lang="vi-VN" sz="3200" b="1" u="sng">
                <a:solidFill>
                  <a:srgbClr val="373737"/>
                </a:solidFill>
                <a:effectLst>
                  <a:outerShdw blurRad="38100" dist="38100" dir="2700000" algn="tl">
                    <a:srgbClr val="000000">
                      <a:alpha val="43137"/>
                    </a:srgbClr>
                  </a:outerShdw>
                </a:effectLst>
                <a:latin typeface="Palatino Linotype" panose="02040502050505030304" pitchFamily="18" charset="0"/>
              </a:rPr>
              <a:t>Bài tập</a:t>
            </a:r>
            <a:r>
              <a:rPr lang="vi-VN" sz="3200" b="1">
                <a:solidFill>
                  <a:srgbClr val="373737"/>
                </a:solidFill>
                <a:effectLst>
                  <a:outerShdw blurRad="38100" dist="38100" dir="2700000" algn="tl">
                    <a:srgbClr val="000000">
                      <a:alpha val="43137"/>
                    </a:srgbClr>
                  </a:outerShdw>
                </a:effectLst>
                <a:latin typeface="Palatino Linotype" panose="02040502050505030304" pitchFamily="18" charset="0"/>
              </a:rPr>
              <a:t>: Điền các từ “</a:t>
            </a:r>
            <a:r>
              <a:rPr lang="vi-VN" sz="3200" b="1" i="1">
                <a:effectLst>
                  <a:outerShdw blurRad="38100" dist="38100" dir="2700000" algn="tl">
                    <a:srgbClr val="000000">
                      <a:alpha val="43137"/>
                    </a:srgbClr>
                  </a:outerShdw>
                </a:effectLst>
                <a:latin typeface="Palatino Linotype" panose="02040502050505030304" pitchFamily="18" charset="0"/>
              </a:rPr>
              <a:t>đổ xuống sông xuống biển; “tham sống sợ chết”; “nước đổ lá khoai”; “lòng lang dạ thú” vào dấu “…” sao cho phù hợp</a:t>
            </a:r>
            <a:endParaRPr lang="en-GB" sz="3200" b="1">
              <a:effectLst>
                <a:outerShdw blurRad="38100" dist="38100" dir="2700000" algn="tl">
                  <a:srgbClr val="000000">
                    <a:alpha val="43137"/>
                  </a:srgbClr>
                </a:outerShdw>
              </a:effectLst>
              <a:latin typeface="Palatino Linotype" panose="02040502050505030304" pitchFamily="18" charset="0"/>
            </a:endParaRPr>
          </a:p>
          <a:p>
            <a:pPr>
              <a:lnSpc>
                <a:spcPct val="150000"/>
              </a:lnSpc>
            </a:pPr>
            <a:endParaRPr lang="en-US" sz="3200" b="1">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3" name="TextBox 3"/>
          <p:cNvSpPr txBox="1"/>
          <p:nvPr/>
        </p:nvSpPr>
        <p:spPr>
          <a:xfrm>
            <a:off x="6609448" y="2476500"/>
            <a:ext cx="9802334" cy="1477328"/>
          </a:xfrm>
          <a:prstGeom prst="rect">
            <a:avLst/>
          </a:prstGeom>
        </p:spPr>
        <p:txBody>
          <a:bodyPr lIns="0" tIns="0" rIns="0" bIns="0" rtlCol="0" anchor="t">
            <a:spAutoFit/>
          </a:bodyPr>
          <a:lstStyle/>
          <a:p>
            <a:pPr>
              <a:lnSpc>
                <a:spcPct val="150000"/>
              </a:lnSpc>
            </a:pPr>
            <a:r>
              <a:rPr lang="vi-VN" sz="3200">
                <a:effectLst>
                  <a:outerShdw blurRad="38100" dist="38100" dir="2700000" algn="tl">
                    <a:srgbClr val="000000">
                      <a:alpha val="43137"/>
                    </a:srgbClr>
                  </a:outerShdw>
                </a:effectLst>
                <a:latin typeface="Palatino Linotype" panose="02040502050505030304" pitchFamily="18" charset="0"/>
              </a:rPr>
              <a:t>1) </a:t>
            </a:r>
            <a:r>
              <a:rPr lang="vi-VN" sz="3200" i="1">
                <a:effectLst>
                  <a:outerShdw blurRad="38100" dist="38100" dir="2700000" algn="tl">
                    <a:srgbClr val="000000">
                      <a:alpha val="43137"/>
                    </a:srgbClr>
                  </a:outerShdw>
                </a:effectLst>
                <a:latin typeface="Palatino Linotype" panose="02040502050505030304" pitchFamily="18" charset="0"/>
              </a:rPr>
              <a:t>Chúng ỷ thế đông người, lại có súng ống chứ thực chất chúng (…….) hơn ai hết</a:t>
            </a:r>
            <a:r>
              <a:rPr lang="vi-VN" sz="3200">
                <a:effectLst>
                  <a:outerShdw blurRad="38100" dist="38100" dir="2700000" algn="tl">
                    <a:srgbClr val="000000">
                      <a:alpha val="43137"/>
                    </a:srgbClr>
                  </a:outerShdw>
                </a:effectLst>
                <a:latin typeface="Palatino Linotype" panose="02040502050505030304" pitchFamily="18" charset="0"/>
              </a:rPr>
              <a:t>. (Đỗ Quang Tiến).</a:t>
            </a:r>
            <a:endParaRPr lang="en-GB" sz="3200">
              <a:effectLst>
                <a:outerShdw blurRad="38100" dist="38100" dir="2700000" algn="tl">
                  <a:srgbClr val="000000">
                    <a:alpha val="43137"/>
                  </a:srgbClr>
                </a:outerShdw>
              </a:effectLst>
              <a:latin typeface="Palatino Linotype" panose="02040502050505030304" pitchFamily="18" charset="0"/>
            </a:endParaRPr>
          </a:p>
        </p:txBody>
      </p:sp>
      <p:sp>
        <p:nvSpPr>
          <p:cNvPr id="10" name="Rectangle 9"/>
          <p:cNvSpPr/>
          <p:nvPr/>
        </p:nvSpPr>
        <p:spPr>
          <a:xfrm>
            <a:off x="6622148" y="4263147"/>
            <a:ext cx="10350508" cy="1569660"/>
          </a:xfrm>
          <a:prstGeom prst="rect">
            <a:avLst/>
          </a:prstGeom>
        </p:spPr>
        <p:txBody>
          <a:bodyPr wrap="square">
            <a:spAutoFit/>
          </a:bodyPr>
          <a:lstStyle/>
          <a:p>
            <a:pPr>
              <a:lnSpc>
                <a:spcPct val="150000"/>
              </a:lnSpc>
              <a:spcAft>
                <a:spcPts val="0"/>
              </a:spcAft>
              <a:tabLst>
                <a:tab pos="1386840" algn="l"/>
              </a:tabLst>
            </a:pP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2) </a:t>
            </a:r>
            <a:r>
              <a:rPr lang="vi-VN" sz="3200" i="1">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Nhưng đối với tôi, trận đòn và những lời xỉ vả ấy như (…..). </a:t>
            </a: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(Lê Bá Tùng)</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1" name="Rectangle 10"/>
          <p:cNvSpPr/>
          <p:nvPr/>
        </p:nvSpPr>
        <p:spPr>
          <a:xfrm>
            <a:off x="6609448" y="6081963"/>
            <a:ext cx="10446652" cy="1569660"/>
          </a:xfrm>
          <a:prstGeom prst="rect">
            <a:avLst/>
          </a:prstGeom>
        </p:spPr>
        <p:txBody>
          <a:bodyPr wrap="square">
            <a:spAutoFit/>
          </a:bodyPr>
          <a:lstStyle/>
          <a:p>
            <a:pPr>
              <a:lnSpc>
                <a:spcPct val="150000"/>
              </a:lnSpc>
              <a:spcAft>
                <a:spcPts val="0"/>
              </a:spcAft>
              <a:tabLst>
                <a:tab pos="1386840" algn="l"/>
              </a:tabLst>
            </a:pP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3) </a:t>
            </a:r>
            <a:r>
              <a:rPr lang="vi-VN" sz="3200" i="1">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Trừ những kẻ (…..), còn ai nghĩ đến mà chẳng động lòng thương xót đồng bào huyết mạch.</a:t>
            </a: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 (Phạm Duy Tốn).</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2" name="Rectangle 11"/>
          <p:cNvSpPr/>
          <p:nvPr/>
        </p:nvSpPr>
        <p:spPr>
          <a:xfrm>
            <a:off x="6609448" y="7924658"/>
            <a:ext cx="10025183" cy="1569660"/>
          </a:xfrm>
          <a:prstGeom prst="rect">
            <a:avLst/>
          </a:prstGeom>
        </p:spPr>
        <p:txBody>
          <a:bodyPr wrap="square">
            <a:spAutoFit/>
          </a:bodyPr>
          <a:lstStyle/>
          <a:p>
            <a:pPr>
              <a:lnSpc>
                <a:spcPct val="150000"/>
              </a:lnSpc>
              <a:spcAft>
                <a:spcPts val="0"/>
              </a:spcAft>
              <a:tabLst>
                <a:tab pos="1386840" algn="l"/>
              </a:tabLst>
            </a:pP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4) </a:t>
            </a:r>
            <a:r>
              <a:rPr lang="vi-VN" sz="3200" i="1">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Thế là những sự mong mỏi của mình hơn một năm nay (…..)</a:t>
            </a: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 (Ngô Tất Tố).</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sp>
        <p:nvSpPr>
          <p:cNvPr id="12" name="Rectangle 11"/>
          <p:cNvSpPr/>
          <p:nvPr/>
        </p:nvSpPr>
        <p:spPr>
          <a:xfrm>
            <a:off x="4389769" y="1370331"/>
            <a:ext cx="9144000" cy="4154984"/>
          </a:xfrm>
          <a:prstGeom prst="rect">
            <a:avLst/>
          </a:prstGeom>
        </p:spPr>
        <p:txBody>
          <a:bodyPr>
            <a:spAutoFit/>
          </a:bodyPr>
          <a:lstStyle/>
          <a:p>
            <a:pPr algn="ctr">
              <a:lnSpc>
                <a:spcPct val="150000"/>
              </a:lnSpc>
              <a:spcAft>
                <a:spcPts val="0"/>
              </a:spcAft>
            </a:pPr>
            <a:r>
              <a:rPr lang="en-US" sz="4400" b="1">
                <a:solidFill>
                  <a:srgbClr val="7030A0"/>
                </a:solidFill>
                <a:latin typeface="Palatino Linotype" panose="02040502050505030304" pitchFamily="18" charset="0"/>
                <a:ea typeface="Times New Roman" panose="02020603050405020304" pitchFamily="18" charset="0"/>
              </a:rPr>
              <a:t>HƯỚNG DẪN TỰ HỌC</a:t>
            </a:r>
            <a:endParaRPr lang="en-GB" sz="4400">
              <a:latin typeface="Palatino Linotype" panose="02040502050505030304" pitchFamily="18" charset="0"/>
              <a:ea typeface="Times New Roman" panose="02020603050405020304" pitchFamily="18" charset="0"/>
            </a:endParaRPr>
          </a:p>
          <a:p>
            <a:pPr marL="342900" lvl="0" indent="-342900">
              <a:lnSpc>
                <a:spcPct val="150000"/>
              </a:lnSpc>
              <a:spcAft>
                <a:spcPts val="0"/>
              </a:spcAft>
              <a:buSzPts val="1400"/>
              <a:buFont typeface="Times New Roman" panose="02020603050405020304" pitchFamily="18" charset="0"/>
              <a:buChar char="-"/>
            </a:pPr>
            <a:r>
              <a:rPr lang="en-US" sz="4400">
                <a:solidFill>
                  <a:srgbClr val="0D0D0D"/>
                </a:solidFill>
                <a:latin typeface="Palatino Linotype" panose="02040502050505030304" pitchFamily="18" charset="0"/>
                <a:ea typeface="Times New Roman" panose="02020603050405020304" pitchFamily="18" charset="0"/>
              </a:rPr>
              <a:t>Hoàn thiện các bài tập vào </a:t>
            </a:r>
            <a:r>
              <a:rPr lang="vi-VN" sz="4400">
                <a:solidFill>
                  <a:srgbClr val="0D0D0D"/>
                </a:solidFill>
                <a:latin typeface="Palatino Linotype" panose="02040502050505030304" pitchFamily="18" charset="0"/>
                <a:ea typeface="Times New Roman" panose="02020603050405020304" pitchFamily="18" charset="0"/>
              </a:rPr>
              <a:t>vở.</a:t>
            </a:r>
            <a:endParaRPr lang="en-GB" sz="4400">
              <a:latin typeface="Palatino Linotype" panose="02040502050505030304" pitchFamily="18" charset="0"/>
              <a:ea typeface="Times New Roman" panose="02020603050405020304" pitchFamily="18" charset="0"/>
            </a:endParaRPr>
          </a:p>
          <a:p>
            <a:pPr marL="342900" lvl="0" indent="-342900">
              <a:lnSpc>
                <a:spcPct val="150000"/>
              </a:lnSpc>
              <a:spcAft>
                <a:spcPts val="0"/>
              </a:spcAft>
              <a:buSzPts val="1400"/>
              <a:buFont typeface="Times New Roman" panose="02020603050405020304" pitchFamily="18" charset="0"/>
              <a:buChar char="-"/>
            </a:pPr>
            <a:r>
              <a:rPr lang="en-US" sz="4400">
                <a:solidFill>
                  <a:srgbClr val="0D0D0D"/>
                </a:solidFill>
                <a:latin typeface="Palatino Linotype" panose="02040502050505030304" pitchFamily="18" charset="0"/>
                <a:ea typeface="Times New Roman" panose="02020603050405020304" pitchFamily="18" charset="0"/>
              </a:rPr>
              <a:t>Đọc trước văn bản 4. Một số câu tục ngữ Việt Nam.</a:t>
            </a:r>
            <a:endParaRPr lang="en-GB" sz="4400">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3" name="TextBox 3"/>
          <p:cNvSpPr txBox="1"/>
          <p:nvPr/>
        </p:nvSpPr>
        <p:spPr>
          <a:xfrm>
            <a:off x="2706130" y="363069"/>
            <a:ext cx="13878004" cy="1661993"/>
          </a:xfrm>
          <a:prstGeom prst="rect">
            <a:avLst/>
          </a:prstGeom>
          <a:ln>
            <a:solidFill>
              <a:schemeClr val="accent6">
                <a:lumMod val="75000"/>
              </a:schemeClr>
            </a:solidFill>
          </a:ln>
        </p:spPr>
        <p:txBody>
          <a:bodyPr wrap="square" lIns="0" tIns="0" rIns="0" bIns="0" rtlCol="0" anchor="t">
            <a:spAutoFit/>
          </a:bodyPr>
          <a:lstStyle/>
          <a:p>
            <a:r>
              <a:rPr lang="it-IT" sz="3600">
                <a:effectLst>
                  <a:outerShdw blurRad="38100" dist="38100" dir="2700000" algn="tl">
                    <a:srgbClr val="000000">
                      <a:alpha val="43137"/>
                    </a:srgbClr>
                  </a:outerShdw>
                </a:effectLst>
                <a:latin typeface="Palatino Linotype" panose="02040502050505030304" pitchFamily="18" charset="0"/>
              </a:rPr>
              <a:t>Dựa vào ngữ cảnh câu văn được sử dụng (in đậm) trong thẻ hồng, SGK tr.10,11), em hãy nối dòng ở cột A với dòng ở cột B để nêu đúng nghĩa của cụm từ in đậm. </a:t>
            </a:r>
            <a:endParaRPr lang="en-GB" sz="360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074764281"/>
              </p:ext>
            </p:extLst>
          </p:nvPr>
        </p:nvGraphicFramePr>
        <p:xfrm>
          <a:off x="2286000" y="2272420"/>
          <a:ext cx="15299843" cy="6827668"/>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5036189">
                  <a:extLst>
                    <a:ext uri="{9D8B030D-6E8A-4147-A177-3AD203B41FA5}">
                      <a16:colId xmlns:a16="http://schemas.microsoft.com/office/drawing/2014/main" val="20000"/>
                    </a:ext>
                  </a:extLst>
                </a:gridCol>
                <a:gridCol w="10263654">
                  <a:extLst>
                    <a:ext uri="{9D8B030D-6E8A-4147-A177-3AD203B41FA5}">
                      <a16:colId xmlns:a16="http://schemas.microsoft.com/office/drawing/2014/main" val="20001"/>
                    </a:ext>
                  </a:extLst>
                </a:gridCol>
              </a:tblGrid>
              <a:tr h="644612">
                <a:tc>
                  <a:txBody>
                    <a:bodyPr/>
                    <a:lstStyle/>
                    <a:p>
                      <a:pPr algn="ctr">
                        <a:lnSpc>
                          <a:spcPct val="150000"/>
                        </a:lnSpc>
                        <a:spcAft>
                          <a:spcPts val="0"/>
                        </a:spcAft>
                      </a:pPr>
                      <a:r>
                        <a:rPr lang="en-US" sz="3200">
                          <a:solidFill>
                            <a:schemeClr val="tx1"/>
                          </a:solidFill>
                          <a:effectLst/>
                          <a:latin typeface="Palatino Linotype" panose="02040502050505030304" pitchFamily="18" charset="0"/>
                        </a:rPr>
                        <a:t>Cụm từ  (Cột A)</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3200">
                          <a:solidFill>
                            <a:schemeClr val="tx1"/>
                          </a:solidFill>
                          <a:effectLst/>
                          <a:latin typeface="Palatino Linotype" panose="02040502050505030304" pitchFamily="18" charset="0"/>
                        </a:rPr>
                        <a:t>Nghĩa (Cột B)</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80408">
                <a:tc>
                  <a:txBody>
                    <a:bodyPr/>
                    <a:lstStyle/>
                    <a:p>
                      <a:pPr algn="just">
                        <a:lnSpc>
                          <a:spcPct val="150000"/>
                        </a:lnSpc>
                        <a:spcAft>
                          <a:spcPts val="0"/>
                        </a:spcAft>
                      </a:pPr>
                      <a:r>
                        <a:rPr lang="en-US" sz="3200">
                          <a:solidFill>
                            <a:schemeClr val="tx1"/>
                          </a:solidFill>
                          <a:effectLst/>
                          <a:latin typeface="Palatino Linotype" panose="02040502050505030304" pitchFamily="18" charset="0"/>
                        </a:rPr>
                        <a:t>(1). (a) kẻ hầu người hạ</a:t>
                      </a:r>
                      <a:endParaRPr lang="en-GB" sz="3200">
                        <a:solidFill>
                          <a:schemeClr val="tx1"/>
                        </a:solidFill>
                        <a:effectLst/>
                        <a:latin typeface="Palatino Linotype" panose="02040502050505030304" pitchFamily="18" charset="0"/>
                      </a:endParaRPr>
                    </a:p>
                    <a:p>
                      <a:pPr algn="just">
                        <a:lnSpc>
                          <a:spcPct val="150000"/>
                        </a:lnSpc>
                        <a:spcAft>
                          <a:spcPts val="0"/>
                        </a:spcAft>
                      </a:pPr>
                      <a:r>
                        <a:rPr lang="en-US" sz="3200">
                          <a:solidFill>
                            <a:schemeClr val="tx1"/>
                          </a:solidFill>
                          <a:effectLst/>
                          <a:latin typeface="Palatino Linotype" panose="02040502050505030304" pitchFamily="18" charset="0"/>
                        </a:rPr>
                        <a:t> </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A. Người hầu hạ, phục dịch trong gia đình giàu có ngày xưa, , cuộc sống sung sướng có người hầu hạ phục dịch.</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6251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(1). (b) sơn hào hải vị</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B. Thương yêu đùm bọc, sướng cùng hưởng, khổ cùng chịu.</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44612">
                <a:tc>
                  <a:txBody>
                    <a:bodyPr/>
                    <a:lstStyle/>
                    <a:p>
                      <a:pPr algn="just">
                        <a:lnSpc>
                          <a:spcPct val="150000"/>
                        </a:lnSpc>
                        <a:spcAft>
                          <a:spcPts val="0"/>
                        </a:spcAft>
                      </a:pPr>
                      <a:r>
                        <a:rPr lang="en-US" sz="3200">
                          <a:solidFill>
                            <a:schemeClr val="tx1"/>
                          </a:solidFill>
                          <a:effectLst/>
                          <a:latin typeface="Palatino Linotype" panose="02040502050505030304" pitchFamily="18" charset="0"/>
                        </a:rPr>
                        <a:t>(2). chia ngọt sẻ bùi</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C. Những thức ăn ngon, vật lạ, quí hiếm.</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4612">
                <a:tc>
                  <a:txBody>
                    <a:bodyPr/>
                    <a:lstStyle/>
                    <a:p>
                      <a:pPr algn="just">
                        <a:lnSpc>
                          <a:spcPct val="150000"/>
                        </a:lnSpc>
                        <a:spcAft>
                          <a:spcPts val="0"/>
                        </a:spcAft>
                      </a:pPr>
                      <a:r>
                        <a:rPr lang="en-US" sz="3200">
                          <a:solidFill>
                            <a:schemeClr val="tx1"/>
                          </a:solidFill>
                          <a:effectLst/>
                          <a:latin typeface="Palatino Linotype" panose="02040502050505030304" pitchFamily="18" charset="0"/>
                        </a:rPr>
                        <a:t>(3). của ngon vật lạ</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D. Chưa biết ai sẽ hơn ai, ai sẽ thắng ai đây</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36251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(4). chưa biết mỉu nào cắn mỉu nào</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E. Món ăn quí, sang trọng, được lấy từ trên rừng, dưới biển.</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12" name="TextBox 12"/>
          <p:cNvSpPr txBox="1"/>
          <p:nvPr/>
        </p:nvSpPr>
        <p:spPr>
          <a:xfrm>
            <a:off x="1509831" y="782535"/>
            <a:ext cx="14752854" cy="1454629"/>
          </a:xfrm>
          <a:prstGeom prst="rect">
            <a:avLst/>
          </a:prstGeom>
        </p:spPr>
        <p:txBody>
          <a:bodyPr lIns="0" tIns="0" rIns="0" bIns="0" rtlCol="0" anchor="t">
            <a:spAutoFit/>
          </a:bodyPr>
          <a:lstStyle/>
          <a:p>
            <a:pPr marL="0" lvl="0" indent="0" algn="ctr">
              <a:lnSpc>
                <a:spcPts val="11999"/>
              </a:lnSpc>
              <a:spcBef>
                <a:spcPct val="0"/>
              </a:spcBef>
            </a:pPr>
            <a:r>
              <a:rPr lang="vi-VN" sz="7200" b="1" spc="-299">
                <a:solidFill>
                  <a:srgbClr val="373737"/>
                </a:solidFill>
                <a:effectLst>
                  <a:outerShdw blurRad="38100" dist="38100" dir="2700000" algn="tl">
                    <a:srgbClr val="000000">
                      <a:alpha val="43137"/>
                    </a:srgbClr>
                  </a:outerShdw>
                </a:effectLst>
                <a:latin typeface="Palatino Linotype" panose="02040502050505030304" pitchFamily="18" charset="0"/>
              </a:rPr>
              <a:t>ĐÁP ÁN</a:t>
            </a:r>
            <a:endParaRPr lang="en-US" sz="7200" b="1" spc="-299">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3"/>
          <p:cNvSpPr txBox="1"/>
          <p:nvPr/>
        </p:nvSpPr>
        <p:spPr>
          <a:xfrm>
            <a:off x="11832523" y="5051945"/>
            <a:ext cx="2226807" cy="554191"/>
          </a:xfrm>
          <a:prstGeom prst="rect">
            <a:avLst/>
          </a:prstGeom>
        </p:spPr>
        <p:txBody>
          <a:bodyPr lIns="0" tIns="0" rIns="0" bIns="0" rtlCol="0" anchor="t">
            <a:spAutoFit/>
          </a:bodyPr>
          <a:lstStyle/>
          <a:p>
            <a:pPr algn="ctr">
              <a:lnSpc>
                <a:spcPts val="4200"/>
              </a:lnSpc>
            </a:pPr>
            <a:r>
              <a:rPr lang="en-US" sz="5400" b="1">
                <a:effectLst>
                  <a:outerShdw blurRad="38100" dist="38100" dir="2700000" algn="tl">
                    <a:srgbClr val="000000">
                      <a:alpha val="43137"/>
                    </a:srgbClr>
                  </a:outerShdw>
                </a:effectLst>
                <a:latin typeface="Palatino Linotype" panose="02040502050505030304" pitchFamily="18" charset="0"/>
              </a:rPr>
              <a:t>3 - C</a:t>
            </a:r>
            <a:endParaRPr lang="en-US" sz="5400" u="sng">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4" name="TextBox 14"/>
          <p:cNvSpPr txBox="1"/>
          <p:nvPr/>
        </p:nvSpPr>
        <p:spPr>
          <a:xfrm>
            <a:off x="356482" y="4991715"/>
            <a:ext cx="3166700" cy="554191"/>
          </a:xfrm>
          <a:prstGeom prst="rect">
            <a:avLst/>
          </a:prstGeom>
        </p:spPr>
        <p:txBody>
          <a:bodyPr lIns="0" tIns="0" rIns="0" bIns="0" rtlCol="0" anchor="t">
            <a:spAutoFit/>
          </a:bodyPr>
          <a:lstStyle/>
          <a:p>
            <a:pPr algn="ctr">
              <a:lnSpc>
                <a:spcPts val="4200"/>
              </a:lnSpc>
            </a:pPr>
            <a:r>
              <a:rPr lang="en-US" sz="5400" b="1">
                <a:effectLst>
                  <a:outerShdw blurRad="38100" dist="38100" dir="2700000" algn="tl">
                    <a:srgbClr val="000000">
                      <a:alpha val="43137"/>
                    </a:srgbClr>
                  </a:outerShdw>
                </a:effectLst>
                <a:latin typeface="Palatino Linotype" panose="02040502050505030304" pitchFamily="18" charset="0"/>
              </a:rPr>
              <a:t>1 (a) – A</a:t>
            </a:r>
            <a:endParaRPr lang="en-US" sz="5400" u="none">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5" name="TextBox 15"/>
          <p:cNvSpPr txBox="1"/>
          <p:nvPr/>
        </p:nvSpPr>
        <p:spPr>
          <a:xfrm>
            <a:off x="3794837" y="5049082"/>
            <a:ext cx="3209372" cy="544573"/>
          </a:xfrm>
          <a:prstGeom prst="rect">
            <a:avLst/>
          </a:prstGeom>
        </p:spPr>
        <p:txBody>
          <a:bodyPr lIns="0" tIns="0" rIns="0" bIns="0" rtlCol="0" anchor="t">
            <a:spAutoFit/>
          </a:bodyPr>
          <a:lstStyle/>
          <a:p>
            <a:pPr algn="ctr">
              <a:lnSpc>
                <a:spcPts val="4060"/>
              </a:lnSpc>
            </a:pPr>
            <a:r>
              <a:rPr lang="en-US" sz="5400" b="1">
                <a:effectLst>
                  <a:outerShdw blurRad="38100" dist="38100" dir="2700000" algn="tl">
                    <a:srgbClr val="000000">
                      <a:alpha val="43137"/>
                    </a:srgbClr>
                  </a:outerShdw>
                </a:effectLst>
                <a:latin typeface="Palatino Linotype" panose="02040502050505030304" pitchFamily="18" charset="0"/>
              </a:rPr>
              <a:t>1 (b) – E</a:t>
            </a:r>
            <a:endParaRPr lang="en-US" sz="5400" u="none">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6" name="TextBox 16"/>
          <p:cNvSpPr txBox="1"/>
          <p:nvPr/>
        </p:nvSpPr>
        <p:spPr>
          <a:xfrm>
            <a:off x="8056052" y="5135430"/>
            <a:ext cx="2134547" cy="588366"/>
          </a:xfrm>
          <a:prstGeom prst="rect">
            <a:avLst/>
          </a:prstGeom>
        </p:spPr>
        <p:txBody>
          <a:bodyPr lIns="0" tIns="0" rIns="0" bIns="0" rtlCol="0" anchor="t">
            <a:spAutoFit/>
          </a:bodyPr>
          <a:lstStyle/>
          <a:p>
            <a:pPr algn="ctr">
              <a:lnSpc>
                <a:spcPts val="4200"/>
              </a:lnSpc>
            </a:pPr>
            <a:r>
              <a:rPr lang="en-US" sz="5400" b="1">
                <a:effectLst>
                  <a:outerShdw blurRad="38100" dist="38100" dir="2700000" algn="tl">
                    <a:srgbClr val="000000">
                      <a:alpha val="43137"/>
                    </a:srgbClr>
                  </a:outerShdw>
                </a:effectLst>
                <a:latin typeface="Palatino Linotype" panose="02040502050505030304" pitchFamily="18" charset="0"/>
              </a:rPr>
              <a:t>2 - B</a:t>
            </a:r>
            <a:endParaRPr lang="en-US" sz="5400" u="sng">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20" name="Rectangle 19"/>
          <p:cNvSpPr/>
          <p:nvPr/>
        </p:nvSpPr>
        <p:spPr>
          <a:xfrm>
            <a:off x="15528233" y="4904598"/>
            <a:ext cx="1683474" cy="923330"/>
          </a:xfrm>
          <a:prstGeom prst="rect">
            <a:avLst/>
          </a:prstGeom>
        </p:spPr>
        <p:txBody>
          <a:bodyPr wrap="none">
            <a:spAutoFit/>
          </a:bodyPr>
          <a:lstStyle/>
          <a:p>
            <a:r>
              <a:rPr lang="en-US" sz="54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4 - D</a:t>
            </a:r>
            <a:endParaRPr lang="en-GB" sz="5400">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2558" y="8161442"/>
              <a:ext cx="8161442" cy="8161442"/>
            </a:xfrm>
            <a:prstGeom prst="rect">
              <a:avLst/>
            </a:prstGeom>
          </p:spPr>
        </p:pic>
      </p:grpSp>
      <p:sp>
        <p:nvSpPr>
          <p:cNvPr id="17" name="Rectangle 16"/>
          <p:cNvSpPr/>
          <p:nvPr/>
        </p:nvSpPr>
        <p:spPr>
          <a:xfrm>
            <a:off x="1461386" y="1638300"/>
            <a:ext cx="15378814" cy="4908651"/>
          </a:xfrm>
          <a:prstGeom prst="rect">
            <a:avLst/>
          </a:prstGeom>
          <a:noFill/>
        </p:spPr>
        <p:txBody>
          <a:bodyPr wrap="square" lIns="91440" tIns="45720" rIns="91440" bIns="45720">
            <a:spAutoFit/>
          </a:bodyPr>
          <a:lstStyle/>
          <a:p>
            <a:pPr algn="ctr">
              <a:lnSpc>
                <a:spcPct val="150000"/>
              </a:lnSpc>
            </a:pPr>
            <a:r>
              <a:rPr lang="vi-VN" sz="72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2</a:t>
            </a:r>
          </a:p>
          <a:p>
            <a:pPr algn="ctr">
              <a:lnSpc>
                <a:spcPct val="150000"/>
              </a:lnSpc>
            </a:pPr>
            <a:r>
              <a:rPr lang="vi-VN" sz="72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HÌNH THÀNH </a:t>
            </a:r>
          </a:p>
          <a:p>
            <a:pPr algn="ctr">
              <a:lnSpc>
                <a:spcPct val="150000"/>
              </a:lnSpc>
            </a:pPr>
            <a:r>
              <a:rPr lang="vi-VN" sz="72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KIẾN THỨC</a:t>
            </a:r>
            <a:endParaRPr lang="en-GB" sz="72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ircle(in)">
                                      <p:cBhvr>
                                        <p:cTn id="7" dur="2000"/>
                                        <p:tgtEl>
                                          <p:spTgt spid="1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circle(in)">
                                      <p:cBhvr>
                                        <p:cTn id="10" dur="2000"/>
                                        <p:tgtEl>
                                          <p:spTgt spid="17">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circle(in)">
                                      <p:cBhvr>
                                        <p:cTn id="13"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sp>
        <p:nvSpPr>
          <p:cNvPr id="2" name="TextBox 2"/>
          <p:cNvSpPr txBox="1"/>
          <p:nvPr/>
        </p:nvSpPr>
        <p:spPr>
          <a:xfrm>
            <a:off x="1828800" y="1485900"/>
            <a:ext cx="11125200" cy="677108"/>
          </a:xfrm>
          <a:prstGeom prst="rect">
            <a:avLst/>
          </a:prstGeom>
        </p:spPr>
        <p:txBody>
          <a:bodyPr wrap="square" lIns="0" tIns="0" rIns="0" bIns="0" rtlCol="0" anchor="t">
            <a:spAutoFit/>
          </a:bodyPr>
          <a:lstStyle/>
          <a:p>
            <a:r>
              <a:rPr lang="vi-VN" sz="4400" b="1">
                <a:solidFill>
                  <a:srgbClr val="FF0000"/>
                </a:solidFill>
                <a:effectLst>
                  <a:outerShdw blurRad="38100" dist="38100" dir="2700000" algn="tl">
                    <a:srgbClr val="000000">
                      <a:alpha val="43137"/>
                    </a:srgbClr>
                  </a:outerShdw>
                </a:effectLst>
                <a:latin typeface="Palatino Linotype" panose="02040502050505030304" pitchFamily="18" charset="0"/>
              </a:rPr>
              <a:t>1. Đặc điểm</a:t>
            </a:r>
            <a:r>
              <a:rPr lang="en-US" sz="4400" b="1">
                <a:solidFill>
                  <a:srgbClr val="FF0000"/>
                </a:solidFill>
                <a:effectLst>
                  <a:outerShdw blurRad="38100" dist="38100" dir="2700000" algn="tl">
                    <a:srgbClr val="000000">
                      <a:alpha val="43137"/>
                    </a:srgbClr>
                  </a:outerShdw>
                </a:effectLst>
                <a:latin typeface="Palatino Linotype" panose="02040502050505030304" pitchFamily="18" charset="0"/>
              </a:rPr>
              <a:t> và chức năng của thành ngữ</a:t>
            </a:r>
            <a:endParaRPr lang="en-GB" sz="44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29" name="Rectangle 28"/>
          <p:cNvSpPr/>
          <p:nvPr/>
        </p:nvSpPr>
        <p:spPr>
          <a:xfrm>
            <a:off x="1676400" y="2388418"/>
            <a:ext cx="6164765" cy="769441"/>
          </a:xfrm>
          <a:prstGeom prst="rect">
            <a:avLst/>
          </a:prstGeom>
        </p:spPr>
        <p:txBody>
          <a:bodyPr wrap="none">
            <a:spAutoFit/>
          </a:bodyPr>
          <a:lstStyle/>
          <a:p>
            <a:pPr algn="just">
              <a:spcAft>
                <a:spcPts val="0"/>
              </a:spcAft>
              <a:tabLst>
                <a:tab pos="605155" algn="l"/>
              </a:tabLst>
            </a:pPr>
            <a:r>
              <a:rPr lang="vi-VN" sz="4400" b="1">
                <a:solidFill>
                  <a:srgbClr val="FF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 Xét VD 1: (SGK, tr.10)</a:t>
            </a:r>
            <a:endParaRPr lang="en-GB" sz="4400">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32" name="Rectangle 31"/>
          <p:cNvSpPr/>
          <p:nvPr/>
        </p:nvSpPr>
        <p:spPr>
          <a:xfrm>
            <a:off x="1676400" y="3829803"/>
            <a:ext cx="5867400" cy="2958502"/>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Các cụm từ in đậm trong các câu trên có cấu tạo như thế nào? (có thể thay đổi trật tự các tiếng trong cụm từ được không)?</a:t>
            </a:r>
            <a:endParaRPr lang="en-GB" sz="32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8724358" y="3741317"/>
            <a:ext cx="5935831" cy="3046988"/>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Nghĩa của mỗi cụm từ có đặc điểm gì? (có thể hiểu theo nghĩa tổng của các từ gộp lại được không?)</a:t>
            </a:r>
            <a:endParaRPr lang="en-GB" sz="32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4" name="Rectangle 33"/>
          <p:cNvSpPr/>
          <p:nvPr/>
        </p:nvSpPr>
        <p:spPr>
          <a:xfrm>
            <a:off x="3928780" y="7410866"/>
            <a:ext cx="6163239" cy="2308324"/>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3) Em hiểu thế nào là thành ngữ? (Thành ngữ có những đặc điểm nào về hình thức và ngữ nghĩa?)</a:t>
            </a:r>
            <a:endParaRPr lang="en-GB" sz="32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1000" fill="hold"/>
                                        <p:tgtEl>
                                          <p:spTgt spid="29"/>
                                        </p:tgtEl>
                                        <p:attrNameLst>
                                          <p:attrName>ppt_w</p:attrName>
                                        </p:attrNameLst>
                                      </p:cBhvr>
                                      <p:tavLst>
                                        <p:tav tm="0">
                                          <p:val>
                                            <p:fltVal val="0"/>
                                          </p:val>
                                        </p:tav>
                                        <p:tav tm="100000">
                                          <p:val>
                                            <p:strVal val="#ppt_w"/>
                                          </p:val>
                                        </p:tav>
                                      </p:tavLst>
                                    </p:anim>
                                    <p:anim calcmode="lin" valueType="num">
                                      <p:cBhvr>
                                        <p:cTn id="16" dur="1000" fill="hold"/>
                                        <p:tgtEl>
                                          <p:spTgt spid="29"/>
                                        </p:tgtEl>
                                        <p:attrNameLst>
                                          <p:attrName>ppt_h</p:attrName>
                                        </p:attrNameLst>
                                      </p:cBhvr>
                                      <p:tavLst>
                                        <p:tav tm="0">
                                          <p:val>
                                            <p:fltVal val="0"/>
                                          </p:val>
                                        </p:tav>
                                        <p:tav tm="100000">
                                          <p:val>
                                            <p:strVal val="#ppt_h"/>
                                          </p:val>
                                        </p:tav>
                                      </p:tavLst>
                                    </p:anim>
                                    <p:anim calcmode="lin" valueType="num">
                                      <p:cBhvr>
                                        <p:cTn id="17" dur="1000" fill="hold"/>
                                        <p:tgtEl>
                                          <p:spTgt spid="29"/>
                                        </p:tgtEl>
                                        <p:attrNameLst>
                                          <p:attrName>style.rotation</p:attrName>
                                        </p:attrNameLst>
                                      </p:cBhvr>
                                      <p:tavLst>
                                        <p:tav tm="0">
                                          <p:val>
                                            <p:fltVal val="90"/>
                                          </p:val>
                                        </p:tav>
                                        <p:tav tm="100000">
                                          <p:val>
                                            <p:fltVal val="0"/>
                                          </p:val>
                                        </p:tav>
                                      </p:tavLst>
                                    </p:anim>
                                    <p:animEffect transition="in" filter="fade">
                                      <p:cBhvr>
                                        <p:cTn id="18" dur="1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80">
                                          <p:stCondLst>
                                            <p:cond delay="0"/>
                                          </p:stCondLst>
                                        </p:cTn>
                                        <p:tgtEl>
                                          <p:spTgt spid="33"/>
                                        </p:tgtEl>
                                      </p:cBhvr>
                                    </p:animEffect>
                                    <p:anim calcmode="lin" valueType="num">
                                      <p:cBhvr>
                                        <p:cTn id="4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7" dur="26">
                                          <p:stCondLst>
                                            <p:cond delay="650"/>
                                          </p:stCondLst>
                                        </p:cTn>
                                        <p:tgtEl>
                                          <p:spTgt spid="33"/>
                                        </p:tgtEl>
                                      </p:cBhvr>
                                      <p:to x="100000" y="60000"/>
                                    </p:animScale>
                                    <p:animScale>
                                      <p:cBhvr>
                                        <p:cTn id="48" dur="166" decel="50000">
                                          <p:stCondLst>
                                            <p:cond delay="676"/>
                                          </p:stCondLst>
                                        </p:cTn>
                                        <p:tgtEl>
                                          <p:spTgt spid="33"/>
                                        </p:tgtEl>
                                      </p:cBhvr>
                                      <p:to x="100000" y="100000"/>
                                    </p:animScale>
                                    <p:animScale>
                                      <p:cBhvr>
                                        <p:cTn id="49" dur="26">
                                          <p:stCondLst>
                                            <p:cond delay="1312"/>
                                          </p:stCondLst>
                                        </p:cTn>
                                        <p:tgtEl>
                                          <p:spTgt spid="33"/>
                                        </p:tgtEl>
                                      </p:cBhvr>
                                      <p:to x="100000" y="80000"/>
                                    </p:animScale>
                                    <p:animScale>
                                      <p:cBhvr>
                                        <p:cTn id="50" dur="166" decel="50000">
                                          <p:stCondLst>
                                            <p:cond delay="1338"/>
                                          </p:stCondLst>
                                        </p:cTn>
                                        <p:tgtEl>
                                          <p:spTgt spid="33"/>
                                        </p:tgtEl>
                                      </p:cBhvr>
                                      <p:to x="100000" y="100000"/>
                                    </p:animScale>
                                    <p:animScale>
                                      <p:cBhvr>
                                        <p:cTn id="51" dur="26">
                                          <p:stCondLst>
                                            <p:cond delay="1642"/>
                                          </p:stCondLst>
                                        </p:cTn>
                                        <p:tgtEl>
                                          <p:spTgt spid="33"/>
                                        </p:tgtEl>
                                      </p:cBhvr>
                                      <p:to x="100000" y="90000"/>
                                    </p:animScale>
                                    <p:animScale>
                                      <p:cBhvr>
                                        <p:cTn id="52" dur="166" decel="50000">
                                          <p:stCondLst>
                                            <p:cond delay="1668"/>
                                          </p:stCondLst>
                                        </p:cTn>
                                        <p:tgtEl>
                                          <p:spTgt spid="33"/>
                                        </p:tgtEl>
                                      </p:cBhvr>
                                      <p:to x="100000" y="100000"/>
                                    </p:animScale>
                                    <p:animScale>
                                      <p:cBhvr>
                                        <p:cTn id="53" dur="26">
                                          <p:stCondLst>
                                            <p:cond delay="1808"/>
                                          </p:stCondLst>
                                        </p:cTn>
                                        <p:tgtEl>
                                          <p:spTgt spid="33"/>
                                        </p:tgtEl>
                                      </p:cBhvr>
                                      <p:to x="100000" y="95000"/>
                                    </p:animScale>
                                    <p:animScale>
                                      <p:cBhvr>
                                        <p:cTn id="54" dur="166" decel="50000">
                                          <p:stCondLst>
                                            <p:cond delay="1834"/>
                                          </p:stCondLst>
                                        </p:cTn>
                                        <p:tgtEl>
                                          <p:spTgt spid="3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down)">
                                      <p:cBhvr>
                                        <p:cTn id="59" dur="580">
                                          <p:stCondLst>
                                            <p:cond delay="0"/>
                                          </p:stCondLst>
                                        </p:cTn>
                                        <p:tgtEl>
                                          <p:spTgt spid="34"/>
                                        </p:tgtEl>
                                      </p:cBhvr>
                                    </p:animEffect>
                                    <p:anim calcmode="lin" valueType="num">
                                      <p:cBhvr>
                                        <p:cTn id="6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65" dur="26">
                                          <p:stCondLst>
                                            <p:cond delay="650"/>
                                          </p:stCondLst>
                                        </p:cTn>
                                        <p:tgtEl>
                                          <p:spTgt spid="34"/>
                                        </p:tgtEl>
                                      </p:cBhvr>
                                      <p:to x="100000" y="60000"/>
                                    </p:animScale>
                                    <p:animScale>
                                      <p:cBhvr>
                                        <p:cTn id="66" dur="166" decel="50000">
                                          <p:stCondLst>
                                            <p:cond delay="676"/>
                                          </p:stCondLst>
                                        </p:cTn>
                                        <p:tgtEl>
                                          <p:spTgt spid="34"/>
                                        </p:tgtEl>
                                      </p:cBhvr>
                                      <p:to x="100000" y="100000"/>
                                    </p:animScale>
                                    <p:animScale>
                                      <p:cBhvr>
                                        <p:cTn id="67" dur="26">
                                          <p:stCondLst>
                                            <p:cond delay="1312"/>
                                          </p:stCondLst>
                                        </p:cTn>
                                        <p:tgtEl>
                                          <p:spTgt spid="34"/>
                                        </p:tgtEl>
                                      </p:cBhvr>
                                      <p:to x="100000" y="80000"/>
                                    </p:animScale>
                                    <p:animScale>
                                      <p:cBhvr>
                                        <p:cTn id="68" dur="166" decel="50000">
                                          <p:stCondLst>
                                            <p:cond delay="1338"/>
                                          </p:stCondLst>
                                        </p:cTn>
                                        <p:tgtEl>
                                          <p:spTgt spid="34"/>
                                        </p:tgtEl>
                                      </p:cBhvr>
                                      <p:to x="100000" y="100000"/>
                                    </p:animScale>
                                    <p:animScale>
                                      <p:cBhvr>
                                        <p:cTn id="69" dur="26">
                                          <p:stCondLst>
                                            <p:cond delay="1642"/>
                                          </p:stCondLst>
                                        </p:cTn>
                                        <p:tgtEl>
                                          <p:spTgt spid="34"/>
                                        </p:tgtEl>
                                      </p:cBhvr>
                                      <p:to x="100000" y="90000"/>
                                    </p:animScale>
                                    <p:animScale>
                                      <p:cBhvr>
                                        <p:cTn id="70" dur="166" decel="50000">
                                          <p:stCondLst>
                                            <p:cond delay="1668"/>
                                          </p:stCondLst>
                                        </p:cTn>
                                        <p:tgtEl>
                                          <p:spTgt spid="34"/>
                                        </p:tgtEl>
                                      </p:cBhvr>
                                      <p:to x="100000" y="100000"/>
                                    </p:animScale>
                                    <p:animScale>
                                      <p:cBhvr>
                                        <p:cTn id="71" dur="26">
                                          <p:stCondLst>
                                            <p:cond delay="1808"/>
                                          </p:stCondLst>
                                        </p:cTn>
                                        <p:tgtEl>
                                          <p:spTgt spid="34"/>
                                        </p:tgtEl>
                                      </p:cBhvr>
                                      <p:to x="100000" y="95000"/>
                                    </p:animScale>
                                    <p:animScale>
                                      <p:cBhvr>
                                        <p:cTn id="72"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11" name="Rectangle 10"/>
          <p:cNvSpPr/>
          <p:nvPr/>
        </p:nvSpPr>
        <p:spPr>
          <a:xfrm>
            <a:off x="2667000" y="1874103"/>
            <a:ext cx="11353800" cy="1669496"/>
          </a:xfrm>
          <a:prstGeom prst="rect">
            <a:avLst/>
          </a:prstGeom>
        </p:spPr>
        <p:txBody>
          <a:bodyPr wrap="square">
            <a:spAutoFit/>
          </a:bodyPr>
          <a:lstStyle/>
          <a:p>
            <a:pPr algn="just">
              <a:lnSpc>
                <a:spcPct val="150000"/>
              </a:lnSpc>
              <a:spcAft>
                <a:spcPts val="0"/>
              </a:spcAft>
              <a:tabLst>
                <a:tab pos="605155" algn="l"/>
              </a:tabLst>
            </a:pP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(1) (a) </a:t>
            </a:r>
            <a:r>
              <a:rPr lang="vi-VN" sz="3600" b="1" i="1">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K</a:t>
            </a:r>
            <a:r>
              <a:rPr lang="en-US" sz="3600" b="1" i="1">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ẻ hầu người hạ</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 (b) </a:t>
            </a:r>
            <a:r>
              <a:rPr lang="en-US" sz="3600" b="1" i="1">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sơn hào hải vị</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lnSpc>
                <a:spcPct val="150000"/>
              </a:lnSpc>
              <a:spcAft>
                <a:spcPts val="0"/>
              </a:spcAft>
              <a:tabLst>
                <a:tab pos="605155" algn="l"/>
              </a:tabLst>
            </a:pPr>
            <a:r>
              <a:rPr lang="en-US"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(2) </a:t>
            </a:r>
            <a:r>
              <a:rPr lang="vi-VN"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C</a:t>
            </a:r>
            <a:r>
              <a:rPr lang="en-US" sz="3600" b="1" i="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hia ngọt sẻ bùi</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2" name="Rectangle 11"/>
          <p:cNvSpPr/>
          <p:nvPr/>
        </p:nvSpPr>
        <p:spPr>
          <a:xfrm>
            <a:off x="2895600" y="4229100"/>
            <a:ext cx="13131433" cy="1669496"/>
          </a:xfrm>
          <a:prstGeom prst="rect">
            <a:avLst/>
          </a:prstGeom>
        </p:spPr>
        <p:txBody>
          <a:bodyPr wrap="square">
            <a:spAutoFit/>
          </a:bodyPr>
          <a:lstStyle/>
          <a:p>
            <a:pPr algn="just">
              <a:lnSpc>
                <a:spcPct val="150000"/>
              </a:lnSpc>
              <a:spcAft>
                <a:spcPts val="0"/>
              </a:spcAft>
            </a:pPr>
            <a:r>
              <a:rPr lang="vi-VN"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&gt;</a:t>
            </a:r>
            <a:r>
              <a:rPr lang="vi-VN"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L</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à những tổ hợp có cấu tạo chặt chẽ (cố định, đối xứng, ngắn gọn)</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3" name="Rectangle 12"/>
          <p:cNvSpPr/>
          <p:nvPr/>
        </p:nvSpPr>
        <p:spPr>
          <a:xfrm>
            <a:off x="2895600" y="5898596"/>
            <a:ext cx="13335000" cy="1669496"/>
          </a:xfrm>
          <a:prstGeom prst="rect">
            <a:avLst/>
          </a:prstGeom>
        </p:spPr>
        <p:txBody>
          <a:bodyPr wrap="square">
            <a:spAutoFit/>
          </a:bodyPr>
          <a:lstStyle/>
          <a:p>
            <a:pPr algn="just">
              <a:lnSpc>
                <a:spcPct val="150000"/>
              </a:lnSpc>
              <a:spcAft>
                <a:spcPts val="0"/>
              </a:spcAft>
            </a:pPr>
            <a:r>
              <a:rPr lang="vi-VN"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&gt;</a:t>
            </a:r>
            <a:r>
              <a:rPr lang="vi-VN"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Nghĩa của mỗi cụm từ là nghĩa chung của cả cụm chứ không phải tổng số nghĩa của các từ.</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grpSp>
        <p:nvGrpSpPr>
          <p:cNvPr id="3" name="Group 3"/>
          <p:cNvGrpSpPr/>
          <p:nvPr/>
        </p:nvGrpSpPr>
        <p:grpSpPr>
          <a:xfrm>
            <a:off x="4495800" y="3184640"/>
            <a:ext cx="590194" cy="551903"/>
            <a:chOff x="0" y="0"/>
            <a:chExt cx="786925" cy="73587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72481">
              <a:off x="21945" y="23817"/>
              <a:ext cx="743036" cy="688237"/>
            </a:xfrm>
            <a:prstGeom prst="rect">
              <a:avLst/>
            </a:prstGeom>
          </p:spPr>
        </p:pic>
        <p:sp>
          <p:nvSpPr>
            <p:cNvPr id="5" name="TextBox 5"/>
            <p:cNvSpPr txBox="1"/>
            <p:nvPr/>
          </p:nvSpPr>
          <p:spPr>
            <a:xfrm rot="-227518">
              <a:off x="271756" y="32545"/>
              <a:ext cx="265502" cy="569172"/>
            </a:xfrm>
            <a:prstGeom prst="rect">
              <a:avLst/>
            </a:prstGeom>
          </p:spPr>
          <p:txBody>
            <a:bodyPr lIns="0" tIns="0" rIns="0" bIns="0" rtlCol="0" anchor="t">
              <a:spAutoFit/>
            </a:bodyPr>
            <a:lstStyle/>
            <a:p>
              <a:pPr algn="ctr">
                <a:lnSpc>
                  <a:spcPts val="3640"/>
                </a:lnSpc>
                <a:spcBef>
                  <a:spcPct val="0"/>
                </a:spcBef>
              </a:pPr>
              <a:r>
                <a:rPr lang="en-US" sz="2600" spc="-364">
                  <a:solidFill>
                    <a:srgbClr val="FFFFFF"/>
                  </a:solidFill>
                  <a:latin typeface="Faustina SemiBold Bold"/>
                </a:rPr>
                <a:t>1.</a:t>
              </a:r>
            </a:p>
          </p:txBody>
        </p:sp>
      </p:grpSp>
      <p:grpSp>
        <p:nvGrpSpPr>
          <p:cNvPr id="6" name="Group 6"/>
          <p:cNvGrpSpPr/>
          <p:nvPr/>
        </p:nvGrpSpPr>
        <p:grpSpPr>
          <a:xfrm>
            <a:off x="4459568" y="4864341"/>
            <a:ext cx="626427" cy="558318"/>
            <a:chOff x="0" y="0"/>
            <a:chExt cx="835236" cy="744424"/>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39"/>
            <a:stretch>
              <a:fillRect/>
            </a:stretch>
          </p:blipFill>
          <p:spPr>
            <a:xfrm rot="-227518">
              <a:off x="22070" y="25400"/>
              <a:ext cx="791096" cy="693625"/>
            </a:xfrm>
            <a:prstGeom prst="rect">
              <a:avLst/>
            </a:prstGeom>
          </p:spPr>
        </p:pic>
        <p:sp>
          <p:nvSpPr>
            <p:cNvPr id="8" name="TextBox 8"/>
            <p:cNvSpPr txBox="1"/>
            <p:nvPr/>
          </p:nvSpPr>
          <p:spPr>
            <a:xfrm rot="-227518">
              <a:off x="274164" y="65611"/>
              <a:ext cx="285019" cy="569172"/>
            </a:xfrm>
            <a:prstGeom prst="rect">
              <a:avLst/>
            </a:prstGeom>
          </p:spPr>
          <p:txBody>
            <a:bodyPr lIns="0" tIns="0" rIns="0" bIns="0" rtlCol="0" anchor="t">
              <a:spAutoFit/>
            </a:bodyPr>
            <a:lstStyle/>
            <a:p>
              <a:pPr algn="ctr">
                <a:lnSpc>
                  <a:spcPts val="3640"/>
                </a:lnSpc>
                <a:spcBef>
                  <a:spcPct val="0"/>
                </a:spcBef>
              </a:pPr>
              <a:r>
                <a:rPr lang="en-US" sz="2600" spc="-364">
                  <a:solidFill>
                    <a:srgbClr val="FFFFFF"/>
                  </a:solidFill>
                  <a:latin typeface="Faustina SemiBold Bold"/>
                </a:rPr>
                <a:t>2.</a:t>
              </a:r>
            </a:p>
          </p:txBody>
        </p:sp>
      </p:grpSp>
      <p:grpSp>
        <p:nvGrpSpPr>
          <p:cNvPr id="9" name="Group 9"/>
          <p:cNvGrpSpPr/>
          <p:nvPr/>
        </p:nvGrpSpPr>
        <p:grpSpPr>
          <a:xfrm>
            <a:off x="4684102" y="6697344"/>
            <a:ext cx="537543" cy="577528"/>
            <a:chOff x="0" y="0"/>
            <a:chExt cx="716724" cy="770037"/>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512549">
              <a:off x="-15521" y="38709"/>
              <a:ext cx="747766" cy="692618"/>
            </a:xfrm>
            <a:prstGeom prst="rect">
              <a:avLst/>
            </a:prstGeom>
          </p:spPr>
        </p:pic>
        <p:sp>
          <p:nvSpPr>
            <p:cNvPr id="11" name="TextBox 11"/>
            <p:cNvSpPr txBox="1"/>
            <p:nvPr/>
          </p:nvSpPr>
          <p:spPr>
            <a:xfrm rot="-227518">
              <a:off x="231910" y="81156"/>
              <a:ext cx="316177" cy="569172"/>
            </a:xfrm>
            <a:prstGeom prst="rect">
              <a:avLst/>
            </a:prstGeom>
          </p:spPr>
          <p:txBody>
            <a:bodyPr lIns="0" tIns="0" rIns="0" bIns="0" rtlCol="0" anchor="t">
              <a:spAutoFit/>
            </a:bodyPr>
            <a:lstStyle/>
            <a:p>
              <a:pPr algn="ctr">
                <a:lnSpc>
                  <a:spcPts val="3639"/>
                </a:lnSpc>
                <a:spcBef>
                  <a:spcPct val="0"/>
                </a:spcBef>
              </a:pPr>
              <a:r>
                <a:rPr lang="en-US" sz="2599" spc="-363">
                  <a:solidFill>
                    <a:srgbClr val="FFFFFF"/>
                  </a:solidFill>
                  <a:latin typeface="Faustina SemiBold Bold"/>
                </a:rPr>
                <a:t>3.</a:t>
              </a:r>
            </a:p>
          </p:txBody>
        </p:sp>
      </p:grpSp>
      <p:sp>
        <p:nvSpPr>
          <p:cNvPr id="28" name="TextBox 28"/>
          <p:cNvSpPr txBox="1"/>
          <p:nvPr/>
        </p:nvSpPr>
        <p:spPr>
          <a:xfrm>
            <a:off x="1720038" y="885949"/>
            <a:ext cx="15359840" cy="923330"/>
          </a:xfrm>
          <a:prstGeom prst="rect">
            <a:avLst/>
          </a:prstGeom>
        </p:spPr>
        <p:txBody>
          <a:bodyPr lIns="0" tIns="0" rIns="0" bIns="0" rtlCol="0" anchor="t">
            <a:spAutoFit/>
          </a:bodyPr>
          <a:lstStyle/>
          <a:p>
            <a:r>
              <a:rPr lang="en-US" sz="6000" b="1">
                <a:latin typeface="Palatino Linotype" panose="02040502050505030304" pitchFamily="18" charset="0"/>
              </a:rPr>
              <a:t>*Nhận xét</a:t>
            </a:r>
            <a:r>
              <a:rPr lang="vi-VN" sz="6000" b="1">
                <a:latin typeface="Palatino Linotype" panose="02040502050505030304" pitchFamily="18" charset="0"/>
              </a:rPr>
              <a:t> </a:t>
            </a:r>
            <a:r>
              <a:rPr lang="en-US" sz="6000" b="1">
                <a:latin typeface="Palatino Linotype" panose="02040502050505030304" pitchFamily="18" charset="0"/>
              </a:rPr>
              <a:t>:</a:t>
            </a:r>
            <a:r>
              <a:rPr lang="en-US" sz="6000">
                <a:latin typeface="Palatino Linotype" panose="02040502050505030304" pitchFamily="18" charset="0"/>
              </a:rPr>
              <a:t> </a:t>
            </a:r>
            <a:r>
              <a:rPr lang="en-US" sz="6000" b="1">
                <a:latin typeface="Palatino Linotype" panose="02040502050505030304" pitchFamily="18" charset="0"/>
              </a:rPr>
              <a:t>Thành ngữ</a:t>
            </a:r>
            <a:endParaRPr lang="en-GB" sz="6000">
              <a:latin typeface="Palatino Linotype" panose="02040502050505030304" pitchFamily="18" charset="0"/>
            </a:endParaRPr>
          </a:p>
        </p:txBody>
      </p:sp>
      <p:sp>
        <p:nvSpPr>
          <p:cNvPr id="29" name="TextBox 29"/>
          <p:cNvSpPr txBox="1"/>
          <p:nvPr/>
        </p:nvSpPr>
        <p:spPr>
          <a:xfrm rot="-227518">
            <a:off x="5931378" y="2721431"/>
            <a:ext cx="6425242" cy="1402115"/>
          </a:xfrm>
          <a:prstGeom prst="rect">
            <a:avLst/>
          </a:prstGeom>
        </p:spPr>
        <p:txBody>
          <a:bodyPr wrap="square" lIns="0" tIns="0" rIns="0" bIns="0" rtlCol="0" anchor="t">
            <a:spAutoFit/>
          </a:bodyPr>
          <a:lstStyle/>
          <a:p>
            <a:pPr>
              <a:lnSpc>
                <a:spcPts val="5692"/>
              </a:lnSpc>
            </a:pPr>
            <a:r>
              <a:rPr lang="en-US" sz="3600" b="1">
                <a:effectLst>
                  <a:outerShdw blurRad="38100" dist="38100" dir="2700000" algn="tl">
                    <a:srgbClr val="000000">
                      <a:alpha val="43137"/>
                    </a:srgbClr>
                  </a:outerShdw>
                </a:effectLst>
                <a:latin typeface="Palatino Linotype" panose="02040502050505030304" pitchFamily="18" charset="0"/>
              </a:rPr>
              <a:t>Là một loại cụm từ cố định, có nghĩa bóng bẩy</a:t>
            </a:r>
            <a:endParaRPr lang="en-US" sz="3600" b="1">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30" name="Rectangle 29"/>
          <p:cNvSpPr/>
          <p:nvPr/>
        </p:nvSpPr>
        <p:spPr>
          <a:xfrm rot="21362368">
            <a:off x="5587759" y="4725112"/>
            <a:ext cx="10379876" cy="646331"/>
          </a:xfrm>
          <a:prstGeom prst="rect">
            <a:avLst/>
          </a:prstGeom>
        </p:spPr>
        <p:txBody>
          <a:bodyPr wrap="square">
            <a:spAutoFit/>
          </a:bodyPr>
          <a:lstStyle/>
          <a:p>
            <a:r>
              <a:rPr lang="en-US" sz="3600" b="1">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Biểu thị một ý nghĩa hoàn chỉnh</a:t>
            </a:r>
            <a:endParaRPr lang="en-GB" sz="3600" b="1">
              <a:effectLst>
                <a:outerShdw blurRad="38100" dist="38100" dir="2700000" algn="tl">
                  <a:srgbClr val="000000">
                    <a:alpha val="43137"/>
                  </a:srgbClr>
                </a:outerShdw>
              </a:effectLst>
              <a:latin typeface="Palatino Linotype" panose="02040502050505030304" pitchFamily="18" charset="0"/>
            </a:endParaRPr>
          </a:p>
        </p:txBody>
      </p:sp>
      <p:sp>
        <p:nvSpPr>
          <p:cNvPr id="31" name="Rectangle 30"/>
          <p:cNvSpPr/>
          <p:nvPr/>
        </p:nvSpPr>
        <p:spPr>
          <a:xfrm rot="21408980">
            <a:off x="5620610" y="6397710"/>
            <a:ext cx="7692757" cy="1754326"/>
          </a:xfrm>
          <a:prstGeom prst="rect">
            <a:avLst/>
          </a:prstGeom>
        </p:spPr>
        <p:txBody>
          <a:bodyPr wrap="square">
            <a:spAutoFit/>
          </a:bodyPr>
          <a:lstStyle/>
          <a:p>
            <a:r>
              <a:rPr lang="en-US" sz="3600" b="1">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Nghĩa của thành ngữ là nghĩa toát ra từ cả cụm, chứ không phải được suy ra từ nghĩa của từng thành tố.</a:t>
            </a:r>
            <a:endParaRPr lang="en-GB" sz="3600" b="1">
              <a:effectLst>
                <a:outerShdw blurRad="38100" dist="38100" dir="2700000" algn="tl">
                  <a:srgbClr val="000000">
                    <a:alpha val="43137"/>
                  </a:srgbClr>
                </a:outerShdw>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circle(in)">
                                      <p:cBhvr>
                                        <p:cTn id="7" dur="20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80">
                                          <p:stCondLst>
                                            <p:cond delay="0"/>
                                          </p:stCondLst>
                                        </p:cTn>
                                        <p:tgtEl>
                                          <p:spTgt spid="29"/>
                                        </p:tgtEl>
                                      </p:cBhvr>
                                    </p:animEffect>
                                    <p:anim calcmode="lin" valueType="num">
                                      <p:cBhvr>
                                        <p:cTn id="2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4" dur="26">
                                          <p:stCondLst>
                                            <p:cond delay="650"/>
                                          </p:stCondLst>
                                        </p:cTn>
                                        <p:tgtEl>
                                          <p:spTgt spid="29"/>
                                        </p:tgtEl>
                                      </p:cBhvr>
                                      <p:to x="100000" y="60000"/>
                                    </p:animScale>
                                    <p:animScale>
                                      <p:cBhvr>
                                        <p:cTn id="35" dur="166" decel="50000">
                                          <p:stCondLst>
                                            <p:cond delay="676"/>
                                          </p:stCondLst>
                                        </p:cTn>
                                        <p:tgtEl>
                                          <p:spTgt spid="29"/>
                                        </p:tgtEl>
                                      </p:cBhvr>
                                      <p:to x="100000" y="100000"/>
                                    </p:animScale>
                                    <p:animScale>
                                      <p:cBhvr>
                                        <p:cTn id="36" dur="26">
                                          <p:stCondLst>
                                            <p:cond delay="1312"/>
                                          </p:stCondLst>
                                        </p:cTn>
                                        <p:tgtEl>
                                          <p:spTgt spid="29"/>
                                        </p:tgtEl>
                                      </p:cBhvr>
                                      <p:to x="100000" y="80000"/>
                                    </p:animScale>
                                    <p:animScale>
                                      <p:cBhvr>
                                        <p:cTn id="37" dur="166" decel="50000">
                                          <p:stCondLst>
                                            <p:cond delay="1338"/>
                                          </p:stCondLst>
                                        </p:cTn>
                                        <p:tgtEl>
                                          <p:spTgt spid="29"/>
                                        </p:tgtEl>
                                      </p:cBhvr>
                                      <p:to x="100000" y="100000"/>
                                    </p:animScale>
                                    <p:animScale>
                                      <p:cBhvr>
                                        <p:cTn id="38" dur="26">
                                          <p:stCondLst>
                                            <p:cond delay="1642"/>
                                          </p:stCondLst>
                                        </p:cTn>
                                        <p:tgtEl>
                                          <p:spTgt spid="29"/>
                                        </p:tgtEl>
                                      </p:cBhvr>
                                      <p:to x="100000" y="90000"/>
                                    </p:animScale>
                                    <p:animScale>
                                      <p:cBhvr>
                                        <p:cTn id="39" dur="166" decel="50000">
                                          <p:stCondLst>
                                            <p:cond delay="1668"/>
                                          </p:stCondLst>
                                        </p:cTn>
                                        <p:tgtEl>
                                          <p:spTgt spid="29"/>
                                        </p:tgtEl>
                                      </p:cBhvr>
                                      <p:to x="100000" y="100000"/>
                                    </p:animScale>
                                    <p:animScale>
                                      <p:cBhvr>
                                        <p:cTn id="40" dur="26">
                                          <p:stCondLst>
                                            <p:cond delay="1808"/>
                                          </p:stCondLst>
                                        </p:cTn>
                                        <p:tgtEl>
                                          <p:spTgt spid="29"/>
                                        </p:tgtEl>
                                      </p:cBhvr>
                                      <p:to x="100000" y="95000"/>
                                    </p:animScale>
                                    <p:animScale>
                                      <p:cBhvr>
                                        <p:cTn id="41" dur="166" decel="50000">
                                          <p:stCondLst>
                                            <p:cond delay="1834"/>
                                          </p:stCondLst>
                                        </p:cTn>
                                        <p:tgtEl>
                                          <p:spTgt spid="2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80">
                                          <p:stCondLst>
                                            <p:cond delay="0"/>
                                          </p:stCondLst>
                                        </p:cTn>
                                        <p:tgtEl>
                                          <p:spTgt spid="30"/>
                                        </p:tgtEl>
                                      </p:cBhvr>
                                    </p:animEffect>
                                    <p:anim calcmode="lin" valueType="num">
                                      <p:cBhvr>
                                        <p:cTn id="6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68" dur="26">
                                          <p:stCondLst>
                                            <p:cond delay="650"/>
                                          </p:stCondLst>
                                        </p:cTn>
                                        <p:tgtEl>
                                          <p:spTgt spid="30"/>
                                        </p:tgtEl>
                                      </p:cBhvr>
                                      <p:to x="100000" y="60000"/>
                                    </p:animScale>
                                    <p:animScale>
                                      <p:cBhvr>
                                        <p:cTn id="69" dur="166" decel="50000">
                                          <p:stCondLst>
                                            <p:cond delay="676"/>
                                          </p:stCondLst>
                                        </p:cTn>
                                        <p:tgtEl>
                                          <p:spTgt spid="30"/>
                                        </p:tgtEl>
                                      </p:cBhvr>
                                      <p:to x="100000" y="100000"/>
                                    </p:animScale>
                                    <p:animScale>
                                      <p:cBhvr>
                                        <p:cTn id="70" dur="26">
                                          <p:stCondLst>
                                            <p:cond delay="1312"/>
                                          </p:stCondLst>
                                        </p:cTn>
                                        <p:tgtEl>
                                          <p:spTgt spid="30"/>
                                        </p:tgtEl>
                                      </p:cBhvr>
                                      <p:to x="100000" y="80000"/>
                                    </p:animScale>
                                    <p:animScale>
                                      <p:cBhvr>
                                        <p:cTn id="71" dur="166" decel="50000">
                                          <p:stCondLst>
                                            <p:cond delay="1338"/>
                                          </p:stCondLst>
                                        </p:cTn>
                                        <p:tgtEl>
                                          <p:spTgt spid="30"/>
                                        </p:tgtEl>
                                      </p:cBhvr>
                                      <p:to x="100000" y="100000"/>
                                    </p:animScale>
                                    <p:animScale>
                                      <p:cBhvr>
                                        <p:cTn id="72" dur="26">
                                          <p:stCondLst>
                                            <p:cond delay="1642"/>
                                          </p:stCondLst>
                                        </p:cTn>
                                        <p:tgtEl>
                                          <p:spTgt spid="30"/>
                                        </p:tgtEl>
                                      </p:cBhvr>
                                      <p:to x="100000" y="90000"/>
                                    </p:animScale>
                                    <p:animScale>
                                      <p:cBhvr>
                                        <p:cTn id="73" dur="166" decel="50000">
                                          <p:stCondLst>
                                            <p:cond delay="1668"/>
                                          </p:stCondLst>
                                        </p:cTn>
                                        <p:tgtEl>
                                          <p:spTgt spid="30"/>
                                        </p:tgtEl>
                                      </p:cBhvr>
                                      <p:to x="100000" y="100000"/>
                                    </p:animScale>
                                    <p:animScale>
                                      <p:cBhvr>
                                        <p:cTn id="74" dur="26">
                                          <p:stCondLst>
                                            <p:cond delay="1808"/>
                                          </p:stCondLst>
                                        </p:cTn>
                                        <p:tgtEl>
                                          <p:spTgt spid="30"/>
                                        </p:tgtEl>
                                      </p:cBhvr>
                                      <p:to x="100000" y="95000"/>
                                    </p:animScale>
                                    <p:animScale>
                                      <p:cBhvr>
                                        <p:cTn id="75" dur="166" decel="50000">
                                          <p:stCondLst>
                                            <p:cond delay="1834"/>
                                          </p:stCondLst>
                                        </p:cTn>
                                        <p:tgtEl>
                                          <p:spTgt spid="30"/>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down)">
                                      <p:cBhvr>
                                        <p:cTn id="80" dur="580">
                                          <p:stCondLst>
                                            <p:cond delay="0"/>
                                          </p:stCondLst>
                                        </p:cTn>
                                        <p:tgtEl>
                                          <p:spTgt spid="9"/>
                                        </p:tgtEl>
                                      </p:cBhvr>
                                    </p:animEffect>
                                    <p:anim calcmode="lin" valueType="num">
                                      <p:cBhvr>
                                        <p:cTn id="8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6" dur="26">
                                          <p:stCondLst>
                                            <p:cond delay="650"/>
                                          </p:stCondLst>
                                        </p:cTn>
                                        <p:tgtEl>
                                          <p:spTgt spid="9"/>
                                        </p:tgtEl>
                                      </p:cBhvr>
                                      <p:to x="100000" y="60000"/>
                                    </p:animScale>
                                    <p:animScale>
                                      <p:cBhvr>
                                        <p:cTn id="87" dur="166" decel="50000">
                                          <p:stCondLst>
                                            <p:cond delay="676"/>
                                          </p:stCondLst>
                                        </p:cTn>
                                        <p:tgtEl>
                                          <p:spTgt spid="9"/>
                                        </p:tgtEl>
                                      </p:cBhvr>
                                      <p:to x="100000" y="100000"/>
                                    </p:animScale>
                                    <p:animScale>
                                      <p:cBhvr>
                                        <p:cTn id="88" dur="26">
                                          <p:stCondLst>
                                            <p:cond delay="1312"/>
                                          </p:stCondLst>
                                        </p:cTn>
                                        <p:tgtEl>
                                          <p:spTgt spid="9"/>
                                        </p:tgtEl>
                                      </p:cBhvr>
                                      <p:to x="100000" y="80000"/>
                                    </p:animScale>
                                    <p:animScale>
                                      <p:cBhvr>
                                        <p:cTn id="89" dur="166" decel="50000">
                                          <p:stCondLst>
                                            <p:cond delay="1338"/>
                                          </p:stCondLst>
                                        </p:cTn>
                                        <p:tgtEl>
                                          <p:spTgt spid="9"/>
                                        </p:tgtEl>
                                      </p:cBhvr>
                                      <p:to x="100000" y="100000"/>
                                    </p:animScale>
                                    <p:animScale>
                                      <p:cBhvr>
                                        <p:cTn id="90" dur="26">
                                          <p:stCondLst>
                                            <p:cond delay="1642"/>
                                          </p:stCondLst>
                                        </p:cTn>
                                        <p:tgtEl>
                                          <p:spTgt spid="9"/>
                                        </p:tgtEl>
                                      </p:cBhvr>
                                      <p:to x="100000" y="90000"/>
                                    </p:animScale>
                                    <p:animScale>
                                      <p:cBhvr>
                                        <p:cTn id="91" dur="166" decel="50000">
                                          <p:stCondLst>
                                            <p:cond delay="1668"/>
                                          </p:stCondLst>
                                        </p:cTn>
                                        <p:tgtEl>
                                          <p:spTgt spid="9"/>
                                        </p:tgtEl>
                                      </p:cBhvr>
                                      <p:to x="100000" y="100000"/>
                                    </p:animScale>
                                    <p:animScale>
                                      <p:cBhvr>
                                        <p:cTn id="92" dur="26">
                                          <p:stCondLst>
                                            <p:cond delay="1808"/>
                                          </p:stCondLst>
                                        </p:cTn>
                                        <p:tgtEl>
                                          <p:spTgt spid="9"/>
                                        </p:tgtEl>
                                      </p:cBhvr>
                                      <p:to x="100000" y="95000"/>
                                    </p:animScale>
                                    <p:animScale>
                                      <p:cBhvr>
                                        <p:cTn id="93" dur="166" decel="50000">
                                          <p:stCondLst>
                                            <p:cond delay="1834"/>
                                          </p:stCondLst>
                                        </p:cTn>
                                        <p:tgtEl>
                                          <p:spTgt spid="9"/>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down)">
                                      <p:cBhvr>
                                        <p:cTn id="96" dur="580">
                                          <p:stCondLst>
                                            <p:cond delay="0"/>
                                          </p:stCondLst>
                                        </p:cTn>
                                        <p:tgtEl>
                                          <p:spTgt spid="31"/>
                                        </p:tgtEl>
                                      </p:cBhvr>
                                    </p:animEffect>
                                    <p:anim calcmode="lin" valueType="num">
                                      <p:cBhvr>
                                        <p:cTn id="9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02" dur="26">
                                          <p:stCondLst>
                                            <p:cond delay="650"/>
                                          </p:stCondLst>
                                        </p:cTn>
                                        <p:tgtEl>
                                          <p:spTgt spid="31"/>
                                        </p:tgtEl>
                                      </p:cBhvr>
                                      <p:to x="100000" y="60000"/>
                                    </p:animScale>
                                    <p:animScale>
                                      <p:cBhvr>
                                        <p:cTn id="103" dur="166" decel="50000">
                                          <p:stCondLst>
                                            <p:cond delay="676"/>
                                          </p:stCondLst>
                                        </p:cTn>
                                        <p:tgtEl>
                                          <p:spTgt spid="31"/>
                                        </p:tgtEl>
                                      </p:cBhvr>
                                      <p:to x="100000" y="100000"/>
                                    </p:animScale>
                                    <p:animScale>
                                      <p:cBhvr>
                                        <p:cTn id="104" dur="26">
                                          <p:stCondLst>
                                            <p:cond delay="1312"/>
                                          </p:stCondLst>
                                        </p:cTn>
                                        <p:tgtEl>
                                          <p:spTgt spid="31"/>
                                        </p:tgtEl>
                                      </p:cBhvr>
                                      <p:to x="100000" y="80000"/>
                                    </p:animScale>
                                    <p:animScale>
                                      <p:cBhvr>
                                        <p:cTn id="105" dur="166" decel="50000">
                                          <p:stCondLst>
                                            <p:cond delay="1338"/>
                                          </p:stCondLst>
                                        </p:cTn>
                                        <p:tgtEl>
                                          <p:spTgt spid="31"/>
                                        </p:tgtEl>
                                      </p:cBhvr>
                                      <p:to x="100000" y="100000"/>
                                    </p:animScale>
                                    <p:animScale>
                                      <p:cBhvr>
                                        <p:cTn id="106" dur="26">
                                          <p:stCondLst>
                                            <p:cond delay="1642"/>
                                          </p:stCondLst>
                                        </p:cTn>
                                        <p:tgtEl>
                                          <p:spTgt spid="31"/>
                                        </p:tgtEl>
                                      </p:cBhvr>
                                      <p:to x="100000" y="90000"/>
                                    </p:animScale>
                                    <p:animScale>
                                      <p:cBhvr>
                                        <p:cTn id="107" dur="166" decel="50000">
                                          <p:stCondLst>
                                            <p:cond delay="1668"/>
                                          </p:stCondLst>
                                        </p:cTn>
                                        <p:tgtEl>
                                          <p:spTgt spid="31"/>
                                        </p:tgtEl>
                                      </p:cBhvr>
                                      <p:to x="100000" y="100000"/>
                                    </p:animScale>
                                    <p:animScale>
                                      <p:cBhvr>
                                        <p:cTn id="108" dur="26">
                                          <p:stCondLst>
                                            <p:cond delay="1808"/>
                                          </p:stCondLst>
                                        </p:cTn>
                                        <p:tgtEl>
                                          <p:spTgt spid="31"/>
                                        </p:tgtEl>
                                      </p:cBhvr>
                                      <p:to x="100000" y="95000"/>
                                    </p:animScale>
                                    <p:animScale>
                                      <p:cBhvr>
                                        <p:cTn id="109"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66" name="Picture 6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1982">
            <a:off x="6457141" y="1793623"/>
            <a:ext cx="5059283" cy="1315414"/>
          </a:xfrm>
          <a:prstGeom prst="rect">
            <a:avLst/>
          </a:prstGeom>
        </p:spPr>
      </p:pic>
      <p:sp>
        <p:nvSpPr>
          <p:cNvPr id="67" name="TextBox 67"/>
          <p:cNvSpPr txBox="1"/>
          <p:nvPr/>
        </p:nvSpPr>
        <p:spPr>
          <a:xfrm>
            <a:off x="6647077" y="1983568"/>
            <a:ext cx="4679411" cy="923330"/>
          </a:xfrm>
          <a:prstGeom prst="rect">
            <a:avLst/>
          </a:prstGeom>
        </p:spPr>
        <p:txBody>
          <a:bodyPr lIns="0" tIns="0" rIns="0" bIns="0" rtlCol="0" anchor="t">
            <a:spAutoFit/>
          </a:bodyPr>
          <a:lstStyle/>
          <a:p>
            <a:r>
              <a:rPr lang="en-US" sz="6000" b="1"/>
              <a:t>2. Chức năng</a:t>
            </a:r>
            <a:endParaRPr lang="en-GB"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1501</Words>
  <Application>Microsoft Office PowerPoint</Application>
  <PresentationFormat>Custom</PresentationFormat>
  <Paragraphs>110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Palatino Linotype</vt:lpstr>
      <vt:lpstr>Times New Roman</vt:lpstr>
      <vt:lpstr>Faustina SemiBold</vt:lpstr>
      <vt:lpstr>Faustina Regular Bold</vt:lpstr>
      <vt:lpstr>Faustina SemiBold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đá và Xương rồng Kế hoạch Hằng ngày Trình chiếu</dc:title>
  <dc:creator>asus PC</dc:creator>
  <cp:lastModifiedBy>Vu Dang Khoa D21DT04</cp:lastModifiedBy>
  <cp:revision>21</cp:revision>
  <dcterms:created xsi:type="dcterms:W3CDTF">2006-08-16T00:00:00Z</dcterms:created>
  <dcterms:modified xsi:type="dcterms:W3CDTF">2025-04-01T09:15:17Z</dcterms:modified>
  <dc:identifier>DAFRRyFSsGM</dc:identifier>
</cp:coreProperties>
</file>