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32" r:id="rId2"/>
    <p:sldId id="434" r:id="rId3"/>
    <p:sldId id="440" r:id="rId4"/>
    <p:sldId id="346" r:id="rId5"/>
    <p:sldId id="337" r:id="rId6"/>
    <p:sldId id="348" r:id="rId7"/>
    <p:sldId id="265" r:id="rId8"/>
    <p:sldId id="436" r:id="rId9"/>
    <p:sldId id="257" r:id="rId10"/>
    <p:sldId id="334" r:id="rId11"/>
    <p:sldId id="309" r:id="rId12"/>
    <p:sldId id="339" r:id="rId13"/>
    <p:sldId id="340" r:id="rId14"/>
    <p:sldId id="437" r:id="rId15"/>
    <p:sldId id="439" r:id="rId16"/>
    <p:sldId id="262" r:id="rId17"/>
    <p:sldId id="263" r:id="rId18"/>
    <p:sldId id="315" r:id="rId19"/>
    <p:sldId id="441" r:id="rId20"/>
    <p:sldId id="443" r:id="rId21"/>
    <p:sldId id="444" r:id="rId22"/>
    <p:sldId id="448" r:id="rId23"/>
    <p:sldId id="447" r:id="rId24"/>
    <p:sldId id="449" r:id="rId25"/>
    <p:sldId id="450" r:id="rId26"/>
    <p:sldId id="451" r:id="rId27"/>
    <p:sldId id="306" r:id="rId28"/>
    <p:sldId id="307" r:id="rId29"/>
    <p:sldId id="308" r:id="rId30"/>
    <p:sldId id="453" r:id="rId31"/>
    <p:sldId id="454" r:id="rId32"/>
    <p:sldId id="455" r:id="rId33"/>
    <p:sldId id="460" r:id="rId34"/>
    <p:sldId id="446" r:id="rId35"/>
    <p:sldId id="456" r:id="rId36"/>
    <p:sldId id="459" r:id="rId37"/>
    <p:sldId id="457" r:id="rId38"/>
    <p:sldId id="259" r:id="rId3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600" autoAdjust="0"/>
  </p:normalViewPr>
  <p:slideViewPr>
    <p:cSldViewPr snapToGrid="0">
      <p:cViewPr varScale="1">
        <p:scale>
          <a:sx n="58" d="100"/>
          <a:sy n="58" d="100"/>
        </p:scale>
        <p:origin x="121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CFF3A-9618-4A6F-9352-9404464C38B8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F959D-863F-4998-9067-845BDD9595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55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TIẾP: NỘI QUY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6824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CÔ ĐÃ HƯỚNG DẪN CÁC EM ĐIỀU NÀY TRÊN PHIẾU HỌC TẬP CHUẨN BỊ BÀI CỦA CÁC EM</a:t>
            </a:r>
          </a:p>
          <a:p>
            <a:r>
              <a:rPr lang="vi-VN" dirty="0"/>
              <a:t>TIẾP: KHÁM PHÁ VB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96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Quan sát, mời một HS đã làm tốt đọc</a:t>
            </a:r>
          </a:p>
          <a:p>
            <a:pPr marL="171450" indent="-171450">
              <a:buFontTx/>
              <a:buChar char="-"/>
            </a:pPr>
            <a:r>
              <a:rPr lang="vi-VN" dirty="0"/>
              <a:t>Hỏi HS so sánh với bạn</a:t>
            </a:r>
          </a:p>
          <a:p>
            <a:pPr marL="171450" indent="-171450">
              <a:buFontTx/>
              <a:buChar char="-"/>
            </a:pPr>
            <a:r>
              <a:rPr lang="vi-VN" dirty="0"/>
              <a:t>Khen HS làm tốt, được rèn KN thuần thục ở những năm học trước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934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THỰC DẠY:</a:t>
            </a:r>
            <a:br>
              <a:rPr lang="en-US" dirty="0"/>
            </a:br>
            <a:r>
              <a:rPr lang="en-US" dirty="0"/>
              <a:t>1.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,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, p/c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, ta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2.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- B1.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,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br>
              <a:rPr lang="en-US" dirty="0"/>
            </a:br>
            <a:r>
              <a:rPr lang="en-US" dirty="0"/>
              <a:t>- B2.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khóa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br>
              <a:rPr lang="en-US" dirty="0"/>
            </a:br>
            <a:r>
              <a:rPr lang="en-US" dirty="0"/>
              <a:t>- B3.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6466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CHỐT: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nhỏ</a:t>
            </a:r>
            <a:r>
              <a:rPr lang="en-US" dirty="0"/>
              <a:t>: </a:t>
            </a:r>
            <a:r>
              <a:rPr lang="en-US" dirty="0" err="1"/>
              <a:t>trích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chứng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28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CHỐT 2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=&gt; ĐỊNH HƯỚNG VÀ KHẮC HỌA QUA LỜI NGƯỜI KỂ CHUYỆN + LỜI THOẠI (ĐỐI THOẠI, ĐỘC THOẠI) NHÂN VẬT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1347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+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0036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+ Bi </a:t>
            </a:r>
            <a:r>
              <a:rPr lang="en-US" sz="1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kịch</a:t>
            </a:r>
            <a:endParaRPr lang="en-US" sz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7201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chừng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bi </a:t>
            </a:r>
            <a:r>
              <a:rPr lang="en-US" dirty="0" err="1"/>
              <a:t>kịch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VN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hố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đau</a:t>
            </a:r>
            <a:r>
              <a:rPr lang="en-US" dirty="0"/>
              <a:t> </a:t>
            </a:r>
            <a:r>
              <a:rPr lang="en-US" dirty="0" err="1"/>
              <a:t>khố</a:t>
            </a:r>
            <a:br>
              <a:rPr lang="en-US" dirty="0"/>
            </a:br>
            <a:r>
              <a:rPr lang="en-US" dirty="0"/>
              <a:t>=&gt;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phúc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manh</a:t>
            </a:r>
            <a:r>
              <a:rPr lang="en-US" dirty="0"/>
              <a:t>, bi </a:t>
            </a:r>
            <a:r>
              <a:rPr lang="en-US" dirty="0" err="1"/>
              <a:t>kịch</a:t>
            </a:r>
            <a:r>
              <a:rPr lang="en-US" dirty="0"/>
              <a:t> </a:t>
            </a:r>
            <a:r>
              <a:rPr lang="en-US" dirty="0" err="1"/>
              <a:t>bủa</a:t>
            </a:r>
            <a:r>
              <a:rPr lang="en-US" dirty="0"/>
              <a:t> </a:t>
            </a:r>
            <a:r>
              <a:rPr lang="en-US" dirty="0" err="1"/>
              <a:t>vây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471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TIẾP: KHỞI ĐỘNG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7774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785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TIẾP: KHỞI ĐỘNG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255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+ Bi </a:t>
            </a:r>
            <a:r>
              <a:rPr lang="en-US" sz="1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kịch</a:t>
            </a:r>
            <a:endParaRPr lang="en-US" sz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609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ảo</a:t>
            </a:r>
            <a:r>
              <a:rPr lang="en-US" dirty="0"/>
              <a:t> </a:t>
            </a:r>
            <a:r>
              <a:rPr lang="en-US" dirty="0" err="1"/>
              <a:t>thỏa</a:t>
            </a:r>
            <a:r>
              <a:rPr lang="en-US" dirty="0"/>
              <a:t> </a:t>
            </a:r>
            <a:r>
              <a:rPr lang="en-US" dirty="0" err="1"/>
              <a:t>mãn</a:t>
            </a:r>
            <a:r>
              <a:rPr lang="en-US" dirty="0"/>
              <a:t> </a:t>
            </a:r>
            <a:r>
              <a:rPr lang="en-US" dirty="0" err="1"/>
              <a:t>ước</a:t>
            </a:r>
            <a:r>
              <a:rPr lang="en-US" dirty="0"/>
              <a:t> </a:t>
            </a:r>
            <a:r>
              <a:rPr lang="en-US" dirty="0" err="1"/>
              <a:t>mơ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: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oan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VN =&gt;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đạo</a:t>
            </a:r>
            <a:br>
              <a:rPr lang="en-US" dirty="0"/>
            </a:b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p/a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: bi </a:t>
            </a:r>
            <a:r>
              <a:rPr lang="en-US" dirty="0" err="1"/>
              <a:t>kịch</a:t>
            </a:r>
            <a:r>
              <a:rPr lang="en-US" dirty="0"/>
              <a:t> VN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=&gt;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p.n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lối</a:t>
            </a:r>
            <a:r>
              <a:rPr lang="en-US" dirty="0"/>
              <a:t> </a:t>
            </a:r>
            <a:r>
              <a:rPr lang="en-US" dirty="0" err="1"/>
              <a:t>thoát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bi </a:t>
            </a:r>
            <a:r>
              <a:rPr lang="en-US" dirty="0" err="1"/>
              <a:t>kịch</a:t>
            </a:r>
            <a:r>
              <a:rPr lang="en-US" dirty="0"/>
              <a:t> =&gt; bi </a:t>
            </a:r>
            <a:r>
              <a:rPr lang="en-US" dirty="0" err="1"/>
              <a:t>kịch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-&gt;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-&gt;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-&gt;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=&gt; HIỆN THỰC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584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2284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5556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TIẾP: VIẾT NHAN ĐỀ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8288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TIẾP: MỤC TIÊU BÀI 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337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TIẾP: BÀI TẬP QUIT, ĐỔI MÀN HÌNH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512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430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TIẾP: SĐTD, TTK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…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KÌ ẢO- </a:t>
            </a:r>
            <a:r>
              <a:rPr lang="en-US" dirty="0" err="1"/>
              <a:t>đan</a:t>
            </a:r>
            <a:r>
              <a:rPr lang="en-US" dirty="0"/>
              <a:t> xen,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803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TIẾP: TRẢI NGHIỆM CÙNG VB</a:t>
            </a:r>
          </a:p>
          <a:p>
            <a:r>
              <a:rPr lang="en-US" dirty="0"/>
              <a:t>         TÁC GIẢ TÁC PHẨM</a:t>
            </a:r>
          </a:p>
          <a:p>
            <a:r>
              <a:rPr lang="en-US" dirty="0"/>
              <a:t>          ĐỌC VÀ KĨ NĂNG ĐỌC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3093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Nhận xét giọng đọc của HS</a:t>
            </a:r>
          </a:p>
          <a:p>
            <a:r>
              <a:rPr lang="vi-VN" dirty="0"/>
              <a:t>HỎI: Những khó khăn khi em đọc hiểu VB này và cách em khắc phục?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F959D-863F-4998-9067-845BDD9595D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479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940B8-0A3F-263B-5AA1-814BC3AD4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81337-4F53-912E-C2AC-168E8D2BF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E74B1-DA07-822D-7CFD-3EF062CFD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FCBF-BC7A-4237-BC72-217B1420789C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B0AAA-8417-D082-7588-1D681C884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33B71-F540-D5A7-ECED-CB12A28F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AC6C-2616-44D9-BDF9-5B20DC64F5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206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AB74E-E615-7835-9A77-CF71290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BC1CCB-D733-0014-84D5-EB5C2B75E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4066A-B2FE-9DDE-9F1B-25379132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FCBF-BC7A-4237-BC72-217B1420789C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6710F-ECE9-0759-9422-7E3F4F7C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C23B0-F7C0-7E97-9D50-28DAABCA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AC6C-2616-44D9-BDF9-5B20DC64F5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105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0A40B2-72A8-6741-F6F1-1B8F0271A4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2CBE7-6950-C71F-67B1-49BCD2E11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32823-DCBF-0446-C464-D0AF65FF2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FCBF-BC7A-4237-BC72-217B1420789C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9ADE6-2FB4-1187-00A3-514565CB2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C51DB-AF81-0CD0-3DA9-F297EC4AD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AC6C-2616-44D9-BDF9-5B20DC64F5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9750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29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5EDD6-DD25-3400-43EC-31D6B6996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A9868-4874-E763-720F-E77312C10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A9C80-694C-F72D-EA7C-37F7B8E46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FCBF-BC7A-4237-BC72-217B1420789C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AC37F-E704-ED27-0D16-C93C34FA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B8459-7FC6-88E7-F69E-C970F60EE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AC6C-2616-44D9-BDF9-5B20DC64F5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514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8B6A-35E1-DE43-8DAC-190C68F79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44795-5626-D424-3A3B-02DB85FA2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A907A-16BC-C81F-EA4F-AF2711EA5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FCBF-BC7A-4237-BC72-217B1420789C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0BC7F-AB0C-AA20-3D1F-79A68810C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26B-2443-8C4F-9A1B-6BE663D30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AC6C-2616-44D9-BDF9-5B20DC64F5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770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7C65-823F-C3BB-BF85-B56800184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F6D5A-8D63-E427-0CAE-0304B3342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8EF08-D98E-7727-E1B6-0C25631B2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752436-A10B-E26A-CB70-79E4425D2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FCBF-BC7A-4237-BC72-217B1420789C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F8937-F269-32AA-A581-60CCACC87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0F016-09DC-7240-6DA9-75609959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AC6C-2616-44D9-BDF9-5B20DC64F5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3848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CC9F3-4D27-C741-D3BE-44283B8D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19C9A-33D3-3BC8-8266-E26E439F3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43395-3FB7-2BA9-07B5-F7D0C1882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9365E6-22D0-4047-B079-35A3FDB9E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16A6C6-E495-A811-917C-5425C6128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BE4590-3512-1E91-07BA-4D45D7EF8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FCBF-BC7A-4237-BC72-217B1420789C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F7A443-BD95-01F3-5092-1AFAE85A0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9AF898-A3C0-9FBB-7BF6-ABFCC3C84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AC6C-2616-44D9-BDF9-5B20DC64F5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985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81B1-0DF9-906E-028B-C1D8D7FE3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C4B502-F5FC-817A-6DE0-45DAC8104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FCBF-BC7A-4237-BC72-217B1420789C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76A3E-57E2-93B0-70FA-565A27AD7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E2781E-457F-CC65-82B2-67D08445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AC6C-2616-44D9-BDF9-5B20DC64F5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100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029BC4-C135-C4CA-29AD-C93C8AC11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FCBF-BC7A-4237-BC72-217B1420789C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C5E9E-E4D7-E177-FCB9-4BB0ABB0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620F1-E078-FA10-4B51-44691FB7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AC6C-2616-44D9-BDF9-5B20DC64F5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6799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0F79-4733-10B6-E008-33C83827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8BEBA-C2AD-3545-0141-C1DEC7613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475F9-471A-EB2C-72AD-3A1B1CF68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8318AB-D08A-E43B-6672-D5AFC3AAF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FCBF-BC7A-4237-BC72-217B1420789C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009D8-051D-5624-93A1-A5CE1162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299FE-0A2F-3824-2807-09D70885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AC6C-2616-44D9-BDF9-5B20DC64F5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21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CA64B-6791-574D-F355-05E0CCBD0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C4F2A3-3C64-2E0A-2CED-E99475E25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38D7A-26FB-54A1-28E5-4678C8689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B7E3D-3EEE-E3EE-7B48-8070B3ADC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FCBF-BC7A-4237-BC72-217B1420789C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83565-C4D7-05D8-C1A9-9A93C1971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67244-62CA-CD78-C392-67B8E7D18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7AC6C-2616-44D9-BDF9-5B20DC64F5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015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EC2870-E044-E420-87A5-A3060197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56F1A-B6EE-DD42-4867-0DAB9284C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2EB94-9597-388B-7798-087C4499E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4FCBF-BC7A-4237-BC72-217B1420789C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725DB-072D-AE01-103F-1CB620FF8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5B813-1F8E-B5BA-AFF0-B6982912A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7AC6C-2616-44D9-BDF9-5B20DC64F5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797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4.mp4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4.mp4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4.mp4"/><Relationship Id="rId7" Type="http://schemas.openxmlformats.org/officeDocument/2006/relationships/image" Target="../media/image15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video" Target="../media/media4.mp4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95B9DA-F872-E6EA-1D11-59C760818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771" y="0"/>
            <a:ext cx="12467771" cy="7039430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566A71-328E-16EF-F610-9D17DA5EB7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4" r="84479" b="44814"/>
          <a:stretch>
            <a:fillRect/>
          </a:stretch>
        </p:blipFill>
        <p:spPr>
          <a:xfrm>
            <a:off x="1062476" y="3300031"/>
            <a:ext cx="2494221" cy="284575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FD042440-9ECB-212A-2A91-3B076CCFFB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17" b="69444"/>
          <a:stretch>
            <a:fillRect/>
          </a:stretch>
        </p:blipFill>
        <p:spPr>
          <a:xfrm>
            <a:off x="63464" y="244204"/>
            <a:ext cx="1540056" cy="2762057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49C9BE72-8337-2F27-FBF6-EA4852BE4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r="89375" b="55370"/>
          <a:stretch>
            <a:fillRect/>
          </a:stretch>
        </p:blipFill>
        <p:spPr>
          <a:xfrm>
            <a:off x="265475" y="984947"/>
            <a:ext cx="1707453" cy="3498605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D32B5900-3551-ABCD-D13B-75FE38C74E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r="91042" b="45370"/>
          <a:stretch>
            <a:fillRect/>
          </a:stretch>
        </p:blipFill>
        <p:spPr>
          <a:xfrm>
            <a:off x="-2714" y="2469568"/>
            <a:ext cx="1439617" cy="2678357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E4336341-1CD4-816F-22D3-09AADDA9DD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8" r="88646" b="28889"/>
          <a:stretch>
            <a:fillRect/>
          </a:stretch>
        </p:blipFill>
        <p:spPr>
          <a:xfrm>
            <a:off x="1112936" y="2322276"/>
            <a:ext cx="1824632" cy="252770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314E83FD-93EB-03D1-6D26-346F22F1D0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62592" r="83646"/>
          <a:stretch>
            <a:fillRect/>
          </a:stretch>
        </p:blipFill>
        <p:spPr>
          <a:xfrm>
            <a:off x="2453440" y="3405680"/>
            <a:ext cx="2042248" cy="3381427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33F868EF-2D03-F6AF-6793-074EF91685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80926" r="78229"/>
          <a:stretch>
            <a:fillRect/>
          </a:stretch>
        </p:blipFill>
        <p:spPr>
          <a:xfrm>
            <a:off x="3302916" y="4834559"/>
            <a:ext cx="1684089" cy="1770012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ADF21319-0829-75F3-9BE7-BAE538E495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83704" r="85104"/>
          <a:stretch>
            <a:fillRect/>
          </a:stretch>
        </p:blipFill>
        <p:spPr>
          <a:xfrm>
            <a:off x="132592" y="5029807"/>
            <a:ext cx="1860925" cy="1436504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C3931C60-2875-C857-5212-66535777F8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86852" r="70625"/>
          <a:stretch>
            <a:fillRect/>
          </a:stretch>
        </p:blipFill>
        <p:spPr>
          <a:xfrm>
            <a:off x="1760001" y="4925158"/>
            <a:ext cx="1727641" cy="1588813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171753FB-87BC-0CFD-8091-37BDE799D5B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0" r="89583" b="12592"/>
          <a:stretch>
            <a:fillRect/>
          </a:stretch>
        </p:blipFill>
        <p:spPr>
          <a:xfrm>
            <a:off x="7632" y="3742041"/>
            <a:ext cx="1673973" cy="25444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F36F04-C8D8-0E50-875E-D84DD152BEEC}"/>
              </a:ext>
            </a:extLst>
          </p:cNvPr>
          <p:cNvSpPr txBox="1"/>
          <p:nvPr/>
        </p:nvSpPr>
        <p:spPr>
          <a:xfrm>
            <a:off x="4091870" y="2318159"/>
            <a:ext cx="219495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VUI VẺ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714B08-0F23-5656-37EC-FE7508E9EAF5}"/>
              </a:ext>
            </a:extLst>
          </p:cNvPr>
          <p:cNvSpPr txBox="1"/>
          <p:nvPr/>
        </p:nvSpPr>
        <p:spPr>
          <a:xfrm>
            <a:off x="2627171" y="1155160"/>
            <a:ext cx="266933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CỞI MỞ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07AE0D-FEA4-B310-A151-503AE689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 flipH="1">
            <a:off x="6975916" y="1000141"/>
            <a:ext cx="4058897" cy="578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8E12FD-1ABD-D5E9-D3AD-106911BDF4FB}"/>
              </a:ext>
            </a:extLst>
          </p:cNvPr>
          <p:cNvSpPr txBox="1"/>
          <p:nvPr/>
        </p:nvSpPr>
        <p:spPr>
          <a:xfrm>
            <a:off x="5342412" y="3429417"/>
            <a:ext cx="32172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 CỰC</a:t>
            </a:r>
          </a:p>
        </p:txBody>
      </p:sp>
    </p:spTree>
    <p:extLst>
      <p:ext uri="{BB962C8B-B14F-4D97-AF65-F5344CB8AC3E}">
        <p14:creationId xmlns:p14="http://schemas.microsoft.com/office/powerpoint/2010/main" val="41348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8E6C041-D64D-4030-BBEF-145789222E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5" b="46750"/>
          <a:stretch/>
        </p:blipFill>
        <p:spPr>
          <a:xfrm rot="5400000">
            <a:off x="-53205" y="1714247"/>
            <a:ext cx="6858002" cy="342950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269CC35-1A7B-4440-AF63-59D36613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08" y="769256"/>
            <a:ext cx="3429504" cy="62734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3D539A6-B51A-4AFE-8597-26F33A2873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5943" y="5752611"/>
            <a:ext cx="1100137" cy="393545"/>
          </a:xfrm>
          <a:prstGeom prst="rect">
            <a:avLst/>
          </a:prstGeom>
        </p:spPr>
      </p:pic>
      <p:sp>
        <p:nvSpPr>
          <p:cNvPr id="15" name="MAON">
            <a:extLst>
              <a:ext uri="{FF2B5EF4-FFF2-40B4-BE49-F238E27FC236}">
                <a16:creationId xmlns:a16="http://schemas.microsoft.com/office/drawing/2014/main" id="{9A422EE0-2468-4E76-92A8-5F5B60A16C6C}"/>
              </a:ext>
            </a:extLst>
          </p:cNvPr>
          <p:cNvSpPr txBox="1"/>
          <p:nvPr/>
        </p:nvSpPr>
        <p:spPr>
          <a:xfrm>
            <a:off x="6302360" y="250540"/>
            <a:ext cx="457899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60" rIns="22860" anchor="ctr">
            <a:spAutoFit/>
          </a:bodyPr>
          <a:lstStyle/>
          <a:p>
            <a:pPr algn="ctr" defTabSz="412750" hangingPunct="0"/>
            <a:endParaRPr sz="4800" b="1" kern="0" dirty="0">
              <a:latin typeface="UVN Thu Tu" panose="03020702040803070205" pitchFamily="66" charset="0"/>
              <a:ea typeface="DaddysGirl" panose="02000603000000000000" pitchFamily="2" charset="0"/>
              <a:sym typeface="Bodoni SvtyTwo ITC TT-Book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3E93FC5-913F-450C-9F3B-893D4BEA1265}"/>
              </a:ext>
            </a:extLst>
          </p:cNvPr>
          <p:cNvSpPr txBox="1"/>
          <p:nvPr/>
        </p:nvSpPr>
        <p:spPr>
          <a:xfrm>
            <a:off x="5440950" y="1494202"/>
            <a:ext cx="5630324" cy="147572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UVN Saigon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16 SGK.</a:t>
            </a:r>
            <a:endParaRPr lang="en-US" sz="3200" dirty="0">
              <a:effectLst/>
              <a:latin typeface="UVN Saigon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C693B9-94E1-9974-09CE-2FBD303CF494}"/>
              </a:ext>
            </a:extLst>
          </p:cNvPr>
          <p:cNvSpPr/>
          <p:nvPr/>
        </p:nvSpPr>
        <p:spPr>
          <a:xfrm>
            <a:off x="0" y="0"/>
            <a:ext cx="12192000" cy="56605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II. TRẢI NGHIỆM CÙNG VĂN BẢN</a:t>
            </a:r>
          </a:p>
        </p:txBody>
      </p:sp>
    </p:spTree>
    <p:extLst>
      <p:ext uri="{BB962C8B-B14F-4D97-AF65-F5344CB8AC3E}">
        <p14:creationId xmlns:p14="http://schemas.microsoft.com/office/powerpoint/2010/main" val="38013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86DFDF-708C-47D0-B91E-6C81A5536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9"/>
          <a:stretch/>
        </p:blipFill>
        <p:spPr>
          <a:xfrm>
            <a:off x="0" y="-1"/>
            <a:ext cx="12210736" cy="685800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80E917D-3D20-42B1-B8B6-64F323CB584E}"/>
              </a:ext>
            </a:extLst>
          </p:cNvPr>
          <p:cNvSpPr txBox="1"/>
          <p:nvPr/>
        </p:nvSpPr>
        <p:spPr>
          <a:xfrm>
            <a:off x="1839126" y="4228760"/>
            <a:ext cx="4951355" cy="20215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50000"/>
              </a:lnSpc>
            </a:pPr>
            <a:r>
              <a:rPr lang="zh-CN" altLang="en-US" sz="1400" kern="0" dirty="0">
                <a:solidFill>
                  <a:schemeClr val="bg1"/>
                </a:solidFill>
                <a:latin typeface="杨任东竹石体-Bold" panose="02000000000000000000" pitchFamily="2" charset="-122"/>
                <a:ea typeface="杨任东竹石体-Bold" panose="02000000000000000000" pitchFamily="2" charset="-122"/>
                <a:cs typeface="STFangsong" charset="-122"/>
              </a:rPr>
              <a:t>点击输入本栏的具体文字，简明扼要的说明分项内容，此为概念图解，请根据您的具体内容酌情修点击输入本栏的具体文字，简明扼要的说明分项内容，此为概念图解，请根据您的具体内容酌情修</a:t>
            </a:r>
            <a:endParaRPr lang="zh-CN" altLang="en-US" sz="1400" dirty="0">
              <a:solidFill>
                <a:schemeClr val="bg1"/>
              </a:solidFill>
              <a:latin typeface="杨任东竹石体-Bold" panose="02000000000000000000" pitchFamily="2" charset="-122"/>
              <a:ea typeface="杨任东竹石体-Bold" panose="02000000000000000000" pitchFamily="2" charset="-122"/>
              <a:cs typeface="STFangsong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B823B5-E73D-4850-AFF8-CDB05FD2BF54}"/>
              </a:ext>
            </a:extLst>
          </p:cNvPr>
          <p:cNvSpPr txBox="1"/>
          <p:nvPr/>
        </p:nvSpPr>
        <p:spPr>
          <a:xfrm>
            <a:off x="7805548" y="1613117"/>
            <a:ext cx="361219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solidFill>
                  <a:schemeClr val="bg1"/>
                </a:solidFill>
                <a:latin typeface="仓耳天群行楷 W01" panose="02020400000000000000" pitchFamily="18" charset="-122"/>
                <a:ea typeface="仓耳天群行楷 W01" panose="02020400000000000000" pitchFamily="18" charset="-122"/>
              </a:rPr>
              <a:t>诗歌朗诵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F9CC03FE-C5DB-4DD3-A719-870714616EA3}"/>
              </a:ext>
            </a:extLst>
          </p:cNvPr>
          <p:cNvSpPr/>
          <p:nvPr/>
        </p:nvSpPr>
        <p:spPr>
          <a:xfrm>
            <a:off x="660400" y="487680"/>
            <a:ext cx="10881360" cy="58826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7FE91A6-BF69-4679-AF19-3480494E28F2}"/>
              </a:ext>
            </a:extLst>
          </p:cNvPr>
          <p:cNvSpPr txBox="1"/>
          <p:nvPr/>
        </p:nvSpPr>
        <p:spPr>
          <a:xfrm>
            <a:off x="520146" y="0"/>
            <a:ext cx="2079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i="1" dirty="0">
                <a:solidFill>
                  <a:srgbClr val="8D754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1. Tác giả</a:t>
            </a:r>
            <a:endParaRPr lang="zh-CN" altLang="en-US" sz="2800" i="1" dirty="0">
              <a:solidFill>
                <a:srgbClr val="8D7545"/>
              </a:solidFill>
              <a:latin typeface="Segoe UI Black" panose="020B0A02040204020203" pitchFamily="34" charset="0"/>
              <a:ea typeface="字魂35号-经典雅黑" panose="02000000000000000000" pitchFamily="2" charset="-122"/>
            </a:endParaRPr>
          </a:p>
        </p:txBody>
      </p:sp>
      <p:pic>
        <p:nvPicPr>
          <p:cNvPr id="1028" name="Picture 4" descr="Phim về cuộc đời đại thi hào Nguyễn Du - VnExpress Giải trí">
            <a:extLst>
              <a:ext uri="{FF2B5EF4-FFF2-40B4-BE49-F238E27FC236}">
                <a16:creationId xmlns:a16="http://schemas.microsoft.com/office/drawing/2014/main" id="{F858C22B-42EE-41BA-914E-5C615A349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5498" r="36505"/>
          <a:stretch/>
        </p:blipFill>
        <p:spPr bwMode="auto">
          <a:xfrm>
            <a:off x="1207663" y="1388904"/>
            <a:ext cx="2985688" cy="38506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08;p3">
            <a:extLst>
              <a:ext uri="{FF2B5EF4-FFF2-40B4-BE49-F238E27FC236}">
                <a16:creationId xmlns:a16="http://schemas.microsoft.com/office/drawing/2014/main" id="{C2DCCAE3-4AF0-42BF-8445-42379D3F160C}"/>
              </a:ext>
            </a:extLst>
          </p:cNvPr>
          <p:cNvSpPr txBox="1"/>
          <p:nvPr/>
        </p:nvSpPr>
        <p:spPr>
          <a:xfrm>
            <a:off x="4455307" y="1141987"/>
            <a:ext cx="6700482" cy="410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b="0" i="0" u="none" strike="noStrike" dirty="0" err="1"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Nguyễn</a:t>
            </a:r>
            <a:r>
              <a:rPr lang="en-US" sz="2400" b="0" i="0" u="none" strike="noStrike" dirty="0"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Dữ (? - ? chưa rõ năm sinh năm mất) </a:t>
            </a:r>
            <a:endParaRPr dirty="0">
              <a:latin typeface="UVN Saigon" panose="00000400000000000000" pitchFamily="2" charset="0"/>
            </a:endParaRPr>
          </a:p>
          <a:p>
            <a:pPr marL="342900" marR="0" lvl="0" indent="-342900" algn="just" rtl="0">
              <a:spcBef>
                <a:spcPts val="18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Quê ở Hải Dương</a:t>
            </a:r>
            <a:endParaRPr dirty="0">
              <a:latin typeface="UVN Saigon" panose="00000400000000000000" pitchFamily="2" charset="0"/>
            </a:endParaRPr>
          </a:p>
          <a:p>
            <a:pPr marL="342900" marR="0" lvl="0" indent="-342900" algn="just" rtl="0">
              <a:spcBef>
                <a:spcPts val="18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i="0" u="none" strike="noStrike" dirty="0" err="1"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Nguyễn</a:t>
            </a:r>
            <a:r>
              <a:rPr lang="en-US" sz="2400" i="0" u="none" strike="noStrike" dirty="0"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Dữ sống vào nửa đầu thế kỉ XVI, là thời kì triều đình nhà Lê đã bắt đầu </a:t>
            </a:r>
            <a:r>
              <a:rPr lang="en-US" sz="2400" i="0" u="none" strike="noStrike" dirty="0" err="1"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khủng</a:t>
            </a:r>
            <a:r>
              <a:rPr lang="en-US" sz="2400" i="0" u="none" strike="noStrike" dirty="0"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dirty="0" err="1"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hoảng</a:t>
            </a:r>
            <a:r>
              <a:rPr lang="en-US" sz="2400" dirty="0"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. </a:t>
            </a:r>
          </a:p>
          <a:p>
            <a:pPr marL="342900" marR="0" lvl="0" indent="-342900" algn="just" rtl="0">
              <a:spcBef>
                <a:spcPts val="18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b="0" i="0" u="none" strike="noStrike" dirty="0" err="1"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Ông</a:t>
            </a:r>
            <a:r>
              <a:rPr lang="en-US" sz="2400" b="0" i="0" u="none" strike="noStrike" dirty="0"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học rộng, tài cao nhưng chỉ làm quan một năm rồi cáo về, sống ẩn dật ở vùng núi Thanh Hóa. Đó là cách phản kháng của nhiều tri thức tâm huyết đương thời.</a:t>
            </a:r>
            <a:endParaRPr dirty="0">
              <a:latin typeface="UVN Sai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0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86DFDF-708C-47D0-B91E-6C81A5536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9"/>
          <a:stretch/>
        </p:blipFill>
        <p:spPr>
          <a:xfrm>
            <a:off x="0" y="-1"/>
            <a:ext cx="12210736" cy="685800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80E917D-3D20-42B1-B8B6-64F323CB584E}"/>
              </a:ext>
            </a:extLst>
          </p:cNvPr>
          <p:cNvSpPr txBox="1"/>
          <p:nvPr/>
        </p:nvSpPr>
        <p:spPr>
          <a:xfrm>
            <a:off x="1839126" y="4228760"/>
            <a:ext cx="4951355" cy="20215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杨任东竹石体-Bold" panose="02000000000000000000" pitchFamily="2" charset="-122"/>
                <a:ea typeface="杨任东竹石体-Bold" panose="02000000000000000000" pitchFamily="2" charset="-122"/>
                <a:cs typeface="STFangsong" charset="-122"/>
              </a:rPr>
              <a:t>点击输入本栏的具体文字，简明扼要的说明分项内容，此为概念图解，请根据您的具体内容酌情修点击输入本栏的具体文字，简明扼要的说明分项内容，此为概念图解，请根据您的具体内容酌情修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Bold" panose="02000000000000000000" pitchFamily="2" charset="-122"/>
              <a:ea typeface="杨任东竹石体-Bold" panose="02000000000000000000" pitchFamily="2" charset="-122"/>
              <a:cs typeface="STFangsong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B823B5-E73D-4850-AFF8-CDB05FD2BF54}"/>
              </a:ext>
            </a:extLst>
          </p:cNvPr>
          <p:cNvSpPr txBox="1"/>
          <p:nvPr/>
        </p:nvSpPr>
        <p:spPr>
          <a:xfrm>
            <a:off x="7805548" y="1613117"/>
            <a:ext cx="361219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天群行楷 W01" panose="02020400000000000000" pitchFamily="18" charset="-122"/>
                <a:ea typeface="仓耳天群行楷 W01" panose="02020400000000000000" pitchFamily="18" charset="-122"/>
                <a:cs typeface="+mn-cs"/>
              </a:rPr>
              <a:t>诗歌朗诵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F9CC03FE-C5DB-4DD3-A719-870714616EA3}"/>
              </a:ext>
            </a:extLst>
          </p:cNvPr>
          <p:cNvSpPr/>
          <p:nvPr/>
        </p:nvSpPr>
        <p:spPr>
          <a:xfrm>
            <a:off x="660400" y="487680"/>
            <a:ext cx="10881360" cy="58826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7FE91A6-BF69-4679-AF19-3480494E28F2}"/>
              </a:ext>
            </a:extLst>
          </p:cNvPr>
          <p:cNvSpPr txBox="1"/>
          <p:nvPr/>
        </p:nvSpPr>
        <p:spPr>
          <a:xfrm>
            <a:off x="520146" y="0"/>
            <a:ext cx="24699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8D7545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2. Tác phẩm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8D7545"/>
              </a:solidFill>
              <a:effectLst/>
              <a:uLnTx/>
              <a:uFillTx/>
              <a:latin typeface="Segoe UI Black" panose="020B0A02040204020203" pitchFamily="34" charset="0"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10" name="Google Shape;117;p4">
            <a:extLst>
              <a:ext uri="{FF2B5EF4-FFF2-40B4-BE49-F238E27FC236}">
                <a16:creationId xmlns:a16="http://schemas.microsoft.com/office/drawing/2014/main" id="{E24EE187-7686-45C7-92A0-711AF6618AB3}"/>
              </a:ext>
            </a:extLst>
          </p:cNvPr>
          <p:cNvSpPr txBox="1"/>
          <p:nvPr/>
        </p:nvSpPr>
        <p:spPr>
          <a:xfrm>
            <a:off x="3593639" y="607671"/>
            <a:ext cx="7706977" cy="618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Xuất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xứ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20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Dữ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“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Truyền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kì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mạn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lục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”</a:t>
            </a:r>
          </a:p>
          <a:p>
            <a:pPr marL="342900" marR="0" lvl="0" indent="-34290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Saigon" panose="00000400000000000000" pitchFamily="2" charset="0"/>
              <a:ea typeface="Calibri"/>
              <a:cs typeface="Calibri"/>
            </a:endParaRPr>
          </a:p>
          <a:p>
            <a:pPr marL="342900" marR="0" lvl="0" indent="-34290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Hoàn cảnh sáng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kỉ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XVI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triều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đình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Lê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khủng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hoảng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đoàn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phong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Lê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Mạc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Trịnh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giành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gây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ra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chiến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kéo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dài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những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cuộc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nội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chiến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này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mang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đến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đau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khổ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mất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mát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cho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muôn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. </a:t>
            </a:r>
          </a:p>
          <a:p>
            <a:pPr marL="342900" marR="0" lvl="0" indent="-34290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Saigon" panose="00000400000000000000" pitchFamily="2" charset="0"/>
              <a:ea typeface="Calibri"/>
              <a:cs typeface="Calibri"/>
              <a:sym typeface="Calibri"/>
            </a:endParaRPr>
          </a:p>
          <a:p>
            <a:pPr marL="342900" indent="-342900" algn="just" defTabSz="457200">
              <a:buSzPts val="2400"/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Nhan đề</a:t>
            </a:r>
            <a:r>
              <a:rPr lang="vi-VN" sz="2400" b="1" dirty="0"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: </a:t>
            </a:r>
            <a:r>
              <a:rPr lang="vi-VN" sz="2400" dirty="0"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“</a:t>
            </a:r>
            <a:r>
              <a:rPr lang="vi-VN" sz="2400" b="1" i="1" dirty="0">
                <a:solidFill>
                  <a:srgbClr val="FF0000"/>
                </a:solidFill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Truyền kì mạn lục</a:t>
            </a:r>
            <a:r>
              <a:rPr lang="vi-VN" sz="2400" b="1" dirty="0">
                <a:solidFill>
                  <a:srgbClr val="FF0000"/>
                </a:solidFill>
                <a:latin typeface="UVN Saigon" panose="00000400000000000000" pitchFamily="2" charset="0"/>
                <a:ea typeface="Calibri"/>
                <a:cs typeface="Calibri"/>
                <a:sym typeface="Calibri"/>
              </a:rPr>
              <a:t>” - Ghi chép tản mạn những chuyện kỳ lạ được lưu truyền.</a:t>
            </a:r>
            <a:endParaRPr lang="vi-VN" sz="2400" b="1" dirty="0">
              <a:solidFill>
                <a:srgbClr val="FF0000"/>
              </a:solidFill>
              <a:latin typeface="UVN Saigon" panose="00000400000000000000" pitchFamily="2" charset="0"/>
              <a:ea typeface="Calibri"/>
              <a:cs typeface="Calibri"/>
            </a:endParaRPr>
          </a:p>
          <a:p>
            <a:pPr marL="342900" marR="0" lvl="0" indent="-34290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Saigon" panose="00000400000000000000" pitchFamily="2" charset="0"/>
              <a:ea typeface="Calibri"/>
              <a:cs typeface="Calibri"/>
              <a:sym typeface="Calibri"/>
            </a:endParaRPr>
          </a:p>
          <a:p>
            <a:pPr marL="342900" marR="0" lvl="0" indent="-34290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endParaRPr lang="en-US" sz="2400" b="1" dirty="0">
              <a:solidFill>
                <a:srgbClr val="FF0000"/>
              </a:solidFill>
              <a:latin typeface="UVN Saigon" panose="00000400000000000000" pitchFamily="2" charset="0"/>
              <a:ea typeface="Calibri"/>
              <a:cs typeface="Calibri"/>
              <a:sym typeface="Calibri"/>
            </a:endParaRPr>
          </a:p>
          <a:p>
            <a:pPr marL="342900" marR="0" lvl="0" indent="-34290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Saigon" panose="00000400000000000000" pitchFamily="2" charset="0"/>
              <a:ea typeface="Calibri"/>
              <a:cs typeface="Calibri"/>
            </a:endParaRPr>
          </a:p>
        </p:txBody>
      </p:sp>
      <p:pic>
        <p:nvPicPr>
          <p:cNvPr id="2050" name="Picture 2" descr="Review 2018] Truyền Kỳ Mạn Lục – Nguyễn Dữ – Silver Spoon 17">
            <a:extLst>
              <a:ext uri="{FF2B5EF4-FFF2-40B4-BE49-F238E27FC236}">
                <a16:creationId xmlns:a16="http://schemas.microsoft.com/office/drawing/2014/main" id="{769E9CD7-5220-4954-9D9F-AADEBA73F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8" b="94619" l="547" r="90000">
                        <a14:foregroundMark x1="38086" y1="12520" x2="38086" y2="12520"/>
                        <a14:foregroundMark x1="37109" y1="12520" x2="59102" y2="17688"/>
                        <a14:foregroundMark x1="59570" y1="15024" x2="61836" y2="43314"/>
                        <a14:foregroundMark x1="61836" y1="43314" x2="61836" y2="43314"/>
                        <a14:foregroundMark x1="13750" y1="18913" x2="14727" y2="47576"/>
                        <a14:foregroundMark x1="17930" y1="16090" x2="18750" y2="26585"/>
                        <a14:foregroundMark x1="18750" y1="26585" x2="13516" y2="69526"/>
                        <a14:foregroundMark x1="13516" y1="69526" x2="1172" y2="10389"/>
                        <a14:foregroundMark x1="1172" y1="10389" x2="7031" y2="55461"/>
                        <a14:foregroundMark x1="7031" y1="55461" x2="12070" y2="31167"/>
                        <a14:foregroundMark x1="12070" y1="31167" x2="8633" y2="55141"/>
                        <a14:foregroundMark x1="8633" y1="55141" x2="15352" y2="65317"/>
                        <a14:foregroundMark x1="15352" y1="65317" x2="13672" y2="83324"/>
                        <a14:foregroundMark x1="13672" y1="83324" x2="6797" y2="81726"/>
                        <a14:foregroundMark x1="11875" y1="9057" x2="4844" y2="20884"/>
                        <a14:foregroundMark x1="5547" y1="1971" x2="12461" y2="12094"/>
                        <a14:foregroundMark x1="547" y1="9430" x2="1406" y2="40224"/>
                        <a14:foregroundMark x1="9922" y1="94246" x2="2500" y2="94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" r="32980" b="2292"/>
          <a:stretch/>
        </p:blipFill>
        <p:spPr bwMode="auto">
          <a:xfrm>
            <a:off x="-197297" y="904609"/>
            <a:ext cx="3767811" cy="434027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1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56B1723-39E1-45AD-98AC-3C72A7A40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961994"/>
            <a:ext cx="6858002" cy="12192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9AA804AF-4C5F-4396-8D59-1E16FE36DC28}"/>
              </a:ext>
            </a:extLst>
          </p:cNvPr>
          <p:cNvSpPr/>
          <p:nvPr/>
        </p:nvSpPr>
        <p:spPr>
          <a:xfrm>
            <a:off x="1788160" y="-878840"/>
            <a:ext cx="8615680" cy="8615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/>
              <a:t>HS thực hành đọc diễn cảm phân vai một phần trong văn bản: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1BB8645-2079-4934-9FBA-0F1D5CF9B8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1" r="35041"/>
          <a:stretch/>
        </p:blipFill>
        <p:spPr>
          <a:xfrm>
            <a:off x="8752113" y="3723994"/>
            <a:ext cx="3892327" cy="316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E58D51B-2677-46C0-B33D-25128EFA6D1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880" y="401351"/>
            <a:ext cx="1100137" cy="3935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95B47C-161D-4A90-B2C3-34D84368AC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119" y="4492002"/>
            <a:ext cx="1100137" cy="393545"/>
          </a:xfrm>
          <a:prstGeom prst="rect">
            <a:avLst/>
          </a:prstGeom>
        </p:spPr>
      </p:pic>
      <p:sp>
        <p:nvSpPr>
          <p:cNvPr id="14" name="文本框 10">
            <a:extLst>
              <a:ext uri="{FF2B5EF4-FFF2-40B4-BE49-F238E27FC236}">
                <a16:creationId xmlns:a16="http://schemas.microsoft.com/office/drawing/2014/main" id="{92B62198-4580-4C45-B496-2506127BA76C}"/>
              </a:ext>
            </a:extLst>
          </p:cNvPr>
          <p:cNvSpPr txBox="1"/>
          <p:nvPr/>
        </p:nvSpPr>
        <p:spPr>
          <a:xfrm>
            <a:off x="5379017" y="956791"/>
            <a:ext cx="1012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  <a:ea typeface="汉仪尚巍手书W" panose="00020600040101010101" pitchFamily="18" charset="-122"/>
                <a:cs typeface="+mn-cs"/>
              </a:rPr>
              <a:t>II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SVNSwashington" pitchFamily="2" charset="0"/>
              <a:ea typeface="汉仪尚巍手书W" panose="00020600040101010101" pitchFamily="18" charset="-122"/>
              <a:cs typeface="+mn-cs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316B52F0-BA9A-41CA-847D-77404AB1DA7B}"/>
              </a:ext>
            </a:extLst>
          </p:cNvPr>
          <p:cNvSpPr txBox="1"/>
          <p:nvPr/>
        </p:nvSpPr>
        <p:spPr>
          <a:xfrm>
            <a:off x="3101079" y="136141"/>
            <a:ext cx="7861666" cy="758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3. </a:t>
            </a:r>
            <a:r>
              <a:rPr lang="en-US" altLang="zh-CN" sz="3200" b="1" dirty="0" err="1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văn</a:t>
            </a:r>
            <a:r>
              <a:rPr lang="en-US" altLang="zh-CN" sz="3200" b="1" dirty="0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bản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4 SVNSwashington" pitchFamily="2" charset="0"/>
              <a:ea typeface="仓耳天群行楷 W01" panose="02020400000000000000" pitchFamily="18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CDF93-C68F-74F7-56B3-503D09997275}"/>
              </a:ext>
            </a:extLst>
          </p:cNvPr>
          <p:cNvSpPr txBox="1"/>
          <p:nvPr/>
        </p:nvSpPr>
        <p:spPr>
          <a:xfrm>
            <a:off x="1669143" y="995923"/>
            <a:ext cx="10522857" cy="422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HS </a:t>
            </a:r>
            <a:r>
              <a:rPr lang="en-US" sz="28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thực</a:t>
            </a: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hành</a:t>
            </a: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đọc</a:t>
            </a: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diễn</a:t>
            </a: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cảm</a:t>
            </a: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phân</a:t>
            </a: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vai</a:t>
            </a: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phần</a:t>
            </a: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trong</a:t>
            </a: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văn</a:t>
            </a: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bản</a:t>
            </a: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i="1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Từ</a:t>
            </a:r>
            <a:r>
              <a:rPr lang="en-US" sz="2800" i="1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đầu</a:t>
            </a:r>
            <a:r>
              <a:rPr lang="en-US" sz="2800" i="1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đến</a:t>
            </a:r>
            <a:r>
              <a:rPr lang="en-US" sz="2800" i="1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“</a:t>
            </a:r>
            <a:r>
              <a:rPr lang="en-US" sz="2800" i="1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xanh</a:t>
            </a:r>
            <a:r>
              <a:rPr lang="en-US" sz="2800" i="1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kia </a:t>
            </a:r>
            <a:r>
              <a:rPr lang="en-US" sz="2800" i="1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chẳng</a:t>
            </a:r>
            <a:r>
              <a:rPr lang="en-US" sz="2800" i="1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phụ</a:t>
            </a:r>
            <a:r>
              <a:rPr lang="en-US" sz="2800" i="1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con </a:t>
            </a:r>
            <a:r>
              <a:rPr lang="en-US" sz="2800" i="1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như</a:t>
            </a:r>
            <a:r>
              <a:rPr lang="en-US" sz="2800" i="1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con </a:t>
            </a:r>
            <a:r>
              <a:rPr lang="en-US" sz="2800" i="1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đã</a:t>
            </a:r>
            <a:r>
              <a:rPr lang="en-US" sz="2800" i="1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chẳng</a:t>
            </a:r>
            <a:r>
              <a:rPr lang="en-US" sz="2800" i="1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phụ</a:t>
            </a:r>
            <a:r>
              <a:rPr lang="en-US" sz="2800" i="1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mẹ</a:t>
            </a:r>
            <a:r>
              <a:rPr lang="en-US" sz="2800" i="1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”</a:t>
            </a:r>
            <a:r>
              <a:rPr lang="en-US" sz="2800" i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</a:p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Vai </a:t>
            </a:r>
            <a:r>
              <a:rPr lang="en-US" sz="2800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kể</a:t>
            </a:r>
            <a:r>
              <a:rPr lang="en-US" sz="2800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chuyện</a:t>
            </a: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: 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rõ ràng, khách quan</a:t>
            </a:r>
            <a:endParaRPr lang="vi-VN" sz="2800" dirty="0">
              <a:effectLst/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Vai Vũ </a:t>
            </a:r>
            <a:r>
              <a:rPr lang="en-US" sz="2800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Nương</a:t>
            </a: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: </a:t>
            </a:r>
            <a:r>
              <a:rPr lang="vi-VN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giọng đọc 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dịu dàng, tha thiết</a:t>
            </a:r>
            <a:endParaRPr lang="vi-VN" sz="2800" dirty="0">
              <a:effectLst/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Vai </a:t>
            </a:r>
            <a:r>
              <a:rPr lang="en-US" sz="2800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mẹ</a:t>
            </a:r>
            <a:r>
              <a:rPr lang="en-US" sz="2800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chồng</a:t>
            </a:r>
            <a:r>
              <a:rPr lang="en-US" sz="2800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Vũ </a:t>
            </a:r>
            <a:r>
              <a:rPr lang="en-US" sz="2800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Nương</a:t>
            </a:r>
            <a:r>
              <a:rPr lang="en-US" sz="28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: 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chậm rãi, đều đặn</a:t>
            </a:r>
            <a:endParaRPr lang="vi-VN" sz="2800" dirty="0">
              <a:effectLst/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  <a:p>
            <a:pPr>
              <a:lnSpc>
                <a:spcPct val="150000"/>
              </a:lnSpc>
            </a:pPr>
            <a:endParaRPr lang="vi-VN" sz="28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86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3F6C9A52-E5FD-348B-7FA2-3C1552DFF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9" b="36222"/>
          <a:stretch/>
        </p:blipFill>
        <p:spPr>
          <a:xfrm>
            <a:off x="8762498" y="4077568"/>
            <a:ext cx="4251199" cy="4251408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8E6C041-D64D-4030-BBEF-145789222E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5" b="46750"/>
          <a:stretch/>
        </p:blipFill>
        <p:spPr>
          <a:xfrm rot="5400000">
            <a:off x="-1714249" y="1769899"/>
            <a:ext cx="6858002" cy="3429504"/>
          </a:xfrm>
          <a:prstGeom prst="rect">
            <a:avLst/>
          </a:prstGeom>
        </p:spPr>
      </p:pic>
      <p:pic>
        <p:nvPicPr>
          <p:cNvPr id="11" name="Hình ảnh 11" descr="Ảnh có chứa người, màu hồng, mặc quần áo&#10;&#10;Mô tả được tạo tự động">
            <a:extLst>
              <a:ext uri="{FF2B5EF4-FFF2-40B4-BE49-F238E27FC236}">
                <a16:creationId xmlns:a16="http://schemas.microsoft.com/office/drawing/2014/main" id="{1BBE5312-3FA0-78FD-58B2-5C37082C95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4" t="12889" r="33198"/>
          <a:stretch/>
        </p:blipFill>
        <p:spPr>
          <a:xfrm flipH="1">
            <a:off x="0" y="3225190"/>
            <a:ext cx="2240445" cy="363281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0B6874-3631-8506-C819-4BE8DF8915C2}"/>
              </a:ext>
            </a:extLst>
          </p:cNvPr>
          <p:cNvSpPr txBox="1"/>
          <p:nvPr/>
        </p:nvSpPr>
        <p:spPr>
          <a:xfrm>
            <a:off x="171046" y="207220"/>
            <a:ext cx="117306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Lưu</a:t>
            </a:r>
            <a:r>
              <a:rPr lang="en-US" altLang="zh-CN" sz="2800" b="1" dirty="0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 ý </a:t>
            </a:r>
            <a:r>
              <a:rPr lang="en-US" altLang="zh-CN" sz="2800" b="1" dirty="0" err="1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khi</a:t>
            </a:r>
            <a:r>
              <a:rPr lang="en-US" altLang="zh-CN" sz="2800" b="1" dirty="0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đọc</a:t>
            </a:r>
            <a:r>
              <a:rPr lang="en-US" altLang="zh-CN" sz="2800" b="1" dirty="0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các</a:t>
            </a:r>
            <a:r>
              <a:rPr lang="en-US" altLang="zh-CN" sz="2800" b="1" dirty="0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 VB </a:t>
            </a:r>
            <a:r>
              <a:rPr lang="en-US" altLang="zh-CN" sz="2800" b="1" dirty="0" err="1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có</a:t>
            </a:r>
            <a:r>
              <a:rPr lang="en-US" altLang="zh-CN" sz="2800" b="1" dirty="0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độ</a:t>
            </a:r>
            <a:r>
              <a:rPr lang="en-US" altLang="zh-CN" sz="2800" b="1" dirty="0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dài</a:t>
            </a:r>
            <a:r>
              <a:rPr lang="en-US" altLang="zh-CN" sz="2800" b="1" dirty="0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và</a:t>
            </a:r>
            <a:r>
              <a:rPr lang="en-US" altLang="zh-CN" sz="2800" b="1" dirty="0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nhiều</a:t>
            </a:r>
            <a:r>
              <a:rPr lang="en-US" altLang="zh-CN" sz="2800" b="1" dirty="0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từ</a:t>
            </a:r>
            <a:r>
              <a:rPr lang="en-US" altLang="zh-CN" sz="2800" b="1" dirty="0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khó</a:t>
            </a:r>
            <a:r>
              <a:rPr lang="en-US" altLang="zh-CN" sz="2800" b="1" dirty="0">
                <a:solidFill>
                  <a:srgbClr val="C00000"/>
                </a:solidFill>
                <a:latin typeface="#9Slide04 SVNSwashington" pitchFamily="2" charset="0"/>
                <a:ea typeface="仓耳天群行楷 W01" panose="02020400000000000000" pitchFamily="18" charset="-122"/>
              </a:rPr>
              <a:t>:</a:t>
            </a:r>
            <a:endParaRPr lang="vi-VN" sz="2800" dirty="0"/>
          </a:p>
        </p:txBody>
      </p:sp>
      <p:sp>
        <p:nvSpPr>
          <p:cNvPr id="12" name="六边形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E237920-F6AA-7700-8D90-ED14F6F8955E}"/>
              </a:ext>
            </a:extLst>
          </p:cNvPr>
          <p:cNvSpPr/>
          <p:nvPr/>
        </p:nvSpPr>
        <p:spPr>
          <a:xfrm>
            <a:off x="1567705" y="996306"/>
            <a:ext cx="812114" cy="859566"/>
          </a:xfrm>
          <a:prstGeom prst="hexagon">
            <a:avLst>
              <a:gd name="adj" fmla="val 19915"/>
              <a:gd name="vf" fmla="val 11547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altLang="zh-CN" sz="4800" dirty="0">
                <a:solidFill>
                  <a:srgbClr val="FF0000"/>
                </a:solidFill>
                <a:latin typeface="Arial Rounded MT Bold" panose="020F0704030504030204" pitchFamily="34" charset="0"/>
                <a:ea typeface="微软雅黑" pitchFamily="34" charset="-122"/>
              </a:rPr>
              <a:t>1</a:t>
            </a:r>
            <a:endParaRPr lang="zh-CN" altLang="en-US" sz="4800" dirty="0">
              <a:solidFill>
                <a:srgbClr val="FF0000"/>
              </a:solidFill>
              <a:latin typeface="Arial Rounded MT Bold" panose="020F0704030504030204" pitchFamily="34" charset="0"/>
              <a:ea typeface="微软雅黑" pitchFamily="34" charset="-122"/>
            </a:endParaRPr>
          </a:p>
        </p:txBody>
      </p:sp>
      <p:sp>
        <p:nvSpPr>
          <p:cNvPr id="13" name="六边形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B209E7E-F01C-C356-5662-DA2425D05B40}"/>
              </a:ext>
            </a:extLst>
          </p:cNvPr>
          <p:cNvSpPr/>
          <p:nvPr/>
        </p:nvSpPr>
        <p:spPr>
          <a:xfrm>
            <a:off x="1532349" y="2939958"/>
            <a:ext cx="812114" cy="859566"/>
          </a:xfrm>
          <a:prstGeom prst="hexagon">
            <a:avLst>
              <a:gd name="adj" fmla="val 19915"/>
              <a:gd name="vf" fmla="val 11547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Arial Rounded MT Bold" panose="020F0704030504030204" pitchFamily="34" charset="0"/>
                <a:ea typeface="微软雅黑" pitchFamily="34" charset="-122"/>
              </a:rPr>
              <a:t>2</a:t>
            </a:r>
            <a:endParaRPr lang="zh-CN" altLang="en-US" sz="4800" dirty="0">
              <a:solidFill>
                <a:srgbClr val="FF0000"/>
              </a:solidFill>
              <a:latin typeface="Arial Rounded MT Bold" panose="020F0704030504030204" pitchFamily="34" charset="0"/>
              <a:ea typeface="微软雅黑" pitchFamily="34" charset="-122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2A90F3-35B4-10CA-9F52-E825959460DB}"/>
              </a:ext>
            </a:extLst>
          </p:cNvPr>
          <p:cNvSpPr/>
          <p:nvPr/>
        </p:nvSpPr>
        <p:spPr>
          <a:xfrm>
            <a:off x="3007865" y="923734"/>
            <a:ext cx="7815178" cy="105954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altLang="zh-CN" sz="2400" b="1" dirty="0">
                <a:latin typeface="#9Slide03 Arima Madurai Black" panose="00000A00000000000000" pitchFamily="2" charset="0"/>
                <a:ea typeface="仓耳天群行楷 W01" panose="02020400000000000000" pitchFamily="18" charset="-122"/>
                <a:cs typeface="#9Slide03 Arima Madurai Black" panose="00000A00000000000000" pitchFamily="2" charset="0"/>
              </a:rPr>
              <a:t>Thường xuyên tra chú thích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13E3EE-20DB-0D8C-E7A8-4777E3E89225}"/>
              </a:ext>
            </a:extLst>
          </p:cNvPr>
          <p:cNvSpPr/>
          <p:nvPr/>
        </p:nvSpPr>
        <p:spPr>
          <a:xfrm>
            <a:off x="3025124" y="2419793"/>
            <a:ext cx="7815178" cy="175792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altLang="zh-CN" sz="2400" b="1" dirty="0">
                <a:latin typeface="#9Slide03 Arima Madurai Black" panose="00000A00000000000000" pitchFamily="2" charset="0"/>
                <a:ea typeface="仓耳天群行楷 W01" panose="02020400000000000000" pitchFamily="18" charset="-122"/>
                <a:cs typeface="#9Slide03 Arima Madurai Black" panose="00000A00000000000000" pitchFamily="2" charset="0"/>
              </a:rPr>
              <a:t>Áp dụng chiến thuật đọc THEO DÕI: Bám sát VB, dừng lại ngay khi thấy không hiểu, đọc ngược lại trước đó, kết hợp tra cứu. Lặp lại cho đến khi hiểu.</a:t>
            </a:r>
          </a:p>
        </p:txBody>
      </p:sp>
      <p:sp>
        <p:nvSpPr>
          <p:cNvPr id="16" name="六边形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8D093E0-CF5B-506A-0CF1-E97A1CE1D2E0}"/>
              </a:ext>
            </a:extLst>
          </p:cNvPr>
          <p:cNvSpPr/>
          <p:nvPr/>
        </p:nvSpPr>
        <p:spPr>
          <a:xfrm>
            <a:off x="1567705" y="4794966"/>
            <a:ext cx="812114" cy="859566"/>
          </a:xfrm>
          <a:prstGeom prst="hexagon">
            <a:avLst>
              <a:gd name="adj" fmla="val 19915"/>
              <a:gd name="vf" fmla="val 11547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Arial Rounded MT Bold" panose="020F0704030504030204" pitchFamily="34" charset="0"/>
                <a:ea typeface="微软雅黑" pitchFamily="34" charset="-122"/>
              </a:rPr>
              <a:t>3</a:t>
            </a:r>
            <a:endParaRPr lang="zh-CN" altLang="en-US" sz="4800" dirty="0">
              <a:solidFill>
                <a:srgbClr val="FF0000"/>
              </a:solidFill>
              <a:latin typeface="Arial Rounded MT Bold" panose="020F0704030504030204" pitchFamily="34" charset="0"/>
              <a:ea typeface="微软雅黑" pitchFamily="34" charset="-122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2228F65-94AD-7FFC-6CED-552E3772A00B}"/>
              </a:ext>
            </a:extLst>
          </p:cNvPr>
          <p:cNvSpPr/>
          <p:nvPr/>
        </p:nvSpPr>
        <p:spPr>
          <a:xfrm>
            <a:off x="3060480" y="4633750"/>
            <a:ext cx="7787356" cy="139897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altLang="zh-CN" sz="2400" b="1" dirty="0">
                <a:latin typeface="#9Slide03 Arima Madurai Black" panose="00000A00000000000000" pitchFamily="2" charset="0"/>
                <a:ea typeface="仓耳天群行楷 W01" panose="02020400000000000000" pitchFamily="18" charset="-122"/>
                <a:cs typeface="#9Slide03 Arima Madurai Black" panose="00000A00000000000000" pitchFamily="2" charset="0"/>
              </a:rPr>
              <a:t>Đánh dấu chi tiết em cho là quan trọng, kết hợp </a:t>
            </a:r>
            <a:r>
              <a:rPr lang="vi-VN" altLang="zh-CN" sz="24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仓耳天群行楷 W01" panose="02020400000000000000" pitchFamily="18" charset="-122"/>
                <a:cs typeface="#9Slide03 Arima Madurai Black" panose="00000A00000000000000" pitchFamily="2" charset="0"/>
              </a:rPr>
              <a:t>ghi chú nhận xét bên lề</a:t>
            </a:r>
            <a:r>
              <a:rPr lang="vi-VN" altLang="zh-CN" sz="2400" b="1" dirty="0">
                <a:latin typeface="#9Slide03 Arima Madurai Black" panose="00000A00000000000000" pitchFamily="2" charset="0"/>
                <a:ea typeface="仓耳天群行楷 W01" panose="02020400000000000000" pitchFamily="18" charset="-122"/>
                <a:cs typeface="#9Slide03 Arima Madurai Black" panose="00000A00000000000000" pitchFamily="2" charset="0"/>
              </a:rPr>
              <a:t> bằng từ khóa</a:t>
            </a:r>
          </a:p>
        </p:txBody>
      </p:sp>
    </p:spTree>
    <p:extLst>
      <p:ext uri="{BB962C8B-B14F-4D97-AF65-F5344CB8AC3E}">
        <p14:creationId xmlns:p14="http://schemas.microsoft.com/office/powerpoint/2010/main" val="59471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73FAF5-3417-4C57-200F-4F24B793F3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9" b="36222"/>
          <a:stretch/>
        </p:blipFill>
        <p:spPr>
          <a:xfrm>
            <a:off x="8762498" y="4077568"/>
            <a:ext cx="4251199" cy="42514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16D83EB-ECC1-9CC5-B929-8A73C41316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5" b="46750"/>
          <a:stretch/>
        </p:blipFill>
        <p:spPr>
          <a:xfrm rot="5400000">
            <a:off x="-1714249" y="1769899"/>
            <a:ext cx="6858002" cy="34295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2AF50D-FBD6-91F0-C840-8D87E64B6D9A}"/>
              </a:ext>
            </a:extLst>
          </p:cNvPr>
          <p:cNvSpPr/>
          <p:nvPr/>
        </p:nvSpPr>
        <p:spPr>
          <a:xfrm>
            <a:off x="0" y="0"/>
            <a:ext cx="12192000" cy="56605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KHÁM PHÁ VĂN BẢN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1B894-8499-AAB8-9568-1AF144723D23}"/>
              </a:ext>
            </a:extLst>
          </p:cNvPr>
          <p:cNvSpPr txBox="1"/>
          <p:nvPr/>
        </p:nvSpPr>
        <p:spPr>
          <a:xfrm>
            <a:off x="508000" y="899886"/>
            <a:ext cx="982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1. Bố cục, cốt truyện</a:t>
            </a:r>
          </a:p>
        </p:txBody>
      </p:sp>
    </p:spTree>
    <p:extLst>
      <p:ext uri="{BB962C8B-B14F-4D97-AF65-F5344CB8AC3E}">
        <p14:creationId xmlns:p14="http://schemas.microsoft.com/office/powerpoint/2010/main" val="54234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9638A5-B94E-C22B-8A36-A22C6E605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ĐÊM NGƯƠC 2 PHUT - BONG SÔ">
            <a:hlinkClick r:id="" action="ppaction://media"/>
            <a:extLst>
              <a:ext uri="{FF2B5EF4-FFF2-40B4-BE49-F238E27FC236}">
                <a16:creationId xmlns:a16="http://schemas.microsoft.com/office/drawing/2014/main" id="{52DF43DC-7C78-2FC8-BF05-B680C8C542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9699" y="857251"/>
            <a:ext cx="3009901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5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1F43A-B94B-FA7D-E211-72F9CFED4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45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8E6C041-D64D-4030-BBEF-145789222E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5" b="46750"/>
          <a:stretch/>
        </p:blipFill>
        <p:spPr>
          <a:xfrm rot="5400000">
            <a:off x="-1709529" y="1714245"/>
            <a:ext cx="6858002" cy="342950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269CC35-1A7B-4440-AF63-59D36613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5194" y="-2"/>
            <a:ext cx="2148781" cy="68580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6C06A24-DA49-47D2-8453-FC3E8E98A3BF}"/>
              </a:ext>
            </a:extLst>
          </p:cNvPr>
          <p:cNvSpPr txBox="1"/>
          <p:nvPr/>
        </p:nvSpPr>
        <p:spPr>
          <a:xfrm>
            <a:off x="-845649" y="-119922"/>
            <a:ext cx="5130241" cy="2771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#9Slide04 SVNSwashington" pitchFamily="2" charset="0"/>
                <a:ea typeface="仓耳天群行楷 W01" panose="02020400000000000000" pitchFamily="18" charset="-122"/>
                <a:cs typeface="+mj-cs"/>
              </a:rPr>
              <a:t>2.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#9Slide04 SVNSwashington" pitchFamily="2" charset="0"/>
                <a:ea typeface="仓耳天群行楷 W01" panose="02020400000000000000" pitchFamily="18" charset="-122"/>
                <a:cs typeface="+mj-cs"/>
              </a:rPr>
              <a:t>NHÂN VẬT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#9Slide04 SVNSwashington" pitchFamily="2" charset="0"/>
                <a:ea typeface="仓耳天群行楷 W01" panose="02020400000000000000" pitchFamily="18" charset="-122"/>
                <a:cs typeface="+mj-cs"/>
              </a:rPr>
              <a:t>VŨ NƯƠNG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#9Slide04 SVNSwashington" pitchFamily="2" charset="0"/>
              <a:ea typeface="仓耳天群行楷 W01" panose="02020400000000000000" pitchFamily="18" charset="-122"/>
              <a:cs typeface="+mj-cs"/>
            </a:endParaRPr>
          </a:p>
        </p:txBody>
      </p:sp>
      <p:pic>
        <p:nvPicPr>
          <p:cNvPr id="3" name="Hình ảnh 11" descr="Ảnh có chứa người, màu hồng, mặc quần áo&#10;&#10;Mô tả được tạo tự động">
            <a:extLst>
              <a:ext uri="{FF2B5EF4-FFF2-40B4-BE49-F238E27FC236}">
                <a16:creationId xmlns:a16="http://schemas.microsoft.com/office/drawing/2014/main" id="{5DC3EB8D-781C-4460-A81B-1EF94ED024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4" t="12889" r="33198"/>
          <a:stretch/>
        </p:blipFill>
        <p:spPr>
          <a:xfrm>
            <a:off x="9069049" y="3023427"/>
            <a:ext cx="2524773" cy="390941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365EBD-258E-BC86-5B78-388182A47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592" y="192263"/>
            <a:ext cx="4803357" cy="63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1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8E6C041-D64D-4030-BBEF-145789222E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5" b="46750"/>
          <a:stretch/>
        </p:blipFill>
        <p:spPr>
          <a:xfrm rot="5400000">
            <a:off x="-1714249" y="1714244"/>
            <a:ext cx="6858002" cy="342950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6C06A24-DA49-47D2-8453-FC3E8E98A3BF}"/>
              </a:ext>
            </a:extLst>
          </p:cNvPr>
          <p:cNvSpPr txBox="1"/>
          <p:nvPr/>
        </p:nvSpPr>
        <p:spPr>
          <a:xfrm>
            <a:off x="-425924" y="-5"/>
            <a:ext cx="8100888" cy="924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#9Slide04 SVNSwashington" pitchFamily="2" charset="0"/>
                <a:ea typeface="仓耳天群行楷 W01" panose="02020400000000000000" pitchFamily="18" charset="-122"/>
                <a:cs typeface="+mj-cs"/>
              </a:rPr>
              <a:t>2. NHÂN VẬT VŨ NƯƠNG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#9Slide04 SVNSwashington" pitchFamily="2" charset="0"/>
              <a:ea typeface="仓耳天群行楷 W01" panose="02020400000000000000" pitchFamily="18" charset="-122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03C1AA-343C-1829-2F81-7F3905758E2F}"/>
              </a:ext>
            </a:extLst>
          </p:cNvPr>
          <p:cNvSpPr/>
          <p:nvPr/>
        </p:nvSpPr>
        <p:spPr>
          <a:xfrm>
            <a:off x="264316" y="859607"/>
            <a:ext cx="8647210" cy="55809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1.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trưởng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kí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di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chuyển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chiều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chia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sẻ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2.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kí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điều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endParaRPr lang="en-US" sz="2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Thành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viên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TẬP TRUNG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nghe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sát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chép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bổ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sung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4.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Thời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chia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sẻ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3p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5. Sau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trạm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chia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sẻ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30s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đánh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tiêu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thuyết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endParaRPr lang="en-US" sz="2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6. Sau 2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trạm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chia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sẻ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trưng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bày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sản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lên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bảng</a:t>
            </a:r>
            <a:endParaRPr lang="vi-VN" sz="2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0" name="Picture 4" descr="group work icon design group sharing. There are 3 groups sharing clockwise. There is a clock in the center, three circles symbolizing the three groups on the outside, with the main arrow going clockwise from one group to the other">
            <a:extLst>
              <a:ext uri="{FF2B5EF4-FFF2-40B4-BE49-F238E27FC236}">
                <a16:creationId xmlns:a16="http://schemas.microsoft.com/office/drawing/2014/main" id="{CD0CC278-A6D3-2A2D-3161-F291F19FC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142" y="528398"/>
            <a:ext cx="3064956" cy="290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exagon 14">
            <a:extLst>
              <a:ext uri="{FF2B5EF4-FFF2-40B4-BE49-F238E27FC236}">
                <a16:creationId xmlns:a16="http://schemas.microsoft.com/office/drawing/2014/main" id="{148E7DD3-D27F-F33D-A50E-D808AA291EE9}"/>
              </a:ext>
            </a:extLst>
          </p:cNvPr>
          <p:cNvSpPr/>
          <p:nvPr/>
        </p:nvSpPr>
        <p:spPr>
          <a:xfrm>
            <a:off x="8815240" y="3428995"/>
            <a:ext cx="3376760" cy="2367371"/>
          </a:xfrm>
          <a:prstGeom prst="hex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CHIA SẺ NHÓM </a:t>
            </a:r>
          </a:p>
          <a:p>
            <a:pPr algn="ctr"/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KIM ĐỒNG HỒ</a:t>
            </a:r>
            <a:endParaRPr lang="vi-VN" sz="28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7F988-510E-591D-6337-863F9C2A5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771" y="0"/>
            <a:ext cx="12467771" cy="7039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6E4F26-CE27-E3F0-E308-3BC476A08A71}"/>
              </a:ext>
            </a:extLst>
          </p:cNvPr>
          <p:cNvSpPr txBox="1"/>
          <p:nvPr/>
        </p:nvSpPr>
        <p:spPr>
          <a:xfrm>
            <a:off x="1074057" y="2622744"/>
            <a:ext cx="102906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Luôn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ghi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chép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thông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tin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GV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endParaRPr lang="en-US" sz="36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endParaRPr lang="en-US" sz="36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2.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nói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luận</a:t>
            </a:r>
            <a:endParaRPr lang="en-US" sz="36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285750" indent="-285750">
              <a:buFontTx/>
              <a:buChar char="-"/>
            </a:pPr>
            <a:endParaRPr lang="vi-VN" sz="36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9A4E3-6A92-771F-A1CA-83EC87378F73}"/>
              </a:ext>
            </a:extLst>
          </p:cNvPr>
          <p:cNvSpPr txBox="1"/>
          <p:nvPr/>
        </p:nvSpPr>
        <p:spPr>
          <a:xfrm>
            <a:off x="2630715" y="1372934"/>
            <a:ext cx="6335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 QUY LỚP HỌC</a:t>
            </a:r>
          </a:p>
        </p:txBody>
      </p:sp>
    </p:spTree>
    <p:extLst>
      <p:ext uri="{BB962C8B-B14F-4D97-AF65-F5344CB8AC3E}">
        <p14:creationId xmlns:p14="http://schemas.microsoft.com/office/powerpoint/2010/main" val="350820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8E6C041-D64D-4030-BBEF-145789222E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5" b="46750"/>
          <a:stretch/>
        </p:blipFill>
        <p:spPr>
          <a:xfrm rot="5400000">
            <a:off x="-1709529" y="1714245"/>
            <a:ext cx="6858002" cy="3429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8F45AF-C07B-4AE5-0981-92B5CC45D4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7992" y="705252"/>
            <a:ext cx="8767171" cy="5897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7004E3-747B-5BE6-FF5E-9C02DE156234}"/>
              </a:ext>
            </a:extLst>
          </p:cNvPr>
          <p:cNvSpPr txBox="1"/>
          <p:nvPr/>
        </p:nvSpPr>
        <p:spPr>
          <a:xfrm>
            <a:off x="2833142" y="113487"/>
            <a:ext cx="5801192" cy="591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#9Slide04 SVNSwashington" pitchFamily="2" charset="0"/>
                <a:ea typeface="仓耳天群行楷 W01" panose="02020400000000000000" pitchFamily="18" charset="-122"/>
                <a:cs typeface="+mj-cs"/>
              </a:rPr>
              <a:t>2. NHÂN VẬT VŨ NƯƠNG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#9Slide04 SVNSwashington" pitchFamily="2" charset="0"/>
              <a:ea typeface="仓耳天群行楷 W01" panose="02020400000000000000" pitchFamily="18" charset="-122"/>
              <a:cs typeface="+mj-cs"/>
            </a:endParaRPr>
          </a:p>
        </p:txBody>
      </p:sp>
      <p:pic>
        <p:nvPicPr>
          <p:cNvPr id="10" name="Đồng hồ đếm ngược 3 phút - 3 minutes timer - Hailist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1E1FAC0-8E9B-3CE0-51D0-DEB539AA3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021" y="705252"/>
            <a:ext cx="2833142" cy="28158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442382-25A2-CC25-4CB4-D321F95966FE}"/>
              </a:ext>
            </a:extLst>
          </p:cNvPr>
          <p:cNvSpPr txBox="1"/>
          <p:nvPr/>
        </p:nvSpPr>
        <p:spPr>
          <a:xfrm>
            <a:off x="404733" y="4227226"/>
            <a:ext cx="2428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VÒNG 01</a:t>
            </a:r>
            <a:endParaRPr lang="vi-VN" sz="40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5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1BB49515-2579-4F5B-9533-ED520066483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8734" y="113487"/>
            <a:ext cx="1676429" cy="98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0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45455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8E6C041-D64D-4030-BBEF-145789222E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5" b="46750"/>
          <a:stretch/>
        </p:blipFill>
        <p:spPr>
          <a:xfrm rot="5400000">
            <a:off x="-1709529" y="1714245"/>
            <a:ext cx="6858002" cy="3429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8F45AF-C07B-4AE5-0981-92B5CC45D4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7992" y="705252"/>
            <a:ext cx="8767171" cy="5897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7004E3-747B-5BE6-FF5E-9C02DE156234}"/>
              </a:ext>
            </a:extLst>
          </p:cNvPr>
          <p:cNvSpPr txBox="1"/>
          <p:nvPr/>
        </p:nvSpPr>
        <p:spPr>
          <a:xfrm>
            <a:off x="2833142" y="113487"/>
            <a:ext cx="5801192" cy="591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#9Slide04 SVNSwashington" pitchFamily="2" charset="0"/>
                <a:ea typeface="仓耳天群行楷 W01" panose="02020400000000000000" pitchFamily="18" charset="-122"/>
                <a:cs typeface="+mj-cs"/>
              </a:rPr>
              <a:t>2. NHÂN VẬT VŨ NƯƠNG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#9Slide04 SVNSwashington" pitchFamily="2" charset="0"/>
              <a:ea typeface="仓耳天群行楷 W01" panose="02020400000000000000" pitchFamily="18" charset="-122"/>
              <a:cs typeface="+mj-cs"/>
            </a:endParaRPr>
          </a:p>
        </p:txBody>
      </p:sp>
      <p:pic>
        <p:nvPicPr>
          <p:cNvPr id="10" name="Đồng hồ đếm ngược 3 phút - 3 minutes timer - Hailist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1E1FAC0-8E9B-3CE0-51D0-DEB539AA3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785" y="705252"/>
            <a:ext cx="2833142" cy="28158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442382-25A2-CC25-4CB4-D321F95966FE}"/>
              </a:ext>
            </a:extLst>
          </p:cNvPr>
          <p:cNvSpPr txBox="1"/>
          <p:nvPr/>
        </p:nvSpPr>
        <p:spPr>
          <a:xfrm>
            <a:off x="404733" y="4227226"/>
            <a:ext cx="2428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VÒNG 02</a:t>
            </a:r>
            <a:endParaRPr lang="vi-VN" sz="40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D57A8FFB-54B4-162E-756C-BED1D6A6AEE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48734" y="113487"/>
            <a:ext cx="1676429" cy="98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9394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CE3970-9471-909E-2E22-C6799329DE16}"/>
              </a:ext>
            </a:extLst>
          </p:cNvPr>
          <p:cNvCxnSpPr>
            <a:cxnSpLocks/>
            <a:stCxn id="3" idx="6"/>
            <a:endCxn id="6" idx="1"/>
          </p:cNvCxnSpPr>
          <p:nvPr/>
        </p:nvCxnSpPr>
        <p:spPr>
          <a:xfrm flipV="1">
            <a:off x="3476540" y="721477"/>
            <a:ext cx="993497" cy="1604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68BADD-1F3A-E7DF-1FED-FA9D2F271B85}"/>
              </a:ext>
            </a:extLst>
          </p:cNvPr>
          <p:cNvSpPr/>
          <p:nvPr/>
        </p:nvSpPr>
        <p:spPr>
          <a:xfrm>
            <a:off x="4470037" y="136070"/>
            <a:ext cx="7588435" cy="11708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8CD578-522E-B6DB-EF97-22DFA461EBB4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3476540" y="2325898"/>
            <a:ext cx="932902" cy="1440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3F6984-DD01-A032-8736-5A181EAE5257}"/>
              </a:ext>
            </a:extLst>
          </p:cNvPr>
          <p:cNvSpPr/>
          <p:nvPr/>
        </p:nvSpPr>
        <p:spPr>
          <a:xfrm>
            <a:off x="4409442" y="3096987"/>
            <a:ext cx="2777446" cy="1338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94609458-2131-D3C8-A9F8-DF098AD52F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5" b="46750"/>
          <a:stretch/>
        </p:blipFill>
        <p:spPr>
          <a:xfrm rot="5400000">
            <a:off x="-1727808" y="1714247"/>
            <a:ext cx="6858002" cy="342950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9C650D0-D77A-815B-838A-7D18E1EEE752}"/>
              </a:ext>
            </a:extLst>
          </p:cNvPr>
          <p:cNvGrpSpPr/>
          <p:nvPr/>
        </p:nvGrpSpPr>
        <p:grpSpPr>
          <a:xfrm>
            <a:off x="209624" y="692440"/>
            <a:ext cx="3266916" cy="3968666"/>
            <a:chOff x="290171" y="1795542"/>
            <a:chExt cx="3266916" cy="3968666"/>
          </a:xfrm>
        </p:grpSpPr>
        <p:pic>
          <p:nvPicPr>
            <p:cNvPr id="17" name="Picture 4" descr="Cáº£m nháº­n cá»§a em vá» nhÃ¢n váº­t VÅ© NÆ°Æ¡ng trong tÃ¡c pháº©m âChuyá»n ngÆ°á»i ...">
              <a:extLst>
                <a:ext uri="{FF2B5EF4-FFF2-40B4-BE49-F238E27FC236}">
                  <a16:creationId xmlns:a16="http://schemas.microsoft.com/office/drawing/2014/main" id="{9564BF92-F06D-1CEE-2262-04F18E1A08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71" y="1795542"/>
              <a:ext cx="3266916" cy="326691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7E8066-4BF9-5D9D-92B8-1C7A043F9005}"/>
                </a:ext>
              </a:extLst>
            </p:cNvPr>
            <p:cNvSpPr txBox="1"/>
            <p:nvPr/>
          </p:nvSpPr>
          <p:spPr>
            <a:xfrm flipH="1">
              <a:off x="770831" y="5117877"/>
              <a:ext cx="23055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Vũ</a:t>
              </a:r>
              <a:r>
                <a:rPr lang="en-US" sz="36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N</a:t>
              </a:r>
              <a:r>
                <a:rPr lang="vi-VN" sz="36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</a:t>
              </a:r>
              <a:r>
                <a:rPr lang="en-US" sz="36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ơng</a:t>
              </a:r>
              <a:endParaRPr lang="en-SG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48B1759-8C97-2A0C-420F-74F3C2FD9565}"/>
              </a:ext>
            </a:extLst>
          </p:cNvPr>
          <p:cNvSpPr/>
          <p:nvPr/>
        </p:nvSpPr>
        <p:spPr>
          <a:xfrm>
            <a:off x="657318" y="5902867"/>
            <a:ext cx="112165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ng</a:t>
            </a:r>
            <a:r>
              <a:rPr lang="vi-V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nữ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th</a:t>
            </a:r>
            <a:r>
              <a:rPr lang="en-SG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ời</a:t>
            </a:r>
            <a:r>
              <a:rPr lang="en-SG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phong</a:t>
            </a:r>
            <a:r>
              <a:rPr lang="en-SG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727CBB75-3EAB-022A-588A-BCA2C12E441D}"/>
              </a:ext>
            </a:extLst>
          </p:cNvPr>
          <p:cNvSpPr/>
          <p:nvPr/>
        </p:nvSpPr>
        <p:spPr>
          <a:xfrm>
            <a:off x="7362662" y="1801903"/>
            <a:ext cx="4695810" cy="3032760"/>
          </a:xfrm>
          <a:prstGeom prst="clou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Phẩm chất và số phận của Vũ Nương đã được dự báo trong lời của người kể chuyện chưa? </a:t>
            </a:r>
          </a:p>
        </p:txBody>
      </p:sp>
    </p:spTree>
    <p:extLst>
      <p:ext uri="{BB962C8B-B14F-4D97-AF65-F5344CB8AC3E}">
        <p14:creationId xmlns:p14="http://schemas.microsoft.com/office/powerpoint/2010/main" val="223155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56B1723-39E1-45AD-98AC-3C72A7A40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961994"/>
            <a:ext cx="6858002" cy="12192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9AA804AF-4C5F-4396-8D59-1E16FE36DC28}"/>
              </a:ext>
            </a:extLst>
          </p:cNvPr>
          <p:cNvSpPr/>
          <p:nvPr/>
        </p:nvSpPr>
        <p:spPr>
          <a:xfrm>
            <a:off x="3139757" y="184608"/>
            <a:ext cx="7558519" cy="58987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/>
              <a:t>HS thực hành đọc diễn cảm phân vai một phần trong văn bản: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1BB8645-2079-4934-9FBA-0F1D5CF9B8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1" r="35041"/>
          <a:stretch/>
        </p:blipFill>
        <p:spPr>
          <a:xfrm>
            <a:off x="8752113" y="3723994"/>
            <a:ext cx="3892327" cy="3165224"/>
          </a:xfrm>
          <a:prstGeom prst="rect">
            <a:avLst/>
          </a:prstGeom>
        </p:spPr>
      </p:pic>
      <p:sp>
        <p:nvSpPr>
          <p:cNvPr id="14" name="文本框 10">
            <a:extLst>
              <a:ext uri="{FF2B5EF4-FFF2-40B4-BE49-F238E27FC236}">
                <a16:creationId xmlns:a16="http://schemas.microsoft.com/office/drawing/2014/main" id="{92B62198-4580-4C45-B496-2506127BA76C}"/>
              </a:ext>
            </a:extLst>
          </p:cNvPr>
          <p:cNvSpPr txBox="1"/>
          <p:nvPr/>
        </p:nvSpPr>
        <p:spPr>
          <a:xfrm>
            <a:off x="5379017" y="956791"/>
            <a:ext cx="1012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  <a:ea typeface="汉仪尚巍手书W" panose="00020600040101010101" pitchFamily="18" charset="-122"/>
                <a:cs typeface="+mn-cs"/>
              </a:rPr>
              <a:t>II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SVNSwashington" pitchFamily="2" charset="0"/>
              <a:ea typeface="汉仪尚巍手书W" panose="00020600040101010101" pitchFamily="18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C6780B-1177-CBA3-F842-B4BAA01234F0}"/>
              </a:ext>
            </a:extLst>
          </p:cNvPr>
          <p:cNvSpPr txBox="1"/>
          <p:nvPr/>
        </p:nvSpPr>
        <p:spPr>
          <a:xfrm>
            <a:off x="4322312" y="1718415"/>
            <a:ext cx="6970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TRAO ĐỔI VÀ KHẮC SÂU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FC2DE1-F5FF-3ABC-8E18-619C58AB409B}"/>
              </a:ext>
            </a:extLst>
          </p:cNvPr>
          <p:cNvSpPr txBox="1"/>
          <p:nvPr/>
        </p:nvSpPr>
        <p:spPr>
          <a:xfrm>
            <a:off x="2499361" y="2819400"/>
            <a:ext cx="8671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Vũ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Nương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lựa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chọn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thúc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bi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kịch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cái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chết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sao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endParaRPr lang="vi-VN" sz="3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54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56B1723-39E1-45AD-98AC-3C72A7A40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1963" y="-2635783"/>
            <a:ext cx="6858002" cy="12192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9AA804AF-4C5F-4396-8D59-1E16FE36DC28}"/>
              </a:ext>
            </a:extLst>
          </p:cNvPr>
          <p:cNvSpPr/>
          <p:nvPr/>
        </p:nvSpPr>
        <p:spPr>
          <a:xfrm>
            <a:off x="3139757" y="184608"/>
            <a:ext cx="7558519" cy="58987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/>
              <a:t>HS thực hành đọc diễn cảm phân vai một phần trong văn bản: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1BB8645-2079-4934-9FBA-0F1D5CF9B8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1" r="35041"/>
          <a:stretch/>
        </p:blipFill>
        <p:spPr>
          <a:xfrm>
            <a:off x="8752113" y="3723994"/>
            <a:ext cx="3892327" cy="3165224"/>
          </a:xfrm>
          <a:prstGeom prst="rect">
            <a:avLst/>
          </a:prstGeom>
        </p:spPr>
      </p:pic>
      <p:sp>
        <p:nvSpPr>
          <p:cNvPr id="14" name="文本框 10">
            <a:extLst>
              <a:ext uri="{FF2B5EF4-FFF2-40B4-BE49-F238E27FC236}">
                <a16:creationId xmlns:a16="http://schemas.microsoft.com/office/drawing/2014/main" id="{92B62198-4580-4C45-B496-2506127BA76C}"/>
              </a:ext>
            </a:extLst>
          </p:cNvPr>
          <p:cNvSpPr txBox="1"/>
          <p:nvPr/>
        </p:nvSpPr>
        <p:spPr>
          <a:xfrm>
            <a:off x="5379017" y="956791"/>
            <a:ext cx="1012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  <a:ea typeface="汉仪尚巍手书W" panose="00020600040101010101" pitchFamily="18" charset="-122"/>
                <a:cs typeface="+mn-cs"/>
              </a:rPr>
              <a:t>II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SVNSwashington" pitchFamily="2" charset="0"/>
              <a:ea typeface="汉仪尚巍手书W" panose="00020600040101010101" pitchFamily="18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C6780B-1177-CBA3-F842-B4BAA01234F0}"/>
              </a:ext>
            </a:extLst>
          </p:cNvPr>
          <p:cNvSpPr txBox="1"/>
          <p:nvPr/>
        </p:nvSpPr>
        <p:spPr>
          <a:xfrm>
            <a:off x="4150862" y="1741943"/>
            <a:ext cx="6970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TRAO ĐỔI VÀ KHẮC SÂU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8A8B8-426B-A14B-F761-5AF40E63744A}"/>
              </a:ext>
            </a:extLst>
          </p:cNvPr>
          <p:cNvSpPr txBox="1"/>
          <p:nvPr/>
        </p:nvSpPr>
        <p:spPr>
          <a:xfrm>
            <a:off x="3784272" y="2809912"/>
            <a:ext cx="6269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Nguyên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dẫn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US" sz="3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bi </a:t>
            </a:r>
            <a:r>
              <a:rPr lang="en-US" sz="3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kịch</a:t>
            </a:r>
            <a:endParaRPr lang="vi-VN" sz="3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39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8E6C041-D64D-4030-BBEF-145789222E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5" b="46750"/>
          <a:stretch/>
        </p:blipFill>
        <p:spPr>
          <a:xfrm rot="5400000">
            <a:off x="2664639" y="-2664641"/>
            <a:ext cx="6858002" cy="12187280"/>
          </a:xfrm>
          <a:prstGeom prst="rect">
            <a:avLst/>
          </a:prstGeom>
        </p:spPr>
      </p:pic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7C52887B-BA4F-B274-D1B1-452C3BDBAC1D}"/>
              </a:ext>
            </a:extLst>
          </p:cNvPr>
          <p:cNvSpPr/>
          <p:nvPr/>
        </p:nvSpPr>
        <p:spPr>
          <a:xfrm>
            <a:off x="203829" y="2155639"/>
            <a:ext cx="2354317" cy="20621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NGUYÊN NHÂN BI KỊCH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48ECC3-5A77-6FCE-744E-014B661A65B4}"/>
              </a:ext>
            </a:extLst>
          </p:cNvPr>
          <p:cNvSpPr txBox="1"/>
          <p:nvPr/>
        </p:nvSpPr>
        <p:spPr>
          <a:xfrm>
            <a:off x="3799116" y="767629"/>
            <a:ext cx="140425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Trực</a:t>
            </a:r>
            <a:r>
              <a:rPr lang="en-US" sz="36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tiếp</a:t>
            </a:r>
            <a:endParaRPr lang="en-US" sz="36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DEEFE7-822A-9979-8B42-77AE3AC7E406}"/>
              </a:ext>
            </a:extLst>
          </p:cNvPr>
          <p:cNvSpPr txBox="1"/>
          <p:nvPr/>
        </p:nvSpPr>
        <p:spPr>
          <a:xfrm>
            <a:off x="3839937" y="4659467"/>
            <a:ext cx="139337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Gián</a:t>
            </a:r>
            <a:r>
              <a:rPr lang="en-US" sz="36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tiếp</a:t>
            </a:r>
            <a:endParaRPr lang="en-US" sz="36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5707F9-414F-291A-CB1C-9DF86AB03232}"/>
              </a:ext>
            </a:extLst>
          </p:cNvPr>
          <p:cNvSpPr/>
          <p:nvPr/>
        </p:nvSpPr>
        <p:spPr>
          <a:xfrm>
            <a:off x="5920328" y="330107"/>
            <a:ext cx="5554715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Lời nói ngây thơ của bé Đản về cái bóng</a:t>
            </a:r>
            <a:endParaRPr lang="en-US" sz="32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EDCC72-15B6-3C47-4EE6-3F21D090EF0C}"/>
              </a:ext>
            </a:extLst>
          </p:cNvPr>
          <p:cNvSpPr/>
          <p:nvPr/>
        </p:nvSpPr>
        <p:spPr>
          <a:xfrm>
            <a:off x="5920329" y="1846511"/>
            <a:ext cx="5554714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ính đa nghi</a:t>
            </a:r>
            <a:r>
              <a:rPr lang="en-SG" sz="32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 Trương Sinh</a:t>
            </a:r>
            <a:endParaRPr lang="en-US" sz="32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D046B0-76B8-9FC7-5B23-A45943FB2BC1}"/>
              </a:ext>
            </a:extLst>
          </p:cNvPr>
          <p:cNvSpPr/>
          <p:nvPr/>
        </p:nvSpPr>
        <p:spPr>
          <a:xfrm>
            <a:off x="5920328" y="4536356"/>
            <a:ext cx="5554714" cy="7232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SG" sz="9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en-SG" sz="32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hế độ nam quyền độc đoán.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486F5B-3E6D-9413-269A-2EFDE03F68A1}"/>
              </a:ext>
            </a:extLst>
          </p:cNvPr>
          <p:cNvSpPr/>
          <p:nvPr/>
        </p:nvSpPr>
        <p:spPr>
          <a:xfrm>
            <a:off x="5920328" y="5496764"/>
            <a:ext cx="5554714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SG" sz="8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en-SG" sz="32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hiến tranh phong kiến phi nghĩa</a:t>
            </a:r>
            <a:endParaRPr lang="en-US" sz="32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1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7F988-510E-591D-6337-863F9C2A5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771" y="0"/>
            <a:ext cx="12467771" cy="7039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6E4F26-CE27-E3F0-E308-3BC476A08A71}"/>
              </a:ext>
            </a:extLst>
          </p:cNvPr>
          <p:cNvSpPr txBox="1"/>
          <p:nvPr/>
        </p:nvSpPr>
        <p:spPr>
          <a:xfrm>
            <a:off x="214859" y="1748135"/>
            <a:ext cx="119771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 THƠ CHUYỆN VŨ NƯƠNG</a:t>
            </a:r>
            <a:endParaRPr lang="vi-VN" sz="5400" dirty="0">
              <a:solidFill>
                <a:srgbClr val="FFC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9A4E3-6A92-771F-A1CA-83EC87378F73}"/>
              </a:ext>
            </a:extLst>
          </p:cNvPr>
          <p:cNvSpPr txBox="1"/>
          <p:nvPr/>
        </p:nvSpPr>
        <p:spPr>
          <a:xfrm>
            <a:off x="2928258" y="332524"/>
            <a:ext cx="6335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C88ADD-A0BB-5F8C-B249-A6501DAC0048}"/>
              </a:ext>
            </a:extLst>
          </p:cNvPr>
          <p:cNvSpPr txBox="1"/>
          <p:nvPr/>
        </p:nvSpPr>
        <p:spPr>
          <a:xfrm>
            <a:off x="2729459" y="3217040"/>
            <a:ext cx="119771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sz="4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4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thanh</a:t>
            </a:r>
            <a:r>
              <a:rPr lang="en-US" sz="4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4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vang: 50Đ</a:t>
            </a:r>
          </a:p>
          <a:p>
            <a:pPr algn="just"/>
            <a:r>
              <a:rPr lang="en-US" sz="40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</a:t>
            </a:r>
            <a:r>
              <a:rPr lang="en-US" sz="4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4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điêu</a:t>
            </a:r>
            <a:r>
              <a:rPr lang="en-US" sz="4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                50Đ</a:t>
            </a:r>
          </a:p>
          <a:p>
            <a:pPr algn="just"/>
            <a:r>
              <a:rPr lang="en-US" sz="40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</a:t>
            </a:r>
            <a:r>
              <a:rPr lang="en-US" sz="4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nhầm</a:t>
            </a:r>
            <a:r>
              <a:rPr lang="en-US" sz="4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chỗ</a:t>
            </a:r>
            <a:r>
              <a:rPr lang="en-US" sz="4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                -5đ</a:t>
            </a:r>
            <a:endParaRPr lang="vi-VN" sz="4000" dirty="0">
              <a:solidFill>
                <a:srgbClr val="FFC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5" name="Picture 12" descr="Digit 60">
            <a:extLst>
              <a:ext uri="{FF2B5EF4-FFF2-40B4-BE49-F238E27FC236}">
                <a16:creationId xmlns:a16="http://schemas.microsoft.com/office/drawing/2014/main" id="{FEEF9B94-6E5F-460C-83E1-A0A4373AFB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137" y="5609201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44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33C858-4AB5-4F80-86DB-304D9ACDD5C3}"/>
              </a:ext>
            </a:extLst>
          </p:cNvPr>
          <p:cNvSpPr txBox="1"/>
          <p:nvPr/>
        </p:nvSpPr>
        <p:spPr>
          <a:xfrm>
            <a:off x="1603947" y="1011692"/>
            <a:ext cx="457848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 tên 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 . . . . . . . . . . .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gọi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là 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 . . . . . . . .  .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 ở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đất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dirty="0">
                <a:solidFill>
                  <a:srgbClr val="05050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. . . . . . . . . . .  . .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Đẹp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người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đẹp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nết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l"/>
            <a:r>
              <a:rPr lang="en-US" sz="2200" dirty="0">
                <a:solidFill>
                  <a:srgbClr val="05050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. . . . . . . . . . . . . 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tuy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ít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 là con nhà giàu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Xin mẹ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trăm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lạng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làm dâu.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Trương có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tính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dirty="0">
                <a:solidFill>
                  <a:srgbClr val="05050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. . . . . . . . . . .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vợ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hay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thì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khéo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léo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Nên êm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ấm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ngoài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trong.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giặc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Chiêm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tới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Trương phải </a:t>
            </a:r>
            <a:r>
              <a:rPr lang="vi-VN" sz="2200" dirty="0">
                <a:solidFill>
                  <a:srgbClr val="05050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 tòng quân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 không cầu vinh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hiển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mong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chồng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 . . . . 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2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46C30A-6088-4038-A555-1CC18EF1F445}"/>
              </a:ext>
            </a:extLst>
          </p:cNvPr>
          <p:cNvSpPr txBox="1"/>
          <p:nvPr/>
        </p:nvSpPr>
        <p:spPr>
          <a:xfrm>
            <a:off x="6823480" y="1011692"/>
            <a:ext cx="457848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Chồng đi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đầy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tuần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lễ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 sinh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 . . . . . . . . .  .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Mẹ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già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dại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gánh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hai vai.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Nhớ con, mẹ sinh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ốm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hết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lời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 . . . . . . . .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Lễ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Phật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lo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thầy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thuốc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bệnh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chẳng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hơn.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 mẹ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chồng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khuất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núi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 thương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xót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tình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 tang, ma </a:t>
            </a:r>
            <a:r>
              <a:rPr lang="en-US" sz="2200" dirty="0">
                <a:solidFill>
                  <a:srgbClr val="05050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 . . . . . . 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 cha mẹ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đẻ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mình.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Xa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chồng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bao ngày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tháng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 nguôi điểm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phấn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son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Giữ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</a:t>
            </a:r>
            <a:r>
              <a:rPr lang="en-US" sz="2200" dirty="0">
                <a:solidFill>
                  <a:srgbClr val="05050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ò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. . . . . . . . . .  .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Chờ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chồng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và chăm con.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D1475B-DF0F-4F4C-B668-BDD9CDF1EAA9}"/>
              </a:ext>
            </a:extLst>
          </p:cNvPr>
          <p:cNvSpPr txBox="1"/>
          <p:nvPr/>
        </p:nvSpPr>
        <p:spPr>
          <a:xfrm>
            <a:off x="1726901" y="407260"/>
            <a:ext cx="9198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200" b="0" i="0" u="sng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 NGƯỜI CON GÁI NAM XƯƠNG ( Nguyễn </a:t>
            </a:r>
            <a:r>
              <a:rPr lang="vi-VN" sz="2200" b="0" i="0" u="sng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Dữ</a:t>
            </a:r>
            <a:r>
              <a:rPr lang="vi-VN" sz="2200" b="0" i="0" u="sng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DB59F-6FA8-457D-A5BA-A15CF4B286ED}"/>
              </a:ext>
            </a:extLst>
          </p:cNvPr>
          <p:cNvSpPr txBox="1"/>
          <p:nvPr/>
        </p:nvSpPr>
        <p:spPr>
          <a:xfrm>
            <a:off x="2943975" y="891900"/>
            <a:ext cx="2099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Vũ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Thị</a:t>
            </a:r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Thiết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AA3AEF-3A25-4552-BC3C-C62692DD3C75}"/>
              </a:ext>
            </a:extLst>
          </p:cNvPr>
          <p:cNvSpPr txBox="1"/>
          <p:nvPr/>
        </p:nvSpPr>
        <p:spPr>
          <a:xfrm>
            <a:off x="2943975" y="1292010"/>
            <a:ext cx="2099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Vũ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Nương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947D9B-4312-45E3-9D42-DA8FA00E9236}"/>
              </a:ext>
            </a:extLst>
          </p:cNvPr>
          <p:cNvSpPr txBox="1"/>
          <p:nvPr/>
        </p:nvSpPr>
        <p:spPr>
          <a:xfrm>
            <a:off x="3253678" y="1607481"/>
            <a:ext cx="2099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Nam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Xương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F5DC5-7161-4B81-B598-0D3D4D9DBC0A}"/>
              </a:ext>
            </a:extLst>
          </p:cNvPr>
          <p:cNvSpPr txBox="1"/>
          <p:nvPr/>
        </p:nvSpPr>
        <p:spPr>
          <a:xfrm>
            <a:off x="1902275" y="2341345"/>
            <a:ext cx="2099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Trương</a:t>
            </a:r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Sinh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2C83B3-9144-4B3E-959E-D9AC82B5F7B4}"/>
              </a:ext>
            </a:extLst>
          </p:cNvPr>
          <p:cNvSpPr txBox="1"/>
          <p:nvPr/>
        </p:nvSpPr>
        <p:spPr>
          <a:xfrm>
            <a:off x="3554806" y="3620630"/>
            <a:ext cx="2099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hay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ghen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5C778F-BF5F-445A-8B42-BC0ABDF3A746}"/>
              </a:ext>
            </a:extLst>
          </p:cNvPr>
          <p:cNvSpPr txBox="1"/>
          <p:nvPr/>
        </p:nvSpPr>
        <p:spPr>
          <a:xfrm>
            <a:off x="3893191" y="5994182"/>
            <a:ext cx="2099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yên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AABB58-92D2-4D22-9114-233148C0BC29}"/>
              </a:ext>
            </a:extLst>
          </p:cNvPr>
          <p:cNvSpPr txBox="1"/>
          <p:nvPr/>
        </p:nvSpPr>
        <p:spPr>
          <a:xfrm>
            <a:off x="8281932" y="1292010"/>
            <a:ext cx="2886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 con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trai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0331A9-A98E-408A-A267-EE3EF28C0AA8}"/>
              </a:ext>
            </a:extLst>
          </p:cNvPr>
          <p:cNvSpPr txBox="1"/>
          <p:nvPr/>
        </p:nvSpPr>
        <p:spPr>
          <a:xfrm>
            <a:off x="8675401" y="2633764"/>
            <a:ext cx="2099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khuyên</a:t>
            </a:r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lơn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AC04FE-1986-4C3A-ABA5-9AD153F1FEAC}"/>
              </a:ext>
            </a:extLst>
          </p:cNvPr>
          <p:cNvSpPr txBox="1"/>
          <p:nvPr/>
        </p:nvSpPr>
        <p:spPr>
          <a:xfrm>
            <a:off x="8649646" y="4352370"/>
            <a:ext cx="2099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đáo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38B82B-0A01-4FC2-BA7D-3C9BC0730222}"/>
              </a:ext>
            </a:extLst>
          </p:cNvPr>
          <p:cNvSpPr txBox="1"/>
          <p:nvPr/>
        </p:nvSpPr>
        <p:spPr>
          <a:xfrm>
            <a:off x="8675402" y="5668007"/>
            <a:ext cx="2099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thủy</a:t>
            </a:r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chung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8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4" grpId="0"/>
      <p:bldP spid="1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9EFFAD-A2B8-4B91-AD12-7D00B983A4A9}"/>
              </a:ext>
            </a:extLst>
          </p:cNvPr>
          <p:cNvSpPr txBox="1"/>
          <p:nvPr/>
        </p:nvSpPr>
        <p:spPr>
          <a:xfrm>
            <a:off x="8752845" y="1828561"/>
            <a:ext cx="372935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 đêm kia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vắng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vẻ</a:t>
            </a: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có hai cha con</a:t>
            </a: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Đứa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 . . . . .  </a:t>
            </a:r>
            <a:r>
              <a:rPr lang="en-US" sz="2200" dirty="0">
                <a:solidFill>
                  <a:srgbClr val="05050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cha in trên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tường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bảo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Cha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hối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hận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ra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 ra, thương con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trẻ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bóng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là cha.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24780E-2796-4BF5-8A21-8DD15A6EFF28}"/>
              </a:ext>
            </a:extLst>
          </p:cNvPr>
          <p:cNvSpPr txBox="1"/>
          <p:nvPr/>
        </p:nvSpPr>
        <p:spPr>
          <a:xfrm>
            <a:off x="4847223" y="921232"/>
            <a:ext cx="384322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bóng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gió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mắng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nhiếc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kể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lời con</a:t>
            </a: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nhất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mực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đuổi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đánh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Mặc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xóm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khuyên lơn.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 oan ức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tột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rửa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mối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oan</a:t>
            </a: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Tuyệt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vọng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chọn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Trẫm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mình s</a:t>
            </a:r>
            <a:r>
              <a:rPr lang="en-US" sz="2200" dirty="0">
                <a:solidFill>
                  <a:srgbClr val="05050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 . . . . 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Trương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giận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tiết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thấy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chết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lòng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thi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 tăm hơi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vắng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không.</a:t>
            </a:r>
          </a:p>
          <a:p>
            <a:pPr algn="l"/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1FC13-4551-43B5-9419-8E14608AE736}"/>
              </a:ext>
            </a:extLst>
          </p:cNvPr>
          <p:cNvSpPr txBox="1"/>
          <p:nvPr/>
        </p:nvSpPr>
        <p:spPr>
          <a:xfrm>
            <a:off x="252109" y="849902"/>
            <a:ext cx="405006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Ba năm,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giặc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chịu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trói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Trương Sinh 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 . . . 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đứa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thơ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ấu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 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 . . . . . .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cha.</a:t>
            </a: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bảo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: Cha tôi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cười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Đêm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cha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cũng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Mẹ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ngồi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cha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cũng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ngồi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Luôn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luôn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đi theo mẹ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không </a:t>
            </a:r>
            <a:r>
              <a:rPr lang="en-US" sz="2200" dirty="0">
                <a:solidFill>
                  <a:srgbClr val="05050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 . . 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Sinh nghe con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vậy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Đinh ninh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vợ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. . . . . . . . . . 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La um cho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hả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giận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 nghe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vợ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phân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trần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B133EE-2393-4C87-9EFB-F07C55F17EE7}"/>
              </a:ext>
            </a:extLst>
          </p:cNvPr>
          <p:cNvSpPr txBox="1"/>
          <p:nvPr/>
        </p:nvSpPr>
        <p:spPr>
          <a:xfrm>
            <a:off x="1871846" y="1138061"/>
            <a:ext cx="1973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trở</a:t>
            </a:r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3DCEF-6A8F-4046-B6C0-33E5F332350D}"/>
              </a:ext>
            </a:extLst>
          </p:cNvPr>
          <p:cNvSpPr txBox="1"/>
          <p:nvPr/>
        </p:nvSpPr>
        <p:spPr>
          <a:xfrm>
            <a:off x="818584" y="1816738"/>
            <a:ext cx="1973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chịu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017CA-EF23-45CF-BC50-0DDF6527C79D}"/>
              </a:ext>
            </a:extLst>
          </p:cNvPr>
          <p:cNvSpPr txBox="1"/>
          <p:nvPr/>
        </p:nvSpPr>
        <p:spPr>
          <a:xfrm>
            <a:off x="1934243" y="3826717"/>
            <a:ext cx="1973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bế</a:t>
            </a:r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tôi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78EB58-1353-4FCC-8AF6-F6DDE3925DA4}"/>
              </a:ext>
            </a:extLst>
          </p:cNvPr>
          <p:cNvSpPr txBox="1"/>
          <p:nvPr/>
        </p:nvSpPr>
        <p:spPr>
          <a:xfrm>
            <a:off x="1927310" y="4490404"/>
            <a:ext cx="1973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</a:t>
            </a:r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58AED6-6C97-4278-8159-E88BB71A8BAC}"/>
              </a:ext>
            </a:extLst>
          </p:cNvPr>
          <p:cNvSpPr txBox="1"/>
          <p:nvPr/>
        </p:nvSpPr>
        <p:spPr>
          <a:xfrm>
            <a:off x="6973669" y="3228944"/>
            <a:ext cx="1973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Hoàng</a:t>
            </a:r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Giang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7C0AB2-FFF7-41F9-B0C4-D0A5FBFB8F8F}"/>
              </a:ext>
            </a:extLst>
          </p:cNvPr>
          <p:cNvSpPr txBox="1"/>
          <p:nvPr/>
        </p:nvSpPr>
        <p:spPr>
          <a:xfrm>
            <a:off x="10281620" y="2426938"/>
            <a:ext cx="1973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chiếc</a:t>
            </a:r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bóng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47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7E4DBD-4241-42FA-B7D9-A7A4CEA4B369}"/>
              </a:ext>
            </a:extLst>
          </p:cNvPr>
          <p:cNvSpPr txBox="1"/>
          <p:nvPr/>
        </p:nvSpPr>
        <p:spPr>
          <a:xfrm>
            <a:off x="7880388" y="279885"/>
            <a:ext cx="430477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Phan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quê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quán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nhà Trương Sinh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Kê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đưa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vật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Trương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sợ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giật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mình.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Trương </a:t>
            </a:r>
            <a:r>
              <a:rPr lang="en-US" sz="2200" dirty="0">
                <a:solidFill>
                  <a:srgbClr val="05050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 . . . . .  . . 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bên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bến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Suốt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ba ngày, ba đêm</a:t>
            </a: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Thấy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giữa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dòng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sông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Bóng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Vũ Nương hiện lên.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lúc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lúc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dirty="0">
                <a:solidFill>
                  <a:srgbClr val="05050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thấy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đằng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xa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lời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. . . . . . . . . . 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Rồi tan vào hư vô.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Nỗi đau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vẫn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còn đó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Âm dương cách đôi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đường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Sinh ly và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tử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biệt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 người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đời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. . . . . . . . . . . .</a:t>
            </a:r>
          </a:p>
          <a:p>
            <a:pPr algn="l"/>
            <a:endParaRPr lang="en-US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 Huế chuyển thể 13. 10.2020</a:t>
            </a:r>
            <a:r>
              <a:rPr lang="en-US" sz="2200" dirty="0">
                <a:solidFill>
                  <a:srgbClr val="05050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9C55F-C886-425E-AFDE-69968F21799E}"/>
              </a:ext>
            </a:extLst>
          </p:cNvPr>
          <p:cNvSpPr txBox="1"/>
          <p:nvPr/>
        </p:nvSpPr>
        <p:spPr>
          <a:xfrm>
            <a:off x="264930" y="243512"/>
            <a:ext cx="403985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 người tên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 . . . . . . .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sợ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giặc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chạy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loạn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Nên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chết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đuối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thảm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thương </a:t>
            </a:r>
            <a:endParaRPr lang="en-US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Lang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dirty="0">
                <a:solidFill>
                  <a:srgbClr val="05050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 . .  . .. .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cứu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Chính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bởi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năm xưa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Phan nghe theo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giấc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mộng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rùa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xanh,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vợ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vua.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Phan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đãi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yến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tiệc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Nơi cung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điện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Triêu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Dương</a:t>
            </a: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bữa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tiệc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hôm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endParaRPr lang="vi-VN" sz="2200" b="0" i="0" dirty="0">
              <a:solidFill>
                <a:srgbClr val="050505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l"/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Phan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gặp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200" b="0" i="0" dirty="0" err="1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 . . . . . . . . </a:t>
            </a:r>
            <a:r>
              <a:rPr lang="vi-VN" sz="2200" b="0" i="0" dirty="0">
                <a:solidFill>
                  <a:srgbClr val="050505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80986-4F2F-48B7-B3ED-AC1AC94FE897}"/>
              </a:ext>
            </a:extLst>
          </p:cNvPr>
          <p:cNvSpPr txBox="1"/>
          <p:nvPr/>
        </p:nvSpPr>
        <p:spPr>
          <a:xfrm>
            <a:off x="4050011" y="382012"/>
            <a:ext cx="403985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Nghe Phan nhắc gia quyến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Vũ Nương khóc mà rằng: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Ngựa Hồ gầm gió bắc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Chim Việt đậu cành nam.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 sẽ về trần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Đưa Phan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. . . . . . . . . . . . .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srgbClr val="050505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 Trương Sinh tin thật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Lập một đàn giải oan.</a:t>
            </a:r>
            <a:endParaRPr lang="en-US" sz="2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6E95D6-A1DE-46A0-A67D-AB447C9E6C22}"/>
              </a:ext>
            </a:extLst>
          </p:cNvPr>
          <p:cNvSpPr txBox="1"/>
          <p:nvPr/>
        </p:nvSpPr>
        <p:spPr>
          <a:xfrm>
            <a:off x="2005332" y="511043"/>
            <a:ext cx="1652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Phan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94538-C317-48D1-9592-5630E42D959D}"/>
              </a:ext>
            </a:extLst>
          </p:cNvPr>
          <p:cNvSpPr txBox="1"/>
          <p:nvPr/>
        </p:nvSpPr>
        <p:spPr>
          <a:xfrm>
            <a:off x="1810439" y="1563544"/>
            <a:ext cx="15173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Linh Phi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80F4CF-0C25-4467-AF0F-88A41E78B428}"/>
              </a:ext>
            </a:extLst>
          </p:cNvPr>
          <p:cNvSpPr txBox="1"/>
          <p:nvPr/>
        </p:nvSpPr>
        <p:spPr>
          <a:xfrm>
            <a:off x="2005332" y="3940557"/>
            <a:ext cx="1652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Vũ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Nương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583352-3DCB-4AFE-98C3-E1085DE4E03E}"/>
              </a:ext>
            </a:extLst>
          </p:cNvPr>
          <p:cNvSpPr txBox="1"/>
          <p:nvPr/>
        </p:nvSpPr>
        <p:spPr>
          <a:xfrm>
            <a:off x="5344684" y="1961936"/>
            <a:ext cx="22610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hoa</a:t>
            </a:r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tai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vàng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DBF428-C8CE-480C-B5EE-789F7857959A}"/>
              </a:ext>
            </a:extLst>
          </p:cNvPr>
          <p:cNvSpPr txBox="1"/>
          <p:nvPr/>
        </p:nvSpPr>
        <p:spPr>
          <a:xfrm>
            <a:off x="9630315" y="3581858"/>
            <a:ext cx="1652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biệt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C0E61C-7193-45DF-98E2-898499CFC5F7}"/>
              </a:ext>
            </a:extLst>
          </p:cNvPr>
          <p:cNvSpPr txBox="1"/>
          <p:nvPr/>
        </p:nvSpPr>
        <p:spPr>
          <a:xfrm>
            <a:off x="9691549" y="5231570"/>
            <a:ext cx="1636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xót</a:t>
            </a:r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thương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1E8E90-F546-4CB8-8097-A206EEFDDC38}"/>
              </a:ext>
            </a:extLst>
          </p:cNvPr>
          <p:cNvSpPr txBox="1"/>
          <p:nvPr/>
        </p:nvSpPr>
        <p:spPr>
          <a:xfrm>
            <a:off x="9129688" y="1567978"/>
            <a:ext cx="1652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lập </a:t>
            </a:r>
            <a:r>
              <a:rPr lang="en-US" sz="2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đàn</a:t>
            </a:r>
            <a:endParaRPr lang="en-US" sz="2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08B00-1681-4733-9A28-07E0AC7E5B5F}"/>
              </a:ext>
            </a:extLst>
          </p:cNvPr>
          <p:cNvSpPr txBox="1"/>
          <p:nvPr/>
        </p:nvSpPr>
        <p:spPr>
          <a:xfrm>
            <a:off x="9410355" y="2917757"/>
            <a:ext cx="10911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Ẩn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54E91B-2BCA-4F2D-A57D-61FEEA547784}"/>
              </a:ext>
            </a:extLst>
          </p:cNvPr>
          <p:cNvSpPr txBox="1"/>
          <p:nvPr/>
        </p:nvSpPr>
        <p:spPr>
          <a:xfrm>
            <a:off x="10327184" y="2899742"/>
            <a:ext cx="1652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hiện</a:t>
            </a:r>
          </a:p>
        </p:txBody>
      </p:sp>
    </p:spTree>
    <p:extLst>
      <p:ext uri="{BB962C8B-B14F-4D97-AF65-F5344CB8AC3E}">
        <p14:creationId xmlns:p14="http://schemas.microsoft.com/office/powerpoint/2010/main" val="81417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7F988-510E-591D-6337-863F9C2A5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771" y="0"/>
            <a:ext cx="12467771" cy="7039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6E4F26-CE27-E3F0-E308-3BC476A08A71}"/>
              </a:ext>
            </a:extLst>
          </p:cNvPr>
          <p:cNvSpPr txBox="1"/>
          <p:nvPr/>
        </p:nvSpPr>
        <p:spPr>
          <a:xfrm>
            <a:off x="-119921" y="1372934"/>
            <a:ext cx="1197714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Lắng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nghe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hát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CHI TIẾT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chứng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tỏ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Phương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Mỹ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Chi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lấy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hứng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gái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Nam </a:t>
            </a:r>
            <a:r>
              <a:rPr lang="en-US" sz="36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Xương</a:t>
            </a:r>
            <a:r>
              <a:rPr lang="en-US" sz="36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(Em 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chi 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tiết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gái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Nam 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Xương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</a:t>
            </a:r>
          </a:p>
          <a:p>
            <a:pPr algn="ctr"/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xuất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hát</a:t>
            </a:r>
            <a:r>
              <a:rPr lang="en-US" sz="36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 </a:t>
            </a:r>
            <a:endParaRPr lang="vi-VN" sz="3600" dirty="0">
              <a:solidFill>
                <a:srgbClr val="FFC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9A4E3-6A92-771F-A1CA-83EC87378F73}"/>
              </a:ext>
            </a:extLst>
          </p:cNvPr>
          <p:cNvSpPr txBox="1"/>
          <p:nvPr/>
        </p:nvSpPr>
        <p:spPr>
          <a:xfrm>
            <a:off x="2928258" y="332524"/>
            <a:ext cx="6335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3966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of the sky shining with brilliant lights like fairies about to appear. Hình 2 trên 4">
            <a:extLst>
              <a:ext uri="{FF2B5EF4-FFF2-40B4-BE49-F238E27FC236}">
                <a16:creationId xmlns:a16="http://schemas.microsoft.com/office/drawing/2014/main" id="{3C114B6A-EB90-B74F-FF3B-4D32BA4C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xuất hiện (mp3cut.net)">
            <a:hlinkClick r:id="" action="ppaction://media"/>
            <a:extLst>
              <a:ext uri="{FF2B5EF4-FFF2-40B4-BE49-F238E27FC236}">
                <a16:creationId xmlns:a16="http://schemas.microsoft.com/office/drawing/2014/main" id="{9CD771E1-2540-9BAE-5A9E-F2CC9D057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1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of the sky shining with brilliant lights like fairies about to appear. Hình 2 trên 4">
            <a:extLst>
              <a:ext uri="{FF2B5EF4-FFF2-40B4-BE49-F238E27FC236}">
                <a16:creationId xmlns:a16="http://schemas.microsoft.com/office/drawing/2014/main" id="{BECD2EF2-7A82-241C-335A-47FF56631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ay đi">
            <a:hlinkClick r:id="" action="ppaction://media"/>
            <a:extLst>
              <a:ext uri="{FF2B5EF4-FFF2-40B4-BE49-F238E27FC236}">
                <a16:creationId xmlns:a16="http://schemas.microsoft.com/office/drawing/2014/main" id="{1CD2448F-84D4-99FD-C45A-0DF291DEC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1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56B1723-39E1-45AD-98AC-3C72A7A40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3893" y="-2798889"/>
            <a:ext cx="7184213" cy="12192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9AA804AF-4C5F-4396-8D59-1E16FE36DC28}"/>
              </a:ext>
            </a:extLst>
          </p:cNvPr>
          <p:cNvSpPr/>
          <p:nvPr/>
        </p:nvSpPr>
        <p:spPr>
          <a:xfrm>
            <a:off x="-155893" y="-294996"/>
            <a:ext cx="7558519" cy="68580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92B62198-4580-4C45-B496-2506127BA76C}"/>
              </a:ext>
            </a:extLst>
          </p:cNvPr>
          <p:cNvSpPr txBox="1"/>
          <p:nvPr/>
        </p:nvSpPr>
        <p:spPr>
          <a:xfrm>
            <a:off x="5379017" y="956791"/>
            <a:ext cx="1012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  <a:ea typeface="汉仪尚巍手书W" panose="00020600040101010101" pitchFamily="18" charset="-122"/>
                <a:cs typeface="+mn-cs"/>
              </a:rPr>
              <a:t>II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SVNSwashington" pitchFamily="2" charset="0"/>
              <a:ea typeface="汉仪尚巍手书W" panose="00020600040101010101" pitchFamily="18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C6780B-1177-CBA3-F842-B4BAA01234F0}"/>
              </a:ext>
            </a:extLst>
          </p:cNvPr>
          <p:cNvSpPr txBox="1"/>
          <p:nvPr/>
        </p:nvSpPr>
        <p:spPr>
          <a:xfrm>
            <a:off x="1781686" y="42631"/>
            <a:ext cx="10410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Vai </a:t>
            </a:r>
            <a:r>
              <a:rPr lang="en-US" sz="4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</a:t>
            </a:r>
            <a:r>
              <a:rPr 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yếu</a:t>
            </a:r>
            <a:r>
              <a:rPr 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</a:t>
            </a:r>
            <a:r>
              <a:rPr 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ảo</a:t>
            </a:r>
            <a:r>
              <a:rPr 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truyện</a:t>
            </a:r>
            <a:endParaRPr lang="en-US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椭圆 2">
            <a:extLst>
              <a:ext uri="{FF2B5EF4-FFF2-40B4-BE49-F238E27FC236}">
                <a16:creationId xmlns:a16="http://schemas.microsoft.com/office/drawing/2014/main" id="{027AB96E-AD70-F41F-9048-EED8B792281E}"/>
              </a:ext>
            </a:extLst>
          </p:cNvPr>
          <p:cNvSpPr/>
          <p:nvPr/>
        </p:nvSpPr>
        <p:spPr>
          <a:xfrm>
            <a:off x="4859701" y="879751"/>
            <a:ext cx="7558519" cy="58987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/>
              <a:t>HS thực hành đọc diễn cảm phân vai một phần trong văn bản: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B1BB8645-2079-4934-9FBA-0F1D5CF9B8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1" r="35041"/>
          <a:stretch/>
        </p:blipFill>
        <p:spPr>
          <a:xfrm>
            <a:off x="8752113" y="3723994"/>
            <a:ext cx="3892327" cy="316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F19346-45F5-1401-1B55-3D9FFA8DF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49" y="668709"/>
            <a:ext cx="12058649" cy="610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8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63C004-5CB1-5A80-563F-4D9B09559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0449"/>
            <a:ext cx="12192000" cy="717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4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8A2395-7E70-9764-B6B5-2EC33C203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AD28DE-EAA3-EC82-CB84-35048488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5771" y="-90715"/>
            <a:ext cx="12467771" cy="7039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34F4CD-3576-F874-02C6-24C88C401787}"/>
              </a:ext>
            </a:extLst>
          </p:cNvPr>
          <p:cNvSpPr txBox="1"/>
          <p:nvPr/>
        </p:nvSpPr>
        <p:spPr>
          <a:xfrm>
            <a:off x="371475" y="342900"/>
            <a:ext cx="11449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4. </a:t>
            </a:r>
            <a:r>
              <a:rPr lang="en-US" sz="4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</a:t>
            </a:r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tưởng</a:t>
            </a:r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thái</a:t>
            </a:r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</a:t>
            </a:r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4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endParaRPr lang="vi-VN" sz="4000" dirty="0">
              <a:solidFill>
                <a:srgbClr val="FFFF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六边形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4CCF220-22B2-F340-F4A8-B94E543ADE68}"/>
              </a:ext>
            </a:extLst>
          </p:cNvPr>
          <p:cNvSpPr/>
          <p:nvPr/>
        </p:nvSpPr>
        <p:spPr>
          <a:xfrm>
            <a:off x="168843" y="1459085"/>
            <a:ext cx="1737058" cy="1323439"/>
          </a:xfrm>
          <a:prstGeom prst="hexagon">
            <a:avLst>
              <a:gd name="adj" fmla="val 19915"/>
              <a:gd name="vf" fmla="val 11547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altLang="zh-CN" sz="24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Chủ đề</a:t>
            </a:r>
            <a:endParaRPr lang="zh-CN" altLang="en-US" sz="24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8" name="六边形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89E151B-8F8D-9CAC-421D-5AAC33C9ACF5}"/>
              </a:ext>
            </a:extLst>
          </p:cNvPr>
          <p:cNvSpPr/>
          <p:nvPr/>
        </p:nvSpPr>
        <p:spPr>
          <a:xfrm>
            <a:off x="151165" y="3045346"/>
            <a:ext cx="1737058" cy="1398972"/>
          </a:xfrm>
          <a:prstGeom prst="hexagon">
            <a:avLst>
              <a:gd name="adj" fmla="val 19915"/>
              <a:gd name="vf" fmla="val 11547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Tư</a:t>
            </a:r>
            <a:r>
              <a:rPr lang="en-US" altLang="zh-CN" sz="24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Tưởng</a:t>
            </a:r>
            <a:endParaRPr lang="zh-CN" altLang="en-US" sz="24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DD4362-5971-66B1-C33B-BB854DAC1358}"/>
              </a:ext>
            </a:extLst>
          </p:cNvPr>
          <p:cNvSpPr/>
          <p:nvPr/>
        </p:nvSpPr>
        <p:spPr>
          <a:xfrm>
            <a:off x="2074743" y="1515726"/>
            <a:ext cx="9931519" cy="105954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Bi </a:t>
            </a:r>
            <a:r>
              <a:rPr lang="en-US" sz="30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kịch</a:t>
            </a:r>
            <a:r>
              <a:rPr lang="en-US" sz="30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30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người</a:t>
            </a:r>
            <a:r>
              <a:rPr lang="en-US" sz="30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phụ</a:t>
            </a:r>
            <a:r>
              <a:rPr lang="en-US" sz="30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nữ</a:t>
            </a:r>
            <a:r>
              <a:rPr lang="en-US" sz="30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trong</a:t>
            </a:r>
            <a:r>
              <a:rPr lang="en-US" sz="30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XHPK</a:t>
            </a:r>
            <a:endParaRPr lang="en-US" sz="30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E0909C-11DC-7E28-DD65-97C4BCF2AAF0}"/>
              </a:ext>
            </a:extLst>
          </p:cNvPr>
          <p:cNvSpPr/>
          <p:nvPr/>
        </p:nvSpPr>
        <p:spPr>
          <a:xfrm>
            <a:off x="2074743" y="2974475"/>
            <a:ext cx="9931519" cy="130825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XHPK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nam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khinh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nữ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nhấn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chìm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phụ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nữ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xuống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đáy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sâu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bi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kịch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bất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hạnh</a:t>
            </a:r>
            <a:endParaRPr lang="en-US" sz="30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六边形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1EEAD5-8086-6F01-922B-78BC7A9D77B2}"/>
              </a:ext>
            </a:extLst>
          </p:cNvPr>
          <p:cNvSpPr/>
          <p:nvPr/>
        </p:nvSpPr>
        <p:spPr>
          <a:xfrm>
            <a:off x="151165" y="4860619"/>
            <a:ext cx="1737058" cy="1398972"/>
          </a:xfrm>
          <a:prstGeom prst="hexagon">
            <a:avLst>
              <a:gd name="adj" fmla="val 19915"/>
              <a:gd name="vf" fmla="val 11547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T/c</a:t>
            </a:r>
          </a:p>
          <a:p>
            <a:pPr algn="ctr"/>
            <a:r>
              <a:rPr lang="en-US" altLang="zh-CN" sz="24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Thái </a:t>
            </a:r>
            <a:r>
              <a:rPr lang="en-US" altLang="zh-CN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độ</a:t>
            </a:r>
            <a:endParaRPr lang="zh-CN" altLang="en-US" sz="24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3781CD-F2D8-DD8C-CFD0-878C65D8F075}"/>
              </a:ext>
            </a:extLst>
          </p:cNvPr>
          <p:cNvSpPr/>
          <p:nvPr/>
        </p:nvSpPr>
        <p:spPr>
          <a:xfrm>
            <a:off x="2110099" y="4362906"/>
            <a:ext cx="9896163" cy="24149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Vẻ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đẹp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đức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hạnh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phụ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nữ</a:t>
            </a:r>
            <a:endParaRPr lang="en-US" sz="3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thương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phận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bất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hạnh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bi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thảm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</a:t>
            </a:r>
            <a:endParaRPr lang="en-US" sz="3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cáo</a:t>
            </a:r>
            <a:r>
              <a:rPr lang="en-US" sz="32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bất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XHPK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đối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p/n</a:t>
            </a:r>
            <a:endParaRPr lang="en-US" sz="3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7C4C0-CDA0-68B2-8E90-F75522BBB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0715"/>
            <a:ext cx="12467771" cy="7039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371F89-381F-FB47-110D-8759FEB5AC8A}"/>
              </a:ext>
            </a:extLst>
          </p:cNvPr>
          <p:cNvSpPr/>
          <p:nvPr/>
        </p:nvSpPr>
        <p:spPr>
          <a:xfrm>
            <a:off x="787303" y="3356686"/>
            <a:ext cx="4787569" cy="2112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Là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người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p/n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trong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XH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hiện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đại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em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cần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làm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gì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để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đảm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bảo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hạnh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phúc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cho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mình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FED89A-BA84-855D-CE57-DC0B695D0DDC}"/>
              </a:ext>
            </a:extLst>
          </p:cNvPr>
          <p:cNvSpPr/>
          <p:nvPr/>
        </p:nvSpPr>
        <p:spPr>
          <a:xfrm>
            <a:off x="6591300" y="3429000"/>
            <a:ext cx="5073319" cy="2112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Là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người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nam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giới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trong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XH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hiện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đại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em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cần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làm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gì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để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hướng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đến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bình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đẳng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giới</a:t>
            </a:r>
            <a:r>
              <a:rPr lang="en-US" sz="30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613AE7-F1E0-F698-92EC-5F739ACD4DCE}"/>
              </a:ext>
            </a:extLst>
          </p:cNvPr>
          <p:cNvSpPr txBox="1"/>
          <p:nvPr/>
        </p:nvSpPr>
        <p:spPr>
          <a:xfrm>
            <a:off x="1104900" y="1657350"/>
            <a:ext cx="10191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Nêu</a:t>
            </a:r>
            <a:r>
              <a:rPr lang="en-US" sz="3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3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3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US" sz="3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đắc</a:t>
            </a:r>
            <a:r>
              <a:rPr lang="en-US" sz="3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nhất</a:t>
            </a:r>
            <a:r>
              <a:rPr lang="en-US" sz="3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đối</a:t>
            </a:r>
            <a:r>
              <a:rPr lang="en-US" sz="3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3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3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3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sz="30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vi-VN" sz="3000" dirty="0">
              <a:solidFill>
                <a:srgbClr val="FFFF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25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89E64-D48D-64D8-49C8-25AC143F2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4315B-7FBA-68C5-C949-9F82E5A23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C67C5-4515-AF63-E846-38217AA4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715"/>
            <a:ext cx="12467771" cy="7039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4FE2BA-CC4B-D82C-752C-64752C7B2665}"/>
              </a:ext>
            </a:extLst>
          </p:cNvPr>
          <p:cNvSpPr txBox="1"/>
          <p:nvPr/>
        </p:nvSpPr>
        <p:spPr>
          <a:xfrm>
            <a:off x="838200" y="1283757"/>
            <a:ext cx="10911840" cy="5209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 có được hạnh phúc gia đình thì phải có niềm tin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Cần kiểm soát cảm xúc kiểu gây ra hậu quả khôn lường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Cần tìm hiểu kỹ càng nguyên nhân của sự việc rồi mới đưa ra quyết định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 những sai lầm không thể làm lại được, vì thế luôn suy xét kỹ trước khi hành động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Nam giới và phụ nữ cần có quyền bình đẳng điều đó sẽ làm nên hạnh phúc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4CCD7-4462-F7B2-AB0F-9A7B4F7DF246}"/>
              </a:ext>
            </a:extLst>
          </p:cNvPr>
          <p:cNvSpPr txBox="1"/>
          <p:nvPr/>
        </p:nvSpPr>
        <p:spPr>
          <a:xfrm>
            <a:off x="2697480" y="199916"/>
            <a:ext cx="7193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THÔNG ĐIỆP</a:t>
            </a:r>
          </a:p>
        </p:txBody>
      </p:sp>
    </p:spTree>
    <p:extLst>
      <p:ext uri="{BB962C8B-B14F-4D97-AF65-F5344CB8AC3E}">
        <p14:creationId xmlns:p14="http://schemas.microsoft.com/office/powerpoint/2010/main" val="1934813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18D6-BADB-8EF8-B71B-110471B6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3EC2F-6E19-6445-44A9-2941B72F4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F1633-0674-3015-E3A6-F8FCCEAAD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53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7C4C0-CDA0-68B2-8E90-F75522BBB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771" y="-90715"/>
            <a:ext cx="12467771" cy="7039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371F89-381F-FB47-110D-8759FEB5AC8A}"/>
              </a:ext>
            </a:extLst>
          </p:cNvPr>
          <p:cNvSpPr/>
          <p:nvPr/>
        </p:nvSpPr>
        <p:spPr>
          <a:xfrm>
            <a:off x="623392" y="1412777"/>
            <a:ext cx="112332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Cảm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vi-VN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ơ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 </a:t>
            </a: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đã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học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tập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rất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tích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cực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EB728-4388-FA0B-A8E9-966E64B14FAE}"/>
              </a:ext>
            </a:extLst>
          </p:cNvPr>
          <p:cNvSpPr/>
          <p:nvPr/>
        </p:nvSpPr>
        <p:spPr>
          <a:xfrm>
            <a:off x="431371" y="2880897"/>
            <a:ext cx="112332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Cảm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vi-VN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ơ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 </a:t>
            </a: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thầy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cô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đã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lắng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nghe</a:t>
            </a:r>
            <a:r>
              <a:rPr lang="en-US" sz="4800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97394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3F6C9A52-E5FD-348B-7FA2-3C1552DFF8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9" b="36222"/>
          <a:stretch/>
        </p:blipFill>
        <p:spPr>
          <a:xfrm>
            <a:off x="8215086" y="2277796"/>
            <a:ext cx="4251199" cy="4251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FA2213-0114-0590-BF69-8E15BE5EDE19}"/>
              </a:ext>
            </a:extLst>
          </p:cNvPr>
          <p:cNvSpPr txBox="1"/>
          <p:nvPr/>
        </p:nvSpPr>
        <p:spPr>
          <a:xfrm>
            <a:off x="4422101" y="72303"/>
            <a:ext cx="670572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Hạt ngọc dần buông rơi trên khoé mắt</a:t>
            </a:r>
          </a:p>
          <a:p>
            <a:pPr algn="just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Tiếc trâm hoa vàng nổi trôi Hoàng Giang</a:t>
            </a:r>
          </a:p>
          <a:p>
            <a:pPr algn="just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Đoạn trường tình ta giờ như giấc chiêm bao</a:t>
            </a:r>
          </a:p>
          <a:p>
            <a:pPr algn="just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Hoài thương nhớ thôn làng</a:t>
            </a:r>
          </a:p>
          <a:p>
            <a:pPr algn="just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Nhờ chim đậu cành Nam</a:t>
            </a:r>
          </a:p>
          <a:p>
            <a:pPr algn="just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Phù hoa một kiếp trông chồng</a:t>
            </a:r>
          </a:p>
          <a:p>
            <a:pPr algn="just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Chàng mang nặng chí tang bồng</a:t>
            </a:r>
          </a:p>
          <a:p>
            <a:pPr algn="just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 đêm gối chăn lạnh lùng đợi mong</a:t>
            </a:r>
          </a:p>
          <a:p>
            <a:pPr algn="just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 mơ ngày tháng tương phùng</a:t>
            </a:r>
          </a:p>
          <a:p>
            <a:pPr algn="just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Ngờ đâu xa cách muôn trùng</a:t>
            </a:r>
          </a:p>
          <a:p>
            <a:pPr algn="just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Mộng xưa vỡ hai</a:t>
            </a:r>
          </a:p>
          <a:p>
            <a:pPr algn="just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 ngang trái</a:t>
            </a:r>
          </a:p>
          <a:p>
            <a:pPr algn="just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 bóng hình</a:t>
            </a:r>
            <a:endParaRPr lang="vi-VN" sz="2400" i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012F1-4C2E-F213-F331-9963B869D120}"/>
              </a:ext>
            </a:extLst>
          </p:cNvPr>
          <p:cNvSpPr txBox="1"/>
          <p:nvPr/>
        </p:nvSpPr>
        <p:spPr>
          <a:xfrm>
            <a:off x="4422101" y="5343992"/>
            <a:ext cx="71652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i="1" kern="100" dirty="0">
                <a:effectLst/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Sự đời nước mắt soi gương</a:t>
            </a:r>
          </a:p>
          <a:p>
            <a:pPr algn="l"/>
            <a:r>
              <a:rPr lang="vi-VN" sz="2400" i="1" kern="100" dirty="0">
                <a:effectLst/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Còn thương phải nói hết thương tỏ lời</a:t>
            </a:r>
            <a:br>
              <a:rPr lang="vi-VN" sz="2400" i="1" kern="100" dirty="0">
                <a:effectLst/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</a:br>
            <a:r>
              <a:rPr lang="vi-VN" sz="2400" i="1" kern="100" dirty="0">
                <a:effectLst/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Chuyện người con gái Nam Xương</a:t>
            </a:r>
            <a:br>
              <a:rPr lang="vi-VN" sz="2400" i="1" kern="100" dirty="0">
                <a:effectLst/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</a:br>
            <a:r>
              <a:rPr lang="vi-VN" sz="2400" i="1" kern="100" dirty="0">
                <a:effectLst/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Vỡ tan mối tình vì một bóng hình</a:t>
            </a:r>
          </a:p>
        </p:txBody>
      </p:sp>
      <p:pic>
        <p:nvPicPr>
          <p:cNvPr id="7" name="mix_2m08s (audio-joiner.com)">
            <a:hlinkClick r:id="" action="ppaction://media"/>
            <a:extLst>
              <a:ext uri="{FF2B5EF4-FFF2-40B4-BE49-F238E27FC236}">
                <a16:creationId xmlns:a16="http://schemas.microsoft.com/office/drawing/2014/main" id="{D2C46D81-A960-B3D7-CE7C-C5D9CB5F5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9472" y="6224404"/>
            <a:ext cx="609600" cy="60960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8E6C041-D64D-4030-BBEF-145789222E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5" b="46750"/>
          <a:stretch/>
        </p:blipFill>
        <p:spPr>
          <a:xfrm rot="5400000">
            <a:off x="-1714249" y="1769899"/>
            <a:ext cx="6858002" cy="34295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B557B4-F8B4-5408-490B-3214D4AE9E81}"/>
              </a:ext>
            </a:extLst>
          </p:cNvPr>
          <p:cNvSpPr txBox="1"/>
          <p:nvPr/>
        </p:nvSpPr>
        <p:spPr>
          <a:xfrm>
            <a:off x="0" y="72303"/>
            <a:ext cx="442210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 nghe</a:t>
            </a:r>
          </a:p>
          <a:p>
            <a:pPr algn="l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 kinh cầu bên sông</a:t>
            </a:r>
          </a:p>
          <a:p>
            <a:pPr algn="l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Thoáng nao lòng</a:t>
            </a:r>
          </a:p>
          <a:p>
            <a:pPr algn="l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Sương khuya</a:t>
            </a:r>
          </a:p>
          <a:p>
            <a:pPr algn="l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Vắng lặng</a:t>
            </a:r>
          </a:p>
          <a:p>
            <a:pPr algn="l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Trâm rơi</a:t>
            </a:r>
          </a:p>
          <a:p>
            <a:pPr algn="l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Liễu phai tàn</a:t>
            </a:r>
          </a:p>
          <a:p>
            <a:pPr algn="l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 vơi én xa đàn</a:t>
            </a:r>
          </a:p>
          <a:p>
            <a:pPr algn="l"/>
            <a:r>
              <a:rPr lang="vi-VN" sz="2400" b="0" i="1" dirty="0">
                <a:effectLst/>
                <a:highlight>
                  <a:srgbClr val="FFFFFF"/>
                </a:highligh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Buông lơi vỡ tan một bóng hình</a:t>
            </a:r>
          </a:p>
          <a:p>
            <a:pPr algn="l"/>
            <a:endParaRPr lang="vi-VN" sz="2400" b="0" i="1" dirty="0">
              <a:effectLst/>
              <a:highlight>
                <a:srgbClr val="FFFFFF"/>
              </a:highlight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1" name="Hình ảnh 11" descr="Ảnh có chứa người, màu hồng, mặc quần áo&#10;&#10;Mô tả được tạo tự động">
            <a:extLst>
              <a:ext uri="{FF2B5EF4-FFF2-40B4-BE49-F238E27FC236}">
                <a16:creationId xmlns:a16="http://schemas.microsoft.com/office/drawing/2014/main" id="{1BBE5312-3FA0-78FD-58B2-5C37082C95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4" t="12889" r="33198"/>
          <a:stretch/>
        </p:blipFill>
        <p:spPr>
          <a:xfrm flipH="1">
            <a:off x="0" y="3225190"/>
            <a:ext cx="2240445" cy="363281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69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uyện người con gái Nam Xương: Số phận đau thương của người phụ nữ phong  kiến">
            <a:extLst>
              <a:ext uri="{FF2B5EF4-FFF2-40B4-BE49-F238E27FC236}">
                <a16:creationId xmlns:a16="http://schemas.microsoft.com/office/drawing/2014/main" id="{BE9A69BB-640F-48FB-8814-E65494BE5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9" b="20684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_14">
            <a:extLst>
              <a:ext uri="{FF2B5EF4-FFF2-40B4-BE49-F238E27FC236}">
                <a16:creationId xmlns:a16="http://schemas.microsoft.com/office/drawing/2014/main" id="{1A58C4B7-6378-42F6-93C9-A6E27DBF0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007" y="3555234"/>
            <a:ext cx="9584935" cy="278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 defTabSz="914400">
              <a:lnSpc>
                <a:spcPct val="150000"/>
              </a:lnSpc>
              <a:spcAft>
                <a:spcPts val="600"/>
              </a:spcAft>
            </a:pPr>
            <a:r>
              <a:rPr lang="en-US" altLang="zh-CN" sz="4500" b="1" dirty="0">
                <a:solidFill>
                  <a:srgbClr val="FFFF00"/>
                </a:solidFill>
                <a:latin typeface="#9Slide04 SVNSwashington" pitchFamily="2" charset="0"/>
              </a:rPr>
              <a:t>CHUYỆN NGƯỜI CON GÁI </a:t>
            </a:r>
          </a:p>
          <a:p>
            <a:pPr algn="ctr" defTabSz="914400">
              <a:lnSpc>
                <a:spcPct val="150000"/>
              </a:lnSpc>
              <a:spcAft>
                <a:spcPts val="600"/>
              </a:spcAft>
            </a:pPr>
            <a:r>
              <a:rPr lang="en-US" altLang="zh-CN" sz="4500" b="1" dirty="0">
                <a:solidFill>
                  <a:srgbClr val="FFFF00"/>
                </a:solidFill>
                <a:latin typeface="#9Slide04 SVNSwashington" pitchFamily="2" charset="0"/>
              </a:rPr>
              <a:t>NAM XƯƠNG</a:t>
            </a:r>
          </a:p>
        </p:txBody>
      </p:sp>
      <p:grpSp>
        <p:nvGrpSpPr>
          <p:cNvPr id="14" name="组合 17">
            <a:extLst>
              <a:ext uri="{FF2B5EF4-FFF2-40B4-BE49-F238E27FC236}">
                <a16:creationId xmlns:a16="http://schemas.microsoft.com/office/drawing/2014/main" id="{58302DF8-9D14-4E2F-BD42-9B60E96AE063}"/>
              </a:ext>
            </a:extLst>
          </p:cNvPr>
          <p:cNvGrpSpPr/>
          <p:nvPr/>
        </p:nvGrpSpPr>
        <p:grpSpPr>
          <a:xfrm>
            <a:off x="8978543" y="5064566"/>
            <a:ext cx="1577254" cy="1793434"/>
            <a:chOff x="20134065" y="11058283"/>
            <a:chExt cx="1538058" cy="1878849"/>
          </a:xfrm>
        </p:grpSpPr>
        <p:pic>
          <p:nvPicPr>
            <p:cNvPr id="16" name="Picture" descr="Picture">
              <a:extLst>
                <a:ext uri="{FF2B5EF4-FFF2-40B4-BE49-F238E27FC236}">
                  <a16:creationId xmlns:a16="http://schemas.microsoft.com/office/drawing/2014/main" id="{1AB088B6-352E-4ED2-BD07-1A83158F5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/>
            </a:blip>
            <a:stretch>
              <a:fillRect/>
            </a:stretch>
          </p:blipFill>
          <p:spPr>
            <a:xfrm>
              <a:off x="20173472" y="11058283"/>
              <a:ext cx="1498651" cy="1878849"/>
            </a:xfrm>
            <a:prstGeom prst="rect">
              <a:avLst/>
            </a:prstGeom>
          </p:spPr>
        </p:pic>
        <p:sp>
          <p:nvSpPr>
            <p:cNvPr id="17" name="文本框 19">
              <a:extLst>
                <a:ext uri="{FF2B5EF4-FFF2-40B4-BE49-F238E27FC236}">
                  <a16:creationId xmlns:a16="http://schemas.microsoft.com/office/drawing/2014/main" id="{9B609A60-8D7A-44D5-BBE7-F6A5F3BC889D}"/>
                </a:ext>
              </a:extLst>
            </p:cNvPr>
            <p:cNvSpPr txBox="1"/>
            <p:nvPr/>
          </p:nvSpPr>
          <p:spPr>
            <a:xfrm>
              <a:off x="20134065" y="11213619"/>
              <a:ext cx="1413141" cy="156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b="1" dirty="0" err="1">
                  <a:latin typeface="#9Slide04 SVNSwashington" pitchFamily="2" charset="0"/>
                  <a:ea typeface="汉仪尚巍手书W" panose="00020600040101010101" pitchFamily="18" charset="-122"/>
                </a:rPr>
                <a:t>Nguyễn</a:t>
              </a:r>
              <a:endParaRPr lang="en-US" altLang="zh-CN" sz="3200" b="1" dirty="0">
                <a:latin typeface="#9Slide04 SVNSwashington" pitchFamily="2" charset="0"/>
                <a:ea typeface="汉仪尚巍手书W" panose="00020600040101010101" pitchFamily="18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latin typeface="#9Slide04 SVNSwashington" pitchFamily="2" charset="0"/>
                  <a:ea typeface="汉仪尚巍手书W" panose="00020600040101010101" pitchFamily="18" charset="-122"/>
                </a:rPr>
                <a:t> Dữ</a:t>
              </a:r>
              <a:endParaRPr lang="zh-CN" altLang="en-US" sz="3200" b="1" dirty="0">
                <a:latin typeface="#9Slide04 SVNSwashington" pitchFamily="2" charset="0"/>
                <a:ea typeface="汉仪尚巍手书W" panose="00020600040101010101" pitchFamily="18" charset="-122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B9ED5D-56DF-34E1-E7A7-CF4574C64025}"/>
              </a:ext>
            </a:extLst>
          </p:cNvPr>
          <p:cNvSpPr txBox="1"/>
          <p:nvPr/>
        </p:nvSpPr>
        <p:spPr>
          <a:xfrm>
            <a:off x="0" y="496923"/>
            <a:ext cx="4062336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500" dirty="0">
                <a:solidFill>
                  <a:srgbClr val="FFC000"/>
                </a:solidFill>
                <a:latin typeface="#9Slide04 SVNSwashington" pitchFamily="2" charset="0"/>
              </a:rPr>
              <a:t>TRUYỆN TRUYỀN KÌ</a:t>
            </a:r>
            <a:endParaRPr lang="vi-VN" sz="4500" dirty="0">
              <a:solidFill>
                <a:srgbClr val="FFC000"/>
              </a:solidFill>
              <a:latin typeface="Tiger" panose="020703000202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4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C3BF19-6B13-F7DE-B72B-C319C380AC9C}"/>
              </a:ext>
            </a:extLst>
          </p:cNvPr>
          <p:cNvSpPr txBox="1"/>
          <p:nvPr/>
        </p:nvSpPr>
        <p:spPr>
          <a:xfrm>
            <a:off x="2627086" y="1059543"/>
            <a:ext cx="496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MỤC TIÊU</a:t>
            </a:r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0509C6-CA95-EF93-55B2-6D2B5AE4D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771" y="0"/>
            <a:ext cx="12467771" cy="7039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069866-FD14-45F8-5416-A47DEE45A28D}"/>
              </a:ext>
            </a:extLst>
          </p:cNvPr>
          <p:cNvSpPr/>
          <p:nvPr/>
        </p:nvSpPr>
        <p:spPr>
          <a:xfrm>
            <a:off x="-275772" y="0"/>
            <a:ext cx="12467771" cy="105954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 CẦU CẦN ĐẠT (MỤC TIÊU)</a:t>
            </a:r>
          </a:p>
        </p:txBody>
      </p:sp>
      <p:sp>
        <p:nvSpPr>
          <p:cNvPr id="8" name="六边形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004FABD-47DC-C6DB-CC16-71B92A516F18}"/>
              </a:ext>
            </a:extLst>
          </p:cNvPr>
          <p:cNvSpPr/>
          <p:nvPr/>
        </p:nvSpPr>
        <p:spPr>
          <a:xfrm>
            <a:off x="164434" y="1377770"/>
            <a:ext cx="1032034" cy="859566"/>
          </a:xfrm>
          <a:prstGeom prst="hexagon">
            <a:avLst>
              <a:gd name="adj" fmla="val 19915"/>
              <a:gd name="vf" fmla="val 11547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altLang="zh-CN" sz="4800" dirty="0">
                <a:solidFill>
                  <a:srgbClr val="FF0000"/>
                </a:solidFill>
                <a:latin typeface="Arial Rounded MT Bold" panose="020F0704030504030204" pitchFamily="34" charset="0"/>
                <a:ea typeface="微软雅黑" pitchFamily="34" charset="-122"/>
              </a:rPr>
              <a:t>1</a:t>
            </a:r>
            <a:endParaRPr lang="zh-CN" altLang="en-US" sz="4800" dirty="0">
              <a:solidFill>
                <a:srgbClr val="FF0000"/>
              </a:solidFill>
              <a:latin typeface="Arial Rounded MT Bold" panose="020F0704030504030204" pitchFamily="34" charset="0"/>
              <a:ea typeface="微软雅黑" pitchFamily="34" charset="-122"/>
            </a:endParaRPr>
          </a:p>
        </p:txBody>
      </p:sp>
      <p:sp>
        <p:nvSpPr>
          <p:cNvPr id="9" name="六边形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4C9EA08-8ABC-19FE-ACAF-228F83520EB2}"/>
              </a:ext>
            </a:extLst>
          </p:cNvPr>
          <p:cNvSpPr/>
          <p:nvPr/>
        </p:nvSpPr>
        <p:spPr>
          <a:xfrm>
            <a:off x="129078" y="3321422"/>
            <a:ext cx="1032034" cy="859566"/>
          </a:xfrm>
          <a:prstGeom prst="hexagon">
            <a:avLst>
              <a:gd name="adj" fmla="val 19915"/>
              <a:gd name="vf" fmla="val 11547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Arial Rounded MT Bold" panose="020F0704030504030204" pitchFamily="34" charset="0"/>
                <a:ea typeface="微软雅黑" pitchFamily="34" charset="-122"/>
              </a:rPr>
              <a:t>2</a:t>
            </a:r>
            <a:endParaRPr lang="zh-CN" altLang="en-US" sz="4800" dirty="0">
              <a:solidFill>
                <a:srgbClr val="FF0000"/>
              </a:solidFill>
              <a:latin typeface="Arial Rounded MT Bold" panose="020F0704030504030204" pitchFamily="34" charset="0"/>
              <a:ea typeface="微软雅黑" pitchFamily="34" charset="-122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AEEA86-3CFE-B9BC-4947-FEE5BF3E4697}"/>
              </a:ext>
            </a:extLst>
          </p:cNvPr>
          <p:cNvSpPr/>
          <p:nvPr/>
        </p:nvSpPr>
        <p:spPr>
          <a:xfrm>
            <a:off x="1604593" y="1305198"/>
            <a:ext cx="9931519" cy="105954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HS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bước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đầu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nắm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được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những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yếu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tố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đặc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trưng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truyện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truyền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kì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(TTNV)</a:t>
            </a:r>
            <a:endParaRPr lang="en-US" sz="24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8A2633-8CBC-0B8F-F798-64C14954BB7D}"/>
              </a:ext>
            </a:extLst>
          </p:cNvPr>
          <p:cNvSpPr/>
          <p:nvPr/>
        </p:nvSpPr>
        <p:spPr>
          <a:xfrm>
            <a:off x="1621852" y="2801257"/>
            <a:ext cx="9931519" cy="175792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hận</a:t>
            </a:r>
            <a:r>
              <a:rPr lang="en-US" sz="2400" b="1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phân</a:t>
            </a:r>
            <a:r>
              <a:rPr lang="en-US" sz="2400" b="1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tích</a:t>
            </a:r>
            <a:r>
              <a:rPr lang="en-US" sz="2400" b="1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các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yếu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tố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truyện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truyền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kỳ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: </a:t>
            </a:r>
            <a:r>
              <a:rPr lang="en-US" sz="2400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gian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gian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chi </a:t>
            </a:r>
            <a:r>
              <a:rPr lang="en-US" sz="2400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tiết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cốt</a:t>
            </a:r>
            <a:r>
              <a:rPr lang="en-US" sz="24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truyện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nhân</a:t>
            </a:r>
            <a:r>
              <a:rPr lang="en-US" sz="2400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vật</a:t>
            </a:r>
            <a:r>
              <a:rPr lang="en-US" sz="2400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chính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lời</a:t>
            </a:r>
            <a:r>
              <a:rPr lang="en-US" sz="24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kể</a:t>
            </a:r>
            <a:r>
              <a:rPr lang="en-US" sz="24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chuyện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ngôn</a:t>
            </a:r>
            <a:r>
              <a:rPr lang="en-US" sz="2400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ngữ</a:t>
            </a:r>
            <a:r>
              <a:rPr lang="en-US" sz="2400" dirty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trong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bản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chuyện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con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gái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Nam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xương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nêu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được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nội</a:t>
            </a:r>
            <a:r>
              <a:rPr lang="en-US" sz="24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dung </a:t>
            </a:r>
            <a:r>
              <a:rPr lang="en-US" sz="24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chủ</a:t>
            </a:r>
            <a:r>
              <a:rPr lang="en-US" sz="24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đề</a:t>
            </a:r>
            <a:r>
              <a:rPr lang="en-US" sz="24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bản</a:t>
            </a:r>
            <a:endParaRPr lang="en-US" sz="24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5" name="六边形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7808732-6F3E-F336-B369-C11BFC278F0A}"/>
              </a:ext>
            </a:extLst>
          </p:cNvPr>
          <p:cNvSpPr/>
          <p:nvPr/>
        </p:nvSpPr>
        <p:spPr>
          <a:xfrm>
            <a:off x="164434" y="5176430"/>
            <a:ext cx="1032034" cy="859566"/>
          </a:xfrm>
          <a:prstGeom prst="hexagon">
            <a:avLst>
              <a:gd name="adj" fmla="val 19915"/>
              <a:gd name="vf" fmla="val 11547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Arial Rounded MT Bold" panose="020F0704030504030204" pitchFamily="34" charset="0"/>
                <a:ea typeface="微软雅黑" pitchFamily="34" charset="-122"/>
              </a:rPr>
              <a:t>3</a:t>
            </a:r>
            <a:endParaRPr lang="zh-CN" altLang="en-US" sz="4800" dirty="0">
              <a:solidFill>
                <a:srgbClr val="FF0000"/>
              </a:solidFill>
              <a:latin typeface="Arial Rounded MT Bold" panose="020F0704030504030204" pitchFamily="34" charset="0"/>
              <a:ea typeface="微软雅黑" pitchFamily="34" charset="-122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D9415A-5DF5-EE64-F5E3-C2A2ABA3C12F}"/>
              </a:ext>
            </a:extLst>
          </p:cNvPr>
          <p:cNvSpPr/>
          <p:nvPr/>
        </p:nvSpPr>
        <p:spPr>
          <a:xfrm>
            <a:off x="1657208" y="5015214"/>
            <a:ext cx="9896163" cy="139897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</a:t>
            </a:r>
            <a:r>
              <a:rPr lang="en-US" sz="2400" b="1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ết</a:t>
            </a:r>
            <a:r>
              <a:rPr lang="en-US" sz="24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nối</a:t>
            </a:r>
            <a:r>
              <a:rPr lang="en-US" sz="24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văn</a:t>
            </a:r>
            <a:r>
              <a:rPr lang="en-US" sz="24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bản</a:t>
            </a:r>
            <a:r>
              <a:rPr lang="en-US" sz="24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với</a:t>
            </a:r>
            <a:r>
              <a:rPr lang="en-US" sz="24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thực</a:t>
            </a:r>
            <a:r>
              <a:rPr lang="en-US" sz="24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tế</a:t>
            </a:r>
            <a:r>
              <a:rPr lang="en-US" sz="24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đời</a:t>
            </a:r>
            <a:r>
              <a:rPr lang="en-US" sz="24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sống</a:t>
            </a:r>
            <a:r>
              <a:rPr lang="en-US" sz="24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24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trải</a:t>
            </a:r>
            <a:r>
              <a:rPr lang="en-US" sz="24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nghiệm</a:t>
            </a:r>
            <a:r>
              <a:rPr lang="en-US" sz="24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cá</a:t>
            </a:r>
            <a:r>
              <a:rPr lang="en-US" sz="2400" b="1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nhân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đó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bồi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đắp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lòng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nhân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ái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trân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trọng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những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con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có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phẩm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chất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tốt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đẹp</a:t>
            </a:r>
            <a:r>
              <a:rPr lang="en-US" sz="2400" dirty="0"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  <a:endParaRPr lang="en-US" sz="24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1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-252305" y="237938"/>
            <a:ext cx="8521229" cy="772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6"/>
              </a:lnSpc>
            </a:pPr>
            <a:r>
              <a:rPr lang="en-US" sz="4733">
                <a:solidFill>
                  <a:srgbClr val="535254"/>
                </a:solidFill>
                <a:latin typeface="Fraunces Bold"/>
              </a:rPr>
              <a:t>I. TRI THỨC ĐỌC HIỂU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2900" y="1162023"/>
            <a:ext cx="11583684" cy="613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33"/>
              </a:lnSpc>
            </a:pPr>
            <a:r>
              <a:rPr lang="en-US" sz="2666" dirty="0">
                <a:latin typeface="Roboto Condensed"/>
              </a:rPr>
              <a:t>a. </a:t>
            </a:r>
            <a:r>
              <a:rPr lang="en-US" sz="2666" dirty="0" err="1">
                <a:latin typeface="Roboto Condensed"/>
              </a:rPr>
              <a:t>Truyện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truyền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kì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là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thể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loại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văn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xuôi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tự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sự</a:t>
            </a:r>
            <a:r>
              <a:rPr lang="en-US" sz="2666" dirty="0">
                <a:latin typeface="Roboto Condensed"/>
              </a:rPr>
              <a:t>, </a:t>
            </a:r>
            <a:r>
              <a:rPr lang="en-US" sz="2666" dirty="0" err="1">
                <a:latin typeface="Roboto Condensed"/>
              </a:rPr>
              <a:t>phát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triển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mạnh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mẽ</a:t>
            </a:r>
            <a:r>
              <a:rPr lang="en-US" sz="2666" dirty="0">
                <a:latin typeface="Roboto Condensed"/>
              </a:rPr>
              <a:t> ở </a:t>
            </a:r>
            <a:r>
              <a:rPr lang="en-US" sz="2666" dirty="0" err="1">
                <a:latin typeface="Roboto Condensed"/>
              </a:rPr>
              <a:t>thời</a:t>
            </a:r>
            <a:r>
              <a:rPr lang="en-US" sz="2666" dirty="0">
                <a:latin typeface="Roboto Condensed"/>
              </a:rPr>
              <a:t> _ _ _ _ _ _ _ _ , </a:t>
            </a:r>
            <a:r>
              <a:rPr lang="en-US" sz="2666" dirty="0" err="1">
                <a:latin typeface="Roboto Condensed"/>
              </a:rPr>
              <a:t>dùng</a:t>
            </a:r>
            <a:r>
              <a:rPr lang="en-US" sz="2666" dirty="0">
                <a:latin typeface="Roboto Condensed"/>
              </a:rPr>
              <a:t> _ _ _ _ _ _ _ _ </a:t>
            </a:r>
            <a:r>
              <a:rPr lang="en-US" sz="2666" dirty="0" err="1">
                <a:latin typeface="Roboto Condensed"/>
              </a:rPr>
              <a:t>làm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phương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thức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nghệ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thuật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để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phản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ánh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cuộc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sống</a:t>
            </a:r>
            <a:r>
              <a:rPr lang="en-US" sz="2666" dirty="0">
                <a:latin typeface="Roboto Condensed"/>
              </a:rPr>
              <a:t>.</a:t>
            </a:r>
          </a:p>
          <a:p>
            <a:pPr algn="just">
              <a:lnSpc>
                <a:spcPts val="3733"/>
              </a:lnSpc>
            </a:pPr>
            <a:r>
              <a:rPr lang="en-US" sz="2666" dirty="0">
                <a:latin typeface="Roboto Condensed"/>
              </a:rPr>
              <a:t>b. </a:t>
            </a:r>
            <a:r>
              <a:rPr lang="en-US" sz="2666" dirty="0" err="1">
                <a:latin typeface="Roboto Condensed"/>
              </a:rPr>
              <a:t>Truyện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truyền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kì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có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khi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mô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phỏng</a:t>
            </a:r>
            <a:r>
              <a:rPr lang="en-US" sz="2666" dirty="0">
                <a:latin typeface="Roboto Condensed"/>
              </a:rPr>
              <a:t> _ _ _ _ _ _ _ _ _ _ _ _ _ </a:t>
            </a:r>
            <a:r>
              <a:rPr lang="en-US" sz="2666" dirty="0" err="1">
                <a:latin typeface="Roboto Condensed"/>
              </a:rPr>
              <a:t>hoặc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dã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sử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lưu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truyền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rộng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rãi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trong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nhân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dân</a:t>
            </a:r>
            <a:r>
              <a:rPr lang="en-US" sz="2666" dirty="0">
                <a:latin typeface="Roboto Condensed"/>
              </a:rPr>
              <a:t>; </a:t>
            </a:r>
            <a:r>
              <a:rPr lang="en-US" sz="2666" dirty="0" err="1">
                <a:latin typeface="Roboto Condensed"/>
              </a:rPr>
              <a:t>có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khi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mượn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từ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truyện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truyền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kì</a:t>
            </a:r>
            <a:r>
              <a:rPr lang="en-US" sz="2666" dirty="0">
                <a:latin typeface="Roboto Condensed"/>
              </a:rPr>
              <a:t> _ _ _ _ _ _ _ </a:t>
            </a:r>
            <a:r>
              <a:rPr lang="en-US" sz="2666" dirty="0" err="1">
                <a:latin typeface="Roboto Condensed"/>
              </a:rPr>
              <a:t>Cốt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truyện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của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truyện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truyền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kì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được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tổ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chức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chủ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yếu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dựa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trên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chuỗi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sự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kiện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sắp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xếp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theo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trật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tự</a:t>
            </a:r>
            <a:r>
              <a:rPr lang="en-US" sz="2666" dirty="0">
                <a:latin typeface="Roboto Condensed"/>
              </a:rPr>
              <a:t> _ _ _ _ _ _ _, </a:t>
            </a:r>
            <a:r>
              <a:rPr lang="en-US" sz="2666" dirty="0" err="1">
                <a:latin typeface="Roboto Condensed"/>
              </a:rPr>
              <a:t>có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quan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hệ</a:t>
            </a:r>
            <a:r>
              <a:rPr lang="en-US" sz="2666" dirty="0">
                <a:latin typeface="Roboto Condensed"/>
              </a:rPr>
              <a:t> _ _ _ _ _ _</a:t>
            </a:r>
          </a:p>
          <a:p>
            <a:pPr algn="just">
              <a:lnSpc>
                <a:spcPts val="3733"/>
              </a:lnSpc>
            </a:pPr>
            <a:r>
              <a:rPr lang="en-US" sz="2666" dirty="0">
                <a:latin typeface="Roboto Condensed"/>
              </a:rPr>
              <a:t>c. </a:t>
            </a:r>
            <a:r>
              <a:rPr lang="en-US" sz="2666" dirty="0" err="1">
                <a:latin typeface="Roboto Condensed"/>
              </a:rPr>
              <a:t>Nhân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vật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trong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truyện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truyền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kì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nổi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bật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nhất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là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ba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nhóm</a:t>
            </a:r>
            <a:r>
              <a:rPr lang="en-US" sz="2666" dirty="0">
                <a:latin typeface="Roboto Condensed"/>
              </a:rPr>
              <a:t>: _ _ _ _ _ _ _ _ _, _ _ _ _ _ _ _ _, _ _ _ _ _ _ _ _ _ </a:t>
            </a:r>
          </a:p>
          <a:p>
            <a:pPr algn="just">
              <a:lnSpc>
                <a:spcPts val="3733"/>
              </a:lnSpc>
            </a:pPr>
            <a:r>
              <a:rPr lang="en-US" sz="2666" dirty="0">
                <a:latin typeface="Roboto Condensed"/>
              </a:rPr>
              <a:t>d. </a:t>
            </a:r>
            <a:r>
              <a:rPr lang="en-US" sz="2666" dirty="0" err="1">
                <a:latin typeface="Roboto Condensed"/>
              </a:rPr>
              <a:t>Không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gian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trong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truyện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truyền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kì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thường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có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sự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pha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trộn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giữa</a:t>
            </a:r>
            <a:r>
              <a:rPr lang="en-US" sz="2666" dirty="0">
                <a:latin typeface="Roboto Condensed"/>
              </a:rPr>
              <a:t> _ _ _ _ _ _ _, _ _ _ _ _ _ _, _ _ _ _ _ _</a:t>
            </a:r>
          </a:p>
          <a:p>
            <a:pPr algn="just">
              <a:lnSpc>
                <a:spcPts val="3733"/>
              </a:lnSpc>
            </a:pPr>
            <a:r>
              <a:rPr lang="en-US" sz="2666" dirty="0">
                <a:latin typeface="Roboto Condensed"/>
              </a:rPr>
              <a:t>e. </a:t>
            </a:r>
            <a:r>
              <a:rPr lang="en-US" sz="2666" dirty="0" err="1">
                <a:latin typeface="Roboto Condensed"/>
              </a:rPr>
              <a:t>Thời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gian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trong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truyện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truyền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kì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có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sự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kết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hợp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chặt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chẽ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giữa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thời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gian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thực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và</a:t>
            </a:r>
            <a:r>
              <a:rPr lang="en-US" sz="2666" dirty="0">
                <a:latin typeface="Roboto Condensed"/>
              </a:rPr>
              <a:t> _ _ _ _ </a:t>
            </a:r>
          </a:p>
          <a:p>
            <a:pPr algn="just">
              <a:lnSpc>
                <a:spcPts val="3733"/>
              </a:lnSpc>
            </a:pPr>
            <a:r>
              <a:rPr lang="en-US" sz="2666" dirty="0">
                <a:latin typeface="Roboto Condensed"/>
              </a:rPr>
              <a:t>g. </a:t>
            </a:r>
            <a:r>
              <a:rPr lang="en-US" sz="2666" dirty="0" err="1">
                <a:latin typeface="Roboto Condensed"/>
              </a:rPr>
              <a:t>Về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ngôn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ngữ</a:t>
            </a:r>
            <a:r>
              <a:rPr lang="en-US" sz="2666" dirty="0">
                <a:latin typeface="Roboto Condensed"/>
              </a:rPr>
              <a:t>, </a:t>
            </a:r>
            <a:r>
              <a:rPr lang="en-US" sz="2666" dirty="0" err="1">
                <a:latin typeface="Roboto Condensed"/>
              </a:rPr>
              <a:t>truyện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truyền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kì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sử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dụng</a:t>
            </a:r>
            <a:r>
              <a:rPr lang="en-US" sz="2666" dirty="0">
                <a:latin typeface="Roboto Condensed"/>
              </a:rPr>
              <a:t> </a:t>
            </a:r>
            <a:r>
              <a:rPr lang="en-US" sz="2666" dirty="0" err="1">
                <a:latin typeface="Roboto Condensed"/>
              </a:rPr>
              <a:t>nhiều</a:t>
            </a:r>
            <a:r>
              <a:rPr lang="en-US" sz="2666" dirty="0">
                <a:latin typeface="Roboto Condensed"/>
              </a:rPr>
              <a:t> _ _ _ _ _ _ _ _ _ _ _ _ _</a:t>
            </a:r>
          </a:p>
          <a:p>
            <a:pPr algn="just">
              <a:lnSpc>
                <a:spcPts val="3733"/>
              </a:lnSpc>
            </a:pPr>
            <a:endParaRPr lang="en-US" sz="2666" dirty="0">
              <a:latin typeface="Roboto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35903" y="1063812"/>
            <a:ext cx="1434088" cy="44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>
                <a:highlight>
                  <a:srgbClr val="FFFF00"/>
                </a:highlight>
                <a:latin typeface="Roboto Condensed"/>
              </a:rPr>
              <a:t>Trung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đại</a:t>
            </a:r>
            <a:endParaRPr lang="en-US" sz="2666" dirty="0">
              <a:highlight>
                <a:srgbClr val="FFFF00"/>
              </a:highlight>
              <a:latin typeface="Roboto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05146" y="1561229"/>
            <a:ext cx="1727784" cy="44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yếu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tố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kì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ảo</a:t>
            </a:r>
            <a:endParaRPr lang="en-US" sz="2666" dirty="0">
              <a:highlight>
                <a:srgbClr val="FFFF00"/>
              </a:highlight>
              <a:latin typeface="Roboto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273256" y="2064343"/>
            <a:ext cx="3050782" cy="44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cốt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truyện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dân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gian</a:t>
            </a:r>
            <a:endParaRPr lang="en-US" sz="2666" dirty="0">
              <a:highlight>
                <a:srgbClr val="FFFF00"/>
              </a:highlight>
              <a:latin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88177" y="2504610"/>
            <a:ext cx="1863903" cy="44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>
                <a:highlight>
                  <a:srgbClr val="FFFF00"/>
                </a:highlight>
                <a:latin typeface="Roboto Condensed"/>
              </a:rPr>
              <a:t>Trung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Quốc</a:t>
            </a:r>
            <a:endParaRPr lang="en-US" sz="2666" dirty="0">
              <a:highlight>
                <a:srgbClr val="FFFF00"/>
              </a:highlight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415935" y="2982384"/>
            <a:ext cx="1617956" cy="44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tuyến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tính</a:t>
            </a:r>
            <a:endParaRPr lang="en-US" sz="2666" dirty="0">
              <a:highlight>
                <a:srgbClr val="FFFF00"/>
              </a:highlight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870371" y="3416300"/>
            <a:ext cx="1226443" cy="441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nhân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quả</a:t>
            </a:r>
            <a:endParaRPr lang="en-US" sz="2666" dirty="0">
              <a:highlight>
                <a:srgbClr val="FFFF00"/>
              </a:highlight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92924" y="3818467"/>
            <a:ext cx="1309876" cy="44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 err="1">
                <a:solidFill>
                  <a:srgbClr val="863D3D"/>
                </a:solidFill>
                <a:latin typeface="Roboto Condensed"/>
              </a:rPr>
              <a:t>thần</a:t>
            </a:r>
            <a:r>
              <a:rPr lang="en-US" sz="2666" dirty="0">
                <a:solidFill>
                  <a:srgbClr val="863D3D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863D3D"/>
                </a:solidFill>
                <a:latin typeface="Roboto Condensed"/>
              </a:rPr>
              <a:t>tiên</a:t>
            </a:r>
            <a:endParaRPr lang="en-US" sz="2666" dirty="0">
              <a:solidFill>
                <a:srgbClr val="863D3D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313839" y="3818467"/>
            <a:ext cx="1535261" cy="44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 err="1">
                <a:solidFill>
                  <a:srgbClr val="863D3D"/>
                </a:solidFill>
                <a:latin typeface="Roboto Condensed"/>
              </a:rPr>
              <a:t>người</a:t>
            </a:r>
            <a:r>
              <a:rPr lang="en-US" sz="2666" dirty="0">
                <a:solidFill>
                  <a:srgbClr val="863D3D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863D3D"/>
                </a:solidFill>
                <a:latin typeface="Roboto Condensed"/>
              </a:rPr>
              <a:t>trần</a:t>
            </a:r>
            <a:endParaRPr lang="en-US" sz="2666" dirty="0">
              <a:solidFill>
                <a:srgbClr val="863D3D"/>
              </a:solidFill>
              <a:latin typeface="Roboto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706" y="4383617"/>
            <a:ext cx="2248498" cy="44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yêu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quái</a:t>
            </a:r>
            <a:endParaRPr lang="en-US" sz="2666" dirty="0">
              <a:highlight>
                <a:srgbClr val="FFFF00"/>
              </a:highlight>
              <a:latin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028123" y="4785784"/>
            <a:ext cx="1141065" cy="44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cõi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trần</a:t>
            </a:r>
            <a:endParaRPr lang="en-US" sz="2666" dirty="0">
              <a:highlight>
                <a:srgbClr val="FFFF00"/>
              </a:highlight>
              <a:latin typeface="Roboto Condens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593735" y="4785784"/>
            <a:ext cx="1141065" cy="44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cõi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tiên</a:t>
            </a:r>
            <a:endParaRPr lang="en-US" sz="2666" dirty="0">
              <a:highlight>
                <a:srgbClr val="FFFF00"/>
              </a:highlight>
              <a:latin typeface="Roboto Condense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37952" y="5295900"/>
            <a:ext cx="1615183" cy="44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cõi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âm</a:t>
            </a:r>
            <a:endParaRPr lang="en-US" sz="2666" dirty="0">
              <a:highlight>
                <a:srgbClr val="FFFF00"/>
              </a:highlight>
              <a:latin typeface="Roboto Condense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746675" y="5466080"/>
            <a:ext cx="1237059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9"/>
              </a:lnSpc>
            </a:pP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thời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gian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</a:p>
          <a:p>
            <a:pPr algn="ctr">
              <a:lnSpc>
                <a:spcPts val="3039"/>
              </a:lnSpc>
            </a:pP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kì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ảo</a:t>
            </a:r>
            <a:endParaRPr lang="en-US" sz="2666" dirty="0">
              <a:highlight>
                <a:srgbClr val="FFFF00"/>
              </a:highlight>
              <a:latin typeface="Roboto Condense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403422" y="6324600"/>
            <a:ext cx="3156811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9"/>
              </a:lnSpc>
            </a:pP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điển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tích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,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điển</a:t>
            </a:r>
            <a:r>
              <a:rPr lang="en-US" sz="2666" dirty="0">
                <a:highlight>
                  <a:srgbClr val="FFFF00"/>
                </a:highlight>
                <a:latin typeface="Roboto Condensed"/>
              </a:rPr>
              <a:t> </a:t>
            </a:r>
            <a:r>
              <a:rPr lang="en-US" sz="2666" dirty="0" err="1">
                <a:highlight>
                  <a:srgbClr val="FFFF00"/>
                </a:highlight>
                <a:latin typeface="Roboto Condensed"/>
              </a:rPr>
              <a:t>cố</a:t>
            </a:r>
            <a:endParaRPr lang="en-US" sz="2666" dirty="0">
              <a:highlight>
                <a:srgbClr val="FFFF00"/>
              </a:highlight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C853D1-A265-7483-0B80-40223582A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771" y="-90715"/>
            <a:ext cx="12467771" cy="7039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0F14C0-DABB-2F79-EB72-BECA32A99FC9}"/>
              </a:ext>
            </a:extLst>
          </p:cNvPr>
          <p:cNvSpPr txBox="1"/>
          <p:nvPr/>
        </p:nvSpPr>
        <p:spPr>
          <a:xfrm>
            <a:off x="1853658" y="1177387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TẬP QUIT TRI THỨC NGỮ VĂN </a:t>
            </a:r>
          </a:p>
          <a:p>
            <a:pPr algn="ctr"/>
            <a:r>
              <a:rPr lang="en-US" sz="30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TRUYỆN TRUYỀN KÌ</a:t>
            </a:r>
            <a:endParaRPr lang="vi-VN" sz="3000" dirty="0">
              <a:solidFill>
                <a:srgbClr val="FFC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3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D765B17-7E51-C9E9-DD97-6AFE70A3E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656"/>
            <a:ext cx="12192000" cy="6083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DF819A-F608-647E-7D8E-0273993AEA79}"/>
              </a:ext>
            </a:extLst>
          </p:cNvPr>
          <p:cNvSpPr/>
          <p:nvPr/>
        </p:nvSpPr>
        <p:spPr>
          <a:xfrm>
            <a:off x="0" y="0"/>
            <a:ext cx="12192000" cy="56605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I. TRI THỨC NGỮ VĂN TRUYỆN TRUYỀN KÌ</a:t>
            </a:r>
          </a:p>
        </p:txBody>
      </p:sp>
    </p:spTree>
    <p:extLst>
      <p:ext uri="{BB962C8B-B14F-4D97-AF65-F5344CB8AC3E}">
        <p14:creationId xmlns:p14="http://schemas.microsoft.com/office/powerpoint/2010/main" val="143791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3100</Words>
  <Application>Microsoft Office PowerPoint</Application>
  <PresentationFormat>Widescreen</PresentationFormat>
  <Paragraphs>359</Paragraphs>
  <Slides>38</Slides>
  <Notes>23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7" baseType="lpstr">
      <vt:lpstr>#9Slide03 Arima Madurai</vt:lpstr>
      <vt:lpstr>#9Slide03 Arima Madurai Black</vt:lpstr>
      <vt:lpstr>#9Slide03 Arima Madurai Medium</vt:lpstr>
      <vt:lpstr>#9Slide04 SVNSwashington</vt:lpstr>
      <vt:lpstr>#9Slide05 SVNFourth</vt:lpstr>
      <vt:lpstr>Arial</vt:lpstr>
      <vt:lpstr>Arial Rounded MT Bold</vt:lpstr>
      <vt:lpstr>Calibri</vt:lpstr>
      <vt:lpstr>Calibri Light</vt:lpstr>
      <vt:lpstr>Fraunces Bold</vt:lpstr>
      <vt:lpstr>Roboto Condensed</vt:lpstr>
      <vt:lpstr>Segoe UI Black</vt:lpstr>
      <vt:lpstr>Tiger</vt:lpstr>
      <vt:lpstr>Times New Roman</vt:lpstr>
      <vt:lpstr>UVN Saigon</vt:lpstr>
      <vt:lpstr>UVN Thu Tu</vt:lpstr>
      <vt:lpstr>仓耳天群行楷 W01</vt:lpstr>
      <vt:lpstr>杨任东竹石体-Bold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 10</dc:creator>
  <cp:lastModifiedBy>Windows 10</cp:lastModifiedBy>
  <cp:revision>10</cp:revision>
  <dcterms:created xsi:type="dcterms:W3CDTF">2024-08-26T15:36:52Z</dcterms:created>
  <dcterms:modified xsi:type="dcterms:W3CDTF">2024-09-16T01:46:18Z</dcterms:modified>
</cp:coreProperties>
</file>