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448" r:id="rId2"/>
    <p:sldId id="752" r:id="rId3"/>
    <p:sldId id="754" r:id="rId4"/>
    <p:sldId id="767" r:id="rId5"/>
    <p:sldId id="768" r:id="rId6"/>
    <p:sldId id="831" r:id="rId7"/>
    <p:sldId id="809" r:id="rId8"/>
    <p:sldId id="909" r:id="rId9"/>
    <p:sldId id="830" r:id="rId10"/>
    <p:sldId id="779" r:id="rId11"/>
    <p:sldId id="782" r:id="rId12"/>
    <p:sldId id="912" r:id="rId13"/>
    <p:sldId id="916" r:id="rId14"/>
    <p:sldId id="917" r:id="rId15"/>
    <p:sldId id="918" r:id="rId16"/>
    <p:sldId id="919" r:id="rId17"/>
    <p:sldId id="920" r:id="rId18"/>
    <p:sldId id="914" r:id="rId19"/>
    <p:sldId id="911" r:id="rId20"/>
    <p:sldId id="930" r:id="rId21"/>
    <p:sldId id="810" r:id="rId22"/>
    <p:sldId id="785" r:id="rId23"/>
    <p:sldId id="787" r:id="rId24"/>
    <p:sldId id="834" r:id="rId25"/>
    <p:sldId id="704" r:id="rId2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24">
          <p15:clr>
            <a:srgbClr val="A4A3A4"/>
          </p15:clr>
        </p15:guide>
        <p15:guide id="2" pos="2856">
          <p15:clr>
            <a:srgbClr val="A4A3A4"/>
          </p15:clr>
        </p15:guide>
      </p15:sldGuideLst>
    </p:ext>
    <p:ext uri="{2D200454-40CA-4A62-9FC3-DE9A4176ACB9}">
      <p15:notesGuideLst xmlns:p15="http://schemas.microsoft.com/office/powerpoint/2012/main">
        <p15:guide id="1" orient="horz" pos="2879">
          <p15:clr>
            <a:srgbClr val="A4A3A4"/>
          </p15:clr>
        </p15:guide>
        <p15:guide id="2" pos="219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09B7"/>
    <a:srgbClr val="000099"/>
    <a:srgbClr val="CCFFFF"/>
    <a:srgbClr val="FFFFFF"/>
    <a:srgbClr val="00FF00"/>
    <a:srgbClr val="FFFF66"/>
    <a:srgbClr val="FFFF00"/>
    <a:srgbClr val="3399FF"/>
    <a:srgbClr val="FF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88" autoAdjust="0"/>
    <p:restoredTop sz="94343" autoAdjust="0"/>
  </p:normalViewPr>
  <p:slideViewPr>
    <p:cSldViewPr>
      <p:cViewPr varScale="1">
        <p:scale>
          <a:sx n="99" d="100"/>
          <a:sy n="99" d="100"/>
        </p:scale>
        <p:origin x="1224" y="91"/>
      </p:cViewPr>
      <p:guideLst>
        <p:guide orient="horz" pos="2124"/>
        <p:guide pos="2856"/>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7" d="100"/>
          <a:sy n="57" d="100"/>
        </p:scale>
        <p:origin x="-2604" y="-84"/>
      </p:cViewPr>
      <p:guideLst>
        <p:guide orient="horz" pos="2879"/>
        <p:guide pos="219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0891" tIns="45446" rIns="90891" bIns="45446" numCol="1" anchor="t" anchorCtr="0" compatLnSpc="1"/>
          <a:lstStyle>
            <a:lvl1pPr eaLnBrk="1" hangingPunct="1">
              <a:defRPr sz="1200">
                <a:latin typeface="Arial" panose="020B060402020202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0891" tIns="45446" rIns="90891" bIns="45446" numCol="1" anchor="t" anchorCtr="0" compatLnSpc="1"/>
          <a:lstStyle>
            <a:lvl1pPr algn="r" eaLnBrk="1" hangingPunct="1">
              <a:defRPr sz="1200">
                <a:latin typeface="Arial" panose="020B0604020202020204" pitchFamily="34" charset="0"/>
              </a:defRPr>
            </a:lvl1pPr>
          </a:lstStyle>
          <a:p>
            <a:pPr>
              <a:defRPr/>
            </a:pPr>
            <a:fld id="{6AD8E887-D895-4779-8C55-BE19C4B5CA82}" type="datetimeFigureOut">
              <a:rPr lang="en-US"/>
              <a:t>11/27/2024</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wrap="square" lIns="90891" tIns="45446" rIns="90891" bIns="45446" numCol="1" anchor="b" anchorCtr="0" compatLnSpc="1"/>
          <a:lstStyle>
            <a:lvl1pPr eaLnBrk="1" hangingPunct="1">
              <a:defRPr sz="1200">
                <a:latin typeface="Arial" panose="020B0604020202020204" pitchFamily="34" charset="0"/>
                <a:ea typeface="+mn-ea"/>
                <a:cs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0891" tIns="45446" rIns="90891" bIns="45446" numCol="1" anchor="b" anchorCtr="0" compatLnSpc="1"/>
          <a:lstStyle>
            <a:lvl1pPr algn="r" eaLnBrk="1" hangingPunct="1">
              <a:defRPr sz="1200"/>
            </a:lvl1pPr>
          </a:lstStyle>
          <a:p>
            <a:fld id="{3A06F614-DA72-4C52-8F1D-FC0FE7142E27}" type="slidenum">
              <a:rPr lang="en-US" altLang="en-US"/>
              <a:t>‹#›</a:t>
            </a:fld>
            <a:endParaRPr lang="en-US"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60" tIns="46580" rIns="93160" bIns="46580" numCol="1" anchor="t" anchorCtr="0" compatLnSpc="1"/>
          <a:lstStyle>
            <a:lvl1pPr eaLnBrk="1" hangingPunct="1">
              <a:defRPr sz="1300">
                <a:latin typeface="Calibri" panose="020F050202020403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0" tIns="46580" rIns="93160" bIns="46580" numCol="1" anchor="t" anchorCtr="0" compatLnSpc="1"/>
          <a:lstStyle>
            <a:lvl1pPr algn="r" eaLnBrk="1" hangingPunct="1">
              <a:defRPr sz="1300">
                <a:latin typeface="Calibri" panose="020F0502020204030204" pitchFamily="34" charset="0"/>
              </a:defRPr>
            </a:lvl1pPr>
          </a:lstStyle>
          <a:p>
            <a:pPr>
              <a:defRPr/>
            </a:pPr>
            <a:fld id="{1BC7950E-3667-489A-B38E-3AD73CC53623}" type="datetimeFigureOut">
              <a:rPr lang="en-US"/>
              <a:t>11/27/2024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0" tIns="46580" rIns="93160" bIns="4658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60" tIns="46580" rIns="93160" bIns="46580" numCol="1" anchor="b" anchorCtr="0" compatLnSpc="1"/>
          <a:lstStyle>
            <a:lvl1pPr eaLnBrk="1" hangingPunct="1">
              <a:defRPr sz="1300">
                <a:latin typeface="Calibri" panose="020F0502020204030204" pitchFamily="34" charset="0"/>
                <a:ea typeface="+mn-ea"/>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0" tIns="46580" rIns="93160" bIns="46580" numCol="1" anchor="b" anchorCtr="0" compatLnSpc="1"/>
          <a:lstStyle>
            <a:lvl1pPr algn="r" eaLnBrk="1" hangingPunct="1">
              <a:defRPr sz="1300">
                <a:latin typeface="Calibri" panose="020F0502020204030204" pitchFamily="34" charset="0"/>
              </a:defRPr>
            </a:lvl1pPr>
          </a:lstStyle>
          <a:p>
            <a:fld id="{A4DE6EE5-127C-4D44-8EE3-45F3858F5AC4}" type="slidenum">
              <a:rPr lang="en-US" altLang="en-US"/>
              <a:t>‹#›</a:t>
            </a:fld>
            <a:endParaRPr lang="en-US" altLang="en-US"/>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ln>
        </p:spPr>
      </p:sp>
      <p:sp>
        <p:nvSpPr>
          <p:cNvPr id="141315"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a:p>
            <a:pPr eaLnBrk="1" hangingPunct="1">
              <a:spcBef>
                <a:spcPct val="0"/>
              </a:spcBef>
            </a:pPr>
            <a:endParaRPr lang="en-US" altLang="en-US" smtClean="0">
              <a:ea typeface="MS PGothic" panose="020B0600070205080204" pitchFamily="34" charset="-128"/>
            </a:endParaRPr>
          </a:p>
          <a:p>
            <a:pPr eaLnBrk="1" hangingPunct="1">
              <a:spcBef>
                <a:spcPct val="0"/>
              </a:spcBef>
            </a:pPr>
            <a:endParaRPr lang="en-US" altLang="en-US" smtClean="0">
              <a:ea typeface="MS PGothic" panose="020B0600070205080204" pitchFamily="34" charset="-128"/>
            </a:endParaRPr>
          </a:p>
        </p:txBody>
      </p:sp>
      <p:sp>
        <p:nvSpPr>
          <p:cNvPr id="141316"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dirty="0"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a:solidFill>
              <a:srgbClr val="000000">
                <a:alpha val="100000"/>
              </a:srgbClr>
            </a:solidFill>
            <a:miter lim="800000"/>
          </a:ln>
        </p:spPr>
      </p:sp>
      <p:sp>
        <p:nvSpPr>
          <p:cNvPr id="151555" name="Notes Placeholder 2"/>
          <p:cNvSpPr>
            <a:spLocks noGrp="1"/>
          </p:cNvSpPr>
          <p:nvPr>
            <p:ph type="body" idx="1"/>
          </p:nvPr>
        </p:nvSpPr>
        <p:spPr>
          <a:noFill/>
          <a:ln>
            <a:noFill/>
          </a:ln>
        </p:spPr>
        <p:txBody>
          <a:bodyPr wrap="square" lIns="93160" tIns="46580" rIns="93160" bIns="46580" anchor="t"/>
          <a:lstStyle/>
          <a:p>
            <a:pPr lvl="0" eaLnBrk="1" hangingPunct="1"/>
            <a:r>
              <a:rPr dirty="0"/>
              <a:t>Theo các bạn vừa chia sẻ thì các hành vi không an toàn khi đi xe đạp phổ biến của học sinh đó là: đi dàn hàng ngang, đi sai làn đường, đu bám xe khác, cầm ô,…………………………….(đọc theo slide)</a:t>
            </a:r>
          </a:p>
          <a:p>
            <a:pPr lvl="0" eaLnBrk="1" hangingPunct="1"/>
            <a:r>
              <a:rPr dirty="0"/>
              <a:t>Ngay sau đây chúng ta sẽ cùng đi tìm hiểu kỹ 1 số hành vi không an toàn khi đi xe đạp phổ biến nhất</a:t>
            </a:r>
          </a:p>
          <a:p>
            <a:pPr lvl="0" eaLnBrk="1" hangingPunct="1"/>
            <a:endParaRPr dirty="0"/>
          </a:p>
        </p:txBody>
      </p:sp>
      <p:sp>
        <p:nvSpPr>
          <p:cNvPr id="151556" name="Header Placeholder 4"/>
          <p:cNvSpPr txBox="1">
            <a:spLocks noGrp="1"/>
          </p:cNvSpPr>
          <p:nvPr>
            <p:ph type="hdr" sz="quarter"/>
          </p:nvPr>
        </p:nvSpPr>
        <p:spPr>
          <a:xfrm>
            <a:off x="0" y="0"/>
            <a:ext cx="3038475" cy="465138"/>
          </a:xfrm>
          <a:prstGeom prst="rect">
            <a:avLst/>
          </a:prstGeom>
          <a:noFill/>
          <a:ln w="9525">
            <a:noFill/>
          </a:ln>
        </p:spPr>
        <p:txBody>
          <a:bodyPr lIns="93160" tIns="46580" rIns="93160" bIns="46580"/>
          <a:lstStyle/>
          <a:p>
            <a:pPr lvl="0" eaLnBrk="1" hangingPunct="1"/>
            <a:endParaRPr sz="1300"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t>11/27/2024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t>11/27/2024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t>11/27/2024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t>11/27/2024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cxnSp>
        <p:nvCxnSpPr>
          <p:cNvPr id="10" name="Straight Connector 6"/>
          <p:cNvCxnSpPr/>
          <p:nvPr/>
        </p:nvCxnSpPr>
        <p:spPr>
          <a:xfrm>
            <a:off x="152400" y="533400"/>
            <a:ext cx="667543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pic>
        <p:nvPicPr>
          <p:cNvPr id="19462" name="Picture 2"/>
          <p:cNvPicPr>
            <a:picLocks noChangeAspect="1"/>
          </p:cNvPicPr>
          <p:nvPr userDrawn="1"/>
        </p:nvPicPr>
        <p:blipFill>
          <a:blip r:embed="rId2"/>
          <a:stretch>
            <a:fillRect/>
          </a:stretch>
        </p:blipFill>
        <p:spPr>
          <a:xfrm>
            <a:off x="7435850" y="327025"/>
            <a:ext cx="1327150" cy="368300"/>
          </a:xfrm>
          <a:prstGeom prst="rect">
            <a:avLst/>
          </a:prstGeom>
          <a:noFill/>
          <a:ln w="9525">
            <a:noFill/>
          </a:ln>
        </p:spPr>
      </p:pic>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10450F42-4BE6-4894-87C2-538D39171AB3}" type="datetime1">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11/27/2024</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13"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14"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dirty="0">
                <a:latin typeface="Calibri" panose="020F0502020204030204" pitchFamily="34" charset="0"/>
              </a:rPr>
              <a:t>‹#›</a:t>
            </a:fld>
            <a:endParaRPr lang="en-US" dirty="0">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t>11/27/2024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t>11/27/2024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t>11/27/2024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t>11/27/2024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t>11/27/2024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t>11/27/2024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t>11/27/2024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t>11/27/2024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eaLnBrk="1" hangingPunct="1">
              <a:defRPr sz="1200">
                <a:solidFill>
                  <a:srgbClr val="898989"/>
                </a:solidFill>
                <a:latin typeface="Calibri" panose="020F0502020204030204" pitchFamily="34" charset="0"/>
              </a:defRPr>
            </a:lvl1pPr>
          </a:lstStyle>
          <a:p>
            <a:pPr>
              <a:defRPr/>
            </a:pPr>
            <a:fld id="{5ABC0D3D-0516-47B2-A2CB-41AB1E6AE0A8}" type="datetime1">
              <a:rPr lang="en-US"/>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fld id="{9825CBC9-3E9C-437F-9D6F-B7BC2A7CE993}" type="slidenum">
              <a:rPr lang="en-US" altLang="en-US"/>
              <a:t>‹#›</a:t>
            </a:fld>
            <a:endParaRPr lang="en-US" altLang="en-US"/>
          </a:p>
        </p:txBody>
      </p:sp>
      <p:cxnSp>
        <p:nvCxnSpPr>
          <p:cNvPr id="9" name="Straight Connector 8"/>
          <p:cNvCxnSpPr>
            <a:cxnSpLocks noChangeShapeType="1"/>
          </p:cNvCxnSpPr>
          <p:nvPr/>
        </p:nvCxnSpPr>
        <p:spPr bwMode="auto">
          <a:xfrm>
            <a:off x="152400" y="533400"/>
            <a:ext cx="6675438" cy="0"/>
          </a:xfrm>
          <a:prstGeom prst="line">
            <a:avLst/>
          </a:prstGeom>
          <a:noFill/>
          <a:ln w="38100">
            <a:solidFill>
              <a:srgbClr val="FF0066"/>
            </a:solidFill>
            <a:round/>
          </a:ln>
          <a:effectLst>
            <a:outerShdw blurRad="63500" dist="23000" dir="5400000" rotWithShape="0">
              <a:srgbClr val="000000">
                <a:alpha val="34999"/>
              </a:srgbClr>
            </a:outerShdw>
          </a:effectLst>
        </p:spPr>
      </p:cxnSp>
      <p:pic>
        <p:nvPicPr>
          <p:cNvPr id="1032" name="Picture 2"/>
          <p:cNvPicPr>
            <a:picLocks noChangeAspect="1" noChangeArrowheads="1"/>
          </p:cNvPicPr>
          <p:nvPr/>
        </p:nvPicPr>
        <p:blipFill>
          <a:blip r:embed="rId15" cstate="print"/>
          <a:srcRect/>
          <a:stretch>
            <a:fillRect/>
          </a:stretch>
        </p:blipFill>
        <p:spPr bwMode="auto">
          <a:xfrm>
            <a:off x="7588250" y="88900"/>
            <a:ext cx="1327150" cy="368300"/>
          </a:xfrm>
          <a:prstGeom prst="rect">
            <a:avLst/>
          </a:prstGeom>
          <a:noFill/>
          <a:ln w="9525">
            <a:noFill/>
            <a:miter lim="800000"/>
            <a:headEnd/>
            <a:tailEnd/>
          </a:ln>
        </p:spPr>
      </p:pic>
      <p:pic>
        <p:nvPicPr>
          <p:cNvPr id="1033" name="Picture 10"/>
          <p:cNvPicPr>
            <a:picLocks noChangeAspect="1" noChangeArrowheads="1"/>
          </p:cNvPicPr>
          <p:nvPr/>
        </p:nvPicPr>
        <p:blipFill>
          <a:blip r:embed="rId16" cstate="print"/>
          <a:srcRect/>
          <a:stretch>
            <a:fillRect/>
          </a:stretch>
        </p:blipFill>
        <p:spPr bwMode="auto">
          <a:xfrm>
            <a:off x="152400" y="74613"/>
            <a:ext cx="476250" cy="382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antoangiaothong.gov.vn/" TargetMode="External"/><Relationship Id="rId7" Type="http://schemas.openxmlformats.org/officeDocument/2006/relationships/hyperlink" Target="http://giaothongvantai.com.vn/" TargetMode="External"/><Relationship Id="rId2" Type="http://schemas.openxmlformats.org/officeDocument/2006/relationships/hyperlink" Target="http://www.chinhphu.vn/portal/page/portal/chinhphu/antoangiaothong" TargetMode="External"/><Relationship Id="rId1" Type="http://schemas.openxmlformats.org/officeDocument/2006/relationships/slideLayout" Target="../slideLayouts/slideLayout7.xml"/><Relationship Id="rId6" Type="http://schemas.openxmlformats.org/officeDocument/2006/relationships/hyperlink" Target="http://csgt.vn/" TargetMode="External"/><Relationship Id="rId5" Type="http://schemas.openxmlformats.org/officeDocument/2006/relationships/hyperlink" Target="http://canhsat&#8211;ttatxh.bocongan.gov.vn/" TargetMode="External"/><Relationship Id="rId4" Type="http://schemas.openxmlformats.org/officeDocument/2006/relationships/hyperlink" Target="http://www.mt.gov.v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hyperlink" Target="http://www.google.com.vn/imgres?imgurl=http://hanoimoi.com.vn/Uploads/chiennv/2010/10/20/hsviphamgt(1).jpg&amp;imgrefurl=http://hanoimoi.com.vn/newsdetail/Ban-doc-viet/388287/hoc-sinh-ngoai-thanh-vi-pham-luat-giao-thong-duong-bo.htm&amp;usg=__LBs_r9nGVf7C4YD9EtgW0Yqh_SM=&amp;h=265&amp;w=380&amp;sz=21&amp;hl=vi&amp;start=11&amp;sig2=cfvZTTXuGKJeJaaZnMVysg&amp;zoom=1&amp;tbnid=RWts6tR084wPeM:&amp;tbnh=86&amp;tbnw=123&amp;ei=zUoeToqbDaWImQX_0-moAw&amp;prev=/search?q=h%E1%BB%8Dc+sinh+%C4%91i+xe+%C4%91%E1%BA%A1p+d%C3%A0n+h%C3%A0ng+ngang&amp;hl=vi&amp;sa=N&amp;gbv=2&amp;tbm=isch&amp;itbs=1"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hyperlink" Target="http://phunutoday.vn/dataimages/201110/original/images559459_15.JPG" TargetMode="External"/><Relationship Id="rId10" Type="http://schemas.openxmlformats.org/officeDocument/2006/relationships/image" Target="../media/image22.png"/><Relationship Id="rId4" Type="http://schemas.openxmlformats.org/officeDocument/2006/relationships/image" Target="../media/image18.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4" name="Slide Number Placeholder 6"/>
          <p:cNvSpPr>
            <a:spLocks noGrp="1"/>
          </p:cNvSpPr>
          <p:nvPr>
            <p:ph type="sldNum" sz="quarter" idx="12"/>
          </p:nvPr>
        </p:nvSpPr>
        <p:spPr bwMode="auto">
          <a:noFill/>
          <a:ln>
            <a:miter lim="800000"/>
          </a:ln>
        </p:spPr>
        <p:txBody>
          <a:bodyPr/>
          <a:lstStyle/>
          <a:p>
            <a:fld id="{1EEA9A6D-2013-4084-9BE8-48C308EE7AC8}" type="slidenum">
              <a:rPr lang="en-US" altLang="en-US"/>
              <a:t>1</a:t>
            </a:fld>
            <a:endParaRPr lang="en-US" altLang="en-US"/>
          </a:p>
        </p:txBody>
      </p:sp>
      <p:sp>
        <p:nvSpPr>
          <p:cNvPr id="18" name="Chevron 17"/>
          <p:cNvSpPr/>
          <p:nvPr/>
        </p:nvSpPr>
        <p:spPr>
          <a:xfrm>
            <a:off x="1302126" y="1053070"/>
            <a:ext cx="6927473" cy="762000"/>
          </a:xfrm>
          <a:prstGeom prst="chevron">
            <a:avLst>
              <a:gd name="adj" fmla="val 0"/>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19" name="Flowchart: Decision 18"/>
          <p:cNvSpPr/>
          <p:nvPr/>
        </p:nvSpPr>
        <p:spPr>
          <a:xfrm>
            <a:off x="621894" y="990600"/>
            <a:ext cx="1133207" cy="929262"/>
          </a:xfrm>
          <a:prstGeom prst="flowChartDecision">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1959017" y="1066800"/>
            <a:ext cx="6266288" cy="706755"/>
          </a:xfrm>
          <a:prstGeom prst="rect">
            <a:avLst/>
          </a:prstGeom>
        </p:spPr>
        <p:txBody>
          <a:bodyPr wrap="square">
            <a:spAutoFit/>
          </a:bodyPr>
          <a:lstStyle/>
          <a:p>
            <a:pPr lv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ĐI BỘ, CÁCH ĐI XE ĐẠP, XE ĐẠP ĐIỆN AN TOÀN </a:t>
            </a:r>
          </a:p>
        </p:txBody>
      </p:sp>
      <p:sp>
        <p:nvSpPr>
          <p:cNvPr id="21" name="Rectangle 20"/>
          <p:cNvSpPr/>
          <p:nvPr/>
        </p:nvSpPr>
        <p:spPr>
          <a:xfrm>
            <a:off x="879090" y="1207969"/>
            <a:ext cx="667169" cy="400110"/>
          </a:xfrm>
          <a:prstGeom prst="rect">
            <a:avLst/>
          </a:prstGeom>
        </p:spPr>
        <p:txBody>
          <a:bodyPr wrap="none">
            <a:spAutoFit/>
          </a:bodyPr>
          <a:lstStyle/>
          <a:p>
            <a:pPr algn="ctr"/>
            <a:r>
              <a:rPr lang="en-US" sz="2000" b="1"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p:nvPr/>
        </p:nvSpPr>
        <p:spPr bwMode="auto">
          <a:xfrm>
            <a:off x="152400" y="4572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imes New Roman" panose="02020603050405020304" pitchFamily="18" charset="0"/>
                <a:ea typeface="Tahoma" panose="020B0604030504040204" pitchFamily="34" charset="0"/>
                <a:cs typeface="Times New Roman" panose="02020603050405020304" pitchFamily="18" charset="0"/>
              </a:rPr>
              <a:t>2</a:t>
            </a:r>
            <a:r>
              <a:rPr lang="vi-VN" sz="2200" b="1" dirty="0" smtClean="0">
                <a:latin typeface="Times New Roman" panose="02020603050405020304" pitchFamily="18" charset="0"/>
                <a:ea typeface="Tahoma" panose="020B0604030504040204" pitchFamily="34" charset="0"/>
                <a:cs typeface="Times New Roman" panose="02020603050405020304" pitchFamily="18" charset="0"/>
              </a:rPr>
              <a:t>. </a:t>
            </a:r>
            <a:r>
              <a:rPr lang="vi-VN" sz="2400" b="1" dirty="0">
                <a:latin typeface="Times New Roman" panose="02020603050405020304" pitchFamily="18" charset="0"/>
                <a:ea typeface="Tahoma" panose="020B0604030504040204" pitchFamily="34" charset="0"/>
                <a:cs typeface="Times New Roman" panose="02020603050405020304" pitchFamily="18" charset="0"/>
              </a:rPr>
              <a:t>Chuẩn bị đi xe đạp và xe đạp điện an </a:t>
            </a:r>
            <a:r>
              <a:rPr lang="vi-VN" sz="2400" b="1" dirty="0" smtClean="0">
                <a:latin typeface="Times New Roman" panose="02020603050405020304" pitchFamily="18" charset="0"/>
                <a:ea typeface="Tahoma" panose="020B0604030504040204" pitchFamily="34" charset="0"/>
                <a:cs typeface="Times New Roman" panose="02020603050405020304" pitchFamily="18" charset="0"/>
              </a:rPr>
              <a:t>toàn</a:t>
            </a:r>
            <a:endParaRPr lang="en-US"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20914"/>
            <a:ext cx="8953499" cy="400110"/>
          </a:xfrm>
          <a:prstGeom prst="rect">
            <a:avLst/>
          </a:prstGeom>
        </p:spPr>
        <p:txBody>
          <a:bodyPr wrap="square">
            <a:spAutoFit/>
          </a:bodyPr>
          <a:lstStyle/>
          <a:p>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Đ</a:t>
            </a:r>
            <a:r>
              <a:rPr lang="vi-VN" sz="2000" i="1" dirty="0" smtClean="0">
                <a:latin typeface="Times New Roman" panose="02020603050405020304" pitchFamily="18" charset="0"/>
                <a:ea typeface="Tahoma" panose="020B0604030504040204" pitchFamily="34" charset="0"/>
                <a:cs typeface="Times New Roman" panose="02020603050405020304" pitchFamily="18" charset="0"/>
              </a:rPr>
              <a:t>ọc </a:t>
            </a:r>
            <a:r>
              <a:rPr lang="vi-VN" sz="2000" i="1" dirty="0">
                <a:latin typeface="Times New Roman" panose="02020603050405020304" pitchFamily="18" charset="0"/>
                <a:ea typeface="Tahoma" panose="020B0604030504040204" pitchFamily="34" charset="0"/>
                <a:cs typeface="Times New Roman" panose="02020603050405020304" pitchFamily="18" charset="0"/>
              </a:rPr>
              <a:t>thông </a:t>
            </a:r>
            <a:r>
              <a:rPr lang="vi-VN" sz="2000" i="1" dirty="0" smtClean="0">
                <a:latin typeface="Times New Roman" panose="02020603050405020304" pitchFamily="18" charset="0"/>
                <a:ea typeface="Tahoma" panose="020B0604030504040204" pitchFamily="34" charset="0"/>
                <a:cs typeface="Times New Roman" panose="02020603050405020304" pitchFamily="18" charset="0"/>
              </a:rPr>
              <a:t>tin</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vi-VN" sz="2000" i="1" dirty="0" smtClean="0">
                <a:latin typeface="Times New Roman" panose="02020603050405020304" pitchFamily="18" charset="0"/>
                <a:ea typeface="Tahoma" panose="020B0604030504040204" pitchFamily="34" charset="0"/>
                <a:cs typeface="Times New Roman" panose="02020603050405020304" pitchFamily="18" charset="0"/>
              </a:rPr>
              <a:t>ghi </a:t>
            </a:r>
            <a:r>
              <a:rPr lang="vi-VN" sz="2000" i="1" dirty="0">
                <a:latin typeface="Times New Roman" panose="02020603050405020304" pitchFamily="18" charset="0"/>
                <a:ea typeface="Tahoma" panose="020B0604030504040204" pitchFamily="34" charset="0"/>
                <a:cs typeface="Times New Roman" panose="02020603050405020304" pitchFamily="18" charset="0"/>
              </a:rPr>
              <a:t>nhớ để vận dụng khi chuẩn bị đi xe đạp và xe đạp </a:t>
            </a:r>
            <a:r>
              <a:rPr lang="vi-VN" sz="2000" i="1" dirty="0" smtClean="0">
                <a:latin typeface="Times New Roman" panose="02020603050405020304" pitchFamily="18" charset="0"/>
                <a:ea typeface="Tahoma" panose="020B0604030504040204" pitchFamily="34" charset="0"/>
                <a:cs typeface="Times New Roman" panose="02020603050405020304" pitchFamily="18" charset="0"/>
              </a:rPr>
              <a:t>điện</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2" name="Group 21"/>
          <p:cNvGrpSpPr/>
          <p:nvPr/>
        </p:nvGrpSpPr>
        <p:grpSpPr>
          <a:xfrm>
            <a:off x="0" y="1524000"/>
            <a:ext cx="4648200" cy="2362200"/>
            <a:chOff x="0" y="1905000"/>
            <a:chExt cx="4648200" cy="2362200"/>
          </a:xfrm>
        </p:grpSpPr>
        <p:pic>
          <p:nvPicPr>
            <p:cNvPr id="16" name="Picture 15"/>
            <p:cNvPicPr/>
            <p:nvPr/>
          </p:nvPicPr>
          <p:blipFill>
            <a:blip r:embed="rId3"/>
            <a:srcRect/>
            <a:stretch>
              <a:fillRect/>
            </a:stretch>
          </p:blipFill>
          <p:spPr bwMode="auto">
            <a:xfrm>
              <a:off x="0" y="2023098"/>
              <a:ext cx="2133600" cy="1939302"/>
            </a:xfrm>
            <a:prstGeom prst="rect">
              <a:avLst/>
            </a:prstGeom>
            <a:noFill/>
            <a:ln w="9525">
              <a:noFill/>
              <a:miter lim="800000"/>
              <a:headEnd/>
              <a:tailEnd/>
            </a:ln>
          </p:spPr>
        </p:pic>
        <p:sp>
          <p:nvSpPr>
            <p:cNvPr id="4" name="Rectangle 3"/>
            <p:cNvSpPr/>
            <p:nvPr/>
          </p:nvSpPr>
          <p:spPr>
            <a:xfrm>
              <a:off x="2104572" y="2133600"/>
              <a:ext cx="2489108" cy="1856919"/>
            </a:xfrm>
            <a:prstGeom prst="rect">
              <a:avLst/>
            </a:prstGeom>
          </p:spPr>
          <p:txBody>
            <a:bodyPr wrap="square">
              <a:spAutoFit/>
            </a:bodyPr>
            <a:lstStyle/>
            <a:p>
              <a:pPr algn="just">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a:t>
              </a:r>
              <a:r>
                <a:rPr lang="vi-VN" sz="1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1) Chọn xe đạp và xe đạp điện an toàn:</a:t>
              </a:r>
              <a:endParaRPr lang="en-US" sz="1400" dirty="0">
                <a:solidFill>
                  <a:srgbClr val="000099"/>
                </a:solidFill>
                <a:latin typeface="Times New Roman" panose="02020603050405020304" pitchFamily="18" charset="0"/>
                <a:ea typeface="Tahoma" panose="020B0604030504040204" pitchFamily="34" charset="0"/>
                <a:cs typeface="Times New Roman" panose="02020603050405020304" pitchFamily="18" charset="0"/>
              </a:endParaRPr>
            </a:p>
            <a:p>
              <a:pPr algn="just">
                <a:spcAft>
                  <a:spcPts val="1000"/>
                </a:spcAft>
              </a:pPr>
              <a:r>
                <a:rPr lang="vi-VN" sz="1400" dirty="0">
                  <a:latin typeface="Times New Roman" panose="02020603050405020304" pitchFamily="18" charset="0"/>
                  <a:ea typeface="Tahoma" panose="020B0604030504040204" pitchFamily="34" charset="0"/>
                  <a:cs typeface="Times New Roman" panose="02020603050405020304" pitchFamily="18" charset="0"/>
                </a:rPr>
                <a:t>- Chọn xe có kích cỡ vừa tầm vóc.</a:t>
              </a: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a:p>
              <a:r>
                <a:rPr lang="vi-VN" sz="1400" dirty="0">
                  <a:latin typeface="Times New Roman" panose="02020603050405020304" pitchFamily="18" charset="0"/>
                  <a:ea typeface="Tahoma" panose="020B0604030504040204" pitchFamily="34" charset="0"/>
                  <a:cs typeface="Times New Roman" panose="02020603050405020304" pitchFamily="18" charset="0"/>
                </a:rPr>
                <a:t>- Mọi bộ </a:t>
              </a:r>
              <a:r>
                <a:rPr lang="vi-VN" sz="1400" dirty="0" smtClean="0">
                  <a:latin typeface="Times New Roman" panose="02020603050405020304" pitchFamily="18" charset="0"/>
                  <a:ea typeface="Tahoma" panose="020B0604030504040204" pitchFamily="34" charset="0"/>
                  <a:cs typeface="Times New Roman" panose="02020603050405020304" pitchFamily="18" charset="0"/>
                </a:rPr>
                <a:t>phận </a:t>
              </a:r>
              <a:r>
                <a:rPr lang="vi-VN" sz="1400" dirty="0">
                  <a:latin typeface="Times New Roman" panose="02020603050405020304" pitchFamily="18" charset="0"/>
                  <a:ea typeface="Tahoma" panose="020B0604030504040204" pitchFamily="34" charset="0"/>
                  <a:cs typeface="Times New Roman" panose="02020603050405020304" pitchFamily="18" charset="0"/>
                </a:rPr>
                <a:t>xe đầy đủ và hoạt động tốt, </a:t>
              </a:r>
              <a:r>
                <a:rPr lang="vi-VN" sz="1400" dirty="0" smtClean="0">
                  <a:latin typeface="Times New Roman" panose="02020603050405020304" pitchFamily="18" charset="0"/>
                  <a:ea typeface="Tahoma" panose="020B0604030504040204" pitchFamily="34" charset="0"/>
                  <a:cs typeface="Times New Roman" panose="02020603050405020304" pitchFamily="18" charset="0"/>
                </a:rPr>
                <a:t>nhất </a:t>
              </a:r>
              <a:r>
                <a:rPr lang="vi-VN" sz="1400" dirty="0">
                  <a:latin typeface="Times New Roman" panose="02020603050405020304" pitchFamily="18" charset="0"/>
                  <a:ea typeface="Tahoma" panose="020B0604030504040204" pitchFamily="34" charset="0"/>
                  <a:cs typeface="Times New Roman" panose="02020603050405020304" pitchFamily="18" charset="0"/>
                </a:rPr>
                <a:t>là phanh, lốp và đèn (với xe đạp điện).</a:t>
              </a: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Rectangle 20"/>
            <p:cNvSpPr/>
            <p:nvPr/>
          </p:nvSpPr>
          <p:spPr>
            <a:xfrm>
              <a:off x="76200" y="1905000"/>
              <a:ext cx="4572000"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648200" y="1524000"/>
            <a:ext cx="4572000" cy="2362200"/>
            <a:chOff x="4648200" y="1905000"/>
            <a:chExt cx="4572000" cy="2362200"/>
          </a:xfrm>
        </p:grpSpPr>
        <p:pic>
          <p:nvPicPr>
            <p:cNvPr id="17" name="Picture 16" descr="C:\Users\F18608\Desktop\IMG_0108.jpg"/>
            <p:cNvPicPr/>
            <p:nvPr/>
          </p:nvPicPr>
          <p:blipFill>
            <a:blip r:embed="rId4" cstate="print"/>
            <a:srcRect/>
            <a:stretch>
              <a:fillRect/>
            </a:stretch>
          </p:blipFill>
          <p:spPr bwMode="auto">
            <a:xfrm>
              <a:off x="4800600" y="2342047"/>
              <a:ext cx="1600200" cy="1547573"/>
            </a:xfrm>
            <a:prstGeom prst="rect">
              <a:avLst/>
            </a:prstGeom>
            <a:noFill/>
            <a:ln w="9525">
              <a:noFill/>
              <a:miter lim="800000"/>
              <a:headEnd/>
              <a:tailEnd/>
            </a:ln>
          </p:spPr>
        </p:pic>
        <p:sp>
          <p:nvSpPr>
            <p:cNvPr id="6" name="Rectangle 5"/>
            <p:cNvSpPr/>
            <p:nvPr/>
          </p:nvSpPr>
          <p:spPr>
            <a:xfrm>
              <a:off x="6491695" y="2289420"/>
              <a:ext cx="2728505" cy="1169551"/>
            </a:xfrm>
            <a:prstGeom prst="rect">
              <a:avLst/>
            </a:prstGeom>
          </p:spPr>
          <p:txBody>
            <a:bodyPr wrap="square">
              <a:spAutoFit/>
            </a:bodyPr>
            <a:lstStyle/>
            <a:p>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a:t>
              </a:r>
              <a:r>
                <a:rPr lang="vi-VN" sz="1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2)</a:t>
              </a:r>
              <a:r>
                <a:rPr lang="vi-VN" sz="1400"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vi-VN" sz="1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Kiểm tra xe trước khi đi</a:t>
              </a:r>
              <a:r>
                <a:rPr lang="vi-VN" sz="1400"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endParaRPr lang="en-US" sz="1400" dirty="0"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r>
                <a:rPr lang="vi-VN" sz="1400" dirty="0" smtClean="0">
                  <a:latin typeface="Times New Roman" panose="02020603050405020304" pitchFamily="18" charset="0"/>
                  <a:ea typeface="Tahoma" panose="020B0604030504040204" pitchFamily="34" charset="0"/>
                  <a:cs typeface="Times New Roman" panose="02020603050405020304" pitchFamily="18" charset="0"/>
                </a:rPr>
                <a:t>Kiểm </a:t>
              </a:r>
              <a:r>
                <a:rPr lang="vi-VN" sz="1400" dirty="0">
                  <a:latin typeface="Times New Roman" panose="02020603050405020304" pitchFamily="18" charset="0"/>
                  <a:ea typeface="Tahoma" panose="020B0604030504040204" pitchFamily="34" charset="0"/>
                  <a:cs typeface="Times New Roman" panose="02020603050405020304" pitchFamily="18" charset="0"/>
                </a:rPr>
                <a:t>tra kĩ các bộ phận của xe đảm bảo mọi bộ phận phải an toàn: lốp, phanh, đèn (xe đạp điện).</a:t>
              </a: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3" name="Rectangle 22"/>
            <p:cNvSpPr/>
            <p:nvPr/>
          </p:nvSpPr>
          <p:spPr>
            <a:xfrm>
              <a:off x="4648200" y="1905000"/>
              <a:ext cx="4448628"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200" y="3889828"/>
            <a:ext cx="4572000" cy="2809234"/>
            <a:chOff x="76200" y="4270828"/>
            <a:chExt cx="4572000" cy="2587171"/>
          </a:xfrm>
        </p:grpSpPr>
        <p:pic>
          <p:nvPicPr>
            <p:cNvPr id="18" name="Picture 17" descr="H D (66)"/>
            <p:cNvPicPr/>
            <p:nvPr/>
          </p:nvPicPr>
          <p:blipFill>
            <a:blip r:embed="rId5" cstate="email"/>
            <a:srcRect/>
            <a:stretch>
              <a:fillRect/>
            </a:stretch>
          </p:blipFill>
          <p:spPr bwMode="auto">
            <a:xfrm>
              <a:off x="76200" y="4750732"/>
              <a:ext cx="1676400" cy="141152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752600" y="4368088"/>
              <a:ext cx="2895600" cy="1748871"/>
            </a:xfrm>
            <a:prstGeom prst="rect">
              <a:avLst/>
            </a:prstGeom>
          </p:spPr>
          <p:txBody>
            <a:bodyPr wrap="square">
              <a:spAutoFit/>
            </a:bodyPr>
            <a:lstStyle/>
            <a:p>
              <a:pPr algn="just">
                <a:lnSpc>
                  <a:spcPct val="115000"/>
                </a:lnSpc>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a:t>
              </a:r>
              <a:r>
                <a:rPr lang="vi-VN" sz="1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3) Đội mũ bảo hiểm và cài quai đúng cách:</a:t>
              </a:r>
              <a:endParaRPr lang="en-US" sz="1400" dirty="0">
                <a:solidFill>
                  <a:srgbClr val="000099"/>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5000"/>
                </a:lnSpc>
                <a:spcAft>
                  <a:spcPts val="1000"/>
                </a:spcAft>
              </a:pPr>
              <a:r>
                <a:rPr lang="vi-VN" sz="1400" dirty="0">
                  <a:latin typeface="Times New Roman" panose="02020603050405020304" pitchFamily="18" charset="0"/>
                  <a:ea typeface="Tahoma" panose="020B0604030504040204" pitchFamily="34" charset="0"/>
                  <a:cs typeface="Times New Roman" panose="02020603050405020304" pitchFamily="18" charset="0"/>
                </a:rPr>
                <a:t>- Chọn </a:t>
              </a:r>
              <a:r>
                <a:rPr lang="vi-VN" sz="1400" dirty="0" smtClean="0">
                  <a:latin typeface="Times New Roman" panose="02020603050405020304" pitchFamily="18" charset="0"/>
                  <a:ea typeface="Tahoma" panose="020B0604030504040204" pitchFamily="34" charset="0"/>
                  <a:cs typeface="Times New Roman" panose="02020603050405020304" pitchFamily="18" charset="0"/>
                </a:rPr>
                <a:t>mũ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đủ</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vi-VN" sz="1400" dirty="0" smtClean="0">
                  <a:latin typeface="Times New Roman" panose="02020603050405020304" pitchFamily="18" charset="0"/>
                  <a:ea typeface="Tahoma" panose="020B0604030504040204" pitchFamily="34" charset="0"/>
                  <a:cs typeface="Times New Roman" panose="02020603050405020304" pitchFamily="18" charset="0"/>
                </a:rPr>
                <a:t>tiêu </a:t>
              </a:r>
              <a:r>
                <a:rPr lang="vi-VN" sz="1400" dirty="0">
                  <a:latin typeface="Times New Roman" panose="02020603050405020304" pitchFamily="18" charset="0"/>
                  <a:ea typeface="Tahoma" panose="020B0604030504040204" pitchFamily="34" charset="0"/>
                  <a:cs typeface="Times New Roman" panose="02020603050405020304" pitchFamily="18" charset="0"/>
                </a:rPr>
                <a:t>chuẩn, vừa cỡ đầu.</a:t>
              </a: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5000"/>
                </a:lnSpc>
                <a:spcAft>
                  <a:spcPts val="1000"/>
                </a:spcAft>
              </a:pPr>
              <a:r>
                <a:rPr lang="vi-VN" sz="1400" dirty="0">
                  <a:latin typeface="Times New Roman" panose="02020603050405020304" pitchFamily="18" charset="0"/>
                  <a:ea typeface="Tahoma" panose="020B0604030504040204" pitchFamily="34" charset="0"/>
                  <a:cs typeface="Times New Roman" panose="02020603050405020304" pitchFamily="18" charset="0"/>
                </a:rPr>
                <a:t>- Đội ngay ngắn, cài quai chắc chắn.</a:t>
              </a: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a:p>
              <a:r>
                <a:rPr lang="vi-VN" sz="1400" dirty="0">
                  <a:latin typeface="Times New Roman" panose="02020603050405020304" pitchFamily="18" charset="0"/>
                  <a:ea typeface="Tahoma" panose="020B0604030504040204" pitchFamily="34" charset="0"/>
                  <a:cs typeface="Times New Roman" panose="02020603050405020304" pitchFamily="18" charset="0"/>
                </a:rPr>
                <a:t>- Đưa 2 ngón tay xuống dưới cằm, nếu đưa vừa </a:t>
              </a:r>
              <a:r>
                <a:rPr lang="vi-VN" sz="1400" dirty="0" smtClean="0">
                  <a:latin typeface="Times New Roman" panose="02020603050405020304" pitchFamily="18" charset="0"/>
                  <a:ea typeface="Tahoma" panose="020B0604030504040204" pitchFamily="34" charset="0"/>
                  <a:cs typeface="Times New Roman" panose="02020603050405020304" pitchFamily="18" charset="0"/>
                </a:rPr>
                <a:t>là </a:t>
              </a:r>
              <a:r>
                <a:rPr lang="vi-VN" sz="1400" dirty="0">
                  <a:latin typeface="Times New Roman" panose="02020603050405020304" pitchFamily="18" charset="0"/>
                  <a:ea typeface="Tahoma" panose="020B0604030504040204" pitchFamily="34" charset="0"/>
                  <a:cs typeface="Times New Roman" panose="02020603050405020304" pitchFamily="18" charset="0"/>
                </a:rPr>
                <a:t>được. </a:t>
              </a: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Rectangle 23"/>
            <p:cNvSpPr/>
            <p:nvPr/>
          </p:nvSpPr>
          <p:spPr>
            <a:xfrm>
              <a:off x="76200" y="4270828"/>
              <a:ext cx="4572000"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648200" y="3888368"/>
            <a:ext cx="4448628" cy="2810694"/>
            <a:chOff x="4648200" y="4269368"/>
            <a:chExt cx="4448628" cy="2588631"/>
          </a:xfrm>
        </p:grpSpPr>
        <p:pic>
          <p:nvPicPr>
            <p:cNvPr id="20" name="Picture 19"/>
            <p:cNvPicPr/>
            <p:nvPr/>
          </p:nvPicPr>
          <p:blipFill>
            <a:blip r:embed="rId6" cstate="print"/>
            <a:srcRect/>
            <a:stretch>
              <a:fillRect/>
            </a:stretch>
          </p:blipFill>
          <p:spPr bwMode="auto">
            <a:xfrm>
              <a:off x="4724400" y="4750637"/>
              <a:ext cx="1600200" cy="1341406"/>
            </a:xfrm>
            <a:prstGeom prst="rect">
              <a:avLst/>
            </a:prstGeom>
            <a:noFill/>
            <a:ln w="9525">
              <a:noFill/>
              <a:miter lim="800000"/>
              <a:headEnd/>
              <a:tailEnd/>
            </a:ln>
          </p:spPr>
        </p:pic>
        <p:sp>
          <p:nvSpPr>
            <p:cNvPr id="19" name="Rectangle 18"/>
            <p:cNvSpPr/>
            <p:nvPr/>
          </p:nvSpPr>
          <p:spPr>
            <a:xfrm>
              <a:off x="6491695" y="4269368"/>
              <a:ext cx="2605133" cy="1997923"/>
            </a:xfrm>
            <a:prstGeom prst="rect">
              <a:avLst/>
            </a:prstGeom>
          </p:spPr>
          <p:txBody>
            <a:bodyPr wrap="square">
              <a:spAutoFit/>
            </a:bodyPr>
            <a:lstStyle/>
            <a:p>
              <a:pPr algn="just">
                <a:lnSpc>
                  <a:spcPct val="115000"/>
                </a:lnSpc>
                <a:spcAft>
                  <a:spcPts val="1000"/>
                </a:spcAft>
              </a:pPr>
              <a:r>
                <a:rPr lang="en-US" sz="1400" b="1" dirty="0"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(4)</a:t>
              </a:r>
              <a:r>
                <a:rPr lang="vi-VN" sz="1400" b="1" dirty="0"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vi-VN" sz="1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Ngồi đúng quy cách trên xe:</a:t>
              </a:r>
              <a:endParaRPr lang="en-US" sz="1400" dirty="0">
                <a:solidFill>
                  <a:srgbClr val="000099"/>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5000"/>
                </a:lnSpc>
                <a:spcAft>
                  <a:spcPts val="1000"/>
                </a:spcAft>
              </a:pPr>
              <a:r>
                <a:rPr lang="vi-VN" sz="1400" dirty="0">
                  <a:latin typeface="Times New Roman" panose="02020603050405020304" pitchFamily="18" charset="0"/>
                  <a:ea typeface="Tahoma" panose="020B0604030504040204" pitchFamily="34" charset="0"/>
                  <a:cs typeface="Times New Roman" panose="02020603050405020304" pitchFamily="18" charset="0"/>
                </a:rPr>
                <a:t>- Ngồi lên yên xe, 2 tay nắm chặt tay lái, mắt nhìn thẳng phía trước.</a:t>
              </a: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a:p>
              <a:r>
                <a:rPr lang="vi-VN" sz="1400" dirty="0">
                  <a:latin typeface="Times New Roman" panose="02020603050405020304" pitchFamily="18" charset="0"/>
                  <a:ea typeface="Tahoma" panose="020B0604030504040204" pitchFamily="34" charset="0"/>
                  <a:cs typeface="Times New Roman" panose="02020603050405020304" pitchFamily="18" charset="0"/>
                </a:rPr>
                <a:t>- Đặt chân lên bàn đạp và đạp theo chiều kim đồng </a:t>
              </a:r>
              <a:r>
                <a:rPr lang="vi-VN" sz="1400" dirty="0" smtClean="0">
                  <a:latin typeface="Times New Roman" panose="02020603050405020304" pitchFamily="18" charset="0"/>
                  <a:ea typeface="Tahoma" panose="020B0604030504040204" pitchFamily="34" charset="0"/>
                  <a:cs typeface="Times New Roman" panose="02020603050405020304" pitchFamily="18" charset="0"/>
                </a:rPr>
                <a:t>hồ.</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vi-VN" sz="1400" dirty="0" smtClean="0">
                  <a:latin typeface="Times New Roman" panose="02020603050405020304" pitchFamily="18" charset="0"/>
                  <a:ea typeface="Tahoma" panose="020B0604030504040204" pitchFamily="34" charset="0"/>
                  <a:cs typeface="Times New Roman" panose="02020603050405020304" pitchFamily="18" charset="0"/>
                </a:rPr>
                <a:t>Khi </a:t>
              </a:r>
              <a:r>
                <a:rPr lang="vi-VN" sz="1400" dirty="0">
                  <a:latin typeface="Times New Roman" panose="02020603050405020304" pitchFamily="18" charset="0"/>
                  <a:ea typeface="Tahoma" panose="020B0604030504040204" pitchFamily="34" charset="0"/>
                  <a:cs typeface="Times New Roman" panose="02020603050405020304" pitchFamily="18" charset="0"/>
                </a:rPr>
                <a:t>dừng lại em cần đi chậm và bóp cả 2 phanh (trước và sau). </a:t>
              </a:r>
              <a:r>
                <a:rPr lang="en-US" sz="1400" dirty="0">
                  <a:latin typeface="Times New Roman" panose="02020603050405020304" pitchFamily="18" charset="0"/>
                  <a:ea typeface="Tahoma" panose="020B0604030504040204" pitchFamily="34" charset="0"/>
                  <a:cs typeface="Times New Roman" panose="02020603050405020304" pitchFamily="18" charset="0"/>
                </a:rPr>
                <a:t>K</a:t>
              </a:r>
              <a:r>
                <a:rPr lang="vi-VN" sz="1400" dirty="0" smtClean="0">
                  <a:latin typeface="Times New Roman" panose="02020603050405020304" pitchFamily="18" charset="0"/>
                  <a:ea typeface="Tahoma" panose="020B0604030504040204" pitchFamily="34" charset="0"/>
                  <a:cs typeface="Times New Roman" panose="02020603050405020304" pitchFamily="18" charset="0"/>
                </a:rPr>
                <a:t>hông </a:t>
              </a:r>
              <a:r>
                <a:rPr lang="vi-VN" sz="1400" dirty="0">
                  <a:latin typeface="Times New Roman" panose="02020603050405020304" pitchFamily="18" charset="0"/>
                  <a:ea typeface="Tahoma" panose="020B0604030504040204" pitchFamily="34" charset="0"/>
                  <a:cs typeface="Times New Roman" panose="02020603050405020304" pitchFamily="18" charset="0"/>
                </a:rPr>
                <a:t>phanh gấp dễ bị ngã.</a:t>
              </a: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24"/>
            <p:cNvSpPr/>
            <p:nvPr/>
          </p:nvSpPr>
          <p:spPr>
            <a:xfrm>
              <a:off x="4648200" y="4270828"/>
              <a:ext cx="4448628"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11</a:t>
            </a:fld>
            <a:endParaRPr lang="en-US" altLang="en-US"/>
          </a:p>
        </p:txBody>
      </p:sp>
      <p:sp>
        <p:nvSpPr>
          <p:cNvPr id="9" name="Title 2"/>
          <p:cNvSpPr txBox="1"/>
          <p:nvPr/>
        </p:nvSpPr>
        <p:spPr bwMode="auto">
          <a:xfrm>
            <a:off x="152400" y="59944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4</a:t>
            </a:r>
            <a:r>
              <a:rPr lang="vi-VN" sz="2400" b="1"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Chuẩn bị </a:t>
            </a:r>
            <a:r>
              <a:rPr lang="vi-VN" sz="2400" b="1"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xe đạp và xe đạp điện an toàn</a:t>
            </a: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latin typeface="Times New Roman" panose="02020603050405020304" pitchFamily="18" charset="0"/>
                <a:cs typeface="Times New Roman" panose="02020603050405020304" pitchFamily="18" charset="0"/>
              </a:rPr>
              <a:t>B. </a:t>
            </a:r>
            <a:r>
              <a:rPr lang="en-US" sz="2400" b="1" dirty="0" err="1" smtClean="0">
                <a:solidFill>
                  <a:schemeClr val="tx2">
                    <a:lumMod val="75000"/>
                  </a:schemeClr>
                </a:solidFill>
                <a:latin typeface="Times New Roman" panose="02020603050405020304" pitchFamily="18" charset="0"/>
                <a:cs typeface="Times New Roman" panose="02020603050405020304" pitchFamily="18" charset="0"/>
              </a:rPr>
              <a:t>Nội</a:t>
            </a:r>
            <a:r>
              <a:rPr lang="en-US" sz="2400" b="1" dirty="0" smtClean="0">
                <a:solidFill>
                  <a:schemeClr val="tx2">
                    <a:lumMod val="75000"/>
                  </a:schemeClr>
                </a:solidFill>
                <a:latin typeface="Times New Roman" panose="02020603050405020304" pitchFamily="18" charset="0"/>
                <a:cs typeface="Times New Roman" panose="02020603050405020304" pitchFamily="18" charset="0"/>
              </a:rPr>
              <a:t> dung </a:t>
            </a:r>
            <a:r>
              <a:rPr lang="en-US" sz="2400" b="1" dirty="0" err="1" smtClean="0">
                <a:solidFill>
                  <a:schemeClr val="tx2">
                    <a:lumMod val="75000"/>
                  </a:schemeClr>
                </a:solidFill>
                <a:latin typeface="Times New Roman" panose="02020603050405020304" pitchFamily="18" charset="0"/>
                <a:cs typeface="Times New Roman" panose="02020603050405020304" pitchFamily="18" charset="0"/>
              </a:rPr>
              <a:t>bài</a:t>
            </a:r>
            <a:r>
              <a:rPr lang="en-US" sz="24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75000"/>
                  </a:schemeClr>
                </a:solidFill>
                <a:latin typeface="Times New Roman" panose="02020603050405020304" pitchFamily="18" charset="0"/>
                <a:cs typeface="Times New Roman" panose="02020603050405020304" pitchFamily="18" charset="0"/>
              </a:rPr>
              <a:t>học</a:t>
            </a:r>
            <a:endParaRPr lang="en-US" sz="2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100" y="2363004"/>
            <a:ext cx="8953499" cy="830997"/>
          </a:xfrm>
          <a:prstGeom prst="rect">
            <a:avLst/>
          </a:prstGeom>
        </p:spPr>
        <p:txBody>
          <a:bodyPr wrap="square">
            <a:spAutoFit/>
          </a:bodyPr>
          <a:lstStyle/>
          <a:p>
            <a:r>
              <a:rPr lang="vi-VN" sz="2400" b="1" dirty="0"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Hãy trình bày sự hiểu biết của bản thân về cách đi xe đạp/xe đạp điện an toàn bằng cách trả lời các câu hỏi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071120091309"/>
          <p:cNvPicPr>
            <a:picLocks noChangeAspect="1"/>
          </p:cNvPicPr>
          <p:nvPr/>
        </p:nvPicPr>
        <p:blipFill>
          <a:blip r:embed="rId2">
            <a:lum bright="17999" contrast="36000"/>
          </a:blip>
          <a:srcRect t="7242" b="10649"/>
          <a:stretch>
            <a:fillRect/>
          </a:stretch>
        </p:blipFill>
        <p:spPr>
          <a:xfrm>
            <a:off x="4140200" y="12065"/>
            <a:ext cx="4464050" cy="2952115"/>
          </a:xfrm>
          <a:prstGeom prst="rect">
            <a:avLst/>
          </a:prstGeom>
          <a:noFill/>
          <a:ln w="19050" cap="flat" cmpd="sng">
            <a:solidFill>
              <a:srgbClr val="FF3300"/>
            </a:solidFill>
            <a:prstDash val="solid"/>
            <a:miter/>
            <a:headEnd type="none" w="med" len="med"/>
            <a:tailEnd type="none" w="med" len="med"/>
          </a:ln>
        </p:spPr>
      </p:pic>
      <p:sp>
        <p:nvSpPr>
          <p:cNvPr id="41989" name="AutoShape 5"/>
          <p:cNvSpPr/>
          <p:nvPr/>
        </p:nvSpPr>
        <p:spPr>
          <a:xfrm>
            <a:off x="283845" y="12065"/>
            <a:ext cx="3455670" cy="2548255"/>
          </a:xfrm>
          <a:prstGeom prst="wedgeRoundRectCallout">
            <a:avLst>
              <a:gd name="adj1" fmla="val 64421"/>
              <a:gd name="adj2" fmla="val 56296"/>
              <a:gd name="adj3" fmla="val 16667"/>
            </a:avLst>
          </a:prstGeom>
          <a:solidFill>
            <a:srgbClr val="FFFF00"/>
          </a:solidFill>
          <a:ln w="9525" cap="flat" cmpd="sng">
            <a:solidFill>
              <a:schemeClr val="tx1"/>
            </a:solidFill>
            <a:prstDash val="solid"/>
            <a:miter/>
            <a:headEnd type="none" w="med" len="med"/>
            <a:tailEnd type="none" w="med" len="med"/>
          </a:ln>
        </p:spPr>
        <p:txBody>
          <a:bodyPr/>
          <a:lstStyle/>
          <a:p>
            <a:pPr algn="ctr"/>
            <a:r>
              <a:rPr lang="en-US" altLang="x-none" sz="2400" b="1" dirty="0">
                <a:solidFill>
                  <a:srgbClr val="0000FF"/>
                </a:solidFill>
                <a:latin typeface="Times New Roman" panose="02020603050405020304" pitchFamily="18" charset="0"/>
                <a:cs typeface="Times New Roman" panose="02020603050405020304" pitchFamily="18" charset="0"/>
              </a:rPr>
              <a:t>Khi đi xe đạp trên</a:t>
            </a:r>
            <a:r>
              <a:rPr lang="en-US" altLang="x-none" sz="2400" b="1" dirty="0">
                <a:solidFill>
                  <a:srgbClr val="3366FF"/>
                </a:solidFill>
                <a:latin typeface="Times New Roman" panose="02020603050405020304" pitchFamily="18" charset="0"/>
                <a:cs typeface="Times New Roman" panose="02020603050405020304" pitchFamily="18" charset="0"/>
              </a:rPr>
              <a:t> </a:t>
            </a:r>
            <a:r>
              <a:rPr lang="en-US" altLang="x-none" sz="2400" b="1" dirty="0">
                <a:solidFill>
                  <a:srgbClr val="0000FF"/>
                </a:solidFill>
                <a:latin typeface="Times New Roman" panose="02020603050405020304" pitchFamily="18" charset="0"/>
                <a:cs typeface="Times New Roman" panose="02020603050405020304" pitchFamily="18" charset="0"/>
              </a:rPr>
              <a:t>đường quốc lộ, chúng ta cần đi v</a:t>
            </a:r>
            <a:r>
              <a:rPr lang="en-US" altLang="x-none" sz="2400" b="1" dirty="0">
                <a:solidFill>
                  <a:srgbClr val="0000FF"/>
                </a:solidFill>
                <a:latin typeface="Times New Roman" panose="02020603050405020304" pitchFamily="18" charset="0"/>
                <a:ea typeface="Times New Roman" panose="02020603050405020304" pitchFamily="18" charset="0"/>
              </a:rPr>
              <a:t>à</a:t>
            </a:r>
            <a:r>
              <a:rPr lang="en-US" altLang="x-none" sz="2400" b="1" dirty="0">
                <a:solidFill>
                  <a:srgbClr val="0000FF"/>
                </a:solidFill>
                <a:latin typeface="Times New Roman" panose="02020603050405020304" pitchFamily="18" charset="0"/>
                <a:cs typeface="Times New Roman" panose="02020603050405020304" pitchFamily="18" charset="0"/>
              </a:rPr>
              <a:t>o l</a:t>
            </a:r>
            <a:r>
              <a:rPr lang="en-US" altLang="x-none" sz="2400" b="1" dirty="0">
                <a:solidFill>
                  <a:srgbClr val="0000FF"/>
                </a:solidFill>
                <a:latin typeface="Times New Roman" panose="02020603050405020304" pitchFamily="18" charset="0"/>
                <a:ea typeface="Times New Roman" panose="02020603050405020304" pitchFamily="18" charset="0"/>
              </a:rPr>
              <a:t>à</a:t>
            </a:r>
            <a:r>
              <a:rPr lang="en-US" altLang="x-none" sz="2400" b="1" dirty="0">
                <a:solidFill>
                  <a:srgbClr val="0000FF"/>
                </a:solidFill>
                <a:latin typeface="Times New Roman" panose="02020603050405020304" pitchFamily="18" charset="0"/>
                <a:cs typeface="Times New Roman" panose="02020603050405020304" pitchFamily="18" charset="0"/>
              </a:rPr>
              <a:t>n đường n</a:t>
            </a:r>
            <a:r>
              <a:rPr lang="en-US" altLang="x-none" sz="2400" b="1" dirty="0">
                <a:solidFill>
                  <a:srgbClr val="0000FF"/>
                </a:solidFill>
                <a:latin typeface="Times New Roman" panose="02020603050405020304" pitchFamily="18" charset="0"/>
                <a:ea typeface="Times New Roman" panose="02020603050405020304" pitchFamily="18" charset="0"/>
              </a:rPr>
              <a:t>à</a:t>
            </a:r>
            <a:r>
              <a:rPr lang="en-US" altLang="x-none" sz="2400" b="1" dirty="0">
                <a:solidFill>
                  <a:srgbClr val="0000FF"/>
                </a:solidFill>
                <a:latin typeface="Times New Roman" panose="02020603050405020304" pitchFamily="18" charset="0"/>
                <a:cs typeface="Times New Roman" panose="02020603050405020304" pitchFamily="18" charset="0"/>
              </a:rPr>
              <a:t>o ?</a:t>
            </a:r>
            <a:endParaRPr lang="en-US" altLang="x-none" sz="2400" b="1" dirty="0">
              <a:solidFill>
                <a:srgbClr val="0000FF"/>
              </a:solidFill>
              <a:latin typeface="Times New Roman" panose="02020603050405020304" pitchFamily="18" charset="0"/>
              <a:ea typeface="Times New Roman" panose="02020603050405020304" pitchFamily="18" charset="0"/>
            </a:endParaRPr>
          </a:p>
        </p:txBody>
      </p:sp>
      <p:sp>
        <p:nvSpPr>
          <p:cNvPr id="41990" name="AutoShape 6"/>
          <p:cNvSpPr/>
          <p:nvPr/>
        </p:nvSpPr>
        <p:spPr>
          <a:xfrm>
            <a:off x="-109220" y="4774565"/>
            <a:ext cx="9067165" cy="2052320"/>
          </a:xfrm>
          <a:prstGeom prst="verticalScroll">
            <a:avLst>
              <a:gd name="adj" fmla="val 12500"/>
            </a:avLst>
          </a:prstGeom>
          <a:solidFill>
            <a:srgbClr val="CCFFFF"/>
          </a:solidFill>
          <a:ln w="9525" cap="flat" cmpd="sng">
            <a:solidFill>
              <a:schemeClr val="tx1"/>
            </a:solidFill>
            <a:prstDash val="solid"/>
            <a:headEnd type="none" w="med" len="med"/>
            <a:tailEnd type="none" w="med" len="med"/>
          </a:ln>
        </p:spPr>
        <p:txBody>
          <a:bodyPr wrap="none" anchor="ctr"/>
          <a:lstStyle/>
          <a:p>
            <a:pPr algn="ctr"/>
            <a:endParaRPr lang="en-US" sz="3200" dirty="0" err="1">
              <a:sym typeface="+mn-ea"/>
            </a:endParaRPr>
          </a:p>
          <a:p>
            <a:pPr algn="ctr"/>
            <a:r>
              <a:rPr lang="en-US" sz="2400" smtClean="0">
                <a:latin typeface="Times New Roman" panose="02020603050405020304" pitchFamily="18" charset="0"/>
                <a:cs typeface="Times New Roman" panose="02020603050405020304" pitchFamily="18" charset="0"/>
                <a:sym typeface="+mn-ea"/>
              </a:rPr>
              <a:t>1</a:t>
            </a:r>
            <a:r>
              <a:rPr lang="en-US" sz="2400" dirty="0" err="1">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a:t>
            </a:r>
            <a:r>
              <a:rPr lang="en-US" sz="2400" b="1" dirty="0" err="1" smtClean="0">
                <a:latin typeface="Times New Roman" panose="02020603050405020304" pitchFamily="18" charset="0"/>
                <a:cs typeface="Times New Roman" panose="02020603050405020304" pitchFamily="18" charset="0"/>
                <a:sym typeface="+mn-ea"/>
              </a:rPr>
              <a:t>i</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vào</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phần</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đường</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làn</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đường</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dành </a:t>
            </a:r>
          </a:p>
          <a:p>
            <a:pPr algn="ctr"/>
            <a:r>
              <a:rPr lang="en-US" sz="2400" b="1" dirty="0" err="1">
                <a:latin typeface="Times New Roman" panose="02020603050405020304" pitchFamily="18" charset="0"/>
                <a:cs typeface="Times New Roman" panose="02020603050405020304" pitchFamily="18" charset="0"/>
                <a:sym typeface="+mn-ea"/>
              </a:rPr>
              <a:t>cho</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xe</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đạp</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xe</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thô</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sơ</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Đi</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bên</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phải </a:t>
            </a:r>
            <a:r>
              <a:rPr lang="en-US" sz="2400" b="1" err="1">
                <a:latin typeface="Times New Roman" panose="02020603050405020304" pitchFamily="18" charset="0"/>
                <a:cs typeface="Times New Roman" panose="02020603050405020304" pitchFamily="18" charset="0"/>
                <a:sym typeface="+mn-ea"/>
              </a:rPr>
              <a:t>theo</a:t>
            </a:r>
            <a:r>
              <a:rPr lang="en-US" sz="2400" b="1">
                <a:latin typeface="Times New Roman" panose="02020603050405020304" pitchFamily="18" charset="0"/>
                <a:cs typeface="Times New Roman" panose="02020603050405020304" pitchFamily="18" charset="0"/>
                <a:sym typeface="+mn-ea"/>
              </a:rPr>
              <a:t> </a:t>
            </a:r>
            <a:r>
              <a:rPr lang="en-US" sz="2400" b="1" smtClean="0">
                <a:latin typeface="Times New Roman" panose="02020603050405020304" pitchFamily="18" charset="0"/>
                <a:cs typeface="Times New Roman" panose="02020603050405020304" pitchFamily="18" charset="0"/>
                <a:sym typeface="+mn-ea"/>
              </a:rPr>
              <a:t>chiều đi </a:t>
            </a:r>
            <a:r>
              <a:rPr lang="en-US" sz="2400" b="1" dirty="0" err="1">
                <a:latin typeface="Times New Roman" panose="02020603050405020304" pitchFamily="18" charset="0"/>
                <a:cs typeface="Times New Roman" panose="02020603050405020304" pitchFamily="18" charset="0"/>
                <a:sym typeface="+mn-ea"/>
              </a:rPr>
              <a:t>của</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mình.</a:t>
            </a:r>
          </a:p>
          <a:p>
            <a:pPr marL="0" indent="0" algn="ctr">
              <a:buFont typeface="Wingdings" panose="05000000000000000000" charset="0"/>
              <a:buNone/>
            </a:pPr>
            <a:endParaRPr lang="en-US" sz="3200" b="0" u="none" dirty="0">
              <a:solidFill>
                <a:schemeClr val="tx1"/>
              </a:solidFill>
            </a:endParaRPr>
          </a:p>
          <a:p>
            <a:pPr algn="ctr"/>
            <a:endParaRPr lang="en-US" altLang="x-none" sz="3200" b="1" dirty="0">
              <a:solidFill>
                <a:srgbClr val="0000FF"/>
              </a:solidFill>
              <a:latin typeface="Times New Roman" panose="02020603050405020304" pitchFamily="18" charset="0"/>
              <a:ea typeface="Times New Roman" panose="02020603050405020304" pitchFamily="18" charset="0"/>
            </a:endParaRPr>
          </a:p>
        </p:txBody>
      </p:sp>
      <p:pic>
        <p:nvPicPr>
          <p:cNvPr id="16" name="Content Placeholder 15" descr="Kết quả hình ảnh cho biển hiệu lệnh"/>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6815" y="2649855"/>
            <a:ext cx="2953385" cy="21247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wedge">
                                      <p:cBhvr>
                                        <p:cTn id="7" dur="2000"/>
                                        <p:tgtEl>
                                          <p:spTgt spid="4198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1990"/>
                                        </p:tgtEl>
                                        <p:attrNameLst>
                                          <p:attrName>style.visibility</p:attrName>
                                        </p:attrNameLst>
                                      </p:cBhvr>
                                      <p:to>
                                        <p:strVal val="visible"/>
                                      </p:to>
                                    </p:set>
                                    <p:animEffect transition="in" filter="wheel(4)">
                                      <p:cBhvr>
                                        <p:cTn id="12" dur="2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bldLvl="0" animBg="1"/>
      <p:bldP spid="4199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895" y="13970"/>
            <a:ext cx="8992235" cy="1403985"/>
          </a:xfrm>
          <a:solidFill>
            <a:srgbClr val="FFFFFF"/>
          </a:solidFill>
        </p:spPr>
        <p:txBody>
          <a:bodyPr/>
          <a:lstStyle/>
          <a:p>
            <a:r>
              <a:rPr lang="en-US" sz="2400" b="1">
                <a:solidFill>
                  <a:srgbClr val="C00000"/>
                </a:solidFill>
                <a:latin typeface="Times New Roman" panose="02020603050405020304" pitchFamily="18" charset="0"/>
                <a:cs typeface="Times New Roman" panose="02020603050405020304" pitchFamily="18" charset="0"/>
              </a:rPr>
              <a:t>Khi tham gia giao thông chúng ta phải tuân thủ việc gì ?</a:t>
            </a:r>
          </a:p>
        </p:txBody>
      </p:sp>
      <p:sp>
        <p:nvSpPr>
          <p:cNvPr id="4" name="Slide Number Placeholder 3"/>
          <p:cNvSpPr>
            <a:spLocks noGrp="1"/>
          </p:cNvSpPr>
          <p:nvPr>
            <p:ph type="sldNum" sz="quarter" idx="12"/>
          </p:nvPr>
        </p:nvSpPr>
        <p:spPr/>
        <p:txBody>
          <a:bodyPr/>
          <a:lstStyle/>
          <a:p>
            <a:fld id="{300C0E42-971C-45AE-A265-A692C1DB1D8A}" type="slidenum">
              <a:rPr lang="en-US" altLang="en-US"/>
              <a:t>13</a:t>
            </a:fld>
            <a:endParaRPr lang="en-US" altLang="en-US"/>
          </a:p>
        </p:txBody>
      </p:sp>
      <p:sp>
        <p:nvSpPr>
          <p:cNvPr id="11" name="Horizontal Scroll 10"/>
          <p:cNvSpPr/>
          <p:nvPr/>
        </p:nvSpPr>
        <p:spPr>
          <a:xfrm>
            <a:off x="226695" y="4605655"/>
            <a:ext cx="8637270" cy="253238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600" b="1" dirty="0" err="1">
              <a:solidFill>
                <a:schemeClr val="tx1"/>
              </a:solidFill>
              <a:latin typeface="Times New Roman" panose="02020603050405020304" pitchFamily="18" charset="0"/>
              <a:cs typeface="Times New Roman" panose="02020603050405020304" pitchFamily="18" charset="0"/>
              <a:sym typeface="+mn-ea"/>
            </a:endParaRPr>
          </a:p>
          <a:p>
            <a:pPr algn="ctr"/>
            <a:r>
              <a:rPr lang="en-US" sz="2400" b="1" dirty="0" err="1">
                <a:solidFill>
                  <a:schemeClr val="tx1"/>
                </a:solidFill>
                <a:latin typeface="Times New Roman" panose="02020603050405020304" pitchFamily="18" charset="0"/>
                <a:cs typeface="Times New Roman" panose="02020603050405020304" pitchFamily="18" charset="0"/>
                <a:sym typeface="+mn-ea"/>
              </a:rPr>
              <a:t>2.Tuân</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thủ</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tín</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hiệu</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đèn</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giao</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thông</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và</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các</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hiệu</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lệnh</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của</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người</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điều</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khiển</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giao</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thông</a:t>
            </a:r>
            <a:r>
              <a:rPr lang="en-US" sz="2400" b="1" dirty="0">
                <a:solidFill>
                  <a:schemeClr val="tx1"/>
                </a:solidFill>
                <a:latin typeface="Times New Roman" panose="02020603050405020304" pitchFamily="18" charset="0"/>
                <a:cs typeface="Times New Roman" panose="02020603050405020304" pitchFamily="18" charset="0"/>
                <a:sym typeface="+mn-ea"/>
              </a:rPr>
              <a:t>. </a:t>
            </a:r>
            <a:endParaRPr lang="en-US" sz="2400" b="1" u="none" dirty="0">
              <a:solidFill>
                <a:schemeClr val="tx1"/>
              </a:solidFill>
              <a:latin typeface="Times New Roman" panose="02020603050405020304" pitchFamily="18" charset="0"/>
              <a:cs typeface="Times New Roman" panose="02020603050405020304" pitchFamily="18" charset="0"/>
            </a:endParaRPr>
          </a:p>
          <a:p>
            <a:pPr algn="ctr"/>
            <a:r>
              <a:rPr lang="en-US" sz="3200" b="1">
                <a:latin typeface="Times New Roman" panose="02020603050405020304" pitchFamily="18" charset="0"/>
                <a:cs typeface="Times New Roman" panose="02020603050405020304" pitchFamily="18" charset="0"/>
              </a:rPr>
              <a:t> </a:t>
            </a:r>
          </a:p>
        </p:txBody>
      </p:sp>
      <p:pic>
        <p:nvPicPr>
          <p:cNvPr id="13" name="Content Placeholder 12"/>
          <p:cNvPicPr>
            <a:picLocks noGrp="1" noChangeAspect="1"/>
          </p:cNvPicPr>
          <p:nvPr>
            <p:ph sz="half" idx="2"/>
          </p:nvPr>
        </p:nvPicPr>
        <p:blipFill>
          <a:blip r:embed="rId2"/>
          <a:stretch>
            <a:fillRect/>
          </a:stretch>
        </p:blipFill>
        <p:spPr>
          <a:xfrm>
            <a:off x="457200" y="1261110"/>
            <a:ext cx="3528060" cy="3705225"/>
          </a:xfrm>
          <a:prstGeom prst="rect">
            <a:avLst/>
          </a:prstGeom>
        </p:spPr>
      </p:pic>
      <p:pic>
        <p:nvPicPr>
          <p:cNvPr id="19" name="Content Placeholder 18" descr="Mức phạt khi không chấp hành hiệu lệnh​"/>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985260" y="1261745"/>
            <a:ext cx="4878705" cy="3704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7465" y="52705"/>
            <a:ext cx="9041765" cy="1365250"/>
          </a:xfrm>
          <a:solidFill>
            <a:srgbClr val="CCFFFF"/>
          </a:solidFill>
        </p:spPr>
        <p:txBody>
          <a:bodyPr/>
          <a:lstStyle/>
          <a:p>
            <a:r>
              <a:rPr lang="en-US" sz="2400" b="1">
                <a:solidFill>
                  <a:srgbClr val="C00000"/>
                </a:solidFill>
                <a:latin typeface="Times New Roman" panose="02020603050405020304" pitchFamily="18" charset="0"/>
                <a:cs typeface="Times New Roman" panose="02020603050405020304" pitchFamily="18" charset="0"/>
              </a:rPr>
              <a:t>Người điều khiển xe đạp/xe đạp điện phải như thế nào ?</a:t>
            </a:r>
          </a:p>
        </p:txBody>
      </p:sp>
      <p:sp>
        <p:nvSpPr>
          <p:cNvPr id="4" name="Slide Number Placeholder 3"/>
          <p:cNvSpPr>
            <a:spLocks noGrp="1"/>
          </p:cNvSpPr>
          <p:nvPr>
            <p:ph type="sldNum" sz="quarter" idx="12"/>
          </p:nvPr>
        </p:nvSpPr>
        <p:spPr/>
        <p:txBody>
          <a:bodyPr/>
          <a:lstStyle/>
          <a:p>
            <a:fld id="{300C0E42-971C-45AE-A265-A692C1DB1D8A}" type="slidenum">
              <a:rPr lang="en-US" altLang="en-US"/>
              <a:t>14</a:t>
            </a:fld>
            <a:endParaRPr lang="en-US" altLang="en-US"/>
          </a:p>
        </p:txBody>
      </p:sp>
      <p:pic>
        <p:nvPicPr>
          <p:cNvPr id="5" name="Content Placeholder 4"/>
          <p:cNvPicPr>
            <a:picLocks noGrp="1" noChangeAspect="1"/>
          </p:cNvPicPr>
          <p:nvPr>
            <p:ph sz="half" idx="1"/>
          </p:nvPr>
        </p:nvPicPr>
        <p:blipFill>
          <a:blip r:embed="rId2"/>
          <a:stretch>
            <a:fillRect/>
          </a:stretch>
        </p:blipFill>
        <p:spPr>
          <a:xfrm>
            <a:off x="36830" y="1248410"/>
            <a:ext cx="5121275" cy="3619500"/>
          </a:xfrm>
          <a:prstGeom prst="rect">
            <a:avLst/>
          </a:prstGeom>
        </p:spPr>
      </p:pic>
      <p:pic>
        <p:nvPicPr>
          <p:cNvPr id="6" name="Content Placeholder 4"/>
          <p:cNvPicPr>
            <a:picLocks noGrp="1" noChangeAspect="1"/>
          </p:cNvPicPr>
          <p:nvPr>
            <p:ph sz="half" idx="2"/>
          </p:nvPr>
        </p:nvPicPr>
        <p:blipFill>
          <a:blip r:embed="rId3"/>
          <a:stretch>
            <a:fillRect/>
          </a:stretch>
        </p:blipFill>
        <p:spPr>
          <a:xfrm>
            <a:off x="5158105" y="1248410"/>
            <a:ext cx="3921125" cy="3618865"/>
          </a:xfrm>
          <a:prstGeom prst="rect">
            <a:avLst/>
          </a:prstGeom>
          <a:noFill/>
          <a:ln w="9525">
            <a:noFill/>
            <a:miter lim="800000"/>
            <a:headEnd/>
            <a:tailEnd/>
          </a:ln>
        </p:spPr>
      </p:pic>
      <p:sp>
        <p:nvSpPr>
          <p:cNvPr id="8" name="Horizontal Scroll 7"/>
          <p:cNvSpPr/>
          <p:nvPr/>
        </p:nvSpPr>
        <p:spPr>
          <a:xfrm>
            <a:off x="37465" y="4316730"/>
            <a:ext cx="9042400" cy="314706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indent="0">
              <a:buNone/>
            </a:pPr>
            <a:endParaRPr lang="en-US" sz="3600" b="1" dirty="0" err="1">
              <a:solidFill>
                <a:schemeClr val="tx1"/>
              </a:solidFill>
              <a:latin typeface="Times New Roman" panose="02020603050405020304" pitchFamily="18" charset="0"/>
              <a:cs typeface="Times New Roman" panose="02020603050405020304" pitchFamily="18" charset="0"/>
              <a:sym typeface="+mn-ea"/>
            </a:endParaRPr>
          </a:p>
          <a:p>
            <a:pPr marL="0" indent="0">
              <a:buNone/>
            </a:pPr>
            <a:r>
              <a:rPr lang="en-US" sz="2400" b="1" dirty="0" err="1">
                <a:solidFill>
                  <a:schemeClr val="tx1"/>
                </a:solidFill>
                <a:latin typeface="Times New Roman" panose="02020603050405020304" pitchFamily="18" charset="0"/>
                <a:cs typeface="Times New Roman" panose="02020603050405020304" pitchFamily="18" charset="0"/>
                <a:sym typeface="+mn-ea"/>
              </a:rPr>
              <a:t>3. Điều</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khiển</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xe</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đạp</a:t>
            </a:r>
            <a:r>
              <a:rPr lang="en-US" sz="2400" b="1" dirty="0">
                <a:solidFill>
                  <a:schemeClr val="tx1"/>
                </a:solidFill>
                <a:latin typeface="Times New Roman" panose="02020603050405020304" pitchFamily="18" charset="0"/>
                <a:cs typeface="Times New Roman" panose="02020603050405020304" pitchFamily="18" charset="0"/>
                <a:sym typeface="+mn-ea"/>
              </a:rPr>
              <a:t>/</a:t>
            </a:r>
            <a:r>
              <a:rPr lang="en-US" sz="2400" b="1" dirty="0" err="1">
                <a:solidFill>
                  <a:schemeClr val="tx1"/>
                </a:solidFill>
                <a:latin typeface="Times New Roman" panose="02020603050405020304" pitchFamily="18" charset="0"/>
                <a:cs typeface="Times New Roman" panose="02020603050405020304" pitchFamily="18" charset="0"/>
                <a:sym typeface="+mn-ea"/>
              </a:rPr>
              <a:t>xe</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đạp</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điện</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bằng</a:t>
            </a:r>
            <a:r>
              <a:rPr lang="en-US" sz="2400" b="1" dirty="0">
                <a:solidFill>
                  <a:schemeClr val="tx1"/>
                </a:solidFill>
                <a:latin typeface="Times New Roman" panose="02020603050405020304" pitchFamily="18" charset="0"/>
                <a:cs typeface="Times New Roman" panose="02020603050405020304" pitchFamily="18" charset="0"/>
                <a:sym typeface="+mn-ea"/>
              </a:rPr>
              <a:t> 2 </a:t>
            </a:r>
            <a:r>
              <a:rPr lang="en-US" sz="2400" b="1" dirty="0" err="1">
                <a:solidFill>
                  <a:schemeClr val="tx1"/>
                </a:solidFill>
                <a:latin typeface="Times New Roman" panose="02020603050405020304" pitchFamily="18" charset="0"/>
                <a:cs typeface="Times New Roman" panose="02020603050405020304" pitchFamily="18" charset="0"/>
                <a:sym typeface="+mn-ea"/>
              </a:rPr>
              <a:t>tay</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đặt</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chân</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vào</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bàn</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đạp</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tay</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vào</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phanh</a:t>
            </a:r>
            <a:r>
              <a:rPr lang="en-US" sz="2400" b="1" dirty="0">
                <a:solidFill>
                  <a:schemeClr val="tx1"/>
                </a:solidFill>
                <a:latin typeface="Times New Roman" panose="02020603050405020304" pitchFamily="18" charset="0"/>
                <a:cs typeface="Times New Roman" panose="02020603050405020304" pitchFamily="18" charset="0"/>
                <a:sym typeface="+mn-ea"/>
              </a:rPr>
              <a:t>.</a:t>
            </a:r>
            <a:endParaRPr lang="en-US" sz="2400" b="1" u="none"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b="1" dirty="0" err="1">
                <a:solidFill>
                  <a:schemeClr val="tx1"/>
                </a:solidFill>
                <a:latin typeface="Times New Roman" panose="02020603050405020304" pitchFamily="18" charset="0"/>
                <a:cs typeface="Times New Roman" panose="02020603050405020304" pitchFamily="18" charset="0"/>
                <a:sym typeface="+mn-ea"/>
              </a:rPr>
              <a:t>4. Người</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đi</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xe</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đạp</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điện</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phải</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đội</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mũ</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bảo</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hiểm</a:t>
            </a:r>
            <a:endParaRPr lang="en-US" sz="2400" b="0" u="none" dirty="0">
              <a:solidFill>
                <a:schemeClr val="tx1"/>
              </a:solidFill>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135" y="39370"/>
            <a:ext cx="9041130" cy="1378585"/>
          </a:xfrm>
          <a:solidFill>
            <a:srgbClr val="FFFFFF"/>
          </a:solidFill>
        </p:spPr>
        <p:txBody>
          <a:bodyPr/>
          <a:lstStyle/>
          <a:p>
            <a:r>
              <a:rPr lang="en-US" sz="2400" b="1">
                <a:solidFill>
                  <a:srgbClr val="C00000"/>
                </a:solidFill>
                <a:latin typeface="Times New Roman" panose="02020603050405020304" pitchFamily="18" charset="0"/>
                <a:cs typeface="Times New Roman" panose="02020603050405020304" pitchFamily="18" charset="0"/>
              </a:rPr>
              <a:t>Người đi xe đạp/xe đạp điện </a:t>
            </a:r>
            <a:br>
              <a:rPr lang="en-US" sz="2400" b="1">
                <a:solidFill>
                  <a:srgbClr val="C00000"/>
                </a:solidFill>
                <a:latin typeface="Times New Roman" panose="02020603050405020304" pitchFamily="18" charset="0"/>
                <a:cs typeface="Times New Roman" panose="02020603050405020304" pitchFamily="18" charset="0"/>
              </a:rPr>
            </a:br>
            <a:r>
              <a:rPr lang="en-US" sz="2400" b="1">
                <a:solidFill>
                  <a:srgbClr val="C00000"/>
                </a:solidFill>
                <a:latin typeface="Times New Roman" panose="02020603050405020304" pitchFamily="18" charset="0"/>
                <a:cs typeface="Times New Roman" panose="02020603050405020304" pitchFamily="18" charset="0"/>
              </a:rPr>
              <a:t>không được làm gì ?</a:t>
            </a:r>
          </a:p>
        </p:txBody>
      </p:sp>
      <p:sp>
        <p:nvSpPr>
          <p:cNvPr id="4" name="Slide Number Placeholder 3"/>
          <p:cNvSpPr>
            <a:spLocks noGrp="1"/>
          </p:cNvSpPr>
          <p:nvPr>
            <p:ph type="sldNum" sz="quarter" idx="12"/>
          </p:nvPr>
        </p:nvSpPr>
        <p:spPr/>
        <p:txBody>
          <a:bodyPr/>
          <a:lstStyle/>
          <a:p>
            <a:fld id="{300C0E42-971C-45AE-A265-A692C1DB1D8A}" type="slidenum">
              <a:rPr lang="en-US" altLang="en-US"/>
              <a:t>15</a:t>
            </a:fld>
            <a:endParaRPr lang="en-US" alt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770" y="1417955"/>
            <a:ext cx="4326255" cy="2694940"/>
          </a:xfrm>
          <a:prstGeom prst="rect">
            <a:avLst/>
          </a:prstGeom>
        </p:spPr>
      </p:pic>
      <p:pic>
        <p:nvPicPr>
          <p:cNvPr id="167941" name="Picture 5"/>
          <p:cNvPicPr>
            <a:picLocks noGrp="1" noChangeAspect="1"/>
          </p:cNvPicPr>
          <p:nvPr>
            <p:ph sz="half" idx="2"/>
          </p:nvPr>
        </p:nvPicPr>
        <p:blipFill>
          <a:blip r:embed="rId3"/>
          <a:srcRect l="41251" t="50000" r="36874" b="16000"/>
          <a:stretch>
            <a:fillRect/>
          </a:stretch>
        </p:blipFill>
        <p:spPr>
          <a:xfrm>
            <a:off x="4390390" y="1417955"/>
            <a:ext cx="4559935" cy="2694305"/>
          </a:xfrm>
          <a:prstGeom prst="rect">
            <a:avLst/>
          </a:prstGeom>
          <a:noFill/>
          <a:ln w="9525">
            <a:noFill/>
          </a:ln>
        </p:spPr>
      </p:pic>
      <p:sp>
        <p:nvSpPr>
          <p:cNvPr id="7" name="Horizontal Scroll 6"/>
          <p:cNvSpPr/>
          <p:nvPr/>
        </p:nvSpPr>
        <p:spPr>
          <a:xfrm>
            <a:off x="64135" y="4112895"/>
            <a:ext cx="8886825" cy="2501265"/>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indent="0">
              <a:buNone/>
            </a:pPr>
            <a:r>
              <a:rPr lang="en-US" sz="2400" b="1" dirty="0" err="1">
                <a:solidFill>
                  <a:schemeClr val="tx1"/>
                </a:solidFill>
                <a:latin typeface="Times New Roman" panose="02020603050405020304" pitchFamily="18" charset="0"/>
                <a:cs typeface="Times New Roman" panose="02020603050405020304" pitchFamily="18" charset="0"/>
                <a:sym typeface="+mn-ea"/>
              </a:rPr>
              <a:t>5. Không</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được</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sử</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dụng</a:t>
            </a:r>
            <a:r>
              <a:rPr lang="en-US" sz="2400" b="1" dirty="0">
                <a:solidFill>
                  <a:schemeClr val="tx1"/>
                </a:solidFill>
                <a:latin typeface="Times New Roman" panose="02020603050405020304" pitchFamily="18" charset="0"/>
                <a:cs typeface="Times New Roman" panose="02020603050405020304" pitchFamily="18" charset="0"/>
                <a:sym typeface="+mn-ea"/>
              </a:rPr>
              <a:t> ô, </a:t>
            </a:r>
            <a:r>
              <a:rPr lang="en-US" sz="2400" b="1" dirty="0" err="1">
                <a:solidFill>
                  <a:schemeClr val="tx1"/>
                </a:solidFill>
                <a:latin typeface="Times New Roman" panose="02020603050405020304" pitchFamily="18" charset="0"/>
                <a:cs typeface="Times New Roman" panose="02020603050405020304" pitchFamily="18" charset="0"/>
                <a:sym typeface="+mn-ea"/>
              </a:rPr>
              <a:t>dù</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smtClean="0">
                <a:solidFill>
                  <a:schemeClr val="tx1"/>
                </a:solidFill>
                <a:latin typeface="Times New Roman" panose="02020603050405020304" pitchFamily="18" charset="0"/>
                <a:cs typeface="Times New Roman" panose="02020603050405020304" pitchFamily="18" charset="0"/>
                <a:sym typeface="+mn-ea"/>
              </a:rPr>
              <a:t>điện</a:t>
            </a:r>
            <a:r>
              <a:rPr lang="en-US" sz="2400" b="1" dirty="0" smtClean="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thoại</a:t>
            </a:r>
            <a:r>
              <a:rPr lang="en-US" sz="2400" b="1" dirty="0">
                <a:solidFill>
                  <a:schemeClr val="tx1"/>
                </a:solidFill>
                <a:latin typeface="Times New Roman" panose="02020603050405020304" pitchFamily="18" charset="0"/>
                <a:cs typeface="Times New Roman" panose="02020603050405020304" pitchFamily="18" charset="0"/>
                <a:sym typeface="+mn-ea"/>
              </a:rPr>
              <a:t> di </a:t>
            </a:r>
            <a:r>
              <a:rPr lang="en-US" sz="2400" b="1" dirty="0" err="1">
                <a:solidFill>
                  <a:schemeClr val="tx1"/>
                </a:solidFill>
                <a:latin typeface="Times New Roman" panose="02020603050405020304" pitchFamily="18" charset="0"/>
                <a:cs typeface="Times New Roman" panose="02020603050405020304" pitchFamily="18" charset="0"/>
                <a:sym typeface="+mn-ea"/>
              </a:rPr>
              <a:t>động</a:t>
            </a:r>
            <a:r>
              <a:rPr lang="en-US" sz="2400" b="1" dirty="0" smtClean="0">
                <a:solidFill>
                  <a:schemeClr val="tx1"/>
                </a:solidFill>
                <a:latin typeface="Times New Roman" panose="02020603050405020304" pitchFamily="18" charset="0"/>
                <a:cs typeface="Times New Roman" panose="02020603050405020304" pitchFamily="18" charset="0"/>
                <a:sym typeface="+mn-ea"/>
              </a:rPr>
              <a:t>, </a:t>
            </a:r>
            <a:r>
              <a:rPr lang="en-US" sz="2400" b="1" dirty="0" err="1" smtClean="0">
                <a:solidFill>
                  <a:schemeClr val="tx1"/>
                </a:solidFill>
                <a:latin typeface="Times New Roman" panose="02020603050405020304" pitchFamily="18" charset="0"/>
                <a:cs typeface="Times New Roman" panose="02020603050405020304" pitchFamily="18" charset="0"/>
                <a:sym typeface="+mn-ea"/>
              </a:rPr>
              <a:t>thiết</a:t>
            </a:r>
            <a:r>
              <a:rPr lang="en-US" sz="2400" b="1" dirty="0" smtClean="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bị</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âm</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thanh</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khi</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đi</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xe</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đạp</a:t>
            </a:r>
            <a:endParaRPr lang="en-US"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70" y="78740"/>
            <a:ext cx="8976995" cy="1365250"/>
          </a:xfrm>
          <a:solidFill>
            <a:schemeClr val="bg1"/>
          </a:solidFill>
        </p:spPr>
        <p:txBody>
          <a:bodyPr/>
          <a:lstStyle/>
          <a:p>
            <a:r>
              <a:rPr lang="en-US" sz="3600" b="1">
                <a:solidFill>
                  <a:srgbClr val="C00000"/>
                </a:solidFill>
                <a:latin typeface="Times New Roman" panose="02020603050405020304" pitchFamily="18" charset="0"/>
                <a:cs typeface="Times New Roman" panose="02020603050405020304" pitchFamily="18" charset="0"/>
              </a:rPr>
              <a:t>Người đi xe đạp/xe đạp điện không được làm gì?</a:t>
            </a:r>
          </a:p>
        </p:txBody>
      </p:sp>
      <p:sp>
        <p:nvSpPr>
          <p:cNvPr id="5" name="Slide Number Placeholder 4"/>
          <p:cNvSpPr>
            <a:spLocks noGrp="1"/>
          </p:cNvSpPr>
          <p:nvPr>
            <p:ph type="sldNum" sz="quarter" idx="12"/>
          </p:nvPr>
        </p:nvSpPr>
        <p:spPr/>
        <p:txBody>
          <a:bodyPr/>
          <a:lstStyle/>
          <a:p>
            <a:fld id="{1CB42201-2471-40F6-8EF9-F0D16A62EDB8}" type="slidenum">
              <a:rPr lang="en-US" altLang="en-US"/>
              <a:t>16</a:t>
            </a:fld>
            <a:endParaRPr lang="en-US" altLang="en-US"/>
          </a:p>
        </p:txBody>
      </p:sp>
      <p:pic>
        <p:nvPicPr>
          <p:cNvPr id="13" name="Picture 2"/>
          <p:cNvPicPr>
            <a:picLocks noGrp="1" noChangeAspect="1"/>
          </p:cNvPicPr>
          <p:nvPr>
            <p:ph sz="half" idx="1"/>
          </p:nvPr>
        </p:nvPicPr>
        <p:blipFill>
          <a:blip r:embed="rId2"/>
          <a:srcRect l="20654" t="19870" r="65331" b="48758"/>
          <a:stretch>
            <a:fillRect/>
          </a:stretch>
        </p:blipFill>
        <p:spPr>
          <a:xfrm>
            <a:off x="90170" y="1339215"/>
            <a:ext cx="4038600" cy="2866390"/>
          </a:xfrm>
          <a:prstGeom prst="rect">
            <a:avLst/>
          </a:prstGeom>
          <a:noFill/>
          <a:ln w="9525">
            <a:noFill/>
          </a:ln>
        </p:spPr>
      </p:pic>
      <p:sp>
        <p:nvSpPr>
          <p:cNvPr id="6" name="Horizontal Scroll 5"/>
          <p:cNvSpPr/>
          <p:nvPr/>
        </p:nvSpPr>
        <p:spPr>
          <a:xfrm>
            <a:off x="90170" y="4086860"/>
            <a:ext cx="8976995" cy="2468245"/>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indent="0">
              <a:buNone/>
            </a:pPr>
            <a:r>
              <a:rPr lang="en-US" sz="2400" b="1" dirty="0" err="1">
                <a:solidFill>
                  <a:schemeClr val="tx1"/>
                </a:solidFill>
                <a:latin typeface="Times New Roman" panose="02020603050405020304" pitchFamily="18" charset="0"/>
                <a:cs typeface="Times New Roman" panose="02020603050405020304" pitchFamily="18" charset="0"/>
                <a:sym typeface="+mn-ea"/>
              </a:rPr>
              <a:t>6. Không</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lạng</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lách</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đu</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bám</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xe</a:t>
            </a:r>
            <a:r>
              <a:rPr lang="en-US"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err="1">
                <a:solidFill>
                  <a:schemeClr val="tx1"/>
                </a:solidFill>
                <a:latin typeface="Times New Roman" panose="02020603050405020304" pitchFamily="18" charset="0"/>
                <a:cs typeface="Times New Roman" panose="02020603050405020304" pitchFamily="18" charset="0"/>
                <a:sym typeface="+mn-ea"/>
              </a:rPr>
              <a:t>khác.</a:t>
            </a:r>
          </a:p>
          <a:p>
            <a:pPr marL="0" indent="0">
              <a:buNone/>
            </a:pPr>
            <a:r>
              <a:rPr lang="en-US" sz="2400" b="1">
                <a:latin typeface="Times New Roman" panose="02020603050405020304" pitchFamily="18" charset="0"/>
                <a:cs typeface="Times New Roman" panose="02020603050405020304" pitchFamily="18" charset="0"/>
              </a:rPr>
              <a:t>7.  Tuyệt đối không đi xe  khi đã uống đồ uống có cồn.</a:t>
            </a:r>
          </a:p>
        </p:txBody>
      </p:sp>
      <p:pic>
        <p:nvPicPr>
          <p:cNvPr id="17" name="Picture 2" descr="http://www2.vietbao.vn/images/vi3/su_kien/30222316_ATGT11308-5.jpg"/>
          <p:cNvPicPr>
            <a:picLocks noGrp="1" noChangeAspect="1"/>
          </p:cNvPicPr>
          <p:nvPr>
            <p:ph sz="half" idx="2"/>
          </p:nvPr>
        </p:nvPicPr>
        <p:blipFill>
          <a:blip r:embed="rId3"/>
          <a:stretch>
            <a:fillRect/>
          </a:stretch>
        </p:blipFill>
        <p:spPr>
          <a:xfrm>
            <a:off x="4128770" y="1339215"/>
            <a:ext cx="4558030" cy="27482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 y="26670"/>
            <a:ext cx="9042400" cy="1391285"/>
          </a:xfrm>
          <a:solidFill>
            <a:srgbClr val="FFFFFF"/>
          </a:solidFill>
        </p:spPr>
        <p:txBody>
          <a:bodyPr/>
          <a:lstStyle/>
          <a:p>
            <a:r>
              <a:rPr lang="en-US" sz="3600" b="1">
                <a:solidFill>
                  <a:srgbClr val="C00000"/>
                </a:solidFill>
                <a:latin typeface="Times New Roman" panose="02020603050405020304" pitchFamily="18" charset="0"/>
                <a:cs typeface="Times New Roman" panose="02020603050405020304" pitchFamily="18" charset="0"/>
              </a:rPr>
              <a:t>Khi đi xe đạp/xe đạp điện ban đêm thì phương tiện cần có yếu tố gì?</a:t>
            </a:r>
          </a:p>
        </p:txBody>
      </p:sp>
      <p:sp>
        <p:nvSpPr>
          <p:cNvPr id="5" name="Slide Number Placeholder 4"/>
          <p:cNvSpPr>
            <a:spLocks noGrp="1"/>
          </p:cNvSpPr>
          <p:nvPr>
            <p:ph type="sldNum" sz="quarter" idx="12"/>
          </p:nvPr>
        </p:nvSpPr>
        <p:spPr/>
        <p:txBody>
          <a:bodyPr/>
          <a:lstStyle/>
          <a:p>
            <a:fld id="{1CB42201-2471-40F6-8EF9-F0D16A62EDB8}" type="slidenum">
              <a:rPr lang="en-US" altLang="en-US"/>
              <a:t>17</a:t>
            </a:fld>
            <a:endParaRPr lang="en-US" altLang="en-US"/>
          </a:p>
        </p:txBody>
      </p:sp>
      <p:pic>
        <p:nvPicPr>
          <p:cNvPr id="6" name="Content Placeholder 5"/>
          <p:cNvPicPr>
            <a:picLocks noGrp="1" noChangeAspect="1"/>
          </p:cNvPicPr>
          <p:nvPr>
            <p:ph sz="half" idx="1"/>
          </p:nvPr>
        </p:nvPicPr>
        <p:blipFill>
          <a:blip r:embed="rId2"/>
          <a:stretch>
            <a:fillRect/>
          </a:stretch>
        </p:blipFill>
        <p:spPr>
          <a:xfrm>
            <a:off x="11430" y="1417955"/>
            <a:ext cx="3940810" cy="2644775"/>
          </a:xfrm>
          <a:prstGeom prst="rect">
            <a:avLst/>
          </a:prstGeom>
        </p:spPr>
      </p:pic>
      <p:pic>
        <p:nvPicPr>
          <p:cNvPr id="7" name="Content Placeholder 6"/>
          <p:cNvPicPr>
            <a:picLocks noGrp="1" noChangeAspect="1"/>
          </p:cNvPicPr>
          <p:nvPr>
            <p:ph sz="half" idx="2"/>
          </p:nvPr>
        </p:nvPicPr>
        <p:blipFill>
          <a:blip r:embed="rId3"/>
          <a:stretch>
            <a:fillRect/>
          </a:stretch>
        </p:blipFill>
        <p:spPr>
          <a:xfrm>
            <a:off x="3952875" y="1417955"/>
            <a:ext cx="4969510" cy="2644775"/>
          </a:xfrm>
          <a:prstGeom prst="rect">
            <a:avLst/>
          </a:prstGeom>
        </p:spPr>
      </p:pic>
      <p:sp>
        <p:nvSpPr>
          <p:cNvPr id="8" name="Horizontal Scroll 7"/>
          <p:cNvSpPr/>
          <p:nvPr/>
        </p:nvSpPr>
        <p:spPr>
          <a:xfrm>
            <a:off x="76835" y="4167505"/>
            <a:ext cx="8911590" cy="23114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8. Khi đi ban đêm phải có đèn báo hiệu  </a:t>
            </a:r>
          </a:p>
          <a:p>
            <a:pPr algn="ctr"/>
            <a:r>
              <a:rPr lang="en-US" sz="2400" b="1">
                <a:latin typeface="Times New Roman" panose="02020603050405020304" pitchFamily="18" charset="0"/>
                <a:cs typeface="Times New Roman" panose="02020603050405020304" pitchFamily="18" charset="0"/>
              </a:rPr>
              <a:t>    trước, sau hoặc phản quang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79705" y="44450"/>
            <a:ext cx="4666532" cy="2095500"/>
            <a:chOff x="113" y="0"/>
            <a:chExt cx="2655" cy="890"/>
          </a:xfrm>
        </p:grpSpPr>
        <p:sp>
          <p:nvSpPr>
            <p:cNvPr id="11278" name="AutoShape 17"/>
            <p:cNvSpPr/>
            <p:nvPr/>
          </p:nvSpPr>
          <p:spPr>
            <a:xfrm>
              <a:off x="113" y="0"/>
              <a:ext cx="2495" cy="890"/>
            </a:xfrm>
            <a:prstGeom prst="wedgeEllipseCallout">
              <a:avLst>
                <a:gd name="adj1" fmla="val 56694"/>
                <a:gd name="adj2" fmla="val 69440"/>
              </a:avLst>
            </a:prstGeom>
            <a:solidFill>
              <a:srgbClr val="FFFF00"/>
            </a:solidFill>
            <a:ln w="9525" cap="flat" cmpd="sng">
              <a:solidFill>
                <a:schemeClr val="tx1"/>
              </a:solidFill>
              <a:prstDash val="solid"/>
              <a:miter/>
              <a:headEnd type="none" w="med" len="med"/>
              <a:tailEnd type="none" w="med" len="med"/>
            </a:ln>
          </p:spPr>
          <p:txBody>
            <a:bodyPr/>
            <a:lstStyle/>
            <a:p>
              <a:pPr algn="ctr"/>
              <a:endParaRPr lang="en-US" altLang="x-none" dirty="0">
                <a:latin typeface="Times New Roman" panose="02020603050405020304" pitchFamily="18" charset="0"/>
                <a:ea typeface="Times New Roman" panose="02020603050405020304" pitchFamily="18" charset="0"/>
              </a:endParaRPr>
            </a:p>
          </p:txBody>
        </p:sp>
        <p:sp>
          <p:nvSpPr>
            <p:cNvPr id="11279" name="Text Box 4"/>
            <p:cNvSpPr txBox="1"/>
            <p:nvPr/>
          </p:nvSpPr>
          <p:spPr>
            <a:xfrm>
              <a:off x="295" y="0"/>
              <a:ext cx="2473" cy="627"/>
            </a:xfrm>
            <a:prstGeom prst="rect">
              <a:avLst/>
            </a:prstGeom>
            <a:noFill/>
            <a:ln w="9525">
              <a:noFill/>
            </a:ln>
          </p:spPr>
          <p:txBody>
            <a:bodyPr wrap="square">
              <a:spAutoFit/>
            </a:bodyPr>
            <a:lstStyle/>
            <a:p>
              <a:pPr>
                <a:spcBef>
                  <a:spcPct val="50000"/>
                </a:spcBef>
              </a:pPr>
              <a:endParaRPr lang="en-US" altLang="x-none" sz="10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altLang="x-none" sz="3200" b="1" dirty="0">
                  <a:solidFill>
                    <a:srgbClr val="0000FF"/>
                  </a:solidFill>
                  <a:latin typeface="Times New Roman" panose="02020603050405020304" pitchFamily="18" charset="0"/>
                  <a:cs typeface="Times New Roman" panose="02020603050405020304" pitchFamily="18" charset="0"/>
                </a:rPr>
                <a:t>    Khi muốn rẽ (sang đường) em cần l</a:t>
              </a:r>
              <a:r>
                <a:rPr lang="en-US" altLang="x-none" sz="3200" b="1" dirty="0">
                  <a:solidFill>
                    <a:srgbClr val="0000FF"/>
                  </a:solidFill>
                  <a:latin typeface="Times New Roman" panose="02020603050405020304" pitchFamily="18" charset="0"/>
                  <a:ea typeface="Times New Roman" panose="02020603050405020304" pitchFamily="18" charset="0"/>
                </a:rPr>
                <a:t>à</a:t>
              </a:r>
              <a:r>
                <a:rPr lang="en-US" altLang="x-none" sz="3200" b="1" dirty="0">
                  <a:solidFill>
                    <a:srgbClr val="0000FF"/>
                  </a:solidFill>
                  <a:latin typeface="Times New Roman" panose="02020603050405020304" pitchFamily="18" charset="0"/>
                  <a:cs typeface="Times New Roman" panose="02020603050405020304" pitchFamily="18" charset="0"/>
                </a:rPr>
                <a:t>m gì?</a:t>
              </a:r>
              <a:endParaRPr lang="en-US" altLang="x-none" sz="3200" b="1" dirty="0">
                <a:solidFill>
                  <a:srgbClr val="0000FF"/>
                </a:solidFill>
                <a:latin typeface="Times New Roman" panose="02020603050405020304" pitchFamily="18" charset="0"/>
                <a:ea typeface="Times New Roman" panose="02020603050405020304" pitchFamily="18" charset="0"/>
              </a:endParaRPr>
            </a:p>
          </p:txBody>
        </p:sp>
      </p:grpSp>
      <p:pic>
        <p:nvPicPr>
          <p:cNvPr id="11268" name="Picture 7" descr="P1030894"/>
          <p:cNvPicPr>
            <a:picLocks noChangeAspect="1"/>
          </p:cNvPicPr>
          <p:nvPr/>
        </p:nvPicPr>
        <p:blipFill>
          <a:blip r:embed="rId2">
            <a:lum bright="-29999" contrast="18000"/>
          </a:blip>
          <a:srcRect l="14781" r="3253" b="18503"/>
          <a:stretch>
            <a:fillRect/>
          </a:stretch>
        </p:blipFill>
        <p:spPr>
          <a:xfrm>
            <a:off x="4716463" y="44450"/>
            <a:ext cx="4392612" cy="3479800"/>
          </a:xfrm>
          <a:prstGeom prst="rect">
            <a:avLst/>
          </a:prstGeom>
          <a:noFill/>
          <a:ln w="9525">
            <a:noFill/>
          </a:ln>
        </p:spPr>
      </p:pic>
      <p:sp>
        <p:nvSpPr>
          <p:cNvPr id="43016" name="AutoShape 8"/>
          <p:cNvSpPr/>
          <p:nvPr/>
        </p:nvSpPr>
        <p:spPr>
          <a:xfrm rot="2189478">
            <a:off x="7308850" y="2133600"/>
            <a:ext cx="73025" cy="287338"/>
          </a:xfrm>
          <a:prstGeom prst="upArrow">
            <a:avLst>
              <a:gd name="adj1" fmla="val 50000"/>
              <a:gd name="adj2" fmla="val 98369"/>
            </a:avLst>
          </a:prstGeom>
          <a:solidFill>
            <a:srgbClr val="FF0000"/>
          </a:solidFill>
          <a:ln w="9525" cap="flat" cmpd="sng">
            <a:solidFill>
              <a:schemeClr val="tx1"/>
            </a:solidFill>
            <a:prstDash val="solid"/>
            <a:miter/>
            <a:headEnd type="none" w="med" len="med"/>
            <a:tailEnd type="none" w="med" len="med"/>
          </a:ln>
        </p:spPr>
        <p:txBody>
          <a:bodyPr wrap="none" anchor="ctr"/>
          <a:lstStyle/>
          <a:p>
            <a:endParaRPr lang="en-US" altLang="x-none" dirty="0">
              <a:latin typeface="Times New Roman" panose="02020603050405020304" pitchFamily="18" charset="0"/>
              <a:ea typeface="Times New Roman" panose="02020603050405020304" pitchFamily="18" charset="0"/>
            </a:endParaRPr>
          </a:p>
        </p:txBody>
      </p:sp>
      <p:pic>
        <p:nvPicPr>
          <p:cNvPr id="11270" name="Picture 9" descr="cuong"/>
          <p:cNvPicPr>
            <a:picLocks noChangeAspect="1"/>
          </p:cNvPicPr>
          <p:nvPr/>
        </p:nvPicPr>
        <p:blipFill>
          <a:blip r:embed="rId3"/>
          <a:stretch>
            <a:fillRect/>
          </a:stretch>
        </p:blipFill>
        <p:spPr>
          <a:xfrm>
            <a:off x="306070" y="188913"/>
            <a:ext cx="777875" cy="863600"/>
          </a:xfrm>
          <a:prstGeom prst="rect">
            <a:avLst/>
          </a:prstGeom>
          <a:noFill/>
          <a:ln w="9525">
            <a:noFill/>
          </a:ln>
        </p:spPr>
      </p:pic>
      <p:sp>
        <p:nvSpPr>
          <p:cNvPr id="43019" name="Text Box 11"/>
          <p:cNvSpPr txBox="1"/>
          <p:nvPr/>
        </p:nvSpPr>
        <p:spPr>
          <a:xfrm>
            <a:off x="-317" y="2261870"/>
            <a:ext cx="647700" cy="641350"/>
          </a:xfrm>
          <a:prstGeom prst="rect">
            <a:avLst/>
          </a:prstGeom>
          <a:noFill/>
          <a:ln w="9525">
            <a:noFill/>
          </a:ln>
        </p:spPr>
        <p:txBody>
          <a:bodyPr>
            <a:spAutoFit/>
          </a:bodyPr>
          <a:lstStyle/>
          <a:p>
            <a:pPr>
              <a:spcBef>
                <a:spcPct val="50000"/>
              </a:spcBef>
            </a:pPr>
            <a:r>
              <a:rPr lang="en-US" altLang="x-none" b="1" dirty="0">
                <a:latin typeface="Times New Roman" panose="02020603050405020304" pitchFamily="18" charset="0"/>
                <a:cs typeface="Times New Roman" panose="02020603050405020304" pitchFamily="18" charset="0"/>
              </a:rPr>
              <a:t>A</a:t>
            </a:r>
            <a:endParaRPr lang="en-US" altLang="x-none" b="1" dirty="0">
              <a:latin typeface="Times New Roman" panose="02020603050405020304" pitchFamily="18" charset="0"/>
              <a:ea typeface="Times New Roman" panose="02020603050405020304" pitchFamily="18" charset="0"/>
            </a:endParaRPr>
          </a:p>
        </p:txBody>
      </p:sp>
      <p:sp>
        <p:nvSpPr>
          <p:cNvPr id="43020" name="Text Box 12"/>
          <p:cNvSpPr txBox="1"/>
          <p:nvPr/>
        </p:nvSpPr>
        <p:spPr>
          <a:xfrm>
            <a:off x="0" y="3619818"/>
            <a:ext cx="647700" cy="641350"/>
          </a:xfrm>
          <a:prstGeom prst="rect">
            <a:avLst/>
          </a:prstGeom>
          <a:noFill/>
          <a:ln w="9525">
            <a:noFill/>
          </a:ln>
        </p:spPr>
        <p:txBody>
          <a:bodyPr>
            <a:spAutoFit/>
          </a:bodyPr>
          <a:lstStyle/>
          <a:p>
            <a:pPr>
              <a:spcBef>
                <a:spcPct val="50000"/>
              </a:spcBef>
            </a:pPr>
            <a:r>
              <a:rPr lang="en-US" altLang="x-none" b="1" dirty="0">
                <a:latin typeface="Times New Roman" panose="02020603050405020304" pitchFamily="18" charset="0"/>
                <a:cs typeface="Times New Roman" panose="02020603050405020304" pitchFamily="18" charset="0"/>
              </a:rPr>
              <a:t>C</a:t>
            </a:r>
            <a:endParaRPr lang="en-US" altLang="x-none" b="1" dirty="0">
              <a:latin typeface="Times New Roman" panose="02020603050405020304" pitchFamily="18" charset="0"/>
              <a:ea typeface="Times New Roman" panose="02020603050405020304" pitchFamily="18" charset="0"/>
            </a:endParaRPr>
          </a:p>
        </p:txBody>
      </p:sp>
      <p:sp>
        <p:nvSpPr>
          <p:cNvPr id="43021" name="Text Box 13"/>
          <p:cNvSpPr txBox="1"/>
          <p:nvPr/>
        </p:nvSpPr>
        <p:spPr>
          <a:xfrm>
            <a:off x="-317" y="2780348"/>
            <a:ext cx="647700" cy="641350"/>
          </a:xfrm>
          <a:prstGeom prst="rect">
            <a:avLst/>
          </a:prstGeom>
          <a:noFill/>
          <a:ln w="9525">
            <a:noFill/>
          </a:ln>
        </p:spPr>
        <p:txBody>
          <a:bodyPr>
            <a:spAutoFit/>
          </a:bodyPr>
          <a:lstStyle/>
          <a:p>
            <a:pPr>
              <a:spcBef>
                <a:spcPct val="50000"/>
              </a:spcBef>
            </a:pPr>
            <a:r>
              <a:rPr lang="en-US" altLang="x-none" b="1" dirty="0">
                <a:latin typeface="Times New Roman" panose="02020603050405020304" pitchFamily="18" charset="0"/>
                <a:cs typeface="Times New Roman" panose="02020603050405020304" pitchFamily="18" charset="0"/>
              </a:rPr>
              <a:t>B</a:t>
            </a:r>
            <a:endParaRPr lang="en-US" altLang="x-none" b="1" dirty="0">
              <a:latin typeface="Times New Roman" panose="02020603050405020304" pitchFamily="18" charset="0"/>
              <a:ea typeface="Times New Roman" panose="02020603050405020304" pitchFamily="18" charset="0"/>
            </a:endParaRPr>
          </a:p>
        </p:txBody>
      </p:sp>
      <p:sp>
        <p:nvSpPr>
          <p:cNvPr id="43022" name="Text Box 14"/>
          <p:cNvSpPr txBox="1"/>
          <p:nvPr/>
        </p:nvSpPr>
        <p:spPr>
          <a:xfrm>
            <a:off x="500063" y="2261553"/>
            <a:ext cx="3744912" cy="519112"/>
          </a:xfrm>
          <a:prstGeom prst="rect">
            <a:avLst/>
          </a:prstGeom>
          <a:noFill/>
          <a:ln w="9525">
            <a:noFill/>
          </a:ln>
        </p:spPr>
        <p:txBody>
          <a:bodyPr>
            <a:spAutoFit/>
          </a:bodyPr>
          <a:lstStyle/>
          <a:p>
            <a:pPr>
              <a:spcBef>
                <a:spcPct val="50000"/>
              </a:spcBef>
            </a:pPr>
            <a:r>
              <a:rPr lang="en-US" altLang="x-none" sz="2800" b="1" dirty="0">
                <a:solidFill>
                  <a:srgbClr val="1D09B7"/>
                </a:solidFill>
                <a:latin typeface="Times New Roman" panose="02020603050405020304" pitchFamily="18" charset="0"/>
                <a:cs typeface="Times New Roman" panose="02020603050405020304" pitchFamily="18" charset="0"/>
              </a:rPr>
              <a:t>Cứ thế rẽ sang.</a:t>
            </a:r>
            <a:endParaRPr lang="en-US" altLang="x-none" sz="2800" b="1"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023" name="Text Box 15"/>
          <p:cNvSpPr txBox="1"/>
          <p:nvPr/>
        </p:nvSpPr>
        <p:spPr>
          <a:xfrm>
            <a:off x="396240" y="2661603"/>
            <a:ext cx="3744913" cy="579437"/>
          </a:xfrm>
          <a:prstGeom prst="rect">
            <a:avLst/>
          </a:prstGeom>
          <a:noFill/>
          <a:ln w="9525">
            <a:noFill/>
          </a:ln>
        </p:spPr>
        <p:txBody>
          <a:bodyPr>
            <a:spAutoFit/>
          </a:bodyPr>
          <a:lstStyle/>
          <a:p>
            <a:pPr>
              <a:spcBef>
                <a:spcPct val="50000"/>
              </a:spcBef>
            </a:pPr>
            <a:r>
              <a:rPr lang="en-US" altLang="x-none" sz="2800" b="1" dirty="0">
                <a:solidFill>
                  <a:srgbClr val="1D09B7"/>
                </a:solidFill>
                <a:latin typeface="Times New Roman" panose="02020603050405020304" pitchFamily="18" charset="0"/>
                <a:cs typeface="Times New Roman" panose="02020603050405020304" pitchFamily="18" charset="0"/>
              </a:rPr>
              <a:t>Đỗ xe dắt sang</a:t>
            </a:r>
            <a:r>
              <a:rPr lang="en-US" altLang="x-none" sz="3200" dirty="0">
                <a:solidFill>
                  <a:srgbClr val="1D09B7"/>
                </a:solidFill>
                <a:latin typeface="Times New Roman" panose="02020603050405020304" pitchFamily="18" charset="0"/>
                <a:cs typeface="Times New Roman" panose="02020603050405020304" pitchFamily="18" charset="0"/>
              </a:rPr>
              <a:t>.</a:t>
            </a:r>
            <a:endParaRPr lang="en-US" altLang="x-none" sz="3200"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024" name="Rectangle 16"/>
          <p:cNvSpPr/>
          <p:nvPr/>
        </p:nvSpPr>
        <p:spPr>
          <a:xfrm>
            <a:off x="101600" y="2780348"/>
            <a:ext cx="5184775" cy="460375"/>
          </a:xfrm>
          <a:prstGeom prst="rect">
            <a:avLst/>
          </a:prstGeom>
          <a:noFill/>
          <a:ln w="9525">
            <a:noFill/>
          </a:ln>
        </p:spPr>
        <p:txBody>
          <a:bodyPr>
            <a:spAutoFit/>
          </a:bodyPr>
          <a:lstStyle/>
          <a:p>
            <a:r>
              <a:rPr lang="en-US" altLang="x-none" sz="2400" b="1" dirty="0">
                <a:solidFill>
                  <a:srgbClr val="FF0000"/>
                </a:solidFill>
                <a:latin typeface="Times New Roman" panose="02020603050405020304" pitchFamily="18" charset="0"/>
                <a:cs typeface="Times New Roman" panose="02020603050405020304" pitchFamily="18" charset="0"/>
              </a:rPr>
              <a:t> </a:t>
            </a:r>
            <a:endParaRPr lang="en-US" altLang="x-none" sz="2400" b="1" dirty="0">
              <a:solidFill>
                <a:srgbClr val="FF0000"/>
              </a:solidFill>
              <a:latin typeface="Times New Roman" panose="02020603050405020304" pitchFamily="18" charset="0"/>
              <a:ea typeface="Times New Roman" panose="02020603050405020304" pitchFamily="18" charset="0"/>
            </a:endParaRPr>
          </a:p>
        </p:txBody>
      </p:sp>
      <p:sp>
        <p:nvSpPr>
          <p:cNvPr id="43028" name="Text Box 20"/>
          <p:cNvSpPr txBox="1"/>
          <p:nvPr/>
        </p:nvSpPr>
        <p:spPr>
          <a:xfrm>
            <a:off x="4355783" y="5579428"/>
            <a:ext cx="1368425" cy="1189037"/>
          </a:xfrm>
          <a:prstGeom prst="rect">
            <a:avLst/>
          </a:prstGeom>
          <a:noFill/>
          <a:ln w="9525">
            <a:noFill/>
          </a:ln>
        </p:spPr>
        <p:txBody>
          <a:bodyPr>
            <a:spAutoFit/>
          </a:bodyPr>
          <a:lstStyle/>
          <a:p>
            <a:pPr>
              <a:spcBef>
                <a:spcPct val="50000"/>
              </a:spcBef>
            </a:pPr>
            <a:r>
              <a:rPr lang="en-US" altLang="x-none" sz="7200" b="1" dirty="0">
                <a:solidFill>
                  <a:schemeClr val="tx1"/>
                </a:solidFill>
                <a:latin typeface="Times New Roman" panose="02020603050405020304" pitchFamily="18" charset="0"/>
                <a:cs typeface="Times New Roman" panose="02020603050405020304" pitchFamily="18" charset="0"/>
              </a:rPr>
              <a:t>C</a:t>
            </a:r>
            <a:endParaRPr lang="en-US" altLang="x-none" sz="7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15"/>
          <p:cNvSpPr txBox="1"/>
          <p:nvPr/>
        </p:nvSpPr>
        <p:spPr>
          <a:xfrm>
            <a:off x="499745" y="3524250"/>
            <a:ext cx="8909050" cy="1814830"/>
          </a:xfrm>
          <a:prstGeom prst="rect">
            <a:avLst/>
          </a:prstGeom>
          <a:noFill/>
          <a:ln w="9525">
            <a:noFill/>
          </a:ln>
        </p:spPr>
        <p:txBody>
          <a:bodyPr wrap="square">
            <a:spAutoFit/>
          </a:bodyPr>
          <a:lstStyle/>
          <a:p>
            <a:pPr>
              <a:spcBef>
                <a:spcPct val="50000"/>
              </a:spcBef>
            </a:pPr>
            <a:r>
              <a:rPr lang="en-US" altLang="x-none" sz="3200" dirty="0">
                <a:solidFill>
                  <a:srgbClr val="1D09B7"/>
                </a:solidFill>
                <a:latin typeface="Times New Roman" panose="02020603050405020304" pitchFamily="18" charset="0"/>
                <a:cs typeface="Times New Roman" panose="02020603050405020304" pitchFamily="18" charset="0"/>
              </a:rPr>
              <a:t>G</a:t>
            </a:r>
            <a:r>
              <a:rPr lang="en-US" sz="3200" dirty="0" err="1">
                <a:solidFill>
                  <a:srgbClr val="1D09B7"/>
                </a:solidFill>
                <a:latin typeface="Times New Roman" panose="02020603050405020304" pitchFamily="18" charset="0"/>
                <a:cs typeface="Times New Roman" panose="02020603050405020304" pitchFamily="18" charset="0"/>
                <a:sym typeface="+mn-ea"/>
              </a:rPr>
              <a:t>iảm</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tốc</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độ</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đưa</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ra</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tín</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hiệu</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báo</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hướng</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rẽ</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nếu</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chuyển</a:t>
            </a:r>
            <a:r>
              <a:rPr lang="en-US" sz="3200" dirty="0">
                <a:solidFill>
                  <a:srgbClr val="1D09B7"/>
                </a:solidFill>
                <a:latin typeface="Times New Roman" panose="02020603050405020304" pitchFamily="18" charset="0"/>
                <a:cs typeface="Times New Roman" panose="02020603050405020304" pitchFamily="18" charset="0"/>
                <a:sym typeface="+mn-ea"/>
              </a:rPr>
              <a:t> </a:t>
            </a:r>
            <a:r>
              <a:rPr lang="en-US" sz="3200" dirty="0" err="1">
                <a:solidFill>
                  <a:srgbClr val="1D09B7"/>
                </a:solidFill>
                <a:latin typeface="Times New Roman" panose="02020603050405020304" pitchFamily="18" charset="0"/>
                <a:cs typeface="Times New Roman" panose="02020603050405020304" pitchFamily="18" charset="0"/>
                <a:sym typeface="+mn-ea"/>
              </a:rPr>
              <a:t>hướng</a:t>
            </a:r>
            <a:endParaRPr lang="en-US" altLang="x-none" sz="3200" b="1"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ct val="50000"/>
              </a:spcBef>
            </a:pPr>
            <a:endParaRPr lang="en-US" altLang="x-none" sz="3200"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022"/>
                                        </p:tgtEl>
                                        <p:attrNameLst>
                                          <p:attrName>style.visibility</p:attrName>
                                        </p:attrNameLst>
                                      </p:cBhvr>
                                      <p:to>
                                        <p:strVal val="visible"/>
                                      </p:to>
                                    </p:set>
                                    <p:anim calcmode="lin" valueType="num">
                                      <p:cBhvr additive="base">
                                        <p:cTn id="12" dur="500" fill="hold"/>
                                        <p:tgtEl>
                                          <p:spTgt spid="43022"/>
                                        </p:tgtEl>
                                        <p:attrNameLst>
                                          <p:attrName>ppt_x</p:attrName>
                                        </p:attrNameLst>
                                      </p:cBhvr>
                                      <p:tavLst>
                                        <p:tav tm="0">
                                          <p:val>
                                            <p:strVal val="#ppt_x"/>
                                          </p:val>
                                        </p:tav>
                                        <p:tav tm="100000">
                                          <p:val>
                                            <p:strVal val="#ppt_x"/>
                                          </p:val>
                                        </p:tav>
                                      </p:tavLst>
                                    </p:anim>
                                    <p:anim calcmode="lin" valueType="num">
                                      <p:cBhvr additive="base">
                                        <p:cTn id="13" dur="500" fill="hold"/>
                                        <p:tgtEl>
                                          <p:spTgt spid="430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3019"/>
                                        </p:tgtEl>
                                        <p:attrNameLst>
                                          <p:attrName>style.visibility</p:attrName>
                                        </p:attrNameLst>
                                      </p:cBhvr>
                                      <p:to>
                                        <p:strVal val="visible"/>
                                      </p:to>
                                    </p:set>
                                    <p:anim calcmode="lin" valueType="num">
                                      <p:cBhvr additive="base">
                                        <p:cTn id="16" dur="500" fill="hold"/>
                                        <p:tgtEl>
                                          <p:spTgt spid="43019"/>
                                        </p:tgtEl>
                                        <p:attrNameLst>
                                          <p:attrName>ppt_x</p:attrName>
                                        </p:attrNameLst>
                                      </p:cBhvr>
                                      <p:tavLst>
                                        <p:tav tm="0">
                                          <p:val>
                                            <p:strVal val="#ppt_x"/>
                                          </p:val>
                                        </p:tav>
                                        <p:tav tm="100000">
                                          <p:val>
                                            <p:strVal val="#ppt_x"/>
                                          </p:val>
                                        </p:tav>
                                      </p:tavLst>
                                    </p:anim>
                                    <p:anim calcmode="lin" valueType="num">
                                      <p:cBhvr additive="base">
                                        <p:cTn id="17" dur="500" fill="hold"/>
                                        <p:tgtEl>
                                          <p:spTgt spid="43019"/>
                                        </p:tgtEl>
                                        <p:attrNameLst>
                                          <p:attrName>ppt_y</p:attrName>
                                        </p:attrNameLst>
                                      </p:cBhvr>
                                      <p:tavLst>
                                        <p:tav tm="0">
                                          <p:val>
                                            <p:strVal val="1+#ppt_h/2"/>
                                          </p:val>
                                        </p:tav>
                                        <p:tav tm="100000">
                                          <p:val>
                                            <p:strVal val="#ppt_y"/>
                                          </p:val>
                                        </p:tav>
                                      </p:tavLst>
                                    </p:anim>
                                  </p:childTnLst>
                                </p:cTn>
                              </p:par>
                              <p:par>
                                <p:cTn id="18" presetID="20" presetClass="entr" presetSubtype="0" fill="hold" grpId="0" nodeType="withEffect">
                                  <p:stCondLst>
                                    <p:cond delay="0"/>
                                  </p:stCondLst>
                                  <p:childTnLst>
                                    <p:set>
                                      <p:cBhvr>
                                        <p:cTn id="19" dur="1" fill="hold">
                                          <p:stCondLst>
                                            <p:cond delay="0"/>
                                          </p:stCondLst>
                                        </p:cTn>
                                        <p:tgtEl>
                                          <p:spTgt spid="43021"/>
                                        </p:tgtEl>
                                        <p:attrNameLst>
                                          <p:attrName>style.visibility</p:attrName>
                                        </p:attrNameLst>
                                      </p:cBhvr>
                                      <p:to>
                                        <p:strVal val="visible"/>
                                      </p:to>
                                    </p:set>
                                    <p:animEffect transition="in" filter="wedge">
                                      <p:cBhvr>
                                        <p:cTn id="20" dur="2000"/>
                                        <p:tgtEl>
                                          <p:spTgt spid="43021"/>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Par">
                                  <p:stCondLst>
                                    <p:cond delay="0"/>
                                  </p:stCondLst>
                                  <p:childTnLst>
                                    <p:set>
                                      <p:cBhvr>
                                        <p:cTn id="24" dur="1" fill="hold">
                                          <p:stCondLst>
                                            <p:cond delay="0"/>
                                          </p:stCondLst>
                                        </p:cTn>
                                        <p:tgtEl>
                                          <p:spTgt spid="43023"/>
                                        </p:tgtEl>
                                        <p:attrNameLst>
                                          <p:attrName>style.visibility</p:attrName>
                                        </p:attrNameLst>
                                      </p:cBhvr>
                                      <p:to>
                                        <p:strVal val="visible"/>
                                      </p:to>
                                    </p:set>
                                    <p:animEffect transition="in" filter="wedge">
                                      <p:cBhvr>
                                        <p:cTn id="25" dur="2000"/>
                                        <p:tgtEl>
                                          <p:spTgt spid="43023"/>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edge">
                                      <p:cBhvr>
                                        <p:cTn id="30" dur="2000"/>
                                        <p:tgtEl>
                                          <p:spTgt spid="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43020"/>
                                        </p:tgtEl>
                                        <p:attrNameLst>
                                          <p:attrName>style.visibility</p:attrName>
                                        </p:attrNameLst>
                                      </p:cBhvr>
                                      <p:to>
                                        <p:strVal val="visible"/>
                                      </p:to>
                                    </p:set>
                                    <p:animEffect transition="in" filter="circle(in)">
                                      <p:cBhvr>
                                        <p:cTn id="33" dur="2000"/>
                                        <p:tgtEl>
                                          <p:spTgt spid="430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3016"/>
                                        </p:tgtEl>
                                        <p:attrNameLst>
                                          <p:attrName>style.visibility</p:attrName>
                                        </p:attrNameLst>
                                      </p:cBhvr>
                                      <p:to>
                                        <p:strVal val="visible"/>
                                      </p:to>
                                    </p:set>
                                    <p:anim calcmode="lin" valueType="num">
                                      <p:cBhvr additive="base">
                                        <p:cTn id="38" dur="500" fill="hold"/>
                                        <p:tgtEl>
                                          <p:spTgt spid="43016"/>
                                        </p:tgtEl>
                                        <p:attrNameLst>
                                          <p:attrName>ppt_x</p:attrName>
                                        </p:attrNameLst>
                                      </p:cBhvr>
                                      <p:tavLst>
                                        <p:tav tm="0">
                                          <p:val>
                                            <p:strVal val="#ppt_x"/>
                                          </p:val>
                                        </p:tav>
                                        <p:tav tm="100000">
                                          <p:val>
                                            <p:strVal val="#ppt_x"/>
                                          </p:val>
                                        </p:tav>
                                      </p:tavLst>
                                    </p:anim>
                                    <p:anim calcmode="lin" valueType="num">
                                      <p:cBhvr additive="base">
                                        <p:cTn id="39"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43028"/>
                                        </p:tgtEl>
                                        <p:attrNameLst>
                                          <p:attrName>style.visibility</p:attrName>
                                        </p:attrNameLst>
                                      </p:cBhvr>
                                      <p:to>
                                        <p:strVal val="visible"/>
                                      </p:to>
                                    </p:set>
                                    <p:animEffect transition="in" filter="box(in)">
                                      <p:cBhvr>
                                        <p:cTn id="44" dur="2000"/>
                                        <p:tgtEl>
                                          <p:spTgt spid="43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P spid="43019" grpId="0"/>
      <p:bldP spid="43020" grpId="0"/>
      <p:bldP spid="43021" grpId="0"/>
      <p:bldP spid="43022" grpId="0"/>
      <p:bldP spid="43023" grpId="0"/>
      <p:bldP spid="43028"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P1030847"/>
          <p:cNvPicPr>
            <a:picLocks noChangeAspect="1"/>
          </p:cNvPicPr>
          <p:nvPr/>
        </p:nvPicPr>
        <p:blipFill>
          <a:blip r:embed="rId2">
            <a:lum bright="-6000" contrast="6000"/>
          </a:blip>
          <a:stretch>
            <a:fillRect/>
          </a:stretch>
        </p:blipFill>
        <p:spPr>
          <a:xfrm>
            <a:off x="1544638" y="115888"/>
            <a:ext cx="2451100" cy="3384550"/>
          </a:xfrm>
          <a:prstGeom prst="rect">
            <a:avLst/>
          </a:prstGeom>
          <a:noFill/>
          <a:ln w="9525">
            <a:noFill/>
          </a:ln>
        </p:spPr>
      </p:pic>
      <p:sp>
        <p:nvSpPr>
          <p:cNvPr id="40968" name="Text Box 8"/>
          <p:cNvSpPr txBox="1"/>
          <p:nvPr/>
        </p:nvSpPr>
        <p:spPr>
          <a:xfrm>
            <a:off x="323850" y="3573463"/>
            <a:ext cx="8351838" cy="946150"/>
          </a:xfrm>
          <a:prstGeom prst="rect">
            <a:avLst/>
          </a:prstGeom>
          <a:noFill/>
          <a:ln w="9525">
            <a:noFill/>
          </a:ln>
        </p:spPr>
        <p:txBody>
          <a:bodyPr>
            <a:spAutoFit/>
          </a:bodyPr>
          <a:lstStyle/>
          <a:p>
            <a:pPr>
              <a:spcBef>
                <a:spcPct val="50000"/>
              </a:spcBef>
            </a:pPr>
            <a:r>
              <a:rPr lang="en-US" altLang="x-none" sz="2800" b="1" dirty="0">
                <a:solidFill>
                  <a:srgbClr val="0000FF"/>
                </a:solidFill>
                <a:latin typeface="Times New Roman" panose="02020603050405020304" pitchFamily="18" charset="0"/>
                <a:cs typeface="Times New Roman" panose="02020603050405020304" pitchFamily="18" charset="0"/>
              </a:rPr>
              <a:t>Theo em, bạn n</a:t>
            </a:r>
            <a:r>
              <a:rPr lang="en-US" altLang="x-none" sz="2800" b="1" dirty="0">
                <a:solidFill>
                  <a:srgbClr val="0000FF"/>
                </a:solidFill>
                <a:latin typeface="Times New Roman" panose="02020603050405020304" pitchFamily="18" charset="0"/>
                <a:ea typeface="Times New Roman" panose="02020603050405020304" pitchFamily="18" charset="0"/>
              </a:rPr>
              <a:t>à</a:t>
            </a:r>
            <a:r>
              <a:rPr lang="en-US" altLang="x-none" sz="2800" b="1" dirty="0">
                <a:solidFill>
                  <a:srgbClr val="0000FF"/>
                </a:solidFill>
                <a:latin typeface="Times New Roman" panose="02020603050405020304" pitchFamily="18" charset="0"/>
                <a:cs typeface="Times New Roman" panose="02020603050405020304" pitchFamily="18" charset="0"/>
              </a:rPr>
              <a:t>o đi đúng phần đường d</a:t>
            </a:r>
            <a:r>
              <a:rPr lang="en-US" altLang="x-none" sz="2800" b="1" dirty="0">
                <a:solidFill>
                  <a:srgbClr val="0000FF"/>
                </a:solidFill>
                <a:latin typeface="Times New Roman" panose="02020603050405020304" pitchFamily="18" charset="0"/>
                <a:ea typeface="Times New Roman" panose="02020603050405020304" pitchFamily="18" charset="0"/>
              </a:rPr>
              <a:t>à</a:t>
            </a:r>
            <a:r>
              <a:rPr lang="en-US" altLang="x-none" sz="2800" b="1" dirty="0">
                <a:solidFill>
                  <a:srgbClr val="0000FF"/>
                </a:solidFill>
                <a:latin typeface="Times New Roman" panose="02020603050405020304" pitchFamily="18" charset="0"/>
                <a:cs typeface="Times New Roman" panose="02020603050405020304" pitchFamily="18" charset="0"/>
              </a:rPr>
              <a:t>nh cho người đi xe đạp (Hình </a:t>
            </a:r>
            <a:r>
              <a:rPr lang="en-US" altLang="x-none" sz="2800" b="1" dirty="0">
                <a:solidFill>
                  <a:srgbClr val="FF0000"/>
                </a:solidFill>
                <a:latin typeface="Times New Roman" panose="02020603050405020304" pitchFamily="18" charset="0"/>
                <a:cs typeface="Times New Roman" panose="02020603050405020304" pitchFamily="18" charset="0"/>
              </a:rPr>
              <a:t>A,B</a:t>
            </a:r>
            <a:r>
              <a:rPr lang="en-US" altLang="x-none" sz="2800" b="1" dirty="0">
                <a:solidFill>
                  <a:srgbClr val="0000FF"/>
                </a:solidFill>
                <a:latin typeface="Times New Roman" panose="02020603050405020304" pitchFamily="18" charset="0"/>
                <a:cs typeface="Times New Roman" panose="02020603050405020304" pitchFamily="18" charset="0"/>
              </a:rPr>
              <a:t>)?</a:t>
            </a:r>
            <a:endParaRPr lang="en-US" altLang="x-none" sz="2800" b="1" dirty="0">
              <a:solidFill>
                <a:srgbClr val="0000FF"/>
              </a:solidFill>
              <a:latin typeface="Times New Roman" panose="02020603050405020304" pitchFamily="18" charset="0"/>
              <a:ea typeface="Times New Roman" panose="02020603050405020304" pitchFamily="18" charset="0"/>
            </a:endParaRPr>
          </a:p>
        </p:txBody>
      </p:sp>
      <p:sp>
        <p:nvSpPr>
          <p:cNvPr id="9221" name="AutoShape 11"/>
          <p:cNvSpPr/>
          <p:nvPr/>
        </p:nvSpPr>
        <p:spPr>
          <a:xfrm>
            <a:off x="5508625" y="1484313"/>
            <a:ext cx="1511300" cy="144462"/>
          </a:xfrm>
          <a:prstGeom prst="rightArrow">
            <a:avLst>
              <a:gd name="adj1" fmla="val 50000"/>
              <a:gd name="adj2" fmla="val 261539"/>
            </a:avLst>
          </a:prstGeom>
          <a:solidFill>
            <a:schemeClr val="accent1"/>
          </a:solidFill>
          <a:ln w="9525" cap="flat" cmpd="sng">
            <a:solidFill>
              <a:schemeClr val="tx1"/>
            </a:solidFill>
            <a:prstDash val="solid"/>
            <a:miter/>
            <a:headEnd type="none" w="med" len="med"/>
            <a:tailEnd type="none" w="med" len="med"/>
          </a:ln>
        </p:spPr>
        <p:txBody>
          <a:bodyPr wrap="none" anchor="ctr"/>
          <a:lstStyle/>
          <a:p>
            <a:endParaRPr lang="en-US" altLang="x-none" dirty="0">
              <a:latin typeface="Times New Roman" panose="02020603050405020304" pitchFamily="18" charset="0"/>
              <a:ea typeface="Times New Roman" panose="02020603050405020304" pitchFamily="18" charset="0"/>
            </a:endParaRPr>
          </a:p>
        </p:txBody>
      </p:sp>
      <p:pic>
        <p:nvPicPr>
          <p:cNvPr id="9222" name="Picture 12" descr="P1030849"/>
          <p:cNvPicPr>
            <a:picLocks noChangeAspect="1"/>
          </p:cNvPicPr>
          <p:nvPr/>
        </p:nvPicPr>
        <p:blipFill>
          <a:blip r:embed="rId3">
            <a:lum bright="-17999" contrast="6000"/>
          </a:blip>
          <a:stretch>
            <a:fillRect/>
          </a:stretch>
        </p:blipFill>
        <p:spPr>
          <a:xfrm>
            <a:off x="5219700" y="144463"/>
            <a:ext cx="2546350" cy="3429000"/>
          </a:xfrm>
          <a:prstGeom prst="rect">
            <a:avLst/>
          </a:prstGeom>
          <a:noFill/>
          <a:ln w="9525">
            <a:noFill/>
          </a:ln>
        </p:spPr>
      </p:pic>
      <p:grpSp>
        <p:nvGrpSpPr>
          <p:cNvPr id="2" name="Group 18"/>
          <p:cNvGrpSpPr/>
          <p:nvPr/>
        </p:nvGrpSpPr>
        <p:grpSpPr>
          <a:xfrm>
            <a:off x="468313" y="5445125"/>
            <a:ext cx="8064500" cy="1439863"/>
            <a:chOff x="295" y="2614"/>
            <a:chExt cx="5080" cy="907"/>
          </a:xfrm>
        </p:grpSpPr>
        <p:sp>
          <p:nvSpPr>
            <p:cNvPr id="9233" name="AutoShape 17"/>
            <p:cNvSpPr/>
            <p:nvPr/>
          </p:nvSpPr>
          <p:spPr>
            <a:xfrm>
              <a:off x="295" y="2614"/>
              <a:ext cx="5080" cy="907"/>
            </a:xfrm>
            <a:prstGeom prst="horizontalScroll">
              <a:avLst>
                <a:gd name="adj" fmla="val 12500"/>
              </a:avLst>
            </a:prstGeom>
            <a:solidFill>
              <a:schemeClr val="tx2">
                <a:lumMod val="20000"/>
                <a:lumOff val="80000"/>
              </a:schemeClr>
            </a:solidFill>
            <a:ln w="9525" cap="flat" cmpd="sng">
              <a:solidFill>
                <a:schemeClr val="tx1"/>
              </a:solidFill>
              <a:prstDash val="solid"/>
              <a:headEnd type="none" w="med" len="med"/>
              <a:tailEnd type="none" w="med" len="med"/>
            </a:ln>
          </p:spPr>
          <p:txBody>
            <a:bodyPr wrap="none" anchor="ctr"/>
            <a:lstStyle/>
            <a:p>
              <a:endParaRPr lang="en-US" altLang="x-none" dirty="0">
                <a:latin typeface="Times New Roman" panose="02020603050405020304" pitchFamily="18" charset="0"/>
                <a:ea typeface="Times New Roman" panose="02020603050405020304" pitchFamily="18" charset="0"/>
              </a:endParaRPr>
            </a:p>
          </p:txBody>
        </p:sp>
        <p:sp>
          <p:nvSpPr>
            <p:cNvPr id="9234" name="Text Box 16"/>
            <p:cNvSpPr txBox="1"/>
            <p:nvPr/>
          </p:nvSpPr>
          <p:spPr>
            <a:xfrm>
              <a:off x="431" y="2729"/>
              <a:ext cx="4898" cy="678"/>
            </a:xfrm>
            <a:prstGeom prst="rect">
              <a:avLst/>
            </a:prstGeom>
            <a:noFill/>
            <a:ln w="9525">
              <a:noFill/>
            </a:ln>
          </p:spPr>
          <p:txBody>
            <a:bodyPr>
              <a:spAutoFit/>
            </a:bodyPr>
            <a:lstStyle/>
            <a:p>
              <a:pPr>
                <a:spcBef>
                  <a:spcPct val="50000"/>
                </a:spcBef>
              </a:pPr>
              <a:r>
                <a:rPr lang="en-US" altLang="x-none" sz="3200" b="1" dirty="0">
                  <a:solidFill>
                    <a:schemeClr val="tx1"/>
                  </a:solidFill>
                  <a:latin typeface="Times New Roman" panose="02020603050405020304" pitchFamily="18" charset="0"/>
                  <a:cs typeface="Times New Roman" panose="02020603050405020304" pitchFamily="18" charset="0"/>
                </a:rPr>
                <a:t>khi đi trên đường em cần đi sát lề đường bên phải</a:t>
              </a:r>
              <a:r>
                <a:rPr lang="en-US" altLang="x-none" sz="2400" b="1" dirty="0">
                  <a:solidFill>
                    <a:schemeClr val="tx1"/>
                  </a:solidFill>
                  <a:latin typeface="Times New Roman" panose="02020603050405020304" pitchFamily="18" charset="0"/>
                  <a:cs typeface="Times New Roman" panose="02020603050405020304" pitchFamily="18" charset="0"/>
                </a:rPr>
                <a:t>.</a:t>
              </a:r>
              <a:endParaRPr lang="en-US" altLang="x-none"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9224" name="Text Box 24"/>
          <p:cNvSpPr txBox="1"/>
          <p:nvPr/>
        </p:nvSpPr>
        <p:spPr>
          <a:xfrm>
            <a:off x="323850" y="2960688"/>
            <a:ext cx="1296988" cy="396875"/>
          </a:xfrm>
          <a:prstGeom prst="rect">
            <a:avLst/>
          </a:prstGeom>
          <a:noFill/>
          <a:ln w="9525">
            <a:noFill/>
          </a:ln>
        </p:spPr>
        <p:txBody>
          <a:bodyPr>
            <a:spAutoFit/>
          </a:bodyPr>
          <a:lstStyle/>
          <a:p>
            <a:pPr>
              <a:spcBef>
                <a:spcPct val="50000"/>
              </a:spcBef>
            </a:pPr>
            <a:r>
              <a:rPr lang="en-US" altLang="x-none" sz="2000" b="1" dirty="0">
                <a:solidFill>
                  <a:srgbClr val="0000FF"/>
                </a:solidFill>
                <a:latin typeface="Times New Roman" panose="02020603050405020304" pitchFamily="18" charset="0"/>
                <a:cs typeface="Times New Roman" panose="02020603050405020304" pitchFamily="18" charset="0"/>
              </a:rPr>
              <a:t>Hình A</a:t>
            </a:r>
            <a:endParaRPr lang="en-US" altLang="x-none" sz="2000" b="1" dirty="0">
              <a:solidFill>
                <a:srgbClr val="0000FF"/>
              </a:solidFill>
              <a:latin typeface="Times New Roman" panose="02020603050405020304" pitchFamily="18" charset="0"/>
              <a:ea typeface="Times New Roman" panose="02020603050405020304" pitchFamily="18" charset="0"/>
            </a:endParaRPr>
          </a:p>
        </p:txBody>
      </p:sp>
      <p:sp>
        <p:nvSpPr>
          <p:cNvPr id="9225" name="Text Box 25"/>
          <p:cNvSpPr txBox="1"/>
          <p:nvPr/>
        </p:nvSpPr>
        <p:spPr>
          <a:xfrm>
            <a:off x="7883525" y="3068638"/>
            <a:ext cx="1296988" cy="396875"/>
          </a:xfrm>
          <a:prstGeom prst="rect">
            <a:avLst/>
          </a:prstGeom>
          <a:noFill/>
          <a:ln w="9525">
            <a:noFill/>
          </a:ln>
        </p:spPr>
        <p:txBody>
          <a:bodyPr>
            <a:spAutoFit/>
          </a:bodyPr>
          <a:lstStyle/>
          <a:p>
            <a:pPr>
              <a:spcBef>
                <a:spcPct val="50000"/>
              </a:spcBef>
            </a:pPr>
            <a:r>
              <a:rPr lang="en-US" altLang="x-none" sz="2000" b="1" dirty="0">
                <a:solidFill>
                  <a:srgbClr val="0000FF"/>
                </a:solidFill>
                <a:latin typeface="Times New Roman" panose="02020603050405020304" pitchFamily="18" charset="0"/>
                <a:cs typeface="Times New Roman" panose="02020603050405020304" pitchFamily="18" charset="0"/>
              </a:rPr>
              <a:t>Hình B</a:t>
            </a:r>
            <a:endParaRPr lang="en-US" altLang="x-none" sz="2000" b="1" dirty="0">
              <a:solidFill>
                <a:srgbClr val="0000FF"/>
              </a:solidFill>
              <a:latin typeface="Times New Roman" panose="02020603050405020304" pitchFamily="18" charset="0"/>
              <a:ea typeface="Times New Roman" panose="02020603050405020304" pitchFamily="18" charset="0"/>
            </a:endParaRPr>
          </a:p>
        </p:txBody>
      </p:sp>
      <p:grpSp>
        <p:nvGrpSpPr>
          <p:cNvPr id="3" name="Group 30"/>
          <p:cNvGrpSpPr/>
          <p:nvPr/>
        </p:nvGrpSpPr>
        <p:grpSpPr>
          <a:xfrm>
            <a:off x="215900" y="4797425"/>
            <a:ext cx="8820150" cy="576263"/>
            <a:chOff x="158" y="3022"/>
            <a:chExt cx="5602" cy="363"/>
          </a:xfrm>
        </p:grpSpPr>
        <p:sp>
          <p:nvSpPr>
            <p:cNvPr id="9231" name="AutoShape 27"/>
            <p:cNvSpPr/>
            <p:nvPr/>
          </p:nvSpPr>
          <p:spPr>
            <a:xfrm>
              <a:off x="158" y="3022"/>
              <a:ext cx="5602" cy="363"/>
            </a:xfrm>
            <a:prstGeom prst="wedgeRoundRectCallout">
              <a:avLst>
                <a:gd name="adj1" fmla="val -43269"/>
                <a:gd name="adj2" fmla="val 62398"/>
                <a:gd name="adj3" fmla="val 16667"/>
              </a:avLst>
            </a:prstGeom>
            <a:solidFill>
              <a:schemeClr val="accent1"/>
            </a:solidFill>
            <a:ln w="9525" cap="flat" cmpd="sng">
              <a:solidFill>
                <a:schemeClr val="tx1"/>
              </a:solidFill>
              <a:prstDash val="solid"/>
              <a:miter/>
              <a:headEnd type="none" w="med" len="med"/>
              <a:tailEnd type="none" w="med" len="med"/>
            </a:ln>
          </p:spPr>
          <p:txBody>
            <a:bodyPr/>
            <a:lstStyle/>
            <a:p>
              <a:pPr algn="ctr"/>
              <a:endParaRPr lang="en-US" altLang="x-none" dirty="0">
                <a:latin typeface="Times New Roman" panose="02020603050405020304" pitchFamily="18" charset="0"/>
                <a:ea typeface="Times New Roman" panose="02020603050405020304" pitchFamily="18" charset="0"/>
              </a:endParaRPr>
            </a:p>
          </p:txBody>
        </p:sp>
        <p:sp>
          <p:nvSpPr>
            <p:cNvPr id="9232" name="Text Box 29"/>
            <p:cNvSpPr txBox="1"/>
            <p:nvPr/>
          </p:nvSpPr>
          <p:spPr>
            <a:xfrm>
              <a:off x="158" y="3022"/>
              <a:ext cx="5602" cy="329"/>
            </a:xfrm>
            <a:prstGeom prst="rect">
              <a:avLst/>
            </a:prstGeom>
            <a:noFill/>
            <a:ln w="9525">
              <a:noFill/>
            </a:ln>
          </p:spPr>
          <p:txBody>
            <a:bodyPr>
              <a:spAutoFit/>
            </a:bodyPr>
            <a:lstStyle/>
            <a:p>
              <a:pPr>
                <a:spcBef>
                  <a:spcPct val="50000"/>
                </a:spcBef>
              </a:pPr>
              <a:r>
                <a:rPr lang="en-US" altLang="x-none" sz="2800" b="1" dirty="0">
                  <a:latin typeface="Times New Roman" panose="02020603050405020304" pitchFamily="18" charset="0"/>
                  <a:cs typeface="Times New Roman" panose="02020603050405020304" pitchFamily="18" charset="0"/>
                </a:rPr>
                <a:t>Vậy khi đi trên đường, em cần đi sát lề đường bên n</a:t>
              </a:r>
              <a:r>
                <a:rPr lang="en-US" altLang="x-none" sz="2800" b="1" dirty="0">
                  <a:latin typeface="Times New Roman" panose="02020603050405020304" pitchFamily="18" charset="0"/>
                  <a:ea typeface="Times New Roman" panose="02020603050405020304" pitchFamily="18" charset="0"/>
                </a:rPr>
                <a:t>à</a:t>
              </a:r>
              <a:r>
                <a:rPr lang="en-US" altLang="x-none" sz="2800" b="1" dirty="0">
                  <a:latin typeface="Times New Roman" panose="02020603050405020304" pitchFamily="18" charset="0"/>
                  <a:cs typeface="Times New Roman" panose="02020603050405020304" pitchFamily="18" charset="0"/>
                </a:rPr>
                <a:t>o?</a:t>
              </a:r>
              <a:r>
                <a:rPr lang="en-US" altLang="x-none" sz="1800" dirty="0">
                  <a:latin typeface="Times New Roman" panose="02020603050405020304" pitchFamily="18" charset="0"/>
                  <a:cs typeface="Times New Roman" panose="02020603050405020304" pitchFamily="18" charset="0"/>
                </a:rPr>
                <a:t> </a:t>
              </a:r>
              <a:endParaRPr lang="en-US" altLang="x-none" sz="1800" dirty="0">
                <a:latin typeface="Times New Roman" panose="02020603050405020304" pitchFamily="18" charset="0"/>
                <a:ea typeface="Times New Roman" panose="02020603050405020304" pitchFamily="18" charset="0"/>
              </a:endParaRPr>
            </a:p>
          </p:txBody>
        </p:sp>
      </p:grpSp>
      <p:sp>
        <p:nvSpPr>
          <p:cNvPr id="40991" name="Text Box 31"/>
          <p:cNvSpPr txBox="1"/>
          <p:nvPr/>
        </p:nvSpPr>
        <p:spPr>
          <a:xfrm>
            <a:off x="1621155" y="2930525"/>
            <a:ext cx="2374900" cy="583565"/>
          </a:xfrm>
          <a:prstGeom prst="rect">
            <a:avLst/>
          </a:prstGeom>
          <a:solidFill>
            <a:srgbClr val="FFFF00"/>
          </a:solidFill>
          <a:ln w="9525">
            <a:noFill/>
          </a:ln>
        </p:spPr>
        <p:txBody>
          <a:bodyPr wrap="square">
            <a:spAutoFit/>
          </a:bodyPr>
          <a:lstStyle/>
          <a:p>
            <a:pPr algn="ctr">
              <a:spcBef>
                <a:spcPct val="50000"/>
              </a:spcBef>
            </a:pPr>
            <a:r>
              <a:rPr lang="en-US" altLang="x-none" sz="3200" b="1" dirty="0">
                <a:solidFill>
                  <a:srgbClr val="FF0000"/>
                </a:solidFill>
                <a:latin typeface="Times New Roman" panose="02020603050405020304" pitchFamily="18" charset="0"/>
                <a:cs typeface="Times New Roman" panose="02020603050405020304" pitchFamily="18" charset="0"/>
              </a:rPr>
              <a:t>Đi đúng</a:t>
            </a:r>
            <a:endParaRPr lang="en-US" altLang="x-none" sz="3200" b="1" dirty="0">
              <a:solidFill>
                <a:srgbClr val="FF0000"/>
              </a:solidFill>
              <a:latin typeface="Times New Roman" panose="02020603050405020304" pitchFamily="18" charset="0"/>
              <a:ea typeface="Times New Roman" panose="02020603050405020304" pitchFamily="18" charset="0"/>
            </a:endParaRPr>
          </a:p>
        </p:txBody>
      </p:sp>
      <p:sp>
        <p:nvSpPr>
          <p:cNvPr id="40992" name="Text Box 32"/>
          <p:cNvSpPr txBox="1"/>
          <p:nvPr/>
        </p:nvSpPr>
        <p:spPr>
          <a:xfrm>
            <a:off x="5220335" y="3068955"/>
            <a:ext cx="2545080" cy="583565"/>
          </a:xfrm>
          <a:prstGeom prst="rect">
            <a:avLst/>
          </a:prstGeom>
          <a:solidFill>
            <a:srgbClr val="FFFF00"/>
          </a:solidFill>
          <a:ln w="9525">
            <a:noFill/>
          </a:ln>
        </p:spPr>
        <p:txBody>
          <a:bodyPr wrap="square">
            <a:spAutoFit/>
          </a:bodyPr>
          <a:lstStyle/>
          <a:p>
            <a:pPr algn="ctr">
              <a:spcBef>
                <a:spcPct val="50000"/>
              </a:spcBef>
            </a:pPr>
            <a:r>
              <a:rPr lang="en-US" altLang="x-none" sz="3200" b="1" dirty="0">
                <a:solidFill>
                  <a:srgbClr val="FF0000"/>
                </a:solidFill>
                <a:latin typeface="Times New Roman" panose="02020603050405020304" pitchFamily="18" charset="0"/>
                <a:cs typeface="Times New Roman" panose="02020603050405020304" pitchFamily="18" charset="0"/>
              </a:rPr>
              <a:t>Đi sai</a:t>
            </a:r>
            <a:endParaRPr lang="en-US" altLang="x-none"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995" name="Line 35"/>
          <p:cNvSpPr/>
          <p:nvPr/>
        </p:nvSpPr>
        <p:spPr>
          <a:xfrm flipH="1">
            <a:off x="5867400" y="1844675"/>
            <a:ext cx="1366838" cy="1295400"/>
          </a:xfrm>
          <a:prstGeom prst="line">
            <a:avLst/>
          </a:prstGeom>
          <a:ln w="50800" cap="flat" cmpd="sng">
            <a:solidFill>
              <a:srgbClr val="FF0000"/>
            </a:solidFill>
            <a:prstDash val="solid"/>
            <a:headEnd type="none" w="med" len="med"/>
            <a:tailEnd type="none" w="med" len="med"/>
          </a:ln>
        </p:spPr>
      </p:sp>
      <p:sp>
        <p:nvSpPr>
          <p:cNvPr id="40996" name="Line 36"/>
          <p:cNvSpPr/>
          <p:nvPr/>
        </p:nvSpPr>
        <p:spPr>
          <a:xfrm flipH="1" flipV="1">
            <a:off x="5795963" y="1989138"/>
            <a:ext cx="1584325" cy="1295400"/>
          </a:xfrm>
          <a:prstGeom prst="line">
            <a:avLst/>
          </a:prstGeom>
          <a:ln w="50800" cap="flat" cmpd="sng">
            <a:solidFill>
              <a:srgbClr val="FF0000"/>
            </a:solidFill>
            <a:prstDash val="soli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8"/>
                                        </p:tgtEl>
                                        <p:attrNameLst>
                                          <p:attrName>style.visibility</p:attrName>
                                        </p:attrNameLst>
                                      </p:cBhvr>
                                      <p:to>
                                        <p:strVal val="visible"/>
                                      </p:to>
                                    </p:set>
                                    <p:anim calcmode="lin" valueType="num">
                                      <p:cBhvr additive="base">
                                        <p:cTn id="7" dur="500" fill="hold"/>
                                        <p:tgtEl>
                                          <p:spTgt spid="40968"/>
                                        </p:tgtEl>
                                        <p:attrNameLst>
                                          <p:attrName>ppt_x</p:attrName>
                                        </p:attrNameLst>
                                      </p:cBhvr>
                                      <p:tavLst>
                                        <p:tav tm="0">
                                          <p:val>
                                            <p:strVal val="#ppt_x"/>
                                          </p:val>
                                        </p:tav>
                                        <p:tav tm="100000">
                                          <p:val>
                                            <p:strVal val="#ppt_x"/>
                                          </p:val>
                                        </p:tav>
                                      </p:tavLst>
                                    </p:anim>
                                    <p:anim calcmode="lin" valueType="num">
                                      <p:cBhvr additive="base">
                                        <p:cTn id="8" dur="500" fill="hold"/>
                                        <p:tgtEl>
                                          <p:spTgt spid="409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91"/>
                                        </p:tgtEl>
                                        <p:attrNameLst>
                                          <p:attrName>style.visibility</p:attrName>
                                        </p:attrNameLst>
                                      </p:cBhvr>
                                      <p:to>
                                        <p:strVal val="visible"/>
                                      </p:to>
                                    </p:set>
                                    <p:animEffect transition="in" filter="wipe(down)">
                                      <p:cBhvr>
                                        <p:cTn id="13" dur="500"/>
                                        <p:tgtEl>
                                          <p:spTgt spid="4099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0992"/>
                                        </p:tgtEl>
                                        <p:attrNameLst>
                                          <p:attrName>style.visibility</p:attrName>
                                        </p:attrNameLst>
                                      </p:cBhvr>
                                      <p:to>
                                        <p:strVal val="visible"/>
                                      </p:to>
                                    </p:set>
                                    <p:animEffect transition="in" filter="wipe(down)">
                                      <p:cBhvr>
                                        <p:cTn id="18" dur="500"/>
                                        <p:tgtEl>
                                          <p:spTgt spid="4099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996"/>
                                        </p:tgtEl>
                                        <p:attrNameLst>
                                          <p:attrName>style.visibility</p:attrName>
                                        </p:attrNameLst>
                                      </p:cBhvr>
                                      <p:to>
                                        <p:strVal val="visible"/>
                                      </p:to>
                                    </p:set>
                                    <p:anim calcmode="lin" valueType="num">
                                      <p:cBhvr additive="base">
                                        <p:cTn id="23" dur="500" fill="hold"/>
                                        <p:tgtEl>
                                          <p:spTgt spid="40996"/>
                                        </p:tgtEl>
                                        <p:attrNameLst>
                                          <p:attrName>ppt_x</p:attrName>
                                        </p:attrNameLst>
                                      </p:cBhvr>
                                      <p:tavLst>
                                        <p:tav tm="0">
                                          <p:val>
                                            <p:strVal val="#ppt_x"/>
                                          </p:val>
                                        </p:tav>
                                        <p:tav tm="100000">
                                          <p:val>
                                            <p:strVal val="#ppt_x"/>
                                          </p:val>
                                        </p:tav>
                                      </p:tavLst>
                                    </p:anim>
                                    <p:anim calcmode="lin" valueType="num">
                                      <p:cBhvr additive="base">
                                        <p:cTn id="24" dur="500" fill="hold"/>
                                        <p:tgtEl>
                                          <p:spTgt spid="4099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0995"/>
                                        </p:tgtEl>
                                        <p:attrNameLst>
                                          <p:attrName>style.visibility</p:attrName>
                                        </p:attrNameLst>
                                      </p:cBhvr>
                                      <p:to>
                                        <p:strVal val="visible"/>
                                      </p:to>
                                    </p:set>
                                    <p:anim calcmode="lin" valueType="num">
                                      <p:cBhvr additive="base">
                                        <p:cTn id="27" dur="500" fill="hold"/>
                                        <p:tgtEl>
                                          <p:spTgt spid="40995"/>
                                        </p:tgtEl>
                                        <p:attrNameLst>
                                          <p:attrName>ppt_x</p:attrName>
                                        </p:attrNameLst>
                                      </p:cBhvr>
                                      <p:tavLst>
                                        <p:tav tm="0">
                                          <p:val>
                                            <p:strVal val="#ppt_x"/>
                                          </p:val>
                                        </p:tav>
                                        <p:tav tm="100000">
                                          <p:val>
                                            <p:strVal val="#ppt_x"/>
                                          </p:val>
                                        </p:tav>
                                      </p:tavLst>
                                    </p:anim>
                                    <p:anim calcmode="lin" valueType="num">
                                      <p:cBhvr additive="base">
                                        <p:cTn id="28" dur="500" fill="hold"/>
                                        <p:tgtEl>
                                          <p:spTgt spid="4099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ox(i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p:bldP spid="40991" grpId="0" bldLvl="0" animBg="1"/>
      <p:bldP spid="4099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ln>
        </p:spPr>
        <p:txBody>
          <a:bodyPr/>
          <a:lstStyle/>
          <a:p>
            <a:fld id="{BB4C2E05-FD62-4865-976B-13F942986A11}" type="slidenum">
              <a:rPr lang="en-US" altLang="en-US"/>
              <a:t>2</a:t>
            </a:fld>
            <a:endParaRPr lang="en-US" altLang="en-US"/>
          </a:p>
        </p:txBody>
      </p:sp>
      <p:sp>
        <p:nvSpPr>
          <p:cNvPr id="29699" name="Rectangle 10"/>
          <p:cNvSpPr>
            <a:spLocks noChangeArrowheads="1"/>
          </p:cNvSpPr>
          <p:nvPr/>
        </p:nvSpPr>
        <p:spPr bwMode="auto">
          <a:xfrm>
            <a:off x="685800" y="1963559"/>
            <a:ext cx="8001000" cy="461665"/>
          </a:xfrm>
          <a:prstGeom prst="rect">
            <a:avLst/>
          </a:prstGeom>
          <a:noFill/>
          <a:ln w="9525">
            <a:noFill/>
            <a:miter lim="800000"/>
          </a:ln>
        </p:spPr>
        <p:txBody>
          <a:bodyPr wrap="square">
            <a:spAutoFit/>
          </a:bodyPr>
          <a:lstStyle/>
          <a:p>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a:t>
            </a:r>
          </a:p>
        </p:txBody>
      </p:sp>
      <p:sp>
        <p:nvSpPr>
          <p:cNvPr id="13" name="Oval 12"/>
          <p:cNvSpPr/>
          <p:nvPr/>
        </p:nvSpPr>
        <p:spPr>
          <a:xfrm>
            <a:off x="457200" y="20762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98365"/>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94453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828871"/>
            <a:ext cx="8229600" cy="1200329"/>
          </a:xfrm>
          <a:prstGeom prst="rect">
            <a:avLst/>
          </a:prstGeom>
          <a:noFill/>
          <a:ln w="9525">
            <a:noFill/>
            <a:miter lim="800000"/>
          </a:ln>
        </p:spPr>
        <p:txBody>
          <a:bodyPr wrap="square">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tô</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a:t>
            </a:r>
          </a:p>
        </p:txBody>
      </p:sp>
      <p:sp>
        <p:nvSpPr>
          <p:cNvPr id="29710" name="Rectangle 16"/>
          <p:cNvSpPr>
            <a:spLocks noChangeArrowheads="1"/>
          </p:cNvSpPr>
          <p:nvPr/>
        </p:nvSpPr>
        <p:spPr bwMode="auto">
          <a:xfrm>
            <a:off x="685800" y="2685871"/>
            <a:ext cx="8229600" cy="830997"/>
          </a:xfrm>
          <a:prstGeom prst="rect">
            <a:avLst/>
          </a:prstGeom>
          <a:noFill/>
          <a:ln w="9525">
            <a:noFill/>
            <a:miter lim="800000"/>
          </a:ln>
        </p:spPr>
        <p:txBody>
          <a:bodyPr wrap="square">
            <a:spAutoFit/>
          </a:bodyPr>
          <a:lstStyle/>
          <a:p>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tô</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t>.</a:t>
            </a:r>
          </a:p>
        </p:txBody>
      </p:sp>
      <p:sp>
        <p:nvSpPr>
          <p:cNvPr id="29712" name="Rectangle 18"/>
          <p:cNvSpPr>
            <a:spLocks noChangeArrowheads="1"/>
          </p:cNvSpPr>
          <p:nvPr/>
        </p:nvSpPr>
        <p:spPr bwMode="auto">
          <a:xfrm>
            <a:off x="533400" y="1066800"/>
            <a:ext cx="5334000" cy="430887"/>
          </a:xfrm>
          <a:prstGeom prst="rect">
            <a:avLst/>
          </a:prstGeom>
          <a:noFill/>
          <a:ln w="9525">
            <a:noFill/>
            <a:miter lim="800000"/>
          </a:ln>
        </p:spPr>
        <p:txBody>
          <a:bodyPr wrap="square">
            <a:spAutoFit/>
          </a:bodyPr>
          <a:lstStyle/>
          <a:p>
            <a:pPr eaLnBrk="1" hangingPunct="1"/>
            <a:r>
              <a:rPr lang="en-US" altLang="en-US" sz="2200" b="1" u="sng" dirty="0">
                <a:solidFill>
                  <a:srgbClr val="1F497D">
                    <a:lumMod val="75000"/>
                  </a:srgbClr>
                </a:solidFill>
                <a:latin typeface="Times New Roman" panose="02020603050405020304" pitchFamily="18" charset="0"/>
                <a:cs typeface="Times New Roman" panose="02020603050405020304" pitchFamily="18" charset="0"/>
              </a:rPr>
              <a:t>Sau </a:t>
            </a:r>
            <a:r>
              <a:rPr lang="en-US" altLang="en-US" sz="2200" b="1" u="sng" dirty="0" err="1">
                <a:solidFill>
                  <a:srgbClr val="1F497D">
                    <a:lumMod val="75000"/>
                  </a:srgbClr>
                </a:solidFill>
                <a:latin typeface="Times New Roman" panose="02020603050405020304" pitchFamily="18" charset="0"/>
                <a:cs typeface="Times New Roman" panose="02020603050405020304" pitchFamily="18" charset="0"/>
              </a:rPr>
              <a:t>bài</a:t>
            </a:r>
            <a:r>
              <a:rPr lang="en-US" altLang="en-US" sz="2200" b="1" u="sng" dirty="0">
                <a:solidFill>
                  <a:srgbClr val="1F497D">
                    <a:lumMod val="75000"/>
                  </a:srgbClr>
                </a:solidFill>
                <a:latin typeface="Times New Roman" panose="02020603050405020304" pitchFamily="18" charset="0"/>
                <a:cs typeface="Times New Roman" panose="02020603050405020304" pitchFamily="18" charset="0"/>
              </a:rPr>
              <a:t> </a:t>
            </a:r>
            <a:r>
              <a:rPr lang="en-US" altLang="en-US" sz="2200" b="1" u="sng" dirty="0" err="1">
                <a:solidFill>
                  <a:srgbClr val="1F497D">
                    <a:lumMod val="75000"/>
                  </a:srgbClr>
                </a:solidFill>
                <a:latin typeface="Times New Roman" panose="02020603050405020304" pitchFamily="18" charset="0"/>
                <a:cs typeface="Times New Roman" panose="02020603050405020304" pitchFamily="18" charset="0"/>
              </a:rPr>
              <a:t>học</a:t>
            </a:r>
            <a:r>
              <a:rPr lang="en-US" altLang="en-US" sz="2200" b="1" u="sng" dirty="0">
                <a:solidFill>
                  <a:srgbClr val="1F497D">
                    <a:lumMod val="75000"/>
                  </a:srgbClr>
                </a:solidFill>
                <a:latin typeface="Times New Roman" panose="02020603050405020304" pitchFamily="18" charset="0"/>
                <a:cs typeface="Times New Roman" panose="02020603050405020304" pitchFamily="18" charset="0"/>
              </a:rPr>
              <a:t> </a:t>
            </a:r>
            <a:r>
              <a:rPr lang="en-US" altLang="en-US" sz="2200" b="1" u="sng" dirty="0" err="1">
                <a:solidFill>
                  <a:srgbClr val="1F497D">
                    <a:lumMod val="75000"/>
                  </a:srgbClr>
                </a:solidFill>
                <a:latin typeface="Times New Roman" panose="02020603050405020304" pitchFamily="18" charset="0"/>
                <a:cs typeface="Times New Roman" panose="02020603050405020304" pitchFamily="18" charset="0"/>
              </a:rPr>
              <a:t>này</a:t>
            </a:r>
            <a:r>
              <a:rPr lang="en-US" altLang="en-US" sz="2200" b="1" u="sng" dirty="0">
                <a:solidFill>
                  <a:srgbClr val="1F497D">
                    <a:lumMod val="75000"/>
                  </a:srgbClr>
                </a:solidFill>
                <a:latin typeface="Times New Roman" panose="02020603050405020304" pitchFamily="18" charset="0"/>
                <a:cs typeface="Times New Roman" panose="02020603050405020304" pitchFamily="18" charset="0"/>
              </a:rPr>
              <a:t>, </a:t>
            </a:r>
            <a:r>
              <a:rPr lang="en-US" altLang="en-US" sz="2200" b="1" u="sng" dirty="0" err="1">
                <a:solidFill>
                  <a:srgbClr val="1F497D">
                    <a:lumMod val="75000"/>
                  </a:srgbClr>
                </a:solidFill>
                <a:latin typeface="Times New Roman" panose="02020603050405020304" pitchFamily="18" charset="0"/>
                <a:cs typeface="Times New Roman" panose="02020603050405020304" pitchFamily="18" charset="0"/>
              </a:rPr>
              <a:t>học</a:t>
            </a:r>
            <a:r>
              <a:rPr lang="en-US" altLang="en-US" sz="2200" b="1" u="sng" dirty="0">
                <a:solidFill>
                  <a:srgbClr val="1F497D">
                    <a:lumMod val="75000"/>
                  </a:srgbClr>
                </a:solidFill>
                <a:latin typeface="Times New Roman" panose="02020603050405020304" pitchFamily="18" charset="0"/>
                <a:cs typeface="Times New Roman" panose="02020603050405020304" pitchFamily="18" charset="0"/>
              </a:rPr>
              <a:t> </a:t>
            </a:r>
            <a:r>
              <a:rPr lang="en-US" altLang="en-US" sz="2200" b="1" u="sng" dirty="0" err="1">
                <a:solidFill>
                  <a:srgbClr val="1F497D">
                    <a:lumMod val="75000"/>
                  </a:srgbClr>
                </a:solidFill>
                <a:latin typeface="Times New Roman" panose="02020603050405020304" pitchFamily="18" charset="0"/>
                <a:cs typeface="Times New Roman" panose="02020603050405020304" pitchFamily="18" charset="0"/>
              </a:rPr>
              <a:t>sinh</a:t>
            </a:r>
            <a:r>
              <a:rPr lang="en-US" altLang="en-US" sz="2200" b="1" u="sng" dirty="0">
                <a:solidFill>
                  <a:srgbClr val="1F497D">
                    <a:lumMod val="75000"/>
                  </a:srgbClr>
                </a:solidFill>
                <a:latin typeface="Times New Roman" panose="02020603050405020304" pitchFamily="18" charset="0"/>
                <a:cs typeface="Times New Roman" panose="02020603050405020304" pitchFamily="18"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latin typeface="Times New Roman" panose="02020603050405020304" pitchFamily="18" charset="0"/>
                <a:cs typeface="Times New Roman" panose="02020603050405020304" pitchFamily="18" charset="0"/>
              </a:rPr>
              <a:t>Mục</a:t>
            </a:r>
            <a:r>
              <a:rPr lang="en-US" sz="24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75000"/>
                  </a:schemeClr>
                </a:solidFill>
                <a:latin typeface="Times New Roman" panose="02020603050405020304" pitchFamily="18" charset="0"/>
                <a:cs typeface="Times New Roman" panose="02020603050405020304" pitchFamily="18" charset="0"/>
              </a:rPr>
              <a:t>tiêu</a:t>
            </a:r>
            <a:r>
              <a:rPr lang="en-US" sz="24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75000"/>
                  </a:schemeClr>
                </a:solidFill>
                <a:latin typeface="Times New Roman" panose="02020603050405020304" pitchFamily="18" charset="0"/>
                <a:cs typeface="Times New Roman" panose="02020603050405020304" pitchFamily="18" charset="0"/>
              </a:rPr>
              <a:t>bài</a:t>
            </a:r>
            <a:r>
              <a:rPr lang="en-US" sz="24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75000"/>
                  </a:schemeClr>
                </a:solidFill>
                <a:latin typeface="Times New Roman" panose="02020603050405020304" pitchFamily="18" charset="0"/>
                <a:cs typeface="Times New Roman" panose="02020603050405020304" pitchFamily="18" charset="0"/>
              </a:rPr>
              <a:t>học</a:t>
            </a:r>
            <a:endParaRPr lang="en-US" sz="2400" b="1" dirty="0">
              <a:solidFill>
                <a:schemeClr val="tx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52400" y="1524000"/>
            <a:ext cx="8764270" cy="5257800"/>
          </a:xfrm>
          <a:prstGeom prst="rect">
            <a:avLst/>
          </a:prstGeom>
          <a:solidFill>
            <a:schemeClr val="accent5">
              <a:lumMod val="60000"/>
              <a:lumOff val="40000"/>
            </a:schemeClr>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pPr marL="342900" indent="-342900">
              <a:buFont typeface="Wingdings" panose="05000000000000000000" pitchFamily="2" charset="2"/>
              <a:buChar char="Ø"/>
            </a:pPr>
            <a:r>
              <a:rPr lang="en-US" sz="1800" b="0" u="none" dirty="0" err="1">
                <a:solidFill>
                  <a:schemeClr val="tx1"/>
                </a:solidFill>
                <a:latin typeface="Times New Roman" panose="02020603050405020304" pitchFamily="18" charset="0"/>
                <a:cs typeface="Times New Roman" panose="02020603050405020304" pitchFamily="18" charset="0"/>
              </a:rPr>
              <a:t>Đ</a:t>
            </a:r>
            <a:r>
              <a:rPr lang="en-US" sz="1800" b="0" u="none" dirty="0" err="1" smtClean="0">
                <a:solidFill>
                  <a:schemeClr val="tx1"/>
                </a:solidFill>
                <a:latin typeface="Times New Roman" panose="02020603050405020304" pitchFamily="18" charset="0"/>
                <a:cs typeface="Times New Roman" panose="02020603050405020304" pitchFamily="18" charset="0"/>
              </a:rPr>
              <a:t>i</a:t>
            </a:r>
            <a:r>
              <a:rPr lang="en-US" sz="1800" b="0" u="none" dirty="0" smtClean="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vào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phần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đường</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làn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đường</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dành</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cho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xe</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đạp</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xe</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thô</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sơ</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bên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phải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theo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chiều</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của</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mình</a:t>
            </a:r>
            <a:r>
              <a:rPr lang="en-US" sz="1800" b="0" u="none" dirty="0">
                <a:solidFill>
                  <a:schemeClr val="tx1"/>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Ø"/>
            </a:pPr>
            <a:r>
              <a:rPr lang="en-US" sz="1800" b="0" u="none" dirty="0" err="1">
                <a:solidFill>
                  <a:schemeClr val="tx1"/>
                </a:solidFill>
                <a:latin typeface="Times New Roman" panose="02020603050405020304" pitchFamily="18" charset="0"/>
                <a:cs typeface="Times New Roman" panose="02020603050405020304" pitchFamily="18" charset="0"/>
                <a:sym typeface="+mn-ea"/>
              </a:rPr>
              <a:t>Tuân</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thủ</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tín</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hiệu</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đèn</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giao</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thông</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và</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các</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hiệu</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lệnh</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của</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người</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điều</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khiển</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giao</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thông</a:t>
            </a:r>
            <a:r>
              <a:rPr lang="en-US" sz="1800" b="0" u="none" dirty="0">
                <a:solidFill>
                  <a:schemeClr val="tx1"/>
                </a:solidFill>
                <a:latin typeface="Times New Roman" panose="02020603050405020304" pitchFamily="18" charset="0"/>
                <a:cs typeface="Times New Roman" panose="02020603050405020304" pitchFamily="18" charset="0"/>
                <a:sym typeface="+mn-ea"/>
              </a:rPr>
              <a:t>. </a:t>
            </a:r>
            <a:endParaRPr lang="en-US" sz="1800" b="0" u="none" dirty="0">
              <a:solidFill>
                <a:schemeClr val="tx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1800" b="0" u="none" dirty="0" err="1">
                <a:solidFill>
                  <a:schemeClr val="tx1"/>
                </a:solidFill>
                <a:latin typeface="Times New Roman" panose="02020603050405020304" pitchFamily="18" charset="0"/>
                <a:cs typeface="Times New Roman" panose="02020603050405020304" pitchFamily="18" charset="0"/>
                <a:sym typeface="+mn-ea"/>
              </a:rPr>
              <a:t>Không</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được</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sử</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dụng</a:t>
            </a:r>
            <a:r>
              <a:rPr lang="en-US" sz="1800" b="0" u="none" dirty="0">
                <a:solidFill>
                  <a:schemeClr val="tx1"/>
                </a:solidFill>
                <a:latin typeface="Times New Roman" panose="02020603050405020304" pitchFamily="18" charset="0"/>
                <a:cs typeface="Times New Roman" panose="02020603050405020304" pitchFamily="18" charset="0"/>
                <a:sym typeface="+mn-ea"/>
              </a:rPr>
              <a:t> ô, </a:t>
            </a:r>
            <a:r>
              <a:rPr lang="en-US" sz="1800" b="0" u="none" dirty="0" err="1">
                <a:solidFill>
                  <a:schemeClr val="tx1"/>
                </a:solidFill>
                <a:latin typeface="Times New Roman" panose="02020603050405020304" pitchFamily="18" charset="0"/>
                <a:cs typeface="Times New Roman" panose="02020603050405020304" pitchFamily="18" charset="0"/>
                <a:sym typeface="+mn-ea"/>
              </a:rPr>
              <a:t>dù</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smtClean="0">
                <a:solidFill>
                  <a:schemeClr val="tx1"/>
                </a:solidFill>
                <a:latin typeface="Times New Roman" panose="02020603050405020304" pitchFamily="18" charset="0"/>
                <a:cs typeface="Times New Roman" panose="02020603050405020304" pitchFamily="18" charset="0"/>
                <a:sym typeface="+mn-ea"/>
              </a:rPr>
              <a:t>điện</a:t>
            </a:r>
            <a:r>
              <a:rPr lang="en-US" sz="1800" b="0" u="none" dirty="0" smtClean="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thoại</a:t>
            </a:r>
            <a:r>
              <a:rPr lang="en-US" sz="1800" b="0" u="none" dirty="0">
                <a:solidFill>
                  <a:schemeClr val="tx1"/>
                </a:solidFill>
                <a:latin typeface="Times New Roman" panose="02020603050405020304" pitchFamily="18" charset="0"/>
                <a:cs typeface="Times New Roman" panose="02020603050405020304" pitchFamily="18" charset="0"/>
                <a:sym typeface="+mn-ea"/>
              </a:rPr>
              <a:t> di </a:t>
            </a:r>
            <a:r>
              <a:rPr lang="en-US" sz="1800" b="0" u="none" dirty="0" err="1">
                <a:solidFill>
                  <a:schemeClr val="tx1"/>
                </a:solidFill>
                <a:latin typeface="Times New Roman" panose="02020603050405020304" pitchFamily="18" charset="0"/>
                <a:cs typeface="Times New Roman" panose="02020603050405020304" pitchFamily="18" charset="0"/>
                <a:sym typeface="+mn-ea"/>
              </a:rPr>
              <a:t>động</a:t>
            </a:r>
            <a:r>
              <a:rPr lang="en-US" sz="1800" b="0" u="none" dirty="0" smtClean="0">
                <a:solidFill>
                  <a:schemeClr val="tx1"/>
                </a:solidFill>
                <a:latin typeface="Times New Roman" panose="02020603050405020304" pitchFamily="18" charset="0"/>
                <a:cs typeface="Times New Roman" panose="02020603050405020304" pitchFamily="18" charset="0"/>
                <a:sym typeface="+mn-ea"/>
              </a:rPr>
              <a:t>, </a:t>
            </a:r>
            <a:r>
              <a:rPr lang="en-US" sz="1800" b="0" u="none" dirty="0" err="1" smtClean="0">
                <a:solidFill>
                  <a:schemeClr val="tx1"/>
                </a:solidFill>
                <a:latin typeface="Times New Roman" panose="02020603050405020304" pitchFamily="18" charset="0"/>
                <a:cs typeface="Times New Roman" panose="02020603050405020304" pitchFamily="18" charset="0"/>
                <a:sym typeface="+mn-ea"/>
              </a:rPr>
              <a:t>thiết</a:t>
            </a:r>
            <a:r>
              <a:rPr lang="en-US" sz="1800" b="0" u="none" dirty="0" smtClean="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bị</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âm</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thanh</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khi</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đi</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xe</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đạp</a:t>
            </a:r>
            <a:endParaRPr lang="en-US" sz="1800" b="0" u="none" dirty="0" err="1">
              <a:solidFill>
                <a:schemeClr val="tx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1800" b="0" u="none" dirty="0" err="1">
                <a:solidFill>
                  <a:schemeClr val="tx1"/>
                </a:solidFill>
                <a:latin typeface="Times New Roman" panose="02020603050405020304" pitchFamily="18" charset="0"/>
                <a:cs typeface="Times New Roman" panose="02020603050405020304" pitchFamily="18" charset="0"/>
                <a:sym typeface="+mn-ea"/>
              </a:rPr>
              <a:t>Không</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lạng</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lách</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đu</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bám</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xe</a:t>
            </a:r>
            <a:r>
              <a:rPr lang="en-US" sz="1800" b="0" u="none" dirty="0">
                <a:solidFill>
                  <a:schemeClr val="tx1"/>
                </a:solidFill>
                <a:latin typeface="Times New Roman" panose="02020603050405020304" pitchFamily="18" charset="0"/>
                <a:cs typeface="Times New Roman" panose="02020603050405020304" pitchFamily="18" charset="0"/>
                <a:sym typeface="+mn-ea"/>
              </a:rPr>
              <a:t> </a:t>
            </a:r>
            <a:r>
              <a:rPr lang="en-US" sz="1800" b="0" u="none" dirty="0" err="1">
                <a:solidFill>
                  <a:schemeClr val="tx1"/>
                </a:solidFill>
                <a:latin typeface="Times New Roman" panose="02020603050405020304" pitchFamily="18" charset="0"/>
                <a:cs typeface="Times New Roman" panose="02020603050405020304" pitchFamily="18" charset="0"/>
                <a:sym typeface="+mn-ea"/>
              </a:rPr>
              <a:t>khác</a:t>
            </a:r>
            <a:endParaRPr lang="en-US" sz="1800" b="0" u="none" dirty="0" err="1">
              <a:solidFill>
                <a:schemeClr val="tx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1800" b="0" u="none" dirty="0" err="1">
                <a:solidFill>
                  <a:schemeClr val="tx1"/>
                </a:solidFill>
                <a:latin typeface="Times New Roman" panose="02020603050405020304" pitchFamily="18" charset="0"/>
                <a:cs typeface="Times New Roman" panose="02020603050405020304" pitchFamily="18" charset="0"/>
              </a:rPr>
              <a:t>Điều</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khiển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xe</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đạp</a:t>
            </a:r>
            <a:r>
              <a:rPr lang="en-US" sz="1800" b="0" u="none" dirty="0">
                <a:solidFill>
                  <a:schemeClr val="tx1"/>
                </a:solidFill>
                <a:latin typeface="Times New Roman" panose="02020603050405020304" pitchFamily="18" charset="0"/>
                <a:cs typeface="Times New Roman" panose="02020603050405020304" pitchFamily="18" charset="0"/>
              </a:rPr>
              <a:t>/</a:t>
            </a:r>
            <a:r>
              <a:rPr lang="en-US" sz="1800" b="0" u="none" dirty="0" err="1">
                <a:solidFill>
                  <a:schemeClr val="tx1"/>
                </a:solidFill>
                <a:latin typeface="Times New Roman" panose="02020603050405020304" pitchFamily="18" charset="0"/>
                <a:cs typeface="Times New Roman" panose="02020603050405020304" pitchFamily="18" charset="0"/>
              </a:rPr>
              <a:t>xe</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đạp</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điện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bằng</a:t>
            </a:r>
            <a:r>
              <a:rPr lang="en-US" sz="1800" b="0" u="none" dirty="0">
                <a:solidFill>
                  <a:schemeClr val="tx1"/>
                </a:solidFill>
                <a:latin typeface="Times New Roman" panose="02020603050405020304" pitchFamily="18" charset="0"/>
                <a:cs typeface="Times New Roman" panose="02020603050405020304" pitchFamily="18" charset="0"/>
              </a:rPr>
              <a:t> 2 </a:t>
            </a:r>
            <a:r>
              <a:rPr lang="en-US" sz="1800" b="0" u="none" dirty="0" err="1">
                <a:solidFill>
                  <a:schemeClr val="tx1"/>
                </a:solidFill>
                <a:latin typeface="Times New Roman" panose="02020603050405020304" pitchFamily="18" charset="0"/>
                <a:cs typeface="Times New Roman" panose="02020603050405020304" pitchFamily="18" charset="0"/>
              </a:rPr>
              <a:t>tay</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đặt</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chân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vào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bàn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đạp</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tay</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vào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phanh</a:t>
            </a:r>
            <a:r>
              <a:rPr lang="en-US" sz="1800" b="0" u="none" dirty="0">
                <a:solidFill>
                  <a:schemeClr val="tx1"/>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Ø"/>
            </a:pPr>
            <a:r>
              <a:rPr lang="en-US" sz="1800" b="0" u="none" dirty="0" err="1">
                <a:solidFill>
                  <a:schemeClr val="tx1"/>
                </a:solidFill>
                <a:latin typeface="Times New Roman" panose="02020603050405020304" pitchFamily="18" charset="0"/>
                <a:cs typeface="Times New Roman" panose="02020603050405020304" pitchFamily="18" charset="0"/>
              </a:rPr>
              <a:t>Người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xe</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đạp</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điện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phải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đội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mũ</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bảo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hiểm</a:t>
            </a:r>
            <a:endParaRPr lang="en-US" sz="1800" b="0" u="none" dirty="0">
              <a:solidFill>
                <a:schemeClr val="tx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1800" b="0" u="none" dirty="0" err="1">
                <a:solidFill>
                  <a:schemeClr val="tx1"/>
                </a:solidFill>
                <a:latin typeface="Times New Roman" panose="02020603050405020304" pitchFamily="18" charset="0"/>
                <a:cs typeface="Times New Roman" panose="02020603050405020304" pitchFamily="18" charset="0"/>
              </a:rPr>
              <a:t>Giảm</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tốc</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độ</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đưa</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ra</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tín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hiệu</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báo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hướng</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rẽ</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nếu</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chuyển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hướng</a:t>
            </a:r>
            <a:endParaRPr lang="en-US" sz="1800" b="0" u="none" dirty="0">
              <a:solidFill>
                <a:schemeClr val="tx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1800" b="0" u="none" dirty="0" err="1">
                <a:solidFill>
                  <a:schemeClr val="tx1"/>
                </a:solidFill>
                <a:latin typeface="Times New Roman" panose="02020603050405020304" pitchFamily="18" charset="0"/>
                <a:cs typeface="Times New Roman" panose="02020603050405020304" pitchFamily="18" charset="0"/>
              </a:rPr>
              <a:t>Chờ</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khi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có</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tín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hiệu</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đèn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báo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xanh</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hoặc</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báo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hướng</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rẽ</a:t>
            </a:r>
            <a:endParaRPr lang="en-US" sz="1800" b="0" u="none" dirty="0">
              <a:solidFill>
                <a:schemeClr val="tx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1800" b="0" u="none" dirty="0" err="1">
                <a:solidFill>
                  <a:schemeClr val="tx1"/>
                </a:solidFill>
                <a:latin typeface="Times New Roman" panose="02020603050405020304" pitchFamily="18" charset="0"/>
                <a:cs typeface="Times New Roman" panose="02020603050405020304" pitchFamily="18" charset="0"/>
              </a:rPr>
              <a:t>Chú</a:t>
            </a:r>
            <a:r>
              <a:rPr lang="en-US" sz="1800" b="0" u="none" dirty="0">
                <a:solidFill>
                  <a:schemeClr val="tx1"/>
                </a:solidFill>
                <a:latin typeface="Times New Roman" panose="02020603050405020304" pitchFamily="18" charset="0"/>
                <a:cs typeface="Times New Roman" panose="02020603050405020304" pitchFamily="18" charset="0"/>
              </a:rPr>
              <a:t> ý </a:t>
            </a:r>
            <a:r>
              <a:rPr lang="en-US" sz="1800" b="0" u="none" dirty="0" err="1">
                <a:solidFill>
                  <a:schemeClr val="tx1"/>
                </a:solidFill>
                <a:latin typeface="Times New Roman" panose="02020603050405020304" pitchFamily="18" charset="0"/>
                <a:cs typeface="Times New Roman" panose="02020603050405020304" pitchFamily="18" charset="0"/>
              </a:rPr>
              <a:t>quan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sát</a:t>
            </a:r>
            <a:r>
              <a:rPr lang="en-US" sz="1800" b="0" u="none" dirty="0">
                <a:solidFill>
                  <a:schemeClr val="tx1"/>
                </a:solidFill>
                <a:latin typeface="Times New Roman" panose="02020603050405020304" pitchFamily="18" charset="0"/>
                <a:cs typeface="Times New Roman" panose="02020603050405020304" pitchFamily="18" charset="0"/>
              </a:rPr>
              <a:t> an </a:t>
            </a:r>
            <a:r>
              <a:rPr lang="en-US" sz="1800" b="0" u="none" dirty="0" err="1">
                <a:solidFill>
                  <a:schemeClr val="tx1"/>
                </a:solidFill>
                <a:latin typeface="Times New Roman" panose="02020603050405020304" pitchFamily="18" charset="0"/>
                <a:cs typeface="Times New Roman" panose="02020603050405020304" pitchFamily="18" charset="0"/>
              </a:rPr>
              <a:t>toàn</a:t>
            </a:r>
            <a:r>
              <a:rPr lang="en-US" sz="1800" b="0" u="none" dirty="0">
                <a:solidFill>
                  <a:schemeClr val="tx1"/>
                </a:solidFill>
                <a:latin typeface="Times New Roman" panose="02020603050405020304" pitchFamily="18" charset="0"/>
                <a:cs typeface="Times New Roman" panose="02020603050405020304" pitchFamily="18" charset="0"/>
              </a:rPr>
              <a:t> ở </a:t>
            </a:r>
            <a:r>
              <a:rPr lang="en-US" sz="1800" b="0" u="none" dirty="0" err="1">
                <a:solidFill>
                  <a:schemeClr val="tx1"/>
                </a:solidFill>
                <a:latin typeface="Times New Roman" panose="02020603050405020304" pitchFamily="18" charset="0"/>
                <a:cs typeface="Times New Roman" panose="02020603050405020304" pitchFamily="18" charset="0"/>
              </a:rPr>
              <a:t>mọi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phía</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trái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phải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trước</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sau</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khi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thấy</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không</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có</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xe</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nào</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đang</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đến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gần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mới</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đi</a:t>
            </a:r>
            <a:r>
              <a:rPr lang="en-US" sz="1800" b="0" u="none" dirty="0">
                <a:solidFill>
                  <a:schemeClr val="tx1"/>
                </a:solidFill>
                <a:latin typeface="Times New Roman" panose="02020603050405020304" pitchFamily="18" charset="0"/>
                <a:cs typeface="Times New Roman" panose="02020603050405020304" pitchFamily="18" charset="0"/>
              </a:rPr>
              <a:t> qua </a:t>
            </a:r>
            <a:r>
              <a:rPr lang="en-US" sz="1800" b="0" u="none" dirty="0" err="1">
                <a:solidFill>
                  <a:schemeClr val="tx1"/>
                </a:solidFill>
                <a:latin typeface="Times New Roman" panose="02020603050405020304" pitchFamily="18" charset="0"/>
                <a:cs typeface="Times New Roman" panose="02020603050405020304" pitchFamily="18" charset="0"/>
              </a:rPr>
              <a:t>nhưng</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vẫn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chú</a:t>
            </a:r>
            <a:r>
              <a:rPr lang="en-US" sz="1800" b="0" u="none" dirty="0">
                <a:solidFill>
                  <a:schemeClr val="tx1"/>
                </a:solidFill>
                <a:latin typeface="Times New Roman" panose="02020603050405020304" pitchFamily="18" charset="0"/>
                <a:cs typeface="Times New Roman" panose="02020603050405020304" pitchFamily="18" charset="0"/>
              </a:rPr>
              <a:t> ý </a:t>
            </a:r>
            <a:r>
              <a:rPr lang="en-US" sz="1800" b="0" u="none" dirty="0" err="1">
                <a:solidFill>
                  <a:schemeClr val="tx1"/>
                </a:solidFill>
                <a:latin typeface="Times New Roman" panose="02020603050405020304" pitchFamily="18" charset="0"/>
                <a:cs typeface="Times New Roman" panose="02020603050405020304" pitchFamily="18" charset="0"/>
              </a:rPr>
              <a:t>quan</a:t>
            </a:r>
            <a:r>
              <a:rPr lang="en-US" sz="1800" b="0" u="none" dirty="0">
                <a:solidFill>
                  <a:schemeClr val="tx1"/>
                </a:solidFill>
                <a:latin typeface="Times New Roman" panose="02020603050405020304" pitchFamily="18" charset="0"/>
                <a:cs typeface="Times New Roman" panose="02020603050405020304" pitchFamily="18" charset="0"/>
              </a:rPr>
              <a:t> </a:t>
            </a:r>
            <a:r>
              <a:rPr lang="en-US" sz="1800" b="0" u="none" dirty="0" err="1">
                <a:solidFill>
                  <a:schemeClr val="tx1"/>
                </a:solidFill>
                <a:latin typeface="Times New Roman" panose="02020603050405020304" pitchFamily="18" charset="0"/>
                <a:cs typeface="Times New Roman" panose="02020603050405020304" pitchFamily="18" charset="0"/>
              </a:rPr>
              <a:t>sát</a:t>
            </a:r>
            <a:r>
              <a:rPr lang="en-US" sz="1800" b="0" u="none" dirty="0">
                <a:solidFill>
                  <a:schemeClr val="tx1"/>
                </a:solidFill>
                <a:latin typeface="Times New Roman" panose="02020603050405020304" pitchFamily="18" charset="0"/>
                <a:cs typeface="Times New Roman" panose="02020603050405020304" pitchFamily="18" charset="0"/>
              </a:rPr>
              <a:t> </a:t>
            </a:r>
          </a:p>
        </p:txBody>
      </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20</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5</a:t>
            </a:r>
            <a:r>
              <a:rPr lang="vi-VN" sz="2200" b="1" smtClean="0">
                <a:ea typeface="Tahoma" panose="020B0604030504040204" pitchFamily="34" charset="0"/>
                <a:cs typeface="Tahoma" panose="020B0604030504040204" pitchFamily="34" charset="0"/>
              </a:rPr>
              <a:t>. </a:t>
            </a:r>
            <a:r>
              <a:rPr lang="vi-VN" sz="2200" b="1" dirty="0">
                <a:ea typeface="Tahoma" panose="020B0604030504040204" pitchFamily="34" charset="0"/>
                <a:cs typeface="Tahoma" panose="020B0604030504040204" pitchFamily="34" charset="0"/>
              </a:rPr>
              <a:t>Cách đi xe đạp và xe đạp điện an toàn</a:t>
            </a:r>
            <a:endParaRPr lang="en-US" sz="2200" b="1" dirty="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a:t>
            </a:r>
            <a:r>
              <a:rPr lang="en-US" sz="2400" b="1" dirty="0" smtClean="0">
                <a:solidFill>
                  <a:schemeClr val="tx2">
                    <a:lumMod val="75000"/>
                  </a:schemeClr>
                </a:solidFill>
                <a:latin typeface="Times New Roman" panose="02020603050405020304" pitchFamily="18" charset="0"/>
                <a:cs typeface="Times New Roman" panose="02020603050405020304" pitchFamily="18" charset="0"/>
              </a:rPr>
              <a:t>dung</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vi-VN" sz="2000" i="1" dirty="0" smtClean="0">
                <a:latin typeface="+mj-lt"/>
                <a:ea typeface="Tahoma" panose="020B0604030504040204" pitchFamily="34" charset="0"/>
                <a:cs typeface="Tahoma" panose="020B0604030504040204" pitchFamily="34" charset="0"/>
              </a:rPr>
              <a:t>Hãy </a:t>
            </a:r>
            <a:r>
              <a:rPr lang="vi-VN" sz="2000" i="1" dirty="0">
                <a:latin typeface="+mj-lt"/>
                <a:ea typeface="Tahoma" panose="020B0604030504040204" pitchFamily="34" charset="0"/>
                <a:cs typeface="Tahoma" panose="020B0604030504040204" pitchFamily="34" charset="0"/>
              </a:rPr>
              <a:t>đọc thông tin </a:t>
            </a:r>
            <a:r>
              <a:rPr lang="vi-VN" sz="2000" i="1" dirty="0" smtClean="0">
                <a:latin typeface="+mj-lt"/>
                <a:ea typeface="Tahoma" panose="020B0604030504040204" pitchFamily="34" charset="0"/>
                <a:cs typeface="Tahoma" panose="020B0604030504040204" pitchFamily="34" charset="0"/>
              </a:rPr>
              <a:t>dưới </a:t>
            </a:r>
            <a:r>
              <a:rPr lang="vi-VN" sz="2000" i="1" dirty="0">
                <a:latin typeface="+mj-lt"/>
                <a:ea typeface="Tahoma" panose="020B0604030504040204" pitchFamily="34" charset="0"/>
                <a:cs typeface="Tahoma" panose="020B0604030504040204" pitchFamily="34" charset="0"/>
              </a:rPr>
              <a:t>đây </a:t>
            </a:r>
            <a:r>
              <a:rPr lang="en-US" sz="2000" i="1" dirty="0" err="1" smtClean="0">
                <a:latin typeface="+mj-lt"/>
                <a:ea typeface="Tahoma" panose="020B0604030504040204" pitchFamily="34" charset="0"/>
                <a:cs typeface="Tahoma" panose="020B0604030504040204" pitchFamily="34" charset="0"/>
              </a:rPr>
              <a:t>về</a:t>
            </a:r>
            <a:r>
              <a:rPr lang="en-US" sz="2000" i="1" dirty="0" smtClean="0">
                <a:latin typeface="+mj-lt"/>
                <a:ea typeface="Tahoma" panose="020B0604030504040204" pitchFamily="34" charset="0"/>
                <a:cs typeface="Tahoma" panose="020B0604030504040204" pitchFamily="34" charset="0"/>
              </a:rPr>
              <a:t> </a:t>
            </a:r>
            <a:r>
              <a:rPr lang="en-US" sz="2000" i="1" dirty="0" err="1" smtClean="0">
                <a:latin typeface="+mj-lt"/>
                <a:ea typeface="Tahoma" panose="020B0604030504040204" pitchFamily="34" charset="0"/>
                <a:cs typeface="Tahoma" panose="020B0604030504040204" pitchFamily="34" charset="0"/>
              </a:rPr>
              <a:t>cách</a:t>
            </a:r>
            <a:r>
              <a:rPr lang="en-US" sz="2000" i="1" dirty="0" smtClean="0">
                <a:latin typeface="+mj-lt"/>
                <a:ea typeface="Tahoma" panose="020B0604030504040204" pitchFamily="34" charset="0"/>
                <a:cs typeface="Tahoma" panose="020B0604030504040204" pitchFamily="34" charset="0"/>
              </a:rPr>
              <a:t> </a:t>
            </a:r>
            <a:r>
              <a:rPr lang="vi-VN" sz="2000" i="1" dirty="0" smtClean="0">
                <a:latin typeface="+mj-lt"/>
                <a:ea typeface="Tahoma" panose="020B0604030504040204" pitchFamily="34" charset="0"/>
                <a:cs typeface="Tahoma" panose="020B0604030504040204" pitchFamily="34" charset="0"/>
              </a:rPr>
              <a:t>đi </a:t>
            </a:r>
            <a:r>
              <a:rPr lang="vi-VN" sz="2000" i="1" dirty="0">
                <a:latin typeface="+mj-lt"/>
                <a:ea typeface="Tahoma" panose="020B0604030504040204" pitchFamily="34" charset="0"/>
                <a:cs typeface="Tahoma" panose="020B0604030504040204" pitchFamily="34" charset="0"/>
              </a:rPr>
              <a:t>xe đạp và xe đạp điện an </a:t>
            </a:r>
            <a:r>
              <a:rPr lang="en-US" sz="2000" i="1" dirty="0" err="1" smtClean="0">
                <a:latin typeface="+mj-lt"/>
                <a:ea typeface="Tahoma" panose="020B0604030504040204" pitchFamily="34" charset="0"/>
                <a:cs typeface="Tahoma" panose="020B0604030504040204" pitchFamily="34" charset="0"/>
              </a:rPr>
              <a:t>toàn</a:t>
            </a:r>
            <a:endParaRPr lang="en-US" sz="2000" i="1" dirty="0">
              <a:latin typeface="+mj-lt"/>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wipe(down)">
                                      <p:cBhvr>
                                        <p:cTn id="12"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48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21</a:t>
            </a:fld>
            <a:endParaRPr lang="en-US" altLang="en-US" dirty="0"/>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5</a:t>
            </a:r>
            <a:r>
              <a:rPr lang="vi-VN" sz="2200" b="1" smtClean="0">
                <a:ea typeface="Tahoma" panose="020B0604030504040204" pitchFamily="34" charset="0"/>
                <a:cs typeface="Tahoma" panose="020B0604030504040204" pitchFamily="34" charset="0"/>
              </a:rPr>
              <a:t>. </a:t>
            </a:r>
            <a:r>
              <a:rPr lang="vi-VN" sz="2200" b="1" dirty="0">
                <a:ea typeface="Tahoma" panose="020B0604030504040204" pitchFamily="34" charset="0"/>
                <a:cs typeface="Tahoma" panose="020B0604030504040204" pitchFamily="34" charset="0"/>
              </a:rPr>
              <a:t>Cách đi xe đạp và xe đạp điện an toàn</a:t>
            </a:r>
            <a:endParaRPr lang="en-US" sz="2200" b="1" dirty="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smtClean="0">
                <a:latin typeface="+mj-lt"/>
                <a:ea typeface="Tahoma" panose="020B0604030504040204" pitchFamily="34" charset="0"/>
                <a:cs typeface="Tahoma" panose="020B0604030504040204" pitchFamily="34" charset="0"/>
              </a:rPr>
              <a:t>ếp </a:t>
            </a:r>
            <a:r>
              <a:rPr lang="vi-VN" sz="2000" i="1" dirty="0">
                <a:latin typeface="+mj-lt"/>
                <a:ea typeface="Tahoma" panose="020B0604030504040204" pitchFamily="34" charset="0"/>
                <a:cs typeface="Tahoma" panose="020B0604030504040204" pitchFamily="34" charset="0"/>
              </a:rPr>
              <a:t>các thông tin </a:t>
            </a:r>
            <a:r>
              <a:rPr lang="en-US" sz="2000" i="1" dirty="0" smtClean="0">
                <a:latin typeface="+mj-lt"/>
                <a:ea typeface="Tahoma" panose="020B0604030504040204" pitchFamily="34" charset="0"/>
                <a:cs typeface="Tahoma" panose="020B0604030504040204" pitchFamily="34" charset="0"/>
              </a:rPr>
              <a:t>ở </a:t>
            </a:r>
            <a:r>
              <a:rPr lang="en-US" sz="2000" i="1" dirty="0" err="1" smtClean="0">
                <a:latin typeface="+mj-lt"/>
                <a:ea typeface="Tahoma" panose="020B0604030504040204" pitchFamily="34" charset="0"/>
                <a:cs typeface="Tahoma" panose="020B0604030504040204" pitchFamily="34" charset="0"/>
              </a:rPr>
              <a:t>trên</a:t>
            </a:r>
            <a:r>
              <a:rPr lang="en-US" sz="2000" i="1" dirty="0" smtClean="0">
                <a:latin typeface="+mj-lt"/>
                <a:ea typeface="Tahoma" panose="020B0604030504040204" pitchFamily="34" charset="0"/>
                <a:cs typeface="Tahoma" panose="020B0604030504040204" pitchFamily="34" charset="0"/>
              </a:rPr>
              <a:t> </a:t>
            </a:r>
            <a:r>
              <a:rPr lang="en-US" sz="2000" i="1" dirty="0" err="1" smtClean="0">
                <a:latin typeface="+mj-lt"/>
                <a:ea typeface="Tahoma" panose="020B0604030504040204" pitchFamily="34" charset="0"/>
                <a:cs typeface="Tahoma" panose="020B0604030504040204" pitchFamily="34" charset="0"/>
              </a:rPr>
              <a:t>thành</a:t>
            </a:r>
            <a:r>
              <a:rPr lang="en-US" sz="2000" i="1" dirty="0" smtClean="0">
                <a:latin typeface="+mj-lt"/>
                <a:ea typeface="Tahoma" panose="020B0604030504040204" pitchFamily="34" charset="0"/>
                <a:cs typeface="Tahoma" panose="020B0604030504040204" pitchFamily="34" charset="0"/>
              </a:rPr>
              <a:t> </a:t>
            </a:r>
            <a:r>
              <a:rPr lang="vi-VN" sz="2000" i="1" dirty="0" smtClean="0">
                <a:latin typeface="+mj-lt"/>
                <a:ea typeface="Tahoma" panose="020B0604030504040204" pitchFamily="34" charset="0"/>
                <a:cs typeface="Tahoma" panose="020B0604030504040204" pitchFamily="34" charset="0"/>
              </a:rPr>
              <a:t>quy </a:t>
            </a:r>
            <a:r>
              <a:rPr lang="vi-VN" sz="2000" i="1" dirty="0">
                <a:latin typeface="+mj-lt"/>
                <a:ea typeface="Tahoma" panose="020B0604030504040204" pitchFamily="34" charset="0"/>
                <a:cs typeface="Tahoma" panose="020B0604030504040204" pitchFamily="34" charset="0"/>
              </a:rPr>
              <a:t>tắc đi xe đạp và xe đạp điện an </a:t>
            </a:r>
            <a:r>
              <a:rPr lang="en-US" sz="2000" i="1" dirty="0" err="1" smtClean="0">
                <a:latin typeface="+mj-lt"/>
                <a:ea typeface="Tahoma" panose="020B0604030504040204" pitchFamily="34" charset="0"/>
                <a:cs typeface="Tahoma" panose="020B0604030504040204" pitchFamily="34" charset="0"/>
              </a:rPr>
              <a:t>toàn</a:t>
            </a:r>
            <a:endParaRPr lang="en-US" sz="2000" i="1" dirty="0">
              <a:latin typeface="+mj-lt"/>
              <a:ea typeface="Tahoma" panose="020B0604030504040204" pitchFamily="34" charset="0"/>
              <a:cs typeface="Tahoma" panose="020B0604030504040204" pitchFamily="34" charset="0"/>
            </a:endParaRPr>
          </a:p>
        </p:txBody>
      </p:sp>
      <p:sp>
        <p:nvSpPr>
          <p:cNvPr id="3" name="Rectangle 32"/>
          <p:cNvSpPr>
            <a:spLocks noChangeArrowheads="1"/>
          </p:cNvSpPr>
          <p:nvPr/>
        </p:nvSpPr>
        <p:spPr bwMode="auto">
          <a:xfrm>
            <a:off x="152400" y="1981200"/>
            <a:ext cx="8750300" cy="4572000"/>
          </a:xfrm>
          <a:prstGeom prst="rect">
            <a:avLst/>
          </a:prstGeom>
          <a:solidFill>
            <a:schemeClr val="accent4">
              <a:lumMod val="40000"/>
              <a:lumOff val="60000"/>
            </a:schemeClr>
          </a:solidFill>
          <a:ln w="9525">
            <a:solidFill>
              <a:schemeClr val="accent4">
                <a:lumMod val="40000"/>
                <a:lumOff val="60000"/>
              </a:schemeClr>
            </a:solidFill>
            <a:miter lim="800000"/>
          </a:ln>
          <a:effectLst>
            <a:outerShdw dist="20000" dir="5400000" rotWithShape="0">
              <a:srgbClr val="808080">
                <a:alpha val="37999"/>
              </a:srgbClr>
            </a:outerShdw>
          </a:effectLst>
        </p:spPr>
        <p:txBody>
          <a:bodyPr vert="horz" wrap="square" lIns="91440" tIns="45720" rIns="91440" bIns="45720" numCol="1" anchor="ctr" anchorCtr="0" compatLnSpc="1"/>
          <a:lstStyle/>
          <a:p>
            <a:pPr marL="0" marR="0" lvl="0" indent="0" algn="r" defTabSz="914400" rtl="0" eaLnBrk="0" fontAlgn="base" latinLnBrk="0" hangingPunct="0">
              <a:lnSpc>
                <a:spcPct val="150000"/>
              </a:lnSpc>
              <a:spcBef>
                <a:spcPct val="0"/>
              </a:spcBef>
              <a:spcAft>
                <a:spcPts val="800"/>
              </a:spcAft>
              <a:buClrTx/>
              <a:buSzTx/>
              <a:buFontTx/>
              <a:buNone/>
            </a:pPr>
            <a:endParaRPr lang="en-US" b="0" u="none" dirty="0">
              <a:solidFill>
                <a:schemeClr val="tx1"/>
              </a:solidFill>
            </a:endParaRPr>
          </a:p>
          <a:p>
            <a:pPr marL="0" marR="0" lvl="0" indent="0" algn="l" defTabSz="914400" rtl="0" eaLnBrk="0" fontAlgn="base" latinLnBrk="0" hangingPunct="0">
              <a:lnSpc>
                <a:spcPct val="150000"/>
              </a:lnSpc>
              <a:spcBef>
                <a:spcPct val="0"/>
              </a:spcBef>
              <a:spcAft>
                <a:spcPts val="800"/>
              </a:spcAft>
              <a:buClrTx/>
              <a:buSzTx/>
              <a:buFontTx/>
              <a:buNone/>
            </a:pPr>
            <a:r>
              <a:rPr lang="vi-VN" altLang="ja-JP" b="1" dirty="0" smtClean="0">
                <a:ln>
                  <a:noFill/>
                </a:ln>
                <a:solidFill>
                  <a:srgbClr val="000000"/>
                </a:solidFill>
                <a:effectLst/>
                <a:latin typeface="Calibri" panose="020F0502020204030204" pitchFamily="34" charset="0"/>
                <a:ea typeface="MS Mincho" panose="02020609040205080304" pitchFamily="49" charset="-128"/>
                <a:sym typeface="+mn-ea"/>
              </a:rPr>
              <a:t>                           1</a:t>
            </a:r>
            <a:r>
              <a:rPr lang="vi-VN" altLang="ja-JP" b="1" dirty="0" smtClean="0">
                <a:ln>
                  <a:noFill/>
                </a:ln>
                <a:solidFill>
                  <a:srgbClr val="000000"/>
                </a:solidFill>
                <a:effectLst/>
                <a:latin typeface="+mj-lt"/>
                <a:ea typeface="MS Mincho" panose="02020609040205080304" pitchFamily="49" charset="-128"/>
                <a:sym typeface="+mn-ea"/>
              </a:rPr>
              <a:t>.</a:t>
            </a:r>
            <a:r>
              <a:rPr lang="vi-VN" altLang="ja-JP" b="1" dirty="0" smtClean="0">
                <a:ln>
                  <a:noFill/>
                </a:ln>
                <a:solidFill>
                  <a:srgbClr val="FF0000"/>
                </a:solidFill>
                <a:effectLst/>
                <a:latin typeface="+mj-lt"/>
                <a:ea typeface="MS Mincho" panose="02020609040205080304" pitchFamily="49" charset="-128"/>
                <a:sym typeface="+mn-ea"/>
              </a:rPr>
              <a:t> </a:t>
            </a:r>
            <a:r>
              <a:rPr lang="en-US" dirty="0" err="1">
                <a:latin typeface="+mj-lt"/>
                <a:sym typeface="+mn-ea"/>
              </a:rPr>
              <a:t>Đ</a:t>
            </a:r>
            <a:r>
              <a:rPr lang="en-US" dirty="0" err="1" smtClean="0">
                <a:latin typeface="+mj-lt"/>
                <a:sym typeface="+mn-ea"/>
              </a:rPr>
              <a:t>i</a:t>
            </a:r>
            <a:r>
              <a:rPr lang="en-US" dirty="0" smtClean="0">
                <a:latin typeface="+mj-lt"/>
                <a:sym typeface="+mn-ea"/>
              </a:rPr>
              <a:t> </a:t>
            </a:r>
            <a:r>
              <a:rPr lang="en-US" dirty="0" err="1">
                <a:latin typeface="+mj-lt"/>
                <a:sym typeface="+mn-ea"/>
              </a:rPr>
              <a:t>vào</a:t>
            </a:r>
            <a:r>
              <a:rPr lang="en-US" dirty="0">
                <a:latin typeface="+mj-lt"/>
                <a:sym typeface="+mn-ea"/>
              </a:rPr>
              <a:t> </a:t>
            </a:r>
            <a:r>
              <a:rPr lang="en-US" dirty="0" err="1">
                <a:latin typeface="+mj-lt"/>
                <a:sym typeface="+mn-ea"/>
              </a:rPr>
              <a:t>phần</a:t>
            </a:r>
            <a:r>
              <a:rPr lang="en-US" dirty="0">
                <a:latin typeface="+mj-lt"/>
                <a:sym typeface="+mn-ea"/>
              </a:rPr>
              <a:t> </a:t>
            </a:r>
            <a:r>
              <a:rPr lang="en-US" dirty="0" err="1">
                <a:latin typeface="+mj-lt"/>
                <a:sym typeface="+mn-ea"/>
              </a:rPr>
              <a:t>đường</a:t>
            </a:r>
            <a:r>
              <a:rPr lang="en-US" dirty="0">
                <a:latin typeface="+mj-lt"/>
                <a:sym typeface="+mn-ea"/>
              </a:rPr>
              <a:t>, </a:t>
            </a:r>
            <a:r>
              <a:rPr lang="en-US" dirty="0" err="1">
                <a:latin typeface="+mj-lt"/>
                <a:sym typeface="+mn-ea"/>
              </a:rPr>
              <a:t>làn</a:t>
            </a:r>
            <a:r>
              <a:rPr lang="en-US" dirty="0">
                <a:latin typeface="+mj-lt"/>
                <a:sym typeface="+mn-ea"/>
              </a:rPr>
              <a:t> </a:t>
            </a:r>
            <a:r>
              <a:rPr lang="en-US" dirty="0" err="1">
                <a:latin typeface="+mj-lt"/>
                <a:sym typeface="+mn-ea"/>
              </a:rPr>
              <a:t>đường</a:t>
            </a:r>
            <a:r>
              <a:rPr lang="en-US" dirty="0">
                <a:latin typeface="+mj-lt"/>
                <a:sym typeface="+mn-ea"/>
              </a:rPr>
              <a:t> </a:t>
            </a:r>
            <a:r>
              <a:rPr lang="en-US" dirty="0" err="1">
                <a:latin typeface="+mj-lt"/>
                <a:sym typeface="+mn-ea"/>
              </a:rPr>
              <a:t>dành</a:t>
            </a:r>
            <a:r>
              <a:rPr lang="en-US" dirty="0">
                <a:latin typeface="+mj-lt"/>
                <a:sym typeface="+mn-ea"/>
              </a:rPr>
              <a:t> </a:t>
            </a:r>
            <a:r>
              <a:rPr lang="en-US" dirty="0" err="1">
                <a:latin typeface="+mj-lt"/>
                <a:sym typeface="+mn-ea"/>
              </a:rPr>
              <a:t>cho</a:t>
            </a:r>
            <a:r>
              <a:rPr lang="en-US" dirty="0">
                <a:latin typeface="+mj-lt"/>
                <a:sym typeface="+mn-ea"/>
              </a:rPr>
              <a:t> </a:t>
            </a:r>
            <a:r>
              <a:rPr lang="en-US" dirty="0" err="1">
                <a:latin typeface="+mj-lt"/>
                <a:sym typeface="+mn-ea"/>
              </a:rPr>
              <a:t>xe</a:t>
            </a:r>
            <a:r>
              <a:rPr lang="en-US" dirty="0">
                <a:latin typeface="+mj-lt"/>
                <a:sym typeface="+mn-ea"/>
              </a:rPr>
              <a:t> </a:t>
            </a:r>
            <a:r>
              <a:rPr lang="en-US" dirty="0" err="1">
                <a:latin typeface="+mj-lt"/>
                <a:sym typeface="+mn-ea"/>
              </a:rPr>
              <a:t>đạp</a:t>
            </a:r>
            <a:r>
              <a:rPr lang="en-US" dirty="0">
                <a:latin typeface="+mj-lt"/>
                <a:sym typeface="+mn-ea"/>
              </a:rPr>
              <a:t>, </a:t>
            </a:r>
            <a:r>
              <a:rPr lang="en-US" dirty="0" err="1">
                <a:latin typeface="+mj-lt"/>
                <a:sym typeface="+mn-ea"/>
              </a:rPr>
              <a:t>xe</a:t>
            </a:r>
            <a:r>
              <a:rPr lang="en-US" dirty="0">
                <a:latin typeface="+mj-lt"/>
                <a:sym typeface="+mn-ea"/>
              </a:rPr>
              <a:t> </a:t>
            </a:r>
            <a:r>
              <a:rPr lang="en-US" dirty="0" err="1">
                <a:latin typeface="+mj-lt"/>
                <a:sym typeface="+mn-ea"/>
              </a:rPr>
              <a:t>thô</a:t>
            </a:r>
            <a:r>
              <a:rPr lang="en-US" dirty="0">
                <a:latin typeface="+mj-lt"/>
                <a:sym typeface="+mn-ea"/>
              </a:rPr>
              <a:t> </a:t>
            </a:r>
            <a:r>
              <a:rPr lang="en-US" dirty="0" err="1">
                <a:latin typeface="+mj-lt"/>
                <a:sym typeface="+mn-ea"/>
              </a:rPr>
              <a:t>sơ</a:t>
            </a:r>
            <a:r>
              <a:rPr lang="en-US" dirty="0">
                <a:latin typeface="+mj-lt"/>
                <a:sym typeface="+mn-ea"/>
              </a:rPr>
              <a:t>. </a:t>
            </a:r>
            <a:r>
              <a:rPr lang="en-US" dirty="0" err="1">
                <a:latin typeface="+mj-lt"/>
                <a:sym typeface="+mn-ea"/>
              </a:rPr>
              <a:t>Đi</a:t>
            </a:r>
            <a:r>
              <a:rPr lang="en-US" dirty="0">
                <a:latin typeface="+mj-lt"/>
                <a:sym typeface="+mn-ea"/>
              </a:rPr>
              <a:t> </a:t>
            </a:r>
            <a:r>
              <a:rPr lang="en-US" dirty="0" err="1">
                <a:latin typeface="+mj-lt"/>
                <a:sym typeface="+mn-ea"/>
              </a:rPr>
              <a:t>bên</a:t>
            </a:r>
            <a:r>
              <a:rPr lang="en-US" dirty="0">
                <a:latin typeface="+mj-lt"/>
                <a:sym typeface="+mn-ea"/>
              </a:rPr>
              <a:t>                   		</a:t>
            </a:r>
            <a:r>
              <a:rPr lang="en-US" dirty="0" err="1">
                <a:latin typeface="+mj-lt"/>
                <a:sym typeface="+mn-ea"/>
              </a:rPr>
              <a:t>phải</a:t>
            </a:r>
            <a:r>
              <a:rPr lang="en-US" dirty="0">
                <a:latin typeface="+mj-lt"/>
                <a:sym typeface="+mn-ea"/>
              </a:rPr>
              <a:t> </a:t>
            </a:r>
            <a:r>
              <a:rPr lang="en-US" dirty="0" err="1">
                <a:latin typeface="+mj-lt"/>
                <a:sym typeface="+mn-ea"/>
              </a:rPr>
              <a:t>theo</a:t>
            </a:r>
            <a:r>
              <a:rPr lang="en-US" dirty="0">
                <a:latin typeface="+mj-lt"/>
                <a:sym typeface="+mn-ea"/>
              </a:rPr>
              <a:t> </a:t>
            </a:r>
            <a:r>
              <a:rPr lang="en-US" dirty="0" err="1">
                <a:latin typeface="+mj-lt"/>
                <a:sym typeface="+mn-ea"/>
              </a:rPr>
              <a:t>chiều</a:t>
            </a:r>
            <a:r>
              <a:rPr lang="en-US" dirty="0">
                <a:latin typeface="+mj-lt"/>
                <a:sym typeface="+mn-ea"/>
              </a:rPr>
              <a:t> </a:t>
            </a:r>
            <a:r>
              <a:rPr lang="en-US" dirty="0" err="1">
                <a:latin typeface="+mj-lt"/>
                <a:sym typeface="+mn-ea"/>
              </a:rPr>
              <a:t>đi</a:t>
            </a:r>
            <a:r>
              <a:rPr lang="en-US" dirty="0">
                <a:latin typeface="+mj-lt"/>
                <a:sym typeface="+mn-ea"/>
              </a:rPr>
              <a:t> </a:t>
            </a:r>
            <a:r>
              <a:rPr lang="en-US" dirty="0" err="1">
                <a:latin typeface="+mj-lt"/>
                <a:sym typeface="+mn-ea"/>
              </a:rPr>
              <a:t>của</a:t>
            </a:r>
            <a:r>
              <a:rPr lang="en-US" dirty="0">
                <a:latin typeface="+mj-lt"/>
                <a:sym typeface="+mn-ea"/>
              </a:rPr>
              <a:t> </a:t>
            </a:r>
            <a:r>
              <a:rPr lang="en-US" dirty="0" err="1">
                <a:latin typeface="+mj-lt"/>
                <a:sym typeface="+mn-ea"/>
              </a:rPr>
              <a:t>mình</a:t>
            </a:r>
            <a:r>
              <a:rPr lang="en-US" dirty="0">
                <a:latin typeface="+mj-lt"/>
                <a:sym typeface="+mn-ea"/>
              </a:rPr>
              <a:t>.</a:t>
            </a:r>
            <a:r>
              <a:rPr kumimoji="0" lang="vi-VN" altLang="ja-JP" b="0" i="0" u="none" strike="noStrike" cap="none" normalizeH="0" baseline="0" dirty="0" smtClean="0">
                <a:ln>
                  <a:noFill/>
                </a:ln>
                <a:solidFill>
                  <a:srgbClr val="000000"/>
                </a:solidFill>
                <a:effectLst/>
                <a:latin typeface="+mj-lt"/>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5.</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6.</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7</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8</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9</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
        <p:nvSpPr>
          <p:cNvPr id="4" name="Oval 34"/>
          <p:cNvSpPr>
            <a:spLocks noChangeArrowheads="1"/>
          </p:cNvSpPr>
          <p:nvPr/>
        </p:nvSpPr>
        <p:spPr bwMode="auto">
          <a:xfrm>
            <a:off x="304800" y="2286001"/>
            <a:ext cx="1676400" cy="4070349"/>
          </a:xfrm>
          <a:prstGeom prst="ellipse">
            <a:avLst/>
          </a:prstGeom>
          <a:solidFill>
            <a:schemeClr val="accent6">
              <a:lumMod val="40000"/>
              <a:lumOff val="60000"/>
            </a:schemeClr>
          </a:solidFill>
          <a:ln w="66675" cmpd="dbl">
            <a:solidFill>
              <a:srgbClr val="000099"/>
            </a:solidFill>
            <a:round/>
          </a:ln>
          <a:effectLst>
            <a:outerShdw dist="20000" dir="5400000" rotWithShape="0">
              <a:srgbClr val="808080">
                <a:alpha val="37999"/>
              </a:srgbClr>
            </a:outerShdw>
          </a:effectLst>
        </p:spPr>
        <p:txBody>
          <a:bodyPr vert="horz" wrap="square" lIns="91440" tIns="45720" rIns="91440" bIns="45720" numCol="1" anchor="ctr" anchorCtr="0" compatLnSpc="1"/>
          <a:lstStyle/>
          <a:p>
            <a:pPr algn="ctr">
              <a:spcAft>
                <a:spcPts val="800"/>
              </a:spcAft>
            </a:pPr>
            <a:r>
              <a:rPr kumimoji="0" lang="en-US" altLang="en-US" sz="2000" b="1" i="0" u="none" strike="noStrike" cap="none" normalizeH="0" baseline="0" dirty="0" smtClean="0">
                <a:ln>
                  <a:noFill/>
                </a:ln>
                <a:solidFill>
                  <a:schemeClr val="tx1"/>
                </a:solidFill>
                <a:effectLst/>
                <a:latin typeface="Arial" panose="020B0604020202020204" pitchFamily="34" charset="0"/>
              </a:rPr>
              <a:t> </a:t>
            </a:r>
            <a:r>
              <a:rPr lang="vi-VN" altLang="ja-JP" sz="2000" b="1" dirty="0">
                <a:latin typeface="+mj-lt"/>
                <a:ea typeface="MS Mincho" panose="02020609040205080304" pitchFamily="49" charset="-128"/>
              </a:rPr>
              <a:t>Cách đi xe đạp, xe đạp điện an </a:t>
            </a:r>
            <a:r>
              <a:rPr lang="vi-VN" altLang="ja-JP" sz="2000" b="1" dirty="0" smtClean="0">
                <a:latin typeface="+mj-lt"/>
                <a:ea typeface="MS Mincho" panose="02020609040205080304" pitchFamily="49" charset="-128"/>
              </a:rPr>
              <a:t>toàn</a:t>
            </a:r>
            <a:endParaRPr lang="en-US" altLang="en-US" sz="20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555" y="1470897"/>
            <a:ext cx="2235445" cy="2339103"/>
            <a:chOff x="1034217" y="1623297"/>
            <a:chExt cx="3004383" cy="2643903"/>
          </a:xfrm>
        </p:grpSpPr>
        <p:pic>
          <p:nvPicPr>
            <p:cNvPr id="7" name="Picture 6"/>
            <p:cNvPicPr/>
            <p:nvPr/>
          </p:nvPicPr>
          <p:blipFill>
            <a:blip r:embed="rId3" cstate="print"/>
            <a:srcRect l="74477" t="56000" r="14999" b="27350"/>
            <a:stretch>
              <a:fillRect/>
            </a:stretch>
          </p:blipFill>
          <p:spPr bwMode="auto">
            <a:xfrm>
              <a:off x="1034217" y="1623297"/>
              <a:ext cx="3004383" cy="2643903"/>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1219200" y="3422650"/>
              <a:ext cx="314325" cy="241285"/>
            </a:xfrm>
            <a:prstGeom prst="rect">
              <a:avLst/>
            </a:prstGeom>
          </p:spPr>
        </p:pic>
      </p:gr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22</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3000"/>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quan </a:t>
            </a:r>
            <a:r>
              <a:rPr lang="vi-VN" sz="2000" i="1" dirty="0">
                <a:latin typeface="Tahoma" panose="020B0604030504040204" pitchFamily="34" charset="0"/>
                <a:ea typeface="Tahoma" panose="020B0604030504040204" pitchFamily="34" charset="0"/>
                <a:cs typeface="Tahoma" panose="020B0604030504040204" pitchFamily="34" charset="0"/>
              </a:rPr>
              <a:t>sát hình ảnh dưới 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vi-VN"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a:latin typeface="Tahoma" panose="020B0604030504040204" pitchFamily="34" charset="0"/>
                <a:ea typeface="Tahoma" panose="020B0604030504040204" pitchFamily="34" charset="0"/>
                <a:cs typeface="Tahoma" panose="020B0604030504040204" pitchFamily="34" charset="0"/>
              </a:rPr>
              <a:t>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p:cNvGrpSpPr/>
          <p:nvPr/>
        </p:nvGrpSpPr>
        <p:grpSpPr>
          <a:xfrm>
            <a:off x="2286000" y="1632430"/>
            <a:ext cx="2209800" cy="2101370"/>
            <a:chOff x="3054938" y="1817016"/>
            <a:chExt cx="3013208" cy="2383525"/>
          </a:xfrm>
        </p:grpSpPr>
        <p:pic>
          <p:nvPicPr>
            <p:cNvPr id="8" name="Picture 7"/>
            <p:cNvPicPr/>
            <p:nvPr/>
          </p:nvPicPr>
          <p:blipFill>
            <a:blip r:embed="rId3" cstate="print"/>
            <a:srcRect l="85001" t="57001" r="4453" b="28000"/>
            <a:stretch>
              <a:fillRect/>
            </a:stretch>
          </p:blipFill>
          <p:spPr bwMode="auto">
            <a:xfrm>
              <a:off x="3054938" y="1817016"/>
              <a:ext cx="3013208" cy="2383525"/>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3209513" y="3352792"/>
              <a:ext cx="485775" cy="381000"/>
            </a:xfrm>
            <a:prstGeom prst="rect">
              <a:avLst/>
            </a:prstGeom>
          </p:spPr>
        </p:pic>
      </p:grpSp>
      <p:grpSp>
        <p:nvGrpSpPr>
          <p:cNvPr id="16" name="Group 15"/>
          <p:cNvGrpSpPr/>
          <p:nvPr/>
        </p:nvGrpSpPr>
        <p:grpSpPr>
          <a:xfrm>
            <a:off x="6731245" y="1681178"/>
            <a:ext cx="2374654" cy="2052622"/>
            <a:chOff x="4495800" y="4419600"/>
            <a:chExt cx="2865850" cy="2438400"/>
          </a:xfrm>
        </p:grpSpPr>
        <p:pic>
          <p:nvPicPr>
            <p:cNvPr id="13" name="Picture 12"/>
            <p:cNvPicPr/>
            <p:nvPr/>
          </p:nvPicPr>
          <p:blipFill rotWithShape="1">
            <a:blip r:embed="rId3" cstate="print"/>
            <a:srcRect l="74418" t="41408" r="14999" b="42999"/>
            <a:stretch>
              <a:fillRect/>
            </a:stretch>
          </p:blipFill>
          <p:spPr bwMode="auto">
            <a:xfrm>
              <a:off x="4495800" y="4419600"/>
              <a:ext cx="2865850" cy="24384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rot="21317787">
              <a:off x="4635297" y="6043749"/>
              <a:ext cx="314325" cy="248397"/>
            </a:xfrm>
            <a:prstGeom prst="rect">
              <a:avLst/>
            </a:prstGeom>
          </p:spPr>
        </p:pic>
      </p:grpSp>
      <p:grpSp>
        <p:nvGrpSpPr>
          <p:cNvPr id="4" name="Group 3"/>
          <p:cNvGrpSpPr/>
          <p:nvPr/>
        </p:nvGrpSpPr>
        <p:grpSpPr>
          <a:xfrm>
            <a:off x="4521445" y="1590728"/>
            <a:ext cx="2209800" cy="2219272"/>
            <a:chOff x="28336" y="4200540"/>
            <a:chExt cx="2943464" cy="2505059"/>
          </a:xfrm>
        </p:grpSpPr>
        <p:pic>
          <p:nvPicPr>
            <p:cNvPr id="12" name="Picture 11"/>
            <p:cNvPicPr/>
            <p:nvPr/>
          </p:nvPicPr>
          <p:blipFill rotWithShape="1">
            <a:blip r:embed="rId3" cstate="print"/>
            <a:srcRect l="85001" t="41000" r="4385" b="42953"/>
            <a:stretch>
              <a:fillRect/>
            </a:stretch>
          </p:blipFill>
          <p:spPr bwMode="auto">
            <a:xfrm>
              <a:off x="28336" y="4200540"/>
              <a:ext cx="2943464" cy="2505059"/>
            </a:xfrm>
            <a:prstGeom prst="rect">
              <a:avLst/>
            </a:prstGeom>
            <a:noFill/>
            <a:ln w="9525">
              <a:noFill/>
              <a:miter lim="800000"/>
              <a:headEnd/>
              <a:tailEnd/>
            </a:ln>
          </p:spPr>
        </p:pic>
        <p:pic>
          <p:nvPicPr>
            <p:cNvPr id="6" name="Picture 5"/>
            <p:cNvPicPr>
              <a:picLocks noChangeAspect="1"/>
            </p:cNvPicPr>
            <p:nvPr/>
          </p:nvPicPr>
          <p:blipFill>
            <a:blip r:embed="rId6"/>
            <a:stretch>
              <a:fillRect/>
            </a:stretch>
          </p:blipFill>
          <p:spPr>
            <a:xfrm>
              <a:off x="226013" y="5851495"/>
              <a:ext cx="323850" cy="276225"/>
            </a:xfrm>
            <a:prstGeom prst="rect">
              <a:avLst/>
            </a:prstGeom>
          </p:spPr>
        </p:pic>
      </p:grpSp>
      <p:grpSp>
        <p:nvGrpSpPr>
          <p:cNvPr id="22" name="Group 21"/>
          <p:cNvGrpSpPr/>
          <p:nvPr/>
        </p:nvGrpSpPr>
        <p:grpSpPr>
          <a:xfrm>
            <a:off x="422071" y="4145297"/>
            <a:ext cx="8264729" cy="2576177"/>
            <a:chOff x="422071" y="4145297"/>
            <a:chExt cx="8264729" cy="2576177"/>
          </a:xfrm>
        </p:grpSpPr>
        <p:sp>
          <p:nvSpPr>
            <p:cNvPr id="19" name="Rectangle 36"/>
            <p:cNvSpPr>
              <a:spLocks noChangeArrowheads="1"/>
            </p:cNvSpPr>
            <p:nvPr/>
          </p:nvSpPr>
          <p:spPr bwMode="auto">
            <a:xfrm>
              <a:off x="422071" y="4145297"/>
              <a:ext cx="8264729" cy="2576177"/>
            </a:xfrm>
            <a:prstGeom prst="rect">
              <a:avLst/>
            </a:prstGeom>
            <a:solidFill>
              <a:srgbClr val="00B0F0">
                <a:alpha val="49000"/>
              </a:srgbClr>
            </a:solidFill>
            <a:ln w="9525">
              <a:solidFill>
                <a:srgbClr val="94B64E"/>
              </a:solidFill>
              <a:miter lim="800000"/>
            </a:ln>
            <a:effectLst>
              <a:outerShdw dist="20000" dir="5400000" rotWithShape="0">
                <a:srgbClr val="808080">
                  <a:alpha val="37999"/>
                </a:srgbClr>
              </a:outerShdw>
            </a:effectLst>
          </p:spPr>
          <p:txBody>
            <a:bodyPr vert="horz" wrap="square" lIns="91440" tIns="45720" rIns="91440" bIns="45720" numCol="1" anchor="ctr" anchorCtr="0" compatLnSpc="1"/>
            <a:lstStyle/>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1.</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20" name="Oval 37"/>
            <p:cNvSpPr>
              <a:spLocks noChangeArrowheads="1"/>
            </p:cNvSpPr>
            <p:nvPr/>
          </p:nvSpPr>
          <p:spPr bwMode="auto">
            <a:xfrm>
              <a:off x="477841" y="4228174"/>
              <a:ext cx="2112959" cy="2401226"/>
            </a:xfrm>
            <a:prstGeom prst="ellipse">
              <a:avLst/>
            </a:prstGeom>
            <a:solidFill>
              <a:schemeClr val="accent6">
                <a:lumMod val="40000"/>
                <a:lumOff val="60000"/>
              </a:schemeClr>
            </a:solidFill>
            <a:ln w="66675" cmpd="dbl">
              <a:solidFill>
                <a:srgbClr val="000099"/>
              </a:solidFill>
              <a:round/>
            </a:ln>
            <a:effectLst>
              <a:outerShdw dist="20000" dir="5400000" rotWithShape="0">
                <a:srgbClr val="808080">
                  <a:alpha val="37999"/>
                </a:srgbClr>
              </a:outerShdw>
            </a:effectLst>
          </p:spPr>
          <p:txBody>
            <a:bodyPr vert="horz" wrap="square" lIns="91440" tIns="45720" rIns="91440" bIns="45720" numCol="1" anchor="ctr" anchorCtr="0" compatLnSpc="1"/>
            <a:lstStyle/>
            <a:p>
              <a:pPr algn="ctr">
                <a:lnSpc>
                  <a:spcPct val="150000"/>
                </a:lnSpc>
                <a:spcAft>
                  <a:spcPts val="800"/>
                </a:spcAft>
              </a:pPr>
              <a:endParaRPr lang="en-US" altLang="en-US" dirty="0">
                <a:latin typeface="Arial" panose="020B0604020202020204" pitchFamily="34" charset="0"/>
              </a:endParaRPr>
            </a:p>
          </p:txBody>
        </p:sp>
        <p:sp>
          <p:nvSpPr>
            <p:cNvPr id="21" name="Rectangle 20"/>
            <p:cNvSpPr/>
            <p:nvPr/>
          </p:nvSpPr>
          <p:spPr>
            <a:xfrm>
              <a:off x="663049" y="4343400"/>
              <a:ext cx="1775351" cy="2169825"/>
            </a:xfrm>
            <a:prstGeom prst="rect">
              <a:avLst/>
            </a:prstGeom>
          </p:spPr>
          <p:txBody>
            <a:bodyPr wrap="square">
              <a:spAutoFit/>
            </a:bodyPr>
            <a:lstStyle/>
            <a:p>
              <a:pPr lvl="0" algn="ctr">
                <a:lnSpc>
                  <a:spcPct val="150000"/>
                </a:lnSpc>
                <a:spcAft>
                  <a:spcPts val="800"/>
                </a:spcAft>
              </a:pPr>
              <a:r>
                <a:rPr lang="vi-VN" altLang="ja-JP" dirty="0">
                  <a:latin typeface="Calibri" panose="020F0502020204030204" pitchFamily="34" charset="0"/>
                  <a:ea typeface="MS Mincho" panose="02020609040205080304" pitchFamily="49" charset="-128"/>
                </a:rPr>
                <a:t>Cách đi xe đạp, xe đạp điện qua đường giao nhau có tín hiệu đèn giao </a:t>
              </a:r>
              <a:r>
                <a:rPr lang="vi-VN" altLang="ja-JP" dirty="0" smtClean="0">
                  <a:latin typeface="Calibri" panose="020F0502020204030204" pitchFamily="34" charset="0"/>
                  <a:ea typeface="MS Mincho" panose="02020609040205080304" pitchFamily="49" charset="-128"/>
                </a:rPr>
                <a:t>thông</a:t>
              </a:r>
              <a:endParaRPr lang="en-US" altLang="en-US" dirty="0">
                <a:latin typeface="Arial" panose="020B0604020202020204" pitchFamily="34" charset="0"/>
              </a:endParaRPr>
            </a:p>
          </p:txBody>
        </p:sp>
      </p:grpSp>
      <p:sp>
        <p:nvSpPr>
          <p:cNvPr id="17" name="Rectangle 16"/>
          <p:cNvSpPr/>
          <p:nvPr/>
        </p:nvSpPr>
        <p:spPr>
          <a:xfrm>
            <a:off x="126755" y="3790890"/>
            <a:ext cx="9093445"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a:latin typeface="Tahoma" panose="020B0604030504040204" pitchFamily="34" charset="0"/>
                <a:ea typeface="Tahoma" panose="020B0604030504040204" pitchFamily="34" charset="0"/>
                <a:cs typeface="Tahoma" panose="020B0604030504040204" pitchFamily="34" charset="0"/>
              </a:rPr>
              <a:t>ếp các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cho </a:t>
            </a:r>
            <a:r>
              <a:rPr lang="vi-VN" sz="2000" i="1" dirty="0">
                <a:latin typeface="Tahoma" panose="020B0604030504040204" pitchFamily="34" charset="0"/>
                <a:ea typeface="Tahoma" panose="020B0604030504040204" pitchFamily="34" charset="0"/>
                <a:cs typeface="Tahoma" panose="020B0604030504040204" pitchFamily="34" charset="0"/>
              </a:rPr>
              <a:t>đúng với quy 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wipe(down)">
                                      <p:cBhvr>
                                        <p:cTn id="30" dur="500"/>
                                        <p:tgtEl>
                                          <p:spTgt spid="34819"/>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830997"/>
          </a:xfrm>
          <a:prstGeom prst="rect">
            <a:avLst/>
          </a:prstGeom>
          <a:noFill/>
          <a:ln w="9525">
            <a:noFill/>
            <a:miter lim="800000"/>
          </a:ln>
        </p:spPr>
        <p:txBody>
          <a:bodyPr wrap="square">
            <a:spAutoFit/>
          </a:bodyPr>
          <a:lstStyle/>
          <a:p>
            <a:r>
              <a:rPr lang="vi-VN" sz="2400" dirty="0"/>
              <a:t>1. Trong các </a:t>
            </a:r>
            <a:r>
              <a:rPr lang="vi-VN" sz="2400" dirty="0" smtClean="0"/>
              <a:t>hình</a:t>
            </a:r>
            <a:r>
              <a:rPr lang="en-US" sz="2400" dirty="0" smtClean="0"/>
              <a:t> </a:t>
            </a:r>
            <a:r>
              <a:rPr lang="en-US" sz="2400" dirty="0" err="1" smtClean="0"/>
              <a:t>dưới</a:t>
            </a:r>
            <a:r>
              <a:rPr lang="en-US" sz="2400" dirty="0" smtClean="0"/>
              <a:t> </a:t>
            </a:r>
            <a:r>
              <a:rPr lang="en-US" sz="2400" dirty="0" err="1" smtClean="0"/>
              <a:t>đây</a:t>
            </a:r>
            <a:r>
              <a:rPr lang="en-US" sz="2400" dirty="0" smtClean="0"/>
              <a:t> </a:t>
            </a:r>
            <a:r>
              <a:rPr lang="vi-VN" sz="2400" dirty="0" smtClean="0"/>
              <a:t>ai </a:t>
            </a:r>
            <a:r>
              <a:rPr lang="vi-VN" sz="2400" dirty="0"/>
              <a:t>đi đúng, ai đi sai Luật </a:t>
            </a:r>
            <a:r>
              <a:rPr lang="en-US" sz="2400" dirty="0" smtClean="0"/>
              <a:t>g</a:t>
            </a:r>
            <a:r>
              <a:rPr lang="vi-VN" sz="2400" dirty="0" smtClean="0"/>
              <a:t>iao </a:t>
            </a:r>
            <a:r>
              <a:rPr lang="vi-VN" sz="2400" dirty="0"/>
              <a:t>thông đường bộ? Vì sao</a:t>
            </a:r>
            <a:r>
              <a:rPr lang="vi-VN" sz="2400" dirty="0" smtClean="0"/>
              <a:t>?</a:t>
            </a:r>
            <a:endParaRPr lang="en-US" sz="2400" dirty="0"/>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7" name="Slide Number Placeholder 3"/>
          <p:cNvSpPr>
            <a:spLocks noGrp="1"/>
          </p:cNvSpPr>
          <p:nvPr>
            <p:ph type="sldNum" sz="quarter" idx="12"/>
          </p:nvPr>
        </p:nvSpPr>
        <p:spPr bwMode="auto">
          <a:xfrm>
            <a:off x="6781800" y="6416675"/>
            <a:ext cx="2133600" cy="365125"/>
          </a:xfrm>
          <a:noFill/>
          <a:ln>
            <a:miter lim="800000"/>
          </a:ln>
        </p:spPr>
        <p:txBody>
          <a:bodyPr/>
          <a:lstStyle/>
          <a:p>
            <a:r>
              <a:rPr lang="en-US" altLang="en-US" dirty="0" smtClean="0"/>
              <a:t>50</a:t>
            </a:r>
            <a:endParaRPr lang="en-US" altLang="en-US" dirty="0"/>
          </a:p>
        </p:txBody>
      </p:sp>
      <p:pic>
        <p:nvPicPr>
          <p:cNvPr id="20486" name="Picture 43"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97050"/>
            <a:ext cx="2590800" cy="186445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stretch>
            <a:fillRect/>
          </a:stretch>
        </p:blipFill>
        <p:spPr>
          <a:xfrm>
            <a:off x="3171825" y="1777732"/>
            <a:ext cx="2695575" cy="1923159"/>
          </a:xfrm>
          <a:prstGeom prst="rect">
            <a:avLst/>
          </a:prstGeom>
        </p:spPr>
      </p:pic>
      <p:pic>
        <p:nvPicPr>
          <p:cNvPr id="23" name="Picture 22"/>
          <p:cNvPicPr>
            <a:picLocks noChangeAspect="1"/>
          </p:cNvPicPr>
          <p:nvPr/>
        </p:nvPicPr>
        <p:blipFill>
          <a:blip r:embed="rId5"/>
          <a:stretch>
            <a:fillRect/>
          </a:stretch>
        </p:blipFill>
        <p:spPr>
          <a:xfrm>
            <a:off x="6172200" y="1752600"/>
            <a:ext cx="2743200" cy="1985875"/>
          </a:xfrm>
          <a:prstGeom prst="rect">
            <a:avLst/>
          </a:prstGeom>
        </p:spPr>
      </p:pic>
      <p:pic>
        <p:nvPicPr>
          <p:cNvPr id="24" name="Picture 23"/>
          <p:cNvPicPr>
            <a:picLocks noChangeAspect="1"/>
          </p:cNvPicPr>
          <p:nvPr/>
        </p:nvPicPr>
        <p:blipFill>
          <a:blip r:embed="rId6"/>
          <a:stretch>
            <a:fillRect/>
          </a:stretch>
        </p:blipFill>
        <p:spPr>
          <a:xfrm>
            <a:off x="228600" y="4117632"/>
            <a:ext cx="2636686" cy="1978368"/>
          </a:xfrm>
          <a:prstGeom prst="rect">
            <a:avLst/>
          </a:prstGeom>
        </p:spPr>
      </p:pic>
      <p:pic>
        <p:nvPicPr>
          <p:cNvPr id="28" name="Picture 27"/>
          <p:cNvPicPr>
            <a:picLocks noChangeAspect="1"/>
          </p:cNvPicPr>
          <p:nvPr/>
        </p:nvPicPr>
        <p:blipFill>
          <a:blip r:embed="rId7"/>
          <a:stretch>
            <a:fillRect/>
          </a:stretch>
        </p:blipFill>
        <p:spPr>
          <a:xfrm>
            <a:off x="3161093" y="4118798"/>
            <a:ext cx="2706307" cy="1967296"/>
          </a:xfrm>
          <a:prstGeom prst="rect">
            <a:avLst/>
          </a:prstGeom>
        </p:spPr>
      </p:pic>
      <p:pic>
        <p:nvPicPr>
          <p:cNvPr id="29" name="Picture 28"/>
          <p:cNvPicPr>
            <a:picLocks noChangeAspect="1"/>
          </p:cNvPicPr>
          <p:nvPr/>
        </p:nvPicPr>
        <p:blipFill>
          <a:blip r:embed="rId8"/>
          <a:stretch>
            <a:fillRect/>
          </a:stretch>
        </p:blipFill>
        <p:spPr>
          <a:xfrm>
            <a:off x="6163207" y="4118798"/>
            <a:ext cx="2697833" cy="1967296"/>
          </a:xfrm>
          <a:prstGeom prst="rect">
            <a:avLst/>
          </a:prstGeom>
        </p:spPr>
      </p:pic>
      <p:sp>
        <p:nvSpPr>
          <p:cNvPr id="40" name="TextBox 39"/>
          <p:cNvSpPr txBox="1"/>
          <p:nvPr/>
        </p:nvSpPr>
        <p:spPr>
          <a:xfrm>
            <a:off x="1143000" y="3655259"/>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1" name="TextBox 40"/>
          <p:cNvSpPr txBox="1"/>
          <p:nvPr/>
        </p:nvSpPr>
        <p:spPr>
          <a:xfrm>
            <a:off x="4114800" y="366778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2" name="TextBox 41"/>
          <p:cNvSpPr txBox="1"/>
          <p:nvPr/>
        </p:nvSpPr>
        <p:spPr>
          <a:xfrm>
            <a:off x="7086600" y="36576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3" name="TextBox 42"/>
          <p:cNvSpPr txBox="1"/>
          <p:nvPr/>
        </p:nvSpPr>
        <p:spPr>
          <a:xfrm>
            <a:off x="1126854" y="6020845"/>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4" name="TextBox 43"/>
          <p:cNvSpPr txBox="1"/>
          <p:nvPr/>
        </p:nvSpPr>
        <p:spPr>
          <a:xfrm>
            <a:off x="4038600" y="60198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5" name="TextBox 44"/>
          <p:cNvSpPr txBox="1"/>
          <p:nvPr/>
        </p:nvSpPr>
        <p:spPr>
          <a:xfrm>
            <a:off x="7116479" y="6076017"/>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wipe(down)">
                                      <p:cBhvr>
                                        <p:cTn id="7" dur="500"/>
                                        <p:tgtEl>
                                          <p:spTgt spid="2048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461665"/>
          </a:xfrm>
          <a:prstGeom prst="rect">
            <a:avLst/>
          </a:prstGeom>
          <a:noFill/>
          <a:ln w="9525">
            <a:noFill/>
            <a:miter lim="800000"/>
          </a:ln>
        </p:spPr>
        <p:txBody>
          <a:bodyPr wrap="square">
            <a:spAutoFit/>
          </a:bodyPr>
          <a:lstStyle/>
          <a:p>
            <a:r>
              <a:rPr lang="vi-VN" sz="2400" b="1" dirty="0"/>
              <a:t>2. Xử lý tình </a:t>
            </a:r>
            <a:r>
              <a:rPr lang="vi-VN" sz="2400" b="1" dirty="0" smtClean="0"/>
              <a:t>huống</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 name="Rectangle 1"/>
          <p:cNvSpPr/>
          <p:nvPr/>
        </p:nvSpPr>
        <p:spPr>
          <a:xfrm>
            <a:off x="990600" y="6106924"/>
            <a:ext cx="7086600" cy="423834"/>
          </a:xfrm>
          <a:prstGeom prst="rect">
            <a:avLst/>
          </a:prstGeom>
          <a:solidFill>
            <a:srgbClr val="FFC000"/>
          </a:solidFill>
          <a:ln>
            <a:solidFill>
              <a:schemeClr val="tx1"/>
            </a:solidFill>
          </a:ln>
        </p:spPr>
        <p:txBody>
          <a:bodyPr wrap="square">
            <a:spAutoFit/>
          </a:bodyPr>
          <a:lstStyle/>
          <a:p>
            <a:pPr indent="457200" algn="ctr">
              <a:lnSpc>
                <a:spcPct val="115000"/>
              </a:lnSpc>
              <a:spcBef>
                <a:spcPts val="600"/>
              </a:spcBef>
              <a:spcAft>
                <a:spcPts val="600"/>
              </a:spcAft>
            </a:pPr>
            <a:r>
              <a:rPr lang="vi-VN" sz="2000" dirty="0" smtClean="0">
                <a:latin typeface="+mj-lt"/>
                <a:ea typeface="Tahoma" panose="020B0604030504040204" pitchFamily="34" charset="0"/>
                <a:cs typeface="Tahoma" panose="020B0604030504040204" pitchFamily="34" charset="0"/>
              </a:rPr>
              <a:t>Em </a:t>
            </a:r>
            <a:r>
              <a:rPr lang="vi-VN" sz="2000" dirty="0">
                <a:latin typeface="+mj-lt"/>
                <a:ea typeface="Tahoma" panose="020B0604030504040204" pitchFamily="34" charset="0"/>
                <a:cs typeface="Tahoma" panose="020B0604030504040204" pitchFamily="34" charset="0"/>
              </a:rPr>
              <a:t>có tán thành ý kiến của 2 bạn không? Vì sao?</a:t>
            </a:r>
            <a:endParaRPr lang="en-US" sz="2000" dirty="0">
              <a:effectLst/>
              <a:latin typeface="+mj-lt"/>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702" y="3280313"/>
            <a:ext cx="4846596" cy="2510887"/>
          </a:xfrm>
          <a:prstGeom prst="rect">
            <a:avLst/>
          </a:prstGeom>
        </p:spPr>
      </p:pic>
      <p:sp>
        <p:nvSpPr>
          <p:cNvPr id="3" name="Oval Callout 2"/>
          <p:cNvSpPr/>
          <p:nvPr/>
        </p:nvSpPr>
        <p:spPr>
          <a:xfrm>
            <a:off x="129402" y="1295400"/>
            <a:ext cx="4290198" cy="1596265"/>
          </a:xfrm>
          <a:prstGeom prst="wedgeEllipseCallout">
            <a:avLst>
              <a:gd name="adj1" fmla="val 31182"/>
              <a:gd name="adj2" fmla="val 84972"/>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smtClean="0">
                <a:solidFill>
                  <a:srgbClr val="000099"/>
                </a:solidFill>
                <a:latin typeface="+mj-lt"/>
                <a:ea typeface="Tahoma" panose="020B0604030504040204" pitchFamily="34" charset="0"/>
                <a:cs typeface="Tahoma" panose="020B0604030504040204" pitchFamily="34" charset="0"/>
              </a:rPr>
              <a:t>Khi </a:t>
            </a:r>
            <a:r>
              <a:rPr lang="vi-VN" i="1" dirty="0">
                <a:solidFill>
                  <a:srgbClr val="000099"/>
                </a:solidFill>
                <a:latin typeface="+mj-lt"/>
                <a:ea typeface="Tahoma" panose="020B0604030504040204" pitchFamily="34" charset="0"/>
                <a:cs typeface="Tahoma" panose="020B0604030504040204" pitchFamily="34" charset="0"/>
              </a:rPr>
              <a:t>có tín hiệu đèn đỏ, chỉ các ô tô, xe máy phải dừng lại, còn đi xe đạp như chúng mình thì cứ vô tư</a:t>
            </a:r>
            <a:r>
              <a:rPr lang="vi-VN" i="1" dirty="0" smtClean="0">
                <a:solidFill>
                  <a:srgbClr val="000099"/>
                </a:solidFill>
                <a:latin typeface="+mj-lt"/>
                <a:ea typeface="Tahoma" panose="020B0604030504040204" pitchFamily="34" charset="0"/>
                <a:cs typeface="Tahoma" panose="020B0604030504040204" pitchFamily="34" charset="0"/>
              </a:rPr>
              <a:t>!</a:t>
            </a:r>
            <a:endParaRPr lang="en-US" dirty="0">
              <a:solidFill>
                <a:srgbClr val="000099"/>
              </a:solidFill>
              <a:latin typeface="+mj-lt"/>
            </a:endParaRPr>
          </a:p>
        </p:txBody>
      </p:sp>
      <p:sp>
        <p:nvSpPr>
          <p:cNvPr id="4" name="Rounded Rectangular Callout 3"/>
          <p:cNvSpPr/>
          <p:nvPr/>
        </p:nvSpPr>
        <p:spPr>
          <a:xfrm>
            <a:off x="5296437" y="1411401"/>
            <a:ext cx="3657600" cy="1480264"/>
          </a:xfrm>
          <a:prstGeom prst="wedgeRoundRectCallout">
            <a:avLst>
              <a:gd name="adj1" fmla="val -44982"/>
              <a:gd name="adj2" fmla="val 92081"/>
              <a:gd name="adj3" fmla="val 16667"/>
            </a:avLst>
          </a:prstGeom>
          <a:solidFill>
            <a:srgbClr val="92D05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99"/>
                </a:solidFill>
              </a:rPr>
              <a:t>  </a:t>
            </a:r>
            <a:r>
              <a:rPr lang="vi-VN" dirty="0" smtClean="0">
                <a:solidFill>
                  <a:srgbClr val="000099"/>
                </a:solidFill>
                <a:latin typeface="+mj-lt"/>
              </a:rPr>
              <a:t>Ừ </a:t>
            </a:r>
            <a:r>
              <a:rPr lang="vi-VN" dirty="0">
                <a:solidFill>
                  <a:srgbClr val="000099"/>
                </a:solidFill>
                <a:latin typeface="+mj-lt"/>
              </a:rPr>
              <a:t>đúng đấy, tớ cũng thỉnh thoảng vượt đèn đỏ nhưng có bị các chú công an giữ lại </a:t>
            </a:r>
            <a:r>
              <a:rPr lang="vi-VN" dirty="0" smtClean="0">
                <a:solidFill>
                  <a:srgbClr val="000099"/>
                </a:solidFill>
                <a:latin typeface="+mj-lt"/>
              </a:rPr>
              <a:t>đâu</a:t>
            </a:r>
            <a:r>
              <a:rPr lang="en-US" dirty="0" smtClean="0">
                <a:solidFill>
                  <a:srgbClr val="000099"/>
                </a:solidFill>
                <a:latin typeface="+mj-lt"/>
              </a:rPr>
              <a:t>.</a:t>
            </a:r>
            <a:endParaRPr lang="en-US" dirty="0">
              <a:solidFill>
                <a:srgbClr val="000099"/>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2"/>
          </p:nvPr>
        </p:nvSpPr>
        <p:spPr bwMode="auto">
          <a:noFill/>
          <a:ln>
            <a:miter lim="800000"/>
          </a:ln>
        </p:spPr>
        <p:txBody>
          <a:bodyPr/>
          <a:lstStyle/>
          <a:p>
            <a:fld id="{1931796A-22AA-4F23-AB40-B34B6D7B7DA2}" type="slidenum">
              <a:rPr lang="en-US" altLang="en-US"/>
              <a:t>25</a:t>
            </a:fld>
            <a:endParaRPr lang="en-US" altLang="en-US"/>
          </a:p>
        </p:txBody>
      </p:sp>
      <p:sp>
        <p:nvSpPr>
          <p:cNvPr id="218115" name="TextBox 3"/>
          <p:cNvSpPr txBox="1">
            <a:spLocks noChangeArrowheads="1"/>
          </p:cNvSpPr>
          <p:nvPr/>
        </p:nvSpPr>
        <p:spPr bwMode="auto">
          <a:xfrm>
            <a:off x="914400" y="76200"/>
            <a:ext cx="6248400" cy="461963"/>
          </a:xfrm>
          <a:prstGeom prst="rect">
            <a:avLst/>
          </a:prstGeom>
          <a:noFill/>
          <a:ln w="9525">
            <a:noFill/>
            <a:miter lim="800000"/>
          </a:ln>
        </p:spPr>
        <p:txBody>
          <a:bodyPr>
            <a:spAutoFit/>
          </a:bodyPr>
          <a:lstStyle/>
          <a:p>
            <a:pPr eaLnBrk="1" hangingPunct="1"/>
            <a:r>
              <a:rPr lang="en-US" altLang="en-US" sz="2400" b="1" i="1">
                <a:solidFill>
                  <a:srgbClr val="0000FF"/>
                </a:solidFill>
                <a:latin typeface="Tahoma" panose="020B0604030504040204" pitchFamily="34" charset="0"/>
                <a:cs typeface="Tahoma" panose="020B0604030504040204" pitchFamily="34" charset="0"/>
              </a:rPr>
              <a:t>PHỤ LỤC </a:t>
            </a:r>
          </a:p>
        </p:txBody>
      </p:sp>
      <p:sp>
        <p:nvSpPr>
          <p:cNvPr id="131076" name="TextBox 5"/>
          <p:cNvSpPr txBox="1">
            <a:spLocks noChangeArrowheads="1"/>
          </p:cNvSpPr>
          <p:nvPr/>
        </p:nvSpPr>
        <p:spPr bwMode="auto">
          <a:xfrm>
            <a:off x="533400" y="762000"/>
            <a:ext cx="8153400" cy="400050"/>
          </a:xfrm>
          <a:prstGeom prst="rect">
            <a:avLst/>
          </a:prstGeom>
          <a:noFill/>
          <a:ln w="9525">
            <a:noFill/>
            <a:miter lim="800000"/>
          </a:ln>
        </p:spPr>
        <p:txBody>
          <a:bodyPr>
            <a:spAutoFit/>
          </a:bodyPr>
          <a:lstStyle/>
          <a:p>
            <a:pPr eaLnBrk="1" hangingPunct="1">
              <a:defRPr/>
            </a:pPr>
            <a:r>
              <a:rPr lang="en-US" sz="2000" b="1" i="1" dirty="0" err="1">
                <a:solidFill>
                  <a:schemeClr val="tx1">
                    <a:lumMod val="95000"/>
                    <a:lumOff val="5000"/>
                  </a:schemeClr>
                </a:solidFill>
              </a:rPr>
              <a:t>Một</a:t>
            </a:r>
            <a:r>
              <a:rPr lang="en-US" sz="2000" b="1" i="1" dirty="0">
                <a:solidFill>
                  <a:schemeClr val="tx1">
                    <a:lumMod val="95000"/>
                    <a:lumOff val="5000"/>
                  </a:schemeClr>
                </a:solidFill>
              </a:rPr>
              <a:t> </a:t>
            </a:r>
            <a:r>
              <a:rPr lang="en-US" sz="2000" b="1" i="1" dirty="0" err="1">
                <a:solidFill>
                  <a:schemeClr val="tx1">
                    <a:lumMod val="95000"/>
                    <a:lumOff val="5000"/>
                  </a:schemeClr>
                </a:solidFill>
              </a:rPr>
              <a:t>số</a:t>
            </a:r>
            <a:r>
              <a:rPr lang="en-US" sz="2000" b="1" i="1" dirty="0">
                <a:solidFill>
                  <a:schemeClr val="tx1">
                    <a:lumMod val="95000"/>
                    <a:lumOff val="5000"/>
                  </a:schemeClr>
                </a:solidFill>
              </a:rPr>
              <a:t> </a:t>
            </a:r>
            <a:r>
              <a:rPr lang="en-US" sz="2000" b="1" i="1" dirty="0" err="1">
                <a:solidFill>
                  <a:schemeClr val="tx1">
                    <a:lumMod val="95000"/>
                    <a:lumOff val="5000"/>
                  </a:schemeClr>
                </a:solidFill>
              </a:rPr>
              <a:t>trang</a:t>
            </a:r>
            <a:r>
              <a:rPr lang="en-US" sz="2000" b="1" i="1" dirty="0">
                <a:solidFill>
                  <a:schemeClr val="tx1">
                    <a:lumMod val="95000"/>
                    <a:lumOff val="5000"/>
                  </a:schemeClr>
                </a:solidFill>
              </a:rPr>
              <a:t> </a:t>
            </a:r>
            <a:r>
              <a:rPr lang="en-US" sz="2000" b="1" i="1" dirty="0" err="1">
                <a:solidFill>
                  <a:schemeClr val="tx1">
                    <a:lumMod val="95000"/>
                    <a:lumOff val="5000"/>
                  </a:schemeClr>
                </a:solidFill>
              </a:rPr>
              <a:t>mạng</a:t>
            </a:r>
            <a:r>
              <a:rPr lang="en-US" sz="2000" b="1" i="1" dirty="0">
                <a:solidFill>
                  <a:schemeClr val="tx1">
                    <a:lumMod val="95000"/>
                    <a:lumOff val="5000"/>
                  </a:schemeClr>
                </a:solidFill>
              </a:rPr>
              <a:t> </a:t>
            </a:r>
            <a:r>
              <a:rPr lang="en-US" sz="2000" b="1" i="1" dirty="0" err="1">
                <a:solidFill>
                  <a:schemeClr val="tx1">
                    <a:lumMod val="95000"/>
                    <a:lumOff val="5000"/>
                  </a:schemeClr>
                </a:solidFill>
              </a:rPr>
              <a:t>tìm</a:t>
            </a:r>
            <a:r>
              <a:rPr lang="en-US" sz="2000" b="1" i="1" dirty="0">
                <a:solidFill>
                  <a:schemeClr val="tx1">
                    <a:lumMod val="95000"/>
                    <a:lumOff val="5000"/>
                  </a:schemeClr>
                </a:solidFill>
              </a:rPr>
              <a:t> </a:t>
            </a:r>
            <a:r>
              <a:rPr lang="en-US" sz="2000" b="1" i="1" dirty="0" err="1">
                <a:solidFill>
                  <a:schemeClr val="tx1">
                    <a:lumMod val="95000"/>
                    <a:lumOff val="5000"/>
                  </a:schemeClr>
                </a:solidFill>
              </a:rPr>
              <a:t>kiếm</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 tin </a:t>
            </a:r>
            <a:r>
              <a:rPr lang="en-US" sz="2000" b="1" i="1" dirty="0" err="1">
                <a:solidFill>
                  <a:schemeClr val="tx1">
                    <a:lumMod val="95000"/>
                    <a:lumOff val="5000"/>
                  </a:schemeClr>
                </a:solidFill>
              </a:rPr>
              <a:t>về</a:t>
            </a:r>
            <a:r>
              <a:rPr lang="en-US" sz="2000" b="1" i="1" dirty="0">
                <a:solidFill>
                  <a:schemeClr val="tx1">
                    <a:lumMod val="95000"/>
                    <a:lumOff val="5000"/>
                  </a:schemeClr>
                </a:solidFill>
              </a:rPr>
              <a:t> an </a:t>
            </a:r>
            <a:r>
              <a:rPr lang="en-US" sz="2000" b="1" i="1" dirty="0" err="1">
                <a:solidFill>
                  <a:schemeClr val="tx1">
                    <a:lumMod val="95000"/>
                    <a:lumOff val="5000"/>
                  </a:schemeClr>
                </a:solidFill>
              </a:rPr>
              <a:t>toàn</a:t>
            </a:r>
            <a:r>
              <a:rPr lang="en-US" sz="2000" b="1" i="1" dirty="0">
                <a:solidFill>
                  <a:schemeClr val="tx1">
                    <a:lumMod val="95000"/>
                    <a:lumOff val="5000"/>
                  </a:schemeClr>
                </a:solidFill>
              </a:rPr>
              <a:t> </a:t>
            </a:r>
            <a:r>
              <a:rPr lang="en-US" sz="2000" b="1" i="1" dirty="0" err="1">
                <a:solidFill>
                  <a:schemeClr val="tx1">
                    <a:lumMod val="95000"/>
                    <a:lumOff val="5000"/>
                  </a:schemeClr>
                </a:solidFill>
              </a:rPr>
              <a:t>giao</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a:t>
            </a:r>
          </a:p>
        </p:txBody>
      </p:sp>
      <p:graphicFrame>
        <p:nvGraphicFramePr>
          <p:cNvPr id="7" name="Table 6"/>
          <p:cNvGraphicFramePr>
            <a:graphicFrameLocks noGrp="1"/>
          </p:cNvGraphicFramePr>
          <p:nvPr/>
        </p:nvGraphicFramePr>
        <p:xfrm>
          <a:off x="457200" y="1371600"/>
          <a:ext cx="8153400" cy="5181600"/>
        </p:xfrm>
        <a:graphic>
          <a:graphicData uri="http://schemas.openxmlformats.org/drawingml/2006/table">
            <a:tbl>
              <a:tblPr/>
              <a:tblGrid>
                <a:gridCol w="35814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9522">
                <a:tc>
                  <a:txBody>
                    <a:bodyPr/>
                    <a:lstStyle/>
                    <a:p>
                      <a:pPr algn="just">
                        <a:lnSpc>
                          <a:spcPct val="130000"/>
                        </a:lnSpc>
                        <a:spcBef>
                          <a:spcPts val="500"/>
                        </a:spcBef>
                        <a:spcAft>
                          <a:spcPts val="500"/>
                        </a:spcAft>
                        <a:tabLst>
                          <a:tab pos="270510" algn="l"/>
                        </a:tabLst>
                      </a:pPr>
                      <a:r>
                        <a:rPr lang="vi-VN" sz="1600" b="1" dirty="0">
                          <a:latin typeface="Tahoma" panose="020B0604030504040204" pitchFamily="34" charset="0"/>
                          <a:ea typeface="Times New Roman" panose="02020603050405020304"/>
                          <a:cs typeface="Tahoma" panose="020B0604030504040204" pitchFamily="34" charset="0"/>
                        </a:rPr>
                        <a:t>1. Chính phủ</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30000"/>
                        </a:lnSpc>
                        <a:spcBef>
                          <a:spcPts val="500"/>
                        </a:spcBef>
                        <a:spcAft>
                          <a:spcPts val="500"/>
                        </a:spcAft>
                        <a:tabLst>
                          <a:tab pos="270510" algn="l"/>
                        </a:tabLst>
                      </a:pPr>
                      <a:r>
                        <a:rPr lang="vi-VN" sz="1600" b="1" i="0" u="sng" dirty="0">
                          <a:solidFill>
                            <a:srgbClr val="00802A"/>
                          </a:solidFill>
                          <a:latin typeface="Tahoma" panose="020B0604030504040204" pitchFamily="34" charset="0"/>
                          <a:ea typeface="Times New Roman" panose="02020603050405020304"/>
                          <a:cs typeface="Tahoma" panose="020B0604030504040204" pitchFamily="34" charset="0"/>
                          <a:hlinkClick r:id="rId2"/>
                        </a:rPr>
                        <a:t>www.chinhphu.vn/portal/page/portal/chinhphu/antoangiaothong</a:t>
                      </a:r>
                      <a:endParaRPr lang="en-US" sz="1600" b="1" i="0"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39522">
                <a:tc>
                  <a:txBody>
                    <a:bodyPr/>
                    <a:lstStyle/>
                    <a:p>
                      <a:pPr algn="just">
                        <a:spcBef>
                          <a:spcPts val="500"/>
                        </a:spcBef>
                        <a:spcAft>
                          <a:spcPts val="500"/>
                        </a:spcAft>
                      </a:pP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2.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Ủy</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ban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ATGTquốc</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gia</a:t>
                      </a:r>
                      <a:endParaRPr lang="en-US" sz="1600" b="1"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3"/>
                        </a:rPr>
                        <a:t>http://antoangiaothong.gov.vn/</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633592">
                <a:tc>
                  <a:txBody>
                    <a:bodyPr/>
                    <a:lstStyle/>
                    <a:p>
                      <a:pPr algn="just">
                        <a:spcBef>
                          <a:spcPts val="500"/>
                        </a:spcBef>
                        <a:spcAft>
                          <a:spcPts val="500"/>
                        </a:spcAft>
                      </a:pP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3.</a:t>
                      </a:r>
                      <a:r>
                        <a:rPr lang="en-US" sz="1600" b="1"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Trang</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tin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điện</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tử</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Bộ</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vận</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tải</a:t>
                      </a:r>
                      <a:endParaRPr lang="en-US" sz="1600" b="1"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anose="020B0604030504040204" pitchFamily="34" charset="0"/>
                          <a:ea typeface="Times New Roman" panose="02020603050405020304"/>
                          <a:cs typeface="Tahoma" panose="020B0604030504040204" pitchFamily="34" charset="0"/>
                          <a:hlinkClick r:id="rId4"/>
                        </a:rPr>
                        <a:t>http://www.mt.gov.vn/</a:t>
                      </a:r>
                      <a:endParaRPr lang="en-US" sz="1600" b="1">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920689">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4</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Trang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tin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của</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Tổng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cục</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Cảnh</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sát</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QLHC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về</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TT ATXH</a:t>
                      </a:r>
                      <a:endParaRPr lang="en-US" sz="1600" b="1" u="none"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5"/>
                        </a:rPr>
                        <a:t>http://canhsat–ttatxh.bocongan.gov.vn</a:t>
                      </a:r>
                      <a:r>
                        <a:rPr lang="en-US" sz="1600" b="1" u="sng" dirty="0" smtClean="0">
                          <a:solidFill>
                            <a:srgbClr val="0000FF"/>
                          </a:solidFill>
                          <a:latin typeface="Tahoma" panose="020B0604030504040204" pitchFamily="34" charset="0"/>
                          <a:ea typeface="Times New Roman" panose="02020603050405020304"/>
                          <a:cs typeface="Tahoma" panose="020B0604030504040204" pitchFamily="34" charset="0"/>
                          <a:hlinkClick r:id="rId5"/>
                        </a:rPr>
                        <a:t>/</a:t>
                      </a:r>
                      <a:endParaRPr lang="en-US" sz="1600" b="1" u="sng" dirty="0" smtClean="0">
                        <a:solidFill>
                          <a:srgbClr val="0000FF"/>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920689">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5</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smtClean="0">
                          <a:solidFill>
                            <a:schemeClr val="tx1"/>
                          </a:solidFill>
                          <a:latin typeface="Tahoma" panose="020B0604030504040204" pitchFamily="34" charset="0"/>
                          <a:ea typeface="Times New Roman" panose="02020603050405020304"/>
                          <a:cs typeface="Tahoma" panose="020B0604030504040204" pitchFamily="34" charset="0"/>
                        </a:rPr>
                        <a:t>Cục</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Cảnh</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sát</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hlinkClick r:id="rId6"/>
                        </a:rPr>
                        <a:t>http://csgt.vn</a:t>
                      </a:r>
                      <a:endPar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613793">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6</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smtClean="0">
                          <a:solidFill>
                            <a:schemeClr val="tx1"/>
                          </a:solidFill>
                          <a:latin typeface="Tahoma" panose="020B0604030504040204" pitchFamily="34" charset="0"/>
                          <a:ea typeface="Times New Roman" panose="02020603050405020304"/>
                          <a:cs typeface="Tahoma" panose="020B0604030504040204" pitchFamily="34" charset="0"/>
                        </a:rPr>
                        <a:t>Báo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vân</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tải</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điện</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tử</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7"/>
                        </a:rPr>
                        <a:t>http://giaothongvantai.com.vn/</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613793">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7.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minh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rPr>
                        <a:t>http://gttm.go.vn/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3</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ea typeface="Tahoma" panose="020B0604030504040204" pitchFamily="34" charset="0"/>
                <a:cs typeface="Tahoma" panose="020B0604030504040204" pitchFamily="34" charset="0"/>
              </a:rPr>
              <a:t>1. </a:t>
            </a:r>
            <a:r>
              <a:rPr lang="vi-VN" sz="2400" b="1" dirty="0" smtClean="0">
                <a:ea typeface="Tahoma" panose="020B0604030504040204" pitchFamily="34" charset="0"/>
                <a:cs typeface="Tahoma" panose="020B0604030504040204" pitchFamily="34" charset="0"/>
              </a:rPr>
              <a:t>Đi </a:t>
            </a:r>
            <a:r>
              <a:rPr lang="vi-VN" sz="2400" b="1" dirty="0">
                <a:ea typeface="Tahoma" panose="020B0604030504040204" pitchFamily="34" charset="0"/>
                <a:cs typeface="Tahoma" panose="020B0604030504040204" pitchFamily="34" charset="0"/>
              </a:rPr>
              <a:t>bộ an toàn</a:t>
            </a:r>
            <a:endParaRPr lang="en-US" sz="2400" b="1" dirty="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228600" y="1121797"/>
            <a:ext cx="8915400" cy="400110"/>
          </a:xfrm>
          <a:prstGeom prst="rect">
            <a:avLst/>
          </a:prstGeom>
        </p:spPr>
        <p:txBody>
          <a:bodyPr wrap="square">
            <a:spAutoFit/>
          </a:bodyPr>
          <a:lstStyle/>
          <a:p>
            <a:r>
              <a:rPr lang="vi-VN" sz="2000" i="1" dirty="0">
                <a:latin typeface="Times New Roman" panose="02020603050405020304" pitchFamily="18" charset="0"/>
                <a:ea typeface="Tahoma" panose="020B0604030504040204" pitchFamily="34" charset="0"/>
                <a:cs typeface="Times New Roman" panose="02020603050405020304" pitchFamily="18" charset="0"/>
              </a:rPr>
              <a:t>Quan sát hình ảnh sau </a:t>
            </a:r>
            <a:r>
              <a:rPr lang="vi-VN" sz="2000" i="1" dirty="0" smtClean="0">
                <a:latin typeface="Times New Roman" panose="02020603050405020304" pitchFamily="18" charset="0"/>
                <a:ea typeface="Tahoma" panose="020B0604030504040204" pitchFamily="34" charset="0"/>
                <a:cs typeface="Times New Roman" panose="02020603050405020304" pitchFamily="18" charset="0"/>
              </a:rPr>
              <a:t>đây</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và</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cho</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biết</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cách</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đi</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bộ</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như</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thế</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nào</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là</a:t>
            </a:r>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 an </a:t>
            </a:r>
            <a:r>
              <a:rPr lang="en-US" sz="2000" i="1" dirty="0" err="1" smtClean="0">
                <a:latin typeface="Times New Roman" panose="02020603050405020304" pitchFamily="18" charset="0"/>
                <a:ea typeface="Tahoma" panose="020B0604030504040204" pitchFamily="34" charset="0"/>
                <a:cs typeface="Times New Roman" panose="02020603050405020304" pitchFamily="18" charset="0"/>
              </a:rPr>
              <a:t>toàn</a:t>
            </a:r>
            <a:r>
              <a:rPr lang="en-US" sz="2000" i="1" dirty="0">
                <a:latin typeface="Times New Roman" panose="02020603050405020304" pitchFamily="18" charset="0"/>
                <a:ea typeface="Tahoma" panose="020B0604030504040204" pitchFamily="34" charset="0"/>
                <a:cs typeface="Times New Roman" panose="02020603050405020304" pitchFamily="18" charset="0"/>
              </a:rPr>
              <a:t>?</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46086"/>
            <a:ext cx="7086600" cy="53119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xfrm>
            <a:off x="6553200" y="6553200"/>
            <a:ext cx="2133600" cy="365125"/>
          </a:xfrm>
          <a:noFill/>
          <a:ln>
            <a:miter lim="800000"/>
          </a:ln>
        </p:spPr>
        <p:txBody>
          <a:bodyPr/>
          <a:lstStyle/>
          <a:p>
            <a:fld id="{491EDF3F-E2E7-471B-9F75-723DB8E99120}" type="slidenum">
              <a:rPr lang="en-US" altLang="en-US"/>
              <a:t>4</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a:t>
            </a:r>
            <a:r>
              <a:rPr lang="vi-VN" sz="2400" b="1" dirty="0">
                <a:ea typeface="Tahoma" panose="020B0604030504040204" pitchFamily="34" charset="0"/>
                <a:cs typeface="Tahoma" panose="020B0604030504040204" pitchFamily="34" charset="0"/>
              </a:rPr>
              <a:t>toàn</a:t>
            </a:r>
            <a:endParaRPr lang="en-US" sz="2400" b="1" dirty="0">
              <a:ea typeface="Tahoma" panose="020B0604030504040204" pitchFamily="34" charset="0"/>
              <a:cs typeface="Tahoma" panose="020B0604030504040204" pitchFamily="34" charset="0"/>
            </a:endParaRPr>
          </a:p>
        </p:txBody>
      </p:sp>
      <p:sp>
        <p:nvSpPr>
          <p:cNvPr id="10" name="TextBox 9"/>
          <p:cNvSpPr txBox="1"/>
          <p:nvPr/>
        </p:nvSpPr>
        <p:spPr>
          <a:xfrm>
            <a:off x="2403841" y="27122"/>
            <a:ext cx="5410200" cy="461665"/>
          </a:xfrm>
          <a:prstGeom prst="rect">
            <a:avLst/>
          </a:prstGeom>
          <a:noFill/>
        </p:spPr>
        <p:txBody>
          <a:bodyPr>
            <a:spAutoFit/>
          </a:bodyPr>
          <a:lstStyle/>
          <a:p>
            <a:pPr eaLnBrk="1" hangingPunct="1">
              <a:defRPr/>
            </a:pPr>
            <a:r>
              <a:rPr lang="vi-VN" sz="2400" b="1" dirty="0">
                <a:solidFill>
                  <a:schemeClr val="tx2">
                    <a:lumMod val="75000"/>
                  </a:schemeClr>
                </a:solidFill>
                <a:latin typeface="+mj-lt"/>
              </a:rPr>
              <a:t>B. </a:t>
            </a:r>
            <a:r>
              <a:rPr lang="en-US" sz="2400" b="1" dirty="0" err="1" smtClean="0">
                <a:solidFill>
                  <a:schemeClr val="tx2">
                    <a:lumMod val="75000"/>
                  </a:schemeClr>
                </a:solidFill>
                <a:latin typeface="+mj-lt"/>
              </a:rPr>
              <a:t>Nội</a:t>
            </a:r>
            <a:r>
              <a:rPr lang="en-US" sz="2400" b="1" dirty="0" smtClean="0">
                <a:solidFill>
                  <a:schemeClr val="tx2">
                    <a:lumMod val="75000"/>
                  </a:schemeClr>
                </a:solidFill>
                <a:latin typeface="+mj-lt"/>
              </a:rPr>
              <a:t> dung </a:t>
            </a:r>
            <a:r>
              <a:rPr lang="en-US" sz="2400" b="1" dirty="0" err="1" smtClean="0">
                <a:solidFill>
                  <a:schemeClr val="tx2">
                    <a:lumMod val="75000"/>
                  </a:schemeClr>
                </a:solidFill>
                <a:latin typeface="+mj-lt"/>
              </a:rPr>
              <a:t>bài</a:t>
            </a:r>
            <a:r>
              <a:rPr lang="en-US" sz="2400" b="1" dirty="0" smtClean="0">
                <a:solidFill>
                  <a:schemeClr val="tx2">
                    <a:lumMod val="75000"/>
                  </a:schemeClr>
                </a:solidFill>
                <a:latin typeface="+mj-lt"/>
              </a:rPr>
              <a:t> </a:t>
            </a:r>
            <a:r>
              <a:rPr lang="en-US" sz="2400" b="1" dirty="0" err="1" smtClean="0">
                <a:solidFill>
                  <a:schemeClr val="tx2">
                    <a:lumMod val="75000"/>
                  </a:schemeClr>
                </a:solidFill>
                <a:latin typeface="+mj-lt"/>
              </a:rPr>
              <a:t>học</a:t>
            </a:r>
            <a:endParaRPr lang="en-US" sz="2400" b="1" dirty="0">
              <a:solidFill>
                <a:schemeClr val="tx2">
                  <a:lumMod val="75000"/>
                </a:schemeClr>
              </a:solidFill>
              <a:latin typeface="+mj-lt"/>
            </a:endParaRPr>
          </a:p>
        </p:txBody>
      </p:sp>
      <p:sp>
        <p:nvSpPr>
          <p:cNvPr id="6" name="Rectangle 5"/>
          <p:cNvSpPr/>
          <p:nvPr/>
        </p:nvSpPr>
        <p:spPr>
          <a:xfrm>
            <a:off x="3505200" y="914400"/>
            <a:ext cx="5624934" cy="461665"/>
          </a:xfrm>
          <a:prstGeom prst="rect">
            <a:avLst/>
          </a:prstGeom>
        </p:spPr>
        <p:txBody>
          <a:bodyPr wrap="square">
            <a:spAutoFit/>
          </a:bodyPr>
          <a:lstStyle/>
          <a:p>
            <a:r>
              <a:rPr lang="en-US" sz="2400" i="1" dirty="0" err="1" smtClean="0">
                <a:latin typeface="Times New Roman" panose="02020603050405020304" pitchFamily="18" charset="0"/>
                <a:ea typeface="Tahoma" panose="020B0604030504040204" pitchFamily="34" charset="0"/>
                <a:cs typeface="Times New Roman" panose="02020603050405020304" pitchFamily="18" charset="0"/>
              </a:rPr>
              <a:t>Thông</a:t>
            </a:r>
            <a:r>
              <a:rPr lang="en-US" sz="2400" i="1" dirty="0" smtClean="0">
                <a:latin typeface="Times New Roman" panose="02020603050405020304" pitchFamily="18" charset="0"/>
                <a:ea typeface="Tahoma" panose="020B0604030504040204" pitchFamily="34" charset="0"/>
                <a:cs typeface="Times New Roman" panose="02020603050405020304" pitchFamily="18" charset="0"/>
              </a:rPr>
              <a:t> tin </a:t>
            </a:r>
            <a:r>
              <a:rPr lang="en-US" sz="2400" i="1" dirty="0" err="1" smtClean="0">
                <a:latin typeface="Times New Roman" panose="02020603050405020304" pitchFamily="18" charset="0"/>
                <a:ea typeface="Tahoma" panose="020B0604030504040204" pitchFamily="34" charset="0"/>
                <a:cs typeface="Times New Roman" panose="02020603050405020304" pitchFamily="18" charset="0"/>
              </a:rPr>
              <a:t>về</a:t>
            </a:r>
            <a:r>
              <a:rPr lang="en-US" sz="24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i="1" dirty="0" err="1" smtClean="0">
                <a:latin typeface="Times New Roman" panose="02020603050405020304" pitchFamily="18" charset="0"/>
                <a:ea typeface="Tahoma" panose="020B0604030504040204" pitchFamily="34" charset="0"/>
                <a:cs typeface="Times New Roman" panose="02020603050405020304" pitchFamily="18" charset="0"/>
              </a:rPr>
              <a:t>cách</a:t>
            </a:r>
            <a:r>
              <a:rPr lang="en-US" sz="24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i="1" dirty="0" err="1" smtClean="0">
                <a:latin typeface="Times New Roman" panose="02020603050405020304" pitchFamily="18" charset="0"/>
                <a:ea typeface="Tahoma" panose="020B0604030504040204" pitchFamily="34" charset="0"/>
                <a:cs typeface="Times New Roman" panose="02020603050405020304" pitchFamily="18" charset="0"/>
              </a:rPr>
              <a:t>đi</a:t>
            </a:r>
            <a:r>
              <a:rPr lang="en-US" sz="24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i="1" dirty="0" err="1" smtClean="0">
                <a:latin typeface="Times New Roman" panose="02020603050405020304" pitchFamily="18" charset="0"/>
                <a:ea typeface="Tahoma" panose="020B0604030504040204" pitchFamily="34" charset="0"/>
                <a:cs typeface="Times New Roman" panose="02020603050405020304" pitchFamily="18" charset="0"/>
              </a:rPr>
              <a:t>bộ</a:t>
            </a:r>
            <a:r>
              <a:rPr lang="en-US" sz="2400" i="1" dirty="0" smtClean="0">
                <a:latin typeface="Times New Roman" panose="02020603050405020304" pitchFamily="18" charset="0"/>
                <a:ea typeface="Tahoma" panose="020B0604030504040204" pitchFamily="34" charset="0"/>
                <a:cs typeface="Times New Roman" panose="02020603050405020304" pitchFamily="18" charset="0"/>
              </a:rPr>
              <a:t> an </a:t>
            </a:r>
            <a:r>
              <a:rPr lang="en-US" sz="2400" i="1" dirty="0" err="1" smtClean="0">
                <a:latin typeface="Times New Roman" panose="02020603050405020304" pitchFamily="18" charset="0"/>
                <a:ea typeface="Tahoma" panose="020B0604030504040204" pitchFamily="34" charset="0"/>
                <a:cs typeface="Times New Roman" panose="02020603050405020304" pitchFamily="18" charset="0"/>
              </a:rPr>
              <a:t>toàn</a:t>
            </a:r>
            <a:r>
              <a:rPr lang="en-US" sz="2400" i="1"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ounded Rectangle 7"/>
          <p:cNvSpPr/>
          <p:nvPr/>
        </p:nvSpPr>
        <p:spPr>
          <a:xfrm>
            <a:off x="152399" y="3057994"/>
            <a:ext cx="8732484" cy="1489826"/>
          </a:xfrm>
          <a:prstGeom prst="roundRect">
            <a:avLst/>
          </a:prstGeom>
          <a:solidFill>
            <a:srgbClr val="FF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3065" y="4915810"/>
            <a:ext cx="8732484" cy="16866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9699" y="1546570"/>
            <a:ext cx="8762999" cy="1271168"/>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7799" y="1619071"/>
            <a:ext cx="7467597" cy="1200329"/>
          </a:xfrm>
          <a:prstGeom prst="rect">
            <a:avLst/>
          </a:prstGeom>
          <a:noFill/>
        </p:spPr>
        <p:txBody>
          <a:bodyPr wrap="square">
            <a:spAutoFit/>
          </a:bodyPr>
          <a:lstStyle/>
          <a:p>
            <a:r>
              <a:rPr lang="vi-VN" dirty="0">
                <a:latin typeface="+mj-lt"/>
                <a:ea typeface="Tahoma" panose="020B0604030504040204" pitchFamily="34" charset="0"/>
              </a:rPr>
              <a:t>Đi bộ trên hè </a:t>
            </a:r>
            <a:r>
              <a:rPr lang="vi-VN" dirty="0" smtClean="0">
                <a:latin typeface="+mj-lt"/>
                <a:ea typeface="Tahoma" panose="020B0604030504040204" pitchFamily="34" charset="0"/>
              </a:rPr>
              <a:t>phố</a:t>
            </a:r>
            <a:r>
              <a:rPr lang="en-US" dirty="0" smtClean="0">
                <a:latin typeface="+mj-lt"/>
                <a:ea typeface="Tahoma" panose="020B0604030504040204" pitchFamily="34" charset="0"/>
              </a:rPr>
              <a:t> </a:t>
            </a:r>
            <a:r>
              <a:rPr lang="en-US" dirty="0" err="1" smtClean="0">
                <a:latin typeface="+mj-lt"/>
                <a:ea typeface="Tahoma" panose="020B0604030504040204" pitchFamily="34" charset="0"/>
              </a:rPr>
              <a:t>và</a:t>
            </a:r>
            <a:r>
              <a:rPr lang="vi-VN" dirty="0" smtClean="0">
                <a:latin typeface="+mj-lt"/>
                <a:ea typeface="Tahoma" panose="020B0604030504040204" pitchFamily="34" charset="0"/>
              </a:rPr>
              <a:t> </a:t>
            </a:r>
            <a:r>
              <a:rPr lang="vi-VN" dirty="0">
                <a:latin typeface="+mj-lt"/>
                <a:ea typeface="Tahoma" panose="020B0604030504040204" pitchFamily="34" charset="0"/>
              </a:rPr>
              <a:t>lề </a:t>
            </a:r>
            <a:r>
              <a:rPr lang="vi-VN" dirty="0" smtClean="0">
                <a:latin typeface="+mj-lt"/>
                <a:ea typeface="Tahoma" panose="020B0604030504040204" pitchFamily="34" charset="0"/>
              </a:rPr>
              <a:t>đường</a:t>
            </a:r>
            <a:r>
              <a:rPr lang="en-US" dirty="0" smtClean="0">
                <a:latin typeface="+mj-lt"/>
                <a:ea typeface="Tahoma" panose="020B0604030504040204" pitchFamily="34" charset="0"/>
              </a:rPr>
              <a:t>;</a:t>
            </a:r>
            <a:r>
              <a:rPr lang="vi-VN" dirty="0" smtClean="0">
                <a:latin typeface="+mj-lt"/>
                <a:ea typeface="Tahoma" panose="020B0604030504040204" pitchFamily="34" charset="0"/>
              </a:rPr>
              <a:t> </a:t>
            </a:r>
            <a:r>
              <a:rPr lang="vi-VN" dirty="0">
                <a:latin typeface="+mj-lt"/>
                <a:ea typeface="Tahoma" panose="020B0604030504040204" pitchFamily="34" charset="0"/>
              </a:rPr>
              <a:t>đường không có hè </a:t>
            </a:r>
            <a:r>
              <a:rPr lang="vi-VN" dirty="0" smtClean="0">
                <a:latin typeface="+mj-lt"/>
                <a:ea typeface="Tahoma" panose="020B0604030504040204" pitchFamily="34" charset="0"/>
              </a:rPr>
              <a:t>phố</a:t>
            </a:r>
            <a:r>
              <a:rPr lang="en-US" dirty="0" smtClean="0">
                <a:latin typeface="+mj-lt"/>
                <a:ea typeface="Tahoma" panose="020B0604030504040204" pitchFamily="34" charset="0"/>
              </a:rPr>
              <a:t> </a:t>
            </a:r>
            <a:r>
              <a:rPr lang="en-US" dirty="0" err="1" smtClean="0">
                <a:latin typeface="+mj-lt"/>
                <a:ea typeface="Tahoma" panose="020B0604030504040204" pitchFamily="34" charset="0"/>
              </a:rPr>
              <a:t>và</a:t>
            </a:r>
            <a:r>
              <a:rPr lang="vi-VN" dirty="0" smtClean="0">
                <a:latin typeface="+mj-lt"/>
                <a:ea typeface="Tahoma" panose="020B0604030504040204" pitchFamily="34" charset="0"/>
              </a:rPr>
              <a:t> </a:t>
            </a:r>
            <a:r>
              <a:rPr lang="vi-VN" dirty="0">
                <a:latin typeface="+mj-lt"/>
                <a:ea typeface="Tahoma" panose="020B0604030504040204" pitchFamily="34" charset="0"/>
              </a:rPr>
              <a:t>lề đường phải đi sát mép đường</a:t>
            </a:r>
            <a:r>
              <a:rPr lang="vi-VN" dirty="0" smtClean="0">
                <a:latin typeface="+mj-lt"/>
                <a:ea typeface="Tahoma" panose="020B0604030504040204" pitchFamily="34" charset="0"/>
              </a:rPr>
              <a:t>.</a:t>
            </a:r>
            <a:endParaRPr lang="en-US" dirty="0" smtClean="0">
              <a:latin typeface="+mj-lt"/>
              <a:ea typeface="Tahoma" panose="020B0604030504040204" pitchFamily="34" charset="0"/>
            </a:endParaRPr>
          </a:p>
          <a:p>
            <a:r>
              <a:rPr lang="vi-VN" dirty="0" smtClean="0">
                <a:latin typeface="+mj-lt"/>
                <a:ea typeface="Tahoma" panose="020B0604030504040204" pitchFamily="34" charset="0"/>
              </a:rPr>
              <a:t> </a:t>
            </a:r>
            <a:r>
              <a:rPr lang="vi-VN" dirty="0">
                <a:latin typeface="+mj-lt"/>
                <a:ea typeface="Tahoma" panose="020B0604030504040204" pitchFamily="34" charset="0"/>
              </a:rPr>
              <a:t>Nghiêm chỉnh chấp hành </a:t>
            </a:r>
            <a:r>
              <a:rPr lang="en-US" dirty="0" err="1" smtClean="0">
                <a:latin typeface="+mj-lt"/>
                <a:ea typeface="Tahoma" panose="020B0604030504040204" pitchFamily="34" charset="0"/>
              </a:rPr>
              <a:t>hệ</a:t>
            </a:r>
            <a:r>
              <a:rPr lang="en-US" dirty="0" smtClean="0">
                <a:latin typeface="+mj-lt"/>
                <a:ea typeface="Tahoma" panose="020B0604030504040204" pitchFamily="34" charset="0"/>
              </a:rPr>
              <a:t> </a:t>
            </a:r>
            <a:r>
              <a:rPr lang="en-US" dirty="0" err="1" smtClean="0">
                <a:latin typeface="+mj-lt"/>
                <a:ea typeface="Tahoma" panose="020B0604030504040204" pitchFamily="34" charset="0"/>
              </a:rPr>
              <a:t>thống</a:t>
            </a:r>
            <a:r>
              <a:rPr lang="en-US" dirty="0" smtClean="0">
                <a:latin typeface="+mj-lt"/>
                <a:ea typeface="Tahoma" panose="020B0604030504040204" pitchFamily="34" charset="0"/>
              </a:rPr>
              <a:t> </a:t>
            </a:r>
            <a:r>
              <a:rPr lang="en-US" dirty="0" err="1" smtClean="0">
                <a:latin typeface="+mj-lt"/>
                <a:ea typeface="Tahoma" panose="020B0604030504040204" pitchFamily="34" charset="0"/>
              </a:rPr>
              <a:t>báo</a:t>
            </a:r>
            <a:r>
              <a:rPr lang="en-US" dirty="0" smtClean="0">
                <a:latin typeface="+mj-lt"/>
                <a:ea typeface="Tahoma" panose="020B0604030504040204" pitchFamily="34" charset="0"/>
              </a:rPr>
              <a:t> </a:t>
            </a:r>
            <a:r>
              <a:rPr lang="en-US" dirty="0" err="1" smtClean="0">
                <a:latin typeface="+mj-lt"/>
                <a:ea typeface="Tahoma" panose="020B0604030504040204" pitchFamily="34" charset="0"/>
              </a:rPr>
              <a:t>hiệu</a:t>
            </a:r>
            <a:r>
              <a:rPr lang="en-US" dirty="0" smtClean="0">
                <a:latin typeface="+mj-lt"/>
                <a:ea typeface="Tahoma" panose="020B0604030504040204" pitchFamily="34" charset="0"/>
              </a:rPr>
              <a:t> </a:t>
            </a:r>
            <a:r>
              <a:rPr lang="en-US" dirty="0" err="1" smtClean="0">
                <a:latin typeface="+mj-lt"/>
                <a:ea typeface="Tahoma" panose="020B0604030504040204" pitchFamily="34" charset="0"/>
              </a:rPr>
              <a:t>giao</a:t>
            </a:r>
            <a:r>
              <a:rPr lang="en-US" dirty="0" smtClean="0">
                <a:latin typeface="+mj-lt"/>
                <a:ea typeface="Tahoma" panose="020B0604030504040204" pitchFamily="34" charset="0"/>
              </a:rPr>
              <a:t> </a:t>
            </a:r>
            <a:r>
              <a:rPr lang="en-US" dirty="0" err="1" smtClean="0">
                <a:latin typeface="+mj-lt"/>
                <a:ea typeface="Tahoma" panose="020B0604030504040204" pitchFamily="34" charset="0"/>
              </a:rPr>
              <a:t>thông</a:t>
            </a:r>
            <a:r>
              <a:rPr lang="en-US" dirty="0" smtClean="0">
                <a:latin typeface="+mj-lt"/>
                <a:ea typeface="Tahoma" panose="020B0604030504040204" pitchFamily="34" charset="0"/>
              </a:rPr>
              <a:t> </a:t>
            </a:r>
            <a:r>
              <a:rPr lang="en-US" dirty="0" err="1" smtClean="0">
                <a:latin typeface="+mj-lt"/>
                <a:ea typeface="Tahoma" panose="020B0604030504040204" pitchFamily="34" charset="0"/>
              </a:rPr>
              <a:t>đường</a:t>
            </a:r>
            <a:r>
              <a:rPr lang="en-US" dirty="0" smtClean="0">
                <a:latin typeface="+mj-lt"/>
                <a:ea typeface="Tahoma" panose="020B0604030504040204" pitchFamily="34" charset="0"/>
              </a:rPr>
              <a:t> </a:t>
            </a:r>
            <a:r>
              <a:rPr lang="en-US" dirty="0" err="1" smtClean="0">
                <a:latin typeface="+mj-lt"/>
                <a:ea typeface="Tahoma" panose="020B0604030504040204" pitchFamily="34" charset="0"/>
              </a:rPr>
              <a:t>bộ</a:t>
            </a:r>
            <a:r>
              <a:rPr lang="vi-VN" dirty="0" smtClean="0">
                <a:latin typeface="+mj-lt"/>
                <a:ea typeface="Tahoma" panose="020B0604030504040204" pitchFamily="34" charset="0"/>
              </a:rPr>
              <a:t>. </a:t>
            </a:r>
            <a:r>
              <a:rPr lang="vi-VN" dirty="0">
                <a:latin typeface="+mj-lt"/>
                <a:ea typeface="Tahoma" panose="020B0604030504040204" pitchFamily="34" charset="0"/>
              </a:rPr>
              <a:t>Không đọc sách, nghe nhạc, xem phim khi tham gia giao thông. </a:t>
            </a:r>
            <a:endParaRPr lang="en-US" dirty="0">
              <a:latin typeface="+mj-lt"/>
              <a:ea typeface="Tahoma" panose="020B0604030504040204" pitchFamily="34" charset="0"/>
            </a:endParaRPr>
          </a:p>
        </p:txBody>
      </p:sp>
      <p:grpSp>
        <p:nvGrpSpPr>
          <p:cNvPr id="15" name="Group 14"/>
          <p:cNvGrpSpPr/>
          <p:nvPr/>
        </p:nvGrpSpPr>
        <p:grpSpPr>
          <a:xfrm>
            <a:off x="-327527" y="1425109"/>
            <a:ext cx="2069039" cy="1289023"/>
            <a:chOff x="-327527" y="1425109"/>
            <a:chExt cx="2069039" cy="1289023"/>
          </a:xfrm>
        </p:grpSpPr>
        <p:grpSp>
          <p:nvGrpSpPr>
            <p:cNvPr id="16" name="Group 15"/>
            <p:cNvGrpSpPr/>
            <p:nvPr/>
          </p:nvGrpSpPr>
          <p:grpSpPr>
            <a:xfrm>
              <a:off x="-327527" y="1425109"/>
              <a:ext cx="2052970" cy="1289023"/>
              <a:chOff x="-327527" y="1425109"/>
              <a:chExt cx="2052970" cy="1289023"/>
            </a:xfrm>
          </p:grpSpPr>
          <p:sp>
            <p:nvSpPr>
              <p:cNvPr id="18" name="Right Triangle 17"/>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226057">
                <a:off x="-327527" y="17446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rot="19102511">
              <a:off x="-182575" y="1678051"/>
              <a:ext cx="1924087"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latin typeface="Times New Roman" panose="02020603050405020304" pitchFamily="18" charset="0"/>
                  <a:cs typeface="Times New Roman" panose="02020603050405020304" pitchFamily="18" charset="0"/>
                </a:rPr>
                <a:t>toàn</a:t>
              </a:r>
              <a:endParaRPr lang="en-US" dirty="0">
                <a:solidFill>
                  <a:srgbClr val="000099"/>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379292" y="4385364"/>
            <a:ext cx="1143546" cy="2552230"/>
            <a:chOff x="379292" y="4319161"/>
            <a:chExt cx="1143546" cy="2552230"/>
          </a:xfrm>
        </p:grpSpPr>
        <p:grpSp>
          <p:nvGrpSpPr>
            <p:cNvPr id="22" name="Group 21"/>
            <p:cNvGrpSpPr/>
            <p:nvPr/>
          </p:nvGrpSpPr>
          <p:grpSpPr>
            <a:xfrm rot="1176920">
              <a:off x="379292" y="4319161"/>
              <a:ext cx="1143546" cy="2552230"/>
              <a:chOff x="28877" y="1605083"/>
              <a:chExt cx="1143546" cy="2337166"/>
            </a:xfrm>
          </p:grpSpPr>
          <p:sp>
            <p:nvSpPr>
              <p:cNvPr id="24" name="Right Triangle 23"/>
              <p:cNvSpPr/>
              <p:nvPr/>
            </p:nvSpPr>
            <p:spPr>
              <a:xfrm rot="20423080">
                <a:off x="28877" y="3585550"/>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20753745" flipH="1">
                <a:off x="953348" y="1764762"/>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7543222">
                <a:off x="-690901" y="2593740"/>
                <a:ext cx="2337166" cy="3598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rot="18739511">
              <a:off x="-24209" y="5408556"/>
              <a:ext cx="1697578" cy="369332"/>
            </a:xfrm>
            <a:prstGeom prst="rect">
              <a:avLst/>
            </a:prstGeom>
            <a:noFill/>
          </p:spPr>
          <p:txBody>
            <a:bodyPr wrap="square" rtlCol="0">
              <a:spAutoFit/>
            </a:bodyPr>
            <a:lstStyle/>
            <a:p>
              <a:pPr algn="ctr"/>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latin typeface="Times New Roman" panose="02020603050405020304" pitchFamily="18" charset="0"/>
                  <a:cs typeface="Times New Roman" panose="02020603050405020304" pitchFamily="18" charset="0"/>
                </a:rPr>
                <a:t>toàn</a:t>
              </a:r>
              <a:endParaRPr lang="en-US" dirty="0">
                <a:solidFill>
                  <a:srgbClr val="000099"/>
                </a:solidFill>
                <a:latin typeface="Times New Roman" panose="02020603050405020304" pitchFamily="18" charset="0"/>
                <a:cs typeface="Times New Roman" panose="02020603050405020304" pitchFamily="18" charset="0"/>
              </a:endParaRPr>
            </a:p>
          </p:txBody>
        </p:sp>
      </p:grpSp>
      <p:sp>
        <p:nvSpPr>
          <p:cNvPr id="33" name="Rectangle 32"/>
          <p:cNvSpPr/>
          <p:nvPr/>
        </p:nvSpPr>
        <p:spPr>
          <a:xfrm>
            <a:off x="1524000" y="3133074"/>
            <a:ext cx="7086600" cy="1446550"/>
          </a:xfrm>
          <a:prstGeom prst="rect">
            <a:avLst/>
          </a:prstGeom>
          <a:noFill/>
        </p:spPr>
        <p:txBody>
          <a:bodyPr wrap="square">
            <a:spAutoFit/>
          </a:bodyPr>
          <a:lstStyle/>
          <a:p>
            <a:pPr algn="just">
              <a:spcBef>
                <a:spcPts val="600"/>
              </a:spcBef>
              <a:spcAft>
                <a:spcPts val="600"/>
              </a:spcAft>
            </a:pPr>
            <a:r>
              <a:rPr lang="en-US" dirty="0" err="1" smtClean="0">
                <a:latin typeface="Times New Roman" panose="02020603050405020304" pitchFamily="18" charset="0"/>
                <a:ea typeface="Tahoma" panose="020B0604030504040204" pitchFamily="34" charset="0"/>
                <a:cs typeface="Times New Roman" panose="02020603050405020304" pitchFamily="18" charset="0"/>
              </a:rPr>
              <a:t>Đi</a:t>
            </a:r>
            <a:r>
              <a:rPr lang="en-US" dirty="0" smtClean="0">
                <a:latin typeface="Times New Roman" panose="02020603050405020304" pitchFamily="18" charset="0"/>
                <a:ea typeface="Tahoma" panose="020B0604030504040204" pitchFamily="34" charset="0"/>
                <a:cs typeface="Times New Roman" panose="02020603050405020304" pitchFamily="18" charset="0"/>
              </a:rPr>
              <a:t> b</a:t>
            </a:r>
            <a:r>
              <a:rPr lang="vi-VN" dirty="0" smtClean="0">
                <a:latin typeface="Times New Roman" panose="02020603050405020304" pitchFamily="18" charset="0"/>
                <a:ea typeface="Tahoma" panose="020B0604030504040204" pitchFamily="34" charset="0"/>
                <a:cs typeface="Times New Roman" panose="02020603050405020304" pitchFamily="18" charset="0"/>
              </a:rPr>
              <a:t>uổi </a:t>
            </a:r>
            <a:r>
              <a:rPr lang="vi-VN" dirty="0">
                <a:latin typeface="Times New Roman" panose="02020603050405020304" pitchFamily="18" charset="0"/>
                <a:ea typeface="Tahoma" panose="020B0604030504040204" pitchFamily="34" charset="0"/>
                <a:cs typeface="Times New Roman" panose="02020603050405020304" pitchFamily="18" charset="0"/>
              </a:rPr>
              <a:t>tối, nên mặc áo sáng màu hoặc áo phản quang để người tham gia </a:t>
            </a:r>
            <a:r>
              <a:rPr lang="vi-VN" sz="2400" dirty="0">
                <a:latin typeface="Times New Roman" panose="02020603050405020304" pitchFamily="18" charset="0"/>
                <a:ea typeface="Tahoma" panose="020B0604030504040204" pitchFamily="34" charset="0"/>
                <a:cs typeface="Times New Roman" panose="02020603050405020304" pitchFamily="18" charset="0"/>
              </a:rPr>
              <a:t>giao</a:t>
            </a:r>
            <a:r>
              <a:rPr lang="vi-VN" dirty="0">
                <a:latin typeface="Times New Roman" panose="02020603050405020304" pitchFamily="18" charset="0"/>
                <a:ea typeface="Tahoma" panose="020B0604030504040204" pitchFamily="34" charset="0"/>
                <a:cs typeface="Times New Roman" panose="02020603050405020304" pitchFamily="18" charset="0"/>
              </a:rPr>
              <a:t> thông dễ </a:t>
            </a:r>
            <a:r>
              <a:rPr lang="vi-VN">
                <a:latin typeface="Times New Roman" panose="02020603050405020304" pitchFamily="18" charset="0"/>
                <a:ea typeface="Tahoma" panose="020B0604030504040204" pitchFamily="34" charset="0"/>
                <a:cs typeface="Times New Roman" panose="02020603050405020304" pitchFamily="18" charset="0"/>
              </a:rPr>
              <a:t>nhận </a:t>
            </a:r>
            <a:r>
              <a:rPr lang="vi-VN" smtClean="0">
                <a:latin typeface="Times New Roman" panose="02020603050405020304" pitchFamily="18" charset="0"/>
                <a:ea typeface="Tahoma" panose="020B0604030504040204" pitchFamily="34" charset="0"/>
                <a:cs typeface="Times New Roman" panose="02020603050405020304" pitchFamily="18" charset="0"/>
              </a:rPr>
              <a:t>ra. </a:t>
            </a:r>
            <a:endParaRPr lang="en-US" dirty="0" smtClean="0">
              <a:latin typeface="Times New Roman" panose="02020603050405020304" pitchFamily="18" charset="0"/>
              <a:ea typeface="Tahoma" panose="020B0604030504040204" pitchFamily="34" charset="0"/>
              <a:cs typeface="Times New Roman" panose="02020603050405020304" pitchFamily="18" charset="0"/>
            </a:endParaRPr>
          </a:p>
          <a:p>
            <a:pPr algn="just">
              <a:spcBef>
                <a:spcPts val="600"/>
              </a:spcBef>
              <a:spcAft>
                <a:spcPts val="600"/>
              </a:spcAft>
            </a:pPr>
            <a:r>
              <a:rPr lang="vi-VN" dirty="0" smtClean="0">
                <a:latin typeface="Times New Roman" panose="02020603050405020304" pitchFamily="18" charset="0"/>
                <a:ea typeface="Tahoma" panose="020B0604030504040204" pitchFamily="34" charset="0"/>
                <a:cs typeface="Times New Roman" panose="02020603050405020304" pitchFamily="18" charset="0"/>
              </a:rPr>
              <a:t>Khi đi </a:t>
            </a:r>
            <a:r>
              <a:rPr lang="vi-VN" dirty="0">
                <a:latin typeface="Times New Roman" panose="02020603050405020304" pitchFamily="18" charset="0"/>
                <a:ea typeface="Tahoma" panose="020B0604030504040204" pitchFamily="34" charset="0"/>
                <a:cs typeface="Times New Roman" panose="02020603050405020304" pitchFamily="18" charset="0"/>
              </a:rPr>
              <a:t>cùng bạn bè, cần nhắc nhở khi bạn có hành vi sai trái, không đảm bảo an toàn giao </a:t>
            </a:r>
            <a:r>
              <a:rPr lang="vi-VN" dirty="0" smtClean="0">
                <a:latin typeface="Times New Roman" panose="02020603050405020304" pitchFamily="18" charset="0"/>
                <a:ea typeface="Tahoma" panose="020B0604030504040204" pitchFamily="34" charset="0"/>
                <a:cs typeface="Times New Roman" panose="02020603050405020304" pitchFamily="18" charset="0"/>
              </a:rPr>
              <a:t>thông</a:t>
            </a:r>
            <a:r>
              <a:rPr lang="en-US"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152400" y="3119519"/>
            <a:ext cx="1890884" cy="1379184"/>
            <a:chOff x="-152400" y="3053316"/>
            <a:chExt cx="1890884" cy="1379184"/>
          </a:xfrm>
        </p:grpSpPr>
        <p:sp>
          <p:nvSpPr>
            <p:cNvPr id="38" name="Right Triangle 37"/>
            <p:cNvSpPr/>
            <p:nvPr/>
          </p:nvSpPr>
          <p:spPr>
            <a:xfrm rot="509735" flipH="1">
              <a:off x="1370655" y="3053316"/>
              <a:ext cx="183826" cy="265441"/>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a:off x="160132" y="4258219"/>
              <a:ext cx="301715" cy="174281"/>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9226057">
              <a:off x="-152400" y="3354180"/>
              <a:ext cx="1890884" cy="335224"/>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rot="19272235">
              <a:off x="-69057" y="3292076"/>
              <a:ext cx="1711044"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latin typeface="Times New Roman" panose="02020603050405020304" pitchFamily="18" charset="0"/>
                  <a:cs typeface="Times New Roman" panose="02020603050405020304" pitchFamily="18" charset="0"/>
                </a:rPr>
                <a:t>toàn</a:t>
              </a:r>
              <a:endParaRPr lang="en-US" dirty="0">
                <a:solidFill>
                  <a:srgbClr val="000099"/>
                </a:solidFill>
                <a:latin typeface="Times New Roman" panose="02020603050405020304" pitchFamily="18" charset="0"/>
                <a:cs typeface="Times New Roman" panose="02020603050405020304" pitchFamily="18" charset="0"/>
              </a:endParaRPr>
            </a:p>
          </p:txBody>
        </p:sp>
      </p:grpSp>
      <p:sp>
        <p:nvSpPr>
          <p:cNvPr id="40" name="Rectangle 39"/>
          <p:cNvSpPr/>
          <p:nvPr/>
        </p:nvSpPr>
        <p:spPr>
          <a:xfrm>
            <a:off x="1481136" y="5029200"/>
            <a:ext cx="7255610" cy="1466637"/>
          </a:xfrm>
          <a:prstGeom prst="rect">
            <a:avLst/>
          </a:prstGeom>
          <a:noFill/>
        </p:spPr>
        <p:txBody>
          <a:bodyPr wrap="square">
            <a:spAutoFit/>
          </a:bodyPr>
          <a:lstStyle/>
          <a:p>
            <a:r>
              <a:rPr lang="vi-VN" dirty="0">
                <a:latin typeface="Times New Roman" panose="02020603050405020304" pitchFamily="18" charset="0"/>
                <a:ea typeface="Tahoma" panose="020B0604030504040204" pitchFamily="34" charset="0"/>
                <a:cs typeface="Times New Roman" panose="02020603050405020304" pitchFamily="18" charset="0"/>
              </a:rPr>
              <a:t>Khi qua đường nơi có tín hiệu đèn giao thông hoặc nơi có vạch kẻ đường dành cho người đi bộ qua đường, cần dừng lại trên vỉa hè trước vạch kẻ </a:t>
            </a:r>
            <a:r>
              <a:rPr lang="vi-VN" dirty="0" smtClean="0">
                <a:latin typeface="Times New Roman" panose="02020603050405020304" pitchFamily="18" charset="0"/>
                <a:ea typeface="Tahoma" panose="020B0604030504040204" pitchFamily="34" charset="0"/>
                <a:cs typeface="Times New Roman" panose="02020603050405020304" pitchFamily="18" charset="0"/>
              </a:rPr>
              <a:t>đường, </a:t>
            </a:r>
            <a:r>
              <a:rPr lang="vi-VN" dirty="0">
                <a:latin typeface="Times New Roman" panose="02020603050405020304" pitchFamily="18" charset="0"/>
                <a:ea typeface="Tahoma" panose="020B0604030504040204" pitchFamily="34" charset="0"/>
                <a:cs typeface="Times New Roman" panose="02020603050405020304" pitchFamily="18" charset="0"/>
              </a:rPr>
              <a:t>quan sát các xe </a:t>
            </a:r>
            <a:r>
              <a:rPr lang="en-US" dirty="0" err="1" smtClean="0">
                <a:latin typeface="Times New Roman" panose="02020603050405020304" pitchFamily="18" charset="0"/>
                <a:ea typeface="Tahoma" panose="020B0604030504040204" pitchFamily="34" charset="0"/>
                <a:cs typeface="Times New Roman" panose="02020603050405020304" pitchFamily="18" charset="0"/>
              </a:rPr>
              <a:t>đi</a:t>
            </a:r>
            <a:r>
              <a:rPr lang="en-US" dirty="0" smtClean="0">
                <a:latin typeface="Times New Roman" panose="02020603050405020304" pitchFamily="18" charset="0"/>
                <a:ea typeface="Tahoma" panose="020B0604030504040204" pitchFamily="34" charset="0"/>
                <a:cs typeface="Times New Roman" panose="02020603050405020304" pitchFamily="18" charset="0"/>
              </a:rPr>
              <a:t> </a:t>
            </a:r>
            <a:r>
              <a:rPr lang="en-US" dirty="0" err="1" smtClean="0">
                <a:latin typeface="Times New Roman" panose="02020603050405020304" pitchFamily="18" charset="0"/>
                <a:ea typeface="Tahoma" panose="020B0604030504040204" pitchFamily="34" charset="0"/>
                <a:cs typeface="Times New Roman" panose="02020603050405020304" pitchFamily="18" charset="0"/>
              </a:rPr>
              <a:t>hai</a:t>
            </a:r>
            <a:r>
              <a:rPr lang="en-US" dirty="0" smtClean="0">
                <a:latin typeface="Times New Roman" panose="02020603050405020304" pitchFamily="18" charset="0"/>
                <a:ea typeface="Tahoma" panose="020B0604030504040204" pitchFamily="34" charset="0"/>
                <a:cs typeface="Times New Roman" panose="02020603050405020304" pitchFamily="18" charset="0"/>
              </a:rPr>
              <a:t> </a:t>
            </a:r>
            <a:r>
              <a:rPr lang="en-US" dirty="0" err="1" smtClean="0">
                <a:latin typeface="Times New Roman" panose="02020603050405020304" pitchFamily="18" charset="0"/>
                <a:ea typeface="Tahoma" panose="020B0604030504040204" pitchFamily="34" charset="0"/>
                <a:cs typeface="Times New Roman" panose="02020603050405020304" pitchFamily="18" charset="0"/>
              </a:rPr>
              <a:t>phía</a:t>
            </a:r>
            <a:r>
              <a:rPr lang="vi-VN" dirty="0" smtClean="0">
                <a:latin typeface="Times New Roman" panose="02020603050405020304" pitchFamily="18" charset="0"/>
                <a:ea typeface="Tahoma" panose="020B0604030504040204" pitchFamily="34" charset="0"/>
                <a:cs typeface="Times New Roman" panose="02020603050405020304" pitchFamily="18" charset="0"/>
              </a:rPr>
              <a:t>. </a:t>
            </a:r>
            <a:r>
              <a:rPr lang="vi-VN" dirty="0">
                <a:latin typeface="Times New Roman" panose="02020603050405020304" pitchFamily="18" charset="0"/>
                <a:ea typeface="Tahoma" panose="020B0604030504040204" pitchFamily="34" charset="0"/>
                <a:cs typeface="Times New Roman" panose="02020603050405020304" pitchFamily="18" charset="0"/>
              </a:rPr>
              <a:t>Khi tín hiệu đèn cho người đi bộ sáng màu xanh, nếu thấy an toàn, bước qua đường trên vạch kẻ đường dành cho người đi </a:t>
            </a:r>
            <a:r>
              <a:rPr lang="vi-VN" dirty="0" smtClean="0">
                <a:latin typeface="Times New Roman" panose="02020603050405020304" pitchFamily="18" charset="0"/>
                <a:ea typeface="Tahoma" panose="020B0604030504040204" pitchFamily="34" charset="0"/>
                <a:cs typeface="Times New Roman" panose="02020603050405020304" pitchFamily="18" charset="0"/>
              </a:rPr>
              <a:t>bộ</a:t>
            </a:r>
            <a:r>
              <a:rPr lang="en-US" dirty="0" smtClean="0">
                <a:latin typeface="Times New Roman" panose="02020603050405020304" pitchFamily="18" charset="0"/>
                <a:ea typeface="Tahoma" panose="020B0604030504040204" pitchFamily="34" charset="0"/>
                <a:cs typeface="Times New Roman" panose="02020603050405020304" pitchFamily="18" charset="0"/>
              </a:rPr>
              <a:t> qua </a:t>
            </a:r>
            <a:r>
              <a:rPr lang="en-US" dirty="0" err="1" smtClean="0">
                <a:latin typeface="Times New Roman" panose="02020603050405020304" pitchFamily="18" charset="0"/>
                <a:ea typeface="Tahoma" panose="020B0604030504040204" pitchFamily="34" charset="0"/>
                <a:cs typeface="Times New Roman" panose="02020603050405020304" pitchFamily="18" charset="0"/>
              </a:rPr>
              <a:t>đường</a:t>
            </a:r>
            <a:r>
              <a:rPr lang="en-US"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819"/>
                                        </p:tgtEl>
                                        <p:attrNameLst>
                                          <p:attrName>style.visibility</p:attrName>
                                        </p:attrNameLst>
                                      </p:cBhvr>
                                      <p:to>
                                        <p:strVal val="visible"/>
                                      </p:to>
                                    </p:set>
                                    <p:anim calcmode="lin" valueType="num">
                                      <p:cBhvr additive="base">
                                        <p:cTn id="35" dur="500" fill="hold"/>
                                        <p:tgtEl>
                                          <p:spTgt spid="34819"/>
                                        </p:tgtEl>
                                        <p:attrNameLst>
                                          <p:attrName>ppt_x</p:attrName>
                                        </p:attrNameLst>
                                      </p:cBhvr>
                                      <p:tavLst>
                                        <p:tav tm="0">
                                          <p:val>
                                            <p:strVal val="#ppt_x"/>
                                          </p:val>
                                        </p:tav>
                                        <p:tav tm="100000">
                                          <p:val>
                                            <p:strVal val="#ppt_x"/>
                                          </p:val>
                                        </p:tav>
                                      </p:tavLst>
                                    </p:anim>
                                    <p:anim calcmode="lin" valueType="num">
                                      <p:cBhvr additive="base">
                                        <p:cTn id="36" dur="500" fill="hold"/>
                                        <p:tgtEl>
                                          <p:spTgt spid="348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8" grpId="0" animBg="1"/>
      <p:bldP spid="11" grpId="0" animBg="1"/>
      <p:bldP spid="12" grpId="0" animBg="1"/>
      <p:bldP spid="13" grpId="0"/>
      <p:bldP spid="33"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5</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imes New Roman" panose="02020603050405020304" pitchFamily="18" charset="0"/>
                <a:ea typeface="Tahoma" panose="020B0604030504040204" pitchFamily="34" charset="0"/>
                <a:cs typeface="Times New Roman" panose="02020603050405020304" pitchFamily="18" charset="0"/>
              </a:rPr>
              <a:t>2</a:t>
            </a:r>
            <a:r>
              <a:rPr lang="vi-VN" sz="2200" b="1" dirty="0" smtClean="0">
                <a:latin typeface="Times New Roman" panose="02020603050405020304" pitchFamily="18" charset="0"/>
                <a:ea typeface="Tahoma" panose="020B0604030504040204" pitchFamily="34" charset="0"/>
                <a:cs typeface="Times New Roman" panose="02020603050405020304" pitchFamily="18" charset="0"/>
              </a:rPr>
              <a:t>. </a:t>
            </a:r>
            <a:r>
              <a:rPr lang="vi-VN" sz="2400" b="1" dirty="0">
                <a:latin typeface="Times New Roman" panose="02020603050405020304" pitchFamily="18" charset="0"/>
                <a:ea typeface="Tahoma" panose="020B0604030504040204" pitchFamily="34" charset="0"/>
                <a:cs typeface="Times New Roman" panose="02020603050405020304" pitchFamily="18" charset="0"/>
              </a:rPr>
              <a:t>Một số quy tắc ngồi sau xe đạp, xe máy an </a:t>
            </a:r>
            <a:r>
              <a:rPr lang="vi-VN" sz="2400" b="1" dirty="0" smtClean="0">
                <a:latin typeface="Times New Roman" panose="02020603050405020304" pitchFamily="18" charset="0"/>
                <a:ea typeface="Tahoma" panose="020B0604030504040204" pitchFamily="34" charset="0"/>
                <a:cs typeface="Times New Roman" panose="02020603050405020304" pitchFamily="18" charset="0"/>
              </a:rPr>
              <a:t>toàn</a:t>
            </a:r>
            <a:endParaRPr lang="en-US"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latin typeface="+mj-lt"/>
              </a:rPr>
              <a:t>B. </a:t>
            </a:r>
            <a:r>
              <a:rPr lang="en-US" sz="2400" b="1" dirty="0" err="1" smtClean="0">
                <a:solidFill>
                  <a:schemeClr val="tx2">
                    <a:lumMod val="75000"/>
                  </a:schemeClr>
                </a:solidFill>
                <a:latin typeface="+mj-lt"/>
              </a:rPr>
              <a:t>Nội</a:t>
            </a:r>
            <a:r>
              <a:rPr lang="en-US" sz="2400" b="1" dirty="0" smtClean="0">
                <a:solidFill>
                  <a:schemeClr val="tx2">
                    <a:lumMod val="75000"/>
                  </a:schemeClr>
                </a:solidFill>
                <a:latin typeface="+mj-lt"/>
              </a:rPr>
              <a:t> dung </a:t>
            </a:r>
            <a:r>
              <a:rPr lang="en-US" sz="2400" b="1" dirty="0" err="1" smtClean="0">
                <a:solidFill>
                  <a:schemeClr val="tx2">
                    <a:lumMod val="75000"/>
                  </a:schemeClr>
                </a:solidFill>
                <a:latin typeface="+mj-lt"/>
              </a:rPr>
              <a:t>bài</a:t>
            </a:r>
            <a:r>
              <a:rPr lang="en-US" sz="2400" b="1" dirty="0" smtClean="0">
                <a:solidFill>
                  <a:schemeClr val="tx2">
                    <a:lumMod val="75000"/>
                  </a:schemeClr>
                </a:solidFill>
                <a:latin typeface="+mj-lt"/>
              </a:rPr>
              <a:t> </a:t>
            </a:r>
            <a:r>
              <a:rPr lang="en-US" sz="2400" b="1" dirty="0" err="1" smtClean="0">
                <a:solidFill>
                  <a:schemeClr val="tx2">
                    <a:lumMod val="75000"/>
                  </a:schemeClr>
                </a:solidFill>
                <a:latin typeface="+mj-lt"/>
              </a:rPr>
              <a:t>học</a:t>
            </a:r>
            <a:endParaRPr lang="en-US" sz="2400" b="1" dirty="0">
              <a:solidFill>
                <a:schemeClr val="tx2">
                  <a:lumMod val="75000"/>
                </a:schemeClr>
              </a:solidFill>
              <a:latin typeface="+mj-lt"/>
            </a:endParaRPr>
          </a:p>
        </p:txBody>
      </p:sp>
      <p:sp>
        <p:nvSpPr>
          <p:cNvPr id="2" name="Rectangle 1"/>
          <p:cNvSpPr/>
          <p:nvPr/>
        </p:nvSpPr>
        <p:spPr>
          <a:xfrm>
            <a:off x="152400" y="1141430"/>
            <a:ext cx="8953499" cy="707886"/>
          </a:xfrm>
          <a:prstGeom prst="rect">
            <a:avLst/>
          </a:prstGeom>
        </p:spPr>
        <p:txBody>
          <a:bodyPr wrap="square">
            <a:spAutoFit/>
          </a:bodyPr>
          <a:lstStyle/>
          <a:p>
            <a:r>
              <a:rPr lang="vi-VN" sz="2000" b="1" i="1" dirty="0">
                <a:latin typeface="+mj-lt"/>
                <a:ea typeface="Tahoma" panose="020B0604030504040204" pitchFamily="34" charset="0"/>
                <a:cs typeface="Tahoma" panose="020B0604030504040204" pitchFamily="34" charset="0"/>
              </a:rPr>
              <a:t>a) </a:t>
            </a:r>
            <a:r>
              <a:rPr lang="en-US" sz="2000" b="1" i="1" dirty="0" smtClean="0">
                <a:latin typeface="+mj-lt"/>
                <a:ea typeface="Tahoma" panose="020B0604030504040204" pitchFamily="34" charset="0"/>
                <a:cs typeface="Tahoma" panose="020B0604030504040204" pitchFamily="34" charset="0"/>
              </a:rPr>
              <a:t>Q</a:t>
            </a:r>
            <a:r>
              <a:rPr lang="vi-VN" sz="2000" b="1" i="1" dirty="0" smtClean="0">
                <a:latin typeface="+mj-lt"/>
                <a:ea typeface="Tahoma" panose="020B0604030504040204" pitchFamily="34" charset="0"/>
                <a:cs typeface="Tahoma" panose="020B0604030504040204" pitchFamily="34" charset="0"/>
              </a:rPr>
              <a:t>uan </a:t>
            </a:r>
            <a:r>
              <a:rPr lang="vi-VN" sz="2000" b="1" i="1" dirty="0">
                <a:latin typeface="+mj-lt"/>
                <a:ea typeface="Tahoma" panose="020B0604030504040204" pitchFamily="34" charset="0"/>
                <a:cs typeface="Tahoma" panose="020B0604030504040204" pitchFamily="34" charset="0"/>
              </a:rPr>
              <a:t>sát các hình ảnh sau đây, hãy cho biết những tư thế ngồi sau xe đạp, xe máy nào an toàn và không an toàn? Vì sao?</a:t>
            </a:r>
            <a:endParaRPr lang="en-US" sz="2000" b="1" dirty="0">
              <a:latin typeface="+mj-lt"/>
              <a:ea typeface="Tahoma" panose="020B0604030504040204" pitchFamily="34" charset="0"/>
              <a:cs typeface="Tahoma" panose="020B0604030504040204" pitchFamily="34" charset="0"/>
            </a:endParaRPr>
          </a:p>
        </p:txBody>
      </p:sp>
      <p:pic>
        <p:nvPicPr>
          <p:cNvPr id="7" name="Picture 6" descr="1387973227-xe-dap-dien6 24h.jpg"/>
          <p:cNvPicPr/>
          <p:nvPr/>
        </p:nvPicPr>
        <p:blipFill rotWithShape="1">
          <a:blip r:embed="rId3">
            <a:extLst>
              <a:ext uri="{28A0092B-C50C-407E-A947-70E740481C1C}">
                <a14:useLocalDpi xmlns:a14="http://schemas.microsoft.com/office/drawing/2010/main" val="0"/>
              </a:ext>
            </a:extLst>
          </a:blip>
          <a:srcRect l="2791" t="-10" r="27441" b="-1284"/>
          <a:stretch>
            <a:fillRect/>
          </a:stretch>
        </p:blipFill>
        <p:spPr>
          <a:xfrm>
            <a:off x="5726430" y="1850390"/>
            <a:ext cx="2660015" cy="2465070"/>
          </a:xfrm>
          <a:prstGeom prst="rect">
            <a:avLst/>
          </a:prstGeom>
        </p:spPr>
      </p:pic>
      <p:pic>
        <p:nvPicPr>
          <p:cNvPr id="8" name="Picture 7" descr="1387973227-xe-dap-dien12.jpg"/>
          <p:cNvPicPr/>
          <p:nvPr/>
        </p:nvPicPr>
        <p:blipFill>
          <a:blip r:embed="rId4" cstate="print">
            <a:extLst>
              <a:ext uri="{28A0092B-C50C-407E-A947-70E740481C1C}">
                <a14:useLocalDpi xmlns:a14="http://schemas.microsoft.com/office/drawing/2010/main" val="0"/>
              </a:ext>
            </a:extLst>
          </a:blip>
          <a:srcRect b="20238"/>
          <a:stretch>
            <a:fillRect/>
          </a:stretch>
        </p:blipFill>
        <p:spPr>
          <a:xfrm>
            <a:off x="366395" y="1849755"/>
            <a:ext cx="2757805" cy="2465705"/>
          </a:xfrm>
          <a:prstGeom prst="rect">
            <a:avLst/>
          </a:prstGeom>
        </p:spPr>
      </p:pic>
      <p:pic>
        <p:nvPicPr>
          <p:cNvPr id="12" name="Picture 11" descr="1387973227-xe-dap-dien5.jpg"/>
          <p:cNvPicPr/>
          <p:nvPr/>
        </p:nvPicPr>
        <p:blipFill rotWithShape="1">
          <a:blip r:embed="rId5">
            <a:extLst>
              <a:ext uri="{28A0092B-C50C-407E-A947-70E740481C1C}">
                <a14:useLocalDpi xmlns:a14="http://schemas.microsoft.com/office/drawing/2010/main" val="0"/>
              </a:ext>
            </a:extLst>
          </a:blip>
          <a:srcRect l="294" t="-191" r="17528" b="1987"/>
          <a:stretch>
            <a:fillRect/>
          </a:stretch>
        </p:blipFill>
        <p:spPr>
          <a:xfrm>
            <a:off x="3124200" y="1849120"/>
            <a:ext cx="2602230" cy="2494280"/>
          </a:xfrm>
          <a:prstGeom prst="rect">
            <a:avLst/>
          </a:prstGeom>
        </p:spPr>
      </p:pic>
      <p:pic>
        <p:nvPicPr>
          <p:cNvPr id="13" name="Picture 12"/>
          <p:cNvPicPr/>
          <p:nvPr/>
        </p:nvPicPr>
        <p:blipFill>
          <a:blip r:embed="rId6"/>
          <a:srcRect/>
          <a:stretch>
            <a:fillRect/>
          </a:stretch>
        </p:blipFill>
        <p:spPr bwMode="auto">
          <a:xfrm>
            <a:off x="3124835" y="4498340"/>
            <a:ext cx="2444750" cy="2077085"/>
          </a:xfrm>
          <a:prstGeom prst="rect">
            <a:avLst/>
          </a:prstGeom>
          <a:noFill/>
          <a:ln w="9525">
            <a:noFill/>
            <a:miter lim="800000"/>
            <a:headEnd/>
            <a:tailEnd/>
          </a:ln>
        </p:spPr>
      </p:pic>
      <p:pic>
        <p:nvPicPr>
          <p:cNvPr id="14" name="Picture 13"/>
          <p:cNvPicPr/>
          <p:nvPr/>
        </p:nvPicPr>
        <p:blipFill>
          <a:blip r:embed="rId7">
            <a:extLst>
              <a:ext uri="{28A0092B-C50C-407E-A947-70E740481C1C}">
                <a14:useLocalDpi xmlns:a14="http://schemas.microsoft.com/office/drawing/2010/main" val="0"/>
              </a:ext>
            </a:extLst>
          </a:blip>
          <a:srcRect/>
          <a:stretch>
            <a:fillRect/>
          </a:stretch>
        </p:blipFill>
        <p:spPr bwMode="auto">
          <a:xfrm>
            <a:off x="366395" y="4512310"/>
            <a:ext cx="2757805" cy="2062480"/>
          </a:xfrm>
          <a:prstGeom prst="rect">
            <a:avLst/>
          </a:prstGeom>
          <a:noFill/>
          <a:ln w="9525">
            <a:noFill/>
            <a:miter lim="800000"/>
            <a:headEnd/>
            <a:tailEnd/>
          </a:ln>
        </p:spPr>
      </p:pic>
      <p:pic>
        <p:nvPicPr>
          <p:cNvPr id="15" name="Picture 14"/>
          <p:cNvPicPr/>
          <p:nvPr/>
        </p:nvPicPr>
        <p:blipFill>
          <a:blip r:embed="rId8">
            <a:extLst>
              <a:ext uri="{28A0092B-C50C-407E-A947-70E740481C1C}">
                <a14:useLocalDpi xmlns:a14="http://schemas.microsoft.com/office/drawing/2010/main" val="0"/>
              </a:ext>
            </a:extLst>
          </a:blip>
          <a:srcRect/>
          <a:stretch>
            <a:fillRect/>
          </a:stretch>
        </p:blipFill>
        <p:spPr bwMode="auto">
          <a:xfrm>
            <a:off x="5569585" y="4512310"/>
            <a:ext cx="2660015" cy="2061845"/>
          </a:xfrm>
          <a:prstGeom prst="rect">
            <a:avLst/>
          </a:prstGeom>
          <a:noFill/>
          <a:ln w="9525">
            <a:noFill/>
            <a:miter lim="800000"/>
            <a:headEnd/>
            <a:tailEnd/>
          </a:ln>
        </p:spPr>
      </p:pic>
      <p:sp>
        <p:nvSpPr>
          <p:cNvPr id="16" name="Oval 15"/>
          <p:cNvSpPr/>
          <p:nvPr/>
        </p:nvSpPr>
        <p:spPr>
          <a:xfrm>
            <a:off x="1981200" y="404083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7" name="Oval 16"/>
          <p:cNvSpPr/>
          <p:nvPr/>
        </p:nvSpPr>
        <p:spPr>
          <a:xfrm>
            <a:off x="4470400" y="403016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18" name="Oval 17"/>
          <p:cNvSpPr/>
          <p:nvPr/>
        </p:nvSpPr>
        <p:spPr>
          <a:xfrm>
            <a:off x="7029449" y="401748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9" name="Oval 18"/>
          <p:cNvSpPr/>
          <p:nvPr/>
        </p:nvSpPr>
        <p:spPr>
          <a:xfrm>
            <a:off x="1981200" y="637782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20" name="Oval 19"/>
          <p:cNvSpPr/>
          <p:nvPr/>
        </p:nvSpPr>
        <p:spPr>
          <a:xfrm>
            <a:off x="4357837"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21" name="Oval 20"/>
          <p:cNvSpPr/>
          <p:nvPr/>
        </p:nvSpPr>
        <p:spPr>
          <a:xfrm>
            <a:off x="7005786"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22" name="TextBox 21"/>
          <p:cNvSpPr txBox="1"/>
          <p:nvPr/>
        </p:nvSpPr>
        <p:spPr>
          <a:xfrm>
            <a:off x="4876800" y="6400800"/>
            <a:ext cx="1828800" cy="276999"/>
          </a:xfrm>
          <a:prstGeom prst="rect">
            <a:avLst/>
          </a:prstGeom>
          <a:noFill/>
        </p:spPr>
        <p:txBody>
          <a:bodyPr wrap="square" rtlCol="0">
            <a:spAutoFit/>
          </a:bodyPr>
          <a:lstStyle/>
          <a:p>
            <a:r>
              <a:rPr lang="en-US" sz="1200" i="1" dirty="0" err="1" smtClean="0"/>
              <a:t>Nguồn</a:t>
            </a:r>
            <a:r>
              <a:rPr lang="en-US" sz="1200" i="1" dirty="0" smtClean="0"/>
              <a:t>: Honda </a:t>
            </a:r>
            <a:r>
              <a:rPr lang="en-US" sz="1200" i="1" dirty="0" err="1" smtClean="0"/>
              <a:t>Việt</a:t>
            </a:r>
            <a:r>
              <a:rPr lang="en-US" sz="1200" i="1" dirty="0" smtClean="0"/>
              <a:t> </a:t>
            </a:r>
            <a:r>
              <a:rPr lang="en-US" sz="1200" i="1" dirty="0" err="1" smtClean="0"/>
              <a:t>nam</a:t>
            </a:r>
            <a:endParaRPr lang="en-US" sz="1200" i="1" dirty="0"/>
          </a:p>
        </p:txBody>
      </p:sp>
      <p:sp>
        <p:nvSpPr>
          <p:cNvPr id="23" name="TextBox 22"/>
          <p:cNvSpPr txBox="1"/>
          <p:nvPr/>
        </p:nvSpPr>
        <p:spPr>
          <a:xfrm>
            <a:off x="4876800" y="4038600"/>
            <a:ext cx="1828800" cy="276999"/>
          </a:xfrm>
          <a:prstGeom prst="rect">
            <a:avLst/>
          </a:prstGeom>
          <a:noFill/>
        </p:spPr>
        <p:txBody>
          <a:bodyPr wrap="square" rtlCol="0">
            <a:spAutoFit/>
          </a:bodyPr>
          <a:lstStyle/>
          <a:p>
            <a:r>
              <a:rPr lang="en-US" sz="1200" i="1" dirty="0" err="1" smtClean="0"/>
              <a:t>Nguồn</a:t>
            </a:r>
            <a:r>
              <a:rPr lang="en-US" sz="1200" i="1" dirty="0" smtClean="0"/>
              <a:t>: 24h.com</a:t>
            </a:r>
            <a:endParaRPr lang="en-US"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819"/>
                                        </p:tgtEl>
                                        <p:attrNameLst>
                                          <p:attrName>style.visibility</p:attrName>
                                        </p:attrNameLst>
                                      </p:cBhvr>
                                      <p:to>
                                        <p:strVal val="visible"/>
                                      </p:to>
                                    </p:set>
                                    <p:anim calcmode="lin" valueType="num">
                                      <p:cBhvr additive="base">
                                        <p:cTn id="37" dur="500" fill="hold"/>
                                        <p:tgtEl>
                                          <p:spTgt spid="34819"/>
                                        </p:tgtEl>
                                        <p:attrNameLst>
                                          <p:attrName>ppt_x</p:attrName>
                                        </p:attrNameLst>
                                      </p:cBhvr>
                                      <p:tavLst>
                                        <p:tav tm="0">
                                          <p:val>
                                            <p:strVal val="#ppt_x"/>
                                          </p:val>
                                        </p:tav>
                                        <p:tav tm="100000">
                                          <p:val>
                                            <p:strVal val="#ppt_x"/>
                                          </p:val>
                                        </p:tav>
                                      </p:tavLst>
                                    </p:anim>
                                    <p:anim calcmode="lin" valueType="num">
                                      <p:cBhvr additive="base">
                                        <p:cTn id="38" dur="500" fill="hold"/>
                                        <p:tgtEl>
                                          <p:spTgt spid="348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6" grpId="0" animBg="1"/>
      <p:bldP spid="17" grpId="0" animBg="1"/>
      <p:bldP spid="18" grpId="0" animBg="1"/>
      <p:bldP spid="19" grpId="0" animBg="1"/>
      <p:bldP spid="20" grpId="0" animBg="1"/>
      <p:bldP spid="21" grpId="0" animBg="1"/>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6</a:t>
            </a:fld>
            <a:endParaRPr lang="en-US" altLang="en-US"/>
          </a:p>
        </p:txBody>
      </p:sp>
      <p:sp>
        <p:nvSpPr>
          <p:cNvPr id="9" name="Title 2"/>
          <p:cNvSpPr txBox="1"/>
          <p:nvPr/>
        </p:nvSpPr>
        <p:spPr bwMode="auto">
          <a:xfrm>
            <a:off x="164465" y="0"/>
            <a:ext cx="8763000" cy="838200"/>
          </a:xfrm>
          <a:prstGeom prst="rect">
            <a:avLst/>
          </a:prstGeom>
          <a:solidFill>
            <a:schemeClr val="bg1"/>
          </a:solid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0375"/>
          </a:xfrm>
          <a:prstGeom prst="rect">
            <a:avLst/>
          </a:prstGeom>
          <a:noFill/>
        </p:spPr>
        <p:txBody>
          <a:bodyPr>
            <a:spAutoFit/>
          </a:bodyPr>
          <a:lstStyle/>
          <a:p>
            <a:pPr eaLnBrk="1" hangingPunct="1">
              <a:defRPr/>
            </a:pPr>
            <a:endParaRPr lang="en-US" sz="2400" b="1" dirty="0">
              <a:solidFill>
                <a:schemeClr val="tx2">
                  <a:lumMod val="75000"/>
                </a:schemeClr>
              </a:solidFill>
            </a:endParaRPr>
          </a:p>
        </p:txBody>
      </p:sp>
      <p:pic>
        <p:nvPicPr>
          <p:cNvPr id="17" name="Picture 16"/>
          <p:cNvPicPr/>
          <p:nvPr/>
        </p:nvPicPr>
        <p:blipFill>
          <a:blip r:embed="rId3" cstate="print"/>
          <a:srcRect/>
          <a:stretch>
            <a:fillRect/>
          </a:stretch>
        </p:blipFill>
        <p:spPr bwMode="auto">
          <a:xfrm>
            <a:off x="6096000" y="4343400"/>
            <a:ext cx="1905000"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 Box 94"/>
          <p:cNvSpPr txBox="1">
            <a:spLocks noChangeArrowheads="1"/>
          </p:cNvSpPr>
          <p:nvPr/>
        </p:nvSpPr>
        <p:spPr bwMode="auto">
          <a:xfrm>
            <a:off x="152401" y="4699000"/>
            <a:ext cx="4711695" cy="558800"/>
          </a:xfrm>
          <a:prstGeom prst="rect">
            <a:avLst/>
          </a:prstGeom>
          <a:noFill/>
          <a:ln w="12700">
            <a:solidFill>
              <a:srgbClr val="950700"/>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Ngồi</a:t>
            </a: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thẳng</a:t>
            </a: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lưng</a:t>
            </a: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ôm</a:t>
            </a: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eo</a:t>
            </a: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người</a:t>
            </a: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lái</a:t>
            </a: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xe</a:t>
            </a:r>
            <a:endParaRPr kumimoji="0" lang="en-US" altLang="en-US"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 Box 95"/>
          <p:cNvSpPr txBox="1">
            <a:spLocks noChangeArrowheads="1"/>
          </p:cNvSpPr>
          <p:nvPr/>
        </p:nvSpPr>
        <p:spPr bwMode="auto">
          <a:xfrm>
            <a:off x="173038" y="5410200"/>
            <a:ext cx="4711695" cy="558800"/>
          </a:xfrm>
          <a:prstGeom prst="rect">
            <a:avLst/>
          </a:prstGeom>
          <a:noFill/>
          <a:ln w="12700">
            <a:solidFill>
              <a:srgbClr val="950700"/>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Hai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đùi</a:t>
            </a: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khép</a:t>
            </a:r>
            <a:r>
              <a:rPr kumimoji="0" lang="en-US" altLang="ja-JP"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ja-JP" sz="1700" b="1" i="0" u="none" strike="noStrike" cap="none" normalizeH="0" baseline="0" dirty="0" err="1"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nhẹ</a:t>
            </a:r>
            <a:endParaRPr kumimoji="0" lang="en-US" altLang="en-US" sz="1700" b="1" i="0" u="none" strike="noStrike" cap="none" normalizeH="0" baseline="0" dirty="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 Box 96"/>
          <p:cNvSpPr txBox="1">
            <a:spLocks noChangeArrowheads="1"/>
          </p:cNvSpPr>
          <p:nvPr/>
        </p:nvSpPr>
        <p:spPr bwMode="auto">
          <a:xfrm>
            <a:off x="152400" y="6146800"/>
            <a:ext cx="4711695" cy="558800"/>
          </a:xfrm>
          <a:prstGeom prst="rect">
            <a:avLst/>
          </a:prstGeom>
          <a:noFill/>
          <a:ln w="12700">
            <a:solidFill>
              <a:srgbClr val="D99594"/>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rPr>
              <a:t>Hai bàn chân đặt lên thanh chắn phía sau</a:t>
            </a:r>
            <a:endParaRPr kumimoji="0" lang="en-US" altLang="en-US" sz="1700" b="1" i="0" u="none" strike="noStrike" cap="none" normalizeH="0" baseline="0" smtClean="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1" name="Straight Arrow Connector 10"/>
          <p:cNvCxnSpPr>
            <a:stCxn id="3" idx="3"/>
          </p:cNvCxnSpPr>
          <p:nvPr/>
        </p:nvCxnSpPr>
        <p:spPr>
          <a:xfrm>
            <a:off x="4864096" y="4978400"/>
            <a:ext cx="1689104" cy="33323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a:stCxn id="4" idx="3"/>
          </p:cNvCxnSpPr>
          <p:nvPr/>
        </p:nvCxnSpPr>
        <p:spPr>
          <a:xfrm>
            <a:off x="4884733" y="5689600"/>
            <a:ext cx="1884362" cy="16855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a:stCxn id="5" idx="3"/>
          </p:cNvCxnSpPr>
          <p:nvPr/>
        </p:nvCxnSpPr>
        <p:spPr>
          <a:xfrm flipV="1">
            <a:off x="4864095" y="6146801"/>
            <a:ext cx="1905000" cy="2793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9" name="Chevron 18"/>
          <p:cNvSpPr/>
          <p:nvPr/>
        </p:nvSpPr>
        <p:spPr>
          <a:xfrm>
            <a:off x="380365" y="1130300"/>
            <a:ext cx="8846820" cy="799465"/>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Ngồi</a:t>
            </a:r>
            <a:r>
              <a:rPr lang="en-US" sz="2400" b="1" dirty="0"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ngay</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ngắn</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hai</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tay</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ôm</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thắt</a:t>
            </a:r>
            <a:r>
              <a:rPr lang="en-US" sz="2400" b="1" dirty="0"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lưng</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điều</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khiển</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xe</a:t>
            </a:r>
            <a:r>
              <a:rPr lang="en-US" sz="2400" b="1">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a:t>
            </a:r>
            <a:r>
              <a:rPr lang="en-US" sz="2400" b="1" dirty="0"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hai</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chân</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đặt</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lên</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thanh</a:t>
            </a:r>
            <a:r>
              <a:rPr lang="en-US" sz="2400" b="1" dirty="0"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 gác</a:t>
            </a:r>
            <a:r>
              <a:rPr lang="en-US" sz="2400" b="1" dirty="0">
                <a:solidFill>
                  <a:srgbClr val="000099"/>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99"/>
                </a:solidFill>
                <a:latin typeface="Times New Roman" panose="02020603050405020304" pitchFamily="18" charset="0"/>
                <a:ea typeface="Tahoma" panose="020B0604030504040204" pitchFamily="34" charset="0"/>
                <a:cs typeface="Times New Roman" panose="02020603050405020304" pitchFamily="18" charset="0"/>
              </a:rPr>
              <a:t>chân</a:t>
            </a:r>
            <a:r>
              <a:rPr lang="en-US" sz="2400" b="1" dirty="0" smtClean="0">
                <a:solidFill>
                  <a:srgbClr val="000099"/>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1" name="Chevron 20"/>
          <p:cNvSpPr/>
          <p:nvPr/>
        </p:nvSpPr>
        <p:spPr>
          <a:xfrm>
            <a:off x="670560" y="2236470"/>
            <a:ext cx="8267065" cy="799465"/>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T</a:t>
            </a:r>
            <a:r>
              <a:rPr lang="en-US" sz="2400" b="1" dirty="0" err="1"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rước</a:t>
            </a:r>
            <a:r>
              <a:rPr lang="en-US" sz="2400" b="1" dirty="0"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khi</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ngồi</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lên</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phía</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sau</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xe</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đạp</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hoặc</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xe</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máy</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cần</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đội</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mũ</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bảo</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hiểm</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cài</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quai</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đúng</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cách</a:t>
            </a:r>
            <a:r>
              <a:rPr lang="en-US" sz="2400" b="1" dirty="0"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3" name="Chevron 22"/>
          <p:cNvSpPr/>
          <p:nvPr/>
        </p:nvSpPr>
        <p:spPr>
          <a:xfrm>
            <a:off x="838200" y="3409798"/>
            <a:ext cx="81534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Chỉ</a:t>
            </a:r>
            <a:r>
              <a:rPr lang="en-US" sz="2400" b="1" dirty="0"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xuống</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xe</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khi</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xe</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đã</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dừng</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hẳn</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cho</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phép</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điều</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khiển</a:t>
            </a:r>
            <a:r>
              <a:rPr lang="en-US" sz="2400" b="1" dirty="0">
                <a:solidFill>
                  <a:srgbClr val="1D09B7"/>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1D09B7"/>
                </a:solidFill>
                <a:latin typeface="Times New Roman" panose="02020603050405020304" pitchFamily="18" charset="0"/>
                <a:ea typeface="Tahoma" panose="020B0604030504040204" pitchFamily="34" charset="0"/>
                <a:cs typeface="Times New Roman" panose="02020603050405020304" pitchFamily="18" charset="0"/>
              </a:rPr>
              <a:t>xe</a:t>
            </a:r>
            <a:r>
              <a:rPr lang="en-US" sz="2400" b="1" dirty="0"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4" name="Chevron 23"/>
          <p:cNvSpPr/>
          <p:nvPr/>
        </p:nvSpPr>
        <p:spPr>
          <a:xfrm>
            <a:off x="164465" y="1130300"/>
            <a:ext cx="673735" cy="799465"/>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1</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5" name="Chevron 24"/>
          <p:cNvSpPr/>
          <p:nvPr/>
        </p:nvSpPr>
        <p:spPr>
          <a:xfrm>
            <a:off x="-32385" y="2236653"/>
            <a:ext cx="1066800" cy="79940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2</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6" name="Chevron 25"/>
          <p:cNvSpPr/>
          <p:nvPr/>
        </p:nvSpPr>
        <p:spPr>
          <a:xfrm>
            <a:off x="62865" y="3409806"/>
            <a:ext cx="10668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3</a:t>
            </a:r>
            <a:endPar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 grpId="0" animBg="1"/>
      <p:bldP spid="4" grpId="0" animBg="1"/>
      <p:bldP spid="5" grpId="0" animBg="1"/>
      <p:bldP spid="19" grpId="0" bldLvl="0" animBg="1"/>
      <p:bldP spid="21" grpId="0" bldLvl="0" animBg="1"/>
      <p:bldP spid="23" grpId="0" bldLvl="0" animBg="1"/>
      <p:bldP spid="24" grpId="0" bldLvl="0" animBg="1"/>
      <p:bldP spid="25" grpId="0" bldLvl="0" animBg="1"/>
      <p:bldP spid="2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1130" y="584835"/>
            <a:ext cx="8764270" cy="3005455"/>
          </a:xfrm>
          <a:prstGeom prst="rect">
            <a:avLst/>
          </a:prstGeom>
          <a:solidFill>
            <a:schemeClr val="accent5">
              <a:lumMod val="40000"/>
              <a:lumOff val="60000"/>
            </a:schemeClr>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pPr indent="457200" algn="l">
              <a:lnSpc>
                <a:spcPct val="115000"/>
              </a:lnSpc>
              <a:spcBef>
                <a:spcPts val="600"/>
              </a:spcBef>
              <a:spcAft>
                <a:spcPts val="600"/>
              </a:spcAft>
            </a:pPr>
            <a:r>
              <a:rPr lang="en-US" altLang="vi-VN" sz="2400" u="none" dirty="0" smtClean="0">
                <a:solidFill>
                  <a:schemeClr val="tx1"/>
                </a:solidFill>
                <a:latin typeface="Times New Roman" panose="02020603050405020304" pitchFamily="18" charset="0"/>
                <a:cs typeface="Times New Roman" panose="02020603050405020304" pitchFamily="18" charset="0"/>
              </a:rPr>
              <a:t>H</a:t>
            </a:r>
            <a:r>
              <a:rPr lang="vi-VN" sz="2400" u="none" dirty="0" smtClean="0">
                <a:solidFill>
                  <a:schemeClr val="tx1"/>
                </a:solidFill>
                <a:latin typeface="Times New Roman" panose="02020603050405020304" pitchFamily="18" charset="0"/>
                <a:cs typeface="Times New Roman" panose="02020603050405020304" pitchFamily="18" charset="0"/>
              </a:rPr>
              <a:t>ọc sinh</a:t>
            </a:r>
            <a:r>
              <a:rPr lang="en-US" sz="2400" u="none" dirty="0" smtClean="0">
                <a:solidFill>
                  <a:schemeClr val="tx1"/>
                </a:solidFill>
                <a:latin typeface="Times New Roman" panose="02020603050405020304" pitchFamily="18" charset="0"/>
                <a:cs typeface="Times New Roman" panose="02020603050405020304" pitchFamily="18" charset="0"/>
              </a:rPr>
              <a:t> </a:t>
            </a:r>
            <a:r>
              <a:rPr lang="en-US" sz="2400" u="none" dirty="0" err="1" smtClean="0">
                <a:solidFill>
                  <a:schemeClr val="tx1"/>
                </a:solidFill>
                <a:latin typeface="Times New Roman" panose="02020603050405020304" pitchFamily="18" charset="0"/>
                <a:cs typeface="Times New Roman" panose="02020603050405020304" pitchFamily="18" charset="0"/>
              </a:rPr>
              <a:t>thường</a:t>
            </a:r>
            <a:r>
              <a:rPr lang="vi-VN" sz="2400" u="none" dirty="0">
                <a:solidFill>
                  <a:schemeClr val="tx1"/>
                </a:solidFill>
                <a:latin typeface="Times New Roman" panose="02020603050405020304" pitchFamily="18" charset="0"/>
                <a:cs typeface="Times New Roman" panose="02020603050405020304" pitchFamily="18" charset="0"/>
              </a:rPr>
              <a:t> đi xe đạp phóng nhanh vượt ẩu, dàn hàng hai, </a:t>
            </a:r>
            <a:r>
              <a:rPr lang="en-US" sz="2400" u="none" dirty="0" err="1" smtClean="0">
                <a:solidFill>
                  <a:schemeClr val="tx1"/>
                </a:solidFill>
                <a:latin typeface="Times New Roman" panose="02020603050405020304" pitchFamily="18" charset="0"/>
                <a:cs typeface="Times New Roman" panose="02020603050405020304" pitchFamily="18" charset="0"/>
              </a:rPr>
              <a:t>hàng</a:t>
            </a:r>
            <a:r>
              <a:rPr lang="en-US" sz="2400" u="none" dirty="0" smtClean="0">
                <a:solidFill>
                  <a:schemeClr val="tx1"/>
                </a:solidFill>
                <a:latin typeface="Times New Roman" panose="02020603050405020304" pitchFamily="18" charset="0"/>
                <a:cs typeface="Times New Roman" panose="02020603050405020304" pitchFamily="18" charset="0"/>
              </a:rPr>
              <a:t> </a:t>
            </a:r>
            <a:r>
              <a:rPr lang="vi-VN" sz="2400" u="none" dirty="0" smtClean="0">
                <a:solidFill>
                  <a:schemeClr val="tx1"/>
                </a:solidFill>
                <a:latin typeface="Times New Roman" panose="02020603050405020304" pitchFamily="18" charset="0"/>
                <a:cs typeface="Times New Roman" panose="02020603050405020304" pitchFamily="18" charset="0"/>
              </a:rPr>
              <a:t>ba </a:t>
            </a:r>
            <a:r>
              <a:rPr lang="vi-VN" sz="2400" u="none" dirty="0">
                <a:solidFill>
                  <a:schemeClr val="tx1"/>
                </a:solidFill>
                <a:latin typeface="Times New Roman" panose="02020603050405020304" pitchFamily="18" charset="0"/>
                <a:cs typeface="Times New Roman" panose="02020603050405020304" pitchFamily="18" charset="0"/>
              </a:rPr>
              <a:t>trên đường, đi xe đạp điện không đội mũ bảo hiểm, vượt đèn đỏ, vừa tham gia giao thông vừa nghe nhạc và thậm chí chở ba</a:t>
            </a:r>
            <a:r>
              <a:rPr lang="en-US" altLang="vi-VN" sz="2400" u="none" dirty="0">
                <a:solidFill>
                  <a:schemeClr val="tx1"/>
                </a:solidFill>
                <a:latin typeface="Times New Roman" panose="02020603050405020304" pitchFamily="18" charset="0"/>
                <a:cs typeface="Times New Roman" panose="02020603050405020304" pitchFamily="18" charset="0"/>
              </a:rPr>
              <a:t>, ch</a:t>
            </a:r>
            <a:r>
              <a:rPr lang="vi-VN" altLang="en-US" sz="2400" u="none" dirty="0">
                <a:solidFill>
                  <a:schemeClr val="tx1"/>
                </a:solidFill>
                <a:latin typeface="Times New Roman" panose="02020603050405020304" pitchFamily="18" charset="0"/>
                <a:cs typeface="Times New Roman" panose="02020603050405020304" pitchFamily="18" charset="0"/>
              </a:rPr>
              <a:t>ở bốn</a:t>
            </a:r>
            <a:r>
              <a:rPr lang="vi-VN" sz="2400" u="none" dirty="0">
                <a:solidFill>
                  <a:schemeClr val="tx1"/>
                </a:solidFill>
                <a:latin typeface="Times New Roman" panose="02020603050405020304" pitchFamily="18" charset="0"/>
                <a:cs typeface="Times New Roman" panose="02020603050405020304" pitchFamily="18" charset="0"/>
              </a:rPr>
              <a:t> người rất nguy hiểm</a:t>
            </a:r>
            <a:r>
              <a:rPr lang="vi-VN" sz="2400" u="none" dirty="0" smtClean="0">
                <a:solidFill>
                  <a:schemeClr val="tx1"/>
                </a:solidFill>
                <a:latin typeface="Times New Roman" panose="02020603050405020304" pitchFamily="18" charset="0"/>
                <a:cs typeface="Times New Roman" panose="02020603050405020304" pitchFamily="18" charset="0"/>
              </a:rPr>
              <a:t>.</a:t>
            </a:r>
            <a:endParaRPr lang="en-US" sz="2400" u="none"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p:nvPr/>
        </p:nvSpPr>
        <p:spPr bwMode="auto">
          <a:xfrm>
            <a:off x="150495" y="0"/>
            <a:ext cx="8763000" cy="838200"/>
          </a:xfrm>
          <a:prstGeom prst="rect">
            <a:avLst/>
          </a:prstGeom>
          <a:solidFill>
            <a:schemeClr val="bg1"/>
          </a:solid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3</a:t>
            </a:r>
            <a:r>
              <a:rPr lang="vi-VN" sz="2200" b="1"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vi-VN" sz="2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Tình hình tham gia giao thông bằng xe đạp, xe đạp điện</a:t>
            </a:r>
            <a:endParaRPr lang="en-US" sz="2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714115"/>
            <a:ext cx="2285365" cy="1600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754755"/>
            <a:ext cx="2971800" cy="1600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3590290"/>
            <a:ext cx="3505200" cy="16186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95" y="5354955"/>
            <a:ext cx="2287905" cy="154686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7765" y="5314315"/>
            <a:ext cx="2972435" cy="1587500"/>
          </a:xfrm>
          <a:prstGeom prst="rect">
            <a:avLst/>
          </a:prstGeom>
        </p:spPr>
      </p:pic>
      <p:pic>
        <p:nvPicPr>
          <p:cNvPr id="16" name="Content Placeholder 15"/>
          <p:cNvPicPr>
            <a:picLocks noGrp="1" noChangeAspect="1"/>
          </p:cNvPicPr>
          <p:nvPr>
            <p:ph idx="1"/>
          </p:nvPr>
        </p:nvPicPr>
        <p:blipFill>
          <a:blip r:embed="rId8"/>
          <a:stretch>
            <a:fillRect/>
          </a:stretch>
        </p:blipFill>
        <p:spPr>
          <a:xfrm>
            <a:off x="5410200" y="5208905"/>
            <a:ext cx="3649345" cy="1606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 y="3010535"/>
            <a:ext cx="2133600" cy="338138"/>
          </a:xfrm>
          <a:prstGeom prst="rect">
            <a:avLst/>
          </a:prstGeom>
          <a:noFill/>
          <a:ln w="9525">
            <a:noFill/>
          </a:ln>
        </p:spPr>
        <p:txBody>
          <a:bodyPr>
            <a:spAutoFit/>
          </a:bodyPr>
          <a:lstStyle/>
          <a:p>
            <a:r>
              <a:rPr sz="1600" b="1" dirty="0">
                <a:latin typeface="Tahoma" panose="020B0604030504040204" pitchFamily="34" charset="0"/>
                <a:cs typeface="Tahoma" panose="020B0604030504040204" pitchFamily="34" charset="0"/>
              </a:rPr>
              <a:t>Đi d</a:t>
            </a:r>
            <a:r>
              <a:rPr sz="1600" b="1" dirty="0">
                <a:latin typeface="Tahoma" panose="020B0604030504040204" pitchFamily="34" charset="0"/>
                <a:ea typeface="Tahoma" panose="020B0604030504040204" pitchFamily="34" charset="0"/>
              </a:rPr>
              <a:t>à</a:t>
            </a:r>
            <a:r>
              <a:rPr sz="1600" b="1" dirty="0">
                <a:latin typeface="Tahoma" panose="020B0604030504040204" pitchFamily="34" charset="0"/>
                <a:cs typeface="Tahoma" panose="020B0604030504040204" pitchFamily="34" charset="0"/>
              </a:rPr>
              <a:t>n h</a:t>
            </a:r>
            <a:r>
              <a:rPr sz="1600" b="1" dirty="0">
                <a:latin typeface="Tahoma" panose="020B0604030504040204" pitchFamily="34" charset="0"/>
                <a:ea typeface="Tahoma" panose="020B0604030504040204" pitchFamily="34" charset="0"/>
              </a:rPr>
              <a:t>à</a:t>
            </a:r>
            <a:r>
              <a:rPr sz="1600" b="1" dirty="0">
                <a:latin typeface="Tahoma" panose="020B0604030504040204" pitchFamily="34" charset="0"/>
                <a:cs typeface="Tahoma" panose="020B0604030504040204" pitchFamily="34" charset="0"/>
              </a:rPr>
              <a:t>ng ngang</a:t>
            </a:r>
            <a:endParaRPr sz="1600" b="1" dirty="0">
              <a:latin typeface="Tahoma" panose="020B0604030504040204" pitchFamily="34" charset="0"/>
              <a:ea typeface="Tahoma" panose="020B0604030504040204" pitchFamily="34" charset="0"/>
            </a:endParaRPr>
          </a:p>
        </p:txBody>
      </p:sp>
      <p:sp>
        <p:nvSpPr>
          <p:cNvPr id="5" name="TextBox 4"/>
          <p:cNvSpPr txBox="1"/>
          <p:nvPr/>
        </p:nvSpPr>
        <p:spPr>
          <a:xfrm>
            <a:off x="2590800" y="3010535"/>
            <a:ext cx="1905000" cy="338138"/>
          </a:xfrm>
          <a:prstGeom prst="rect">
            <a:avLst/>
          </a:prstGeom>
          <a:noFill/>
          <a:ln w="9525">
            <a:noFill/>
          </a:ln>
        </p:spPr>
        <p:txBody>
          <a:bodyPr>
            <a:spAutoFit/>
          </a:bodyPr>
          <a:lstStyle/>
          <a:p>
            <a:r>
              <a:rPr sz="1600" b="1" dirty="0">
                <a:latin typeface="Tahoma" panose="020B0604030504040204" pitchFamily="34" charset="0"/>
                <a:cs typeface="Tahoma" panose="020B0604030504040204" pitchFamily="34" charset="0"/>
              </a:rPr>
              <a:t>Đi sai l</a:t>
            </a:r>
            <a:r>
              <a:rPr sz="1600" b="1" dirty="0">
                <a:latin typeface="Tahoma" panose="020B0604030504040204" pitchFamily="34" charset="0"/>
                <a:ea typeface="Tahoma" panose="020B0604030504040204" pitchFamily="34" charset="0"/>
              </a:rPr>
              <a:t>à</a:t>
            </a:r>
            <a:r>
              <a:rPr sz="1600" b="1" dirty="0">
                <a:latin typeface="Tahoma" panose="020B0604030504040204" pitchFamily="34" charset="0"/>
                <a:cs typeface="Tahoma" panose="020B0604030504040204" pitchFamily="34" charset="0"/>
              </a:rPr>
              <a:t>n đường </a:t>
            </a:r>
            <a:endParaRPr sz="1600" b="1" dirty="0">
              <a:latin typeface="Tahoma" panose="020B0604030504040204" pitchFamily="34" charset="0"/>
              <a:ea typeface="Tahoma" panose="020B0604030504040204" pitchFamily="34" charset="0"/>
            </a:endParaRPr>
          </a:p>
        </p:txBody>
      </p:sp>
      <p:sp>
        <p:nvSpPr>
          <p:cNvPr id="6" name="TextBox 5"/>
          <p:cNvSpPr txBox="1"/>
          <p:nvPr/>
        </p:nvSpPr>
        <p:spPr>
          <a:xfrm>
            <a:off x="4800600" y="3010535"/>
            <a:ext cx="1828800" cy="338138"/>
          </a:xfrm>
          <a:prstGeom prst="rect">
            <a:avLst/>
          </a:prstGeom>
          <a:noFill/>
          <a:ln w="9525">
            <a:noFill/>
          </a:ln>
        </p:spPr>
        <p:txBody>
          <a:bodyPr>
            <a:spAutoFit/>
          </a:bodyPr>
          <a:lstStyle/>
          <a:p>
            <a:r>
              <a:rPr sz="1600" b="1" dirty="0">
                <a:latin typeface="Tahoma" panose="020B0604030504040204" pitchFamily="34" charset="0"/>
                <a:cs typeface="Tahoma" panose="020B0604030504040204" pitchFamily="34" charset="0"/>
              </a:rPr>
              <a:t>Đu bám xe khác</a:t>
            </a:r>
            <a:endParaRPr sz="1600" b="1" dirty="0">
              <a:latin typeface="Tahoma" panose="020B0604030504040204" pitchFamily="34" charset="0"/>
              <a:ea typeface="Tahoma" panose="020B0604030504040204" pitchFamily="34" charset="0"/>
            </a:endParaRPr>
          </a:p>
        </p:txBody>
      </p:sp>
      <p:sp>
        <p:nvSpPr>
          <p:cNvPr id="7" name="TextBox 6"/>
          <p:cNvSpPr txBox="1"/>
          <p:nvPr/>
        </p:nvSpPr>
        <p:spPr>
          <a:xfrm>
            <a:off x="7010400" y="3010535"/>
            <a:ext cx="1905000" cy="338138"/>
          </a:xfrm>
          <a:prstGeom prst="rect">
            <a:avLst/>
          </a:prstGeom>
          <a:noFill/>
          <a:ln w="9525">
            <a:noFill/>
          </a:ln>
        </p:spPr>
        <p:txBody>
          <a:bodyPr>
            <a:spAutoFit/>
          </a:bodyPr>
          <a:lstStyle/>
          <a:p>
            <a:pPr algn="ctr"/>
            <a:r>
              <a:rPr sz="1600" b="1" dirty="0">
                <a:latin typeface="Tahoma" panose="020B0604030504040204" pitchFamily="34" charset="0"/>
                <a:cs typeface="Tahoma" panose="020B0604030504040204" pitchFamily="34" charset="0"/>
              </a:rPr>
              <a:t>Cầm ô</a:t>
            </a:r>
            <a:endParaRPr sz="1600" b="1" dirty="0">
              <a:latin typeface="Tahoma" panose="020B0604030504040204" pitchFamily="34" charset="0"/>
              <a:ea typeface="Tahoma" panose="020B0604030504040204" pitchFamily="34" charset="0"/>
            </a:endParaRPr>
          </a:p>
        </p:txBody>
      </p:sp>
      <p:sp>
        <p:nvSpPr>
          <p:cNvPr id="8" name="TextBox 7"/>
          <p:cNvSpPr txBox="1"/>
          <p:nvPr/>
        </p:nvSpPr>
        <p:spPr>
          <a:xfrm>
            <a:off x="2438400" y="6265545"/>
            <a:ext cx="2209800" cy="338138"/>
          </a:xfrm>
          <a:prstGeom prst="rect">
            <a:avLst/>
          </a:prstGeom>
          <a:noFill/>
          <a:ln w="9525">
            <a:noFill/>
          </a:ln>
        </p:spPr>
        <p:txBody>
          <a:bodyPr>
            <a:spAutoFit/>
          </a:bodyPr>
          <a:lstStyle/>
          <a:p>
            <a:pPr algn="ctr"/>
            <a:r>
              <a:rPr sz="1600" b="1" dirty="0">
                <a:latin typeface="Tahoma" panose="020B0604030504040204" pitchFamily="34" charset="0"/>
                <a:cs typeface="Tahoma" panose="020B0604030504040204" pitchFamily="34" charset="0"/>
              </a:rPr>
              <a:t>Sử dụng điện thoại</a:t>
            </a:r>
            <a:endParaRPr sz="1600" b="1" dirty="0">
              <a:latin typeface="Tahoma" panose="020B0604030504040204" pitchFamily="34" charset="0"/>
              <a:ea typeface="Tahoma" panose="020B0604030504040204" pitchFamily="34" charset="0"/>
            </a:endParaRPr>
          </a:p>
        </p:txBody>
      </p:sp>
      <p:sp>
        <p:nvSpPr>
          <p:cNvPr id="9" name="TextBox 8"/>
          <p:cNvSpPr txBox="1"/>
          <p:nvPr/>
        </p:nvSpPr>
        <p:spPr>
          <a:xfrm>
            <a:off x="4800600" y="6019800"/>
            <a:ext cx="1981200" cy="584200"/>
          </a:xfrm>
          <a:prstGeom prst="rect">
            <a:avLst/>
          </a:prstGeom>
          <a:noFill/>
          <a:ln w="9525">
            <a:noFill/>
          </a:ln>
        </p:spPr>
        <p:txBody>
          <a:bodyPr>
            <a:spAutoFit/>
          </a:bodyPr>
          <a:lstStyle/>
          <a:p>
            <a:pPr algn="ctr"/>
            <a:r>
              <a:rPr sz="1600" b="1" dirty="0">
                <a:latin typeface="Tahoma" panose="020B0604030504040204" pitchFamily="34" charset="0"/>
                <a:cs typeface="Tahoma" panose="020B0604030504040204" pitchFamily="34" charset="0"/>
              </a:rPr>
              <a:t>Buông cả hai tay hay đi 1 tay</a:t>
            </a:r>
            <a:endParaRPr sz="1600" b="1" dirty="0">
              <a:latin typeface="Tahoma" panose="020B0604030504040204" pitchFamily="34" charset="0"/>
              <a:ea typeface="Tahoma" panose="020B0604030504040204" pitchFamily="34" charset="0"/>
            </a:endParaRPr>
          </a:p>
        </p:txBody>
      </p:sp>
      <p:sp>
        <p:nvSpPr>
          <p:cNvPr id="10" name="TextBox 9"/>
          <p:cNvSpPr txBox="1"/>
          <p:nvPr/>
        </p:nvSpPr>
        <p:spPr>
          <a:xfrm>
            <a:off x="-228600" y="6265863"/>
            <a:ext cx="2819400" cy="338137"/>
          </a:xfrm>
          <a:prstGeom prst="rect">
            <a:avLst/>
          </a:prstGeom>
          <a:noFill/>
          <a:ln w="9525">
            <a:noFill/>
          </a:ln>
        </p:spPr>
        <p:txBody>
          <a:bodyPr>
            <a:spAutoFit/>
          </a:bodyPr>
          <a:lstStyle/>
          <a:p>
            <a:pPr algn="ctr"/>
            <a:r>
              <a:rPr sz="1600" b="1" dirty="0">
                <a:latin typeface="Tahoma" panose="020B0604030504040204" pitchFamily="34" charset="0"/>
                <a:cs typeface="Tahoma" panose="020B0604030504040204" pitchFamily="34" charset="0"/>
              </a:rPr>
              <a:t>Lạng lách, đánh võng</a:t>
            </a:r>
            <a:endParaRPr sz="1600" b="1" dirty="0">
              <a:latin typeface="Tahoma" panose="020B0604030504040204" pitchFamily="34" charset="0"/>
              <a:ea typeface="Tahoma" panose="020B0604030504040204" pitchFamily="34" charset="0"/>
            </a:endParaRPr>
          </a:p>
        </p:txBody>
      </p:sp>
      <p:sp>
        <p:nvSpPr>
          <p:cNvPr id="11" name="TextBox 10"/>
          <p:cNvSpPr txBox="1"/>
          <p:nvPr/>
        </p:nvSpPr>
        <p:spPr>
          <a:xfrm>
            <a:off x="6858000" y="5778183"/>
            <a:ext cx="2209800" cy="825500"/>
          </a:xfrm>
          <a:prstGeom prst="rect">
            <a:avLst/>
          </a:prstGeom>
          <a:noFill/>
          <a:ln w="9525">
            <a:noFill/>
          </a:ln>
        </p:spPr>
        <p:txBody>
          <a:bodyPr>
            <a:spAutoFit/>
          </a:bodyPr>
          <a:lstStyle/>
          <a:p>
            <a:pPr algn="ctr"/>
            <a:r>
              <a:rPr sz="1600" b="1" dirty="0">
                <a:latin typeface="Tahoma" panose="020B0604030504040204" pitchFamily="34" charset="0"/>
                <a:cs typeface="Tahoma" panose="020B0604030504040204" pitchFamily="34" charset="0"/>
              </a:rPr>
              <a:t>Không tuân thủ </a:t>
            </a:r>
            <a:br>
              <a:rPr sz="1600" b="1" dirty="0">
                <a:latin typeface="Tahoma" panose="020B0604030504040204" pitchFamily="34" charset="0"/>
                <a:cs typeface="Tahoma" panose="020B0604030504040204" pitchFamily="34" charset="0"/>
              </a:rPr>
            </a:br>
            <a:r>
              <a:rPr sz="1600" b="1" dirty="0">
                <a:latin typeface="Tahoma" panose="020B0604030504040204" pitchFamily="34" charset="0"/>
                <a:cs typeface="Tahoma" panose="020B0604030504040204" pitchFamily="34" charset="0"/>
              </a:rPr>
              <a:t>tín hiệu đèn                  giao thông</a:t>
            </a:r>
            <a:endParaRPr sz="1600" b="1" dirty="0">
              <a:latin typeface="Tahoma" panose="020B0604030504040204" pitchFamily="34" charset="0"/>
              <a:ea typeface="Tahoma" panose="020B0604030504040204" pitchFamily="34" charset="0"/>
            </a:endParaRPr>
          </a:p>
        </p:txBody>
      </p:sp>
      <p:pic>
        <p:nvPicPr>
          <p:cNvPr id="167938" name="Picture 2"/>
          <p:cNvPicPr>
            <a:picLocks noChangeAspect="1"/>
          </p:cNvPicPr>
          <p:nvPr/>
        </p:nvPicPr>
        <p:blipFill>
          <a:blip r:embed="rId3"/>
          <a:srcRect l="24712" t="53334" r="63116" b="10065"/>
          <a:stretch>
            <a:fillRect/>
          </a:stretch>
        </p:blipFill>
        <p:spPr>
          <a:xfrm>
            <a:off x="4564380" y="3943350"/>
            <a:ext cx="1988820" cy="2025650"/>
          </a:xfrm>
          <a:prstGeom prst="rect">
            <a:avLst/>
          </a:prstGeom>
          <a:noFill/>
          <a:ln w="9525">
            <a:noFill/>
          </a:ln>
        </p:spPr>
      </p:pic>
      <p:pic>
        <p:nvPicPr>
          <p:cNvPr id="13" name="Picture 2"/>
          <p:cNvPicPr>
            <a:picLocks noChangeAspect="1"/>
          </p:cNvPicPr>
          <p:nvPr/>
        </p:nvPicPr>
        <p:blipFill>
          <a:blip r:embed="rId3"/>
          <a:srcRect l="20654" t="19870" r="65331" b="48758"/>
          <a:stretch>
            <a:fillRect/>
          </a:stretch>
        </p:blipFill>
        <p:spPr>
          <a:xfrm>
            <a:off x="76200" y="3942080"/>
            <a:ext cx="2286000" cy="2324735"/>
          </a:xfrm>
          <a:prstGeom prst="rect">
            <a:avLst/>
          </a:prstGeom>
          <a:noFill/>
          <a:ln w="9525">
            <a:noFill/>
          </a:ln>
        </p:spPr>
      </p:pic>
      <p:pic>
        <p:nvPicPr>
          <p:cNvPr id="167940" name="Picture 4" descr="HS1090227.jpg"/>
          <p:cNvPicPr>
            <a:picLocks noChangeAspect="1"/>
          </p:cNvPicPr>
          <p:nvPr/>
        </p:nvPicPr>
        <p:blipFill>
          <a:blip r:embed="rId4"/>
          <a:stretch>
            <a:fillRect/>
          </a:stretch>
        </p:blipFill>
        <p:spPr>
          <a:xfrm>
            <a:off x="75565" y="685800"/>
            <a:ext cx="2098675" cy="2220595"/>
          </a:xfrm>
          <a:prstGeom prst="rect">
            <a:avLst/>
          </a:prstGeom>
          <a:noFill/>
          <a:ln w="9525">
            <a:noFill/>
          </a:ln>
        </p:spPr>
      </p:pic>
      <p:pic>
        <p:nvPicPr>
          <p:cNvPr id="15" name="Picture 2" descr="Đám học sinh “nhất quỷ nhì ma” thì phóng cả xe đạp ngược chiều cho nhanh.">
            <a:hlinkClick r:id="rId5"/>
          </p:cNvPr>
          <p:cNvPicPr>
            <a:picLocks noChangeAspect="1"/>
          </p:cNvPicPr>
          <p:nvPr/>
        </p:nvPicPr>
        <p:blipFill>
          <a:blip r:embed="rId6"/>
          <a:stretch>
            <a:fillRect/>
          </a:stretch>
        </p:blipFill>
        <p:spPr>
          <a:xfrm>
            <a:off x="2174240" y="609600"/>
            <a:ext cx="2221865" cy="2296795"/>
          </a:xfrm>
          <a:prstGeom prst="rect">
            <a:avLst/>
          </a:prstGeom>
          <a:noFill/>
          <a:ln w="9525">
            <a:noFill/>
          </a:ln>
        </p:spPr>
      </p:pic>
      <p:pic>
        <p:nvPicPr>
          <p:cNvPr id="16" name="Picture 4" descr="http://t3.gstatic.com/images?q=tbn:ANd9GcSJA1zN5Gd7P7XRrruh7t8spaGgREDEGJFMhVAQgQF5iUGU_C-Is9g5zw">
            <a:hlinkClick r:id="rId7"/>
          </p:cNvPr>
          <p:cNvPicPr>
            <a:picLocks noChangeAspect="1"/>
          </p:cNvPicPr>
          <p:nvPr/>
        </p:nvPicPr>
        <p:blipFill>
          <a:blip r:embed="rId8"/>
          <a:stretch>
            <a:fillRect/>
          </a:stretch>
        </p:blipFill>
        <p:spPr>
          <a:xfrm>
            <a:off x="6647815" y="649605"/>
            <a:ext cx="2343785" cy="2256155"/>
          </a:xfrm>
          <a:prstGeom prst="rect">
            <a:avLst/>
          </a:prstGeom>
          <a:noFill/>
          <a:ln w="9525">
            <a:noFill/>
          </a:ln>
        </p:spPr>
      </p:pic>
      <p:pic>
        <p:nvPicPr>
          <p:cNvPr id="17" name="Picture 2" descr="http://www2.vietbao.vn/images/vi3/su_kien/30222316_ATGT11308-5.jpg"/>
          <p:cNvPicPr>
            <a:picLocks noChangeAspect="1"/>
          </p:cNvPicPr>
          <p:nvPr/>
        </p:nvPicPr>
        <p:blipFill>
          <a:blip r:embed="rId9"/>
          <a:stretch>
            <a:fillRect/>
          </a:stretch>
        </p:blipFill>
        <p:spPr>
          <a:xfrm>
            <a:off x="4396740" y="609600"/>
            <a:ext cx="2251710" cy="2296795"/>
          </a:xfrm>
          <a:prstGeom prst="rect">
            <a:avLst/>
          </a:prstGeom>
          <a:noFill/>
          <a:ln w="9525">
            <a:noFill/>
          </a:ln>
        </p:spPr>
      </p:pic>
      <p:pic>
        <p:nvPicPr>
          <p:cNvPr id="167941" name="Picture 5"/>
          <p:cNvPicPr>
            <a:picLocks noChangeAspect="1"/>
          </p:cNvPicPr>
          <p:nvPr/>
        </p:nvPicPr>
        <p:blipFill>
          <a:blip r:embed="rId10"/>
          <a:srcRect l="41251" t="50000" r="36874" b="16000"/>
          <a:stretch>
            <a:fillRect/>
          </a:stretch>
        </p:blipFill>
        <p:spPr>
          <a:xfrm>
            <a:off x="2361565" y="3942715"/>
            <a:ext cx="2202180" cy="2307590"/>
          </a:xfrm>
          <a:prstGeom prst="rect">
            <a:avLst/>
          </a:prstGeom>
          <a:noFill/>
          <a:ln w="9525">
            <a:noFill/>
          </a:ln>
        </p:spPr>
      </p:pic>
      <p:pic>
        <p:nvPicPr>
          <p:cNvPr id="19" name="Picture 6" descr="http://file.viettinnhanh.net/upload/images/Xahoi/2011/20-8/Xe-dap-khong-can-dung.jpg"/>
          <p:cNvPicPr>
            <a:picLocks noChangeAspect="1"/>
          </p:cNvPicPr>
          <p:nvPr/>
        </p:nvPicPr>
        <p:blipFill>
          <a:blip r:embed="rId11"/>
          <a:stretch>
            <a:fillRect/>
          </a:stretch>
        </p:blipFill>
        <p:spPr>
          <a:xfrm>
            <a:off x="6553200" y="3943985"/>
            <a:ext cx="2404745" cy="1834515"/>
          </a:xfrm>
          <a:prstGeom prst="rect">
            <a:avLst/>
          </a:prstGeom>
          <a:noFill/>
          <a:ln w="9525">
            <a:noFill/>
          </a:ln>
        </p:spPr>
      </p:pic>
      <p:sp>
        <p:nvSpPr>
          <p:cNvPr id="68628" name="Rectangle 21"/>
          <p:cNvSpPr/>
          <p:nvPr/>
        </p:nvSpPr>
        <p:spPr>
          <a:xfrm>
            <a:off x="-304800" y="76200"/>
            <a:ext cx="8610600" cy="430213"/>
          </a:xfrm>
          <a:prstGeom prst="rect">
            <a:avLst/>
          </a:prstGeom>
          <a:noFill/>
          <a:ln w="9525">
            <a:noFill/>
          </a:ln>
        </p:spPr>
        <p:txBody>
          <a:bodyPr>
            <a:spAutoFit/>
          </a:bodyPr>
          <a:lstStyle/>
          <a:p>
            <a:pPr algn="ctr"/>
            <a:r>
              <a:rPr sz="2200" b="1" dirty="0">
                <a:latin typeface="Times New Roman" panose="02020603050405020304" pitchFamily="18" charset="0"/>
                <a:cs typeface="Times New Roman" panose="02020603050405020304" pitchFamily="18" charset="0"/>
              </a:rPr>
              <a:t>Các h</a:t>
            </a:r>
            <a:r>
              <a:rPr sz="2200" b="1" dirty="0">
                <a:latin typeface="Times New Roman" panose="02020603050405020304" pitchFamily="18" charset="0"/>
                <a:ea typeface="Tahoma" panose="020B0604030504040204" pitchFamily="34" charset="0"/>
                <a:cs typeface="Times New Roman" panose="02020603050405020304" pitchFamily="18" charset="0"/>
              </a:rPr>
              <a:t>à</a:t>
            </a:r>
            <a:r>
              <a:rPr sz="2200" b="1" dirty="0">
                <a:latin typeface="Times New Roman" panose="02020603050405020304" pitchFamily="18" charset="0"/>
                <a:cs typeface="Times New Roman" panose="02020603050405020304" pitchFamily="18" charset="0"/>
              </a:rPr>
              <a:t>nh vi không an to</a:t>
            </a:r>
            <a:r>
              <a:rPr sz="2200" b="1" dirty="0">
                <a:latin typeface="Times New Roman" panose="02020603050405020304" pitchFamily="18" charset="0"/>
                <a:ea typeface="Tahoma" panose="020B0604030504040204" pitchFamily="34" charset="0"/>
                <a:cs typeface="Times New Roman" panose="02020603050405020304" pitchFamily="18" charset="0"/>
              </a:rPr>
              <a:t>à</a:t>
            </a:r>
            <a:r>
              <a:rPr sz="2200" b="1" dirty="0">
                <a:latin typeface="Times New Roman" panose="02020603050405020304" pitchFamily="18" charset="0"/>
                <a:cs typeface="Times New Roman" panose="02020603050405020304" pitchFamily="18" charset="0"/>
              </a:rPr>
              <a:t>n khi đi xe đạp</a:t>
            </a:r>
            <a:endParaRPr sz="22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8629" name="Slide Number Placeholder 21"/>
          <p:cNvSpPr txBox="1">
            <a:spLocks noGrp="1"/>
          </p:cNvSpPr>
          <p:nvPr>
            <p:ph type="sldNum" sz="quarter" idx="4"/>
          </p:nvPr>
        </p:nvSpPr>
        <p:spPr>
          <a:noFill/>
          <a:ln>
            <a:noFill/>
          </a:ln>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r" eaLnBrk="1" hangingPunct="1"/>
            <a:fld id="{9A0DB2DC-4C9A-4742-B13C-FB6460FD3503}" type="slidenum">
              <a:rPr lang="en-US" sz="1200" dirty="0">
                <a:solidFill>
                  <a:srgbClr val="898989"/>
                </a:solidFill>
                <a:latin typeface="Calibri" panose="020F0502020204030204" pitchFamily="34" charset="0"/>
              </a:rPr>
              <a:t>8</a:t>
            </a:fld>
            <a:endParaRPr lang="en-US" sz="1200" dirty="0">
              <a:solidFill>
                <a:srgbClr val="898989"/>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67940"/>
                                        </p:tgtEl>
                                        <p:attrNameLst>
                                          <p:attrName>style.visibility</p:attrName>
                                        </p:attrNameLst>
                                      </p:cBhvr>
                                      <p:to>
                                        <p:strVal val="visible"/>
                                      </p:to>
                                    </p:set>
                                    <p:animEffect transition="in" filter="blinds(horizontal)">
                                      <p:cBhvr>
                                        <p:cTn id="10" dur="500"/>
                                        <p:tgtEl>
                                          <p:spTgt spid="16794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67941"/>
                                        </p:tgtEl>
                                        <p:attrNameLst>
                                          <p:attrName>style.visibility</p:attrName>
                                        </p:attrNameLst>
                                      </p:cBhvr>
                                      <p:to>
                                        <p:strVal val="visible"/>
                                      </p:to>
                                    </p:set>
                                    <p:animEffect transition="in" filter="blinds(horizontal)">
                                      <p:cBhvr>
                                        <p:cTn id="47" dur="500"/>
                                        <p:tgtEl>
                                          <p:spTgt spid="16794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67938"/>
                                        </p:tgtEl>
                                        <p:attrNameLst>
                                          <p:attrName>style.visibility</p:attrName>
                                        </p:attrNameLst>
                                      </p:cBhvr>
                                      <p:to>
                                        <p:strVal val="visible"/>
                                      </p:to>
                                    </p:set>
                                    <p:animEffect transition="in" filter="blinds(horizontal)">
                                      <p:cBhvr>
                                        <p:cTn id="55" dur="500"/>
                                        <p:tgtEl>
                                          <p:spTgt spid="16793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linds(horizont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linds(horizontal)">
                                      <p:cBhvr>
                                        <p:cTn id="63" dur="500"/>
                                        <p:tgtEl>
                                          <p:spTgt spid="1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linds(horizontal)">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52400" y="5276850"/>
            <a:ext cx="8732520" cy="1356360"/>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2400" y="2971800"/>
            <a:ext cx="8732484" cy="2018763"/>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90499" y="1638990"/>
            <a:ext cx="8762999" cy="103889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Slide Number Placeholder 3"/>
          <p:cNvSpPr>
            <a:spLocks noGrp="1"/>
          </p:cNvSpPr>
          <p:nvPr>
            <p:ph type="sldNum" sz="quarter" idx="12"/>
          </p:nvPr>
        </p:nvSpPr>
        <p:spPr bwMode="auto">
          <a:xfrm>
            <a:off x="6553200" y="6492875"/>
            <a:ext cx="2133600" cy="365125"/>
          </a:xfrm>
          <a:noFill/>
          <a:ln>
            <a:miter lim="800000"/>
          </a:ln>
        </p:spPr>
        <p:txBody>
          <a:bodyPr/>
          <a:lstStyle/>
          <a:p>
            <a:fld id="{491EDF3F-E2E7-471B-9F75-723DB8E99120}" type="slidenum">
              <a:rPr lang="en-US" altLang="en-US"/>
              <a:t>9</a:t>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latin typeface="+mj-lt"/>
              </a:rPr>
              <a:t>B. </a:t>
            </a:r>
            <a:r>
              <a:rPr lang="en-US" sz="2400" b="1" dirty="0" err="1" smtClean="0">
                <a:solidFill>
                  <a:schemeClr val="tx2">
                    <a:lumMod val="75000"/>
                  </a:schemeClr>
                </a:solidFill>
                <a:latin typeface="+mj-lt"/>
              </a:rPr>
              <a:t>Nội</a:t>
            </a:r>
            <a:r>
              <a:rPr lang="en-US" sz="2400" b="1" dirty="0" smtClean="0">
                <a:solidFill>
                  <a:schemeClr val="tx2">
                    <a:lumMod val="75000"/>
                  </a:schemeClr>
                </a:solidFill>
                <a:latin typeface="+mj-lt"/>
              </a:rPr>
              <a:t> dung </a:t>
            </a:r>
            <a:r>
              <a:rPr lang="en-US" sz="2400" b="1" dirty="0" err="1" smtClean="0">
                <a:solidFill>
                  <a:schemeClr val="tx2">
                    <a:lumMod val="75000"/>
                  </a:schemeClr>
                </a:solidFill>
                <a:latin typeface="+mj-lt"/>
              </a:rPr>
              <a:t>bài</a:t>
            </a:r>
            <a:r>
              <a:rPr lang="en-US" sz="2400" b="1" dirty="0" smtClean="0">
                <a:solidFill>
                  <a:schemeClr val="tx2">
                    <a:lumMod val="75000"/>
                  </a:schemeClr>
                </a:solidFill>
                <a:latin typeface="+mj-lt"/>
              </a:rPr>
              <a:t> </a:t>
            </a:r>
            <a:r>
              <a:rPr lang="en-US" sz="2400" b="1" dirty="0" err="1" smtClean="0">
                <a:solidFill>
                  <a:schemeClr val="tx2">
                    <a:lumMod val="75000"/>
                  </a:schemeClr>
                </a:solidFill>
                <a:latin typeface="+mj-lt"/>
              </a:rPr>
              <a:t>học</a:t>
            </a:r>
            <a:endParaRPr lang="en-US" sz="2400" b="1" dirty="0">
              <a:solidFill>
                <a:schemeClr val="tx2">
                  <a:lumMod val="75000"/>
                </a:schemeClr>
              </a:solidFill>
              <a:latin typeface="+mj-lt"/>
            </a:endParaRPr>
          </a:p>
        </p:txBody>
      </p:sp>
      <p:sp>
        <p:nvSpPr>
          <p:cNvPr id="6" name="Title 2"/>
          <p:cNvSpPr txBox="1"/>
          <p:nvPr/>
        </p:nvSpPr>
        <p:spPr bwMode="auto">
          <a:xfrm>
            <a:off x="152400" y="3810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imes New Roman" panose="02020603050405020304" pitchFamily="18" charset="0"/>
                <a:ea typeface="Tahoma" panose="020B0604030504040204" pitchFamily="34" charset="0"/>
                <a:cs typeface="Times New Roman" panose="02020603050405020304" pitchFamily="18" charset="0"/>
              </a:rPr>
              <a:t>3</a:t>
            </a:r>
            <a:r>
              <a:rPr lang="vi-VN" sz="2200" b="1" smtClean="0">
                <a:latin typeface="Times New Roman" panose="02020603050405020304" pitchFamily="18" charset="0"/>
                <a:ea typeface="Tahoma" panose="020B0604030504040204" pitchFamily="34" charset="0"/>
                <a:cs typeface="Times New Roman" panose="02020603050405020304" pitchFamily="18" charset="0"/>
              </a:rPr>
              <a:t>. </a:t>
            </a:r>
            <a:r>
              <a:rPr lang="vi-VN" sz="2200" b="1" dirty="0">
                <a:latin typeface="Times New Roman" panose="02020603050405020304" pitchFamily="18" charset="0"/>
                <a:ea typeface="Tahoma" panose="020B0604030504040204" pitchFamily="34" charset="0"/>
                <a:cs typeface="Times New Roman" panose="02020603050405020304" pitchFamily="18" charset="0"/>
              </a:rPr>
              <a:t>Tình hình tham gia giao thông bằng xe đạp, xe đạp điện</a:t>
            </a:r>
            <a:endParaRPr lang="en-US" sz="22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1"/>
          <p:cNvSpPr/>
          <p:nvPr/>
        </p:nvSpPr>
        <p:spPr>
          <a:xfrm>
            <a:off x="-228600" y="1036918"/>
            <a:ext cx="9372600" cy="490199"/>
          </a:xfrm>
          <a:prstGeom prst="rect">
            <a:avLst/>
          </a:prstGeom>
        </p:spPr>
        <p:txBody>
          <a:bodyPr wrap="square">
            <a:spAutoFit/>
          </a:bodyPr>
          <a:lstStyle/>
          <a:p>
            <a:pPr indent="457200">
              <a:lnSpc>
                <a:spcPct val="115000"/>
              </a:lnSpc>
              <a:spcBef>
                <a:spcPts val="600"/>
              </a:spcBef>
              <a:spcAft>
                <a:spcPts val="600"/>
              </a:spcAft>
            </a:pPr>
            <a:r>
              <a:rPr lang="vi-VN" sz="2400" b="1" dirty="0">
                <a:solidFill>
                  <a:srgbClr val="FF0000"/>
                </a:solidFill>
                <a:latin typeface="+mj-lt"/>
              </a:rPr>
              <a:t>Hậu quả của việc đi</a:t>
            </a:r>
            <a:r>
              <a:rPr lang="en-US" sz="2400" b="1" dirty="0">
                <a:solidFill>
                  <a:srgbClr val="FF0000"/>
                </a:solidFill>
                <a:latin typeface="+mj-lt"/>
              </a:rPr>
              <a:t> </a:t>
            </a:r>
            <a:r>
              <a:rPr lang="vi-VN" sz="2400" b="1" dirty="0">
                <a:solidFill>
                  <a:srgbClr val="FF0000"/>
                </a:solidFill>
                <a:latin typeface="+mj-lt"/>
              </a:rPr>
              <a:t>xe đạp</a:t>
            </a:r>
            <a:r>
              <a:rPr lang="en-US" sz="2400" b="1" dirty="0">
                <a:solidFill>
                  <a:srgbClr val="FF0000"/>
                </a:solidFill>
                <a:latin typeface="+mj-lt"/>
              </a:rPr>
              <a:t>,</a:t>
            </a:r>
            <a:r>
              <a:rPr lang="vi-VN" sz="2400" b="1" dirty="0">
                <a:solidFill>
                  <a:srgbClr val="FF0000"/>
                </a:solidFill>
                <a:latin typeface="+mj-lt"/>
              </a:rPr>
              <a:t> xe đạp điện</a:t>
            </a:r>
            <a:r>
              <a:rPr lang="en-US" sz="2400" b="1" dirty="0">
                <a:solidFill>
                  <a:srgbClr val="FF0000"/>
                </a:solidFill>
                <a:latin typeface="+mj-lt"/>
              </a:rPr>
              <a:t> </a:t>
            </a:r>
            <a:r>
              <a:rPr lang="vi-VN" sz="2400" b="1" dirty="0">
                <a:solidFill>
                  <a:srgbClr val="FF0000"/>
                </a:solidFill>
                <a:latin typeface="+mj-lt"/>
              </a:rPr>
              <a:t>không an toàn:</a:t>
            </a:r>
          </a:p>
        </p:txBody>
      </p:sp>
      <p:sp>
        <p:nvSpPr>
          <p:cNvPr id="3" name="Rectangle 2"/>
          <p:cNvSpPr/>
          <p:nvPr/>
        </p:nvSpPr>
        <p:spPr>
          <a:xfrm>
            <a:off x="1691005" y="1737995"/>
            <a:ext cx="7224395" cy="939800"/>
          </a:xfrm>
          <a:prstGeom prst="rect">
            <a:avLst/>
          </a:prstGeom>
          <a:solidFill>
            <a:srgbClr val="CCFFFF"/>
          </a:solidFill>
        </p:spPr>
        <p:txBody>
          <a:bodyPr wrap="square">
            <a:spAutoFit/>
          </a:bodyPr>
          <a:lstStyle/>
          <a:p>
            <a:pPr algn="ctr">
              <a:lnSpc>
                <a:spcPct val="115000"/>
              </a:lnSpc>
              <a:spcBef>
                <a:spcPts val="600"/>
              </a:spcBef>
              <a:spcAft>
                <a:spcPts val="600"/>
              </a:spcAft>
            </a:pPr>
            <a:r>
              <a:rPr lang="en-US" sz="2400" b="1" dirty="0" smtClean="0">
                <a:solidFill>
                  <a:srgbClr val="1D09B7"/>
                </a:solidFill>
                <a:latin typeface="Times New Roman" panose="02020603050405020304" pitchFamily="18" charset="0"/>
                <a:cs typeface="Times New Roman" panose="02020603050405020304" pitchFamily="18" charset="0"/>
              </a:rPr>
              <a:t>Ả</a:t>
            </a:r>
            <a:r>
              <a:rPr lang="vi-VN" sz="2400" b="1" dirty="0" smtClean="0">
                <a:solidFill>
                  <a:srgbClr val="1D09B7"/>
                </a:solidFill>
                <a:latin typeface="Times New Roman" panose="02020603050405020304" pitchFamily="18" charset="0"/>
                <a:cs typeface="Times New Roman" panose="02020603050405020304" pitchFamily="18" charset="0"/>
              </a:rPr>
              <a:t>nh </a:t>
            </a:r>
            <a:r>
              <a:rPr lang="vi-VN" sz="2400" b="1" dirty="0">
                <a:solidFill>
                  <a:srgbClr val="1D09B7"/>
                </a:solidFill>
                <a:latin typeface="Times New Roman" panose="02020603050405020304" pitchFamily="18" charset="0"/>
                <a:cs typeface="Times New Roman" panose="02020603050405020304" pitchFamily="18" charset="0"/>
              </a:rPr>
              <a:t>hưởng đến ATGT</a:t>
            </a:r>
            <a:r>
              <a:rPr lang="en-US" sz="2400" b="1" dirty="0">
                <a:solidFill>
                  <a:srgbClr val="1D09B7"/>
                </a:solidFill>
                <a:latin typeface="Times New Roman" panose="02020603050405020304" pitchFamily="18" charset="0"/>
                <a:cs typeface="Times New Roman" panose="02020603050405020304" pitchFamily="18" charset="0"/>
              </a:rPr>
              <a:t> </a:t>
            </a:r>
            <a:r>
              <a:rPr lang="vi-VN" sz="2400" b="1" dirty="0">
                <a:solidFill>
                  <a:srgbClr val="1D09B7"/>
                </a:solidFill>
                <a:latin typeface="Times New Roman" panose="02020603050405020304" pitchFamily="18" charset="0"/>
                <a:cs typeface="Times New Roman" panose="02020603050405020304" pitchFamily="18" charset="0"/>
              </a:rPr>
              <a:t>trên đường </a:t>
            </a:r>
            <a:r>
              <a:rPr lang="en-US" sz="2400" b="1" dirty="0" smtClean="0">
                <a:solidFill>
                  <a:srgbClr val="1D09B7"/>
                </a:solidFill>
                <a:latin typeface="Times New Roman" panose="02020603050405020304" pitchFamily="18" charset="0"/>
                <a:cs typeface="Times New Roman" panose="02020603050405020304" pitchFamily="18" charset="0"/>
              </a:rPr>
              <a:t>&amp; </a:t>
            </a:r>
            <a:r>
              <a:rPr lang="vi-VN" sz="2400" b="1" dirty="0" smtClean="0">
                <a:solidFill>
                  <a:srgbClr val="1D09B7"/>
                </a:solidFill>
                <a:latin typeface="Times New Roman" panose="02020603050405020304" pitchFamily="18" charset="0"/>
                <a:cs typeface="Times New Roman" panose="02020603050405020304" pitchFamily="18" charset="0"/>
              </a:rPr>
              <a:t>gây </a:t>
            </a:r>
            <a:r>
              <a:rPr lang="vi-VN" sz="2400" b="1" dirty="0">
                <a:solidFill>
                  <a:srgbClr val="1D09B7"/>
                </a:solidFill>
                <a:latin typeface="Times New Roman" panose="02020603050405020304" pitchFamily="18" charset="0"/>
                <a:cs typeface="Times New Roman" panose="02020603050405020304" pitchFamily="18" charset="0"/>
              </a:rPr>
              <a:t>phản cảm </a:t>
            </a:r>
            <a:r>
              <a:rPr lang="en-US" sz="2400" b="1" dirty="0" err="1" smtClean="0">
                <a:solidFill>
                  <a:srgbClr val="1D09B7"/>
                </a:solidFill>
                <a:latin typeface="Times New Roman" panose="02020603050405020304" pitchFamily="18" charset="0"/>
                <a:cs typeface="Times New Roman" panose="02020603050405020304" pitchFamily="18" charset="0"/>
              </a:rPr>
              <a:t>về</a:t>
            </a:r>
            <a:r>
              <a:rPr lang="en-US" sz="2400" b="1" dirty="0" smtClean="0">
                <a:solidFill>
                  <a:srgbClr val="1D09B7"/>
                </a:solidFill>
                <a:latin typeface="Times New Roman" panose="02020603050405020304" pitchFamily="18" charset="0"/>
                <a:cs typeface="Times New Roman" panose="02020603050405020304" pitchFamily="18" charset="0"/>
              </a:rPr>
              <a:t> </a:t>
            </a:r>
            <a:r>
              <a:rPr lang="en-US" sz="2400" b="1" dirty="0" err="1" smtClean="0">
                <a:solidFill>
                  <a:srgbClr val="1D09B7"/>
                </a:solidFill>
                <a:latin typeface="Times New Roman" panose="02020603050405020304" pitchFamily="18" charset="0"/>
                <a:cs typeface="Times New Roman" panose="02020603050405020304" pitchFamily="18" charset="0"/>
              </a:rPr>
              <a:t>hình</a:t>
            </a:r>
            <a:r>
              <a:rPr lang="en-US" sz="2400" b="1" dirty="0" smtClean="0">
                <a:solidFill>
                  <a:srgbClr val="1D09B7"/>
                </a:solidFill>
                <a:latin typeface="Times New Roman" panose="02020603050405020304" pitchFamily="18" charset="0"/>
                <a:cs typeface="Times New Roman" panose="02020603050405020304" pitchFamily="18" charset="0"/>
              </a:rPr>
              <a:t> </a:t>
            </a:r>
            <a:r>
              <a:rPr lang="en-US" sz="2400" b="1" dirty="0" err="1" smtClean="0">
                <a:solidFill>
                  <a:srgbClr val="1D09B7"/>
                </a:solidFill>
                <a:latin typeface="Times New Roman" panose="02020603050405020304" pitchFamily="18" charset="0"/>
                <a:cs typeface="Times New Roman" panose="02020603050405020304" pitchFamily="18" charset="0"/>
              </a:rPr>
              <a:t>ảnh</a:t>
            </a:r>
            <a:r>
              <a:rPr lang="en-US" sz="2400" b="1" dirty="0" smtClean="0">
                <a:solidFill>
                  <a:srgbClr val="1D09B7"/>
                </a:solidFill>
                <a:latin typeface="Times New Roman" panose="02020603050405020304" pitchFamily="18" charset="0"/>
                <a:cs typeface="Times New Roman" panose="02020603050405020304" pitchFamily="18" charset="0"/>
              </a:rPr>
              <a:t> </a:t>
            </a:r>
            <a:r>
              <a:rPr lang="en-US" sz="2400" b="1" dirty="0" err="1" smtClean="0">
                <a:solidFill>
                  <a:srgbClr val="1D09B7"/>
                </a:solidFill>
                <a:latin typeface="Times New Roman" panose="02020603050405020304" pitchFamily="18" charset="0"/>
                <a:cs typeface="Times New Roman" panose="02020603050405020304" pitchFamily="18" charset="0"/>
              </a:rPr>
              <a:t>học</a:t>
            </a:r>
            <a:r>
              <a:rPr lang="en-US" sz="2400" b="1" dirty="0" smtClean="0">
                <a:solidFill>
                  <a:srgbClr val="1D09B7"/>
                </a:solidFill>
                <a:latin typeface="Times New Roman" panose="02020603050405020304" pitchFamily="18" charset="0"/>
                <a:cs typeface="Times New Roman" panose="02020603050405020304" pitchFamily="18" charset="0"/>
              </a:rPr>
              <a:t> </a:t>
            </a:r>
            <a:r>
              <a:rPr lang="en-US" sz="2400" b="1" dirty="0" err="1" smtClean="0">
                <a:solidFill>
                  <a:srgbClr val="1D09B7"/>
                </a:solidFill>
                <a:latin typeface="Times New Roman" panose="02020603050405020304" pitchFamily="18" charset="0"/>
                <a:cs typeface="Times New Roman" panose="02020603050405020304" pitchFamily="18" charset="0"/>
              </a:rPr>
              <a:t>sinh</a:t>
            </a:r>
            <a:r>
              <a:rPr lang="en-US" sz="2400" b="1" dirty="0" smtClean="0">
                <a:solidFill>
                  <a:srgbClr val="1D09B7"/>
                </a:solidFill>
                <a:latin typeface="Times New Roman" panose="02020603050405020304" pitchFamily="18" charset="0"/>
                <a:cs typeface="Times New Roman" panose="02020603050405020304" pitchFamily="18" charset="0"/>
              </a:rPr>
              <a:t> vi </a:t>
            </a:r>
            <a:r>
              <a:rPr lang="en-US" sz="2400" b="1" dirty="0" err="1" smtClean="0">
                <a:solidFill>
                  <a:srgbClr val="1D09B7"/>
                </a:solidFill>
                <a:latin typeface="Times New Roman" panose="02020603050405020304" pitchFamily="18" charset="0"/>
                <a:cs typeface="Times New Roman" panose="02020603050405020304" pitchFamily="18" charset="0"/>
              </a:rPr>
              <a:t>phạm</a:t>
            </a:r>
            <a:r>
              <a:rPr lang="en-US" sz="2400" b="1" dirty="0" smtClean="0">
                <a:solidFill>
                  <a:srgbClr val="1D09B7"/>
                </a:solidFill>
                <a:latin typeface="Times New Roman" panose="02020603050405020304" pitchFamily="18" charset="0"/>
                <a:cs typeface="Times New Roman" panose="02020603050405020304" pitchFamily="18" charset="0"/>
              </a:rPr>
              <a:t> </a:t>
            </a:r>
            <a:r>
              <a:rPr lang="en-US" sz="2400" b="1" dirty="0" err="1" smtClean="0">
                <a:solidFill>
                  <a:srgbClr val="1D09B7"/>
                </a:solidFill>
                <a:latin typeface="Times New Roman" panose="02020603050405020304" pitchFamily="18" charset="0"/>
                <a:cs typeface="Times New Roman" panose="02020603050405020304" pitchFamily="18" charset="0"/>
              </a:rPr>
              <a:t>giao</a:t>
            </a:r>
            <a:r>
              <a:rPr lang="en-US" sz="2400" b="1" dirty="0" smtClean="0">
                <a:solidFill>
                  <a:srgbClr val="1D09B7"/>
                </a:solidFill>
                <a:latin typeface="Times New Roman" panose="02020603050405020304" pitchFamily="18" charset="0"/>
                <a:cs typeface="Times New Roman" panose="02020603050405020304" pitchFamily="18" charset="0"/>
              </a:rPr>
              <a:t> </a:t>
            </a:r>
            <a:r>
              <a:rPr lang="en-US" sz="2400" b="1" dirty="0" err="1" smtClean="0">
                <a:solidFill>
                  <a:srgbClr val="1D09B7"/>
                </a:solidFill>
                <a:latin typeface="Times New Roman" panose="02020603050405020304" pitchFamily="18" charset="0"/>
                <a:cs typeface="Times New Roman" panose="02020603050405020304" pitchFamily="18" charset="0"/>
              </a:rPr>
              <a:t>thông</a:t>
            </a:r>
          </a:p>
        </p:txBody>
      </p:sp>
      <p:sp>
        <p:nvSpPr>
          <p:cNvPr id="5" name="Rectangle 4"/>
          <p:cNvSpPr/>
          <p:nvPr/>
        </p:nvSpPr>
        <p:spPr>
          <a:xfrm>
            <a:off x="1148080" y="5494020"/>
            <a:ext cx="8178800" cy="1028700"/>
          </a:xfrm>
          <a:prstGeom prst="rect">
            <a:avLst/>
          </a:prstGeom>
          <a:noFill/>
        </p:spPr>
        <p:txBody>
          <a:bodyPr wrap="square" anchor="ctr" anchorCtr="0">
            <a:noAutofit/>
          </a:bodyPr>
          <a:lstStyle/>
          <a:p>
            <a:r>
              <a:rPr lang="vi-VN" altLang="en-US" sz="2800" b="1" dirty="0" smtClean="0">
                <a:solidFill>
                  <a:srgbClr val="1D09B7"/>
                </a:solidFill>
              </a:rPr>
              <a:t>    </a:t>
            </a:r>
            <a:r>
              <a:rPr lang="en-US" sz="2400" b="1" dirty="0" smtClean="0">
                <a:solidFill>
                  <a:srgbClr val="1D09B7"/>
                </a:solidFill>
                <a:latin typeface="Times New Roman" panose="02020603050405020304" pitchFamily="18" charset="0"/>
                <a:cs typeface="Times New Roman" panose="02020603050405020304" pitchFamily="18" charset="0"/>
              </a:rPr>
              <a:t>N</a:t>
            </a:r>
            <a:r>
              <a:rPr lang="vi-VN" sz="2400" b="1" dirty="0" smtClean="0">
                <a:solidFill>
                  <a:srgbClr val="1D09B7"/>
                </a:solidFill>
                <a:latin typeface="Times New Roman" panose="02020603050405020304" pitchFamily="18" charset="0"/>
                <a:cs typeface="Times New Roman" panose="02020603050405020304" pitchFamily="18" charset="0"/>
              </a:rPr>
              <a:t>gười giám hộ của các em sẽ bị cơ quan </a:t>
            </a:r>
          </a:p>
          <a:p>
            <a:r>
              <a:rPr lang="vi-VN" sz="2400" b="1" dirty="0" smtClean="0">
                <a:solidFill>
                  <a:srgbClr val="1D09B7"/>
                </a:solidFill>
                <a:latin typeface="Times New Roman" panose="02020603050405020304" pitchFamily="18" charset="0"/>
                <a:cs typeface="Times New Roman" panose="02020603050405020304" pitchFamily="18" charset="0"/>
              </a:rPr>
              <a:t>    chức năng xử lý vi phạm hành chính và </a:t>
            </a:r>
          </a:p>
          <a:p>
            <a:r>
              <a:rPr lang="vi-VN" sz="2400" b="1" dirty="0" smtClean="0">
                <a:solidFill>
                  <a:srgbClr val="1D09B7"/>
                </a:solidFill>
                <a:latin typeface="Times New Roman" panose="02020603050405020304" pitchFamily="18" charset="0"/>
                <a:cs typeface="Times New Roman" panose="02020603050405020304" pitchFamily="18" charset="0"/>
              </a:rPr>
              <a:t>    sẽ bị gửi thông tin vi phạm đến nhà trường</a:t>
            </a:r>
            <a:r>
              <a:rPr lang="vi-VN" sz="2800" dirty="0" smtClean="0"/>
              <a:t>.</a:t>
            </a:r>
            <a:endParaRPr lang="en-US" sz="2800" dirty="0"/>
          </a:p>
        </p:txBody>
      </p:sp>
      <p:grpSp>
        <p:nvGrpSpPr>
          <p:cNvPr id="45" name="Group 44"/>
          <p:cNvGrpSpPr/>
          <p:nvPr/>
        </p:nvGrpSpPr>
        <p:grpSpPr>
          <a:xfrm>
            <a:off x="-200527" y="1425109"/>
            <a:ext cx="2295525" cy="1289023"/>
            <a:chOff x="-200527" y="1425109"/>
            <a:chExt cx="2295525" cy="1289023"/>
          </a:xfrm>
        </p:grpSpPr>
        <p:grpSp>
          <p:nvGrpSpPr>
            <p:cNvPr id="31" name="Group 30"/>
            <p:cNvGrpSpPr/>
            <p:nvPr/>
          </p:nvGrpSpPr>
          <p:grpSpPr>
            <a:xfrm>
              <a:off x="-200527" y="1425109"/>
              <a:ext cx="2052970" cy="1289023"/>
              <a:chOff x="-200527" y="1425109"/>
              <a:chExt cx="2052970" cy="1289023"/>
            </a:xfrm>
          </p:grpSpPr>
          <p:sp>
            <p:nvSpPr>
              <p:cNvPr id="26" name="Right Triangle 25"/>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9226057">
                <a:off x="-200527" y="21002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rot="19102511">
              <a:off x="-70987" y="1974384"/>
              <a:ext cx="2165985" cy="398780"/>
            </a:xfrm>
            <a:prstGeom prst="rect">
              <a:avLst/>
            </a:prstGeom>
            <a:noFill/>
          </p:spPr>
          <p:txBody>
            <a:bodyPr wrap="square" rtlCol="0">
              <a:spAutoFit/>
            </a:bodyPr>
            <a:lstStyle/>
            <a:p>
              <a:r>
                <a:rPr lang="en-US" sz="2000" b="1" dirty="0" err="1" smtClean="0">
                  <a:solidFill>
                    <a:srgbClr val="C00000"/>
                  </a:solidFill>
                </a:rPr>
                <a:t>Gây</a:t>
              </a:r>
              <a:r>
                <a:rPr lang="en-US" sz="2000" b="1" dirty="0" smtClean="0">
                  <a:solidFill>
                    <a:srgbClr val="C00000"/>
                  </a:solidFill>
                </a:rPr>
                <a:t> </a:t>
              </a:r>
              <a:r>
                <a:rPr lang="en-US" sz="2000" b="1" dirty="0" err="1" smtClean="0">
                  <a:solidFill>
                    <a:srgbClr val="C00000"/>
                  </a:solidFill>
                </a:rPr>
                <a:t>phản</a:t>
              </a:r>
              <a:r>
                <a:rPr lang="en-US" sz="2000" b="1" dirty="0" smtClean="0">
                  <a:solidFill>
                    <a:srgbClr val="C00000"/>
                  </a:solidFill>
                </a:rPr>
                <a:t> </a:t>
              </a:r>
              <a:r>
                <a:rPr lang="en-US" sz="2000" b="1" dirty="0" err="1" smtClean="0">
                  <a:solidFill>
                    <a:srgbClr val="C00000"/>
                  </a:solidFill>
                </a:rPr>
                <a:t>cảm</a:t>
              </a:r>
            </a:p>
          </p:txBody>
        </p:sp>
      </p:grpSp>
      <p:grpSp>
        <p:nvGrpSpPr>
          <p:cNvPr id="48" name="Group 47"/>
          <p:cNvGrpSpPr/>
          <p:nvPr/>
        </p:nvGrpSpPr>
        <p:grpSpPr>
          <a:xfrm>
            <a:off x="157027" y="2262149"/>
            <a:ext cx="1471664" cy="3307850"/>
            <a:chOff x="471352" y="2377719"/>
            <a:chExt cx="1471664" cy="3307850"/>
          </a:xfrm>
        </p:grpSpPr>
        <p:grpSp>
          <p:nvGrpSpPr>
            <p:cNvPr id="35" name="Group 34"/>
            <p:cNvGrpSpPr/>
            <p:nvPr/>
          </p:nvGrpSpPr>
          <p:grpSpPr>
            <a:xfrm rot="1176920">
              <a:off x="471352" y="2377719"/>
              <a:ext cx="1471664" cy="3307850"/>
              <a:chOff x="119010" y="1425109"/>
              <a:chExt cx="1471664" cy="2672517"/>
            </a:xfrm>
          </p:grpSpPr>
          <p:sp>
            <p:nvSpPr>
              <p:cNvPr id="36" name="Right Triangle 35"/>
              <p:cNvSpPr/>
              <p:nvPr/>
            </p:nvSpPr>
            <p:spPr>
              <a:xfrm rot="20423080">
                <a:off x="119010" y="3871721"/>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7543222">
                <a:off x="-364267" y="2602757"/>
                <a:ext cx="2259413" cy="473075"/>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rot="18739511">
              <a:off x="-70303" y="3855999"/>
              <a:ext cx="2254885" cy="398780"/>
            </a:xfrm>
            <a:prstGeom prst="rect">
              <a:avLst/>
            </a:prstGeom>
            <a:noFill/>
          </p:spPr>
          <p:txBody>
            <a:bodyPr wrap="square" rtlCol="0">
              <a:spAutoFit/>
            </a:bodyPr>
            <a:lstStyle/>
            <a:p>
              <a:pPr algn="ctr"/>
              <a:r>
                <a:rPr lang="en-US" sz="2000" b="1" dirty="0" err="1" smtClean="0">
                  <a:solidFill>
                    <a:srgbClr val="C00000"/>
                  </a:solidFill>
                </a:rPr>
                <a:t>Gây</a:t>
              </a:r>
              <a:r>
                <a:rPr lang="en-US" sz="2000" b="1" dirty="0" smtClean="0">
                  <a:solidFill>
                    <a:srgbClr val="C00000"/>
                  </a:solidFill>
                </a:rPr>
                <a:t> </a:t>
              </a:r>
              <a:r>
                <a:rPr lang="en-US" sz="2000" b="1" dirty="0" err="1" smtClean="0">
                  <a:solidFill>
                    <a:srgbClr val="C00000"/>
                  </a:solidFill>
                </a:rPr>
                <a:t>nguy</a:t>
              </a:r>
              <a:r>
                <a:rPr lang="en-US" sz="2000" b="1" dirty="0" smtClean="0">
                  <a:solidFill>
                    <a:srgbClr val="C00000"/>
                  </a:solidFill>
                </a:rPr>
                <a:t> </a:t>
              </a:r>
              <a:r>
                <a:rPr lang="en-US" sz="2000" b="1" dirty="0" err="1" smtClean="0">
                  <a:solidFill>
                    <a:srgbClr val="C00000"/>
                  </a:solidFill>
                  <a:latin typeface="Times New Roman" panose="02020603050405020304" pitchFamily="18" charset="0"/>
                  <a:cs typeface="Times New Roman" panose="02020603050405020304" pitchFamily="18" charset="0"/>
                </a:rPr>
                <a:t>hiểm</a:t>
              </a:r>
            </a:p>
          </p:txBody>
        </p:sp>
      </p:grpSp>
      <p:grpSp>
        <p:nvGrpSpPr>
          <p:cNvPr id="49" name="Group 48"/>
          <p:cNvGrpSpPr/>
          <p:nvPr/>
        </p:nvGrpSpPr>
        <p:grpSpPr>
          <a:xfrm>
            <a:off x="-346784" y="5494186"/>
            <a:ext cx="1934918" cy="1161048"/>
            <a:chOff x="-346784" y="5494186"/>
            <a:chExt cx="1934918" cy="1161048"/>
          </a:xfrm>
        </p:grpSpPr>
        <p:grpSp>
          <p:nvGrpSpPr>
            <p:cNvPr id="40" name="Group 39"/>
            <p:cNvGrpSpPr/>
            <p:nvPr/>
          </p:nvGrpSpPr>
          <p:grpSpPr>
            <a:xfrm>
              <a:off x="-254544" y="5494186"/>
              <a:ext cx="1842678" cy="1161048"/>
              <a:chOff x="-303437" y="1567371"/>
              <a:chExt cx="1842678" cy="1161048"/>
            </a:xfrm>
          </p:grpSpPr>
          <p:sp>
            <p:nvSpPr>
              <p:cNvPr id="41" name="Right Triangle 40"/>
              <p:cNvSpPr/>
              <p:nvPr/>
            </p:nvSpPr>
            <p:spPr>
              <a:xfrm>
                <a:off x="30956" y="2597224"/>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p:cNvSpPr/>
              <p:nvPr/>
            </p:nvSpPr>
            <p:spPr>
              <a:xfrm flipH="1">
                <a:off x="1204516" y="1567371"/>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9226057">
                <a:off x="-303437" y="1811665"/>
                <a:ext cx="1842678"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rot="19116672">
              <a:off x="-346784" y="5785501"/>
              <a:ext cx="1924087" cy="460375"/>
            </a:xfrm>
            <a:prstGeom prst="rect">
              <a:avLst/>
            </a:prstGeom>
            <a:noFill/>
          </p:spPr>
          <p:txBody>
            <a:bodyPr wrap="square" rtlCol="0">
              <a:spAutoFit/>
            </a:bodyPr>
            <a:lstStyle/>
            <a:p>
              <a:pPr algn="ctr"/>
              <a:r>
                <a:rPr lang="en-US" sz="2400" b="1" dirty="0" err="1" smtClean="0">
                  <a:solidFill>
                    <a:srgbClr val="C00000"/>
                  </a:solidFill>
                </a:rPr>
                <a:t>Bị</a:t>
              </a:r>
              <a:r>
                <a:rPr lang="en-US" sz="2400" b="1" dirty="0" smtClean="0">
                  <a:solidFill>
                    <a:srgbClr val="C00000"/>
                  </a:solidFill>
                </a:rPr>
                <a:t> </a:t>
              </a:r>
              <a:r>
                <a:rPr lang="en-US" sz="2400" b="1" dirty="0" err="1" smtClean="0">
                  <a:solidFill>
                    <a:srgbClr val="C00000"/>
                  </a:solidFill>
                </a:rPr>
                <a:t>xử</a:t>
              </a:r>
              <a:r>
                <a:rPr lang="en-US" sz="2400" b="1" dirty="0" smtClean="0">
                  <a:solidFill>
                    <a:srgbClr val="C00000"/>
                  </a:solidFill>
                </a:rPr>
                <a:t> </a:t>
              </a:r>
              <a:r>
                <a:rPr lang="en-US" sz="2400" b="1" dirty="0" err="1" smtClean="0">
                  <a:solidFill>
                    <a:srgbClr val="C00000"/>
                  </a:solidFill>
                  <a:latin typeface="Times New Roman" panose="02020603050405020304" pitchFamily="18" charset="0"/>
                  <a:cs typeface="Times New Roman" panose="02020603050405020304" pitchFamily="18" charset="0"/>
                </a:rPr>
                <a:t>lý</a:t>
              </a:r>
            </a:p>
          </p:txBody>
        </p:sp>
      </p:grpSp>
      <p:sp>
        <p:nvSpPr>
          <p:cNvPr id="4" name="Rectangle 3"/>
          <p:cNvSpPr/>
          <p:nvPr/>
        </p:nvSpPr>
        <p:spPr>
          <a:xfrm>
            <a:off x="1621155" y="3008630"/>
            <a:ext cx="7332345" cy="1631216"/>
          </a:xfrm>
          <a:prstGeom prst="rect">
            <a:avLst/>
          </a:prstGeom>
          <a:noFill/>
        </p:spPr>
        <p:txBody>
          <a:bodyPr wrap="square">
            <a:spAutoFit/>
          </a:bodyPr>
          <a:lstStyle/>
          <a:p>
            <a:r>
              <a:rPr lang="vi-VN" sz="2400" b="1" dirty="0" smtClean="0">
                <a:solidFill>
                  <a:srgbClr val="1D09B7"/>
                </a:solidFill>
                <a:latin typeface="+mj-lt"/>
              </a:rPr>
              <a:t>Đi xe dàn hàng ngang, đu bám xe đang lưu thông trên đường, đi xe sai làn đường, lấn làn đường dành cho xe cơ giới sẽ gây cản trở giao thông, gây ra nguy hiểm cho chính mình và người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1" grpId="0" bldLvl="0" animBg="1"/>
      <p:bldP spid="17" grpId="0" bldLvl="0" animBg="1"/>
      <p:bldP spid="3" grpId="0" bldLvl="0" animBg="1"/>
      <p:bldP spid="5"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2060</Words>
  <Application>Microsoft Office PowerPoint</Application>
  <PresentationFormat>On-screen Show (4:3)</PresentationFormat>
  <Paragraphs>208</Paragraphs>
  <Slides>25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MS PGothic</vt:lpstr>
      <vt:lpstr>Arial</vt:lpstr>
      <vt:lpstr>Calibri</vt:lpstr>
      <vt:lpstr>MS Mincho</vt:lpstr>
      <vt:lpstr>Tahoma</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tham gia giao thông chúng ta phải tuân thủ việc gì ?</vt:lpstr>
      <vt:lpstr>Người điều khiển xe đạp/xe đạp điện phải như thế nào ?</vt:lpstr>
      <vt:lpstr>Người đi xe đạp/xe đạp điện  không được làm gì ?</vt:lpstr>
      <vt:lpstr>Người đi xe đạp/xe đạp điện không được làm gì?</vt:lpstr>
      <vt:lpstr>Khi đi xe đạp/xe đạp điện ban đêm thì phương tiện cần có yếu tố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Honda Viet Nam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D1010</dc:creator>
  <cp:lastModifiedBy>Admin</cp:lastModifiedBy>
  <cp:revision>1970</cp:revision>
  <cp:lastPrinted>2019-07-01T04:00:00Z</cp:lastPrinted>
  <dcterms:created xsi:type="dcterms:W3CDTF">2012-06-02T02:00:00Z</dcterms:created>
  <dcterms:modified xsi:type="dcterms:W3CDTF">2024-11-27T05:18:28Z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