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Lst>
  <p:notesMasterIdLst>
    <p:notesMasterId r:id="rId16"/>
  </p:notesMasterIdLst>
  <p:sldIdLst>
    <p:sldId id="302" r:id="rId3"/>
    <p:sldId id="304" r:id="rId4"/>
    <p:sldId id="305" r:id="rId5"/>
    <p:sldId id="312" r:id="rId6"/>
    <p:sldId id="268" r:id="rId7"/>
    <p:sldId id="269" r:id="rId8"/>
    <p:sldId id="270" r:id="rId9"/>
    <p:sldId id="279" r:id="rId10"/>
    <p:sldId id="309" r:id="rId11"/>
    <p:sldId id="310" r:id="rId12"/>
    <p:sldId id="311" r:id="rId13"/>
    <p:sldId id="307" r:id="rId14"/>
    <p:sldId id="30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6" d="100"/>
          <a:sy n="86" d="100"/>
        </p:scale>
        <p:origin x="4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95543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10872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15668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77353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65621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289952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82645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0943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521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6819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extLst>
      <p:ext uri="{BB962C8B-B14F-4D97-AF65-F5344CB8AC3E}">
        <p14:creationId xmlns:p14="http://schemas.microsoft.com/office/powerpoint/2010/main" val="371304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extLst>
      <p:ext uri="{BB962C8B-B14F-4D97-AF65-F5344CB8AC3E}">
        <p14:creationId xmlns:p14="http://schemas.microsoft.com/office/powerpoint/2010/main" val="287967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51400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141023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044053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12/16/2024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683" t="1212" r="2159" b="5858"/>
          <a:stretch/>
        </p:blipFill>
        <p:spPr bwMode="auto">
          <a:xfrm>
            <a:off x="1524001" y="2071073"/>
            <a:ext cx="9144000" cy="4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35769" y="1023532"/>
            <a:ext cx="9232230" cy="1077218"/>
          </a:xfrm>
          <a:prstGeom prst="rect">
            <a:avLst/>
          </a:prstGeom>
          <a:noFill/>
        </p:spPr>
        <p:txBody>
          <a:bodyPr wrap="square" rtlCol="0">
            <a:spAutoFit/>
          </a:bodyPr>
          <a:lstStyle/>
          <a:p>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MÔN : TIẾNG VIỆT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21: </a:t>
            </a:r>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THẢ</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p>
          <a:p>
            <a:pPr algn="ct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GV</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Hà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Lớp</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a:t>
            </a:r>
            <a:r>
              <a:rPr lang="vi-VN"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7D6C153-5F35-DBD6-7347-FA31FE9AF7E6}"/>
              </a:ext>
            </a:extLst>
          </p:cNvPr>
          <p:cNvSpPr txBox="1"/>
          <p:nvPr/>
        </p:nvSpPr>
        <p:spPr>
          <a:xfrm>
            <a:off x="3224461" y="242281"/>
            <a:ext cx="5358063" cy="1015663"/>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UBND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LÃO</a:t>
            </a:r>
            <a:endParaRPr lang="en-US" sz="2000" dirty="0">
              <a:latin typeface="Times New Roman" panose="02020603050405020304" pitchFamily="18" charset="0"/>
              <a:cs typeface="Times New Roman" panose="02020603050405020304" pitchFamily="18" charset="0"/>
            </a:endParaRPr>
          </a:p>
          <a:p>
            <a:pPr algn="ct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QUANG TRUNG</a:t>
            </a:r>
          </a:p>
          <a:p>
            <a:pPr algn="ctr"/>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607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xmlns="" id="{2A2626E7-5C31-2B4E-9A81-FE7B38B44127}"/>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5" name="Rectangle 4">
            <a:extLst>
              <a:ext uri="{FF2B5EF4-FFF2-40B4-BE49-F238E27FC236}">
                <a16:creationId xmlns:a16="http://schemas.microsoft.com/office/drawing/2014/main" xmlns="" id="{47EE4D69-BB1B-8240-B303-999DAE66FF03}"/>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nong</a:t>
            </a:r>
            <a:endParaRPr lang="vi-VN" sz="2400" dirty="0"/>
          </a:p>
        </p:txBody>
      </p:sp>
      <p:sp>
        <p:nvSpPr>
          <p:cNvPr id="6" name="Oval 5">
            <a:extLst>
              <a:ext uri="{FF2B5EF4-FFF2-40B4-BE49-F238E27FC236}">
                <a16:creationId xmlns:a16="http://schemas.microsoft.com/office/drawing/2014/main" xmlns="" id="{CC97C997-CF4C-3E48-BF87-F6D703346CB8}"/>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xmlns="" id="{8EA5652B-C773-F94B-B193-0F8B31CBA13A}"/>
              </a:ext>
            </a:extLst>
          </p:cNvPr>
          <p:cNvSpPr/>
          <p:nvPr/>
        </p:nvSpPr>
        <p:spPr>
          <a:xfrm>
            <a:off x="3399587" y="1875887"/>
            <a:ext cx="7484340" cy="646331"/>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 vật dụng làm từ tre nứa, có hình tròn, dùng</a:t>
            </a:r>
          </a:p>
        </p:txBody>
      </p:sp>
      <p:sp>
        <p:nvSpPr>
          <p:cNvPr id="8" name="Rectangle 7">
            <a:extLst>
              <a:ext uri="{FF2B5EF4-FFF2-40B4-BE49-F238E27FC236}">
                <a16:creationId xmlns:a16="http://schemas.microsoft.com/office/drawing/2014/main" xmlns="" id="{10731A89-B598-4F4B-B7DD-1F570E40ED08}"/>
              </a:ext>
            </a:extLst>
          </p:cNvPr>
          <p:cNvSpPr/>
          <p:nvPr/>
        </p:nvSpPr>
        <p:spPr>
          <a:xfrm>
            <a:off x="2519751" y="2511885"/>
            <a:ext cx="240482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để phơi thóc lúa.</a:t>
            </a:r>
            <a:endParaRPr lang="x-none" sz="2400" dirty="0"/>
          </a:p>
        </p:txBody>
      </p:sp>
      <p:pic>
        <p:nvPicPr>
          <p:cNvPr id="5124" name="Picture 4" descr="Cái nong - Báo Gia Lai điện tử - Tin nhanh - Chính xác">
            <a:extLst>
              <a:ext uri="{FF2B5EF4-FFF2-40B4-BE49-F238E27FC236}">
                <a16:creationId xmlns:a16="http://schemas.microsoft.com/office/drawing/2014/main" xmlns="" id="{0CF05587-897F-A941-A4B3-355F5FA9BD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2118" y="3004327"/>
            <a:ext cx="5262863" cy="35000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48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500" fill="hold"/>
                                        <p:tgtEl>
                                          <p:spTgt spid="5124"/>
                                        </p:tgtEl>
                                        <p:attrNameLst>
                                          <p:attrName>ppt_w</p:attrName>
                                        </p:attrNameLst>
                                      </p:cBhvr>
                                      <p:tavLst>
                                        <p:tav tm="0">
                                          <p:val>
                                            <p:fltVal val="0"/>
                                          </p:val>
                                        </p:tav>
                                        <p:tav tm="100000">
                                          <p:val>
                                            <p:strVal val="#ppt_w"/>
                                          </p:val>
                                        </p:tav>
                                      </p:tavLst>
                                    </p:anim>
                                    <p:anim calcmode="lin" valueType="num">
                                      <p:cBhvr>
                                        <p:cTn id="31" dur="500" fill="hold"/>
                                        <p:tgtEl>
                                          <p:spTgt spid="5124"/>
                                        </p:tgtEl>
                                        <p:attrNameLst>
                                          <p:attrName>ppt_h</p:attrName>
                                        </p:attrNameLst>
                                      </p:cBhvr>
                                      <p:tavLst>
                                        <p:tav tm="0">
                                          <p:val>
                                            <p:fltVal val="0"/>
                                          </p:val>
                                        </p:tav>
                                        <p:tav tm="100000">
                                          <p:val>
                                            <p:strVal val="#ppt_h"/>
                                          </p:val>
                                        </p:tav>
                                      </p:tavLst>
                                    </p:anim>
                                    <p:animEffect transition="in" filter="fade">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xmlns="" id="{2A2626E7-5C31-2B4E-9A81-FE7B38B44127}"/>
              </a:ext>
            </a:extLst>
          </p:cNvPr>
          <p:cNvSpPr txBox="1"/>
          <p:nvPr/>
        </p:nvSpPr>
        <p:spPr>
          <a:xfrm>
            <a:off x="2543918" y="1041211"/>
            <a:ext cx="7154436" cy="708014"/>
          </a:xfrm>
          <a:prstGeom prst="rect">
            <a:avLst/>
          </a:prstGeom>
          <a:noFill/>
        </p:spPr>
        <p:txBody>
          <a:bodyPr wrap="square" rtlCol="0">
            <a:spAutoFit/>
          </a:bodyPr>
          <a:lstStyle/>
          <a:p>
            <a:pPr algn="ctr" defTabSz="1219170">
              <a:lnSpc>
                <a:spcPct val="150000"/>
              </a:lnSpc>
              <a:buClr>
                <a:srgbClr val="000000"/>
              </a:buClr>
              <a:defRPr/>
            </a:pPr>
            <a:r>
              <a:rPr lang="vi-VN"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rPr>
              <a:t>Từ ngữ</a:t>
            </a:r>
            <a:endParaRPr lang="en-US"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xmlns="" id="{47EE4D69-BB1B-8240-B303-999DAE66FF03}"/>
              </a:ext>
            </a:extLst>
          </p:cNvPr>
          <p:cNvSpPr/>
          <p:nvPr/>
        </p:nvSpPr>
        <p:spPr>
          <a:xfrm>
            <a:off x="2615257" y="1875887"/>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hạt cau:</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xmlns="" id="{CC97C997-CF4C-3E48-BF87-F6D703346CB8}"/>
              </a:ext>
            </a:extLst>
          </p:cNvPr>
          <p:cNvSpPr/>
          <p:nvPr/>
        </p:nvSpPr>
        <p:spPr>
          <a:xfrm>
            <a:off x="2685488"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xmlns="" id="{8EA5652B-C773-F94B-B193-0F8B31CBA13A}"/>
              </a:ext>
            </a:extLst>
          </p:cNvPr>
          <p:cNvSpPr/>
          <p:nvPr/>
        </p:nvSpPr>
        <p:spPr>
          <a:xfrm>
            <a:off x="2997376" y="2371013"/>
            <a:ext cx="2335053"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phần hạt của quả cau</a:t>
            </a:r>
          </a:p>
        </p:txBody>
      </p:sp>
      <p:sp>
        <p:nvSpPr>
          <p:cNvPr id="10" name="Rectangle 9">
            <a:extLst>
              <a:ext uri="{FF2B5EF4-FFF2-40B4-BE49-F238E27FC236}">
                <a16:creationId xmlns:a16="http://schemas.microsoft.com/office/drawing/2014/main" xmlns="" id="{40808B3D-05C5-0040-8BBF-64EA4992C8A0}"/>
              </a:ext>
            </a:extLst>
          </p:cNvPr>
          <p:cNvSpPr/>
          <p:nvPr/>
        </p:nvSpPr>
        <p:spPr>
          <a:xfrm>
            <a:off x="5557627" y="4465610"/>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lưỡi liềm:</a:t>
            </a:r>
            <a:endParaRPr lang="vi-VN" sz="2400" kern="0" dirty="0">
              <a:solidFill>
                <a:srgbClr val="000000"/>
              </a:solidFill>
              <a:latin typeface="Arial"/>
              <a:cs typeface="Arial"/>
              <a:sym typeface="Arial"/>
            </a:endParaRPr>
          </a:p>
        </p:txBody>
      </p:sp>
      <p:sp>
        <p:nvSpPr>
          <p:cNvPr id="11" name="Oval 10">
            <a:extLst>
              <a:ext uri="{FF2B5EF4-FFF2-40B4-BE49-F238E27FC236}">
                <a16:creationId xmlns:a16="http://schemas.microsoft.com/office/drawing/2014/main" xmlns="" id="{6685647B-F304-F748-AFD4-E012948F2799}"/>
              </a:ext>
            </a:extLst>
          </p:cNvPr>
          <p:cNvSpPr/>
          <p:nvPr/>
        </p:nvSpPr>
        <p:spPr>
          <a:xfrm>
            <a:off x="5627857" y="464884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12" name="Rectangle 11">
            <a:extLst>
              <a:ext uri="{FF2B5EF4-FFF2-40B4-BE49-F238E27FC236}">
                <a16:creationId xmlns:a16="http://schemas.microsoft.com/office/drawing/2014/main" xmlns="" id="{5A3AE20E-7EE3-9740-8A16-213680E86CC7}"/>
              </a:ext>
            </a:extLst>
          </p:cNvPr>
          <p:cNvSpPr/>
          <p:nvPr/>
        </p:nvSpPr>
        <p:spPr>
          <a:xfrm>
            <a:off x="5939746" y="4960737"/>
            <a:ext cx="3150836"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vật dụng dùng để gặt lúa.</a:t>
            </a:r>
          </a:p>
        </p:txBody>
      </p:sp>
      <p:pic>
        <p:nvPicPr>
          <p:cNvPr id="7170" name="Picture 2" descr="Nhớ những mùa cau | Báo dân sinh">
            <a:extLst>
              <a:ext uri="{FF2B5EF4-FFF2-40B4-BE49-F238E27FC236}">
                <a16:creationId xmlns:a16="http://schemas.microsoft.com/office/drawing/2014/main" xmlns="" id="{0E8B3CAC-51C7-C44E-A438-3DA1925F5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281150" y="1222599"/>
            <a:ext cx="2392941" cy="3699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ềm – Wikipedia tiếng Việt">
            <a:extLst>
              <a:ext uri="{FF2B5EF4-FFF2-40B4-BE49-F238E27FC236}">
                <a16:creationId xmlns:a16="http://schemas.microsoft.com/office/drawing/2014/main" xmlns="" id="{3A130879-2A2B-6B43-8F4D-592F2F0A070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41241" y1="16868" x2="41241" y2="16868"/>
                        <a14:backgroundMark x1="39820" y1="17045" x2="44460" y2="16868"/>
                        <a14:backgroundMark x1="44460" y1="16690" x2="44934" y2="17223"/>
                        <a14:backgroundMark x1="70597" y1="29332" x2="73532" y2="38494"/>
                        <a14:backgroundMark x1="58617" y1="61932" x2="62263" y2="85405"/>
                        <a14:backgroundMark x1="59612" y1="82848" x2="57386"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3437167" y="4019888"/>
            <a:ext cx="2311520" cy="3082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10" grpId="0"/>
      <p:bldP spid="11" grpId="0" animBg="1"/>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7780713" y="213229"/>
            <a:ext cx="5178829"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ea typeface="Arial-Rounded" panose="020B0500000000000000" pitchFamily="34" charset="0"/>
                <a:cs typeface="Arial-Rounded" panose="020B0500000000000000" pitchFamily="34" charset="0"/>
              </a:rPr>
              <a:t>HS đọc toàn bài</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883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02169937-B356-427A-BB98-7689C56BAD18}"/>
              </a:ext>
            </a:extLst>
          </p:cNvPr>
          <p:cNvSpPr txBox="1"/>
          <p:nvPr/>
        </p:nvSpPr>
        <p:spPr>
          <a:xfrm>
            <a:off x="1635852" y="620676"/>
            <a:ext cx="7675927" cy="707886"/>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CỦNG CỐ ,DẶN DÒ</a:t>
            </a:r>
            <a:r>
              <a:rPr lang="en-US" sz="4000" b="1" dirty="0">
                <a:solidFill>
                  <a:srgbClr val="0070C0"/>
                </a:solidFill>
              </a:rPr>
              <a:t>:</a:t>
            </a:r>
          </a:p>
        </p:txBody>
      </p:sp>
      <p:grpSp>
        <p:nvGrpSpPr>
          <p:cNvPr id="13" name="1">
            <a:extLst>
              <a:ext uri="{FF2B5EF4-FFF2-40B4-BE49-F238E27FC236}">
                <a16:creationId xmlns:a16="http://schemas.microsoft.com/office/drawing/2014/main" xmlns=""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xmlns="" id="{CD9DD4C0-AF4B-4FE1-A3E1-388DA021776B}"/>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xmlns="" id="{4EA58876-3131-4127-8EF3-6DF6D95EF17F}"/>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xmlns="" id="{6CE6C008-AB85-4086-B124-DE7BDF8BE17B}"/>
                </a:ext>
              </a:extLst>
            </p:cNvPr>
            <p:cNvPicPr>
              <a:picLocks noChangeAspect="1"/>
            </p:cNvPicPr>
            <p:nvPr/>
          </p:nvPicPr>
          <p:blipFill>
            <a:blip r:embed="rId4" cstate="screen"/>
            <a:stretch>
              <a:fillRect/>
            </a:stretch>
          </p:blipFill>
          <p:spPr>
            <a:xfrm>
              <a:off x="-53293" y="3185627"/>
              <a:ext cx="4910252" cy="1956197"/>
            </a:xfrm>
            <a:prstGeom prst="rect">
              <a:avLst/>
            </a:prstGeom>
          </p:spPr>
        </p:pic>
      </p:grpSp>
      <p:sp>
        <p:nvSpPr>
          <p:cNvPr id="4" name="TextBox 3"/>
          <p:cNvSpPr txBox="1"/>
          <p:nvPr/>
        </p:nvSpPr>
        <p:spPr>
          <a:xfrm>
            <a:off x="2592198" y="1946246"/>
            <a:ext cx="7466202" cy="1323439"/>
          </a:xfrm>
          <a:prstGeom prst="rect">
            <a:avLst/>
          </a:prstGeom>
          <a:noFill/>
        </p:spPr>
        <p:txBody>
          <a:bodyPr wrap="squar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endParaRPr lang="en-US" sz="4000" dirty="0">
              <a:latin typeface="Times New Roman" panose="02020603050405020304" pitchFamily="18" charset="0"/>
              <a:cs typeface="Times New Roman" panose="02020603050405020304" pitchFamily="18" charset="0"/>
            </a:endParaRPr>
          </a:p>
          <a:p>
            <a:pPr marL="285750" indent="-285750">
              <a:buFontTx/>
              <a:buChar char="-"/>
            </a:pP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2</a:t>
            </a:r>
          </a:p>
        </p:txBody>
      </p:sp>
    </p:spTree>
    <p:custDataLst>
      <p:tags r:id="rId1"/>
    </p:custDataLst>
    <p:extLst>
      <p:ext uri="{BB962C8B-B14F-4D97-AF65-F5344CB8AC3E}">
        <p14:creationId xmlns:p14="http://schemas.microsoft.com/office/powerpoint/2010/main" val="30263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933" y="715962"/>
            <a:ext cx="9050867" cy="5181600"/>
          </a:xfrm>
        </p:spPr>
        <p:txBody>
          <a:bodyPr>
            <a:normAutofit/>
          </a:bodyPr>
          <a:lstStyle/>
          <a:p>
            <a:pPr marL="0" indent="0">
              <a:buNone/>
            </a:pPr>
            <a:r>
              <a:rPr lang="vi-VN" b="1" dirty="0">
                <a:solidFill>
                  <a:schemeClr val="accent1"/>
                </a:solidFill>
              </a:rPr>
              <a:t>1. Các bạn trong tranh đang chơi trò chơi gì?</a:t>
            </a:r>
            <a:endParaRPr lang="en-US" b="1" dirty="0">
              <a:solidFill>
                <a:schemeClr val="accent1"/>
              </a:solidFill>
            </a:endParaRPr>
          </a:p>
          <a:p>
            <a:pPr marL="0" indent="0">
              <a:buNone/>
            </a:pPr>
            <a:r>
              <a:rPr lang="en-US" b="1" dirty="0" err="1">
                <a:solidFill>
                  <a:schemeClr val="accent1"/>
                </a:solidFill>
              </a:rPr>
              <a:t>Trả</a:t>
            </a:r>
            <a:r>
              <a:rPr lang="en-US" b="1" dirty="0">
                <a:solidFill>
                  <a:schemeClr val="accent1"/>
                </a:solidFill>
              </a:rPr>
              <a:t> </a:t>
            </a:r>
            <a:r>
              <a:rPr lang="en-US" b="1" dirty="0" err="1">
                <a:solidFill>
                  <a:schemeClr val="accent1"/>
                </a:solidFill>
              </a:rPr>
              <a:t>lời</a:t>
            </a:r>
            <a:r>
              <a:rPr lang="en-US" b="1" dirty="0">
                <a:solidFill>
                  <a:schemeClr val="accent1"/>
                </a:solidFill>
              </a:rPr>
              <a:t>:</a:t>
            </a:r>
            <a:endParaRPr lang="vi-VN" dirty="0">
              <a:solidFill>
                <a:schemeClr val="accent1"/>
              </a:solidFill>
            </a:endParaRPr>
          </a:p>
          <a:p>
            <a:pPr marL="0" indent="0">
              <a:buNone/>
            </a:pPr>
            <a:r>
              <a:rPr lang="vi-VN" dirty="0">
                <a:solidFill>
                  <a:schemeClr val="bg1"/>
                </a:solidFill>
              </a:rPr>
              <a:t> </a:t>
            </a:r>
            <a:r>
              <a:rPr lang="vi-VN" dirty="0">
                <a:solidFill>
                  <a:srgbClr val="FF0000"/>
                </a:solidFill>
              </a:rPr>
              <a:t>Các bạn trong tranh đang chơi trò chơi thả diều</a:t>
            </a:r>
            <a:r>
              <a:rPr lang="vi-VN" dirty="0">
                <a:solidFill>
                  <a:srgbClr val="FFFF00"/>
                </a:solidFill>
              </a:rPr>
              <a:t>.</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32" b="4577"/>
          <a:stretch/>
        </p:blipFill>
        <p:spPr bwMode="auto">
          <a:xfrm>
            <a:off x="1540933" y="2514600"/>
            <a:ext cx="9127067" cy="4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694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096000"/>
          </a:xfrm>
        </p:spPr>
        <p:txBody>
          <a:bodyPr/>
          <a:lstStyle/>
          <a:p>
            <a:pPr marL="0" indent="0">
              <a:buNone/>
            </a:pPr>
            <a:r>
              <a:rPr lang="vi-VN" b="1" dirty="0">
                <a:solidFill>
                  <a:schemeClr val="accent1"/>
                </a:solidFill>
              </a:rPr>
              <a:t>2. Em biết gì về trò chơi này?</a:t>
            </a:r>
            <a:endParaRPr lang="vi-VN" dirty="0">
              <a:solidFill>
                <a:schemeClr val="accent1"/>
              </a:solidFill>
            </a:endParaRPr>
          </a:p>
          <a:p>
            <a:pPr marL="0" indent="0">
              <a:buNone/>
            </a:pPr>
            <a:r>
              <a:rPr lang="vi-VN" dirty="0">
                <a:solidFill>
                  <a:schemeClr val="bg1"/>
                </a:solidFill>
              </a:rPr>
              <a:t> </a:t>
            </a:r>
            <a:r>
              <a:rPr lang="vi-VN" dirty="0">
                <a:solidFill>
                  <a:srgbClr val="FF0000"/>
                </a:solidFill>
              </a:rPr>
              <a:t>Trò chơi này cần có cánh diều: Diều được làm từ một khung tre dán kín giấy có buộc dây dài. Cầm dây kéo diều ngược chiều gió thì diều sẽ bay lên cao. Một số diều còn được gắn cây sáo, gọi là diều sáo. Khi lên cao, gió thổi qua ống sáo khiến diều phát ra tiếng kêu “vu vu” rất vui tai. Trò chơi thả diều thường diễn ra ở không gian rộng như triền đề, cánh đồng lúa, bãi cỏ,...</a:t>
            </a:r>
          </a:p>
          <a:p>
            <a:pPr marL="0" indent="0">
              <a:buNone/>
            </a:pP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4831455"/>
            <a:ext cx="4995863" cy="20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26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80">
                                          <p:stCondLst>
                                            <p:cond delay="0"/>
                                          </p:stCondLst>
                                        </p:cTn>
                                        <p:tgtEl>
                                          <p:spTgt spid="3074"/>
                                        </p:tgtEl>
                                      </p:cBhvr>
                                    </p:animEffect>
                                    <p:anim calcmode="lin" valueType="num">
                                      <p:cBhvr>
                                        <p:cTn id="1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4"/>
                                        </p:tgtEl>
                                      </p:cBhvr>
                                      <p:to x="100000" y="60000"/>
                                    </p:animScale>
                                    <p:animScale>
                                      <p:cBhvr>
                                        <p:cTn id="17" dur="166" decel="50000">
                                          <p:stCondLst>
                                            <p:cond delay="676"/>
                                          </p:stCondLst>
                                        </p:cTn>
                                        <p:tgtEl>
                                          <p:spTgt spid="3074"/>
                                        </p:tgtEl>
                                      </p:cBhvr>
                                      <p:to x="100000" y="100000"/>
                                    </p:animScale>
                                    <p:animScale>
                                      <p:cBhvr>
                                        <p:cTn id="18" dur="26">
                                          <p:stCondLst>
                                            <p:cond delay="1312"/>
                                          </p:stCondLst>
                                        </p:cTn>
                                        <p:tgtEl>
                                          <p:spTgt spid="3074"/>
                                        </p:tgtEl>
                                      </p:cBhvr>
                                      <p:to x="100000" y="80000"/>
                                    </p:animScale>
                                    <p:animScale>
                                      <p:cBhvr>
                                        <p:cTn id="19" dur="166" decel="50000">
                                          <p:stCondLst>
                                            <p:cond delay="1338"/>
                                          </p:stCondLst>
                                        </p:cTn>
                                        <p:tgtEl>
                                          <p:spTgt spid="3074"/>
                                        </p:tgtEl>
                                      </p:cBhvr>
                                      <p:to x="100000" y="100000"/>
                                    </p:animScale>
                                    <p:animScale>
                                      <p:cBhvr>
                                        <p:cTn id="20" dur="26">
                                          <p:stCondLst>
                                            <p:cond delay="1642"/>
                                          </p:stCondLst>
                                        </p:cTn>
                                        <p:tgtEl>
                                          <p:spTgt spid="3074"/>
                                        </p:tgtEl>
                                      </p:cBhvr>
                                      <p:to x="100000" y="90000"/>
                                    </p:animScale>
                                    <p:animScale>
                                      <p:cBhvr>
                                        <p:cTn id="21" dur="166" decel="50000">
                                          <p:stCondLst>
                                            <p:cond delay="1668"/>
                                          </p:stCondLst>
                                        </p:cTn>
                                        <p:tgtEl>
                                          <p:spTgt spid="3074"/>
                                        </p:tgtEl>
                                      </p:cBhvr>
                                      <p:to x="100000" y="100000"/>
                                    </p:animScale>
                                    <p:animScale>
                                      <p:cBhvr>
                                        <p:cTn id="22" dur="26">
                                          <p:stCondLst>
                                            <p:cond delay="1808"/>
                                          </p:stCondLst>
                                        </p:cTn>
                                        <p:tgtEl>
                                          <p:spTgt spid="3074"/>
                                        </p:tgtEl>
                                      </p:cBhvr>
                                      <p:to x="100000" y="95000"/>
                                    </p:animScale>
                                    <p:animScale>
                                      <p:cBhvr>
                                        <p:cTn id="23" dur="166" decel="50000">
                                          <p:stCondLst>
                                            <p:cond delay="1834"/>
                                          </p:stCondLst>
                                        </p:cTn>
                                        <p:tgtEl>
                                          <p:spTgt spid="307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29620" y="3006461"/>
            <a:ext cx="397431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142369" y="2453181"/>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490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ea typeface="Arial-Rounded" panose="020B0500000000000000" pitchFamily="34" charset="0"/>
                <a:cs typeface="Arial-Rounded" panose="020B0500000000000000" pitchFamily="34" charset="0"/>
              </a:rPr>
              <a:t>GV đọc</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1430540" y="487636"/>
            <a:ext cx="4107815"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98785" y="4768850"/>
            <a:ext cx="4038051"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955714" y="4371789"/>
            <a:ext cx="4049367"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646331"/>
          </a:xfrm>
          <a:prstGeom prst="rect">
            <a:avLst/>
          </a:prstGeom>
          <a:noFill/>
        </p:spPr>
        <p:txBody>
          <a:bodyPr wrap="square" rtlCol="0">
            <a:spAutoFit/>
          </a:bodyPr>
          <a:lstStyle/>
          <a:p>
            <a:r>
              <a:rPr lang="vi-VN" sz="3600" b="1" dirty="0">
                <a:solidFill>
                  <a:srgbClr val="FF0000"/>
                </a:solidFill>
                <a:latin typeface="+mj-lt"/>
                <a:cs typeface="Arial-Rounded" panose="020B0500000000000000" pitchFamily="34" charset="0"/>
              </a:rPr>
              <a:t>THẢ DIỀU</a:t>
            </a:r>
          </a:p>
        </p:txBody>
      </p:sp>
      <p:sp>
        <p:nvSpPr>
          <p:cNvPr id="3" name="Rounded Rectangle 2"/>
          <p:cNvSpPr/>
          <p:nvPr/>
        </p:nvSpPr>
        <p:spPr>
          <a:xfrm>
            <a:off x="7740795" y="428439"/>
            <a:ext cx="4300220" cy="59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004704" y="943033"/>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2705" y="3940234"/>
            <a:ext cx="1756080" cy="8311"/>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6593" y="6470824"/>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28397" y="5209771"/>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80797"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1363"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dirty="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1731444" y="0"/>
            <a:ext cx="13967462" cy="7792085"/>
          </a:xfrm>
          <a:prstGeom prst="rect">
            <a:avLst/>
          </a:prstGeom>
        </p:spPr>
      </p:pic>
      <p:sp>
        <p:nvSpPr>
          <p:cNvPr id="6" name="Text Box 5"/>
          <p:cNvSpPr txBox="1"/>
          <p:nvPr/>
        </p:nvSpPr>
        <p:spPr>
          <a:xfrm>
            <a:off x="610639" y="3974556"/>
            <a:ext cx="3892146" cy="2923877"/>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Ai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10" name="Cloud 9"/>
          <p:cNvSpPr/>
          <p:nvPr/>
        </p:nvSpPr>
        <p:spPr>
          <a:xfrm>
            <a:off x="-299259" y="2360989"/>
            <a:ext cx="5677594" cy="1179633"/>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nhịp</a:t>
            </a:r>
            <a:endParaRPr lang="en-US" sz="3200" dirty="0">
              <a:solidFill>
                <a:srgbClr val="C00000"/>
              </a:solidFill>
              <a:latin typeface="Times New Roman" panose="02020603050405020304" pitchFamily="18" charset="0"/>
              <a:cs typeface="Times New Roman" panose="02020603050405020304" pitchFamily="18" charset="0"/>
            </a:endParaRPr>
          </a:p>
          <a:p>
            <a:pPr algn="ct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p:cNvCxnSpPr/>
          <p:nvPr/>
        </p:nvCxnSpPr>
        <p:spPr>
          <a:xfrm flipH="1">
            <a:off x="1986505"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959657" y="415417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640399" y="461099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3216864"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904094" y="510982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158770" y="502374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385008" y="408351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120922"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02785" y="430530"/>
            <a:ext cx="1499004" cy="369332"/>
          </a:xfrm>
          <a:prstGeom prst="rect">
            <a:avLst/>
          </a:prstGeom>
        </p:spPr>
        <p:txBody>
          <a:bodyPr wrap="square">
            <a:spAutoFit/>
          </a:bodyPr>
          <a:lstStyle/>
          <a:p>
            <a:endParaRPr lang="en-US" dirty="0"/>
          </a:p>
        </p:txBody>
      </p:sp>
      <p:sp>
        <p:nvSpPr>
          <p:cNvPr id="8" name="Rectangle 7"/>
          <p:cNvSpPr/>
          <p:nvPr/>
        </p:nvSpPr>
        <p:spPr>
          <a:xfrm>
            <a:off x="-1080654" y="163394"/>
            <a:ext cx="8271164"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17</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2023</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THẢ DIỀU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Times New Roman" panose="02020603050405020304" pitchFamily="18" charset="0"/>
                <a:cs typeface="Times New Roman" panose="02020603050405020304" pitchFamily="18" charset="0"/>
              </a:rPr>
              <a:t>                                   ( </a:t>
            </a:r>
            <a:r>
              <a:rPr lang="vi-VN" sz="3200" b="1" dirty="0">
                <a:solidFill>
                  <a:srgbClr val="0070C0"/>
                </a:solidFill>
                <a:latin typeface="Times New Roman" panose="02020603050405020304" pitchFamily="18" charset="0"/>
                <a:cs typeface="Times New Roman" panose="02020603050405020304" pitchFamily="18" charset="0"/>
              </a:rPr>
              <a:t>Trần Đăng Khoa</a:t>
            </a:r>
            <a:r>
              <a:rPr lang="en-US" sz="3200" b="1"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07509" y="221798"/>
            <a:ext cx="3879215" cy="523220"/>
          </a:xfrm>
          <a:prstGeom prst="rect">
            <a:avLst/>
          </a:prstGeom>
          <a:noFill/>
        </p:spPr>
        <p:txBody>
          <a:bodyPr wrap="square" rtlCol="0">
            <a:spAutoFit/>
          </a:bodyPr>
          <a:lstStyle/>
          <a:p>
            <a:r>
              <a:rPr lang="vi-VN" sz="2800" b="1" dirty="0">
                <a:solidFill>
                  <a:srgbClr val="C00000"/>
                </a:solidFill>
                <a:latin typeface="+mj-lt"/>
                <a:cs typeface="Arial-Rounded" panose="020B0500000000000000" pitchFamily="34" charset="0"/>
              </a:rPr>
              <a:t>THẢ</a:t>
            </a:r>
            <a:r>
              <a:rPr lang="en-US" sz="2800" b="1" dirty="0">
                <a:solidFill>
                  <a:srgbClr val="C00000"/>
                </a:solidFill>
                <a:latin typeface="+mj-lt"/>
                <a:cs typeface="Arial-Rounded" panose="020B0500000000000000" pitchFamily="34" charset="0"/>
              </a:rPr>
              <a:t> DIỀU</a:t>
            </a:r>
          </a:p>
        </p:txBody>
      </p:sp>
      <p:sp>
        <p:nvSpPr>
          <p:cNvPr id="17" name="TextBox 16"/>
          <p:cNvSpPr txBox="1"/>
          <p:nvPr/>
        </p:nvSpPr>
        <p:spPr>
          <a:xfrm>
            <a:off x="5466715" y="3704658"/>
            <a:ext cx="6096000"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từng khổ thơ.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960" y="9697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145" y="399580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302" y="3996319"/>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046867" y="456501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3C8FAFC-C1D0-49BB-A45E-D744951A028F}"/>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4" name="Rectangle 3">
            <a:extLst>
              <a:ext uri="{FF2B5EF4-FFF2-40B4-BE49-F238E27FC236}">
                <a16:creationId xmlns:a16="http://schemas.microsoft.com/office/drawing/2014/main" xmlns="" id="{2A05FE84-F3FF-423B-ADA4-6F77209D652D}"/>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sông Ngân ( dải Ngân Hà )</a:t>
            </a:r>
            <a:endParaRPr lang="vi-VN" sz="2400" dirty="0"/>
          </a:p>
        </p:txBody>
      </p:sp>
      <p:sp>
        <p:nvSpPr>
          <p:cNvPr id="5" name="Oval 4">
            <a:extLst>
              <a:ext uri="{FF2B5EF4-FFF2-40B4-BE49-F238E27FC236}">
                <a16:creationId xmlns:a16="http://schemas.microsoft.com/office/drawing/2014/main" xmlns="" id="{2C8AD751-7B5F-4219-A003-AE328012CD5C}"/>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xmlns="" id="{3BCDD889-B037-48BC-924C-9A4CE9368C89}"/>
              </a:ext>
            </a:extLst>
          </p:cNvPr>
          <p:cNvSpPr txBox="1"/>
          <p:nvPr/>
        </p:nvSpPr>
        <p:spPr>
          <a:xfrm>
            <a:off x="6680393" y="1862053"/>
            <a:ext cx="3452923"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dải trắng bạc, vắt </a:t>
            </a:r>
            <a:endParaRPr lang="en-US" sz="24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xmlns="" id="{DF5D2971-2D53-5044-BF9F-77A04FDC6546}"/>
              </a:ext>
            </a:extLst>
          </p:cNvPr>
          <p:cNvSpPr/>
          <p:nvPr/>
        </p:nvSpPr>
        <p:spPr>
          <a:xfrm>
            <a:off x="2570029" y="2426859"/>
            <a:ext cx="7484340" cy="1200329"/>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ngang bầu trời, được tạo nên từ nhiều ngôi sao, trông giống như một con sông.</a:t>
            </a:r>
          </a:p>
        </p:txBody>
      </p:sp>
      <p:pic>
        <p:nvPicPr>
          <p:cNvPr id="4098" name="Picture 2" descr="Dải Ngân Hà của chúng ta có gì đặc biệt? - Doanh Nghiệp Việt Nam">
            <a:extLst>
              <a:ext uri="{FF2B5EF4-FFF2-40B4-BE49-F238E27FC236}">
                <a16:creationId xmlns:a16="http://schemas.microsoft.com/office/drawing/2014/main" xmlns="" id="{A0D8775B-C293-4344-9ABA-184AF4057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348" y="3642328"/>
            <a:ext cx="8313205" cy="2927299"/>
          </a:xfrm>
          <a:prstGeom prst="rect">
            <a:avLst/>
          </a:prstGeom>
          <a:ln w="9525">
            <a:solidFill>
              <a:schemeClr val="tx1"/>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D5ED3BB3-5366-334B-9E75-3277F51C96AE}"/>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Tree>
    <p:custDataLst>
      <p:tags r:id="rId1"/>
    </p:custDataLst>
    <p:extLst>
      <p:ext uri="{BB962C8B-B14F-4D97-AF65-F5344CB8AC3E}">
        <p14:creationId xmlns:p14="http://schemas.microsoft.com/office/powerpoint/2010/main" val="5497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D10FDEC-30F9-41A4-B302-69EC1086C5F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2\u03A20{44ECE58B-286D-4ACC-9C20-C9B30B74235D}&quot;,&quot;D:\\PAPOI GỬI THƯ VIỆ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1 Thả diều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GENSWF_SLIDE_UID" val="{4D73DCCC-44DF-48D5-81F4-5A34F1BFF3B6}:309"/>
</p:tagLst>
</file>

<file path=ppt/tags/tag11.xml><?xml version="1.0" encoding="utf-8"?>
<p:tagLst xmlns:a="http://schemas.openxmlformats.org/drawingml/2006/main" xmlns:r="http://schemas.openxmlformats.org/officeDocument/2006/relationships" xmlns:p="http://schemas.openxmlformats.org/presentationml/2006/main">
  <p:tag name="GENSWF_SLIDE_UID" val="{57BEBE6F-F537-49C6-BE26-D5C6E5717E3D}:310"/>
</p:tagLst>
</file>

<file path=ppt/tags/tag12.xml><?xml version="1.0" encoding="utf-8"?>
<p:tagLst xmlns:a="http://schemas.openxmlformats.org/drawingml/2006/main" xmlns:r="http://schemas.openxmlformats.org/officeDocument/2006/relationships" xmlns:p="http://schemas.openxmlformats.org/presentationml/2006/main">
  <p:tag name="GENSWF_SLIDE_UID" val="{E180DDE2-E612-49C9-ACDC-ACCD6248905D}:311"/>
</p:tagLst>
</file>

<file path=ppt/tags/tag13.xml><?xml version="1.0" encoding="utf-8"?>
<p:tagLst xmlns:a="http://schemas.openxmlformats.org/drawingml/2006/main" xmlns:r="http://schemas.openxmlformats.org/officeDocument/2006/relationships" xmlns:p="http://schemas.openxmlformats.org/presentationml/2006/main">
  <p:tag name="GENSWF_SLIDE_UID" val="{8D7B20F1-E769-4271-973D-8E28F9964837}:307"/>
</p:tagLst>
</file>

<file path=ppt/tags/tag14.xml><?xml version="1.0" encoding="utf-8"?>
<p:tagLst xmlns:a="http://schemas.openxmlformats.org/drawingml/2006/main" xmlns:r="http://schemas.openxmlformats.org/officeDocument/2006/relationships" xmlns:p="http://schemas.openxmlformats.org/presentationml/2006/main">
  <p:tag name="GENSWF_SLIDE_UID" val="{874AC38F-813C-4C31-AF25-02E7CB741C2E}:306"/>
</p:tagLst>
</file>

<file path=ppt/tags/tag2.xml><?xml version="1.0" encoding="utf-8"?>
<p:tagLst xmlns:a="http://schemas.openxmlformats.org/drawingml/2006/main" xmlns:r="http://schemas.openxmlformats.org/officeDocument/2006/relationships" xmlns:p="http://schemas.openxmlformats.org/presentationml/2006/main">
  <p:tag name="GENSWF_SLIDE_UID" val="{D921A58D-08ED-4A4D-BB67-33762F552BED}:302"/>
</p:tagLst>
</file>

<file path=ppt/tags/tag3.xml><?xml version="1.0" encoding="utf-8"?>
<p:tagLst xmlns:a="http://schemas.openxmlformats.org/drawingml/2006/main" xmlns:r="http://schemas.openxmlformats.org/officeDocument/2006/relationships" xmlns:p="http://schemas.openxmlformats.org/presentationml/2006/main">
  <p:tag name="GENSWF_SLIDE_UID" val="{F6D297D9-F154-4E43-A990-110FA47BD5E1}:304"/>
</p:tagLst>
</file>

<file path=ppt/tags/tag4.xml><?xml version="1.0" encoding="utf-8"?>
<p:tagLst xmlns:a="http://schemas.openxmlformats.org/drawingml/2006/main" xmlns:r="http://schemas.openxmlformats.org/officeDocument/2006/relationships" xmlns:p="http://schemas.openxmlformats.org/presentationml/2006/main">
  <p:tag name="GENSWF_SLIDE_UID" val="{026548BD-5F2A-41CA-9EBA-C5B1264AA5AE}:305"/>
</p:tagLst>
</file>

<file path=ppt/tags/tag5.xml><?xml version="1.0" encoding="utf-8"?>
<p:tagLst xmlns:a="http://schemas.openxmlformats.org/drawingml/2006/main" xmlns:r="http://schemas.openxmlformats.org/officeDocument/2006/relationships" xmlns:p="http://schemas.openxmlformats.org/presentationml/2006/main">
  <p:tag name="GENSWF_SLIDE_UID" val="{9CCD3510-AE05-4A27-A7BB-E188984352D5}:312"/>
</p:tagLst>
</file>

<file path=ppt/tags/tag6.xml><?xml version="1.0" encoding="utf-8"?>
<p:tagLst xmlns:a="http://schemas.openxmlformats.org/drawingml/2006/main" xmlns:r="http://schemas.openxmlformats.org/officeDocument/2006/relationships" xmlns:p="http://schemas.openxmlformats.org/presentationml/2006/main">
  <p:tag name="GENSWF_SLIDE_UID" val="{733EEC5E-AD23-4AAA-AC30-56871508FCDE}:268"/>
</p:tagLst>
</file>

<file path=ppt/tags/tag7.xml><?xml version="1.0" encoding="utf-8"?>
<p:tagLst xmlns:a="http://schemas.openxmlformats.org/drawingml/2006/main" xmlns:r="http://schemas.openxmlformats.org/officeDocument/2006/relationships" xmlns:p="http://schemas.openxmlformats.org/presentationml/2006/main">
  <p:tag name="GENSWF_SLIDE_UID" val="{7340F031-6214-44FD-B80C-A903412DC367}:269"/>
</p:tagLst>
</file>

<file path=ppt/tags/tag8.xml><?xml version="1.0" encoding="utf-8"?>
<p:tagLst xmlns:a="http://schemas.openxmlformats.org/drawingml/2006/main" xmlns:r="http://schemas.openxmlformats.org/officeDocument/2006/relationships" xmlns:p="http://schemas.openxmlformats.org/presentationml/2006/main">
  <p:tag name="GENSWF_SLIDE_UID" val="{DCCBC776-E44D-4724-99E7-EF31C616310E}:270"/>
</p:tagLst>
</file>

<file path=ppt/tags/tag9.xml><?xml version="1.0" encoding="utf-8"?>
<p:tagLst xmlns:a="http://schemas.openxmlformats.org/drawingml/2006/main" xmlns:r="http://schemas.openxmlformats.org/officeDocument/2006/relationships" xmlns:p="http://schemas.openxmlformats.org/presentationml/2006/main">
  <p:tag name="GENSWF_SLIDE_UID" val="{9CB4ED60-8CFE-4680-AE31-A1B6077C4EB8}:27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729</Words>
  <Application>Microsoft Office PowerPoint</Application>
  <PresentationFormat>Widescreen</PresentationFormat>
  <Paragraphs>155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宋体</vt:lpstr>
      <vt:lpstr>Arial</vt:lpstr>
      <vt:lpstr>Arial Rounded MT Bold</vt:lpstr>
      <vt:lpstr>Arial-Rounded</vt:lpstr>
      <vt:lpstr>Calibri</vt:lpstr>
      <vt:lpstr>Calibri Light</vt:lpstr>
      <vt:lpstr>Times New Roman</vt:lpstr>
      <vt:lpstr>UTM Avo</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21 Thả diều (Tiết 1)</dc:title>
  <dc:creator>HP</dc:creator>
  <cp:lastModifiedBy>STD_NHA</cp:lastModifiedBy>
  <cp:revision>64</cp:revision>
  <dcterms:created xsi:type="dcterms:W3CDTF">2021-05-27T05:02:00Z</dcterms:created>
  <dcterms:modified xsi:type="dcterms:W3CDTF">2024-12-16T15:06:26Z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