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  <p:sldMasterId id="2147483666" r:id="rId4"/>
    <p:sldMasterId id="2147483668" r:id="rId5"/>
  </p:sldMasterIdLst>
  <p:notesMasterIdLst>
    <p:notesMasterId r:id="rId28"/>
  </p:notesMasterIdLst>
  <p:sldIdLst>
    <p:sldId id="258" r:id="rId6"/>
    <p:sldId id="261" r:id="rId7"/>
    <p:sldId id="282" r:id="rId8"/>
    <p:sldId id="283" r:id="rId9"/>
    <p:sldId id="382" r:id="rId10"/>
    <p:sldId id="384" r:id="rId11"/>
    <p:sldId id="386" r:id="rId12"/>
    <p:sldId id="387" r:id="rId13"/>
    <p:sldId id="388" r:id="rId14"/>
    <p:sldId id="389" r:id="rId15"/>
    <p:sldId id="390" r:id="rId16"/>
    <p:sldId id="268" r:id="rId17"/>
    <p:sldId id="391" r:id="rId18"/>
    <p:sldId id="392" r:id="rId19"/>
    <p:sldId id="393" r:id="rId20"/>
    <p:sldId id="397" r:id="rId21"/>
    <p:sldId id="396" r:id="rId22"/>
    <p:sldId id="402" r:id="rId23"/>
    <p:sldId id="401" r:id="rId24"/>
    <p:sldId id="404" r:id="rId25"/>
    <p:sldId id="406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C6F73-6E94-43B0-97D2-97DE29990F36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4624D-596B-43B3-9EC2-667B65048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7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4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15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03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37FC6-36FC-443E-BF48-B9AB844BE6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1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5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A0C5-75C2-4D81-97F2-EA044505B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4F7B4-FCCA-4B2F-80A3-4D1575203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F73CA-4B57-4F8F-A36D-FF12DE11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630F0-D02A-48E0-A0F5-4E667071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5C845-D7C4-47D6-9459-0A44589B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1F29-FC37-4C0B-BEF4-90AA0DFC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9F6FB-9925-4EB0-B048-C014DF144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A800A-58CE-481E-BE09-B68078F0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781C0-A334-49BC-8963-CEE95B68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12B7E-97F6-4687-861C-43C36915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0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2CC1B-026B-4803-8F21-C9460C78D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A09DA-DF34-41C8-BEF3-589A0051C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4ED52-B123-4865-98DE-3C2F4922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B9935-F848-4607-A2AF-F09BFC44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C06AD-0E27-443A-84A6-FFE9736D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6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E710A-3F4A-4344-8296-3F05CA7672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7014B-781F-425A-B752-884238A14C5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96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8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483F7-3579-4161-B4E2-DBD4C421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D1591-BCF4-43CA-93F4-E41600D48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B5AFD-9394-4A60-AC1F-AA7418C4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FABE5-287B-4C2E-B7BE-B397F4BF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6E18-FEA3-425B-AE8E-05DCA3BB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8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6EFB-CB37-4251-A0B7-D8915184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3B643-E011-456B-9380-801573E04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E8AB3-1CBF-49DA-80B1-644042F3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FF206-56B8-48C7-AC83-56AE2350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D546C-A49A-48F1-8A95-B54BAB51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6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10C9-31DA-441C-81FD-0A1F8CBE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CA2E-DD2B-4575-9CC8-31F6F51EA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0CEFA-3DA3-4781-995F-5A221D960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2015E-A7D0-4DCA-A502-5F527F1FA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61E3C-D55B-40B4-B978-DEE16AE4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3D374-3ED5-4EF4-BE77-626F2D98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2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E52A9-871C-401D-8AD9-8447864F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6D1DC-D622-4DAD-BB75-5DAE22C3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C536B-1793-456B-8638-11478C20B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4B410-F549-4D25-A24E-BAC99D607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40568-49D8-4FD1-A71B-827E7187D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CA0B9-2B24-494B-A076-1005B386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2E6B5-F388-45EF-821B-B9295798B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F7DF6-D9A4-442D-9DA3-2ACEECC6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5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A819-35CA-452D-AB7D-63CB75C8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6F021-90B9-412E-A105-8BDAFA6E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984DF-C25F-46DC-9F30-C6E57A8E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E0088-2D03-4E70-A61C-B584658B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0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5BC446-FD26-40DD-9521-DD83496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2372D-E713-486F-8F11-3917C9E3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818A4-16A4-4BCB-AECD-1B9889F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8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4F4F-8133-43F6-B620-C7F2E0DF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0ADB2-D1E2-46A0-9812-C6635C260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23182-25D6-4391-8E2D-592F5F4CB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2E64D-50DE-487B-85EA-C70698D46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EE8BC-C46B-44BF-87D0-B92706F1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154AF-4FC9-4337-949E-742B9D03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C429F-D716-4AA5-B708-91E21186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73490-050C-4C98-A2E8-8CCE933E0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E72E4-0D60-478E-8312-C4CDDEBDF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8D2BF-66D4-4278-B218-2101B3EB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32FD1-8798-4066-BDA3-ECD7AAB9D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D7CF1-F57B-4769-8E75-FD3B0593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1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377DF-8774-4F0F-AAC2-D8D0AD975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1B632-CA46-45DB-B82E-B45A8A3A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BE709-CABD-4317-8BF0-8F1C45698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CD2FA-CEAD-423A-B26E-4348F3BF6EC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5F9EB-581A-4E7C-B0D8-8C28ECA72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B2C12-5029-4E86-A59B-6AC4A99DE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51DB5-6E65-40C2-B29F-FAB0F45A4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5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5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80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6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nHcfB7J_ec?si=d_UV-U0E-KTe5_7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48AC1-76E3-43D7-9BD9-8715A018D1B4}"/>
              </a:ext>
            </a:extLst>
          </p:cNvPr>
          <p:cNvSpPr txBox="1"/>
          <p:nvPr/>
        </p:nvSpPr>
        <p:spPr>
          <a:xfrm>
            <a:off x="3119437" y="1344285"/>
            <a:ext cx="635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83119-B432-4A1E-A17D-88681ED2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218" y="2174242"/>
            <a:ext cx="7529213" cy="287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831" y="4170351"/>
            <a:ext cx="2042337" cy="969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0E0DC-403C-4C3A-9F23-18FA2E12C703}"/>
              </a:ext>
            </a:extLst>
          </p:cNvPr>
          <p:cNvSpPr txBox="1"/>
          <p:nvPr/>
        </p:nvSpPr>
        <p:spPr>
          <a:xfrm>
            <a:off x="5617834" y="4772025"/>
            <a:ext cx="411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69FD2B-4FC0-4076-98E2-C03AED0351E9}"/>
              </a:ext>
            </a:extLst>
          </p:cNvPr>
          <p:cNvSpPr txBox="1"/>
          <p:nvPr/>
        </p:nvSpPr>
        <p:spPr>
          <a:xfrm>
            <a:off x="2470785" y="134146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 rễ cây có mấy loại chính?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91B6D-4FE3-43F0-8EC3-70D2A05C1BD9}"/>
              </a:ext>
            </a:extLst>
          </p:cNvPr>
          <p:cNvSpPr txBox="1"/>
          <p:nvPr/>
        </p:nvSpPr>
        <p:spPr>
          <a:xfrm>
            <a:off x="3180723" y="3105822"/>
            <a:ext cx="6582402" cy="1200329"/>
          </a:xfrm>
          <a:custGeom>
            <a:avLst/>
            <a:gdLst>
              <a:gd name="connsiteX0" fmla="*/ 0 w 6582402"/>
              <a:gd name="connsiteY0" fmla="*/ 0 h 1200329"/>
              <a:gd name="connsiteX1" fmla="*/ 6582402 w 6582402"/>
              <a:gd name="connsiteY1" fmla="*/ 0 h 1200329"/>
              <a:gd name="connsiteX2" fmla="*/ 6582402 w 6582402"/>
              <a:gd name="connsiteY2" fmla="*/ 1200329 h 1200329"/>
              <a:gd name="connsiteX3" fmla="*/ 0 w 6582402"/>
              <a:gd name="connsiteY3" fmla="*/ 1200329 h 1200329"/>
              <a:gd name="connsiteX4" fmla="*/ 0 w 65824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2402" h="1200329" fill="none" extrusionOk="0">
                <a:moveTo>
                  <a:pt x="0" y="0"/>
                </a:moveTo>
                <a:cubicBezTo>
                  <a:pt x="1727042" y="5222"/>
                  <a:pt x="3587923" y="24918"/>
                  <a:pt x="6582402" y="0"/>
                </a:cubicBezTo>
                <a:cubicBezTo>
                  <a:pt x="6649136" y="180425"/>
                  <a:pt x="6635419" y="1037242"/>
                  <a:pt x="6582402" y="1200329"/>
                </a:cubicBezTo>
                <a:cubicBezTo>
                  <a:pt x="4399806" y="1035568"/>
                  <a:pt x="1763754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582402" h="1200329" stroke="0" extrusionOk="0">
                <a:moveTo>
                  <a:pt x="0" y="0"/>
                </a:moveTo>
                <a:cubicBezTo>
                  <a:pt x="2695114" y="11849"/>
                  <a:pt x="3730438" y="-161459"/>
                  <a:pt x="6582402" y="0"/>
                </a:cubicBezTo>
                <a:cubicBezTo>
                  <a:pt x="6507360" y="255061"/>
                  <a:pt x="6652924" y="845340"/>
                  <a:pt x="6582402" y="1200329"/>
                </a:cubicBezTo>
                <a:cubicBezTo>
                  <a:pt x="3443368" y="1054469"/>
                  <a:pt x="169857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 cây có 2 loại chính đó là rễ cọc và rễ chùm.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533A2E30-7267-4ECA-9900-12EE1D23DAB0}"/>
              </a:ext>
            </a:extLst>
          </p:cNvPr>
          <p:cNvSpPr/>
          <p:nvPr/>
        </p:nvSpPr>
        <p:spPr>
          <a:xfrm>
            <a:off x="2311818" y="21018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5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AEBC2-2DAA-4AE1-8E4B-2683C02F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809" y="3164930"/>
            <a:ext cx="3066930" cy="1896253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9D55478-E957-45FC-94D2-E1A7529641AA}"/>
              </a:ext>
            </a:extLst>
          </p:cNvPr>
          <p:cNvSpPr/>
          <p:nvPr/>
        </p:nvSpPr>
        <p:spPr>
          <a:xfrm>
            <a:off x="4310380" y="1771650"/>
            <a:ext cx="6045200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3CFC7-9D3F-4704-9383-F4DA2ECD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135283"/>
            <a:ext cx="3212148" cy="4351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4910FD4-CD86-4F99-82DD-49EE436CA2D5}"/>
              </a:ext>
            </a:extLst>
          </p:cNvPr>
          <p:cNvSpPr/>
          <p:nvPr/>
        </p:nvSpPr>
        <p:spPr>
          <a:xfrm rot="2267352">
            <a:off x="4066757" y="3790366"/>
            <a:ext cx="481099" cy="9620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4774FC-AD0D-4AF6-A184-C31E10D507C2}"/>
              </a:ext>
            </a:extLst>
          </p:cNvPr>
          <p:cNvSpPr/>
          <p:nvPr/>
        </p:nvSpPr>
        <p:spPr>
          <a:xfrm>
            <a:off x="4910455" y="1333500"/>
            <a:ext cx="6005196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6504948" y="3772572"/>
            <a:ext cx="4563102" cy="1200329"/>
          </a:xfrm>
          <a:custGeom>
            <a:avLst/>
            <a:gdLst>
              <a:gd name="connsiteX0" fmla="*/ 0 w 4563102"/>
              <a:gd name="connsiteY0" fmla="*/ 0 h 1200329"/>
              <a:gd name="connsiteX1" fmla="*/ 4563102 w 4563102"/>
              <a:gd name="connsiteY1" fmla="*/ 0 h 1200329"/>
              <a:gd name="connsiteX2" fmla="*/ 4563102 w 4563102"/>
              <a:gd name="connsiteY2" fmla="*/ 1200329 h 1200329"/>
              <a:gd name="connsiteX3" fmla="*/ 0 w 4563102"/>
              <a:gd name="connsiteY3" fmla="*/ 1200329 h 1200329"/>
              <a:gd name="connsiteX4" fmla="*/ 0 w 45631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102" h="1200329" fill="none" extrusionOk="0">
                <a:moveTo>
                  <a:pt x="0" y="0"/>
                </a:moveTo>
                <a:cubicBezTo>
                  <a:pt x="904961" y="5222"/>
                  <a:pt x="4013028" y="24918"/>
                  <a:pt x="4563102" y="0"/>
                </a:cubicBezTo>
                <a:cubicBezTo>
                  <a:pt x="4629836" y="180425"/>
                  <a:pt x="4616119" y="1037242"/>
                  <a:pt x="4563102" y="1200329"/>
                </a:cubicBezTo>
                <a:cubicBezTo>
                  <a:pt x="3339821" y="1035568"/>
                  <a:pt x="152142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563102" h="1200329" stroke="0" extrusionOk="0">
                <a:moveTo>
                  <a:pt x="0" y="0"/>
                </a:moveTo>
                <a:cubicBezTo>
                  <a:pt x="1129303" y="11849"/>
                  <a:pt x="2686931" y="-161459"/>
                  <a:pt x="4563102" y="0"/>
                </a:cubicBezTo>
                <a:cubicBezTo>
                  <a:pt x="4488060" y="255061"/>
                  <a:pt x="4633624" y="845340"/>
                  <a:pt x="4563102" y="1200329"/>
                </a:cubicBezTo>
                <a:cubicBezTo>
                  <a:pt x="2759876" y="1054469"/>
                  <a:pt x="13515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 cây trầu không gọi là rễ phụ.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B25F85FB-F8AB-4681-A5BB-2B001FDE26CF}"/>
              </a:ext>
            </a:extLst>
          </p:cNvPr>
          <p:cNvSpPr/>
          <p:nvPr/>
        </p:nvSpPr>
        <p:spPr>
          <a:xfrm>
            <a:off x="563604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0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0125" y="96402"/>
            <a:ext cx="11049000" cy="954107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 và so sánh hình dạng, kích thước các rễ cây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0"/>
            <a:ext cx="1102403" cy="1416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EFE0E-19D0-494D-A576-BDB77839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397" y="1328737"/>
            <a:ext cx="8405813" cy="3829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6BAF8-10AB-4156-A641-155C39E29188}"/>
              </a:ext>
            </a:extLst>
          </p:cNvPr>
          <p:cNvGrpSpPr/>
          <p:nvPr/>
        </p:nvGrpSpPr>
        <p:grpSpPr>
          <a:xfrm>
            <a:off x="7775030" y="4701414"/>
            <a:ext cx="4416970" cy="2156586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BAD0F-B1F5-475B-9E7D-8169FDD90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CEA493-AAB2-44AB-AA7C-85865A2887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6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1B6D4B-43D9-41E4-8C6A-A2DEFB3CD034}"/>
              </a:ext>
            </a:extLst>
          </p:cNvPr>
          <p:cNvGraphicFramePr>
            <a:graphicFrameLocks noGrp="1"/>
          </p:cNvGraphicFramePr>
          <p:nvPr/>
        </p:nvGraphicFramePr>
        <p:xfrm>
          <a:off x="797103" y="1636557"/>
          <a:ext cx="10730501" cy="366801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665835464"/>
                    </a:ext>
                  </a:extLst>
                </a:gridCol>
                <a:gridCol w="4936620">
                  <a:extLst>
                    <a:ext uri="{9D8B030D-6E8A-4147-A177-3AD203B41FA5}">
                      <a16:colId xmlns:a16="http://schemas.microsoft.com/office/drawing/2014/main" val="1989979809"/>
                    </a:ext>
                  </a:extLst>
                </a:gridCol>
                <a:gridCol w="2845941">
                  <a:extLst>
                    <a:ext uri="{9D8B030D-6E8A-4147-A177-3AD203B41FA5}">
                      <a16:colId xmlns:a16="http://schemas.microsoft.com/office/drawing/2014/main" val="3371431376"/>
                    </a:ext>
                  </a:extLst>
                </a:gridCol>
              </a:tblGrid>
              <a:tr h="7984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87889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278174343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02466617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53677651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8593925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2D40C7-DFEC-4DE2-BAA3-B213A3236227}"/>
              </a:ext>
            </a:extLst>
          </p:cNvPr>
          <p:cNvSpPr txBox="1"/>
          <p:nvPr/>
        </p:nvSpPr>
        <p:spPr>
          <a:xfrm>
            <a:off x="3689828" y="628680"/>
            <a:ext cx="5546639" cy="646331"/>
          </a:xfrm>
          <a:custGeom>
            <a:avLst/>
            <a:gdLst>
              <a:gd name="connsiteX0" fmla="*/ 0 w 5546639"/>
              <a:gd name="connsiteY0" fmla="*/ 0 h 646331"/>
              <a:gd name="connsiteX1" fmla="*/ 5546639 w 5546639"/>
              <a:gd name="connsiteY1" fmla="*/ 0 h 646331"/>
              <a:gd name="connsiteX2" fmla="*/ 5546639 w 5546639"/>
              <a:gd name="connsiteY2" fmla="*/ 646331 h 646331"/>
              <a:gd name="connsiteX3" fmla="*/ 0 w 5546639"/>
              <a:gd name="connsiteY3" fmla="*/ 646331 h 646331"/>
              <a:gd name="connsiteX4" fmla="*/ 0 w 5546639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639" h="646331" fill="none" extrusionOk="0">
                <a:moveTo>
                  <a:pt x="0" y="0"/>
                </a:moveTo>
                <a:cubicBezTo>
                  <a:pt x="954307" y="5222"/>
                  <a:pt x="4205857" y="24918"/>
                  <a:pt x="5546639" y="0"/>
                </a:cubicBezTo>
                <a:cubicBezTo>
                  <a:pt x="5546893" y="82799"/>
                  <a:pt x="5566417" y="500035"/>
                  <a:pt x="5546639" y="646331"/>
                </a:cubicBezTo>
                <a:cubicBezTo>
                  <a:pt x="3919462" y="481570"/>
                  <a:pt x="7958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546639" h="646331" stroke="0" extrusionOk="0">
                <a:moveTo>
                  <a:pt x="0" y="0"/>
                </a:moveTo>
                <a:cubicBezTo>
                  <a:pt x="1867582" y="11849"/>
                  <a:pt x="3492676" y="-161459"/>
                  <a:pt x="5546639" y="0"/>
                </a:cubicBezTo>
                <a:cubicBezTo>
                  <a:pt x="5521457" y="272270"/>
                  <a:pt x="5600541" y="451941"/>
                  <a:pt x="5546639" y="646331"/>
                </a:cubicBezTo>
                <a:cubicBezTo>
                  <a:pt x="4740912" y="500471"/>
                  <a:pt x="59893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 thành Phiếu bài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8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A80F3A-07A9-4FC7-9BEF-BAE86C2C7039}"/>
              </a:ext>
            </a:extLst>
          </p:cNvPr>
          <p:cNvGraphicFramePr>
            <a:graphicFrameLocks noGrp="1"/>
          </p:cNvGraphicFramePr>
          <p:nvPr/>
        </p:nvGraphicFramePr>
        <p:xfrm>
          <a:off x="776555" y="1099335"/>
          <a:ext cx="10730501" cy="44314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2989029538"/>
                    </a:ext>
                  </a:extLst>
                </a:gridCol>
                <a:gridCol w="5953761">
                  <a:extLst>
                    <a:ext uri="{9D8B030D-6E8A-4147-A177-3AD203B41FA5}">
                      <a16:colId xmlns:a16="http://schemas.microsoft.com/office/drawing/2014/main" val="21685569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45998435"/>
                    </a:ext>
                  </a:extLst>
                </a:gridCol>
              </a:tblGrid>
              <a:tr h="10223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96404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967000148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267740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557071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93094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9B6469-1EFC-4DEC-A9A3-58315678D145}"/>
              </a:ext>
            </a:extLst>
          </p:cNvPr>
          <p:cNvSpPr txBox="1"/>
          <p:nvPr/>
        </p:nvSpPr>
        <p:spPr>
          <a:xfrm>
            <a:off x="3791163" y="2260315"/>
            <a:ext cx="59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C7CAF-1E5B-4BE6-9E6F-D68C7C53F5F8}"/>
              </a:ext>
            </a:extLst>
          </p:cNvPr>
          <p:cNvSpPr txBox="1"/>
          <p:nvPr/>
        </p:nvSpPr>
        <p:spPr>
          <a:xfrm>
            <a:off x="9965934" y="2291137"/>
            <a:ext cx="145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2C90A-6A7C-4144-9CED-93DBC8F3E7A9}"/>
              </a:ext>
            </a:extLst>
          </p:cNvPr>
          <p:cNvSpPr txBox="1"/>
          <p:nvPr/>
        </p:nvSpPr>
        <p:spPr>
          <a:xfrm>
            <a:off x="3955550" y="32055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A9C65-2ED1-457C-A0DB-E99602552B1E}"/>
              </a:ext>
            </a:extLst>
          </p:cNvPr>
          <p:cNvSpPr txBox="1"/>
          <p:nvPr/>
        </p:nvSpPr>
        <p:spPr>
          <a:xfrm>
            <a:off x="10024153" y="3174714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77CC0-249F-4349-A9F4-499CAF364D27}"/>
              </a:ext>
            </a:extLst>
          </p:cNvPr>
          <p:cNvSpPr txBox="1"/>
          <p:nvPr/>
        </p:nvSpPr>
        <p:spPr>
          <a:xfrm>
            <a:off x="3996646" y="41199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72B4F0-0DA6-4A44-8121-D7E95DA116C9}"/>
              </a:ext>
            </a:extLst>
          </p:cNvPr>
          <p:cNvSpPr txBox="1"/>
          <p:nvPr/>
        </p:nvSpPr>
        <p:spPr>
          <a:xfrm>
            <a:off x="10024153" y="4058292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D6495-EE58-4498-8197-5106AE9279D0}"/>
              </a:ext>
            </a:extLst>
          </p:cNvPr>
          <p:cNvSpPr txBox="1"/>
          <p:nvPr/>
        </p:nvSpPr>
        <p:spPr>
          <a:xfrm>
            <a:off x="3719245" y="4828855"/>
            <a:ext cx="61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6A4AA-7E8A-4F90-8366-ED6ED2E824DB}"/>
              </a:ext>
            </a:extLst>
          </p:cNvPr>
          <p:cNvSpPr txBox="1"/>
          <p:nvPr/>
        </p:nvSpPr>
        <p:spPr>
          <a:xfrm>
            <a:off x="10212512" y="4849401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9746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C8326-A4EA-43C5-ACDE-08A4D1C2B119}"/>
              </a:ext>
            </a:extLst>
          </p:cNvPr>
          <p:cNvSpPr/>
          <p:nvPr/>
        </p:nvSpPr>
        <p:spPr>
          <a:xfrm>
            <a:off x="1326515" y="96402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hình dưới đây và cho biết: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AD6E4-3B62-4701-898F-5CE5584421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" y="-82193"/>
            <a:ext cx="1416728" cy="1416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DFAAF-149E-424F-99BC-915896117528}"/>
              </a:ext>
            </a:extLst>
          </p:cNvPr>
          <p:cNvSpPr txBox="1"/>
          <p:nvPr/>
        </p:nvSpPr>
        <p:spPr>
          <a:xfrm>
            <a:off x="2434975" y="976045"/>
            <a:ext cx="8578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975F0-419D-404A-ABAF-20CAB560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0" y="2131941"/>
            <a:ext cx="2962275" cy="1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A0903-29D1-4884-9BB6-5F213F71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16" y="2122042"/>
            <a:ext cx="2095500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B54B2-BFB0-48B4-9F19-889E3B89C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16" y="2141840"/>
            <a:ext cx="2133600" cy="280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AEA73-E58B-4B6E-98F2-9493A3F0A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005" y="2275780"/>
            <a:ext cx="3441309" cy="232932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C4CB54-F4CE-4995-B848-6852DD92118A}"/>
              </a:ext>
            </a:extLst>
          </p:cNvPr>
          <p:cNvSpPr/>
          <p:nvPr/>
        </p:nvSpPr>
        <p:spPr>
          <a:xfrm>
            <a:off x="729465" y="4212404"/>
            <a:ext cx="2732926" cy="82193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A111A1-783A-4D23-AD25-839E559D841E}"/>
              </a:ext>
            </a:extLst>
          </p:cNvPr>
          <p:cNvSpPr/>
          <p:nvPr/>
        </p:nvSpPr>
        <p:spPr>
          <a:xfrm>
            <a:off x="372951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51E21C-37A8-4958-838C-436233D5BD58}"/>
              </a:ext>
            </a:extLst>
          </p:cNvPr>
          <p:cNvSpPr/>
          <p:nvPr/>
        </p:nvSpPr>
        <p:spPr>
          <a:xfrm>
            <a:off x="617476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gỗ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50BAF0-6955-4E4C-BC01-70B0C717B235}"/>
              </a:ext>
            </a:extLst>
          </p:cNvPr>
          <p:cNvSpPr/>
          <p:nvPr/>
        </p:nvSpPr>
        <p:spPr>
          <a:xfrm>
            <a:off x="8959065" y="4633645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xét, so sánh về đặc điểm, hình dạng của các thân cây.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EE1D5D5-421F-48ED-AA7E-44A02399E689}"/>
              </a:ext>
            </a:extLst>
          </p:cNvPr>
          <p:cNvSpPr/>
          <p:nvPr/>
        </p:nvSpPr>
        <p:spPr>
          <a:xfrm>
            <a:off x="2883506" y="2230285"/>
            <a:ext cx="6918040" cy="2480643"/>
          </a:xfrm>
          <a:prstGeom prst="wedgeRoundRectCallout">
            <a:avLst>
              <a:gd name="adj1" fmla="val 26996"/>
              <a:gd name="adj2" fmla="val -7823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bò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85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thực vật xung quanh, viết vào vở tên cây theo gợi ý: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1026" name="Picture 2" descr="Tự nhiên xã hội lớp 3 Bài 13 trang 56 Thực hành - Kết nối tri thức">
            <a:extLst>
              <a:ext uri="{FF2B5EF4-FFF2-40B4-BE49-F238E27FC236}">
                <a16:creationId xmlns:a16="http://schemas.microsoft.com/office/drawing/2014/main" id="{D21607F4-C036-401E-BF30-6E7C0B02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424702"/>
            <a:ext cx="10215576" cy="14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4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8016" y="1103270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đứng: cây phượng, cây đào, cây ổi, cây xà cừ,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BC1E4-1F54-4319-A2CE-343E5F8E9091}"/>
              </a:ext>
            </a:extLst>
          </p:cNvPr>
          <p:cNvSpPr/>
          <p:nvPr/>
        </p:nvSpPr>
        <p:spPr>
          <a:xfrm>
            <a:off x="966920" y="2253976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bò: cây rau má, cây bí đỏ, cây rau khoai, cây dưa hấu,…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B9D26-72B8-43AB-9016-114C72E7BA28}"/>
              </a:ext>
            </a:extLst>
          </p:cNvPr>
          <p:cNvSpPr/>
          <p:nvPr/>
        </p:nvSpPr>
        <p:spPr>
          <a:xfrm>
            <a:off x="874452" y="3846471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leo: cây mướp, cây mồng tơi, cây đậu, …</a:t>
            </a:r>
          </a:p>
        </p:txBody>
      </p:sp>
    </p:spTree>
    <p:extLst>
      <p:ext uri="{BB962C8B-B14F-4D97-AF65-F5344CB8AC3E}">
        <p14:creationId xmlns:p14="http://schemas.microsoft.com/office/powerpoint/2010/main" val="34407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43964-FBF7-4FB7-BBF1-E4974928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2" y="1588742"/>
            <a:ext cx="602367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2867025" y="13477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9F47F6-DBDB-4A39-9B2D-763F0B35E15D}"/>
              </a:ext>
            </a:extLst>
          </p:cNvPr>
          <p:cNvGrpSpPr/>
          <p:nvPr/>
        </p:nvGrpSpPr>
        <p:grpSpPr>
          <a:xfrm>
            <a:off x="8366217" y="3472561"/>
            <a:ext cx="3197033" cy="2272284"/>
            <a:chOff x="781262" y="3217613"/>
            <a:chExt cx="4761331" cy="38556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7C8F9B-EDC3-4BCA-9C43-2ABD998C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CBD115-274B-41AD-A033-D2234D629C5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8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552450" y="12715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265C7B-999F-4567-A7AF-BCF51E6E90F1}"/>
              </a:ext>
            </a:extLst>
          </p:cNvPr>
          <p:cNvSpPr/>
          <p:nvPr/>
        </p:nvSpPr>
        <p:spPr>
          <a:xfrm>
            <a:off x="5767705" y="1456709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8F30-5A82-4168-8849-262478FEDD4C}"/>
              </a:ext>
            </a:extLst>
          </p:cNvPr>
          <p:cNvSpPr txBox="1"/>
          <p:nvPr/>
        </p:nvSpPr>
        <p:spPr>
          <a:xfrm>
            <a:off x="5791200" y="330584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 điểm cây su hào: Lá dài, thân biển đổi thành củ, lá có màu xanh....</a:t>
            </a: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36E91FB2-8FB0-4E76-8781-1DC35DED1754}"/>
              </a:ext>
            </a:extLst>
          </p:cNvPr>
          <p:cNvSpPr/>
          <p:nvPr/>
        </p:nvSpPr>
        <p:spPr>
          <a:xfrm>
            <a:off x="6483767" y="265425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29699-B076-4611-B9BC-2B52C0FC0897}"/>
              </a:ext>
            </a:extLst>
          </p:cNvPr>
          <p:cNvSpPr txBox="1"/>
          <p:nvPr/>
        </p:nvSpPr>
        <p:spPr>
          <a:xfrm>
            <a:off x="5791200" y="484889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 điểm cây trầu không: Thân leo, lá hình trái tim, lá có màu xanh......</a:t>
            </a:r>
          </a:p>
        </p:txBody>
      </p:sp>
      <p:sp>
        <p:nvSpPr>
          <p:cNvPr id="22" name="Freeform: Shape 34">
            <a:extLst>
              <a:ext uri="{FF2B5EF4-FFF2-40B4-BE49-F238E27FC236}">
                <a16:creationId xmlns:a16="http://schemas.microsoft.com/office/drawing/2014/main" id="{B8E6A053-14CE-4259-AD18-05E6FD665327}"/>
              </a:ext>
            </a:extLst>
          </p:cNvPr>
          <p:cNvSpPr/>
          <p:nvPr/>
        </p:nvSpPr>
        <p:spPr>
          <a:xfrm>
            <a:off x="6226592" y="415920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 vật rất đa dạng, các loại cây khác nhau có những đặc điểm khác nhau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5130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3610-D86F-4893-8F8A-51016985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966787"/>
            <a:ext cx="7542176" cy="32432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09AD3F-6CB1-45B4-81E1-633D4E3841EC}"/>
              </a:ext>
            </a:extLst>
          </p:cNvPr>
          <p:cNvGrpSpPr/>
          <p:nvPr/>
        </p:nvGrpSpPr>
        <p:grpSpPr>
          <a:xfrm>
            <a:off x="4029075" y="3876675"/>
            <a:ext cx="4416970" cy="2156586"/>
            <a:chOff x="892354" y="3758439"/>
            <a:chExt cx="4278451" cy="21750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B20AAC-4808-4BB9-A440-FC5D2410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39DFD4-3A14-4E73-B906-431331493D5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4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F6398A-317D-43FB-B74C-9B88925829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4774" y="2177225"/>
            <a:ext cx="4660863" cy="20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8C000-A45F-4A3B-9690-B00E5E88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457325"/>
            <a:ext cx="4560888" cy="3648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B8EE-6198-4F9A-B613-B52A34115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614487"/>
            <a:ext cx="4232667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587</Words>
  <Application>Microsoft Office PowerPoint</Application>
  <PresentationFormat>Widescreen</PresentationFormat>
  <Paragraphs>71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Calibri</vt:lpstr>
      <vt:lpstr>Calibri Light</vt:lpstr>
      <vt:lpstr>Georgia</vt:lpstr>
      <vt:lpstr>Times New Roman</vt:lpstr>
      <vt:lpstr>UTM American Sans</vt:lpstr>
      <vt:lpstr>字魂27号-布丁体</vt:lpstr>
      <vt:lpstr>字魂59号-创粗黑</vt:lpstr>
      <vt:lpstr>Office Theme</vt:lpstr>
      <vt:lpstr>千图网海量PPT模板www.58pic.com​​</vt:lpstr>
      <vt:lpstr>1_千图网海量PPT模板www.58pic.com​​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</cp:revision>
  <dcterms:created xsi:type="dcterms:W3CDTF">2024-12-11T08:40:49Z</dcterms:created>
  <dcterms:modified xsi:type="dcterms:W3CDTF">2024-12-11T08:54:40Z</dcterms:modified>
</cp:coreProperties>
</file>