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61" r:id="rId4"/>
    <p:sldId id="262" r:id="rId5"/>
    <p:sldId id="263" r:id="rId6"/>
    <p:sldId id="265" r:id="rId7"/>
    <p:sldId id="268"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60952-C26E-4E11-BF4A-44E537DCD2E9}"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F0B67-4253-4187-85C3-D7E6028500F6}" type="slidenum">
              <a:rPr lang="en-US" smtClean="0"/>
              <a:t>‹#›</a:t>
            </a:fld>
            <a:endParaRPr lang="en-US"/>
          </a:p>
        </p:txBody>
      </p:sp>
    </p:spTree>
    <p:extLst>
      <p:ext uri="{BB962C8B-B14F-4D97-AF65-F5344CB8AC3E}">
        <p14:creationId xmlns:p14="http://schemas.microsoft.com/office/powerpoint/2010/main" val="180586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B182C6-3F4D-4848-AE32-9B739BA5ABD2}" type="slidenum">
              <a:rPr lang="en-US" altLang="en-US"/>
              <a:pPr eaLnBrk="1" hangingPunct="1"/>
              <a:t>4</a:t>
            </a:fld>
            <a:endParaRPr lang="en-US" altLang="en-US"/>
          </a:p>
        </p:txBody>
      </p:sp>
    </p:spTree>
    <p:extLst>
      <p:ext uri="{BB962C8B-B14F-4D97-AF65-F5344CB8AC3E}">
        <p14:creationId xmlns:p14="http://schemas.microsoft.com/office/powerpoint/2010/main" val="391878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D1999-FF91-493A-B4B1-EC54EB26DA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423666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D1999-FF91-493A-B4B1-EC54EB26DA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282834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D1999-FF91-493A-B4B1-EC54EB26DA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308833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D1999-FF91-493A-B4B1-EC54EB26DA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410460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CD1999-FF91-493A-B4B1-EC54EB26DA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399260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D1999-FF91-493A-B4B1-EC54EB26DA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361718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D1999-FF91-493A-B4B1-EC54EB26DAF0}"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1142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D1999-FF91-493A-B4B1-EC54EB26DAF0}"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113461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D1999-FF91-493A-B4B1-EC54EB26DAF0}"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417959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CD1999-FF91-493A-B4B1-EC54EB26DA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374540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CD1999-FF91-493A-B4B1-EC54EB26DA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1ECA9-78A7-41C8-A994-9DECC5231E21}" type="slidenum">
              <a:rPr lang="en-US" smtClean="0"/>
              <a:t>‹#›</a:t>
            </a:fld>
            <a:endParaRPr lang="en-US"/>
          </a:p>
        </p:txBody>
      </p:sp>
    </p:spTree>
    <p:extLst>
      <p:ext uri="{BB962C8B-B14F-4D97-AF65-F5344CB8AC3E}">
        <p14:creationId xmlns:p14="http://schemas.microsoft.com/office/powerpoint/2010/main" val="125427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D1999-FF91-493A-B4B1-EC54EB26DAF0}" type="datetimeFigureOut">
              <a:rPr lang="en-US" smtClean="0"/>
              <a:t>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1ECA9-78A7-41C8-A994-9DECC5231E21}" type="slidenum">
              <a:rPr lang="en-US" smtClean="0"/>
              <a:t>‹#›</a:t>
            </a:fld>
            <a:endParaRPr lang="en-US"/>
          </a:p>
        </p:txBody>
      </p:sp>
    </p:spTree>
    <p:extLst>
      <p:ext uri="{BB962C8B-B14F-4D97-AF65-F5344CB8AC3E}">
        <p14:creationId xmlns:p14="http://schemas.microsoft.com/office/powerpoint/2010/main" val="165016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WordArt 3"/>
          <p:cNvSpPr>
            <a:spLocks noChangeArrowheads="1" noChangeShapeType="1" noTextEdit="1"/>
          </p:cNvSpPr>
          <p:nvPr/>
        </p:nvSpPr>
        <p:spPr bwMode="auto">
          <a:xfrm>
            <a:off x="2286001" y="457200"/>
            <a:ext cx="7858125" cy="8458200"/>
          </a:xfrm>
          <a:prstGeom prst="rect">
            <a:avLst/>
          </a:prstGeom>
        </p:spPr>
        <p:txBody>
          <a:bodyPr spcFirstLastPara="1" wrap="none" fromWordArt="1">
            <a:prstTxWarp prst="textArchUp">
              <a:avLst>
                <a:gd name="adj" fmla="val 10800000"/>
              </a:avLst>
            </a:prstTxWarp>
          </a:bodyPr>
          <a:lstStyle/>
          <a:p>
            <a:pPr algn="ctr"/>
            <a:endParaRPr lang="en-US" sz="3600" kern="10">
              <a:ln w="9525">
                <a:solidFill>
                  <a:srgbClr val="000000"/>
                </a:solidFill>
                <a:round/>
                <a:headEnd/>
                <a:tailEnd/>
              </a:ln>
              <a:solidFill>
                <a:srgbClr val="990099"/>
              </a:solidFill>
              <a:latin typeface="Times New Roman" panose="02020603050405020304" pitchFamily="18" charset="0"/>
              <a:cs typeface="Times New Roman" panose="02020603050405020304" pitchFamily="18" charset="0"/>
            </a:endParaRPr>
          </a:p>
        </p:txBody>
      </p:sp>
      <p:pic>
        <p:nvPicPr>
          <p:cNvPr id="2051" name="Picture 16" descr="D:\Bài giảng MT 2021-2022\Hình nền PowerPoint\khoanh24.com-6166a7941d5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6"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4"/>
          <p:cNvSpPr>
            <a:spLocks noChangeArrowheads="1" noChangeShapeType="1" noTextEdit="1"/>
          </p:cNvSpPr>
          <p:nvPr/>
        </p:nvSpPr>
        <p:spPr bwMode="auto">
          <a:xfrm>
            <a:off x="3048000" y="533400"/>
            <a:ext cx="6324600" cy="2057400"/>
          </a:xfrm>
          <a:prstGeom prst="rect">
            <a:avLst/>
          </a:prstGeom>
        </p:spPr>
        <p:txBody>
          <a:bodyPr wrap="none" fromWordArt="1">
            <a:prstTxWarp prst="textPlain">
              <a:avLst>
                <a:gd name="adj" fmla="val 50000"/>
              </a:avLst>
            </a:prstTxWarp>
          </a:bodyPr>
          <a:lstStyle/>
          <a:p>
            <a:pPr algn="ctr"/>
            <a:r>
              <a:rPr lang="en-US" sz="36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GIẢNG</a:t>
            </a:r>
          </a:p>
          <a:p>
            <a:pPr algn="ctr"/>
            <a:endParaRPr lang="en-US" sz="36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2535" name="WordArt 7"/>
          <p:cNvSpPr>
            <a:spLocks noChangeArrowheads="1" noChangeShapeType="1" noTextEdit="1"/>
          </p:cNvSpPr>
          <p:nvPr/>
        </p:nvSpPr>
        <p:spPr bwMode="auto">
          <a:xfrm>
            <a:off x="3962400" y="1905000"/>
            <a:ext cx="4495800" cy="838200"/>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chemeClr val="accent2"/>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Môn: Mĩ thuật</a:t>
            </a:r>
          </a:p>
        </p:txBody>
      </p:sp>
    </p:spTree>
    <p:extLst>
      <p:ext uri="{BB962C8B-B14F-4D97-AF65-F5344CB8AC3E}">
        <p14:creationId xmlns:p14="http://schemas.microsoft.com/office/powerpoint/2010/main" val="1232907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childTnLst>
                                    <p:animClr clrSpc="hsl" dir="cw">
                                      <p:cBhvr override="childStyle">
                                        <p:cTn id="10" dur="500" fill="hold"/>
                                        <p:tgtEl>
                                          <p:spTgt spid="22531"/>
                                        </p:tgtEl>
                                        <p:attrNameLst>
                                          <p:attrName>style.color</p:attrName>
                                        </p:attrNameLst>
                                      </p:cBhvr>
                                      <p:by>
                                        <p:hsl h="-7200000" s="0" l="0"/>
                                      </p:by>
                                    </p:animClr>
                                    <p:animClr clrSpc="hsl" dir="cw">
                                      <p:cBhvr>
                                        <p:cTn id="11" dur="500" fill="hold"/>
                                        <p:tgtEl>
                                          <p:spTgt spid="22531"/>
                                        </p:tgtEl>
                                        <p:attrNameLst>
                                          <p:attrName>fillcolor</p:attrName>
                                        </p:attrNameLst>
                                      </p:cBhvr>
                                      <p:by>
                                        <p:hsl h="-7200000" s="0" l="0"/>
                                      </p:by>
                                    </p:animClr>
                                    <p:animClr clrSpc="hsl" dir="cw">
                                      <p:cBhvr>
                                        <p:cTn id="12" dur="500" fill="hold"/>
                                        <p:tgtEl>
                                          <p:spTgt spid="22531"/>
                                        </p:tgtEl>
                                        <p:attrNameLst>
                                          <p:attrName>stroke.color</p:attrName>
                                        </p:attrNameLst>
                                      </p:cBhvr>
                                      <p:by>
                                        <p:hsl h="-7200000" s="0" l="0"/>
                                      </p:by>
                                    </p:animClr>
                                    <p:set>
                                      <p:cBhvr>
                                        <p:cTn id="13" dur="500" fill="hold"/>
                                        <p:tgtEl>
                                          <p:spTgt spid="22531"/>
                                        </p:tgtEl>
                                        <p:attrNameLst>
                                          <p:attrName>fill.type</p:attrName>
                                        </p:attrNameLst>
                                      </p:cBhvr>
                                      <p:to>
                                        <p:strVal val="solid"/>
                                      </p:to>
                                    </p:set>
                                  </p:childTnLst>
                                </p:cTn>
                              </p:par>
                              <p:par>
                                <p:cTn id="14" presetID="20" presetClass="entr" presetSubtype="0"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wedge">
                                      <p:cBhvr>
                                        <p:cTn id="16" dur="2000"/>
                                        <p:tgtEl>
                                          <p:spTgt spid="22532"/>
                                        </p:tgtEl>
                                      </p:cBhvr>
                                    </p:animEffect>
                                  </p:childTnLst>
                                </p:cTn>
                              </p:par>
                              <p:par>
                                <p:cTn id="17" presetID="22" presetClass="emph" presetSubtype="0" repeatCount="indefinite" fill="hold" nodeType="withEffect">
                                  <p:stCondLst>
                                    <p:cond delay="0"/>
                                  </p:stCondLst>
                                  <p:childTnLst>
                                    <p:animClr clrSpc="hsl" dir="cw">
                                      <p:cBhvr override="childStyle">
                                        <p:cTn id="18" dur="500" fill="hold"/>
                                        <p:tgtEl>
                                          <p:spTgt spid="22532"/>
                                        </p:tgtEl>
                                        <p:attrNameLst>
                                          <p:attrName>style.color</p:attrName>
                                        </p:attrNameLst>
                                      </p:cBhvr>
                                      <p:by>
                                        <p:hsl h="-7200000" s="0" l="0"/>
                                      </p:by>
                                    </p:animClr>
                                    <p:animClr clrSpc="hsl" dir="cw">
                                      <p:cBhvr>
                                        <p:cTn id="19" dur="500" fill="hold"/>
                                        <p:tgtEl>
                                          <p:spTgt spid="22532"/>
                                        </p:tgtEl>
                                        <p:attrNameLst>
                                          <p:attrName>fillcolor</p:attrName>
                                        </p:attrNameLst>
                                      </p:cBhvr>
                                      <p:by>
                                        <p:hsl h="-7200000" s="0" l="0"/>
                                      </p:by>
                                    </p:animClr>
                                    <p:animClr clrSpc="hsl" dir="cw">
                                      <p:cBhvr>
                                        <p:cTn id="20" dur="500" fill="hold"/>
                                        <p:tgtEl>
                                          <p:spTgt spid="22532"/>
                                        </p:tgtEl>
                                        <p:attrNameLst>
                                          <p:attrName>stroke.color</p:attrName>
                                        </p:attrNameLst>
                                      </p:cBhvr>
                                      <p:by>
                                        <p:hsl h="-7200000" s="0" l="0"/>
                                      </p:by>
                                    </p:animClr>
                                    <p:set>
                                      <p:cBhvr>
                                        <p:cTn id="21" dur="500" fill="hold"/>
                                        <p:tgtEl>
                                          <p:spTgt spid="22532"/>
                                        </p:tgtEl>
                                        <p:attrNameLst>
                                          <p:attrName>fill.type</p:attrName>
                                        </p:attrNameLst>
                                      </p:cBhvr>
                                      <p:to>
                                        <p:strVal val="solid"/>
                                      </p:to>
                                    </p:set>
                                  </p:childTnLst>
                                </p:cTn>
                              </p:par>
                              <p:par>
                                <p:cTn id="22" presetID="8" presetClass="entr" presetSubtype="16" fill="hold" nodeType="withEffect">
                                  <p:stCondLst>
                                    <p:cond delay="0"/>
                                  </p:stCondLst>
                                  <p:childTnLst>
                                    <p:set>
                                      <p:cBhvr>
                                        <p:cTn id="23" dur="1" fill="hold">
                                          <p:stCondLst>
                                            <p:cond delay="0"/>
                                          </p:stCondLst>
                                        </p:cTn>
                                        <p:tgtEl>
                                          <p:spTgt spid="22535"/>
                                        </p:tgtEl>
                                        <p:attrNameLst>
                                          <p:attrName>style.visibility</p:attrName>
                                        </p:attrNameLst>
                                      </p:cBhvr>
                                      <p:to>
                                        <p:strVal val="visible"/>
                                      </p:to>
                                    </p:set>
                                    <p:animEffect transition="in" filter="diamond(in)">
                                      <p:cBhvr>
                                        <p:cTn id="24" dur="2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8"/>
          <p:cNvSpPr txBox="1">
            <a:spLocks noChangeArrowheads="1"/>
          </p:cNvSpPr>
          <p:nvPr/>
        </p:nvSpPr>
        <p:spPr bwMode="auto">
          <a:xfrm>
            <a:off x="2133600" y="1524001"/>
            <a:ext cx="8001000" cy="1661993"/>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50000"/>
              </a:spcBef>
              <a:defRPr/>
            </a:pPr>
            <a:r>
              <a:rPr lang="en-US" sz="2400" dirty="0">
                <a:latin typeface="Times New Roman" pitchFamily="18" charset="0"/>
              </a:rPr>
              <a:t> </a:t>
            </a:r>
            <a:r>
              <a:rPr lang="en-US" sz="2400" b="1" u="sng" dirty="0" err="1">
                <a:solidFill>
                  <a:srgbClr val="FF0000"/>
                </a:solidFill>
                <a:latin typeface="Times New Roman" pitchFamily="18" charset="0"/>
              </a:rPr>
              <a:t>Mục</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tiêu</a:t>
            </a:r>
            <a:r>
              <a:rPr lang="en-US" sz="2400" b="1" u="sng" dirty="0">
                <a:solidFill>
                  <a:srgbClr val="FF0000"/>
                </a:solidFill>
                <a:latin typeface="Times New Roman" pitchFamily="18" charset="0"/>
              </a:rPr>
              <a:t>:</a:t>
            </a:r>
          </a:p>
          <a:p>
            <a:pPr>
              <a:lnSpc>
                <a:spcPct val="150000"/>
              </a:lnSpc>
              <a:defRPr/>
            </a:pPr>
            <a:r>
              <a:rPr lang="en-US" sz="2200" dirty="0">
                <a:latin typeface="Times New Roman" pitchFamily="18" charset="0"/>
              </a:rPr>
              <a:t> </a:t>
            </a:r>
            <a:r>
              <a:rPr lang="en-US" sz="2200" dirty="0">
                <a:latin typeface="Times New Roman" pitchFamily="18" charset="0"/>
              </a:rPr>
              <a:t>       </a:t>
            </a:r>
            <a:r>
              <a:rPr lang="en-US" sz="2200" dirty="0" err="1">
                <a:latin typeface="Times New Roman" pitchFamily="18" charset="0"/>
              </a:rPr>
              <a:t>Học</a:t>
            </a:r>
            <a:r>
              <a:rPr lang="en-US" sz="2200" dirty="0">
                <a:latin typeface="Times New Roman" pitchFamily="18" charset="0"/>
              </a:rPr>
              <a:t> </a:t>
            </a:r>
            <a:r>
              <a:rPr lang="en-US" sz="2200" dirty="0" err="1">
                <a:latin typeface="Times New Roman" pitchFamily="18" charset="0"/>
              </a:rPr>
              <a:t>sinh</a:t>
            </a:r>
            <a:r>
              <a:rPr lang="en-US" sz="2200" dirty="0">
                <a:latin typeface="Times New Roman" pitchFamily="18" charset="0"/>
              </a:rPr>
              <a:t> </a:t>
            </a:r>
            <a:r>
              <a:rPr lang="en-US" sz="2200" dirty="0" err="1">
                <a:latin typeface="Times New Roman" pitchFamily="18" charset="0"/>
              </a:rPr>
              <a:t>biết</a:t>
            </a:r>
            <a:r>
              <a:rPr lang="en-US" sz="2200" dirty="0">
                <a:latin typeface="Times New Roman" pitchFamily="18" charset="0"/>
              </a:rPr>
              <a:t> </a:t>
            </a:r>
            <a:r>
              <a:rPr lang="en-US" sz="2200" dirty="0" err="1">
                <a:latin typeface="Times New Roman" pitchFamily="18" charset="0"/>
              </a:rPr>
              <a:t>cách</a:t>
            </a:r>
            <a:r>
              <a:rPr lang="en-US" sz="2200" dirty="0">
                <a:latin typeface="Times New Roman" pitchFamily="18" charset="0"/>
              </a:rPr>
              <a:t> </a:t>
            </a:r>
            <a:r>
              <a:rPr lang="en-US" sz="2200" dirty="0" err="1">
                <a:latin typeface="Times New Roman" pitchFamily="18" charset="0"/>
              </a:rPr>
              <a:t>sử</a:t>
            </a:r>
            <a:r>
              <a:rPr lang="en-US" sz="2200" dirty="0">
                <a:latin typeface="Times New Roman" pitchFamily="18" charset="0"/>
              </a:rPr>
              <a:t> </a:t>
            </a:r>
            <a:r>
              <a:rPr lang="en-US" sz="2200" dirty="0" err="1">
                <a:latin typeface="Times New Roman" pitchFamily="18" charset="0"/>
              </a:rPr>
              <a:t>dụng</a:t>
            </a:r>
            <a:r>
              <a:rPr lang="en-US" sz="2200" dirty="0">
                <a:latin typeface="Times New Roman" pitchFamily="18" charset="0"/>
              </a:rPr>
              <a:t> </a:t>
            </a:r>
            <a:r>
              <a:rPr lang="en-US" sz="2200" dirty="0" err="1">
                <a:latin typeface="Times New Roman" pitchFamily="18" charset="0"/>
              </a:rPr>
              <a:t>hình</a:t>
            </a:r>
            <a:r>
              <a:rPr lang="en-US" sz="2200" dirty="0">
                <a:latin typeface="Times New Roman" pitchFamily="18" charset="0"/>
              </a:rPr>
              <a:t>, </a:t>
            </a:r>
            <a:r>
              <a:rPr lang="en-US" sz="2200" dirty="0" err="1">
                <a:latin typeface="Times New Roman" pitchFamily="18" charset="0"/>
              </a:rPr>
              <a:t>màu</a:t>
            </a:r>
            <a:r>
              <a:rPr lang="en-US" sz="2200" dirty="0">
                <a:latin typeface="Times New Roman" pitchFamily="18" charset="0"/>
              </a:rPr>
              <a:t>, </a:t>
            </a:r>
            <a:r>
              <a:rPr lang="en-US" sz="2200" dirty="0" err="1">
                <a:latin typeface="Times New Roman" pitchFamily="18" charset="0"/>
              </a:rPr>
              <a:t>khối</a:t>
            </a:r>
            <a:r>
              <a:rPr lang="en-US" sz="2200" dirty="0">
                <a:latin typeface="Times New Roman" pitchFamily="18" charset="0"/>
              </a:rPr>
              <a:t> </a:t>
            </a:r>
            <a:r>
              <a:rPr lang="en-US" sz="2200" dirty="0" err="1">
                <a:latin typeface="Times New Roman" pitchFamily="18" charset="0"/>
              </a:rPr>
              <a:t>và</a:t>
            </a:r>
            <a:r>
              <a:rPr lang="en-US" sz="2200" dirty="0">
                <a:latin typeface="Times New Roman" pitchFamily="18" charset="0"/>
              </a:rPr>
              <a:t> </a:t>
            </a:r>
            <a:r>
              <a:rPr lang="en-US" sz="2200" dirty="0" err="1">
                <a:latin typeface="Times New Roman" pitchFamily="18" charset="0"/>
              </a:rPr>
              <a:t>vật</a:t>
            </a:r>
            <a:r>
              <a:rPr lang="en-US" sz="2200" dirty="0">
                <a:latin typeface="Times New Roman" pitchFamily="18" charset="0"/>
              </a:rPr>
              <a:t> </a:t>
            </a:r>
            <a:r>
              <a:rPr lang="en-US" sz="2200" dirty="0" err="1">
                <a:latin typeface="Times New Roman" pitchFamily="18" charset="0"/>
              </a:rPr>
              <a:t>liệu</a:t>
            </a:r>
            <a:r>
              <a:rPr lang="en-US" sz="2200" dirty="0">
                <a:latin typeface="Times New Roman" pitchFamily="18" charset="0"/>
              </a:rPr>
              <a:t> </a:t>
            </a:r>
            <a:r>
              <a:rPr lang="en-US" sz="2200" dirty="0" err="1">
                <a:latin typeface="Times New Roman" pitchFamily="18" charset="0"/>
              </a:rPr>
              <a:t>tái</a:t>
            </a:r>
            <a:r>
              <a:rPr lang="en-US" sz="2200" dirty="0">
                <a:latin typeface="Times New Roman" pitchFamily="18" charset="0"/>
              </a:rPr>
              <a:t> </a:t>
            </a:r>
            <a:r>
              <a:rPr lang="en-US" sz="2200" dirty="0" err="1">
                <a:latin typeface="Times New Roman" pitchFamily="18" charset="0"/>
              </a:rPr>
              <a:t>sử</a:t>
            </a:r>
            <a:r>
              <a:rPr lang="en-US" sz="2200" dirty="0">
                <a:latin typeface="Times New Roman" pitchFamily="18" charset="0"/>
              </a:rPr>
              <a:t> </a:t>
            </a:r>
            <a:r>
              <a:rPr lang="en-US" sz="2200" dirty="0" err="1">
                <a:latin typeface="Times New Roman" pitchFamily="18" charset="0"/>
              </a:rPr>
              <a:t>dụng</a:t>
            </a:r>
            <a:r>
              <a:rPr lang="en-US" sz="2200" dirty="0">
                <a:latin typeface="Times New Roman" pitchFamily="18" charset="0"/>
              </a:rPr>
              <a:t> </a:t>
            </a:r>
            <a:r>
              <a:rPr lang="en-US" sz="2200" dirty="0" err="1">
                <a:latin typeface="Times New Roman" pitchFamily="18" charset="0"/>
              </a:rPr>
              <a:t>để</a:t>
            </a:r>
            <a:r>
              <a:rPr lang="en-US" sz="2200" dirty="0">
                <a:latin typeface="Times New Roman" pitchFamily="18" charset="0"/>
              </a:rPr>
              <a:t> </a:t>
            </a:r>
            <a:r>
              <a:rPr lang="en-US" sz="2200" dirty="0" err="1">
                <a:latin typeface="Times New Roman" pitchFamily="18" charset="0"/>
              </a:rPr>
              <a:t>tạo</a:t>
            </a:r>
            <a:r>
              <a:rPr lang="en-US" sz="2200" dirty="0">
                <a:latin typeface="Times New Roman" pitchFamily="18" charset="0"/>
              </a:rPr>
              <a:t> </a:t>
            </a:r>
            <a:r>
              <a:rPr lang="en-US" sz="2200" dirty="0" err="1">
                <a:latin typeface="Times New Roman" pitchFamily="18" charset="0"/>
              </a:rPr>
              <a:t>một</a:t>
            </a:r>
            <a:r>
              <a:rPr lang="en-US" sz="2200" dirty="0">
                <a:latin typeface="Times New Roman" pitchFamily="18" charset="0"/>
              </a:rPr>
              <a:t> </a:t>
            </a:r>
            <a:r>
              <a:rPr lang="en-US" sz="2200" dirty="0" err="1">
                <a:latin typeface="Times New Roman" pitchFamily="18" charset="0"/>
              </a:rPr>
              <a:t>đồ</a:t>
            </a:r>
            <a:r>
              <a:rPr lang="en-US" sz="2200" dirty="0">
                <a:latin typeface="Times New Roman" pitchFamily="18" charset="0"/>
              </a:rPr>
              <a:t> </a:t>
            </a:r>
            <a:r>
              <a:rPr lang="en-US" sz="2200" dirty="0" err="1">
                <a:latin typeface="Times New Roman" pitchFamily="18" charset="0"/>
              </a:rPr>
              <a:t>chơi</a:t>
            </a:r>
            <a:r>
              <a:rPr lang="en-US" sz="2200" dirty="0">
                <a:latin typeface="Times New Roman" pitchFamily="18" charset="0"/>
              </a:rPr>
              <a:t> </a:t>
            </a:r>
            <a:r>
              <a:rPr lang="en-US" sz="2200" dirty="0" err="1">
                <a:latin typeface="Times New Roman" pitchFamily="18" charset="0"/>
              </a:rPr>
              <a:t>có</a:t>
            </a:r>
            <a:r>
              <a:rPr lang="en-US" sz="2200" dirty="0">
                <a:latin typeface="Times New Roman" pitchFamily="18" charset="0"/>
              </a:rPr>
              <a:t> </a:t>
            </a:r>
            <a:r>
              <a:rPr lang="en-US" sz="2200" dirty="0" err="1">
                <a:latin typeface="Times New Roman" pitchFamily="18" charset="0"/>
              </a:rPr>
              <a:t>hình</a:t>
            </a:r>
            <a:r>
              <a:rPr lang="en-US" sz="2200" dirty="0">
                <a:latin typeface="Times New Roman" pitchFamily="18" charset="0"/>
              </a:rPr>
              <a:t> con </a:t>
            </a:r>
            <a:r>
              <a:rPr lang="en-US" sz="2200" dirty="0" err="1">
                <a:latin typeface="Times New Roman" pitchFamily="18" charset="0"/>
              </a:rPr>
              <a:t>vật</a:t>
            </a:r>
            <a:r>
              <a:rPr lang="en-US" sz="2200" dirty="0">
                <a:latin typeface="Times New Roman" pitchFamily="18" charset="0"/>
              </a:rPr>
              <a:t> </a:t>
            </a:r>
            <a:r>
              <a:rPr lang="en-US" sz="2200" dirty="0" err="1">
                <a:latin typeface="Times New Roman" pitchFamily="18" charset="0"/>
              </a:rPr>
              <a:t>yêu</a:t>
            </a:r>
            <a:r>
              <a:rPr lang="en-US" sz="2200" dirty="0">
                <a:latin typeface="Times New Roman" pitchFamily="18" charset="0"/>
              </a:rPr>
              <a:t> </a:t>
            </a:r>
            <a:r>
              <a:rPr lang="en-US" sz="2200" dirty="0" err="1">
                <a:latin typeface="Times New Roman" pitchFamily="18" charset="0"/>
              </a:rPr>
              <a:t>thích</a:t>
            </a:r>
            <a:r>
              <a:rPr lang="en-US" sz="2200" dirty="0">
                <a:latin typeface="Times New Roman" pitchFamily="18" charset="0"/>
              </a:rPr>
              <a:t>.</a:t>
            </a:r>
            <a:endParaRPr lang="en-US" sz="2200" dirty="0">
              <a:latin typeface="Times New Roman" pitchFamily="18" charset="0"/>
              <a:cs typeface="Times New Roman" pitchFamily="18" charset="0"/>
            </a:endParaRPr>
          </a:p>
        </p:txBody>
      </p:sp>
      <p:sp>
        <p:nvSpPr>
          <p:cNvPr id="3078" name="Text Box 3"/>
          <p:cNvSpPr txBox="1">
            <a:spLocks noChangeArrowheads="1"/>
          </p:cNvSpPr>
          <p:nvPr/>
        </p:nvSpPr>
        <p:spPr bwMode="auto">
          <a:xfrm>
            <a:off x="4343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600" u="sng">
              <a:solidFill>
                <a:srgbClr val="C00000"/>
              </a:solidFill>
              <a:latin typeface=".VnTime" pitchFamily="34" charset="0"/>
            </a:endParaRPr>
          </a:p>
        </p:txBody>
      </p:sp>
      <p:sp>
        <p:nvSpPr>
          <p:cNvPr id="3081" name="Text Box 4"/>
          <p:cNvSpPr txBox="1">
            <a:spLocks noChangeArrowheads="1"/>
          </p:cNvSpPr>
          <p:nvPr/>
        </p:nvSpPr>
        <p:spPr bwMode="auto">
          <a:xfrm>
            <a:off x="1371600" y="1025526"/>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spcBef>
                <a:spcPct val="50000"/>
              </a:spcBef>
            </a:pPr>
            <a:r>
              <a:rPr lang="en-US" altLang="en-US" sz="2400" b="1">
                <a:solidFill>
                  <a:srgbClr val="C00000"/>
                </a:solidFill>
                <a:latin typeface="Times New Roman" panose="02020603050405020304" pitchFamily="18" charset="0"/>
              </a:rPr>
              <a:t>Chủ đề 10: ĐỒ CHƠI TỪ TẠO HÌNH CON VẬT ( 4 TIẾT )</a:t>
            </a:r>
          </a:p>
        </p:txBody>
      </p:sp>
      <p:sp>
        <p:nvSpPr>
          <p:cNvPr id="3080" name="Text Box 4"/>
          <p:cNvSpPr txBox="1">
            <a:spLocks noChangeArrowheads="1"/>
          </p:cNvSpPr>
          <p:nvPr/>
        </p:nvSpPr>
        <p:spPr bwMode="auto">
          <a:xfrm>
            <a:off x="4876800" y="533401"/>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Mĩ thuật  lớp 2</a:t>
            </a:r>
          </a:p>
        </p:txBody>
      </p:sp>
    </p:spTree>
    <p:extLst>
      <p:ext uri="{BB962C8B-B14F-4D97-AF65-F5344CB8AC3E}">
        <p14:creationId xmlns:p14="http://schemas.microsoft.com/office/powerpoint/2010/main" val="159644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circle(in)">
                                      <p:cBhvr>
                                        <p:cTn id="7" dur="2000"/>
                                        <p:tgtEl>
                                          <p:spTgt spid="30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fade">
                                      <p:cBhvr>
                                        <p:cTn id="12" dur="1000"/>
                                        <p:tgtEl>
                                          <p:spTgt spid="32776"/>
                                        </p:tgtEl>
                                      </p:cBhvr>
                                    </p:animEffect>
                                    <p:anim calcmode="lin" valueType="num">
                                      <p:cBhvr>
                                        <p:cTn id="13" dur="1000" fill="hold"/>
                                        <p:tgtEl>
                                          <p:spTgt spid="32776"/>
                                        </p:tgtEl>
                                        <p:attrNameLst>
                                          <p:attrName>ppt_x</p:attrName>
                                        </p:attrNameLst>
                                      </p:cBhvr>
                                      <p:tavLst>
                                        <p:tav tm="0">
                                          <p:val>
                                            <p:strVal val="#ppt_x"/>
                                          </p:val>
                                        </p:tav>
                                        <p:tav tm="100000">
                                          <p:val>
                                            <p:strVal val="#ppt_x"/>
                                          </p:val>
                                        </p:tav>
                                      </p:tavLst>
                                    </p:anim>
                                    <p:anim calcmode="lin" valueType="num">
                                      <p:cBhvr>
                                        <p:cTn id="14" dur="1000" fill="hold"/>
                                        <p:tgtEl>
                                          <p:spTgt spid="327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105026" y="228601"/>
            <a:ext cx="46005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1. Hoạt động 1. Quan sát</a:t>
            </a:r>
          </a:p>
        </p:txBody>
      </p:sp>
      <p:sp>
        <p:nvSpPr>
          <p:cNvPr id="8" name="Text Box 8"/>
          <p:cNvSpPr txBox="1">
            <a:spLocks noChangeArrowheads="1"/>
          </p:cNvSpPr>
          <p:nvPr/>
        </p:nvSpPr>
        <p:spPr bwMode="auto">
          <a:xfrm>
            <a:off x="1752600" y="609601"/>
            <a:ext cx="9455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Quan sát các hình minh họa trong SGK MT2 trang 60  và trả lời câu hỏi.</a:t>
            </a:r>
          </a:p>
        </p:txBody>
      </p:sp>
      <p:sp>
        <p:nvSpPr>
          <p:cNvPr id="10" name="Text Box 8"/>
          <p:cNvSpPr txBox="1">
            <a:spLocks noChangeArrowheads="1"/>
          </p:cNvSpPr>
          <p:nvPr/>
        </p:nvSpPr>
        <p:spPr bwMode="auto">
          <a:xfrm>
            <a:off x="1920876" y="6172201"/>
            <a:ext cx="81375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      - Em có biết những đồ chơi ở hình trên không? Chúng thường được chơi vào dịp nào?</a:t>
            </a:r>
          </a:p>
        </p:txBody>
      </p:sp>
      <p:pic>
        <p:nvPicPr>
          <p:cNvPr id="4101" name="Picture 12" descr="D:\Bài giảng MT 2021-2022\Bài giảng MT lớp 2\CĐ10\60.jpg"/>
          <p:cNvPicPr>
            <a:picLocks noChangeAspect="1" noChangeArrowheads="1"/>
          </p:cNvPicPr>
          <p:nvPr/>
        </p:nvPicPr>
        <p:blipFill>
          <a:blip r:embed="rId2">
            <a:extLst>
              <a:ext uri="{28A0092B-C50C-407E-A947-70E740481C1C}">
                <a14:useLocalDpi xmlns:a14="http://schemas.microsoft.com/office/drawing/2010/main" val="0"/>
              </a:ext>
            </a:extLst>
          </a:blip>
          <a:srcRect l="3217" t="28349" r="6993" b="36699"/>
          <a:stretch>
            <a:fillRect/>
          </a:stretch>
        </p:blipFill>
        <p:spPr bwMode="auto">
          <a:xfrm>
            <a:off x="2971800" y="1128714"/>
            <a:ext cx="5715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90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barn(inVertical)">
                                      <p:cBhvr>
                                        <p:cTn id="15" dur="500"/>
                                        <p:tgtEl>
                                          <p:spTgt spid="41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105026" y="228601"/>
            <a:ext cx="46005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1. Hoạt động 1. Quan sát</a:t>
            </a:r>
          </a:p>
        </p:txBody>
      </p:sp>
      <p:sp>
        <p:nvSpPr>
          <p:cNvPr id="8" name="Text Box 8"/>
          <p:cNvSpPr txBox="1">
            <a:spLocks noChangeArrowheads="1"/>
          </p:cNvSpPr>
          <p:nvPr/>
        </p:nvSpPr>
        <p:spPr bwMode="auto">
          <a:xfrm>
            <a:off x="1752600" y="609601"/>
            <a:ext cx="9455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Quan sát các hình minh họa trong SGK MT2 trang 61 và trả lời câu hỏi.</a:t>
            </a:r>
          </a:p>
        </p:txBody>
      </p:sp>
      <p:sp>
        <p:nvSpPr>
          <p:cNvPr id="10" name="Text Box 8"/>
          <p:cNvSpPr txBox="1">
            <a:spLocks noChangeArrowheads="1"/>
          </p:cNvSpPr>
          <p:nvPr/>
        </p:nvSpPr>
        <p:spPr bwMode="auto">
          <a:xfrm>
            <a:off x="1914526" y="6181726"/>
            <a:ext cx="81375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      - Những đồ chơi trên được làm từ vật liệu nào? (vỏ hộp, giấy báo).</a:t>
            </a:r>
          </a:p>
          <a:p>
            <a:endParaRPr lang="en-US" altLang="en-US" sz="2000"/>
          </a:p>
        </p:txBody>
      </p:sp>
      <p:pic>
        <p:nvPicPr>
          <p:cNvPr id="6149" name="Picture 2" descr="D:\Bài giảng MT 2021-2022\Bài giảng MT lớp 2\CĐ10\61.jpg"/>
          <p:cNvPicPr>
            <a:picLocks noChangeAspect="1" noChangeArrowheads="1"/>
          </p:cNvPicPr>
          <p:nvPr/>
        </p:nvPicPr>
        <p:blipFill>
          <a:blip r:embed="rId3">
            <a:extLst>
              <a:ext uri="{28A0092B-C50C-407E-A947-70E740481C1C}">
                <a14:useLocalDpi xmlns:a14="http://schemas.microsoft.com/office/drawing/2010/main" val="0"/>
              </a:ext>
            </a:extLst>
          </a:blip>
          <a:srcRect t="15591" b="34834"/>
          <a:stretch>
            <a:fillRect/>
          </a:stretch>
        </p:blipFill>
        <p:spPr bwMode="auto">
          <a:xfrm>
            <a:off x="3505200" y="1054100"/>
            <a:ext cx="4535488"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328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circle(in)">
                                      <p:cBhvr>
                                        <p:cTn id="12" dur="20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105026" y="228601"/>
            <a:ext cx="53625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1. Hoạt động 1. Quan sát</a:t>
            </a:r>
          </a:p>
        </p:txBody>
      </p:sp>
      <p:sp>
        <p:nvSpPr>
          <p:cNvPr id="11267" name="Rectangle 1"/>
          <p:cNvSpPr>
            <a:spLocks noChangeArrowheads="1"/>
          </p:cNvSpPr>
          <p:nvPr/>
        </p:nvSpPr>
        <p:spPr bwMode="auto">
          <a:xfrm>
            <a:off x="2362200" y="720726"/>
            <a:ext cx="7848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200"/>
              <a:t>* Lưu ý:</a:t>
            </a:r>
          </a:p>
          <a:p>
            <a:pPr eaLnBrk="1" hangingPunct="1">
              <a:lnSpc>
                <a:spcPct val="150000"/>
              </a:lnSpc>
            </a:pPr>
            <a:r>
              <a:rPr lang="en-US" altLang="en-US" sz="2200"/>
              <a:t>- Đồ chơi có tạo hình con vật.</a:t>
            </a:r>
          </a:p>
          <a:p>
            <a:pPr eaLnBrk="1" hangingPunct="1">
              <a:lnSpc>
                <a:spcPct val="150000"/>
              </a:lnSpc>
            </a:pPr>
            <a:r>
              <a:rPr lang="en-US" altLang="en-US" sz="2200"/>
              <a:t>- Có thể thể hiện mặt (tạo hình, trang trí ở dạng mặt nạ).</a:t>
            </a:r>
          </a:p>
          <a:p>
            <a:pPr eaLnBrk="1" hangingPunct="1">
              <a:lnSpc>
                <a:spcPct val="150000"/>
              </a:lnSpc>
            </a:pPr>
            <a:r>
              <a:rPr lang="en-US" altLang="en-US" sz="2200"/>
              <a:t>- Có thể là cả con vật với đầy đủ bộ phận hoặc chỉ là một vài bộ phận để có thể liên tưởng đến tạo hình con vật (ở dạng đồ chơi).</a:t>
            </a:r>
          </a:p>
        </p:txBody>
      </p:sp>
    </p:spTree>
    <p:extLst>
      <p:ext uri="{BB962C8B-B14F-4D97-AF65-F5344CB8AC3E}">
        <p14:creationId xmlns:p14="http://schemas.microsoft.com/office/powerpoint/2010/main" val="299388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105026" y="152401"/>
            <a:ext cx="58959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4. Hoạt động 4. Vận dụng ( tiết 3,4 )</a:t>
            </a:r>
          </a:p>
        </p:txBody>
      </p:sp>
      <p:sp>
        <p:nvSpPr>
          <p:cNvPr id="10" name="Text Box 8"/>
          <p:cNvSpPr txBox="1">
            <a:spLocks noChangeArrowheads="1"/>
          </p:cNvSpPr>
          <p:nvPr/>
        </p:nvSpPr>
        <p:spPr bwMode="auto">
          <a:xfrm>
            <a:off x="1905000" y="609600"/>
            <a:ext cx="8077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t>      Thiết kế một ống đựng bút và sử dụng hình ảnh con vật em yêu thích để trang trí.</a:t>
            </a:r>
            <a:endParaRPr lang="en-US" altLang="en-US" sz="2000"/>
          </a:p>
        </p:txBody>
      </p:sp>
      <p:sp>
        <p:nvSpPr>
          <p:cNvPr id="14341" name="Rectangle 2"/>
          <p:cNvSpPr>
            <a:spLocks noChangeArrowheads="1"/>
          </p:cNvSpPr>
          <p:nvPr/>
        </p:nvSpPr>
        <p:spPr bwMode="auto">
          <a:xfrm>
            <a:off x="6629400" y="1874838"/>
            <a:ext cx="3886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HS quan sát:</a:t>
            </a:r>
          </a:p>
          <a:p>
            <a:pPr eaLnBrk="1" hangingPunct="1"/>
            <a:r>
              <a:rPr lang="en-US" altLang="en-US" sz="2000"/>
              <a:t>- Phần tham khảo trong SGK Mĩ thuật 2, trang 63 để nhận biết chuẩn bị vật liệu làm ống bút.</a:t>
            </a:r>
          </a:p>
          <a:p>
            <a:pPr eaLnBrk="1" hangingPunct="1"/>
            <a:r>
              <a:rPr lang="en-US" altLang="en-US" sz="2000"/>
              <a:t>- Nhận biết các bước tạo hình ống bút và trang trí.</a:t>
            </a:r>
          </a:p>
          <a:p>
            <a:pPr eaLnBrk="1" hangingPunct="1"/>
            <a:r>
              <a:rPr lang="en-US" altLang="en-US" sz="2000"/>
              <a:t>- Cách ghép các que kem thành hình ống (bằng băng keo, giấy bìa/ giấy màu).</a:t>
            </a:r>
          </a:p>
          <a:p>
            <a:pPr eaLnBrk="1" hangingPunct="1"/>
            <a:r>
              <a:rPr lang="en-US" altLang="en-US" sz="2000"/>
              <a:t>- Cố định hình ống bút.</a:t>
            </a:r>
          </a:p>
          <a:p>
            <a:pPr eaLnBrk="1" hangingPunct="1"/>
            <a:r>
              <a:rPr lang="en-US" altLang="en-US" sz="2000"/>
              <a:t>- Vẽ hình con vật và tô màu.</a:t>
            </a:r>
          </a:p>
          <a:p>
            <a:pPr eaLnBrk="1" hangingPunct="1"/>
            <a:r>
              <a:rPr lang="en-US" altLang="en-US" sz="2000"/>
              <a:t>- Vẽ thêm các chi tiết cho hình ống bút thêm sinh động.</a:t>
            </a:r>
          </a:p>
        </p:txBody>
      </p:sp>
      <p:pic>
        <p:nvPicPr>
          <p:cNvPr id="11269" name="Picture 6" descr="D:\Bài giảng MT 2021-2022\Bài giảng MT lớp 2\CĐ10\63.jpg"/>
          <p:cNvPicPr>
            <a:picLocks noChangeAspect="1" noChangeArrowheads="1"/>
          </p:cNvPicPr>
          <p:nvPr/>
        </p:nvPicPr>
        <p:blipFill>
          <a:blip r:embed="rId2">
            <a:extLst>
              <a:ext uri="{28A0092B-C50C-407E-A947-70E740481C1C}">
                <a14:useLocalDpi xmlns:a14="http://schemas.microsoft.com/office/drawing/2010/main" val="0"/>
              </a:ext>
            </a:extLst>
          </a:blip>
          <a:srcRect t="16402" b="23135"/>
          <a:stretch>
            <a:fillRect/>
          </a:stretch>
        </p:blipFill>
        <p:spPr bwMode="auto">
          <a:xfrm>
            <a:off x="2438400" y="1379539"/>
            <a:ext cx="396240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830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circle(in)">
                                      <p:cBhvr>
                                        <p:cTn id="17" dur="2000"/>
                                        <p:tgtEl>
                                          <p:spTgt spid="11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wheel(1)">
                                      <p:cBhvr>
                                        <p:cTn id="22"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3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àm ống đựng bút từ lõi giấy vệ sinh"/>
          <p:cNvSpPr>
            <a:spLocks noChangeAspect="1" noChangeArrowheads="1"/>
          </p:cNvSpPr>
          <p:nvPr/>
        </p:nvSpPr>
        <p:spPr bwMode="auto">
          <a:xfrm>
            <a:off x="1344295" y="13447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Làm ống đựng bút từ lõi giấy vệ s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Làm ống đựng bút từ lõi giấy vệ sin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Cách làm hộp đựng bút đơn giản mà độc lạ tại nhà"/>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Làm ống đựng bút từ lõi giấy vệ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12737"/>
            <a:ext cx="4919164" cy="35490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ái Chế Lõi Giấy Làm Cóng Đựng Bút Khủng Long – DIY dinosaur pen holder  with toilet paper 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658" y="312737"/>
            <a:ext cx="5293632" cy="354901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ách làm hộp bút hình con ong bằng chai nhựa siêu dễ thương/ Cách làm hộp  bút bằng giấ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957" y="4014153"/>
            <a:ext cx="6084116" cy="342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2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600200" y="1676401"/>
            <a:ext cx="6858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 Trưng bày, nhận xét cuối chủ đề</a:t>
            </a:r>
          </a:p>
        </p:txBody>
      </p:sp>
      <p:sp>
        <p:nvSpPr>
          <p:cNvPr id="9" name="Text Box 8"/>
          <p:cNvSpPr txBox="1">
            <a:spLocks noChangeArrowheads="1"/>
          </p:cNvSpPr>
          <p:nvPr/>
        </p:nvSpPr>
        <p:spPr bwMode="auto">
          <a:xfrm>
            <a:off x="2133600" y="2209800"/>
            <a:ext cx="8382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2000"/>
              <a:t>- HS lựa chọn sản phẩm (cá nhân/ nhóm) và trưng bày.</a:t>
            </a:r>
          </a:p>
          <a:p>
            <a:pPr>
              <a:lnSpc>
                <a:spcPct val="150000"/>
              </a:lnSpc>
            </a:pPr>
            <a:r>
              <a:rPr lang="en-US" altLang="en-US" sz="2000"/>
              <a:t>- GV đặt câu hỏi gợi ý để HS giới thiệu về sản phẩm đồ chơi, cách trang trí, màu sắc ở sản phẩm đồ chơi cũng như cách sử dụng đồ chơi.</a:t>
            </a:r>
          </a:p>
          <a:p>
            <a:pPr>
              <a:lnSpc>
                <a:spcPct val="150000"/>
              </a:lnSpc>
            </a:pPr>
            <a:r>
              <a:rPr lang="en-US" altLang="en-US" sz="2000"/>
              <a:t>- HS giới thiệu sản phẩm của mình theo gợi ý của GV.</a:t>
            </a:r>
          </a:p>
          <a:p>
            <a:pPr>
              <a:lnSpc>
                <a:spcPct val="150000"/>
              </a:lnSpc>
            </a:pPr>
            <a:r>
              <a:rPr lang="en-US" altLang="en-US" sz="2000"/>
              <a:t>- HS phân loại và nêu cảm nhận cá nhân về sản phẩm đồ chơi.</a:t>
            </a:r>
          </a:p>
        </p:txBody>
      </p:sp>
      <p:sp>
        <p:nvSpPr>
          <p:cNvPr id="13317" name="Text Box 3"/>
          <p:cNvSpPr txBox="1">
            <a:spLocks noChangeArrowheads="1"/>
          </p:cNvSpPr>
          <p:nvPr/>
        </p:nvSpPr>
        <p:spPr bwMode="auto">
          <a:xfrm>
            <a:off x="4343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600" u="sng">
              <a:solidFill>
                <a:srgbClr val="C00000"/>
              </a:solidFill>
              <a:latin typeface=".VnTime" pitchFamily="34" charset="0"/>
            </a:endParaRPr>
          </a:p>
        </p:txBody>
      </p:sp>
      <p:sp>
        <p:nvSpPr>
          <p:cNvPr id="13318" name="Text Box 4"/>
          <p:cNvSpPr txBox="1">
            <a:spLocks noChangeArrowheads="1"/>
          </p:cNvSpPr>
          <p:nvPr/>
        </p:nvSpPr>
        <p:spPr bwMode="auto">
          <a:xfrm>
            <a:off x="1371600" y="1025526"/>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spcBef>
                <a:spcPct val="50000"/>
              </a:spcBef>
            </a:pPr>
            <a:r>
              <a:rPr lang="en-US" altLang="en-US" sz="2400" b="1">
                <a:solidFill>
                  <a:srgbClr val="C00000"/>
                </a:solidFill>
                <a:latin typeface="Times New Roman" panose="02020603050405020304" pitchFamily="18" charset="0"/>
              </a:rPr>
              <a:t>Chủ đề 10: ĐỒ CHƠI TỪ TẠO HÌNH CON VẬT ( 4 TIẾT )</a:t>
            </a:r>
          </a:p>
        </p:txBody>
      </p:sp>
      <p:sp>
        <p:nvSpPr>
          <p:cNvPr id="13319" name="Text Box 4"/>
          <p:cNvSpPr txBox="1">
            <a:spLocks noChangeArrowheads="1"/>
          </p:cNvSpPr>
          <p:nvPr/>
        </p:nvSpPr>
        <p:spPr bwMode="auto">
          <a:xfrm>
            <a:off x="4876800" y="533401"/>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Mĩ thuật  lớp 2</a:t>
            </a:r>
          </a:p>
        </p:txBody>
      </p:sp>
    </p:spTree>
    <p:extLst>
      <p:ext uri="{BB962C8B-B14F-4D97-AF65-F5344CB8AC3E}">
        <p14:creationId xmlns:p14="http://schemas.microsoft.com/office/powerpoint/2010/main" val="3585254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4343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600" u="sng">
              <a:solidFill>
                <a:srgbClr val="C00000"/>
              </a:solidFill>
              <a:latin typeface=".VnTime" pitchFamily="34" charset="0"/>
            </a:endParaRPr>
          </a:p>
        </p:txBody>
      </p:sp>
      <p:sp>
        <p:nvSpPr>
          <p:cNvPr id="14340" name="Text Box 4"/>
          <p:cNvSpPr txBox="1">
            <a:spLocks noChangeArrowheads="1"/>
          </p:cNvSpPr>
          <p:nvPr/>
        </p:nvSpPr>
        <p:spPr bwMode="auto">
          <a:xfrm>
            <a:off x="1371600" y="1025526"/>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spcBef>
                <a:spcPct val="50000"/>
              </a:spcBef>
            </a:pPr>
            <a:r>
              <a:rPr lang="en-US" altLang="en-US" sz="2400" b="1">
                <a:solidFill>
                  <a:srgbClr val="C00000"/>
                </a:solidFill>
                <a:latin typeface="Times New Roman" panose="02020603050405020304" pitchFamily="18" charset="0"/>
              </a:rPr>
              <a:t>Chủ đề 10: ĐỒ CHƠI TỪ TẠO HÌNH CON VẬT ( 4 TIẾT )</a:t>
            </a:r>
          </a:p>
        </p:txBody>
      </p:sp>
      <p:sp>
        <p:nvSpPr>
          <p:cNvPr id="14341" name="Text Box 4"/>
          <p:cNvSpPr txBox="1">
            <a:spLocks noChangeArrowheads="1"/>
          </p:cNvSpPr>
          <p:nvPr/>
        </p:nvSpPr>
        <p:spPr bwMode="auto">
          <a:xfrm>
            <a:off x="4876800" y="533401"/>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Mĩ thuật  lớp 2</a:t>
            </a:r>
          </a:p>
        </p:txBody>
      </p:sp>
      <p:sp>
        <p:nvSpPr>
          <p:cNvPr id="14342" name="Rectangle 1"/>
          <p:cNvSpPr>
            <a:spLocks noChangeArrowheads="1"/>
          </p:cNvSpPr>
          <p:nvPr/>
        </p:nvSpPr>
        <p:spPr bwMode="auto">
          <a:xfrm>
            <a:off x="2286000" y="1828801"/>
            <a:ext cx="7848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000" b="1"/>
              <a:t>*Dặn dò:</a:t>
            </a:r>
            <a:endParaRPr lang="en-US" altLang="en-US" sz="2000"/>
          </a:p>
          <a:p>
            <a:pPr eaLnBrk="1" hangingPunct="1">
              <a:lnSpc>
                <a:spcPct val="150000"/>
              </a:lnSpc>
            </a:pPr>
            <a:r>
              <a:rPr lang="en-US" altLang="en-US" sz="2000"/>
              <a:t>- Về nhà chuẩn bị đồ dùng cho bài kiểm tra đánh giá cuối học kì II: Bút chì, tẩy, giấy vẽ, màu vẽ, đất nặn...</a:t>
            </a:r>
            <a:r>
              <a:rPr lang="en-US" altLang="en-US" sz="2000" b="1"/>
              <a:t>	</a:t>
            </a:r>
            <a:endParaRPr lang="en-US" altLang="en-US" sz="2000"/>
          </a:p>
        </p:txBody>
      </p:sp>
    </p:spTree>
    <p:extLst>
      <p:ext uri="{BB962C8B-B14F-4D97-AF65-F5344CB8AC3E}">
        <p14:creationId xmlns:p14="http://schemas.microsoft.com/office/powerpoint/2010/main" val="379279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514</Words>
  <Application>Microsoft Office PowerPoint</Application>
  <PresentationFormat>Widescreen</PresentationFormat>
  <Paragraphs>38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2025-05-04T01:45:46Z</dcterms:created>
  <dcterms:modified xsi:type="dcterms:W3CDTF">2025-05-04T01:52:12Z</dcterms:modified>
</cp:coreProperties>
</file>