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90" r:id="rId3"/>
    <p:sldMasterId id="2147483710" r:id="rId4"/>
    <p:sldMasterId id="2147483723" r:id="rId5"/>
    <p:sldMasterId id="2147483736" r:id="rId6"/>
    <p:sldMasterId id="2147483750" r:id="rId7"/>
    <p:sldMasterId id="2147483764" r:id="rId8"/>
  </p:sldMasterIdLst>
  <p:notesMasterIdLst>
    <p:notesMasterId r:id="rId23"/>
  </p:notesMasterIdLst>
  <p:sldIdLst>
    <p:sldId id="1040"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SVN-Hole Hearte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74" d="100"/>
          <a:sy n="74"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B9356-4BB7-4410-B13C-058CFEFFD08E}" type="datetimeFigureOut">
              <a:rPr lang="en-US" smtClean="0"/>
              <a:t>4/27/2025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15F46-42D4-4ADD-8ECF-9C12959FD2A9}" type="slidenum">
              <a:rPr lang="en-US" smtClean="0"/>
              <a:t>‹#›</a:t>
            </a:fld>
            <a:endParaRPr lang="en-US"/>
          </a:p>
        </p:txBody>
      </p:sp>
    </p:spTree>
    <p:extLst>
      <p:ext uri="{BB962C8B-B14F-4D97-AF65-F5344CB8AC3E}">
        <p14:creationId xmlns:p14="http://schemas.microsoft.com/office/powerpoint/2010/main" val="913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8806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50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113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72452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4072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7501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71485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4999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42723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2750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164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0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841065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822009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79903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476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83527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79354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48057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18392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531561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0800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32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96120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25065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61414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82169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24655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70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23170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17375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12117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2224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708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49964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32333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5097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227947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5648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33427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15925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79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a:prstGeom prst="rect">
            <a:avLst/>
          </a:prstGeo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90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a:prstGeom prst="rect">
            <a:avLst/>
          </a:prstGeom>
        </p:spPr>
        <p:txBody>
          <a:bodyPr/>
          <a:lstStyle/>
          <a:p>
            <a:r>
              <a:rPr lang="vi-VN"/>
              <a:t>Bấm &amp; sửa kiểu tiêu đề</a:t>
            </a:r>
            <a:endParaRPr lang="en-US"/>
          </a:p>
        </p:txBody>
      </p:sp>
      <p:sp>
        <p:nvSpPr>
          <p:cNvPr id="3" name="Nơi giữ chỗ cho Nội dung 2"/>
          <p:cNvSpPr>
            <a:spLocks noGrp="1"/>
          </p:cNvSpPr>
          <p:nvPr>
            <p:ph idx="1"/>
          </p:nvPr>
        </p:nvSpPr>
        <p:spPr>
          <a:xfrm>
            <a:off x="609600" y="1600201"/>
            <a:ext cx="10972800" cy="4525963"/>
          </a:xfrm>
          <a:prstGeom prst="rect">
            <a:avLst/>
          </a:prstGeo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277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303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6763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a:prstGeom prst="rect">
            <a:avLst/>
          </a:prstGeom>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206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a:prstGeom prst="rect">
            <a:avLst/>
          </a:prstGeom>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56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a:prstGeom prst="rect">
            <a:avLst/>
          </a:prstGeom>
        </p:spPr>
        <p:txBody>
          <a:bodyPr/>
          <a:lstStyle/>
          <a:p>
            <a:r>
              <a:rPr lang="vi-VN"/>
              <a:t>Bấm &amp; sửa kiểu tiêu đề</a:t>
            </a:r>
            <a:endParaRPr lang="en-US"/>
          </a:p>
        </p:txBody>
      </p:sp>
      <p:sp>
        <p:nvSpPr>
          <p:cNvPr id="3"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171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141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a:prstGeom prst="rect">
            <a:avLst/>
          </a:prstGeo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9688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a:prstGeom prst="rect">
            <a:avLst/>
          </a:prstGeo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7901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a:prstGeom prst="rect">
            <a:avLst/>
          </a:prstGeom>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1600201"/>
            <a:ext cx="10972800" cy="4525963"/>
          </a:xfrm>
          <a:prstGeom prst="rect">
            <a:avLst/>
          </a:prstGeo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0704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a:prstGeom prst="rect">
            <a:avLst/>
          </a:prstGeo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a:prstGeom prst="rect">
            <a:avLst/>
          </a:prstGeo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945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19223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874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72285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2879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6758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47851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307612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39608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1778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61665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9926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2879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683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114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13216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88639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47006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41640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27979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7936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89496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334586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271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086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52008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84084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670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73372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68499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616149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19497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77637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30626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9750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766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94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11250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01290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70665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0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8385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1913430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35683959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20968838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3845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2409737820"/>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4230457121"/>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37511502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g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89.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1" y="16945"/>
            <a:ext cx="12131750" cy="6824110"/>
          </a:xfrm>
          <a:prstGeom prst="rect">
            <a:avLst/>
          </a:prstGeom>
        </p:spPr>
      </p:pic>
      <p:sp>
        <p:nvSpPr>
          <p:cNvPr id="7" name="Rectangle 5"/>
          <p:cNvSpPr>
            <a:spLocks noChangeArrowheads="1"/>
          </p:cNvSpPr>
          <p:nvPr/>
        </p:nvSpPr>
        <p:spPr bwMode="auto">
          <a:xfrm>
            <a:off x="3240920" y="4073836"/>
            <a:ext cx="5459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spcBef>
                <a:spcPct val="50000"/>
              </a:spcBef>
              <a:defRPr/>
            </a:pPr>
            <a:r>
              <a:rPr lang="en-US" sz="2800" b="1" i="1" dirty="0">
                <a:solidFill>
                  <a:srgbClr val="3333CC"/>
                </a:solidFill>
                <a:latin typeface="Times New Roman" pitchFamily="18" charset="0"/>
                <a:cs typeface="Arial"/>
                <a:sym typeface="Arial"/>
              </a:rPr>
              <a:t>Giáo viên: Nguyễn Thị Lan Hương</a:t>
            </a:r>
          </a:p>
        </p:txBody>
      </p:sp>
      <p:sp>
        <p:nvSpPr>
          <p:cNvPr id="8" name="Rectangle 6"/>
          <p:cNvSpPr>
            <a:spLocks noChangeArrowheads="1"/>
          </p:cNvSpPr>
          <p:nvPr/>
        </p:nvSpPr>
        <p:spPr bwMode="auto">
          <a:xfrm>
            <a:off x="-272786" y="1956224"/>
            <a:ext cx="12429989"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defRPr/>
            </a:pPr>
            <a:r>
              <a:rPr lang="en-US" sz="4000" b="1" dirty="0">
                <a:solidFill>
                  <a:srgbClr val="FF0000"/>
                </a:solidFill>
                <a:latin typeface="Times New Roman" pitchFamily="18" charset="0"/>
                <a:cs typeface="Times New Roman" pitchFamily="18" charset="0"/>
                <a:sym typeface="Arial"/>
              </a:rPr>
              <a:t>MÔN: TỰ NHIÊN VÀ XÃ HỘI</a:t>
            </a:r>
          </a:p>
          <a:p>
            <a:pPr algn="ctr" defTabSz="909834">
              <a:defRPr/>
            </a:pPr>
            <a:r>
              <a:rPr lang="en-US" sz="3600" b="1" dirty="0">
                <a:solidFill>
                  <a:srgbClr val="7030A0"/>
                </a:solidFill>
                <a:latin typeface="Times New Roman" pitchFamily="18" charset="0"/>
                <a:cs typeface="Times New Roman" pitchFamily="18" charset="0"/>
                <a:sym typeface="Arial"/>
              </a:rPr>
              <a:t>BÀI 29: MỘT SỐ THIÊN TAI THƯỜNG GẶP (</a:t>
            </a:r>
            <a:r>
              <a:rPr lang="en-US" sz="3600" b="1" dirty="0" err="1">
                <a:solidFill>
                  <a:srgbClr val="7030A0"/>
                </a:solidFill>
                <a:latin typeface="Times New Roman" pitchFamily="18" charset="0"/>
                <a:cs typeface="Times New Roman" pitchFamily="18" charset="0"/>
                <a:sym typeface="Arial"/>
              </a:rPr>
              <a:t>Tiết</a:t>
            </a:r>
            <a:r>
              <a:rPr lang="en-US" sz="3600" b="1" dirty="0">
                <a:solidFill>
                  <a:srgbClr val="7030A0"/>
                </a:solidFill>
                <a:latin typeface="Times New Roman" pitchFamily="18" charset="0"/>
                <a:cs typeface="Times New Roman" pitchFamily="18" charset="0"/>
                <a:sym typeface="Arial"/>
              </a:rPr>
              <a:t> 1)</a:t>
            </a:r>
          </a:p>
          <a:p>
            <a:pPr algn="ctr" defTabSz="909834">
              <a:defRPr/>
            </a:pPr>
            <a:endParaRPr lang="en-US" sz="3600" b="1" dirty="0">
              <a:solidFill>
                <a:srgbClr val="7030A0"/>
              </a:solidFill>
              <a:latin typeface="Times New Roman" pitchFamily="18" charset="0"/>
              <a:cs typeface="Times New Roman" pitchFamily="18" charset="0"/>
              <a:sym typeface="Arial"/>
            </a:endParaRPr>
          </a:p>
          <a:p>
            <a:pPr algn="ctr" defTabSz="909834">
              <a:defRPr/>
            </a:pPr>
            <a:endParaRPr lang="en-US" sz="3600" dirty="0">
              <a:solidFill>
                <a:srgbClr val="7030A0"/>
              </a:solidFill>
              <a:latin typeface="Times New Roman" pitchFamily="18" charset="0"/>
              <a:cs typeface="Times New Roman" pitchFamily="18" charset="0"/>
              <a:sym typeface="Arial"/>
            </a:endParaRPr>
          </a:p>
        </p:txBody>
      </p:sp>
      <p:sp>
        <p:nvSpPr>
          <p:cNvPr id="9" name="Rectangle 6"/>
          <p:cNvSpPr>
            <a:spLocks noChangeArrowheads="1"/>
          </p:cNvSpPr>
          <p:nvPr/>
        </p:nvSpPr>
        <p:spPr bwMode="auto">
          <a:xfrm>
            <a:off x="1221936" y="56699"/>
            <a:ext cx="9778018" cy="16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defRPr/>
            </a:pPr>
            <a:r>
              <a:rPr lang="en-US" sz="2786" b="1" dirty="0">
                <a:solidFill>
                  <a:prstClr val="black"/>
                </a:solidFill>
                <a:latin typeface="Times New Roman" pitchFamily="18" charset="0"/>
                <a:cs typeface="Times New Roman" pitchFamily="18" charset="0"/>
                <a:sym typeface="Arial"/>
              </a:rPr>
              <a:t>TRƯỜNG TIỂU HỌC AN THẮNG</a:t>
            </a:r>
          </a:p>
          <a:p>
            <a:pPr algn="ctr" defTabSz="909834">
              <a:defRPr/>
            </a:pPr>
            <a:r>
              <a:rPr lang="en-US" sz="2388" b="1" dirty="0" err="1">
                <a:solidFill>
                  <a:prstClr val="black"/>
                </a:solidFill>
                <a:latin typeface="Times New Roman" pitchFamily="18" charset="0"/>
                <a:cs typeface="Times New Roman" pitchFamily="18" charset="0"/>
                <a:sym typeface="Arial"/>
              </a:rPr>
              <a:t>Sách</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kết</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nối</a:t>
            </a:r>
            <a:r>
              <a:rPr lang="en-US" sz="2388" b="1" dirty="0">
                <a:solidFill>
                  <a:prstClr val="black"/>
                </a:solidFill>
                <a:latin typeface="Times New Roman" pitchFamily="18" charset="0"/>
                <a:cs typeface="Times New Roman" pitchFamily="18" charset="0"/>
                <a:sym typeface="Arial"/>
              </a:rPr>
              <a:t> tri </a:t>
            </a:r>
            <a:r>
              <a:rPr lang="en-US" sz="2388" b="1" dirty="0" err="1">
                <a:solidFill>
                  <a:prstClr val="black"/>
                </a:solidFill>
                <a:latin typeface="Times New Roman" pitchFamily="18" charset="0"/>
                <a:cs typeface="Times New Roman" pitchFamily="18" charset="0"/>
                <a:sym typeface="Arial"/>
              </a:rPr>
              <a:t>thức</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với</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cuộc</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sống</a:t>
            </a:r>
            <a:r>
              <a:rPr lang="en-US" sz="2388" b="1" dirty="0">
                <a:solidFill>
                  <a:prstClr val="black"/>
                </a:solidFill>
                <a:latin typeface="Times New Roman" pitchFamily="18" charset="0"/>
                <a:cs typeface="Times New Roman" pitchFamily="18" charset="0"/>
                <a:sym typeface="Arial"/>
              </a:rPr>
              <a:t> – </a:t>
            </a:r>
            <a:r>
              <a:rPr lang="en-US" sz="2388" b="1" dirty="0" err="1">
                <a:solidFill>
                  <a:prstClr val="black"/>
                </a:solidFill>
                <a:latin typeface="Times New Roman" pitchFamily="18" charset="0"/>
                <a:cs typeface="Times New Roman" pitchFamily="18" charset="0"/>
                <a:sym typeface="Arial"/>
              </a:rPr>
              <a:t>Lớp</a:t>
            </a:r>
            <a:r>
              <a:rPr lang="en-US" sz="2388" b="1" dirty="0">
                <a:solidFill>
                  <a:prstClr val="black"/>
                </a:solidFill>
                <a:latin typeface="Times New Roman" pitchFamily="18" charset="0"/>
                <a:cs typeface="Times New Roman" pitchFamily="18" charset="0"/>
                <a:sym typeface="Arial"/>
              </a:rPr>
              <a:t> 2</a:t>
            </a:r>
          </a:p>
          <a:p>
            <a:pPr algn="ctr" defTabSz="909834">
              <a:defRPr/>
            </a:pP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Năm</a:t>
            </a:r>
            <a:r>
              <a:rPr lang="en-US" sz="2388" b="1" dirty="0">
                <a:solidFill>
                  <a:prstClr val="black"/>
                </a:solidFill>
                <a:latin typeface="Times New Roman" pitchFamily="18" charset="0"/>
                <a:cs typeface="Times New Roman" pitchFamily="18" charset="0"/>
                <a:sym typeface="Arial"/>
              </a:rPr>
              <a:t> </a:t>
            </a:r>
            <a:r>
              <a:rPr lang="en-US" sz="2388" b="1" dirty="0" err="1">
                <a:solidFill>
                  <a:prstClr val="black"/>
                </a:solidFill>
                <a:latin typeface="Times New Roman" pitchFamily="18" charset="0"/>
                <a:cs typeface="Times New Roman" pitchFamily="18" charset="0"/>
                <a:sym typeface="Arial"/>
              </a:rPr>
              <a:t>học</a:t>
            </a:r>
            <a:r>
              <a:rPr lang="en-US" sz="2388" b="1" dirty="0">
                <a:solidFill>
                  <a:prstClr val="black"/>
                </a:solidFill>
                <a:latin typeface="Times New Roman" pitchFamily="18" charset="0"/>
                <a:cs typeface="Times New Roman" pitchFamily="18" charset="0"/>
                <a:sym typeface="Arial"/>
              </a:rPr>
              <a:t> 2024-2025</a:t>
            </a:r>
          </a:p>
          <a:p>
            <a:pPr algn="ctr" defTabSz="909834">
              <a:defRPr/>
            </a:pPr>
            <a:r>
              <a:rPr lang="en-US" sz="2388" b="1" dirty="0">
                <a:solidFill>
                  <a:prstClr val="black"/>
                </a:solidFill>
                <a:latin typeface="Times New Roman" pitchFamily="18" charset="0"/>
                <a:cs typeface="Times New Roman" pitchFamily="18" charset="0"/>
                <a:sym typeface="Wingdings" panose="05000000000000000000" pitchFamily="2" charset="2"/>
              </a:rPr>
              <a:t></a:t>
            </a:r>
            <a:endParaRPr lang="en-US" sz="2388" dirty="0">
              <a:solidFill>
                <a:prstClr val="black"/>
              </a:solidFill>
              <a:latin typeface="Times New Roman" pitchFamily="18" charset="0"/>
              <a:cs typeface="Times New Roman" pitchFamily="18" charset="0"/>
              <a:sym typeface="Arial"/>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191950" y="3232725"/>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42341" y="3309617"/>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536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590246"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4800" b="0" i="0" u="none" strike="noStrike" kern="1200" cap="none" spc="0" normalizeH="0" baseline="0" noProof="0" dirty="0">
                <a:ln>
                  <a:noFill/>
                </a:ln>
                <a:solidFill>
                  <a:srgbClr val="E7E6E6">
                    <a:lumMod val="25000"/>
                  </a:srgbClr>
                </a:solidFill>
                <a:effectLst/>
                <a:uLnTx/>
                <a:uFillTx/>
                <a:latin typeface="SVN-Hole Hearted" panose="020B0A06020104020203" pitchFamily="34" charset="0"/>
                <a:cs typeface="+mn-cs"/>
              </a:rPr>
              <a:t>Hoạt động làm giảm/ tăng thiên tai</a:t>
            </a:r>
            <a:endParaRPr kumimoji="0" lang="en-US" altLang="en-US" sz="8800" b="0" i="0" u="none" strike="noStrike" kern="1200" cap="none" spc="0" normalizeH="0" baseline="0" noProof="0" dirty="0">
              <a:ln>
                <a:noFill/>
              </a:ln>
              <a:solidFill>
                <a:srgbClr val="E7E6E6">
                  <a:lumMod val="25000"/>
                </a:srgbClr>
              </a:solidFill>
              <a:effectLst/>
              <a:uLnTx/>
              <a:uFillTx/>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11222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42840" r="25972" b="28024"/>
          <a:stretch/>
        </p:blipFill>
        <p:spPr>
          <a:xfrm>
            <a:off x="371557" y="462841"/>
            <a:ext cx="7783630" cy="60825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文本框 34">
            <a:extLst>
              <a:ext uri="{FF2B5EF4-FFF2-40B4-BE49-F238E27FC236}">
                <a16:creationId xmlns:a16="http://schemas.microsoft.com/office/drawing/2014/main" id="{3CF1269B-D9F1-4F9A-AE86-BC3AE30EA714}"/>
              </a:ext>
            </a:extLst>
          </p:cNvPr>
          <p:cNvSpPr txBox="1"/>
          <p:nvPr/>
        </p:nvSpPr>
        <p:spPr>
          <a:xfrm>
            <a:off x="8561413" y="1645811"/>
            <a:ext cx="3224361" cy="3416320"/>
          </a:xfrm>
          <a:prstGeom prst="rect">
            <a:avLst/>
          </a:prstGeom>
          <a:solidFill>
            <a:srgbClr val="BDD57A"/>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rPr>
              <a:t>Hoạt động nào làm tăng thiên tai?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rPr>
              <a:t>Hoạt động nào làm giảm thiên tai?</a:t>
            </a:r>
            <a:endParaRPr kumimoji="0" lang="en-US" altLang="en-US"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427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7" name="TextBox 26"/>
          <p:cNvSpPr txBox="1"/>
          <p:nvPr/>
        </p:nvSpPr>
        <p:spPr>
          <a:xfrm>
            <a:off x="827999" y="4174426"/>
            <a:ext cx="10536000" cy="175432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phá rừng (hình 7) và đốt rừng (hình 9) sẽ làm tăng thêm thiên tai vì mất rừng khiến đất trơ sỏi đá, dễ dẫn đến hạn hán, sạt lở đất, lũ quét,…</a:t>
            </a:r>
            <a:endParaRPr kumimoji="0" lang="en-US" sz="8000" b="0"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42840" r="25972" b="41119"/>
          <a:stretch/>
        </p:blipFill>
        <p:spPr>
          <a:xfrm>
            <a:off x="511587" y="756639"/>
            <a:ext cx="7353957" cy="3163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63895" t="58751" r="25972" b="28024"/>
          <a:stretch/>
        </p:blipFill>
        <p:spPr>
          <a:xfrm>
            <a:off x="7577280" y="756637"/>
            <a:ext cx="3760987" cy="31639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057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7" name="TextBox 26"/>
          <p:cNvSpPr txBox="1"/>
          <p:nvPr/>
        </p:nvSpPr>
        <p:spPr>
          <a:xfrm>
            <a:off x="1131398" y="4424382"/>
            <a:ext cx="10536000" cy="1200329"/>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che</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chắn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lũ</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lở</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16600" b="0"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58387" r="36824" b="28024"/>
          <a:stretch/>
        </p:blipFill>
        <p:spPr>
          <a:xfrm>
            <a:off x="1042538" y="915516"/>
            <a:ext cx="3974670" cy="3002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Trồng rừng thay thế ít nhất bằng diện tích rừng chuyển mục đích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3126" y="827058"/>
            <a:ext cx="4711442" cy="3138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84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926005" y="80978"/>
            <a:ext cx="2339988"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1944865" y="1642074"/>
            <a:ext cx="897418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Arial" panose="020B0604020202020204" pitchFamily="34" charset="0"/>
              </a:rPr>
              <a:t>Các hiện tượng thiên tai như bão, lũ, lụt, giông sét, hạn hán, giá rét, động đất,...có thể gây ra nhiều thiệt hại về người và tài sản.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876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48036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6B8909"/>
                </a:solidFill>
                <a:effectLst/>
                <a:uLnTx/>
                <a:uFillTx/>
                <a:latin typeface="SVN-Hole Hearted" panose="020B0A06020104020203" pitchFamily="34" charset="0"/>
                <a:cs typeface="Arial" panose="020B0604020202020204" pitchFamily="34" charset="0"/>
              </a:rPr>
              <a:t>Tìm</a:t>
            </a:r>
            <a:r>
              <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 </a:t>
            </a:r>
            <a:r>
              <a:rPr kumimoji="0" lang="en-US" altLang="en-US" sz="6000" b="1" i="0" u="none" strike="noStrike" kern="1200" cap="none" spc="0" normalizeH="0" baseline="0" noProof="0" dirty="0" err="1">
                <a:ln>
                  <a:noFill/>
                </a:ln>
                <a:solidFill>
                  <a:srgbClr val="6B8909"/>
                </a:solidFill>
                <a:effectLst/>
                <a:uLnTx/>
                <a:uFillTx/>
                <a:latin typeface="SVN-Hole Hearted" panose="020B0A06020104020203" pitchFamily="34" charset="0"/>
                <a:cs typeface="Arial" panose="020B0604020202020204" pitchFamily="34" charset="0"/>
              </a:rPr>
              <a:t>hiểu</a:t>
            </a:r>
            <a:r>
              <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 </a:t>
            </a:r>
            <a:r>
              <a:rPr kumimoji="0" lang="vi-VN"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về </a:t>
            </a:r>
            <a:r>
              <a:rPr kumimoji="0" lang="vi-VN" altLang="en-US" sz="6000" b="1" i="0" u="none" strike="noStrike" kern="1200" cap="none" spc="0" normalizeH="0" baseline="0" noProof="0" dirty="0">
                <a:ln>
                  <a:noFill/>
                </a:ln>
                <a:solidFill>
                  <a:srgbClr val="0070C0">
                    <a:lumMod val="60000"/>
                    <a:lumOff val="40000"/>
                  </a:srgbClr>
                </a:solidFill>
                <a:effectLst>
                  <a:glow rad="101600">
                    <a:srgbClr val="0070C0">
                      <a:satMod val="175000"/>
                      <a:alpha val="40000"/>
                    </a:srgbClr>
                  </a:glow>
                </a:effectLst>
                <a:uLnTx/>
                <a:uFillTx/>
                <a:latin typeface="SVN-Hole Hearted" panose="020B0A06020104020203" pitchFamily="34" charset="0"/>
                <a:cs typeface="Arial" panose="020B0604020202020204" pitchFamily="34" charset="0"/>
              </a:rPr>
              <a:t>thiên tai</a:t>
            </a:r>
            <a:endPar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155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4" name="文本框 33"/>
          <p:cNvSpPr txBox="1"/>
          <p:nvPr/>
        </p:nvSpPr>
        <p:spPr>
          <a:xfrm>
            <a:off x="109519" y="138121"/>
            <a:ext cx="12082481" cy="1938992"/>
          </a:xfrm>
          <a:prstGeom prst="rect">
            <a:avLst/>
          </a:prstGeom>
          <a:solidFill>
            <a:schemeClr val="bg1"/>
          </a:solidFill>
          <a:ln w="38100">
            <a:solidFill>
              <a:srgbClr val="6B8909"/>
            </a:solidFill>
            <a:prstDash val="dash"/>
          </a:ln>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altLang="en-US" sz="4000" b="1" i="0" u="none" strike="noStrike" kern="1200" cap="none" spc="0" normalizeH="0" baseline="0" noProof="0" dirty="0">
                <a:ln>
                  <a:noFill/>
                </a:ln>
                <a:solidFill>
                  <a:srgbClr val="FFAD2D"/>
                </a:solidFill>
                <a:effectLst/>
                <a:uLnTx/>
                <a:uFillTx/>
                <a:latin typeface="Cambria" panose="02040503050406030204" pitchFamily="18" charset="0"/>
                <a:cs typeface="Arial" panose="020B0604020202020204" pitchFamily="34" charset="0"/>
              </a:rPr>
              <a:t>Em đã từng thấy hiện tượng thiên tai nào như trong các hình dưới đây? Quan sát và nói tên hiện tượng thiên tai ở mỗi hình</a:t>
            </a:r>
            <a:endParaRPr kumimoji="0" lang="en-US" altLang="en-US" sz="4000" b="1" i="0" u="none" strike="noStrike" kern="1200" cap="none" spc="0" normalizeH="0" baseline="0" noProof="0" dirty="0">
              <a:ln>
                <a:noFill/>
              </a:ln>
              <a:solidFill>
                <a:srgbClr val="FFAD2D"/>
              </a:solidFill>
              <a:effectLst/>
              <a:uLnTx/>
              <a:uFillTx/>
              <a:latin typeface="Cambria" panose="02040503050406030204" pitchFamily="18" charset="0"/>
              <a:cs typeface="Arial" panose="020B0604020202020204" pitchFamily="34"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l="8662" t="8696" r="37868" b="4743"/>
          <a:stretch/>
        </p:blipFill>
        <p:spPr>
          <a:xfrm>
            <a:off x="109519" y="3830418"/>
            <a:ext cx="2050465" cy="3027582"/>
          </a:xfrm>
          <a:prstGeom prst="rect">
            <a:avLst/>
          </a:prstGeom>
        </p:spPr>
      </p:pic>
      <p:pic>
        <p:nvPicPr>
          <p:cNvPr id="20" name="Picture 19"/>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6" t="52222" r="67639" b="31975"/>
          <a:stretch/>
        </p:blipFill>
        <p:spPr>
          <a:xfrm>
            <a:off x="8977874" y="2388280"/>
            <a:ext cx="2710242" cy="2016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153" t="37283" r="55248" b="47779"/>
          <a:stretch/>
        </p:blipFill>
        <p:spPr>
          <a:xfrm>
            <a:off x="5584558" y="2382871"/>
            <a:ext cx="2710242" cy="198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9539" t="36146" r="67702" b="47498"/>
          <a:stretch/>
        </p:blipFill>
        <p:spPr>
          <a:xfrm>
            <a:off x="2157436" y="2382589"/>
            <a:ext cx="2744048" cy="197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014" t="52963" r="56042" b="32222"/>
          <a:stretch/>
        </p:blipFill>
        <p:spPr>
          <a:xfrm>
            <a:off x="2175110" y="4704220"/>
            <a:ext cx="2750063" cy="1918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7" t="67901" r="67639" b="16950"/>
          <a:stretch/>
        </p:blipFill>
        <p:spPr>
          <a:xfrm>
            <a:off x="5584558" y="4688568"/>
            <a:ext cx="2710242" cy="193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213" t="68361" r="55773" b="16950"/>
          <a:stretch/>
        </p:blipFill>
        <p:spPr>
          <a:xfrm>
            <a:off x="8977874" y="4704220"/>
            <a:ext cx="2721947" cy="1911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987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805455" y="1608635"/>
            <a:ext cx="4332241"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C000"/>
                </a:solidFill>
                <a:effectLst/>
                <a:uLnTx/>
                <a:uFillTx/>
                <a:latin typeface="SVN-Hole Hearted" panose="020B0A06020104020203" pitchFamily="34" charset="0"/>
                <a:cs typeface="+mn-cs"/>
              </a:rPr>
              <a:t>Thảo</a:t>
            </a:r>
            <a:r>
              <a:rPr kumimoji="0" lang="en-US" sz="6600" b="0" i="0" u="none" strike="noStrike" kern="1200" cap="none" spc="0" normalizeH="0" baseline="0" noProof="0" dirty="0">
                <a:ln>
                  <a:noFill/>
                </a:ln>
                <a:solidFill>
                  <a:srgbClr val="FFC000"/>
                </a:solidFill>
                <a:effectLst/>
                <a:uLnTx/>
                <a:uFillTx/>
                <a:latin typeface="SVN-Hole Hearted" panose="020B0A06020104020203" pitchFamily="34" charset="0"/>
                <a:cs typeface="+mn-cs"/>
              </a:rPr>
              <a:t> </a:t>
            </a:r>
            <a:r>
              <a:rPr kumimoji="0" lang="en-US" sz="6600" b="0" i="0" u="none" strike="noStrike" kern="1200" cap="none" spc="0" normalizeH="0" baseline="0" noProof="0" dirty="0" err="1">
                <a:ln>
                  <a:noFill/>
                </a:ln>
                <a:solidFill>
                  <a:srgbClr val="FFC000"/>
                </a:solidFill>
                <a:effectLst/>
                <a:uLnTx/>
                <a:uFillTx/>
                <a:latin typeface="SVN-Hole Hearted" panose="020B0A06020104020203" pitchFamily="34" charset="0"/>
                <a:cs typeface="+mn-cs"/>
              </a:rPr>
              <a:t>luận</a:t>
            </a:r>
            <a:r>
              <a:rPr kumimoji="0" lang="en-US" sz="6600" b="0" i="0" u="none" strike="noStrike" kern="1200" cap="none" spc="0" normalizeH="0" baseline="0" noProof="0" dirty="0">
                <a:ln>
                  <a:noFill/>
                </a:ln>
                <a:solidFill>
                  <a:srgbClr val="FFC000"/>
                </a:solidFill>
                <a:effectLst/>
                <a:uLnTx/>
                <a:uFillTx/>
                <a:latin typeface="SVN-Hole Hearted" panose="020B0A06020104020203" pitchFamily="34" charset="0"/>
                <a:cs typeface="+mn-cs"/>
              </a:rPr>
              <a:t> </a:t>
            </a:r>
            <a:r>
              <a:rPr kumimoji="0" lang="en-US" sz="8800" b="0" i="0" u="none" strike="noStrike" kern="1200" cap="none" spc="0" normalizeH="0" baseline="0" noProof="0" dirty="0">
                <a:ln>
                  <a:noFill/>
                </a:ln>
                <a:solidFill>
                  <a:srgbClr val="C00000"/>
                </a:solidFill>
                <a:effectLst/>
                <a:uLnTx/>
                <a:uFillTx/>
                <a:latin typeface="SVN-Hole Hearted" panose="020B0A06020104020203" pitchFamily="34" charset="0"/>
                <a:cs typeface="+mn-cs"/>
              </a:rPr>
              <a:t>NHÓM</a:t>
            </a:r>
            <a:endParaRPr kumimoji="0" lang="en-US" sz="6600" b="0" i="0" u="none" strike="noStrike" kern="1200" cap="none" spc="0" normalizeH="0" baseline="0" noProof="0" dirty="0">
              <a:ln>
                <a:noFill/>
              </a:ln>
              <a:solidFill>
                <a:srgbClr val="C00000"/>
              </a:solidFill>
              <a:effectLst/>
              <a:uLnTx/>
              <a:uFillTx/>
              <a:latin typeface="SVN-Hole Hearted" panose="020B0A06020104020203" pitchFamily="34" charset="0"/>
              <a:cs typeface="+mn-cs"/>
            </a:endParaRPr>
          </a:p>
        </p:txBody>
      </p:sp>
      <p:sp>
        <p:nvSpPr>
          <p:cNvPr id="3" name="TextBox 2"/>
          <p:cNvSpPr txBox="1"/>
          <p:nvPr/>
        </p:nvSpPr>
        <p:spPr>
          <a:xfrm>
            <a:off x="2465617" y="3834268"/>
            <a:ext cx="6910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Quan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nói tên hiện tượng thiên tai ở mỗi hình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7211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0416" t="52222" r="67639" b="31975"/>
          <a:stretch/>
        </p:blipFill>
        <p:spPr>
          <a:xfrm>
            <a:off x="8167800" y="45786"/>
            <a:ext cx="4024200"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153" t="37283" r="55248" b="47779"/>
          <a:stretch/>
        </p:blipFill>
        <p:spPr>
          <a:xfrm>
            <a:off x="4102438" y="45786"/>
            <a:ext cx="4065362"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9539" t="36146" r="67702" b="47498"/>
          <a:stretch/>
        </p:blipFill>
        <p:spPr>
          <a:xfrm>
            <a:off x="61936" y="45788"/>
            <a:ext cx="3915202"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014" t="52963" r="56042" b="32222"/>
          <a:stretch/>
        </p:blipFill>
        <p:spPr>
          <a:xfrm>
            <a:off x="61936" y="3599320"/>
            <a:ext cx="4040502" cy="3258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0417" t="67901" r="67639" b="16950"/>
          <a:stretch/>
        </p:blipFill>
        <p:spPr>
          <a:xfrm>
            <a:off x="4102437" y="3599318"/>
            <a:ext cx="4065363" cy="325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213" t="68361" r="55773" b="16950"/>
          <a:stretch/>
        </p:blipFill>
        <p:spPr>
          <a:xfrm>
            <a:off x="8167801" y="3599318"/>
            <a:ext cx="4024200" cy="325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70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6371667" y="145985"/>
            <a:ext cx="4813277" cy="3493085"/>
          </a:xfrm>
          <a:prstGeom prst="rect">
            <a:avLst/>
          </a:prstGeom>
        </p:spPr>
      </p:pic>
      <p:pic>
        <p:nvPicPr>
          <p:cNvPr id="30" name="图片 29"/>
          <p:cNvPicPr>
            <a:picLocks noChangeAspect="1"/>
          </p:cNvPicPr>
          <p:nvPr/>
        </p:nvPicPr>
        <p:blipFill>
          <a:blip r:embed="rId6"/>
          <a:stretch>
            <a:fillRect/>
          </a:stretch>
        </p:blipFill>
        <p:spPr>
          <a:xfrm>
            <a:off x="530174" y="145986"/>
            <a:ext cx="5248098" cy="3548572"/>
          </a:xfrm>
          <a:prstGeom prst="rect">
            <a:avLst/>
          </a:prstGeom>
        </p:spPr>
      </p:pic>
      <p:pic>
        <p:nvPicPr>
          <p:cNvPr id="24" name="图片 29"/>
          <p:cNvPicPr>
            <a:picLocks noChangeAspect="1"/>
          </p:cNvPicPr>
          <p:nvPr/>
        </p:nvPicPr>
        <p:blipFill>
          <a:blip r:embed="rId6"/>
          <a:stretch>
            <a:fillRect/>
          </a:stretch>
        </p:blipFill>
        <p:spPr>
          <a:xfrm>
            <a:off x="4082494" y="3367394"/>
            <a:ext cx="4832150" cy="3490606"/>
          </a:xfrm>
          <a:prstGeom prst="rect">
            <a:avLst/>
          </a:prstGeom>
        </p:spPr>
      </p:pic>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9539" t="36146" r="67702" b="47498"/>
          <a:stretch/>
        </p:blipFill>
        <p:spPr>
          <a:xfrm>
            <a:off x="808015" y="717013"/>
            <a:ext cx="4692416" cy="2775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805138" y="3210106"/>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Sấm sét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153" t="37283" r="55248" b="47779"/>
          <a:stretch/>
        </p:blipFill>
        <p:spPr>
          <a:xfrm>
            <a:off x="6573988" y="832166"/>
            <a:ext cx="4335312" cy="2660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9414099" y="3232892"/>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Lũ</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pic>
        <p:nvPicPr>
          <p:cNvPr id="33" name="Picture 3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6" t="52222" r="67639" b="31975"/>
          <a:stretch/>
        </p:blipFill>
        <p:spPr>
          <a:xfrm>
            <a:off x="4359567" y="3959239"/>
            <a:ext cx="4261398" cy="2754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a:xfrm>
            <a:off x="3144241" y="6163973"/>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Bão</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624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6371667" y="145985"/>
            <a:ext cx="4813277" cy="3493085"/>
          </a:xfrm>
          <a:prstGeom prst="rect">
            <a:avLst/>
          </a:prstGeom>
        </p:spPr>
      </p:pic>
      <p:pic>
        <p:nvPicPr>
          <p:cNvPr id="30" name="图片 29"/>
          <p:cNvPicPr>
            <a:picLocks noChangeAspect="1"/>
          </p:cNvPicPr>
          <p:nvPr/>
        </p:nvPicPr>
        <p:blipFill>
          <a:blip r:embed="rId6"/>
          <a:stretch>
            <a:fillRect/>
          </a:stretch>
        </p:blipFill>
        <p:spPr>
          <a:xfrm>
            <a:off x="530174" y="145986"/>
            <a:ext cx="5248098" cy="3548572"/>
          </a:xfrm>
          <a:prstGeom prst="rect">
            <a:avLst/>
          </a:prstGeom>
        </p:spPr>
      </p:pic>
      <p:pic>
        <p:nvPicPr>
          <p:cNvPr id="24" name="图片 29"/>
          <p:cNvPicPr>
            <a:picLocks noChangeAspect="1"/>
          </p:cNvPicPr>
          <p:nvPr/>
        </p:nvPicPr>
        <p:blipFill>
          <a:blip r:embed="rId6"/>
          <a:stretch>
            <a:fillRect/>
          </a:stretch>
        </p:blipFill>
        <p:spPr>
          <a:xfrm>
            <a:off x="4082494" y="3367394"/>
            <a:ext cx="4832150" cy="3490606"/>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014" t="52963" r="56042" b="32222"/>
          <a:stretch/>
        </p:blipFill>
        <p:spPr>
          <a:xfrm>
            <a:off x="745672" y="764260"/>
            <a:ext cx="4872340" cy="2835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7" t="67901" r="67639" b="16950"/>
          <a:stretch/>
        </p:blipFill>
        <p:spPr>
          <a:xfrm>
            <a:off x="6514456" y="700556"/>
            <a:ext cx="4496038" cy="288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213" t="68361" r="55773" b="16950"/>
          <a:stretch/>
        </p:blipFill>
        <p:spPr>
          <a:xfrm>
            <a:off x="4161171" y="3840544"/>
            <a:ext cx="4565804" cy="286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805138" y="3210106"/>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Giá rét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
        <p:nvSpPr>
          <p:cNvPr id="22" name="TextBox 21"/>
          <p:cNvSpPr txBox="1"/>
          <p:nvPr/>
        </p:nvSpPr>
        <p:spPr>
          <a:xfrm>
            <a:off x="9414099" y="3232892"/>
            <a:ext cx="2460182"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Hạn hán</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
        <p:nvSpPr>
          <p:cNvPr id="27" name="TextBox 26"/>
          <p:cNvSpPr txBox="1"/>
          <p:nvPr/>
        </p:nvSpPr>
        <p:spPr>
          <a:xfrm>
            <a:off x="3063076" y="6163973"/>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Lụt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507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94" y="4932888"/>
            <a:ext cx="2234464" cy="2234464"/>
          </a:xfrm>
          <a:prstGeom prst="rect">
            <a:avLst/>
          </a:prstGeom>
        </p:spPr>
      </p:pic>
      <p:sp>
        <p:nvSpPr>
          <p:cNvPr id="2" name="Rectangle 1"/>
          <p:cNvSpPr/>
          <p:nvPr/>
        </p:nvSpPr>
        <p:spPr>
          <a:xfrm>
            <a:off x="1612743" y="1285706"/>
            <a:ext cx="831766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96603A"/>
                </a:solidFill>
                <a:effectLst/>
                <a:uLnTx/>
                <a:uFillTx/>
                <a:latin typeface="Cambria" panose="02040503050406030204" pitchFamily="18" charset="0"/>
                <a:cs typeface="Arial" panose="020B0604020202020204" pitchFamily="34" charset="0"/>
              </a:rPr>
              <a:t>Hoàn thành bảng</a:t>
            </a:r>
            <a:endParaRPr kumimoji="0" lang="en-US" sz="4400" b="1" i="1" u="none" strike="noStrike" kern="1200" cap="none" spc="0" normalizeH="0" baseline="0" noProof="0" dirty="0">
              <a:ln>
                <a:noFill/>
              </a:ln>
              <a:solidFill>
                <a:srgbClr val="96603A"/>
              </a:solidFill>
              <a:effectLst/>
              <a:uLnTx/>
              <a:uFillTx/>
              <a:latin typeface="Cambria" panose="02040503050406030204" pitchFamily="18" charset="0"/>
              <a:ea typeface="Times New Roman" panose="02020603050405020304" pitchFamily="18" charset="0"/>
              <a:cs typeface="Arial" panose="020B0604020202020204" pitchFamily="34" charset="0"/>
            </a:endParaRPr>
          </a:p>
        </p:txBody>
      </p:sp>
      <p:pic>
        <p:nvPicPr>
          <p:cNvPr id="11"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8278412" y="1269870"/>
            <a:ext cx="3303987" cy="452625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92963597"/>
              </p:ext>
            </p:extLst>
          </p:nvPr>
        </p:nvGraphicFramePr>
        <p:xfrm>
          <a:off x="1245920" y="2180166"/>
          <a:ext cx="9650679" cy="3200400"/>
        </p:xfrm>
        <a:graphic>
          <a:graphicData uri="http://schemas.openxmlformats.org/drawingml/2006/table">
            <a:tbl>
              <a:tblPr firstRow="1" bandRow="1">
                <a:tableStyleId>{69012ECD-51FC-41F1-AA8D-1B2483CD663E}</a:tableStyleId>
              </a:tblPr>
              <a:tblGrid>
                <a:gridCol w="3033980">
                  <a:extLst>
                    <a:ext uri="{9D8B030D-6E8A-4147-A177-3AD203B41FA5}">
                      <a16:colId xmlns:a16="http://schemas.microsoft.com/office/drawing/2014/main" val="2807502376"/>
                    </a:ext>
                  </a:extLst>
                </a:gridCol>
                <a:gridCol w="6616699">
                  <a:extLst>
                    <a:ext uri="{9D8B030D-6E8A-4147-A177-3AD203B41FA5}">
                      <a16:colId xmlns:a16="http://schemas.microsoft.com/office/drawing/2014/main" val="1142363413"/>
                    </a:ext>
                  </a:extLst>
                </a:gridCol>
              </a:tblGrid>
              <a:tr h="370840">
                <a:tc>
                  <a:txBody>
                    <a:bodyPr/>
                    <a:lstStyle/>
                    <a:p>
                      <a:pPr algn="ctr"/>
                      <a:r>
                        <a:rPr lang="vi-VN" sz="3600" dirty="0">
                          <a:latin typeface="Cambria" panose="02040503050406030204" pitchFamily="18" charset="0"/>
                          <a:ea typeface="Cambria" panose="02040503050406030204" pitchFamily="18" charset="0"/>
                        </a:rPr>
                        <a:t>Loại</a:t>
                      </a:r>
                      <a:r>
                        <a:rPr lang="vi-VN" sz="3600" baseline="0" dirty="0">
                          <a:latin typeface="Cambria" panose="02040503050406030204" pitchFamily="18" charset="0"/>
                          <a:ea typeface="Cambria" panose="02040503050406030204" pitchFamily="18" charset="0"/>
                        </a:rPr>
                        <a:t> thiên tai</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600" dirty="0">
                          <a:latin typeface="Cambria" panose="02040503050406030204" pitchFamily="18" charset="0"/>
                          <a:ea typeface="Cambria" panose="02040503050406030204" pitchFamily="18" charset="0"/>
                        </a:rPr>
                        <a:t>Biểu</a:t>
                      </a:r>
                      <a:r>
                        <a:rPr lang="vi-VN" sz="3600" baseline="0" dirty="0">
                          <a:latin typeface="Cambria" panose="02040503050406030204" pitchFamily="18" charset="0"/>
                          <a:ea typeface="Cambria" panose="02040503050406030204" pitchFamily="18" charset="0"/>
                        </a:rPr>
                        <a:t> hiện</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96532"/>
                  </a:ext>
                </a:extLst>
              </a:tr>
              <a:tr h="370840">
                <a:tc>
                  <a:txBody>
                    <a:bodyPr/>
                    <a:lstStyle/>
                    <a:p>
                      <a:r>
                        <a:rPr lang="vi-VN" sz="3600" dirty="0">
                          <a:latin typeface="Cambria" panose="02040503050406030204" pitchFamily="18" charset="0"/>
                          <a:ea typeface="Cambria" panose="02040503050406030204" pitchFamily="18" charset="0"/>
                        </a:rPr>
                        <a:t>Giông</a:t>
                      </a:r>
                      <a:r>
                        <a:rPr lang="vi-VN" sz="3600" baseline="0" dirty="0">
                          <a:latin typeface="Cambria" panose="02040503050406030204" pitchFamily="18" charset="0"/>
                          <a:ea typeface="Cambria" panose="02040503050406030204" pitchFamily="18" charset="0"/>
                        </a:rPr>
                        <a:t> sét</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944107"/>
                  </a:ext>
                </a:extLst>
              </a:tr>
              <a:tr h="370840">
                <a:tc>
                  <a:txBody>
                    <a:bodyPr/>
                    <a:lstStyle/>
                    <a:p>
                      <a:r>
                        <a:rPr lang="vi-VN" sz="3600" dirty="0">
                          <a:latin typeface="Cambria" panose="02040503050406030204" pitchFamily="18" charset="0"/>
                          <a:ea typeface="Cambria" panose="02040503050406030204" pitchFamily="18" charset="0"/>
                        </a:rPr>
                        <a:t>Hạn hán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5621466"/>
                  </a:ext>
                </a:extLst>
              </a:tr>
              <a:tr h="370840">
                <a:tc>
                  <a:txBody>
                    <a:bodyPr/>
                    <a:lstStyle/>
                    <a:p>
                      <a:r>
                        <a:rPr lang="vi-VN" sz="3600" dirty="0">
                          <a:latin typeface="Cambria" panose="02040503050406030204" pitchFamily="18" charset="0"/>
                          <a:ea typeface="Cambria" panose="02040503050406030204" pitchFamily="18" charset="0"/>
                        </a:rPr>
                        <a:t>Lũ,</a:t>
                      </a:r>
                      <a:r>
                        <a:rPr lang="vi-VN" sz="3600" baseline="0" dirty="0">
                          <a:latin typeface="Cambria" panose="02040503050406030204" pitchFamily="18" charset="0"/>
                          <a:ea typeface="Cambria" panose="02040503050406030204" pitchFamily="18" charset="0"/>
                        </a:rPr>
                        <a:t> lụt</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072971"/>
                  </a:ext>
                </a:extLst>
              </a:tr>
              <a:tr h="370840">
                <a:tc>
                  <a:txBody>
                    <a:bodyPr/>
                    <a:lstStyle/>
                    <a:p>
                      <a:r>
                        <a:rPr lang="vi-VN" sz="3600" dirty="0">
                          <a:latin typeface="Cambria" panose="02040503050406030204" pitchFamily="18" charset="0"/>
                          <a:ea typeface="Cambria" panose="02040503050406030204" pitchFamily="18" charset="0"/>
                        </a:rPr>
                        <a:t>Bão</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229728"/>
                  </a:ext>
                </a:extLst>
              </a:tr>
            </a:tbl>
          </a:graphicData>
        </a:graphic>
      </p:graphicFrame>
      <p:sp>
        <p:nvSpPr>
          <p:cNvPr id="5" name="Rectangle 4"/>
          <p:cNvSpPr/>
          <p:nvPr/>
        </p:nvSpPr>
        <p:spPr>
          <a:xfrm>
            <a:off x="5015014" y="2808925"/>
            <a:ext cx="240488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Có sấm sét</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015013" y="3406851"/>
            <a:ext cx="3036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Ruộng nứt nẻ</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015014" y="4084015"/>
            <a:ext cx="440761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Nước sông dâng cao</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015014" y="4734235"/>
            <a:ext cx="179408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Gió giật</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88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737019C-B2CD-42E8-8FB8-2862A2E89BDF}"/>
              </a:ext>
            </a:extLst>
          </p:cNvPr>
          <p:cNvSpPr txBox="1"/>
          <p:nvPr/>
        </p:nvSpPr>
        <p:spPr>
          <a:xfrm>
            <a:off x="878656" y="2338184"/>
            <a:ext cx="7616455" cy="3323987"/>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Con người có thể bị chết hoặc bị thương</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Nhiều ngôi nhà bị sập đổ</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Các cánh đồng lúa và hoa màu bị phá hủy</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Mất điện, mất nước, người dân sống trong cảnh khan hiếm thức ăn, nước uống</a:t>
            </a:r>
          </a:p>
        </p:txBody>
      </p:sp>
      <p:sp>
        <p:nvSpPr>
          <p:cNvPr id="8" name="文本框 7">
            <a:extLst>
              <a:ext uri="{FF2B5EF4-FFF2-40B4-BE49-F238E27FC236}">
                <a16:creationId xmlns:a16="http://schemas.microsoft.com/office/drawing/2014/main" id="{3CF1269B-D9F1-4F9A-AE86-BC3AE30EA714}"/>
              </a:ext>
            </a:extLst>
          </p:cNvPr>
          <p:cNvSpPr txBox="1"/>
          <p:nvPr/>
        </p:nvSpPr>
        <p:spPr>
          <a:xfrm>
            <a:off x="878656" y="1247034"/>
            <a:ext cx="78953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i="0" u="none" strike="noStrike" kern="1200" cap="none" spc="0" normalizeH="0" baseline="0" noProof="0" dirty="0">
                <a:ln>
                  <a:noFill/>
                </a:ln>
                <a:solidFill>
                  <a:srgbClr val="96603A"/>
                </a:solidFill>
                <a:effectLst/>
                <a:uLnTx/>
                <a:uFillTx/>
                <a:latin typeface="UVN Mang Tre" panose="00000400000000000000" pitchFamily="2" charset="0"/>
                <a:ea typeface="思源黑体 CN" panose="020B0500000000000000" pitchFamily="34" charset="-122"/>
                <a:cs typeface="字魂105号-简雅黑" panose="00000500000000000000" charset="-122"/>
                <a:sym typeface="思源黑体 CN" panose="020B0500000000000000" pitchFamily="34" charset="-122"/>
              </a:rPr>
              <a:t>Nêu một số rủi ro dẫn đến thiệt hại về người và tài sản khi xảy ra những thiên tai đó.</a:t>
            </a:r>
            <a:endParaRPr kumimoji="1" lang="zh-CN" altLang="en-US" sz="3200" b="1" i="0" u="none" strike="noStrike" kern="1200" cap="none" spc="0" normalizeH="0" baseline="0" noProof="0" dirty="0">
              <a:ln>
                <a:noFill/>
              </a:ln>
              <a:solidFill>
                <a:srgbClr val="96603A"/>
              </a:solidFill>
              <a:effectLst/>
              <a:uLnTx/>
              <a:uFillTx/>
              <a:latin typeface="UVN Mang Tre" panose="00000400000000000000" pitchFamily="2" charset="0"/>
              <a:ea typeface="思源黑体 CN" panose="020B0500000000000000" pitchFamily="34" charset="-122"/>
              <a:cs typeface="字魂105号-简雅黑" panose="00000500000000000000" charset="-122"/>
              <a:sym typeface="思源黑体 CN" panose="020B0500000000000000" pitchFamily="34" charset="-122"/>
            </a:endParaRPr>
          </a:p>
        </p:txBody>
      </p:sp>
      <p:pic>
        <p:nvPicPr>
          <p:cNvPr id="23554" name="Picture 2" descr="Cây ngô bắp và hiệu quả thanh nhiệt, tăng cường trí nhớ và trị sỏi thậ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7262">
            <a:off x="8588376" y="1379885"/>
            <a:ext cx="2450289" cy="1837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6" name="Picture 4" descr="Cây mía: đặc điểm, tác dụng và kỹ thuật trồng, chăm sóc - KHBVPT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550">
            <a:off x="8438427" y="3147203"/>
            <a:ext cx="2750185" cy="170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8" name="Picture 6" descr="Hạt Giống Cây Rau Cải Ngọt - 20 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6165">
            <a:off x="9426590" y="4781469"/>
            <a:ext cx="2062663" cy="165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ppt_x"/>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anim calcmode="lin" valueType="num">
                                      <p:cBhvr additive="base">
                                        <p:cTn id="15" dur="500" fill="hold"/>
                                        <p:tgtEl>
                                          <p:spTgt spid="23556"/>
                                        </p:tgtEl>
                                        <p:attrNameLst>
                                          <p:attrName>ppt_x</p:attrName>
                                        </p:attrNameLst>
                                      </p:cBhvr>
                                      <p:tavLst>
                                        <p:tav tm="0">
                                          <p:val>
                                            <p:strVal val="#ppt_x"/>
                                          </p:val>
                                        </p:tav>
                                        <p:tav tm="100000">
                                          <p:val>
                                            <p:strVal val="#ppt_x"/>
                                          </p:val>
                                        </p:tav>
                                      </p:tavLst>
                                    </p:anim>
                                    <p:anim calcmode="lin" valueType="num">
                                      <p:cBhvr additive="base">
                                        <p:cTn id="16" dur="500" fill="hold"/>
                                        <p:tgtEl>
                                          <p:spTgt spid="235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08EE263-292A-405C-88CD-07042DDF6A04}:110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339</Words>
  <Application>Microsoft Office PowerPoint</Application>
  <PresentationFormat>Widescreen</PresentationFormat>
  <Paragraphs>43</Paragraphs>
  <Slides>14</Slides>
  <Notes>1</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14</vt:i4>
      </vt:variant>
    </vt:vector>
  </HeadingPairs>
  <TitlesOfParts>
    <vt:vector size="29" baseType="lpstr">
      <vt:lpstr>Cambria</vt:lpstr>
      <vt:lpstr>SVN-Hole Hearted</vt:lpstr>
      <vt:lpstr>Arial</vt:lpstr>
      <vt:lpstr>思源黑体 CN</vt:lpstr>
      <vt:lpstr>UVN Mang Tre</vt:lpstr>
      <vt:lpstr>Times New Roman</vt:lpstr>
      <vt:lpstr>Calibri</vt:lpstr>
      <vt:lpstr>1_Office Theme</vt:lpstr>
      <vt:lpstr>1_Office 主题​​</vt:lpstr>
      <vt:lpstr>2_Office 主题​​</vt:lpstr>
      <vt:lpstr>3_Office 主题​​</vt:lpstr>
      <vt:lpstr>Chủ đề của Office</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lanhuongnguyen24384@gmail.com</cp:lastModifiedBy>
  <cp:revision>6</cp:revision>
  <dcterms:created xsi:type="dcterms:W3CDTF">2023-04-15T09:20:00Z</dcterms:created>
  <dcterms:modified xsi:type="dcterms:W3CDTF">2025-04-27T12:02:41Z</dcterms:modified>
</cp:coreProperties>
</file>