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352" r:id="rId2"/>
    <p:sldId id="344" r:id="rId3"/>
    <p:sldId id="342" r:id="rId4"/>
    <p:sldId id="343" r:id="rId5"/>
    <p:sldId id="329" r:id="rId6"/>
    <p:sldId id="320" r:id="rId7"/>
    <p:sldId id="333" r:id="rId8"/>
    <p:sldId id="335" r:id="rId9"/>
    <p:sldId id="321" r:id="rId10"/>
    <p:sldId id="331" r:id="rId11"/>
    <p:sldId id="330" r:id="rId12"/>
    <p:sldId id="336" r:id="rId13"/>
    <p:sldId id="355" r:id="rId14"/>
    <p:sldId id="354" r:id="rId15"/>
    <p:sldId id="349" r:id="rId16"/>
    <p:sldId id="357" r:id="rId17"/>
    <p:sldId id="358" r:id="rId18"/>
    <p:sldId id="350" r:id="rId19"/>
    <p:sldId id="332" r:id="rId20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DThTwChGOj/vf0lWX6oILPOo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CF5E7"/>
    <a:srgbClr val="FC2C4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0E8C73-A515-48FF-A741-1F63EB7086ED}">
  <a:tblStyle styleId="{DC0E8C73-A515-48FF-A741-1F63EB7086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A7D227-E4F9-436B-9710-A427C98E7B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5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09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09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64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5"/>
          <p:cNvSpPr/>
          <p:nvPr/>
        </p:nvSpPr>
        <p:spPr>
          <a:xfrm>
            <a:off x="1058933" y="104299"/>
            <a:ext cx="188800" cy="188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5"/>
          <p:cNvSpPr/>
          <p:nvPr/>
        </p:nvSpPr>
        <p:spPr>
          <a:xfrm>
            <a:off x="-187200" y="200273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5"/>
          <p:cNvSpPr/>
          <p:nvPr/>
        </p:nvSpPr>
        <p:spPr>
          <a:xfrm>
            <a:off x="10772401" y="5035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5"/>
          <p:cNvSpPr/>
          <p:nvPr/>
        </p:nvSpPr>
        <p:spPr>
          <a:xfrm>
            <a:off x="928733" y="1223500"/>
            <a:ext cx="449200" cy="449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5"/>
          <p:cNvSpPr/>
          <p:nvPr/>
        </p:nvSpPr>
        <p:spPr>
          <a:xfrm>
            <a:off x="11899071" y="159175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5"/>
          <p:cNvSpPr/>
          <p:nvPr/>
        </p:nvSpPr>
        <p:spPr>
          <a:xfrm>
            <a:off x="10299129" y="10228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5"/>
          <p:cNvSpPr/>
          <p:nvPr/>
        </p:nvSpPr>
        <p:spPr>
          <a:xfrm>
            <a:off x="11898583" y="602588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5"/>
          <p:cNvSpPr/>
          <p:nvPr/>
        </p:nvSpPr>
        <p:spPr>
          <a:xfrm>
            <a:off x="704879" y="-166299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5"/>
          <p:cNvSpPr/>
          <p:nvPr/>
        </p:nvSpPr>
        <p:spPr>
          <a:xfrm>
            <a:off x="11103717" y="8348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38;p45"/>
          <p:cNvGrpSpPr/>
          <p:nvPr/>
        </p:nvGrpSpPr>
        <p:grpSpPr>
          <a:xfrm>
            <a:off x="205367" y="585206"/>
            <a:ext cx="678468" cy="638281"/>
            <a:chOff x="5972700" y="2330200"/>
            <a:chExt cx="411625" cy="387275"/>
          </a:xfrm>
        </p:grpSpPr>
        <p:sp>
          <p:nvSpPr>
            <p:cNvPr id="39" name="Google Shape;39;p4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45"/>
          <p:cNvSpPr txBox="1">
            <a:spLocks noGrp="1"/>
          </p:cNvSpPr>
          <p:nvPr>
            <p:ph type="body" idx="1"/>
          </p:nvPr>
        </p:nvSpPr>
        <p:spPr>
          <a:xfrm>
            <a:off x="609600" y="5570279"/>
            <a:ext cx="109728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914400" lvl="1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/>
          <p:nvPr/>
        </p:nvSpPr>
        <p:spPr>
          <a:xfrm>
            <a:off x="10293833" y="138500"/>
            <a:ext cx="835200" cy="8352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43;p45"/>
          <p:cNvGrpSpPr/>
          <p:nvPr/>
        </p:nvGrpSpPr>
        <p:grpSpPr>
          <a:xfrm>
            <a:off x="10553895" y="305530"/>
            <a:ext cx="315843" cy="500583"/>
            <a:chOff x="6718575" y="2318625"/>
            <a:chExt cx="256950" cy="407375"/>
          </a:xfrm>
        </p:grpSpPr>
        <p:sp>
          <p:nvSpPr>
            <p:cNvPr id="44" name="Google Shape;44;p4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4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4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4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4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45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8"/>
          <p:cNvSpPr txBox="1">
            <a:spLocks noGrp="1"/>
          </p:cNvSpPr>
          <p:nvPr>
            <p:ph type="body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48"/>
          <p:cNvSpPr txBox="1">
            <a:spLocks noGrp="1"/>
          </p:cNvSpPr>
          <p:nvPr>
            <p:ph type="body" idx="2"/>
          </p:nvPr>
        </p:nvSpPr>
        <p:spPr>
          <a:xfrm>
            <a:off x="0" y="932723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67"/>
              <a:buNone/>
              <a:defRPr sz="1867" b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6" name="Google Shape;596;p48" descr="E:\002-KIMS BUSINESS\007-02-Fullslidesppt-Contents\20161206\02-\color-pencil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51972"/>
            <a:ext cx="12192000" cy="71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1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95;p4"/>
          <p:cNvGrpSpPr/>
          <p:nvPr/>
        </p:nvGrpSpPr>
        <p:grpSpPr>
          <a:xfrm>
            <a:off x="3208149" y="465849"/>
            <a:ext cx="5889356" cy="5889356"/>
            <a:chOff x="3208149" y="484322"/>
            <a:chExt cx="5889356" cy="5889356"/>
          </a:xfrm>
        </p:grpSpPr>
        <p:sp>
          <p:nvSpPr>
            <p:cNvPr id="7" name="Google Shape;696;p4"/>
            <p:cNvSpPr/>
            <p:nvPr/>
          </p:nvSpPr>
          <p:spPr>
            <a:xfrm>
              <a:off x="3208149" y="484322"/>
              <a:ext cx="5889356" cy="5889356"/>
            </a:xfrm>
            <a:prstGeom prst="ellipse">
              <a:avLst/>
            </a:prstGeom>
            <a:solidFill>
              <a:srgbClr val="2C4967">
                <a:alpha val="71764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" name="Google Shape;697;p4"/>
            <p:cNvSpPr txBox="1"/>
            <p:nvPr/>
          </p:nvSpPr>
          <p:spPr>
            <a:xfrm>
              <a:off x="4433986" y="1828961"/>
              <a:ext cx="3437680" cy="113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/>
                  <a:cs typeface="Times New Roman"/>
                  <a:sym typeface="Times New Roman"/>
                </a:rPr>
                <a:t>BÀI </a:t>
              </a:r>
              <a:r>
                <a:rPr lang="en-US" sz="6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/>
                  <a:cs typeface="Times New Roman"/>
                  <a:sym typeface="Times New Roman"/>
                </a:rPr>
                <a:t>18</a:t>
              </a:r>
              <a:endParaRPr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" name="Google Shape;698;p4"/>
            <p:cNvSpPr txBox="1"/>
            <p:nvPr/>
          </p:nvSpPr>
          <p:spPr>
            <a:xfrm>
              <a:off x="3568595" y="2967694"/>
              <a:ext cx="5168462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/>
                  <a:cs typeface="Times New Roman"/>
                  <a:sym typeface="Times New Roman"/>
                </a:rPr>
                <a:t>NAM CHÂM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/>
                  <a:sym typeface="Times New Roman"/>
                </a:rPr>
                <a:t>Tiết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/>
                  <a:sym typeface="Times New Roman"/>
                </a:rPr>
                <a:t> 3</a:t>
              </a:r>
              <a:endParaRPr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6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/>
          <p:nvPr/>
        </p:nvSpPr>
        <p:spPr>
          <a:xfrm>
            <a:off x="1056095" y="5237687"/>
            <a:ext cx="635187" cy="629637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sp>
        <p:nvSpPr>
          <p:cNvPr id="957" name="Google Shape;957;p27"/>
          <p:cNvSpPr txBox="1"/>
          <p:nvPr/>
        </p:nvSpPr>
        <p:spPr>
          <a:xfrm>
            <a:off x="1150364" y="1954198"/>
            <a:ext cx="1043974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Cung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cấp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đủ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quá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diện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tích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tiếp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xúc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của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rắn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Điều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chỉnh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để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duy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sự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phù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dụng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Cả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3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yêu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1611" y="1371645"/>
            <a:ext cx="12511382" cy="4754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939" y="1402124"/>
            <a:ext cx="12681710" cy="493776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0" y="0"/>
            <a:ext cx="12192000" cy="1402080"/>
          </a:xfrm>
          <a:prstGeom prst="wedgeRectCallout">
            <a:avLst>
              <a:gd name="adj1" fmla="val 3406"/>
              <a:gd name="adj2" fmla="val 75376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gần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vi-VN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0880" y="2773725"/>
            <a:ext cx="3820394" cy="7848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500" dirty="0" smtClean="0"/>
              <a:t>B. </a:t>
            </a:r>
            <a:r>
              <a:rPr lang="en-US" sz="4500" dirty="0" err="1" smtClean="0"/>
              <a:t>Đẩy</a:t>
            </a:r>
            <a:r>
              <a:rPr lang="en-US" sz="4500" dirty="0" smtClean="0"/>
              <a:t> </a:t>
            </a:r>
            <a:r>
              <a:rPr lang="en-US" sz="4500" dirty="0" err="1" smtClean="0"/>
              <a:t>nhau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42291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6607"/>
          <a:stretch/>
        </p:blipFill>
        <p:spPr>
          <a:xfrm>
            <a:off x="-669775" y="1475264"/>
            <a:ext cx="13531549" cy="4696936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0" y="0"/>
            <a:ext cx="12192000" cy="1475264"/>
          </a:xfrm>
          <a:prstGeom prst="wedgeRectCallout">
            <a:avLst>
              <a:gd name="adj1" fmla="val -3219"/>
              <a:gd name="adj2" fmla="val 809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n-US" sz="3600" b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gần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thì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vi-VN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3920" y="2743290"/>
            <a:ext cx="2987040" cy="6924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 smtClean="0"/>
              <a:t>B. </a:t>
            </a:r>
            <a:r>
              <a:rPr lang="en-US" sz="3900" dirty="0" err="1" smtClean="0"/>
              <a:t>Đẩy</a:t>
            </a:r>
            <a:r>
              <a:rPr lang="en-US" sz="3900" dirty="0" smtClean="0"/>
              <a:t> </a:t>
            </a:r>
            <a:r>
              <a:rPr lang="en-US" sz="3900" dirty="0" err="1" smtClean="0"/>
              <a:t>nhau</a:t>
            </a:r>
            <a:endParaRPr lang="en-US" sz="3900" dirty="0"/>
          </a:p>
        </p:txBody>
      </p:sp>
      <p:sp>
        <p:nvSpPr>
          <p:cNvPr id="13" name="TextBox 12"/>
          <p:cNvSpPr txBox="1"/>
          <p:nvPr/>
        </p:nvSpPr>
        <p:spPr>
          <a:xfrm>
            <a:off x="1158240" y="2700590"/>
            <a:ext cx="2788920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900" dirty="0" err="1" smtClean="0">
                <a:solidFill>
                  <a:sysClr val="windowText" lastClr="000000"/>
                </a:solidFill>
              </a:rPr>
              <a:t>Hút</a:t>
            </a:r>
            <a:r>
              <a:rPr lang="en-US" sz="3900" dirty="0" smtClean="0">
                <a:solidFill>
                  <a:sysClr val="windowText" lastClr="000000"/>
                </a:solidFill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</a:rPr>
              <a:t>nhau</a:t>
            </a:r>
            <a:endParaRPr lang="en-US" sz="39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945"/>
          <a:stretch/>
        </p:blipFill>
        <p:spPr>
          <a:xfrm>
            <a:off x="0" y="1475264"/>
            <a:ext cx="12262706" cy="466645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0" y="0"/>
            <a:ext cx="12192000" cy="1475264"/>
          </a:xfrm>
          <a:prstGeom prst="wedgeRectCallout">
            <a:avLst>
              <a:gd name="adj1" fmla="val -3219"/>
              <a:gd name="adj2" fmla="val 809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gần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vi-VN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5920" y="2769746"/>
            <a:ext cx="2788920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900" dirty="0" err="1" smtClean="0">
                <a:solidFill>
                  <a:sysClr val="windowText" lastClr="000000"/>
                </a:solidFill>
              </a:rPr>
              <a:t>Hút</a:t>
            </a:r>
            <a:r>
              <a:rPr lang="en-US" sz="3900" dirty="0" smtClean="0">
                <a:solidFill>
                  <a:sysClr val="windowText" lastClr="000000"/>
                </a:solidFill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</a:rPr>
              <a:t>nhau</a:t>
            </a:r>
            <a:endParaRPr lang="en-US" sz="39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9320" b="5495"/>
          <a:stretch/>
        </p:blipFill>
        <p:spPr>
          <a:xfrm>
            <a:off x="-365012" y="1979629"/>
            <a:ext cx="12492357" cy="45720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0" y="-1"/>
            <a:ext cx="12192000" cy="1979630"/>
          </a:xfrm>
          <a:prstGeom prst="wedgeRectCallout">
            <a:avLst>
              <a:gd name="adj1" fmla="val -3219"/>
              <a:gd name="adj2" fmla="val 809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endParaRPr lang="vi-V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398" y="3681807"/>
            <a:ext cx="5754310" cy="6924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 smtClean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đẩy</a:t>
            </a:r>
            <a:r>
              <a:rPr lang="en-US" sz="3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endParaRPr lang="en-US" sz="3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399" y="2789104"/>
            <a:ext cx="5754310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9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9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9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9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9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9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endParaRPr lang="en-US" sz="39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398" y="4608264"/>
            <a:ext cx="5754308" cy="692497"/>
          </a:xfrm>
          <a:prstGeom prst="rect">
            <a:avLst/>
          </a:prstGeom>
          <a:solidFill>
            <a:srgbClr val="FF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hút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endParaRPr lang="en-US" sz="3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9320" b="5495"/>
          <a:stretch/>
        </p:blipFill>
        <p:spPr>
          <a:xfrm>
            <a:off x="-355776" y="1494024"/>
            <a:ext cx="12492357" cy="4572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0" y="0"/>
            <a:ext cx="12192000" cy="1475264"/>
          </a:xfrm>
          <a:prstGeom prst="wedgeRectCallout">
            <a:avLst>
              <a:gd name="adj1" fmla="val -3219"/>
              <a:gd name="adj2" fmla="val 809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Tại</a:t>
            </a:r>
            <a:r>
              <a:rPr lang="en-US" sz="3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sao</a:t>
            </a:r>
            <a:r>
              <a:rPr lang="en-US" sz="3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endParaRPr lang="vi-V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403" y="2233447"/>
            <a:ext cx="5599832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hút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3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sz="3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0;p6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144087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Tìm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tòi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mở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rộng</a:t>
            </a:r>
            <a:endParaRPr lang="en-US" sz="3600" b="1" dirty="0" smtClean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ỨNG DỤNG CỦA NAM CHÂM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0" name="Picture 8" descr="https://vuanamcham.vn/wp-content/uploads/2020/06/Trong-tai-che-nam-cham-chay-bang-dien-trong-can-cau-lay-va-di-chuyen-nhung-mieng-kim-loai-lon-mot-so-nang-hang-ngan-pound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10558" r="14346" b="20815"/>
          <a:stretch/>
        </p:blipFill>
        <p:spPr bwMode="auto">
          <a:xfrm>
            <a:off x="5785037" y="1708866"/>
            <a:ext cx="6492690" cy="43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age.vtc.vn/files/pham.huong/2019/08/10/40-vien-dan-10254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2" y="1554694"/>
            <a:ext cx="5768226" cy="46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https://tse1.mm.bing.net/th?id=OIP.HLAzCHdesfXOW8eGLlerFwHaHa&amp;pid=Api&amp;P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0;p6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144087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Tìm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tòi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mở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rộng</a:t>
            </a:r>
            <a:endParaRPr lang="en-US" sz="3600" b="1" dirty="0" smtClean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ỨNG DỤNG CỦA NAM CHÂM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156" t="20171" r="5279" b="4637"/>
          <a:stretch/>
        </p:blipFill>
        <p:spPr>
          <a:xfrm>
            <a:off x="6431530" y="1585336"/>
            <a:ext cx="2244437" cy="2115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231" t="31693"/>
          <a:stretch/>
        </p:blipFill>
        <p:spPr>
          <a:xfrm>
            <a:off x="3222220" y="3856937"/>
            <a:ext cx="3729793" cy="236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92" y="1484347"/>
            <a:ext cx="2595716" cy="2595716"/>
          </a:xfrm>
          <a:prstGeom prst="rect">
            <a:avLst/>
          </a:prstGeom>
        </p:spPr>
      </p:pic>
      <p:pic>
        <p:nvPicPr>
          <p:cNvPr id="3084" name="Picture 12" descr="https://tse4.mm.bing.net/th?id=OIP.lplh4eF14MM2Dki5Ua0_xAHaHI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20" y="1484347"/>
            <a:ext cx="2566337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https://tse1.mm.bing.net/th?id=OIP.HLAzCHdesfXOW8eGLlerFwHaHa&amp;pid=Api&amp;P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7680" r="14809"/>
          <a:stretch/>
        </p:blipFill>
        <p:spPr>
          <a:xfrm>
            <a:off x="341125" y="4028100"/>
            <a:ext cx="2473345" cy="2194560"/>
          </a:xfrm>
          <a:prstGeom prst="rect">
            <a:avLst/>
          </a:prstGeom>
        </p:spPr>
      </p:pic>
      <p:pic>
        <p:nvPicPr>
          <p:cNvPr id="3088" name="Picture 16" descr="https://vuanamcham.vn/wp-content/uploads/2020/04/dong-co-dien-1-chieu-hay-con-goi-la-dong-co-D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 bwMode="auto">
          <a:xfrm>
            <a:off x="7282134" y="3856937"/>
            <a:ext cx="3743828" cy="23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254" r="26371"/>
          <a:stretch/>
        </p:blipFill>
        <p:spPr>
          <a:xfrm>
            <a:off x="8763649" y="1597345"/>
            <a:ext cx="25466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19" y="2038935"/>
            <a:ext cx="1897062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19" y="2419935"/>
            <a:ext cx="15970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94" y="2446923"/>
            <a:ext cx="10064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0" y="3188326"/>
            <a:ext cx="26098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5" y="808663"/>
            <a:ext cx="2338388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8" y="2486651"/>
            <a:ext cx="2046287" cy="13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2433176" y="3085891"/>
            <a:ext cx="1575535" cy="14352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42357" y="2038935"/>
            <a:ext cx="19351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 CHÂM</a:t>
            </a:r>
            <a:endParaRPr lang="en-US" sz="3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857994" y="2089648"/>
            <a:ext cx="1759199" cy="445472"/>
          </a:xfrm>
          <a:custGeom>
            <a:avLst/>
            <a:gdLst>
              <a:gd name="connsiteX0" fmla="*/ 0 w 1759199"/>
              <a:gd name="connsiteY0" fmla="*/ 68761 h 445472"/>
              <a:gd name="connsiteX1" fmla="*/ 659219 w 1759199"/>
              <a:gd name="connsiteY1" fmla="*/ 26231 h 445472"/>
              <a:gd name="connsiteX2" fmla="*/ 1679945 w 1759199"/>
              <a:gd name="connsiteY2" fmla="*/ 419636 h 445472"/>
              <a:gd name="connsiteX3" fmla="*/ 1690577 w 1759199"/>
              <a:gd name="connsiteY3" fmla="*/ 409003 h 445472"/>
              <a:gd name="connsiteX4" fmla="*/ 1690577 w 1759199"/>
              <a:gd name="connsiteY4" fmla="*/ 409003 h 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199" h="445472">
                <a:moveTo>
                  <a:pt x="0" y="68761"/>
                </a:moveTo>
                <a:cubicBezTo>
                  <a:pt x="189614" y="18256"/>
                  <a:pt x="379228" y="-32248"/>
                  <a:pt x="659219" y="26231"/>
                </a:cubicBezTo>
                <a:cubicBezTo>
                  <a:pt x="939210" y="84710"/>
                  <a:pt x="1508052" y="355841"/>
                  <a:pt x="1679945" y="419636"/>
                </a:cubicBezTo>
                <a:cubicBezTo>
                  <a:pt x="1851838" y="483431"/>
                  <a:pt x="1690577" y="409003"/>
                  <a:pt x="1690577" y="409003"/>
                </a:cubicBezTo>
                <a:lnTo>
                  <a:pt x="1690577" y="409003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657882">
            <a:off x="6988492" y="1721959"/>
            <a:ext cx="2205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 flipH="1">
            <a:off x="5467547" y="1157106"/>
            <a:ext cx="1759199" cy="445472"/>
          </a:xfrm>
          <a:custGeom>
            <a:avLst/>
            <a:gdLst>
              <a:gd name="connsiteX0" fmla="*/ 0 w 1759199"/>
              <a:gd name="connsiteY0" fmla="*/ 68761 h 445472"/>
              <a:gd name="connsiteX1" fmla="*/ 659219 w 1759199"/>
              <a:gd name="connsiteY1" fmla="*/ 26231 h 445472"/>
              <a:gd name="connsiteX2" fmla="*/ 1679945 w 1759199"/>
              <a:gd name="connsiteY2" fmla="*/ 419636 h 445472"/>
              <a:gd name="connsiteX3" fmla="*/ 1690577 w 1759199"/>
              <a:gd name="connsiteY3" fmla="*/ 409003 h 445472"/>
              <a:gd name="connsiteX4" fmla="*/ 1690577 w 1759199"/>
              <a:gd name="connsiteY4" fmla="*/ 409003 h 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199" h="445472">
                <a:moveTo>
                  <a:pt x="0" y="68761"/>
                </a:moveTo>
                <a:cubicBezTo>
                  <a:pt x="189614" y="18256"/>
                  <a:pt x="379228" y="-32248"/>
                  <a:pt x="659219" y="26231"/>
                </a:cubicBezTo>
                <a:cubicBezTo>
                  <a:pt x="939210" y="84710"/>
                  <a:pt x="1508052" y="355841"/>
                  <a:pt x="1679945" y="419636"/>
                </a:cubicBezTo>
                <a:cubicBezTo>
                  <a:pt x="1851838" y="483431"/>
                  <a:pt x="1690577" y="409003"/>
                  <a:pt x="1690577" y="409003"/>
                </a:cubicBezTo>
                <a:lnTo>
                  <a:pt x="1690577" y="409003"/>
                </a:lnTo>
              </a:path>
            </a:pathLst>
          </a:cu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20531899">
            <a:off x="5159991" y="765243"/>
            <a:ext cx="18798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208869" y="540459"/>
            <a:ext cx="1610126" cy="692918"/>
          </a:xfrm>
          <a:custGeom>
            <a:avLst/>
            <a:gdLst>
              <a:gd name="connsiteX0" fmla="*/ 0 w 1477925"/>
              <a:gd name="connsiteY0" fmla="*/ 480082 h 480082"/>
              <a:gd name="connsiteX1" fmla="*/ 584791 w 1477925"/>
              <a:gd name="connsiteY1" fmla="*/ 278063 h 480082"/>
              <a:gd name="connsiteX2" fmla="*/ 1169581 w 1477925"/>
              <a:gd name="connsiteY2" fmla="*/ 22882 h 480082"/>
              <a:gd name="connsiteX3" fmla="*/ 1477925 w 1477925"/>
              <a:gd name="connsiteY3" fmla="*/ 12249 h 480082"/>
              <a:gd name="connsiteX4" fmla="*/ 1477925 w 1477925"/>
              <a:gd name="connsiteY4" fmla="*/ 12249 h 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925" h="480082">
                <a:moveTo>
                  <a:pt x="0" y="480082"/>
                </a:moveTo>
                <a:cubicBezTo>
                  <a:pt x="194930" y="417172"/>
                  <a:pt x="389861" y="354263"/>
                  <a:pt x="584791" y="278063"/>
                </a:cubicBezTo>
                <a:cubicBezTo>
                  <a:pt x="779721" y="201863"/>
                  <a:pt x="1020725" y="67184"/>
                  <a:pt x="1169581" y="22882"/>
                </a:cubicBezTo>
                <a:cubicBezTo>
                  <a:pt x="1318437" y="-21420"/>
                  <a:pt x="1477925" y="12249"/>
                  <a:pt x="1477925" y="12249"/>
                </a:cubicBezTo>
                <a:lnTo>
                  <a:pt x="1477925" y="1224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40767" y="1265274"/>
            <a:ext cx="1502136" cy="252548"/>
          </a:xfrm>
          <a:custGeom>
            <a:avLst/>
            <a:gdLst>
              <a:gd name="connsiteX0" fmla="*/ 0 w 1382232"/>
              <a:gd name="connsiteY0" fmla="*/ 0 h 148856"/>
              <a:gd name="connsiteX1" fmla="*/ 648586 w 1382232"/>
              <a:gd name="connsiteY1" fmla="*/ 95693 h 148856"/>
              <a:gd name="connsiteX2" fmla="*/ 1382232 w 1382232"/>
              <a:gd name="connsiteY2" fmla="*/ 148856 h 148856"/>
              <a:gd name="connsiteX3" fmla="*/ 1382232 w 1382232"/>
              <a:gd name="connsiteY3" fmla="*/ 148856 h 1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232" h="148856">
                <a:moveTo>
                  <a:pt x="0" y="0"/>
                </a:moveTo>
                <a:cubicBezTo>
                  <a:pt x="209107" y="35442"/>
                  <a:pt x="418214" y="70884"/>
                  <a:pt x="648586" y="95693"/>
                </a:cubicBezTo>
                <a:cubicBezTo>
                  <a:pt x="878958" y="120502"/>
                  <a:pt x="1382232" y="148856"/>
                  <a:pt x="1382232" y="148856"/>
                </a:cubicBezTo>
                <a:lnTo>
                  <a:pt x="1382232" y="14885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819264" y="401074"/>
            <a:ext cx="1482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Từ</a:t>
            </a:r>
            <a:r>
              <a:rPr lang="en-US" sz="2600" dirty="0" smtClean="0"/>
              <a:t> </a:t>
            </a:r>
            <a:r>
              <a:rPr lang="en-US" sz="2600" dirty="0" err="1" smtClean="0"/>
              <a:t>tính</a:t>
            </a:r>
            <a:endParaRPr lang="en-US" sz="2600" dirty="0"/>
          </a:p>
        </p:txBody>
      </p:sp>
      <p:sp>
        <p:nvSpPr>
          <p:cNvPr id="31" name="Rounded Rectangle 30"/>
          <p:cNvSpPr/>
          <p:nvPr/>
        </p:nvSpPr>
        <p:spPr>
          <a:xfrm>
            <a:off x="8819263" y="370296"/>
            <a:ext cx="1964529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…(1)…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7899689" y="1027529"/>
            <a:ext cx="843214" cy="49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Hút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8709281" y="1211309"/>
            <a:ext cx="32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 rot="19731399">
            <a:off x="7630419" y="316578"/>
            <a:ext cx="843214" cy="49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36" name="Rounded Rectangle 35"/>
          <p:cNvSpPr/>
          <p:nvPr/>
        </p:nvSpPr>
        <p:spPr>
          <a:xfrm>
            <a:off x="8788882" y="1129553"/>
            <a:ext cx="3181933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…(2)…</a:t>
            </a:r>
            <a:endParaRPr lang="en-US" sz="4000" dirty="0"/>
          </a:p>
        </p:txBody>
      </p:sp>
      <p:sp>
        <p:nvSpPr>
          <p:cNvPr id="37" name="Freeform 36"/>
          <p:cNvSpPr/>
          <p:nvPr/>
        </p:nvSpPr>
        <p:spPr>
          <a:xfrm flipH="1">
            <a:off x="5467548" y="1157107"/>
            <a:ext cx="1759199" cy="445472"/>
          </a:xfrm>
          <a:custGeom>
            <a:avLst/>
            <a:gdLst>
              <a:gd name="connsiteX0" fmla="*/ 0 w 1759199"/>
              <a:gd name="connsiteY0" fmla="*/ 68761 h 445472"/>
              <a:gd name="connsiteX1" fmla="*/ 659219 w 1759199"/>
              <a:gd name="connsiteY1" fmla="*/ 26231 h 445472"/>
              <a:gd name="connsiteX2" fmla="*/ 1679945 w 1759199"/>
              <a:gd name="connsiteY2" fmla="*/ 419636 h 445472"/>
              <a:gd name="connsiteX3" fmla="*/ 1690577 w 1759199"/>
              <a:gd name="connsiteY3" fmla="*/ 409003 h 445472"/>
              <a:gd name="connsiteX4" fmla="*/ 1690577 w 1759199"/>
              <a:gd name="connsiteY4" fmla="*/ 409003 h 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199" h="445472">
                <a:moveTo>
                  <a:pt x="0" y="68761"/>
                </a:moveTo>
                <a:cubicBezTo>
                  <a:pt x="189614" y="18256"/>
                  <a:pt x="379228" y="-32248"/>
                  <a:pt x="659219" y="26231"/>
                </a:cubicBezTo>
                <a:cubicBezTo>
                  <a:pt x="939210" y="84710"/>
                  <a:pt x="1508052" y="355841"/>
                  <a:pt x="1679945" y="419636"/>
                </a:cubicBezTo>
                <a:cubicBezTo>
                  <a:pt x="1851838" y="483431"/>
                  <a:pt x="1690577" y="409003"/>
                  <a:pt x="1690577" y="409003"/>
                </a:cubicBezTo>
                <a:lnTo>
                  <a:pt x="1690577" y="409003"/>
                </a:lnTo>
              </a:path>
            </a:pathLst>
          </a:cu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7208870" y="540460"/>
            <a:ext cx="1610126" cy="692918"/>
          </a:xfrm>
          <a:custGeom>
            <a:avLst/>
            <a:gdLst>
              <a:gd name="connsiteX0" fmla="*/ 0 w 1477925"/>
              <a:gd name="connsiteY0" fmla="*/ 480082 h 480082"/>
              <a:gd name="connsiteX1" fmla="*/ 584791 w 1477925"/>
              <a:gd name="connsiteY1" fmla="*/ 278063 h 480082"/>
              <a:gd name="connsiteX2" fmla="*/ 1169581 w 1477925"/>
              <a:gd name="connsiteY2" fmla="*/ 22882 h 480082"/>
              <a:gd name="connsiteX3" fmla="*/ 1477925 w 1477925"/>
              <a:gd name="connsiteY3" fmla="*/ 12249 h 480082"/>
              <a:gd name="connsiteX4" fmla="*/ 1477925 w 1477925"/>
              <a:gd name="connsiteY4" fmla="*/ 12249 h 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925" h="480082">
                <a:moveTo>
                  <a:pt x="0" y="480082"/>
                </a:moveTo>
                <a:cubicBezTo>
                  <a:pt x="194930" y="417172"/>
                  <a:pt x="389861" y="354263"/>
                  <a:pt x="584791" y="278063"/>
                </a:cubicBezTo>
                <a:cubicBezTo>
                  <a:pt x="779721" y="201863"/>
                  <a:pt x="1020725" y="67184"/>
                  <a:pt x="1169581" y="22882"/>
                </a:cubicBezTo>
                <a:cubicBezTo>
                  <a:pt x="1318437" y="-21420"/>
                  <a:pt x="1477925" y="12249"/>
                  <a:pt x="1477925" y="12249"/>
                </a:cubicBezTo>
                <a:lnTo>
                  <a:pt x="1477925" y="1224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7240768" y="1265275"/>
            <a:ext cx="1502136" cy="252548"/>
          </a:xfrm>
          <a:custGeom>
            <a:avLst/>
            <a:gdLst>
              <a:gd name="connsiteX0" fmla="*/ 0 w 1382232"/>
              <a:gd name="connsiteY0" fmla="*/ 0 h 148856"/>
              <a:gd name="connsiteX1" fmla="*/ 648586 w 1382232"/>
              <a:gd name="connsiteY1" fmla="*/ 95693 h 148856"/>
              <a:gd name="connsiteX2" fmla="*/ 1382232 w 1382232"/>
              <a:gd name="connsiteY2" fmla="*/ 148856 h 148856"/>
              <a:gd name="connsiteX3" fmla="*/ 1382232 w 1382232"/>
              <a:gd name="connsiteY3" fmla="*/ 148856 h 1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232" h="148856">
                <a:moveTo>
                  <a:pt x="0" y="0"/>
                </a:moveTo>
                <a:cubicBezTo>
                  <a:pt x="209107" y="35442"/>
                  <a:pt x="418214" y="70884"/>
                  <a:pt x="648586" y="95693"/>
                </a:cubicBezTo>
                <a:cubicBezTo>
                  <a:pt x="878958" y="120502"/>
                  <a:pt x="1382232" y="148856"/>
                  <a:pt x="1382232" y="148856"/>
                </a:cubicBezTo>
                <a:lnTo>
                  <a:pt x="1382232" y="14885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19731399">
            <a:off x="7630420" y="316579"/>
            <a:ext cx="843214" cy="49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Có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42" name="TextBox 41"/>
          <p:cNvSpPr txBox="1"/>
          <p:nvPr/>
        </p:nvSpPr>
        <p:spPr>
          <a:xfrm rot="21286976">
            <a:off x="9038843" y="4504535"/>
            <a:ext cx="843214" cy="49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Hút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43" name="Freeform 42"/>
          <p:cNvSpPr/>
          <p:nvPr/>
        </p:nvSpPr>
        <p:spPr>
          <a:xfrm>
            <a:off x="4236955" y="3538540"/>
            <a:ext cx="2612954" cy="1536050"/>
          </a:xfrm>
          <a:custGeom>
            <a:avLst/>
            <a:gdLst>
              <a:gd name="connsiteX0" fmla="*/ 0 w 1759199"/>
              <a:gd name="connsiteY0" fmla="*/ 68761 h 445472"/>
              <a:gd name="connsiteX1" fmla="*/ 659219 w 1759199"/>
              <a:gd name="connsiteY1" fmla="*/ 26231 h 445472"/>
              <a:gd name="connsiteX2" fmla="*/ 1679945 w 1759199"/>
              <a:gd name="connsiteY2" fmla="*/ 419636 h 445472"/>
              <a:gd name="connsiteX3" fmla="*/ 1690577 w 1759199"/>
              <a:gd name="connsiteY3" fmla="*/ 409003 h 445472"/>
              <a:gd name="connsiteX4" fmla="*/ 1690577 w 1759199"/>
              <a:gd name="connsiteY4" fmla="*/ 409003 h 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199" h="445472">
                <a:moveTo>
                  <a:pt x="0" y="68761"/>
                </a:moveTo>
                <a:cubicBezTo>
                  <a:pt x="189614" y="18256"/>
                  <a:pt x="379228" y="-32248"/>
                  <a:pt x="659219" y="26231"/>
                </a:cubicBezTo>
                <a:cubicBezTo>
                  <a:pt x="939210" y="84710"/>
                  <a:pt x="1508052" y="355841"/>
                  <a:pt x="1679945" y="419636"/>
                </a:cubicBezTo>
                <a:cubicBezTo>
                  <a:pt x="1851838" y="483431"/>
                  <a:pt x="1690577" y="409003"/>
                  <a:pt x="1690577" y="409003"/>
                </a:cubicBezTo>
                <a:lnTo>
                  <a:pt x="1690577" y="409003"/>
                </a:lnTo>
              </a:path>
            </a:pathLst>
          </a:custGeom>
          <a:ln w="762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3358429" flipV="1">
            <a:off x="4973855" y="4385013"/>
            <a:ext cx="21096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 flipV="1">
            <a:off x="6737193" y="5008858"/>
            <a:ext cx="2842741" cy="978289"/>
          </a:xfrm>
          <a:custGeom>
            <a:avLst/>
            <a:gdLst>
              <a:gd name="connsiteX0" fmla="*/ 0 w 1477925"/>
              <a:gd name="connsiteY0" fmla="*/ 480082 h 480082"/>
              <a:gd name="connsiteX1" fmla="*/ 584791 w 1477925"/>
              <a:gd name="connsiteY1" fmla="*/ 278063 h 480082"/>
              <a:gd name="connsiteX2" fmla="*/ 1169581 w 1477925"/>
              <a:gd name="connsiteY2" fmla="*/ 22882 h 480082"/>
              <a:gd name="connsiteX3" fmla="*/ 1477925 w 1477925"/>
              <a:gd name="connsiteY3" fmla="*/ 12249 h 480082"/>
              <a:gd name="connsiteX4" fmla="*/ 1477925 w 1477925"/>
              <a:gd name="connsiteY4" fmla="*/ 12249 h 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925" h="480082">
                <a:moveTo>
                  <a:pt x="0" y="480082"/>
                </a:moveTo>
                <a:cubicBezTo>
                  <a:pt x="194930" y="417172"/>
                  <a:pt x="389861" y="354263"/>
                  <a:pt x="584791" y="278063"/>
                </a:cubicBezTo>
                <a:cubicBezTo>
                  <a:pt x="779721" y="201863"/>
                  <a:pt x="1020725" y="67184"/>
                  <a:pt x="1169581" y="22882"/>
                </a:cubicBezTo>
                <a:cubicBezTo>
                  <a:pt x="1318437" y="-21420"/>
                  <a:pt x="1477925" y="12249"/>
                  <a:pt x="1477925" y="12249"/>
                </a:cubicBezTo>
                <a:lnTo>
                  <a:pt x="1477925" y="12249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V="1">
            <a:off x="6765848" y="4816088"/>
            <a:ext cx="2252449" cy="192772"/>
          </a:xfrm>
          <a:custGeom>
            <a:avLst/>
            <a:gdLst>
              <a:gd name="connsiteX0" fmla="*/ 0 w 1382232"/>
              <a:gd name="connsiteY0" fmla="*/ 0 h 148856"/>
              <a:gd name="connsiteX1" fmla="*/ 648586 w 1382232"/>
              <a:gd name="connsiteY1" fmla="*/ 95693 h 148856"/>
              <a:gd name="connsiteX2" fmla="*/ 1382232 w 1382232"/>
              <a:gd name="connsiteY2" fmla="*/ 148856 h 148856"/>
              <a:gd name="connsiteX3" fmla="*/ 1382232 w 1382232"/>
              <a:gd name="connsiteY3" fmla="*/ 148856 h 1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232" h="148856">
                <a:moveTo>
                  <a:pt x="0" y="0"/>
                </a:moveTo>
                <a:cubicBezTo>
                  <a:pt x="209107" y="35442"/>
                  <a:pt x="418214" y="70884"/>
                  <a:pt x="648586" y="95693"/>
                </a:cubicBezTo>
                <a:cubicBezTo>
                  <a:pt x="878958" y="120502"/>
                  <a:pt x="1382232" y="148856"/>
                  <a:pt x="1382232" y="148856"/>
                </a:cubicBezTo>
                <a:lnTo>
                  <a:pt x="1382232" y="148856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 rot="12189864" flipV="1">
            <a:off x="7575637" y="5294314"/>
            <a:ext cx="20998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Cùng</a:t>
            </a:r>
            <a:r>
              <a:rPr lang="en-US" sz="2600" dirty="0" smtClean="0"/>
              <a:t> </a:t>
            </a:r>
            <a:r>
              <a:rPr lang="en-US" sz="2600" dirty="0" err="1" smtClean="0"/>
              <a:t>cực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t="211" r="2530" b="45666"/>
          <a:stretch/>
        </p:blipFill>
        <p:spPr>
          <a:xfrm>
            <a:off x="4012252" y="1656023"/>
            <a:ext cx="2843965" cy="21911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345898" y="2053108"/>
            <a:ext cx="19351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 CHÂM</a:t>
            </a:r>
            <a:endParaRPr lang="en-US" sz="3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21286976">
            <a:off x="9635240" y="5577856"/>
            <a:ext cx="843214" cy="49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Đẩy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51" name="TextBox 50"/>
          <p:cNvSpPr txBox="1"/>
          <p:nvPr/>
        </p:nvSpPr>
        <p:spPr>
          <a:xfrm rot="10381360" flipV="1">
            <a:off x="7134308" y="4370028"/>
            <a:ext cx="20998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Khác</a:t>
            </a:r>
            <a:r>
              <a:rPr lang="en-US" sz="2600" dirty="0" smtClean="0"/>
              <a:t> </a:t>
            </a:r>
            <a:r>
              <a:rPr lang="en-US" sz="2600" dirty="0" err="1" smtClean="0"/>
              <a:t>cực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52" name="Rounded Rectangle 51"/>
          <p:cNvSpPr/>
          <p:nvPr/>
        </p:nvSpPr>
        <p:spPr>
          <a:xfrm>
            <a:off x="9062705" y="4454860"/>
            <a:ext cx="1972101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…(3)…</a:t>
            </a:r>
            <a:endParaRPr lang="en-US" sz="4000" dirty="0"/>
          </a:p>
        </p:txBody>
      </p:sp>
      <p:sp>
        <p:nvSpPr>
          <p:cNvPr id="53" name="Rounded Rectangle 52"/>
          <p:cNvSpPr/>
          <p:nvPr/>
        </p:nvSpPr>
        <p:spPr>
          <a:xfrm>
            <a:off x="9494111" y="5533195"/>
            <a:ext cx="2137908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…(4)…</a:t>
            </a:r>
            <a:endParaRPr lang="en-US" sz="4000" dirty="0"/>
          </a:p>
        </p:txBody>
      </p:sp>
      <p:sp>
        <p:nvSpPr>
          <p:cNvPr id="54" name="TextBox 53"/>
          <p:cNvSpPr txBox="1"/>
          <p:nvPr/>
        </p:nvSpPr>
        <p:spPr>
          <a:xfrm rot="21049677">
            <a:off x="2081762" y="2546676"/>
            <a:ext cx="206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3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7463" y="4755795"/>
            <a:ext cx="2438400" cy="13716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2"/>
          <a:srcRect l="19231" t="31693"/>
          <a:stretch/>
        </p:blipFill>
        <p:spPr>
          <a:xfrm>
            <a:off x="1674048" y="276057"/>
            <a:ext cx="1441641" cy="914400"/>
          </a:xfrm>
          <a:prstGeom prst="rect">
            <a:avLst/>
          </a:prstGeom>
          <a:ln w="19050">
            <a:solidFill>
              <a:srgbClr val="FF3300"/>
            </a:solidFill>
          </a:ln>
        </p:spPr>
      </p:pic>
      <p:pic>
        <p:nvPicPr>
          <p:cNvPr id="58" name="Picture 16" descr="https://vuanamcham.vn/wp-content/uploads/2020/04/dong-co-dien-1-chieu-hay-con-goi-la-dong-co-DC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 bwMode="auto">
          <a:xfrm>
            <a:off x="-11152" y="1723063"/>
            <a:ext cx="1736479" cy="1097280"/>
          </a:xfrm>
          <a:prstGeom prst="rect">
            <a:avLst/>
          </a:prstGeom>
          <a:noFill/>
          <a:ln w="127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https://tse4.mm.bing.net/th?id=OIP.lplh4eF14MM2Dki5Ua0_xAHaHI&amp;pid=Api&amp;P=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" y="3567897"/>
            <a:ext cx="1140594" cy="109728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5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31" grpId="0" animBg="1"/>
      <p:bldP spid="36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(1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9320" b="5495"/>
          <a:stretch/>
        </p:blipFill>
        <p:spPr>
          <a:xfrm>
            <a:off x="-2277170" y="70338"/>
            <a:ext cx="16489911" cy="603504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20844" y="1537481"/>
            <a:ext cx="6180406" cy="31007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576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HẸN GẶP LẠI CÁC EM TRONG </a:t>
            </a:r>
          </a:p>
          <a:p>
            <a:pPr marL="0" indent="0"/>
            <a:r>
              <a:rPr lang="en-US" sz="576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BUỔI HỌC TIẾP THEO</a:t>
            </a:r>
            <a:endParaRPr lang="en-US" sz="576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3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5009" y="1686731"/>
            <a:ext cx="2280991" cy="4229947"/>
            <a:chOff x="2326" y="-1"/>
            <a:chExt cx="2280991" cy="422994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" name="Flowchart: Manual Operation 4"/>
            <p:cNvSpPr/>
            <p:nvPr/>
          </p:nvSpPr>
          <p:spPr>
            <a:xfrm rot="16200000">
              <a:off x="-972152" y="974477"/>
              <a:ext cx="4229947" cy="2280991"/>
            </a:xfrm>
            <a:prstGeom prst="flowChartManualOperation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6" name="Flowchart: Manual Operation 4"/>
            <p:cNvSpPr txBox="1"/>
            <p:nvPr/>
          </p:nvSpPr>
          <p:spPr>
            <a:xfrm rot="21600000">
              <a:off x="2326" y="845988"/>
              <a:ext cx="2280991" cy="25379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0" rIns="246063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nghiệm</a:t>
              </a:r>
              <a:endParaRPr lang="en-US" sz="3900" kern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12240" y="1686731"/>
            <a:ext cx="2280991" cy="4229947"/>
            <a:chOff x="2454391" y="-1"/>
            <a:chExt cx="2280991" cy="4229947"/>
          </a:xfrm>
        </p:grpSpPr>
        <p:sp>
          <p:nvSpPr>
            <p:cNvPr id="8" name="Flowchart: Manual Operation 7"/>
            <p:cNvSpPr/>
            <p:nvPr/>
          </p:nvSpPr>
          <p:spPr>
            <a:xfrm rot="16200000">
              <a:off x="1479913" y="974477"/>
              <a:ext cx="4229947" cy="2280991"/>
            </a:xfrm>
            <a:prstGeom prst="flowChartManualOperation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owchart: Manual Operation 4"/>
            <p:cNvSpPr txBox="1"/>
            <p:nvPr/>
          </p:nvSpPr>
          <p:spPr>
            <a:xfrm rot="21600000">
              <a:off x="2454391" y="845988"/>
              <a:ext cx="2280991" cy="2537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0" rIns="246063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đoán</a:t>
              </a:r>
              <a:endParaRPr lang="en-US" sz="3900" kern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17776" y="1686731"/>
            <a:ext cx="2280991" cy="4229947"/>
            <a:chOff x="4906457" y="-1"/>
            <a:chExt cx="2280991" cy="4229947"/>
          </a:xfrm>
        </p:grpSpPr>
        <p:sp>
          <p:nvSpPr>
            <p:cNvPr id="11" name="Flowchart: Manual Operation 10"/>
            <p:cNvSpPr/>
            <p:nvPr/>
          </p:nvSpPr>
          <p:spPr>
            <a:xfrm rot="16200000">
              <a:off x="3931979" y="974477"/>
              <a:ext cx="4229947" cy="2280991"/>
            </a:xfrm>
            <a:prstGeom prst="flowChartManualOperation">
              <a:avLst/>
            </a:prstGeom>
            <a:solidFill>
              <a:srgbClr val="FF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lowchart: Manual Operation 4"/>
            <p:cNvSpPr txBox="1"/>
            <p:nvPr/>
          </p:nvSpPr>
          <p:spPr>
            <a:xfrm rot="21600000">
              <a:off x="4906457" y="845988"/>
              <a:ext cx="2280991" cy="2537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0" rIns="246063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nghiệm</a:t>
              </a:r>
              <a:endParaRPr lang="en-US" sz="3900" kern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20543" y="1686731"/>
            <a:ext cx="2280991" cy="4229947"/>
            <a:chOff x="7358523" y="-1"/>
            <a:chExt cx="2280991" cy="4229947"/>
          </a:xfrm>
        </p:grpSpPr>
        <p:sp>
          <p:nvSpPr>
            <p:cNvPr id="14" name="Flowchart: Manual Operation 13"/>
            <p:cNvSpPr/>
            <p:nvPr/>
          </p:nvSpPr>
          <p:spPr>
            <a:xfrm rot="16200000">
              <a:off x="6384045" y="974477"/>
              <a:ext cx="4229947" cy="2280991"/>
            </a:xfrm>
            <a:prstGeom prst="flowChartManualOperation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lowchart: Manual Operation 4"/>
            <p:cNvSpPr txBox="1"/>
            <p:nvPr/>
          </p:nvSpPr>
          <p:spPr>
            <a:xfrm rot="21600000">
              <a:off x="7358523" y="845988"/>
              <a:ext cx="2280991" cy="2537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0" rIns="246063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cáo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900" kern="1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00" kern="1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endParaRPr lang="en-US" sz="3900" kern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12237" y="478465"/>
            <a:ext cx="9682482" cy="584392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000" b="1" u="sng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18.4 </a:t>
            </a:r>
            <a:r>
              <a:rPr lang="en-US" sz="3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sgk</a:t>
            </a:r>
            <a:r>
              <a:rPr lang="en-US" sz="3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89) </a:t>
            </a:r>
          </a:p>
          <a:p>
            <a:pPr marL="457200" indent="-457200">
              <a:buFontTx/>
              <a:buChar char="-"/>
            </a:pPr>
            <a:endParaRPr lang="en-US" sz="1500" i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en-US" sz="15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endParaRPr lang="en-US" sz="300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3231" y="4564592"/>
            <a:ext cx="9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lang="en-US" sz="3200" b="1" dirty="0" err="1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hóm</a:t>
            </a:r>
            <a:r>
              <a:rPr lang="en-US" sz="3200" b="1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nghiệm</a:t>
            </a:r>
            <a:r>
              <a:rPr lang="en-US" sz="3200" b="1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lvl="0"/>
            <a:r>
              <a:rPr lang="en-US" sz="3200" b="1" dirty="0" err="1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lang="en-US" sz="3200" b="1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lang="en-US" sz="32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phiếu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8807" y="4716444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1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1;p6"/>
          <p:cNvSpPr/>
          <p:nvPr/>
        </p:nvSpPr>
        <p:spPr>
          <a:xfrm>
            <a:off x="3312160" y="1082200"/>
            <a:ext cx="8371841" cy="1732994"/>
          </a:xfrm>
          <a:prstGeom prst="homePlate">
            <a:avLst>
              <a:gd name="adj" fmla="val 50000"/>
            </a:avLst>
          </a:prstGeom>
          <a:solidFill>
            <a:srgbClr val="ECF5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6" name="Google Shape;713;p6"/>
          <p:cNvSpPr/>
          <p:nvPr/>
        </p:nvSpPr>
        <p:spPr>
          <a:xfrm>
            <a:off x="3332479" y="2910563"/>
            <a:ext cx="8371841" cy="1732994"/>
          </a:xfrm>
          <a:prstGeom prst="homePlate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nam châm lên giá đỡ bằng 1 sợi dây không soắn và đặt ở xa các vật liệu từ khác, để nam châm cân bằng đầu nào quay về hướng Bắc thì đó là cực Bắc, đầu còn lại là cực Nam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7" name="Google Shape;714;p6"/>
          <p:cNvSpPr/>
          <p:nvPr/>
        </p:nvSpPr>
        <p:spPr>
          <a:xfrm>
            <a:off x="3322319" y="4728766"/>
            <a:ext cx="8371841" cy="1732994"/>
          </a:xfrm>
          <a:prstGeom prst="homePlate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880" y="1227086"/>
            <a:ext cx="2519680" cy="4939814"/>
          </a:xfrm>
          <a:prstGeom prst="rect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TẬP: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ẩn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1758" y="2325393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2260" y="268106"/>
            <a:ext cx="11196083" cy="6309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3400" b="1" u="sng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4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u="sng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4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 algn="just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buFontTx/>
              <a:buChar char="-"/>
            </a:pPr>
            <a:endParaRPr lang="en-US" sz="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Đẩy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lệch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300"/>
              </a:spcBef>
              <a:buFontTx/>
              <a:buChar char="-"/>
            </a:pPr>
            <a:endParaRPr lang="en-US" sz="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châm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8566" y="4800946"/>
            <a:ext cx="6215247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600"/>
              </a:spcAft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400" dirty="0"/>
          </a:p>
        </p:txBody>
      </p:sp>
      <p:pic>
        <p:nvPicPr>
          <p:cNvPr id="3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672" y="4551218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6607"/>
          <a:stretch/>
        </p:blipFill>
        <p:spPr>
          <a:xfrm>
            <a:off x="-65582" y="1444784"/>
            <a:ext cx="12323163" cy="469693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0" y="0"/>
            <a:ext cx="12192000" cy="1493520"/>
          </a:xfrm>
          <a:prstGeom prst="wedgeRectCallout">
            <a:avLst>
              <a:gd name="adj1" fmla="val 42"/>
              <a:gd name="adj2" fmla="val 10841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Câu 1. Vật nào dưới đây có tính chất từ?</a:t>
            </a:r>
            <a:endParaRPr lang="vi-VN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8629" y="2618915"/>
            <a:ext cx="3870960" cy="12801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400" dirty="0" smtClean="0"/>
              <a:t>B. </a:t>
            </a:r>
            <a:r>
              <a:rPr lang="en-US" sz="3400" dirty="0" err="1"/>
              <a:t>K</a:t>
            </a:r>
            <a:r>
              <a:rPr lang="en-US" sz="3400" dirty="0" err="1" smtClean="0"/>
              <a:t>ìm</a:t>
            </a:r>
            <a:r>
              <a:rPr lang="en-US" sz="3400" dirty="0" smtClean="0"/>
              <a:t>, </a:t>
            </a:r>
            <a:r>
              <a:rPr lang="en-US" sz="3400" dirty="0" err="1"/>
              <a:t>c</a:t>
            </a:r>
            <a:r>
              <a:rPr lang="en-US" sz="3400" dirty="0" err="1" smtClean="0"/>
              <a:t>ờ</a:t>
            </a:r>
            <a:r>
              <a:rPr lang="en-US" sz="3400" dirty="0" smtClean="0"/>
              <a:t> </a:t>
            </a:r>
            <a:r>
              <a:rPr lang="en-US" sz="3400" dirty="0" err="1" smtClean="0"/>
              <a:t>lê</a:t>
            </a:r>
            <a:r>
              <a:rPr lang="en-US" sz="3400" dirty="0" smtClean="0"/>
              <a:t>, </a:t>
            </a:r>
            <a:r>
              <a:rPr lang="en-US" sz="3400" dirty="0" err="1"/>
              <a:t>b</a:t>
            </a:r>
            <a:r>
              <a:rPr lang="en-US" sz="3400" dirty="0" err="1" smtClean="0"/>
              <a:t>úa</a:t>
            </a:r>
            <a:r>
              <a:rPr lang="en-US" sz="3400" dirty="0" smtClean="0"/>
              <a:t>       </a:t>
            </a:r>
            <a:r>
              <a:rPr lang="en-US" sz="3400" dirty="0" smtClean="0">
                <a:noFill/>
              </a:rPr>
              <a:t>l</a:t>
            </a:r>
            <a:r>
              <a:rPr lang="en-US" sz="3400" dirty="0" smtClean="0"/>
              <a:t>    </a:t>
            </a:r>
            <a:r>
              <a:rPr lang="en-US" sz="3400" dirty="0" err="1" smtClean="0"/>
              <a:t>làm</a:t>
            </a:r>
            <a:r>
              <a:rPr lang="en-US" sz="3400" dirty="0" smtClean="0"/>
              <a:t> </a:t>
            </a:r>
            <a:r>
              <a:rPr lang="en-US" sz="3400" dirty="0" err="1" smtClean="0"/>
              <a:t>bằng</a:t>
            </a:r>
            <a:r>
              <a:rPr lang="en-US" sz="3400" dirty="0" smtClean="0"/>
              <a:t> </a:t>
            </a:r>
            <a:r>
              <a:rPr lang="en-US" sz="3400" dirty="0" err="1" smtClean="0"/>
              <a:t>sắt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1366056" y="2261605"/>
            <a:ext cx="3741654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400" dirty="0" err="1" smtClean="0">
                <a:solidFill>
                  <a:sysClr val="windowText" lastClr="000000"/>
                </a:solidFill>
              </a:rPr>
              <a:t>Gấu</a:t>
            </a:r>
            <a:r>
              <a:rPr lang="en-US" sz="3400" dirty="0" smtClean="0">
                <a:solidFill>
                  <a:sysClr val="windowText" lastClr="000000"/>
                </a:solidFill>
              </a:rPr>
              <a:t> </a:t>
            </a:r>
            <a:r>
              <a:rPr lang="en-US" sz="3400" dirty="0" err="1" smtClean="0">
                <a:solidFill>
                  <a:sysClr val="windowText" lastClr="000000"/>
                </a:solidFill>
              </a:rPr>
              <a:t>bông</a:t>
            </a:r>
            <a:r>
              <a:rPr lang="en-US" sz="3400" dirty="0" smtClean="0">
                <a:solidFill>
                  <a:sysClr val="windowText" lastClr="000000"/>
                </a:solidFill>
              </a:rPr>
              <a:t>, </a:t>
            </a:r>
          </a:p>
          <a:p>
            <a:r>
              <a:rPr lang="en-US" sz="3400" dirty="0" smtClean="0">
                <a:solidFill>
                  <a:sysClr val="windowText" lastClr="000000"/>
                </a:solidFill>
              </a:rPr>
              <a:t>   </a:t>
            </a:r>
            <a:r>
              <a:rPr lang="en-US" sz="3400" dirty="0" err="1" smtClean="0">
                <a:solidFill>
                  <a:sysClr val="windowText" lastClr="000000"/>
                </a:solidFill>
              </a:rPr>
              <a:t>khăn</a:t>
            </a:r>
            <a:r>
              <a:rPr lang="en-US" sz="3400" dirty="0" smtClean="0">
                <a:solidFill>
                  <a:sysClr val="windowText" lastClr="000000"/>
                </a:solidFill>
              </a:rPr>
              <a:t> </a:t>
            </a:r>
            <a:r>
              <a:rPr lang="en-US" sz="3400" dirty="0" err="1" smtClean="0">
                <a:solidFill>
                  <a:sysClr val="windowText" lastClr="000000"/>
                </a:solidFill>
              </a:rPr>
              <a:t>vải</a:t>
            </a:r>
            <a:r>
              <a:rPr lang="en-US" sz="3400" dirty="0" smtClean="0">
                <a:solidFill>
                  <a:sysClr val="windowText" lastClr="000000"/>
                </a:solidFill>
              </a:rPr>
              <a:t>, </a:t>
            </a:r>
            <a:r>
              <a:rPr lang="en-US" sz="3400" dirty="0" err="1" smtClean="0">
                <a:solidFill>
                  <a:sysClr val="windowText" lastClr="000000"/>
                </a:solidFill>
              </a:rPr>
              <a:t>ghế</a:t>
            </a:r>
            <a:r>
              <a:rPr lang="en-US" sz="3400" dirty="0" smtClean="0">
                <a:solidFill>
                  <a:sysClr val="windowText" lastClr="000000"/>
                </a:solidFill>
              </a:rPr>
              <a:t> </a:t>
            </a:r>
            <a:r>
              <a:rPr lang="en-US" sz="3400" dirty="0" err="1" smtClean="0">
                <a:solidFill>
                  <a:sysClr val="windowText" lastClr="000000"/>
                </a:solidFill>
              </a:rPr>
              <a:t>gỗ</a:t>
            </a:r>
            <a:endParaRPr lang="en-US" sz="3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6"/>
          <p:cNvSpPr/>
          <p:nvPr/>
        </p:nvSpPr>
        <p:spPr>
          <a:xfrm>
            <a:off x="787460" y="3791959"/>
            <a:ext cx="631596" cy="663973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26"/>
          <p:cNvSpPr txBox="1"/>
          <p:nvPr/>
        </p:nvSpPr>
        <p:spPr>
          <a:xfrm>
            <a:off x="954626" y="1824501"/>
            <a:ext cx="1144476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tỏa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nhiệt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phát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đóng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vai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trò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trọng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đời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sống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sản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xuất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 liệu khí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gây độc 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hại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nhất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cho môi trường.</a:t>
            </a:r>
            <a:endParaRPr lang="vi-VN" sz="2800" dirty="0"/>
          </a:p>
          <a:p>
            <a:pPr lvl="0" algn="just">
              <a:lnSpc>
                <a:spcPct val="200000"/>
              </a:lnSpc>
            </a:pP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rắn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gồm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than,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gỗ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88" y="1414519"/>
            <a:ext cx="12777080" cy="475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0544" y="4815251"/>
            <a:ext cx="7726680" cy="10972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900" b="1" dirty="0" smtClean="0"/>
              <a:t>B. </a:t>
            </a:r>
            <a:r>
              <a:rPr lang="en-US" sz="3900" b="1" dirty="0" err="1"/>
              <a:t>K</a:t>
            </a:r>
            <a:r>
              <a:rPr lang="en-US" sz="3900" b="1" dirty="0" err="1" smtClean="0"/>
              <a:t>ìm</a:t>
            </a:r>
            <a:r>
              <a:rPr lang="en-US" sz="3900" b="1" dirty="0" smtClean="0"/>
              <a:t>, </a:t>
            </a:r>
            <a:r>
              <a:rPr lang="en-US" sz="3900" b="1" dirty="0" err="1"/>
              <a:t>c</a:t>
            </a:r>
            <a:r>
              <a:rPr lang="en-US" sz="3900" b="1" dirty="0" err="1" smtClean="0"/>
              <a:t>ờ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lê</a:t>
            </a:r>
            <a:r>
              <a:rPr lang="en-US" sz="3900" b="1" dirty="0" smtClean="0"/>
              <a:t>, </a:t>
            </a:r>
            <a:r>
              <a:rPr lang="en-US" sz="3900" b="1" dirty="0" err="1" smtClean="0"/>
              <a:t>búa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làm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bằng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sắt</a:t>
            </a:r>
            <a:endParaRPr lang="en-US" sz="3900" b="1" dirty="0"/>
          </a:p>
        </p:txBody>
      </p:sp>
      <p:sp>
        <p:nvSpPr>
          <p:cNvPr id="9" name="Rectangular Callout 8"/>
          <p:cNvSpPr/>
          <p:nvPr/>
        </p:nvSpPr>
        <p:spPr>
          <a:xfrm>
            <a:off x="0" y="-91440"/>
            <a:ext cx="12192000" cy="1493520"/>
          </a:xfrm>
          <a:prstGeom prst="wedgeRectCallout">
            <a:avLst>
              <a:gd name="adj1" fmla="val -30458"/>
              <a:gd name="adj2" fmla="val 7882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Câu 1. Vật nào dưới đây có tính chất từ?</a:t>
            </a:r>
            <a:endParaRPr lang="vi-VN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5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987" y="1495533"/>
            <a:ext cx="12522692" cy="466344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0" y="0"/>
            <a:ext cx="12192000" cy="1828800"/>
          </a:xfrm>
          <a:prstGeom prst="wedgeRectCallout">
            <a:avLst>
              <a:gd name="adj1" fmla="val -4023"/>
              <a:gd name="adj2" fmla="val 9849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30000"/>
              </a:lnSpc>
              <a:buClr>
                <a:srgbClr val="2E4D24"/>
              </a:buClr>
              <a:buSzPts val="3600"/>
            </a:pPr>
            <a:endParaRPr lang="vi-VN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5725" y="2946516"/>
            <a:ext cx="3386545" cy="6924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 smtClean="0"/>
              <a:t>B. </a:t>
            </a:r>
            <a:r>
              <a:rPr lang="en-US" sz="3900" dirty="0" err="1" smtClean="0"/>
              <a:t>Tây</a:t>
            </a:r>
            <a:r>
              <a:rPr lang="en-US" sz="3900" dirty="0" smtClean="0"/>
              <a:t> - Nam</a:t>
            </a:r>
            <a:endParaRPr lang="en-US" sz="3900" dirty="0"/>
          </a:p>
        </p:txBody>
      </p:sp>
      <p:sp>
        <p:nvSpPr>
          <p:cNvPr id="8" name="TextBox 7"/>
          <p:cNvSpPr txBox="1"/>
          <p:nvPr/>
        </p:nvSpPr>
        <p:spPr>
          <a:xfrm>
            <a:off x="8255725" y="2053813"/>
            <a:ext cx="3386546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900" dirty="0" err="1" smtClean="0">
                <a:solidFill>
                  <a:sysClr val="windowText" lastClr="000000"/>
                </a:solidFill>
              </a:rPr>
              <a:t>Bắc</a:t>
            </a:r>
            <a:r>
              <a:rPr lang="en-US" sz="3900" dirty="0" smtClean="0">
                <a:solidFill>
                  <a:sysClr val="windowText" lastClr="000000"/>
                </a:solidFill>
              </a:rPr>
              <a:t> - </a:t>
            </a:r>
            <a:r>
              <a:rPr lang="en-US" sz="3900" dirty="0" err="1" smtClean="0">
                <a:solidFill>
                  <a:sysClr val="windowText" lastClr="000000"/>
                </a:solidFill>
              </a:rPr>
              <a:t>Tây</a:t>
            </a:r>
            <a:endParaRPr lang="en-US" sz="390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726" y="3872973"/>
            <a:ext cx="3386544" cy="692497"/>
          </a:xfrm>
          <a:prstGeom prst="rect">
            <a:avLst/>
          </a:prstGeom>
          <a:solidFill>
            <a:srgbClr val="FF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tx1"/>
                </a:solidFill>
              </a:rPr>
              <a:t>C</a:t>
            </a:r>
            <a:r>
              <a:rPr lang="en-US" sz="3900" dirty="0" smtClean="0">
                <a:solidFill>
                  <a:schemeClr val="tx1"/>
                </a:solidFill>
              </a:rPr>
              <a:t>. </a:t>
            </a:r>
            <a:r>
              <a:rPr lang="en-US" sz="3900" dirty="0" err="1" smtClean="0">
                <a:solidFill>
                  <a:schemeClr val="tx1"/>
                </a:solidFill>
              </a:rPr>
              <a:t>Đông</a:t>
            </a:r>
            <a:r>
              <a:rPr lang="en-US" sz="3900" dirty="0" smtClean="0">
                <a:solidFill>
                  <a:schemeClr val="tx1"/>
                </a:solidFill>
              </a:rPr>
              <a:t> - </a:t>
            </a:r>
            <a:r>
              <a:rPr lang="en-US" sz="3900" dirty="0" err="1" smtClean="0">
                <a:solidFill>
                  <a:schemeClr val="tx1"/>
                </a:solidFill>
              </a:rPr>
              <a:t>Tây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5726" y="4799430"/>
            <a:ext cx="3386544" cy="6924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/>
              <a:t>D</a:t>
            </a:r>
            <a:r>
              <a:rPr lang="en-US" sz="3900" dirty="0" smtClean="0"/>
              <a:t>. </a:t>
            </a:r>
            <a:r>
              <a:rPr lang="en-US" sz="3900" dirty="0" err="1" smtClean="0"/>
              <a:t>Bắc</a:t>
            </a:r>
            <a:r>
              <a:rPr lang="en-US" sz="3900" dirty="0" smtClean="0"/>
              <a:t> - Nam</a:t>
            </a:r>
            <a:endParaRPr lang="en-US" sz="39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1728" y="297336"/>
            <a:ext cx="9942136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buClr>
                <a:srgbClr val="2E4D24"/>
              </a:buClr>
              <a:buSzPts val="3600"/>
            </a:pPr>
            <a:r>
              <a:rPr lang="vi-VN" sz="3600" b="1" dirty="0"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vi-VN" sz="3600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Thanh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treo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vào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sợi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mảnh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cân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luôn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hướng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lang="vi-VN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0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544"/>
            <a:ext cx="12768235" cy="475488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0" y="0"/>
            <a:ext cx="12192000" cy="1828800"/>
          </a:xfrm>
          <a:prstGeom prst="wedgeRectCallout">
            <a:avLst>
              <a:gd name="adj1" fmla="val 12987"/>
              <a:gd name="adj2" fmla="val 95913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buClr>
                <a:srgbClr val="2E4D24"/>
              </a:buClr>
              <a:buSzPts val="3600"/>
            </a:pPr>
            <a:endParaRPr lang="vi-VN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141" y="2975149"/>
            <a:ext cx="3386544" cy="6924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/>
              <a:t>D</a:t>
            </a:r>
            <a:r>
              <a:rPr lang="en-US" sz="3900" dirty="0" smtClean="0"/>
              <a:t>. </a:t>
            </a:r>
            <a:r>
              <a:rPr lang="en-US" sz="3900" dirty="0" err="1" smtClean="0"/>
              <a:t>Bắc</a:t>
            </a:r>
            <a:r>
              <a:rPr lang="en-US" sz="3900" dirty="0" smtClean="0"/>
              <a:t> - Nam</a:t>
            </a:r>
            <a:endParaRPr lang="en-US" sz="3900" dirty="0"/>
          </a:p>
        </p:txBody>
      </p:sp>
      <p:sp>
        <p:nvSpPr>
          <p:cNvPr id="5" name="TextBox 4"/>
          <p:cNvSpPr txBox="1"/>
          <p:nvPr/>
        </p:nvSpPr>
        <p:spPr>
          <a:xfrm>
            <a:off x="3930977" y="2528873"/>
            <a:ext cx="1668544" cy="1077218"/>
          </a:xfrm>
          <a:prstGeom prst="rect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NORTH POLE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8837" y="4802304"/>
            <a:ext cx="166854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SOUTH POLE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51728" y="297336"/>
            <a:ext cx="9942136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buClr>
                <a:srgbClr val="2E4D24"/>
              </a:buClr>
              <a:buSzPts val="3600"/>
            </a:pPr>
            <a:r>
              <a:rPr lang="vi-VN" sz="3600" b="1" dirty="0"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vi-VN" sz="3600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Thanh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treo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vào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sợi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mảnh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cân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luôn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hướng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lang="vi-VN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/>
          <p:nvPr/>
        </p:nvSpPr>
        <p:spPr>
          <a:xfrm>
            <a:off x="1056095" y="5237687"/>
            <a:ext cx="635187" cy="629637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sp>
        <p:nvSpPr>
          <p:cNvPr id="957" name="Google Shape;957;p27"/>
          <p:cNvSpPr txBox="1"/>
          <p:nvPr/>
        </p:nvSpPr>
        <p:spPr>
          <a:xfrm>
            <a:off x="1150364" y="1954198"/>
            <a:ext cx="1043974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Cung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cấp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đủ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quá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diện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tích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tiếp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xúc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của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rắn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Điều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chỉnh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để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duy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sự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phù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dụng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Cả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3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yêu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1611" y="1371645"/>
            <a:ext cx="12511382" cy="475488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0" y="0"/>
            <a:ext cx="12192000" cy="1371645"/>
          </a:xfrm>
          <a:prstGeom prst="wedgeRectCallout">
            <a:avLst>
              <a:gd name="adj1" fmla="val -3219"/>
              <a:gd name="adj2" fmla="val 809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Câu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vi-VN" sz="3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lvl="0" algn="ctr">
              <a:lnSpc>
                <a:spcPct val="90000"/>
              </a:lnSpc>
              <a:buClr>
                <a:srgbClr val="2E4D24"/>
              </a:buClr>
              <a:buSzPts val="3600"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gần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vi-VN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1040" y="2743290"/>
            <a:ext cx="2987040" cy="6924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900" dirty="0" smtClean="0"/>
              <a:t>B. </a:t>
            </a:r>
            <a:r>
              <a:rPr lang="en-US" sz="3900" dirty="0" err="1" smtClean="0"/>
              <a:t>Đẩy</a:t>
            </a:r>
            <a:r>
              <a:rPr lang="en-US" sz="3900" dirty="0" smtClean="0"/>
              <a:t> </a:t>
            </a:r>
            <a:r>
              <a:rPr lang="en-US" sz="3900" dirty="0" err="1" smtClean="0"/>
              <a:t>nhau</a:t>
            </a:r>
            <a:endParaRPr lang="en-US" sz="3900" dirty="0"/>
          </a:p>
        </p:txBody>
      </p:sp>
      <p:sp>
        <p:nvSpPr>
          <p:cNvPr id="8" name="TextBox 7"/>
          <p:cNvSpPr txBox="1"/>
          <p:nvPr/>
        </p:nvSpPr>
        <p:spPr>
          <a:xfrm>
            <a:off x="1280160" y="2700590"/>
            <a:ext cx="2788920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900" dirty="0" err="1" smtClean="0">
                <a:solidFill>
                  <a:sysClr val="windowText" lastClr="000000"/>
                </a:solidFill>
              </a:rPr>
              <a:t>Hút</a:t>
            </a:r>
            <a:r>
              <a:rPr lang="en-US" sz="3900" dirty="0" smtClean="0">
                <a:solidFill>
                  <a:sysClr val="windowText" lastClr="000000"/>
                </a:solidFill>
              </a:rPr>
              <a:t> </a:t>
            </a:r>
            <a:r>
              <a:rPr lang="en-US" sz="3900" dirty="0" err="1" smtClean="0">
                <a:solidFill>
                  <a:sysClr val="windowText" lastClr="000000"/>
                </a:solidFill>
              </a:rPr>
              <a:t>nhau</a:t>
            </a:r>
            <a:endParaRPr lang="en-US" sz="39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11959</TotalTime>
  <Words>993</Words>
  <Application>Microsoft Office PowerPoint</Application>
  <PresentationFormat>Widescreen</PresentationFormat>
  <Paragraphs>104</Paragraphs>
  <Slides>19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Tahoma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Welcome</cp:lastModifiedBy>
  <cp:revision>172</cp:revision>
  <dcterms:created xsi:type="dcterms:W3CDTF">2021-04-26T01:01:05Z</dcterms:created>
  <dcterms:modified xsi:type="dcterms:W3CDTF">2023-08-06T08:57:48Z</dcterms:modified>
</cp:coreProperties>
</file>