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6"/>
  </p:notesMasterIdLst>
  <p:sldIdLst>
    <p:sldId id="292" r:id="rId2"/>
    <p:sldId id="318" r:id="rId3"/>
    <p:sldId id="505" r:id="rId4"/>
    <p:sldId id="421" r:id="rId5"/>
    <p:sldId id="503" r:id="rId6"/>
    <p:sldId id="360" r:id="rId7"/>
    <p:sldId id="506" r:id="rId8"/>
    <p:sldId id="475" r:id="rId9"/>
    <p:sldId id="338" r:id="rId10"/>
    <p:sldId id="295" r:id="rId11"/>
    <p:sldId id="396" r:id="rId12"/>
    <p:sldId id="395" r:id="rId13"/>
    <p:sldId id="477" r:id="rId14"/>
    <p:sldId id="356"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CC00CC"/>
    <a:srgbClr val="FFF1B3"/>
    <a:srgbClr val="EDF6F7"/>
    <a:srgbClr val="C8FFFF"/>
    <a:srgbClr val="FF7043"/>
    <a:srgbClr val="FF00FF"/>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56" autoAdjust="0"/>
  </p:normalViewPr>
  <p:slideViewPr>
    <p:cSldViewPr>
      <p:cViewPr varScale="1">
        <p:scale>
          <a:sx n="70" d="100"/>
          <a:sy n="70" d="100"/>
        </p:scale>
        <p:origin x="660"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06/10/2025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78EF188-C7EC-40E2-29EB-74CA15963989}"/>
              </a:ext>
            </a:extLst>
          </p:cNvPr>
          <p:cNvSpPr>
            <a:spLocks noGrp="1"/>
          </p:cNvSpPr>
          <p:nvPr>
            <p:ph type="ctrTitle"/>
          </p:nvPr>
        </p:nvSpPr>
        <p:spPr>
          <a:xfrm>
            <a:off x="2209800" y="6858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2</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GIAI ĐIỆU QUÊ HƯƠNG</a:t>
            </a:r>
            <a:endParaRPr lang="en-US" b="1" dirty="0">
              <a:solidFill>
                <a:srgbClr val="C0000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4391A653-B0BB-7C1A-A084-E0F8F3E6B6DC}"/>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144B2B50-BE64-1973-2528-E5B6571B240D}"/>
              </a:ext>
            </a:extLst>
          </p:cNvPr>
          <p:cNvSpPr txBox="1">
            <a:spLocks/>
          </p:cNvSpPr>
          <p:nvPr/>
        </p:nvSpPr>
        <p:spPr bwMode="auto">
          <a:xfrm>
            <a:off x="2209800" y="2443784"/>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3</a:t>
            </a:r>
            <a:endParaRPr lang="en-US" sz="4000" b="1" kern="0" dirty="0">
              <a:solidFill>
                <a:srgbClr val="C00000"/>
              </a:solidFill>
              <a:effectLst>
                <a:outerShdw blurRad="38100" dist="38100" dir="2700000" algn="tl">
                  <a:srgbClr val="000000">
                    <a:alpha val="43137"/>
                  </a:srgbClr>
                </a:outerShdw>
              </a:effectLst>
            </a:endParaRPr>
          </a:p>
        </p:txBody>
      </p:sp>
      <p:sp>
        <p:nvSpPr>
          <p:cNvPr id="9" name="Subtitle 6">
            <a:extLst>
              <a:ext uri="{FF2B5EF4-FFF2-40B4-BE49-F238E27FC236}">
                <a16:creationId xmlns:a16="http://schemas.microsoft.com/office/drawing/2014/main" id="{2CB6000A-AE1E-28DB-28DE-D393DD96901C}"/>
              </a:ext>
            </a:extLst>
          </p:cNvPr>
          <p:cNvSpPr>
            <a:spLocks noGrp="1"/>
          </p:cNvSpPr>
          <p:nvPr>
            <p:ph type="subTitle" idx="1"/>
          </p:nvPr>
        </p:nvSpPr>
        <p:spPr>
          <a:xfrm>
            <a:off x="914400" y="3684476"/>
            <a:ext cx="10363200" cy="2162908"/>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Quê hương thanh bình</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C00000"/>
                </a:solidFill>
                <a:latin typeface="+mj-lt"/>
                <a:cs typeface="Times New Roman" panose="02020603050405020304" pitchFamily="18" charset="0"/>
              </a:rPr>
              <a:t>Bài dân ca </a:t>
            </a:r>
            <a:r>
              <a:rPr lang="vi-VN" b="1" i="1">
                <a:solidFill>
                  <a:srgbClr val="C00000"/>
                </a:solidFill>
                <a:latin typeface="+mj-lt"/>
                <a:cs typeface="Times New Roman" panose="02020603050405020304" pitchFamily="18" charset="0"/>
              </a:rPr>
              <a:t>Ví đò đưa sông Lam</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Dân ca Ví, Giặm Nghệ Tĩnh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792162"/>
          </a:xfrm>
        </p:spPr>
        <p:txBody>
          <a:bodyPr/>
          <a:lstStyle/>
          <a:p>
            <a:r>
              <a:rPr lang="vi-VN" sz="2800" b="1">
                <a:solidFill>
                  <a:srgbClr val="00B050"/>
                </a:solidFill>
                <a:cs typeface="Times New Roman" panose="02020603050405020304" pitchFamily="18" charset="0"/>
              </a:rPr>
              <a:t>Nghe</a:t>
            </a:r>
            <a:r>
              <a:rPr lang="en-US" sz="2800" b="1">
                <a:solidFill>
                  <a:srgbClr val="00B050"/>
                </a:solidFill>
                <a:cs typeface="Times New Roman" panose="02020603050405020304" pitchFamily="18" charset="0"/>
              </a:rPr>
              <a:t> bài</a:t>
            </a:r>
            <a:r>
              <a:rPr lang="vi-VN" sz="2800" b="1">
                <a:solidFill>
                  <a:srgbClr val="00B050"/>
                </a:solidFill>
                <a:cs typeface="Times New Roman" panose="02020603050405020304" pitchFamily="18" charset="0"/>
              </a:rPr>
              <a:t> hát</a:t>
            </a:r>
            <a:endParaRPr lang="en-US" sz="2800" b="1" dirty="0">
              <a:solidFill>
                <a:srgbClr val="00B050"/>
              </a:solidFill>
              <a:cs typeface="Times New Roman" panose="02020603050405020304" pitchFamily="18" charset="0"/>
            </a:endParaRPr>
          </a:p>
        </p:txBody>
      </p:sp>
      <p:pic>
        <p:nvPicPr>
          <p:cNvPr id="3" name="QueHuongThanhBinh HatMau 1 lan">
            <a:hlinkClick r:id="" action="ppaction://media"/>
            <a:extLst>
              <a:ext uri="{FF2B5EF4-FFF2-40B4-BE49-F238E27FC236}">
                <a16:creationId xmlns:a16="http://schemas.microsoft.com/office/drawing/2014/main" id="{12D1F873-32B5-F656-A381-2B1A2F81B3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535153"/>
            <a:ext cx="9817100" cy="6326055"/>
          </a:xfrm>
          <a:prstGeom prst="rect">
            <a:avLst/>
          </a:prstGeom>
        </p:spPr>
      </p:pic>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HuongThanhBinh Beat 1 lan">
            <a:hlinkClick r:id="" action="ppaction://media"/>
            <a:extLst>
              <a:ext uri="{FF2B5EF4-FFF2-40B4-BE49-F238E27FC236}">
                <a16:creationId xmlns:a16="http://schemas.microsoft.com/office/drawing/2014/main" id="{DE1AA6A5-286E-7D8E-2B3A-19A6CC9B1B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3800" y="533400"/>
            <a:ext cx="8425110" cy="5429068"/>
          </a:xfrm>
          <a:prstGeom prst="rect">
            <a:avLst/>
          </a:prstGeom>
        </p:spPr>
      </p:pic>
      <p:sp>
        <p:nvSpPr>
          <p:cNvPr id="4" name="Rounded Rectangular Callout 3"/>
          <p:cNvSpPr/>
          <p:nvPr/>
        </p:nvSpPr>
        <p:spPr bwMode="auto">
          <a:xfrm>
            <a:off x="228600" y="1600200"/>
            <a:ext cx="3657600" cy="1219200"/>
          </a:xfrm>
          <a:prstGeom prst="wedgeRoundRectCallout">
            <a:avLst>
              <a:gd name="adj1" fmla="val 1100"/>
              <a:gd name="adj2" fmla="val 84012"/>
              <a:gd name="adj3" fmla="val 16667"/>
            </a:avLst>
          </a:prstGeom>
          <a:solidFill>
            <a:schemeClr val="accent5"/>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lgn="just" eaLnBrk="0" hangingPunct="0"/>
            <a:r>
              <a:rPr lang="vi-VN" sz="2000">
                <a:solidFill>
                  <a:srgbClr val="0000FF"/>
                </a:solidFill>
                <a:latin typeface="+mj-lt"/>
                <a:cs typeface="Times New Roman" panose="02020603050405020304" pitchFamily="18" charset="0"/>
              </a:rPr>
              <a:t>Hát kết hợp vỗ tay nhịp nhàng;</a:t>
            </a:r>
            <a:r>
              <a:rPr lang="en-US" sz="2000">
                <a:solidFill>
                  <a:srgbClr val="0000FF"/>
                </a:solidFill>
                <a:latin typeface="+mj-lt"/>
                <a:cs typeface="Times New Roman" panose="02020603050405020304" pitchFamily="18" charset="0"/>
              </a:rPr>
              <a:t> </a:t>
            </a:r>
            <a:r>
              <a:rPr lang="en-US" sz="2000">
                <a:solidFill>
                  <a:srgbClr val="0000FF"/>
                </a:solidFill>
                <a:effectLst/>
                <a:latin typeface="+mj-lt"/>
                <a:ea typeface="Times New Roman" panose="02020603050405020304" pitchFamily="18" charset="0"/>
              </a:rPr>
              <a:t>thể hiện tình cảm thiết tha, trong sáng.</a:t>
            </a:r>
            <a:endParaRPr kumimoji="0" lang="vi-VN" sz="2000" b="1" i="0" u="none" strike="noStrike" cap="none" normalizeH="0" baseline="0">
              <a:ln>
                <a:noFill/>
              </a:ln>
              <a:solidFill>
                <a:srgbClr val="0000FF"/>
              </a:solidFill>
              <a:effectLst/>
              <a:latin typeface="+mj-lt"/>
            </a:endParaRPr>
          </a:p>
        </p:txBody>
      </p:sp>
      <p:pic>
        <p:nvPicPr>
          <p:cNvPr id="6" name="Picture 5">
            <a:extLst>
              <a:ext uri="{FF2B5EF4-FFF2-40B4-BE49-F238E27FC236}">
                <a16:creationId xmlns:a16="http://schemas.microsoft.com/office/drawing/2014/main"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3124200"/>
            <a:ext cx="1890324" cy="2590800"/>
          </a:xfrm>
          <a:prstGeom prst="rect">
            <a:avLst/>
          </a:prstGeom>
        </p:spPr>
      </p:pic>
    </p:spTree>
    <p:extLst>
      <p:ext uri="{BB962C8B-B14F-4D97-AF65-F5344CB8AC3E}">
        <p14:creationId xmlns:p14="http://schemas.microsoft.com/office/powerpoint/2010/main" val="419047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HuongThanhBinh Beat 1 lan">
            <a:hlinkClick r:id="" action="ppaction://media"/>
            <a:extLst>
              <a:ext uri="{FF2B5EF4-FFF2-40B4-BE49-F238E27FC236}">
                <a16:creationId xmlns:a16="http://schemas.microsoft.com/office/drawing/2014/main" id="{4BCAB107-C934-D98A-4AA9-A8CFAFF15F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3800" y="533400"/>
            <a:ext cx="8425110" cy="5429068"/>
          </a:xfrm>
          <a:prstGeom prst="rect">
            <a:avLst/>
          </a:prstGeom>
        </p:spPr>
      </p:pic>
      <p:sp>
        <p:nvSpPr>
          <p:cNvPr id="4" name="Rounded Rectangular Callout 3"/>
          <p:cNvSpPr/>
          <p:nvPr/>
        </p:nvSpPr>
        <p:spPr bwMode="auto">
          <a:xfrm>
            <a:off x="99665" y="533400"/>
            <a:ext cx="3853110" cy="3276600"/>
          </a:xfrm>
          <a:prstGeom prst="wedgeRoundRectCallout">
            <a:avLst>
              <a:gd name="adj1" fmla="val 1139"/>
              <a:gd name="adj2" fmla="val 57721"/>
              <a:gd name="adj3" fmla="val 16667"/>
            </a:avLst>
          </a:prstGeom>
          <a:solidFill>
            <a:schemeClr val="accent5"/>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sz="2400" b="1">
                <a:solidFill>
                  <a:srgbClr val="C00000"/>
                </a:solidFill>
                <a:cs typeface="Times New Roman" panose="02020603050405020304" pitchFamily="18" charset="0"/>
              </a:rPr>
              <a:t>Hát </a:t>
            </a:r>
            <a:r>
              <a:rPr lang="en-US" sz="2400" b="1">
                <a:solidFill>
                  <a:srgbClr val="C00000"/>
                </a:solidFill>
                <a:cs typeface="Times New Roman" panose="02020603050405020304" pitchFamily="18" charset="0"/>
              </a:rPr>
              <a:t>đối đáp</a:t>
            </a:r>
          </a:p>
          <a:p>
            <a:pPr algn="just">
              <a:lnSpc>
                <a:spcPct val="115000"/>
              </a:lnSpc>
              <a:spcBef>
                <a:spcPts val="0"/>
              </a:spcBef>
              <a:spcAft>
                <a:spcPts val="0"/>
              </a:spcAft>
            </a:pPr>
            <a:r>
              <a:rPr lang="en-US" sz="1800">
                <a:solidFill>
                  <a:srgbClr val="7030A0"/>
                </a:solidFill>
                <a:effectLst/>
                <a:latin typeface="Times New Roman" panose="02020603050405020304" pitchFamily="18" charset="0"/>
                <a:ea typeface="Times New Roman" panose="02020603050405020304" pitchFamily="18" charset="0"/>
              </a:rPr>
              <a:t>–</a:t>
            </a:r>
            <a:r>
              <a:rPr lang="en-US" sz="2000">
                <a:solidFill>
                  <a:srgbClr val="7030A0"/>
                </a:solidFill>
                <a:effectLst/>
                <a:latin typeface="+mj-lt"/>
                <a:ea typeface="Times New Roman" panose="02020603050405020304" pitchFamily="18" charset="0"/>
              </a:rPr>
              <a:t> Nhóm 1:</a:t>
            </a:r>
          </a:p>
          <a:p>
            <a:pPr algn="just">
              <a:lnSpc>
                <a:spcPct val="115000"/>
              </a:lnSpc>
              <a:spcBef>
                <a:spcPts val="0"/>
              </a:spcBef>
              <a:spcAft>
                <a:spcPts val="0"/>
              </a:spcAft>
            </a:pPr>
            <a:r>
              <a:rPr lang="vi-VN" sz="2000" i="1">
                <a:solidFill>
                  <a:srgbClr val="0000FF"/>
                </a:solidFill>
                <a:latin typeface="+mj-lt"/>
                <a:ea typeface="Times New Roman" panose="02020603050405020304" pitchFamily="18" charset="0"/>
              </a:rPr>
              <a:t>Non nước .... yên vui.</a:t>
            </a:r>
            <a:endParaRPr lang="en-US" sz="2000" i="1">
              <a:solidFill>
                <a:srgbClr val="0000FF"/>
              </a:solidFill>
              <a:latin typeface="+mj-lt"/>
              <a:ea typeface="Times New Roman" panose="02020603050405020304" pitchFamily="18" charset="0"/>
            </a:endParaRPr>
          </a:p>
          <a:p>
            <a:pPr algn="just">
              <a:lnSpc>
                <a:spcPct val="115000"/>
              </a:lnSpc>
              <a:spcBef>
                <a:spcPts val="0"/>
              </a:spcBef>
              <a:spcAft>
                <a:spcPts val="0"/>
              </a:spcAft>
            </a:pPr>
            <a:r>
              <a:rPr lang="en-US" sz="1800">
                <a:solidFill>
                  <a:srgbClr val="7030A0"/>
                </a:solidFill>
                <a:effectLst/>
                <a:latin typeface="Times New Roman" panose="02020603050405020304" pitchFamily="18" charset="0"/>
                <a:ea typeface="Times New Roman" panose="02020603050405020304" pitchFamily="18" charset="0"/>
              </a:rPr>
              <a:t>–</a:t>
            </a:r>
            <a:r>
              <a:rPr lang="en-US" sz="2000" i="1">
                <a:solidFill>
                  <a:srgbClr val="7030A0"/>
                </a:solidFill>
                <a:latin typeface="+mj-lt"/>
                <a:ea typeface="Times New Roman" panose="02020603050405020304" pitchFamily="18" charset="0"/>
                <a:cs typeface="Times New Roman" panose="02020603050405020304" pitchFamily="18" charset="0"/>
              </a:rPr>
              <a:t> </a:t>
            </a:r>
            <a:r>
              <a:rPr lang="en-US" sz="2000">
                <a:solidFill>
                  <a:srgbClr val="7030A0"/>
                </a:solidFill>
                <a:effectLst/>
                <a:latin typeface="+mj-lt"/>
                <a:ea typeface="Times New Roman" panose="02020603050405020304" pitchFamily="18" charset="0"/>
              </a:rPr>
              <a:t>Nhóm 2: </a:t>
            </a:r>
          </a:p>
          <a:p>
            <a:pPr algn="just">
              <a:lnSpc>
                <a:spcPct val="115000"/>
              </a:lnSpc>
              <a:spcBef>
                <a:spcPts val="0"/>
              </a:spcBef>
              <a:spcAft>
                <a:spcPts val="0"/>
              </a:spcAft>
            </a:pPr>
            <a:r>
              <a:rPr lang="vi-VN" sz="2000" i="1">
                <a:solidFill>
                  <a:srgbClr val="0000FF"/>
                </a:solidFill>
                <a:latin typeface="+mj-lt"/>
                <a:ea typeface="Times New Roman" panose="02020603050405020304" pitchFamily="18" charset="0"/>
              </a:rPr>
              <a:t>Muôn sắc hoa … nhạc vui.</a:t>
            </a:r>
            <a:endParaRPr lang="en-US" sz="2000" i="1">
              <a:solidFill>
                <a:srgbClr val="0000FF"/>
              </a:solidFill>
              <a:latin typeface="+mj-lt"/>
              <a:ea typeface="Times New Roman" panose="02020603050405020304" pitchFamily="18" charset="0"/>
            </a:endParaRPr>
          </a:p>
          <a:p>
            <a:pPr algn="just">
              <a:lnSpc>
                <a:spcPct val="115000"/>
              </a:lnSpc>
              <a:spcBef>
                <a:spcPts val="0"/>
              </a:spcBef>
              <a:spcAft>
                <a:spcPts val="0"/>
              </a:spcAft>
            </a:pPr>
            <a:r>
              <a:rPr lang="en-US" sz="2000">
                <a:solidFill>
                  <a:srgbClr val="7030A0"/>
                </a:solidFill>
                <a:effectLst/>
                <a:latin typeface="Times New Roman" panose="02020603050405020304" pitchFamily="18" charset="0"/>
                <a:ea typeface="Times New Roman" panose="02020603050405020304" pitchFamily="18" charset="0"/>
              </a:rPr>
              <a:t>–</a:t>
            </a:r>
            <a:r>
              <a:rPr lang="en-US" sz="2000">
                <a:solidFill>
                  <a:srgbClr val="7030A0"/>
                </a:solidFill>
                <a:latin typeface="+mj-lt"/>
                <a:ea typeface="Times New Roman" panose="02020603050405020304" pitchFamily="18" charset="0"/>
                <a:cs typeface="Times New Roman" panose="02020603050405020304" pitchFamily="18" charset="0"/>
              </a:rPr>
              <a:t> Hai nhóm cùng hát</a:t>
            </a:r>
            <a:r>
              <a:rPr lang="en-US" sz="2000">
                <a:solidFill>
                  <a:srgbClr val="7030A0"/>
                </a:solidFill>
                <a:effectLst/>
                <a:latin typeface="+mj-lt"/>
                <a:ea typeface="Times New Roman" panose="02020603050405020304" pitchFamily="18" charset="0"/>
              </a:rPr>
              <a:t>: </a:t>
            </a:r>
          </a:p>
          <a:p>
            <a:pPr algn="just">
              <a:lnSpc>
                <a:spcPct val="115000"/>
              </a:lnSpc>
              <a:spcBef>
                <a:spcPts val="0"/>
              </a:spcBef>
              <a:spcAft>
                <a:spcPts val="0"/>
              </a:spcAft>
            </a:pPr>
            <a:r>
              <a:rPr lang="vi-VN" sz="2000" i="1">
                <a:solidFill>
                  <a:srgbClr val="0000FF"/>
                </a:solidFill>
                <a:latin typeface="+mj-lt"/>
                <a:ea typeface="Times New Roman" panose="02020603050405020304" pitchFamily="18" charset="0"/>
              </a:rPr>
              <a:t>Rộn vang … bờ môi.</a:t>
            </a:r>
            <a:endParaRPr lang="en-US" sz="2000" i="1">
              <a:solidFill>
                <a:srgbClr val="0000FF"/>
              </a:solidFill>
              <a:latin typeface="+mj-lt"/>
              <a:ea typeface="Times New Roman" panose="02020603050405020304" pitchFamily="18" charset="0"/>
            </a:endParaRPr>
          </a:p>
          <a:p>
            <a:pPr algn="just">
              <a:lnSpc>
                <a:spcPct val="115000"/>
              </a:lnSpc>
              <a:spcBef>
                <a:spcPts val="0"/>
              </a:spcBef>
              <a:spcAft>
                <a:spcPts val="0"/>
              </a:spcAft>
            </a:pPr>
            <a:r>
              <a:rPr lang="en-US" sz="2000">
                <a:solidFill>
                  <a:srgbClr val="C00000"/>
                </a:solidFill>
                <a:latin typeface="+mj-lt"/>
                <a:ea typeface="Times New Roman" panose="02020603050405020304" pitchFamily="18" charset="0"/>
              </a:rPr>
              <a:t>(</a:t>
            </a:r>
            <a:r>
              <a:rPr lang="vi-VN" sz="2000">
                <a:solidFill>
                  <a:srgbClr val="C00000"/>
                </a:solidFill>
                <a:latin typeface="+mj-lt"/>
                <a:ea typeface="Times New Roman" panose="02020603050405020304" pitchFamily="18" charset="0"/>
              </a:rPr>
              <a:t>Lời 2</a:t>
            </a:r>
            <a:r>
              <a:rPr lang="en-US" sz="2000">
                <a:solidFill>
                  <a:srgbClr val="C00000"/>
                </a:solidFill>
                <a:latin typeface="+mj-lt"/>
                <a:ea typeface="Times New Roman" panose="02020603050405020304" pitchFamily="18" charset="0"/>
              </a:rPr>
              <a:t> hát </a:t>
            </a:r>
            <a:r>
              <a:rPr lang="vi-VN" sz="2000">
                <a:solidFill>
                  <a:srgbClr val="C00000"/>
                </a:solidFill>
                <a:latin typeface="+mj-lt"/>
                <a:ea typeface="Times New Roman" panose="02020603050405020304" pitchFamily="18" charset="0"/>
              </a:rPr>
              <a:t>tương tự như lời 1</a:t>
            </a:r>
            <a:r>
              <a:rPr lang="en-US" sz="2000">
                <a:solidFill>
                  <a:srgbClr val="C00000"/>
                </a:solidFill>
                <a:latin typeface="+mj-lt"/>
                <a:ea typeface="Times New Roman" panose="02020603050405020304" pitchFamily="18" charset="0"/>
              </a:rPr>
              <a:t>)</a:t>
            </a:r>
          </a:p>
          <a:p>
            <a:pPr algn="just">
              <a:lnSpc>
                <a:spcPct val="115000"/>
              </a:lnSpc>
              <a:spcBef>
                <a:spcPts val="0"/>
              </a:spcBef>
              <a:spcAft>
                <a:spcPts val="0"/>
              </a:spcAft>
            </a:pPr>
            <a:endParaRPr lang="en-US" sz="2000">
              <a:solidFill>
                <a:srgbClr val="0000FF"/>
              </a:solidFill>
              <a:latin typeface="+mj-lt"/>
              <a:ea typeface="Times New Roman" panose="02020603050405020304" pitchFamily="18" charset="0"/>
            </a:endParaRPr>
          </a:p>
        </p:txBody>
      </p:sp>
      <p:pic>
        <p:nvPicPr>
          <p:cNvPr id="6" name="Picture 5">
            <a:extLst>
              <a:ext uri="{FF2B5EF4-FFF2-40B4-BE49-F238E27FC236}">
                <a16:creationId xmlns:a16="http://schemas.microsoft.com/office/drawing/2014/main"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3962400"/>
            <a:ext cx="1890324" cy="2590800"/>
          </a:xfrm>
          <a:prstGeom prst="rect">
            <a:avLst/>
          </a:prstGeom>
        </p:spPr>
      </p:pic>
    </p:spTree>
    <p:extLst>
      <p:ext uri="{BB962C8B-B14F-4D97-AF65-F5344CB8AC3E}">
        <p14:creationId xmlns:p14="http://schemas.microsoft.com/office/powerpoint/2010/main" val="3683575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HuongThanhBinh Beat 1 lan">
            <a:hlinkClick r:id="" action="ppaction://media"/>
            <a:extLst>
              <a:ext uri="{FF2B5EF4-FFF2-40B4-BE49-F238E27FC236}">
                <a16:creationId xmlns:a16="http://schemas.microsoft.com/office/drawing/2014/main" id="{5767A8B3-66C4-474F-8070-737B56434E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3800" y="533400"/>
            <a:ext cx="8425110" cy="5429068"/>
          </a:xfrm>
          <a:prstGeom prst="rect">
            <a:avLst/>
          </a:prstGeom>
        </p:spPr>
      </p:pic>
      <p:sp>
        <p:nvSpPr>
          <p:cNvPr id="4" name="Rounded Rectangular Callout 3"/>
          <p:cNvSpPr/>
          <p:nvPr/>
        </p:nvSpPr>
        <p:spPr bwMode="auto">
          <a:xfrm>
            <a:off x="304800" y="533400"/>
            <a:ext cx="3429000" cy="3200400"/>
          </a:xfrm>
          <a:prstGeom prst="wedgeRoundRectCallout">
            <a:avLst>
              <a:gd name="adj1" fmla="val 1139"/>
              <a:gd name="adj2" fmla="val 63778"/>
              <a:gd name="adj3" fmla="val 16667"/>
            </a:avLst>
          </a:prstGeom>
          <a:solidFill>
            <a:schemeClr val="accent5"/>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sz="2400" b="1">
                <a:solidFill>
                  <a:srgbClr val="C00000"/>
                </a:solidFill>
                <a:cs typeface="Times New Roman" panose="02020603050405020304" pitchFamily="18" charset="0"/>
              </a:rPr>
              <a:t>Hát có lĩnh xướng</a:t>
            </a:r>
            <a:endParaRPr lang="en-US" sz="2400" b="1">
              <a:solidFill>
                <a:srgbClr val="C00000"/>
              </a:solidFill>
              <a:cs typeface="Times New Roman" panose="02020603050405020304" pitchFamily="18" charset="0"/>
            </a:endParaRPr>
          </a:p>
          <a:p>
            <a:pPr algn="just">
              <a:lnSpc>
                <a:spcPct val="115000"/>
              </a:lnSpc>
              <a:spcBef>
                <a:spcPts val="0"/>
              </a:spcBef>
              <a:spcAft>
                <a:spcPts val="0"/>
              </a:spcAft>
            </a:pPr>
            <a:r>
              <a:rPr lang="en-US" sz="1800">
                <a:solidFill>
                  <a:srgbClr val="7030A0"/>
                </a:solidFill>
                <a:effectLst/>
                <a:latin typeface="Times New Roman" panose="02020603050405020304" pitchFamily="18" charset="0"/>
                <a:ea typeface="Times New Roman" panose="02020603050405020304" pitchFamily="18" charset="0"/>
              </a:rPr>
              <a:t>–</a:t>
            </a:r>
            <a:r>
              <a:rPr lang="en-US" sz="2000">
                <a:solidFill>
                  <a:srgbClr val="7030A0"/>
                </a:solidFill>
                <a:effectLst/>
                <a:latin typeface="+mj-lt"/>
                <a:ea typeface="Times New Roman" panose="02020603050405020304" pitchFamily="18" charset="0"/>
              </a:rPr>
              <a:t> </a:t>
            </a:r>
            <a:r>
              <a:rPr lang="en-US" sz="2000">
                <a:solidFill>
                  <a:srgbClr val="7030A0"/>
                </a:solidFill>
                <a:latin typeface="+mj-lt"/>
                <a:ea typeface="Times New Roman" panose="02020603050405020304" pitchFamily="18" charset="0"/>
              </a:rPr>
              <a:t>Lời</a:t>
            </a:r>
            <a:r>
              <a:rPr lang="en-US" sz="2000">
                <a:solidFill>
                  <a:srgbClr val="7030A0"/>
                </a:solidFill>
                <a:effectLst/>
                <a:latin typeface="+mj-lt"/>
                <a:ea typeface="Times New Roman" panose="02020603050405020304" pitchFamily="18" charset="0"/>
              </a:rPr>
              <a:t> 1: Đồng ca</a:t>
            </a:r>
          </a:p>
          <a:p>
            <a:pPr algn="ctr">
              <a:lnSpc>
                <a:spcPct val="115000"/>
              </a:lnSpc>
              <a:spcBef>
                <a:spcPts val="0"/>
              </a:spcBef>
              <a:spcAft>
                <a:spcPts val="0"/>
              </a:spcAft>
            </a:pPr>
            <a:r>
              <a:rPr lang="vi-VN" sz="2000" i="1">
                <a:solidFill>
                  <a:srgbClr val="0000FF"/>
                </a:solidFill>
                <a:latin typeface="+mj-lt"/>
                <a:ea typeface="Times New Roman" panose="02020603050405020304" pitchFamily="18" charset="0"/>
              </a:rPr>
              <a:t>Non nước .... bờ môi. </a:t>
            </a:r>
            <a:endParaRPr lang="en-US" sz="2000" i="1">
              <a:solidFill>
                <a:srgbClr val="0000FF"/>
              </a:solidFill>
              <a:latin typeface="+mj-lt"/>
              <a:ea typeface="Times New Roman" panose="02020603050405020304" pitchFamily="18" charset="0"/>
            </a:endParaRPr>
          </a:p>
          <a:p>
            <a:pPr algn="just">
              <a:lnSpc>
                <a:spcPct val="115000"/>
              </a:lnSpc>
              <a:spcBef>
                <a:spcPts val="0"/>
              </a:spcBef>
              <a:spcAft>
                <a:spcPts val="0"/>
              </a:spcAft>
            </a:pPr>
            <a:r>
              <a:rPr lang="en-US" sz="1800">
                <a:solidFill>
                  <a:srgbClr val="7030A0"/>
                </a:solidFill>
                <a:effectLst/>
                <a:latin typeface="Times New Roman" panose="02020603050405020304" pitchFamily="18" charset="0"/>
                <a:ea typeface="Times New Roman" panose="02020603050405020304" pitchFamily="18" charset="0"/>
              </a:rPr>
              <a:t>–</a:t>
            </a:r>
            <a:r>
              <a:rPr lang="en-US" sz="2000">
                <a:solidFill>
                  <a:srgbClr val="7030A0"/>
                </a:solidFill>
                <a:latin typeface="+mj-lt"/>
                <a:ea typeface="Times New Roman" panose="02020603050405020304" pitchFamily="18" charset="0"/>
                <a:cs typeface="Times New Roman" panose="02020603050405020304" pitchFamily="18" charset="0"/>
              </a:rPr>
              <a:t> Lời</a:t>
            </a:r>
            <a:r>
              <a:rPr lang="en-US" sz="2000">
                <a:solidFill>
                  <a:srgbClr val="7030A0"/>
                </a:solidFill>
                <a:effectLst/>
                <a:latin typeface="+mj-lt"/>
                <a:ea typeface="Times New Roman" panose="02020603050405020304" pitchFamily="18" charset="0"/>
              </a:rPr>
              <a:t> 2: </a:t>
            </a:r>
          </a:p>
          <a:p>
            <a:pPr algn="ctr">
              <a:lnSpc>
                <a:spcPct val="115000"/>
              </a:lnSpc>
              <a:spcBef>
                <a:spcPts val="0"/>
              </a:spcBef>
              <a:spcAft>
                <a:spcPts val="0"/>
              </a:spcAft>
            </a:pPr>
            <a:r>
              <a:rPr lang="en-US" sz="2000">
                <a:solidFill>
                  <a:srgbClr val="7030A0"/>
                </a:solidFill>
                <a:latin typeface="+mj-lt"/>
                <a:ea typeface="Times New Roman" panose="02020603050405020304" pitchFamily="18" charset="0"/>
              </a:rPr>
              <a:t>Lĩnh xướng</a:t>
            </a:r>
          </a:p>
          <a:p>
            <a:pPr algn="ctr">
              <a:lnSpc>
                <a:spcPct val="115000"/>
              </a:lnSpc>
              <a:spcBef>
                <a:spcPts val="0"/>
              </a:spcBef>
              <a:spcAft>
                <a:spcPts val="0"/>
              </a:spcAft>
            </a:pPr>
            <a:r>
              <a:rPr lang="vi-VN" sz="2000" i="1">
                <a:solidFill>
                  <a:srgbClr val="0000FF"/>
                </a:solidFill>
                <a:latin typeface="+mj-lt"/>
                <a:ea typeface="Times New Roman" panose="02020603050405020304" pitchFamily="18" charset="0"/>
              </a:rPr>
              <a:t>Non nước … câu ca.</a:t>
            </a:r>
            <a:endParaRPr lang="en-US" sz="2000">
              <a:solidFill>
                <a:srgbClr val="0000FF"/>
              </a:solidFill>
              <a:latin typeface="+mj-lt"/>
              <a:ea typeface="Times New Roman" panose="02020603050405020304" pitchFamily="18" charset="0"/>
            </a:endParaRPr>
          </a:p>
          <a:p>
            <a:pPr algn="ctr">
              <a:lnSpc>
                <a:spcPct val="115000"/>
              </a:lnSpc>
              <a:spcBef>
                <a:spcPts val="0"/>
              </a:spcBef>
              <a:spcAft>
                <a:spcPts val="0"/>
              </a:spcAft>
            </a:pPr>
            <a:r>
              <a:rPr lang="en-US" sz="2000">
                <a:solidFill>
                  <a:srgbClr val="7030A0"/>
                </a:solidFill>
                <a:latin typeface="+mj-lt"/>
                <a:ea typeface="Times New Roman" panose="02020603050405020304" pitchFamily="18" charset="0"/>
              </a:rPr>
              <a:t>Đồng ca</a:t>
            </a:r>
          </a:p>
          <a:p>
            <a:pPr algn="ctr">
              <a:lnSpc>
                <a:spcPct val="115000"/>
              </a:lnSpc>
              <a:spcBef>
                <a:spcPts val="0"/>
              </a:spcBef>
              <a:spcAft>
                <a:spcPts val="0"/>
              </a:spcAft>
            </a:pPr>
            <a:r>
              <a:rPr lang="vi-VN" sz="2000" i="1">
                <a:solidFill>
                  <a:srgbClr val="0000FF"/>
                </a:solidFill>
                <a:latin typeface="+mj-lt"/>
                <a:ea typeface="Times New Roman" panose="02020603050405020304" pitchFamily="18" charset="0"/>
              </a:rPr>
              <a:t>Hương lúa .... đẹp tươi. </a:t>
            </a:r>
            <a:endParaRPr lang="en-US" sz="2000">
              <a:solidFill>
                <a:srgbClr val="0000FF"/>
              </a:solidFill>
              <a:latin typeface="+mj-lt"/>
              <a:ea typeface="Times New Roman" panose="02020603050405020304" pitchFamily="18" charset="0"/>
            </a:endParaRPr>
          </a:p>
        </p:txBody>
      </p:sp>
      <p:pic>
        <p:nvPicPr>
          <p:cNvPr id="6" name="Picture 5">
            <a:extLst>
              <a:ext uri="{FF2B5EF4-FFF2-40B4-BE49-F238E27FC236}">
                <a16:creationId xmlns:a16="http://schemas.microsoft.com/office/drawing/2014/main"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3810000"/>
            <a:ext cx="1890324" cy="2590800"/>
          </a:xfrm>
          <a:prstGeom prst="rect">
            <a:avLst/>
          </a:prstGeom>
        </p:spPr>
      </p:pic>
    </p:spTree>
    <p:extLst>
      <p:ext uri="{BB962C8B-B14F-4D97-AF65-F5344CB8AC3E}">
        <p14:creationId xmlns:p14="http://schemas.microsoft.com/office/powerpoint/2010/main" val="39517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77174"/>
            <a:chOff x="0" y="0"/>
            <a:chExt cx="12192000" cy="687717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4" t="32903" r="23219"/>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68" y="3181228"/>
              <a:ext cx="3200400" cy="3695946"/>
            </a:xfrm>
            <a:prstGeom prst="rect">
              <a:avLst/>
            </a:prstGeom>
          </p:spPr>
        </p:pic>
      </p:grpSp>
      <p:sp>
        <p:nvSpPr>
          <p:cNvPr id="2" name="Title 1"/>
          <p:cNvSpPr>
            <a:spLocks noGrp="1"/>
          </p:cNvSpPr>
          <p:nvPr>
            <p:ph type="title"/>
          </p:nvPr>
        </p:nvSpPr>
        <p:spPr>
          <a:xfrm>
            <a:off x="609600" y="685800"/>
            <a:ext cx="10972800" cy="1143000"/>
          </a:xfrm>
        </p:spPr>
        <p:txBody>
          <a:bodyPr/>
          <a:lstStyle/>
          <a:p>
            <a:r>
              <a:rPr lang="en-US" sz="3600" b="1">
                <a:solidFill>
                  <a:srgbClr val="0000FF"/>
                </a:solidFill>
              </a:rPr>
              <a:t>DẶN DÒ VỀ NHÀ</a:t>
            </a:r>
            <a:endParaRPr lang="en-US" sz="3600" b="1" dirty="0">
              <a:solidFill>
                <a:srgbClr val="0000FF"/>
              </a:solidFill>
            </a:endParaRPr>
          </a:p>
        </p:txBody>
      </p:sp>
      <p:sp>
        <p:nvSpPr>
          <p:cNvPr id="3" name="Content Placeholder 2"/>
          <p:cNvSpPr>
            <a:spLocks noGrp="1"/>
          </p:cNvSpPr>
          <p:nvPr>
            <p:ph idx="1"/>
          </p:nvPr>
        </p:nvSpPr>
        <p:spPr>
          <a:xfrm>
            <a:off x="1905000" y="1905001"/>
            <a:ext cx="8458200" cy="2590799"/>
          </a:xfrm>
        </p:spPr>
        <p:txBody>
          <a:bodyPr/>
          <a:lstStyle/>
          <a:p>
            <a:pPr>
              <a:buFont typeface="Wingdings" panose="05000000000000000000" pitchFamily="2" charset="2"/>
              <a:buChar char="Ø"/>
            </a:pPr>
            <a:r>
              <a:rPr lang="en-US" sz="2800">
                <a:solidFill>
                  <a:srgbClr val="0000FF"/>
                </a:solidFill>
              </a:rPr>
              <a:t>Tập biểu diễn bài hát </a:t>
            </a:r>
            <a:r>
              <a:rPr lang="vi-VN" sz="2800" i="1">
                <a:solidFill>
                  <a:srgbClr val="C00000"/>
                </a:solidFill>
              </a:rPr>
              <a:t>Quê hương thanh bình</a:t>
            </a:r>
            <a:r>
              <a:rPr lang="en-US" sz="2800" i="1">
                <a:solidFill>
                  <a:srgbClr val="C00000"/>
                </a:solidFill>
              </a:rPr>
              <a:t> </a:t>
            </a:r>
            <a:r>
              <a:rPr lang="en-US" sz="2800">
                <a:solidFill>
                  <a:srgbClr val="0000FF"/>
                </a:solidFill>
              </a:rPr>
              <a:t>theo các hình thức khác nhau.</a:t>
            </a:r>
          </a:p>
          <a:p>
            <a:pPr marL="0" indent="0">
              <a:lnSpc>
                <a:spcPct val="150000"/>
              </a:lnSpc>
              <a:buNone/>
            </a:pPr>
            <a:endParaRPr lang="en-US" sz="2800" dirty="0">
              <a:solidFill>
                <a:srgbClr val="0000FF"/>
              </a:solidFill>
            </a:endParaRPr>
          </a:p>
        </p:txBody>
      </p:sp>
    </p:spTree>
    <p:extLst>
      <p:ext uri="{BB962C8B-B14F-4D97-AF65-F5344CB8AC3E}">
        <p14:creationId xmlns:p14="http://schemas.microsoft.com/office/powerpoint/2010/main" val="108672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981200" y="2015591"/>
            <a:ext cx="8185484" cy="2327809"/>
          </a:xfrm>
        </p:spPr>
        <p:txBody>
          <a:bodyPr/>
          <a:lstStyle/>
          <a:p>
            <a:r>
              <a:rPr lang="en-US" sz="4000" b="1">
                <a:solidFill>
                  <a:srgbClr val="0000FF"/>
                </a:solidFill>
                <a:latin typeface="+mj-lt"/>
                <a:cs typeface="Times New Roman" panose="02020603050405020304" pitchFamily="18" charset="0"/>
              </a:rPr>
              <a:t>Bài 3 </a:t>
            </a:r>
            <a:r>
              <a:rPr lang="en-US" sz="4000">
                <a:solidFill>
                  <a:srgbClr val="0000FF"/>
                </a:solidFill>
                <a:latin typeface="+mj-lt"/>
                <a:cs typeface="Times New Roman" panose="02020603050405020304" pitchFamily="18" charset="0"/>
              </a:rPr>
              <a:t>(Tiết 2)</a:t>
            </a:r>
          </a:p>
          <a:p>
            <a:pPr algn="just"/>
            <a:r>
              <a:rPr lang="en-US" sz="2800"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Nghe bài dân ca </a:t>
            </a:r>
            <a:r>
              <a:rPr lang="vi-VN" b="1" i="1">
                <a:solidFill>
                  <a:srgbClr val="C00000"/>
                </a:solidFill>
                <a:latin typeface="+mj-lt"/>
                <a:cs typeface="Times New Roman" panose="02020603050405020304" pitchFamily="18" charset="0"/>
              </a:rPr>
              <a:t>Ví đò đưa sông Lam</a:t>
            </a:r>
            <a:r>
              <a:rPr lang="vi-VN" b="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          </a:t>
            </a:r>
          </a:p>
          <a:p>
            <a:pPr algn="just"/>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Dân ca Ví, Giặm Nghệ Tĩnh</a:t>
            </a:r>
            <a:endParaRPr lang="en-US" b="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Ôn tập bài hát </a:t>
            </a:r>
            <a:r>
              <a:rPr lang="vi-VN" sz="3200" b="1" i="1">
                <a:solidFill>
                  <a:srgbClr val="C00000"/>
                </a:solidFill>
                <a:latin typeface="+mj-lt"/>
                <a:cs typeface="Times New Roman" panose="02020603050405020304" pitchFamily="18" charset="0"/>
              </a:rPr>
              <a:t>Quê hương thanh bình</a:t>
            </a:r>
            <a:endParaRPr lang="en-US" sz="3200" b="1" i="1">
              <a:solidFill>
                <a:srgbClr val="C00000"/>
              </a:solidFill>
              <a:latin typeface="+mj-lt"/>
              <a:cs typeface="Times New Roman" panose="02020603050405020304" pitchFamily="18" charset="0"/>
            </a:endParaRPr>
          </a:p>
          <a:p>
            <a:pPr algn="just"/>
            <a:r>
              <a:rPr lang="vi-VN" b="1">
                <a:solidFill>
                  <a:srgbClr val="C00000"/>
                </a:solidFill>
                <a:latin typeface="+mj-lt"/>
                <a:cs typeface="Times New Roman" panose="02020603050405020304" pitchFamily="18" charset="0"/>
              </a:rPr>
              <a:t> </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962400" cy="457200"/>
          </a:xfrm>
        </p:spPr>
        <p:txBody>
          <a:bodyPr/>
          <a:lstStyle/>
          <a:p>
            <a:r>
              <a:rPr lang="en-US" sz="3200" b="1">
                <a:solidFill>
                  <a:srgbClr val="00B050"/>
                </a:solidFill>
                <a:cs typeface="Times New Roman" panose="02020603050405020304" pitchFamily="18" charset="0"/>
              </a:rPr>
              <a:t>Thảo luận nhóm</a:t>
            </a:r>
          </a:p>
        </p:txBody>
      </p:sp>
      <p:sp>
        <p:nvSpPr>
          <p:cNvPr id="7" name="Rectangle 2"/>
          <p:cNvSpPr>
            <a:spLocks noChangeArrowheads="1"/>
          </p:cNvSpPr>
          <p:nvPr/>
        </p:nvSpPr>
        <p:spPr bwMode="auto">
          <a:xfrm>
            <a:off x="152399" y="1042888"/>
            <a:ext cx="4419601" cy="4214912"/>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Nội dung bài dân ca </a:t>
            </a:r>
            <a:r>
              <a:rPr lang="vi-VN" sz="2000" i="1">
                <a:solidFill>
                  <a:srgbClr val="C00000"/>
                </a:solidFill>
                <a:effectLst/>
                <a:latin typeface="+mj-lt"/>
                <a:ea typeface="Calibri" panose="020F0502020204030204" pitchFamily="34" charset="0"/>
              </a:rPr>
              <a:t>Ví đò đưa sông Lam</a:t>
            </a:r>
            <a:r>
              <a:rPr lang="vi-VN" sz="2000">
                <a:solidFill>
                  <a:srgbClr val="0000FF"/>
                </a:solidFill>
                <a:effectLst/>
                <a:latin typeface="+mj-lt"/>
                <a:ea typeface="Calibri" panose="020F0502020204030204" pitchFamily="34" charset="0"/>
              </a:rPr>
              <a:t> thể hiện điều gì?</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Giai điệu bài hát có tính chất âm nhạc như thế nào?</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Vì sao bản nhạc bài dân ca </a:t>
            </a:r>
            <a:r>
              <a:rPr lang="vi-VN" sz="2000" i="1">
                <a:solidFill>
                  <a:srgbClr val="C00000"/>
                </a:solidFill>
                <a:effectLst/>
                <a:latin typeface="+mj-lt"/>
                <a:ea typeface="Calibri" panose="020F0502020204030204" pitchFamily="34" charset="0"/>
              </a:rPr>
              <a:t>Ví đò đưa sông Lam</a:t>
            </a:r>
            <a:r>
              <a:rPr lang="vi-VN" sz="2000">
                <a:solidFill>
                  <a:srgbClr val="0000FF"/>
                </a:solidFill>
                <a:effectLst/>
                <a:latin typeface="+mj-lt"/>
                <a:ea typeface="Calibri" panose="020F0502020204030204" pitchFamily="34" charset="0"/>
              </a:rPr>
              <a:t> không ghi số chỉ nhịp?</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Từ “răng”</a:t>
            </a:r>
            <a:r>
              <a:rPr lang="en-US" sz="2000">
                <a:solidFill>
                  <a:srgbClr val="0000FF"/>
                </a:solidFill>
                <a:effectLst/>
                <a:latin typeface="+mj-lt"/>
                <a:ea typeface="Calibri" panose="020F0502020204030204" pitchFamily="34" charset="0"/>
              </a:rPr>
              <a:t> </a:t>
            </a:r>
            <a:r>
              <a:rPr lang="vi-VN" sz="2000">
                <a:solidFill>
                  <a:srgbClr val="0000FF"/>
                </a:solidFill>
                <a:effectLst/>
                <a:latin typeface="+mj-lt"/>
                <a:ea typeface="Calibri" panose="020F0502020204030204" pitchFamily="34" charset="0"/>
              </a:rPr>
              <a:t>trong lời ca của bài hát có nghĩa là gì?</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Nêu cảm nhận của em về bài dân ca.</a:t>
            </a:r>
            <a:r>
              <a:rPr lang="en-US" sz="2000">
                <a:solidFill>
                  <a:srgbClr val="0000FF"/>
                </a:solidFill>
                <a:effectLst/>
                <a:latin typeface="+mj-lt"/>
                <a:ea typeface="Calibri" panose="020F0502020204030204" pitchFamily="34" charset="0"/>
              </a:rPr>
              <a:t> </a:t>
            </a: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599" y="5076312"/>
            <a:ext cx="1981200" cy="1477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D1A3B1-6E98-1F13-D68E-6F393ACC9982}"/>
              </a:ext>
            </a:extLst>
          </p:cNvPr>
          <p:cNvPicPr>
            <a:picLocks noChangeAspect="1"/>
          </p:cNvPicPr>
          <p:nvPr/>
        </p:nvPicPr>
        <p:blipFill>
          <a:blip r:embed="rId3"/>
          <a:stretch>
            <a:fillRect/>
          </a:stretch>
        </p:blipFill>
        <p:spPr>
          <a:xfrm>
            <a:off x="4800600" y="228600"/>
            <a:ext cx="7313445" cy="5224936"/>
          </a:xfrm>
          <a:prstGeom prst="rect">
            <a:avLst/>
          </a:prstGeom>
        </p:spPr>
      </p:pic>
    </p:spTree>
    <p:extLst>
      <p:ext uri="{BB962C8B-B14F-4D97-AF65-F5344CB8AC3E}">
        <p14:creationId xmlns:p14="http://schemas.microsoft.com/office/powerpoint/2010/main" val="39700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0E930-0B0F-D189-9506-4ABAEC074AFC}"/>
              </a:ext>
            </a:extLst>
          </p:cNvPr>
          <p:cNvPicPr>
            <a:picLocks noChangeAspect="1"/>
          </p:cNvPicPr>
          <p:nvPr/>
        </p:nvPicPr>
        <p:blipFill>
          <a:blip r:embed="rId2"/>
          <a:stretch>
            <a:fillRect/>
          </a:stretch>
        </p:blipFill>
        <p:spPr>
          <a:xfrm flipH="1">
            <a:off x="-12405" y="2590800"/>
            <a:ext cx="1791060" cy="3426170"/>
          </a:xfrm>
          <a:prstGeom prst="rect">
            <a:avLst/>
          </a:prstGeom>
        </p:spPr>
      </p:pic>
      <p:sp>
        <p:nvSpPr>
          <p:cNvPr id="4" name="Rectangle 1"/>
          <p:cNvSpPr>
            <a:spLocks noChangeArrowheads="1"/>
          </p:cNvSpPr>
          <p:nvPr/>
        </p:nvSpPr>
        <p:spPr bwMode="auto">
          <a:xfrm>
            <a:off x="1981200" y="457200"/>
            <a:ext cx="10058400" cy="5851434"/>
          </a:xfrm>
          <a:prstGeom prst="wedgeRoundRectCallout">
            <a:avLst>
              <a:gd name="adj1" fmla="val -54918"/>
              <a:gd name="adj2" fmla="val -1861"/>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vi-VN" sz="2300">
                <a:solidFill>
                  <a:srgbClr val="0000FF"/>
                </a:solidFill>
                <a:effectLst/>
                <a:latin typeface="+mj-lt"/>
                <a:ea typeface="Calibri" panose="020F0502020204030204" pitchFamily="34" charset="0"/>
              </a:rPr>
              <a:t>Sông Lam là biểu tượng văn hóa, là dòng sông tuổi thơ của người dân xứ Nghệ Tĩnh. Sông Lam không trong xanh thơ mộng suốt bốn mùa mà khi đục khi trong, khi hiền hòa, khi dữ dội để chống chọi với thiên nhiên trong mùa nước lũ như chính con người xứ Nghệ Tĩnh, tuy chân chất, mộc mạc nhưng rất anh dũng, kiên cường. Vì bờ sông có bên lở bên bồi, nước sông cũng có lúc trong lúc đục nên người dân lấy đó làm hình ảnh so sánh với cuộc sống nhục vinh của đời người, như câu nói “</a:t>
            </a:r>
            <a:r>
              <a:rPr lang="vi-VN" sz="2300" i="1">
                <a:solidFill>
                  <a:srgbClr val="0000FF"/>
                </a:solidFill>
                <a:effectLst/>
                <a:latin typeface="+mj-lt"/>
                <a:ea typeface="Calibri" panose="020F0502020204030204" pitchFamily="34" charset="0"/>
              </a:rPr>
              <a:t>sông có khúc, người có lúc</a:t>
            </a:r>
            <a:r>
              <a:rPr lang="vi-VN" sz="2300">
                <a:solidFill>
                  <a:srgbClr val="0000FF"/>
                </a:solidFill>
                <a:effectLst/>
                <a:latin typeface="+mj-lt"/>
                <a:ea typeface="Calibri" panose="020F0502020204030204" pitchFamily="34" charset="0"/>
              </a:rPr>
              <a:t>” con người có khi nhục sẽ có khi vinh như nước của dòng sông Lam vậy.</a:t>
            </a:r>
          </a:p>
          <a:p>
            <a:pPr marL="0" marR="0" lvl="0" indent="269875" algn="just" defTabSz="914400" rtl="0" eaLnBrk="0" fontAlgn="base" latinLnBrk="0" hangingPunct="0">
              <a:lnSpc>
                <a:spcPct val="114000"/>
              </a:lnSpc>
              <a:spcBef>
                <a:spcPct val="0"/>
              </a:spcBef>
              <a:spcAft>
                <a:spcPct val="0"/>
              </a:spcAft>
              <a:buClrTx/>
              <a:buSzTx/>
              <a:buFontTx/>
              <a:buNone/>
              <a:tabLst/>
            </a:pPr>
            <a:r>
              <a:rPr lang="vi-VN" sz="2300">
                <a:solidFill>
                  <a:srgbClr val="0000FF"/>
                </a:solidFill>
                <a:effectLst/>
                <a:latin typeface="+mj-lt"/>
                <a:ea typeface="Calibri" panose="020F0502020204030204" pitchFamily="34" charset="0"/>
              </a:rPr>
              <a:t>Bài dân ca </a:t>
            </a:r>
            <a:r>
              <a:rPr lang="vi-VN" sz="2300" i="1">
                <a:solidFill>
                  <a:srgbClr val="C00000"/>
                </a:solidFill>
                <a:effectLst/>
                <a:latin typeface="+mj-lt"/>
                <a:ea typeface="Calibri" panose="020F0502020204030204" pitchFamily="34" charset="0"/>
              </a:rPr>
              <a:t>Ví đò đưa sông Lam </a:t>
            </a:r>
            <a:r>
              <a:rPr lang="vi-VN" sz="2300">
                <a:solidFill>
                  <a:srgbClr val="0000FF"/>
                </a:solidFill>
                <a:effectLst/>
                <a:latin typeface="+mj-lt"/>
                <a:ea typeface="Calibri" panose="020F0502020204030204" pitchFamily="34" charset="0"/>
              </a:rPr>
              <a:t>có âm điệu man mác, mêng mông, sâu lắng. Người hát sẽ theo kiểu tự do, có thể co giãn trường độ một cách ngẫu hứng và vì vậy bài hát không ghi số chỉ nhịp. Trong tiếng Nghệ Tĩnh, "răng" có nghĩa là: sao, sao vậy, thế nào. </a:t>
            </a:r>
          </a:p>
        </p:txBody>
      </p:sp>
    </p:spTree>
    <p:extLst>
      <p:ext uri="{BB962C8B-B14F-4D97-AF65-F5344CB8AC3E}">
        <p14:creationId xmlns:p14="http://schemas.microsoft.com/office/powerpoint/2010/main" val="134097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69E3C0-8323-4AED-AB4E-1A4866065112}"/>
              </a:ext>
            </a:extLst>
          </p:cNvPr>
          <p:cNvSpPr txBox="1">
            <a:spLocks/>
          </p:cNvSpPr>
          <p:nvPr/>
        </p:nvSpPr>
        <p:spPr bwMode="auto">
          <a:xfrm>
            <a:off x="76200" y="152400"/>
            <a:ext cx="12039600" cy="7697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0000FF"/>
                </a:solidFill>
                <a:cs typeface="Times New Roman" panose="02020603050405020304" pitchFamily="18" charset="0"/>
              </a:rPr>
              <a:t>2. Dân ca Ví, Giặm Nghệ Tĩnh</a:t>
            </a:r>
          </a:p>
        </p:txBody>
      </p:sp>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CAD582E8-7801-E7E7-FFAD-897B47574327}"/>
              </a:ext>
            </a:extLst>
          </p:cNvPr>
          <p:cNvPicPr>
            <a:picLocks noChangeAspect="1"/>
          </p:cNvPicPr>
          <p:nvPr/>
        </p:nvPicPr>
        <p:blipFill>
          <a:blip r:embed="rId2"/>
          <a:stretch>
            <a:fillRect/>
          </a:stretch>
        </p:blipFill>
        <p:spPr>
          <a:xfrm>
            <a:off x="1219200" y="952220"/>
            <a:ext cx="9823486" cy="5753380"/>
          </a:xfrm>
          <a:prstGeom prst="rect">
            <a:avLst/>
          </a:prstGeom>
        </p:spPr>
      </p:pic>
    </p:spTree>
    <p:extLst>
      <p:ext uri="{BB962C8B-B14F-4D97-AF65-F5344CB8AC3E}">
        <p14:creationId xmlns:p14="http://schemas.microsoft.com/office/powerpoint/2010/main" val="2763544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81000"/>
            <a:ext cx="3962400" cy="457200"/>
          </a:xfrm>
        </p:spPr>
        <p:txBody>
          <a:bodyPr/>
          <a:lstStyle/>
          <a:p>
            <a:r>
              <a:rPr lang="en-US" sz="3200" b="1">
                <a:solidFill>
                  <a:srgbClr val="00B050"/>
                </a:solidFill>
                <a:cs typeface="Times New Roman" panose="02020603050405020304" pitchFamily="18" charset="0"/>
              </a:rPr>
              <a:t>Thảo luận nhóm</a:t>
            </a:r>
          </a:p>
        </p:txBody>
      </p:sp>
      <p:sp>
        <p:nvSpPr>
          <p:cNvPr id="7" name="Rectangle 2"/>
          <p:cNvSpPr>
            <a:spLocks noChangeArrowheads="1"/>
          </p:cNvSpPr>
          <p:nvPr/>
        </p:nvSpPr>
        <p:spPr bwMode="auto">
          <a:xfrm>
            <a:off x="609600" y="1036189"/>
            <a:ext cx="7696200" cy="52884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Dân ca ví, giặm thường được hát khi nào và ở đâu?</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Lời ca của ví, giặm có đặc điểm gì?</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Nội dung lời ca phản ánh những gì?</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Dân ca ví, giặm được diễn xướng theo những hình thức nào?</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Các cuộc hát dân ca ví, giặm có đặc điểm gì?</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Nêu những điểm khác biệt giữa hát ví và hát giặm.</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Kể tên một vài làn điệu dân ca ví, giặm mà em biết.</a:t>
            </a:r>
            <a:endParaRPr lang="en-US" sz="2400">
              <a:solidFill>
                <a:srgbClr val="0000FF"/>
              </a:solidFill>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Dân ca Ví, Giặm Nghệ Tĩnh đã được UNESCO ghi danh là gì?</a:t>
            </a:r>
            <a:endParaRPr lang="en-US" sz="2400">
              <a:solidFill>
                <a:srgbClr val="0000FF"/>
              </a:solidFill>
              <a:effectLst/>
              <a:latin typeface="+mj-lt"/>
              <a:ea typeface="Calibri" panose="020F0502020204030204" pitchFamily="34" charset="0"/>
            </a:endParaRPr>
          </a:p>
          <a:p>
            <a:pPr marL="342900" marR="0" lvl="0" indent="-342900"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Hãy hát một câu dân ca Nghệ Tĩnh mà em biết.</a:t>
            </a:r>
            <a:endParaRPr lang="en-US" sz="2400">
              <a:solidFill>
                <a:srgbClr val="0000FF"/>
              </a:solidFill>
              <a:latin typeface="+mj-lt"/>
              <a:ea typeface="Calibri" panose="020F0502020204030204" pitchFamily="34" charset="0"/>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2438400"/>
            <a:ext cx="2275303" cy="169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332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5D13F7-3829-E1F4-4C31-EA4C21DAF1B9}"/>
              </a:ext>
            </a:extLst>
          </p:cNvPr>
          <p:cNvPicPr>
            <a:picLocks noChangeAspect="1"/>
          </p:cNvPicPr>
          <p:nvPr/>
        </p:nvPicPr>
        <p:blipFill>
          <a:blip r:embed="rId2"/>
          <a:stretch>
            <a:fillRect/>
          </a:stretch>
        </p:blipFill>
        <p:spPr>
          <a:xfrm flipH="1">
            <a:off x="-76200" y="2286000"/>
            <a:ext cx="1791060" cy="3426170"/>
          </a:xfrm>
          <a:prstGeom prst="rect">
            <a:avLst/>
          </a:prstGeom>
        </p:spPr>
      </p:pic>
      <p:sp>
        <p:nvSpPr>
          <p:cNvPr id="4" name="Rectangle 1"/>
          <p:cNvSpPr>
            <a:spLocks noChangeArrowheads="1"/>
          </p:cNvSpPr>
          <p:nvPr/>
        </p:nvSpPr>
        <p:spPr bwMode="auto">
          <a:xfrm>
            <a:off x="1905000" y="609600"/>
            <a:ext cx="10134600" cy="5600372"/>
          </a:xfrm>
          <a:prstGeom prst="wedgeRoundRectCallout">
            <a:avLst>
              <a:gd name="adj1" fmla="val -55023"/>
              <a:gd name="adj2" fmla="val -3249"/>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200">
                <a:solidFill>
                  <a:srgbClr val="C00000"/>
                </a:solidFill>
                <a:ea typeface="Calibri" panose="020F0502020204030204" pitchFamily="34" charset="0"/>
              </a:rPr>
              <a:t>Ví, giặm Nghệ Tĩnh </a:t>
            </a:r>
            <a:r>
              <a:rPr lang="vi-VN" sz="2200">
                <a:solidFill>
                  <a:srgbClr val="0000FF"/>
                </a:solidFill>
                <a:ea typeface="Calibri" panose="020F0502020204030204" pitchFamily="34" charset="0"/>
              </a:rPr>
              <a:t>là hai thể loại hát dân ca độc đáo, chiếm vị trí quan trọng trong đời sống văn hóa của người dân hai tỉnh Nghệ An và Hà Tĩnh.  </a:t>
            </a:r>
          </a:p>
          <a:p>
            <a:pPr lvl="0" indent="269875" algn="just" eaLnBrk="0" hangingPunct="0">
              <a:lnSpc>
                <a:spcPct val="114000"/>
              </a:lnSpc>
            </a:pPr>
            <a:r>
              <a:rPr lang="vi-VN" sz="2200">
                <a:solidFill>
                  <a:srgbClr val="0000FF"/>
                </a:solidFill>
                <a:ea typeface="Calibri" panose="020F0502020204030204" pitchFamily="34" charset="0"/>
              </a:rPr>
              <a:t>Dân ca ví, giặm được hát trong hầu hết mọi hoạt động đời thường, ở mọi lúc, mọi nơi: khi ru con, đan lát, dệt vải, lúc làm ruộng, chèo thuyền, xay lúa,... Lời ca của ví, giặm mộc mạc, dân dã, gần với ngôn ngữ đời sống; nội dung đa dạng, miêu tả cuộc sống, phản ánh tập quán xã hội, lịch sử, tình yêu quê hương, đất nước, con người, tình yêu đôi lứa,… Nhiều bài hát mang tính giáo dục sâu sắc: kính trọng cha mẹ, chung thủy, nghĩa tình, trung thực, góp phần gìn giữ các tập tục, truyền thống tốt đẹp.</a:t>
            </a:r>
            <a:endParaRPr lang="en-US" sz="2200">
              <a:solidFill>
                <a:srgbClr val="0000FF"/>
              </a:solidFill>
              <a:ea typeface="Calibri" panose="020F0502020204030204" pitchFamily="34" charset="0"/>
            </a:endParaRPr>
          </a:p>
          <a:p>
            <a:pPr indent="269875" algn="just" eaLnBrk="0" hangingPunct="0">
              <a:lnSpc>
                <a:spcPct val="114000"/>
              </a:lnSpc>
            </a:pPr>
            <a:r>
              <a:rPr lang="vi-VN" sz="2200">
                <a:solidFill>
                  <a:srgbClr val="0000FF"/>
                </a:solidFill>
                <a:ea typeface="Calibri" panose="020F0502020204030204" pitchFamily="34" charset="0"/>
              </a:rPr>
              <a:t>Dân ca ví, giặm được diễn xướng theo ba hình thức: hát lẻ, hát đối và hát cuộc. Các cuộc hát nổi bật với lối hát giao duyên, thường có ba chặng: hát dạo, hát đối và hát xe kết. Mỗi bên hát phải có ít nhất hai, ba người, trong đó một người hát chính, người còn lại hát theo để đỡ giọng.</a:t>
            </a:r>
          </a:p>
        </p:txBody>
      </p:sp>
      <p:sp>
        <p:nvSpPr>
          <p:cNvPr id="3" name="Rectangle 1">
            <a:extLst>
              <a:ext uri="{FF2B5EF4-FFF2-40B4-BE49-F238E27FC236}">
                <a16:creationId xmlns:a16="http://schemas.microsoft.com/office/drawing/2014/main" id="{CDCB233A-66EA-B0B0-8C19-79F32E628DFC}"/>
              </a:ext>
            </a:extLst>
          </p:cNvPr>
          <p:cNvSpPr>
            <a:spLocks noChangeArrowheads="1"/>
          </p:cNvSpPr>
          <p:nvPr/>
        </p:nvSpPr>
        <p:spPr bwMode="auto">
          <a:xfrm>
            <a:off x="2286000" y="875972"/>
            <a:ext cx="9448800" cy="4319383"/>
          </a:xfrm>
          <a:prstGeom prst="wedgeRoundRectCallout">
            <a:avLst>
              <a:gd name="adj1" fmla="val -57413"/>
              <a:gd name="adj2" fmla="val -3712"/>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200">
                <a:solidFill>
                  <a:srgbClr val="0000FF"/>
                </a:solidFill>
                <a:ea typeface="Calibri" panose="020F0502020204030204" pitchFamily="34" charset="0"/>
              </a:rPr>
              <a:t>Ví và giặm luôn được hát xen kẽ cùng nhau nhưng cũng có những điểm khác biệt. Hát ví thường là hát tự do, không có nhịp, người hát có thể co giãn trường độ một cách ngẫu hứng. Hát giặm có tiết tấu rõ ràng, có phách mạnh, phách nhẹ.</a:t>
            </a:r>
          </a:p>
          <a:p>
            <a:pPr lvl="0" indent="269875" algn="just" eaLnBrk="0" hangingPunct="0">
              <a:lnSpc>
                <a:spcPct val="114000"/>
              </a:lnSpc>
            </a:pPr>
            <a:r>
              <a:rPr lang="vi-VN" sz="2200">
                <a:solidFill>
                  <a:srgbClr val="0000FF"/>
                </a:solidFill>
                <a:ea typeface="Calibri" panose="020F0502020204030204" pitchFamily="34" charset="0"/>
              </a:rPr>
              <a:t>Dân ca ví, giặm có nhiều làn điệu khác nhau như: </a:t>
            </a:r>
            <a:r>
              <a:rPr lang="vi-VN" sz="2200" i="1">
                <a:solidFill>
                  <a:srgbClr val="C00000"/>
                </a:solidFill>
                <a:ea typeface="Calibri" panose="020F0502020204030204" pitchFamily="34" charset="0"/>
              </a:rPr>
              <a:t>Ví phường cấy</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phường gặt</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phường nón</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phường đan</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phường vải</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phường củi</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trèo non</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Ví đò đưa</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kể</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nối</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vè</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nam nữ</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cửa quyền</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ru</a:t>
            </a:r>
            <a:r>
              <a:rPr lang="vi-VN" sz="2200">
                <a:solidFill>
                  <a:srgbClr val="C00000"/>
                </a:solidFill>
                <a:ea typeface="Calibri" panose="020F0502020204030204" pitchFamily="34" charset="0"/>
              </a:rPr>
              <a:t>, </a:t>
            </a:r>
            <a:r>
              <a:rPr lang="vi-VN" sz="2200" i="1">
                <a:solidFill>
                  <a:srgbClr val="C00000"/>
                </a:solidFill>
                <a:ea typeface="Calibri" panose="020F0502020204030204" pitchFamily="34" charset="0"/>
              </a:rPr>
              <a:t>Giặm xẩm</a:t>
            </a:r>
            <a:r>
              <a:rPr lang="vi-VN" sz="2200">
                <a:solidFill>
                  <a:srgbClr val="C00000"/>
                </a:solidFill>
                <a:ea typeface="Calibri" panose="020F0502020204030204" pitchFamily="34" charset="0"/>
              </a:rPr>
              <a:t>,…</a:t>
            </a:r>
          </a:p>
          <a:p>
            <a:pPr lvl="0" indent="269875" algn="just" eaLnBrk="0" hangingPunct="0">
              <a:lnSpc>
                <a:spcPct val="114000"/>
              </a:lnSpc>
            </a:pPr>
            <a:r>
              <a:rPr lang="vi-VN" sz="2200">
                <a:solidFill>
                  <a:srgbClr val="0000FF"/>
                </a:solidFill>
                <a:ea typeface="Calibri" panose="020F0502020204030204" pitchFamily="34" charset="0"/>
              </a:rPr>
              <a:t>Năm 2014, Dân ca Ví, Giặm Nghệ Tĩnh đã được UNESCO ghi danh là </a:t>
            </a:r>
            <a:r>
              <a:rPr lang="vi-VN" sz="2200">
                <a:solidFill>
                  <a:srgbClr val="C00000"/>
                </a:solidFill>
                <a:ea typeface="Calibri" panose="020F0502020204030204" pitchFamily="34" charset="0"/>
              </a:rPr>
              <a:t>Di sản văn hoá phi vật thể đại diện của nhân loại</a:t>
            </a:r>
            <a:r>
              <a:rPr lang="vi-VN" sz="2200">
                <a:solidFill>
                  <a:srgbClr val="0000FF"/>
                </a:solidFill>
                <a:ea typeface="Calibri" panose="020F0502020204030204" pitchFamily="34" charset="0"/>
              </a:rPr>
              <a:t>.</a:t>
            </a:r>
          </a:p>
        </p:txBody>
      </p:sp>
    </p:spTree>
    <p:extLst>
      <p:ext uri="{BB962C8B-B14F-4D97-AF65-F5344CB8AC3E}">
        <p14:creationId xmlns:p14="http://schemas.microsoft.com/office/powerpoint/2010/main" val="293329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Ôn tập bài hát</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8FD2B3AB-C271-78FD-6266-349CA8C0CE5C}"/>
              </a:ext>
            </a:extLst>
          </p:cNvPr>
          <p:cNvPicPr>
            <a:picLocks noChangeAspect="1"/>
          </p:cNvPicPr>
          <p:nvPr/>
        </p:nvPicPr>
        <p:blipFill>
          <a:blip r:embed="rId2"/>
          <a:stretch>
            <a:fillRect/>
          </a:stretch>
        </p:blipFill>
        <p:spPr>
          <a:xfrm>
            <a:off x="1219200" y="646288"/>
            <a:ext cx="9982200" cy="6097012"/>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 Bai hat giong truong">
            <a:hlinkClick r:id="" action="ppaction://media"/>
            <a:extLst>
              <a:ext uri="{FF2B5EF4-FFF2-40B4-BE49-F238E27FC236}">
                <a16:creationId xmlns:a16="http://schemas.microsoft.com/office/drawing/2014/main" id="{E9655D38-BCB7-09E7-A13F-D52BFA847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52400"/>
            <a:ext cx="9649810" cy="4224068"/>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267200"/>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9882</TotalTime>
  <Words>1015</Words>
  <Application>Microsoft Office PowerPoint</Application>
  <PresentationFormat>Widescreen</PresentationFormat>
  <Paragraphs>56</Paragraphs>
  <Slides>14</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Default Design</vt:lpstr>
      <vt:lpstr>Chủ đề 2 GIAI ĐIỆU QUÊ HƯƠNG</vt:lpstr>
      <vt:lpstr>PowerPoint Presentation</vt:lpstr>
      <vt:lpstr>Thảo luận nhóm</vt:lpstr>
      <vt:lpstr>PowerPoint Presentation</vt:lpstr>
      <vt:lpstr>PowerPoint Presentation</vt:lpstr>
      <vt:lpstr>Thảo luận nhóm</vt:lpstr>
      <vt:lpstr>PowerPoint Presentation</vt:lpstr>
      <vt:lpstr>I. Ôn tập bài hát</vt:lpstr>
      <vt:lpstr>PowerPoint Presentation</vt:lpstr>
      <vt:lpstr>Nghe bài hát</vt:lpstr>
      <vt:lpstr>PowerPoint Presentation</vt:lpstr>
      <vt:lpstr>PowerPoint Presentation</vt:lpstr>
      <vt:lpstr>PowerPoint Presentation</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339</cp:revision>
  <dcterms:created xsi:type="dcterms:W3CDTF">2006-11-06T13:45:38Z</dcterms:created>
  <dcterms:modified xsi:type="dcterms:W3CDTF">2025-10-06T09:39:51Z</dcterms:modified>
</cp:coreProperties>
</file>