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5"/>
  </p:notesMasterIdLst>
  <p:sldIdLst>
    <p:sldId id="258" r:id="rId2"/>
    <p:sldId id="257" r:id="rId3"/>
    <p:sldId id="256" r:id="rId4"/>
    <p:sldId id="259" r:id="rId5"/>
    <p:sldId id="261" r:id="rId6"/>
    <p:sldId id="267" r:id="rId7"/>
    <p:sldId id="316" r:id="rId8"/>
    <p:sldId id="260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317" r:id="rId31"/>
    <p:sldId id="330" r:id="rId32"/>
    <p:sldId id="283" r:id="rId33"/>
    <p:sldId id="286" r:id="rId34"/>
  </p:sldIdLst>
  <p:sldSz cx="9144000" cy="5143500" type="screen16x9"/>
  <p:notesSz cx="6858000" cy="9144000"/>
  <p:embeddedFontLst>
    <p:embeddedFont>
      <p:font typeface="Arvo" panose="020B0604020202020204" charset="0"/>
      <p:regular r:id="rId36"/>
      <p:bold r:id="rId37"/>
      <p:italic r:id="rId38"/>
      <p:boldItalic r:id="rId39"/>
    </p:embeddedFont>
    <p:embeddedFont>
      <p:font typeface="Bodoni" panose="020B060402020202020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Black" panose="00000A00000000000000" pitchFamily="2" charset="0"/>
      <p:bold r:id="rId49"/>
      <p:boldItalic r:id="rId50"/>
    </p:embeddedFont>
    <p:embeddedFont>
      <p:font typeface="Montserrat Light" panose="00000400000000000000" pitchFamily="2" charset="0"/>
      <p:regular r:id="rId51"/>
      <p:bold r:id="rId52"/>
      <p:italic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Open Sans Light" panose="020B0306030504020204" pitchFamily="34" charset="0"/>
      <p:regular r:id="rId59"/>
      <p:bold r:id="rId60"/>
      <p:italic r:id="rId61"/>
      <p:boldItalic r:id="rId62"/>
    </p:embeddedFont>
    <p:embeddedFont>
      <p:font typeface="Oswald" panose="00000500000000000000" pitchFamily="2" charset="0"/>
      <p:regular r:id="rId63"/>
      <p:bold r:id="rId64"/>
    </p:embeddedFont>
    <p:embeddedFont>
      <p:font typeface="Oswald Regular" panose="00000500000000000000" charset="0"/>
      <p:regular r:id="rId65"/>
      <p:bold r:id="rId66"/>
    </p:embeddedFont>
    <p:embeddedFont>
      <p:font typeface="Quicksand Light" panose="020B0604020202020204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92" d="100"/>
          <a:sy n="92" d="100"/>
        </p:scale>
        <p:origin x="672" y="66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FBB394-50B5-4EDA-9158-826DAD995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94A01-AA20-437B-940A-2AB0F6313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D6D787-E746-4174-835F-C996D61792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37199-A033-41A7-BAFB-430268348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17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5.svg"/><Relationship Id="rId4" Type="http://schemas.openxmlformats.org/officeDocument/2006/relationships/image" Target="../media/image310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23.svg"/><Relationship Id="rId4" Type="http://schemas.openxmlformats.org/officeDocument/2006/relationships/image" Target="../media/image82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svg"/><Relationship Id="rId11" Type="http://schemas.openxmlformats.org/officeDocument/2006/relationships/image" Target="../media/image108.sv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b="1" i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ABCD.MNPQ?</a:t>
            </a:r>
            <a:endParaRPr lang="en-US" sz="19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235615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endParaRPr lang="en-US" sz="1900" dirty="0">
                  <a:latin typeface="+mj-lt"/>
                  <a:ea typeface="Noto Sans Symbols"/>
                  <a:cs typeface="Noto Sans Symbols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-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R="0" lvl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latin typeface="+mj-lt"/>
                  <a:ea typeface="Noto Sans Symbols"/>
                  <a:cs typeface="Noto Sans Symbols"/>
                </a:endParaRPr>
              </a:p>
              <a:p>
                <a:pPr marR="0" lvl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-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19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1900" dirty="0">
                    <a:latin typeface="+mj-lt"/>
                    <a:ea typeface="Noto Sans Symbols"/>
                    <a:cs typeface="Noto Sans Symbols"/>
                  </a:rPr>
                  <a:t>: </a:t>
                </a:r>
                <a:r>
                  <a:rPr lang="en-US" sz="1900" i="1" dirty="0">
                    <a:latin typeface="+mj-lt"/>
                    <a:ea typeface="Noto Sans Symbols"/>
                    <a:cs typeface="Noto Sans Symbols"/>
                  </a:rPr>
                  <a:t>AP = DN = BQ =CM</a:t>
                </a:r>
                <a:endParaRPr lang="en-US" sz="1900" i="1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235615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611" b="-29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664107"/>
            <a:ext cx="4166570" cy="278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129FCC1-3D37-E75D-20AC-D754722902FF}"/>
                  </a:ext>
                </a:extLst>
              </p:cNvPr>
              <p:cNvSpPr txBox="1"/>
              <p:nvPr/>
            </p:nvSpPr>
            <p:spPr>
              <a:xfrm>
                <a:off x="0" y="59583"/>
                <a:ext cx="9074151" cy="915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Em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hãy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chỉ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rõ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đỉnh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b="1" i="1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1900" b="1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𝑨𝑩𝑪𝑫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𝑨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𝑩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𝑪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𝑫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</m:t>
                    </m:r>
                  </m:oMath>
                </a14:m>
                <a:r>
                  <a:rPr lang="en-US" sz="19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129FCC1-3D37-E75D-20AC-D75472290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583"/>
                <a:ext cx="9074151" cy="915315"/>
              </a:xfrm>
              <a:prstGeom prst="rect">
                <a:avLst/>
              </a:prstGeom>
              <a:blipFill>
                <a:blip r:embed="rId3"/>
                <a:stretch>
                  <a:fillRect l="-604" r="-537" b="-10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2056495"/>
                <a:ext cx="8421832" cy="3108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b="1" dirty="0">
                    <a:solidFill>
                      <a:srgbClr val="FF0000"/>
                    </a:solidFill>
                    <a:latin typeface="+mj-lt"/>
                    <a:ea typeface="Noto Sans Symbols"/>
                    <a:cs typeface="Noto Sans Symbols"/>
                  </a:rPr>
                  <a:t>* </a:t>
                </a:r>
                <a:r>
                  <a:rPr lang="en-US" sz="1900" b="1" dirty="0" err="1">
                    <a:solidFill>
                      <a:srgbClr val="FF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b="1" dirty="0">
                    <a:solidFill>
                      <a:srgbClr val="FF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b="1" dirty="0" err="1">
                    <a:solidFill>
                      <a:srgbClr val="FF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b="1" dirty="0">
                    <a:solidFill>
                      <a:srgbClr val="FF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b="1" dirty="0" err="1">
                    <a:solidFill>
                      <a:srgbClr val="FF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b="1" dirty="0">
                    <a:solidFill>
                      <a:srgbClr val="FF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𝑨𝑩𝑪𝑫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𝑨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𝑩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𝑪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𝑫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𝒄</m:t>
                    </m:r>
                    <m:r>
                      <a:rPr lang="en-US" sz="19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ó:</m:t>
                    </m:r>
                  </m:oMath>
                </a14:m>
                <a:endParaRPr lang="en-US" sz="1900" b="1" dirty="0">
                  <a:solidFill>
                    <a:srgbClr val="FF0000"/>
                  </a:solidFill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endParaRPr lang="en-US" sz="1900" dirty="0">
                  <a:solidFill>
                    <a:srgbClr val="00B050"/>
                  </a:solidFill>
                  <a:latin typeface="+mj-lt"/>
                  <a:ea typeface="Noto Sans Symbols"/>
                  <a:cs typeface="Noto Sans Symbols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-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B05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R="0" lvl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solidFill>
                    <a:srgbClr val="7030A0"/>
                  </a:solidFill>
                  <a:latin typeface="+mj-lt"/>
                  <a:ea typeface="Noto Sans Symbols"/>
                  <a:cs typeface="Noto Sans Symbols"/>
                </a:endParaRPr>
              </a:p>
              <a:p>
                <a:pPr marR="0" lvl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- </a:t>
                </a:r>
                <a:r>
                  <a:rPr lang="en-US" sz="1900" dirty="0" err="1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7030A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endParaRPr lang="en-US" sz="1900" dirty="0">
                  <a:solidFill>
                    <a:srgbClr val="C00000"/>
                  </a:solidFill>
                  <a:latin typeface="+mj-lt"/>
                  <a:ea typeface="Noto Sans Symbols"/>
                  <a:cs typeface="Noto Sans Symbols"/>
                </a:endParaRP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- </a:t>
                </a:r>
                <a:r>
                  <a:rPr lang="en-US" sz="1900" dirty="0" err="1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1900" dirty="0">
                    <a:solidFill>
                      <a:srgbClr val="C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A’C = D’B = C’A = B’D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2056495"/>
                <a:ext cx="8421832" cy="3108223"/>
              </a:xfrm>
              <a:prstGeom prst="rect">
                <a:avLst/>
              </a:prstGeom>
              <a:blipFill>
                <a:blip r:embed="rId4"/>
                <a:stretch>
                  <a:fillRect l="-651" b="-23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855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1)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chiều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dài</a:t>
                </a:r>
                <a:r>
                  <a:rPr lang="en-US" sz="22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chiều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rộng</a:t>
                </a:r>
                <a:r>
                  <a:rPr lang="en-US" sz="22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chiều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cao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2277" b="-111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646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2)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46174" y="1561990"/>
                <a:ext cx="2979184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độ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dài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cạnh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hình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vuông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174" y="1561990"/>
                <a:ext cx="2979184" cy="1045223"/>
              </a:xfrm>
              <a:prstGeom prst="rect">
                <a:avLst/>
              </a:prstGeom>
              <a:blipFill>
                <a:blip r:embed="rId5"/>
                <a:stretch>
                  <a:fillRect l="-2664" b="-110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6" y="2685143"/>
                <a:ext cx="6411801" cy="2066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:r>
                  <a:rPr lang="en-US" sz="2800" dirty="0" err="1">
                    <a:effectLst/>
                    <a:latin typeface="+mj-lt"/>
                    <a:ea typeface="Times New Roman" panose="02020603050405020304" pitchFamily="18" charset="0"/>
                  </a:rPr>
                  <a:t>s</a:t>
                </a:r>
                <a:r>
                  <a:rPr lang="en-US" sz="2800" baseline="-25000" dirty="0" err="1">
                    <a:latin typeface="+mj-lt"/>
                    <a:ea typeface="Times New Roman" panose="02020603050405020304" pitchFamily="18" charset="0"/>
                  </a:rPr>
                  <a:t>xq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=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V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6" y="2685143"/>
                <a:ext cx="6411801" cy="2066656"/>
              </a:xfrm>
              <a:prstGeom prst="rect">
                <a:avLst/>
              </a:prstGeom>
              <a:blipFill>
                <a:blip r:embed="rId3"/>
                <a:stretch>
                  <a:fillRect l="-1046" b="-26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207818" y="1473205"/>
            <a:ext cx="8840734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 HỘP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SCF0735_resize">
            <a:extLst>
              <a:ext uri="{FF2B5EF4-FFF2-40B4-BE49-F238E27FC236}">
                <a16:creationId xmlns:a16="http://schemas.microsoft.com/office/drawing/2014/main" id="{4C7959B4-BDDD-462E-A26E-BAC9ACF5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42950"/>
            <a:ext cx="1885950" cy="122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SCF0728_resize">
            <a:extLst>
              <a:ext uri="{FF2B5EF4-FFF2-40B4-BE49-F238E27FC236}">
                <a16:creationId xmlns:a16="http://schemas.microsoft.com/office/drawing/2014/main" id="{F42438C8-8DC5-4A95-8E01-8F9B661B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42950"/>
            <a:ext cx="18859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DSCF0731_resize">
            <a:extLst>
              <a:ext uri="{FF2B5EF4-FFF2-40B4-BE49-F238E27FC236}">
                <a16:creationId xmlns:a16="http://schemas.microsoft.com/office/drawing/2014/main" id="{43E34CE8-A57A-4CB9-8838-0C985FC2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400300"/>
            <a:ext cx="1863329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phan">
            <a:extLst>
              <a:ext uri="{FF2B5EF4-FFF2-40B4-BE49-F238E27FC236}">
                <a16:creationId xmlns:a16="http://schemas.microsoft.com/office/drawing/2014/main" id="{2439C1DD-B73B-44B5-8D84-E5BD8FD2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74295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Hình ảnh039">
            <a:extLst>
              <a:ext uri="{FF2B5EF4-FFF2-40B4-BE49-F238E27FC236}">
                <a16:creationId xmlns:a16="http://schemas.microsoft.com/office/drawing/2014/main" id="{56CA28B8-C1FA-4B0A-8836-F1B0461D6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400300"/>
            <a:ext cx="1828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ANd9GcRMJnEQ0d74g-czVvhFQboTjMKU8WFnSGPYROXnMRbY-Al1ECV5">
            <a:extLst>
              <a:ext uri="{FF2B5EF4-FFF2-40B4-BE49-F238E27FC236}">
                <a16:creationId xmlns:a16="http://schemas.microsoft.com/office/drawing/2014/main" id="{46EF44C5-1350-4690-AA5F-8B74137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1" y="2400300"/>
            <a:ext cx="1907381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1" descr="34x">
            <a:extLst>
              <a:ext uri="{FF2B5EF4-FFF2-40B4-BE49-F238E27FC236}">
                <a16:creationId xmlns:a16="http://schemas.microsoft.com/office/drawing/2014/main" id="{2D331474-322E-4533-B380-B7F9DFD1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42900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>
            <a:extLst>
              <a:ext uri="{FF2B5EF4-FFF2-40B4-BE49-F238E27FC236}">
                <a16:creationId xmlns:a16="http://schemas.microsoft.com/office/drawing/2014/main" id="{87C09EAA-F0CD-4634-B84A-E4E63F231254}"/>
              </a:ext>
            </a:extLst>
          </p:cNvPr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228600"/>
            <a:ext cx="2000250" cy="1827610"/>
          </a:xfrm>
          <a:noFill/>
        </p:spPr>
      </p:pic>
      <p:pic>
        <p:nvPicPr>
          <p:cNvPr id="14339" name="Picture 9">
            <a:extLst>
              <a:ext uri="{FF2B5EF4-FFF2-40B4-BE49-F238E27FC236}">
                <a16:creationId xmlns:a16="http://schemas.microsoft.com/office/drawing/2014/main" id="{01477DD3-CB40-4E83-9E56-F0D1CCDDBF50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2457450"/>
            <a:ext cx="2114550" cy="1838325"/>
          </a:xfrm>
          <a:noFill/>
        </p:spPr>
      </p:pic>
      <p:pic>
        <p:nvPicPr>
          <p:cNvPr id="14340" name="Picture 10">
            <a:extLst>
              <a:ext uri="{FF2B5EF4-FFF2-40B4-BE49-F238E27FC236}">
                <a16:creationId xmlns:a16="http://schemas.microsoft.com/office/drawing/2014/main" id="{D95154FF-BEE2-474A-AE92-D2EECC03D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71500"/>
            <a:ext cx="2867025" cy="21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1968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1601</Words>
  <Application>Microsoft Office PowerPoint</Application>
  <PresentationFormat>On-screen Show (16:9)</PresentationFormat>
  <Paragraphs>153</Paragraphs>
  <Slides>33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Montserrat Black</vt:lpstr>
      <vt:lpstr>Montserrat</vt:lpstr>
      <vt:lpstr>Wingdings</vt:lpstr>
      <vt:lpstr>Cambria Math</vt:lpstr>
      <vt:lpstr>Montserrat Light</vt:lpstr>
      <vt:lpstr>Arvo</vt:lpstr>
      <vt:lpstr>Oswald Regular</vt:lpstr>
      <vt:lpstr>Open Sans Light</vt:lpstr>
      <vt:lpstr>Quicksand Light</vt:lpstr>
      <vt:lpstr>Arial</vt:lpstr>
      <vt:lpstr>Open Sans</vt:lpstr>
      <vt:lpstr>Bodoni</vt:lpstr>
      <vt:lpstr>Oswald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Lê Thị Kim Oanh</cp:lastModifiedBy>
  <cp:revision>22</cp:revision>
  <dcterms:modified xsi:type="dcterms:W3CDTF">2023-10-05T09:35:51Z</dcterms:modified>
</cp:coreProperties>
</file>