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74" r:id="rId2"/>
    <p:sldId id="350" r:id="rId3"/>
    <p:sldId id="351" r:id="rId4"/>
    <p:sldId id="309" r:id="rId5"/>
    <p:sldId id="352" r:id="rId6"/>
    <p:sldId id="334" r:id="rId7"/>
    <p:sldId id="335" r:id="rId8"/>
    <p:sldId id="336" r:id="rId9"/>
    <p:sldId id="271" r:id="rId10"/>
    <p:sldId id="353" r:id="rId11"/>
    <p:sldId id="346" r:id="rId12"/>
    <p:sldId id="291" r:id="rId13"/>
    <p:sldId id="292" r:id="rId14"/>
    <p:sldId id="347" r:id="rId15"/>
    <p:sldId id="293" r:id="rId16"/>
    <p:sldId id="294" r:id="rId17"/>
    <p:sldId id="295" r:id="rId18"/>
    <p:sldId id="349" r:id="rId19"/>
    <p:sldId id="275" r:id="rId20"/>
    <p:sldId id="338" r:id="rId21"/>
    <p:sldId id="339" r:id="rId22"/>
    <p:sldId id="340" r:id="rId23"/>
    <p:sldId id="342" r:id="rId24"/>
    <p:sldId id="343" r:id="rId25"/>
    <p:sldId id="344" r:id="rId26"/>
    <p:sldId id="35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66" autoAdjust="0"/>
  </p:normalViewPr>
  <p:slideViewPr>
    <p:cSldViewPr>
      <p:cViewPr varScale="1">
        <p:scale>
          <a:sx n="79" d="100"/>
          <a:sy n="79" d="100"/>
        </p:scale>
        <p:origin x="1570"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C540B-45B4-476C-BCB6-DCDA3308F352}" type="datetimeFigureOut">
              <a:rPr lang="en-US" smtClean="0"/>
              <a:t>11/27/2023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596E6-3D70-4ECB-AAD6-4A1C45990381}" type="slidenum">
              <a:rPr lang="en-US" smtClean="0"/>
              <a:t>‹#›</a:t>
            </a:fld>
            <a:endParaRPr lang="en-US"/>
          </a:p>
        </p:txBody>
      </p:sp>
    </p:spTree>
    <p:extLst>
      <p:ext uri="{BB962C8B-B14F-4D97-AF65-F5344CB8AC3E}">
        <p14:creationId xmlns:p14="http://schemas.microsoft.com/office/powerpoint/2010/main" val="257791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D596E6-3D70-4ECB-AAD6-4A1C45990381}" type="slidenum">
              <a:rPr lang="en-US" smtClean="0"/>
              <a:t>2</a:t>
            </a:fld>
            <a:endParaRPr lang="en-US"/>
          </a:p>
        </p:txBody>
      </p:sp>
    </p:spTree>
    <p:extLst>
      <p:ext uri="{BB962C8B-B14F-4D97-AF65-F5344CB8AC3E}">
        <p14:creationId xmlns:p14="http://schemas.microsoft.com/office/powerpoint/2010/main" val="1898281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420473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B3D4-690C-A415-F636-16C8C20A2F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E54D74E-8BAF-3540-7F91-A637F971995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C2FD7CD-7EF2-718F-4ACD-B8358D0C4F15}"/>
              </a:ext>
            </a:extLst>
          </p:cNvPr>
          <p:cNvSpPr>
            <a:spLocks noGrp="1"/>
          </p:cNvSpPr>
          <p:nvPr>
            <p:ph type="dt" sz="half" idx="10"/>
          </p:nvPr>
        </p:nvSpPr>
        <p:spPr/>
        <p:txBody>
          <a:bodyPr/>
          <a:lstStyle/>
          <a:p>
            <a:fld id="{15F193E3-E9BD-4D40-B73A-D6098410AC27}" type="datetimeFigureOut">
              <a:rPr lang="en-US" smtClean="0"/>
              <a:pPr/>
              <a:t>11/27/2023</a:t>
            </a:fld>
            <a:endParaRPr lang="en-US"/>
          </a:p>
        </p:txBody>
      </p:sp>
      <p:sp>
        <p:nvSpPr>
          <p:cNvPr id="5" name="Footer Placeholder 4">
            <a:extLst>
              <a:ext uri="{FF2B5EF4-FFF2-40B4-BE49-F238E27FC236}">
                <a16:creationId xmlns:a16="http://schemas.microsoft.com/office/drawing/2014/main" id="{D5401096-9D9C-3718-CBA2-7539A9619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BB116-9E52-D181-4907-193A621F5C96}"/>
              </a:ext>
            </a:extLst>
          </p:cNvPr>
          <p:cNvSpPr>
            <a:spLocks noGrp="1"/>
          </p:cNvSpPr>
          <p:nvPr>
            <p:ph type="sldNum" sz="quarter" idx="12"/>
          </p:nvPr>
        </p:nvSpPr>
        <p:spPr/>
        <p:txBody>
          <a:bodyPr/>
          <a:lstStyle/>
          <a:p>
            <a:fld id="{3F967C1F-C8F9-4A0B-BA4B-A5D8878428DC}" type="slidenum">
              <a:rPr lang="en-US" smtClean="0"/>
              <a:pPr/>
              <a:t>‹#›</a:t>
            </a:fld>
            <a:endParaRPr lang="en-US"/>
          </a:p>
        </p:txBody>
      </p:sp>
    </p:spTree>
    <p:extLst>
      <p:ext uri="{BB962C8B-B14F-4D97-AF65-F5344CB8AC3E}">
        <p14:creationId xmlns:p14="http://schemas.microsoft.com/office/powerpoint/2010/main" val="31053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B97A5-9194-8376-62A4-6930917B4B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50EE9B-50D9-8020-E6BE-AED0BE79B2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BF33D-3F10-22F6-86A9-7DD13E1F11EC}"/>
              </a:ext>
            </a:extLst>
          </p:cNvPr>
          <p:cNvSpPr>
            <a:spLocks noGrp="1"/>
          </p:cNvSpPr>
          <p:nvPr>
            <p:ph type="dt" sz="half" idx="10"/>
          </p:nvPr>
        </p:nvSpPr>
        <p:spPr/>
        <p:txBody>
          <a:bodyPr/>
          <a:lstStyle/>
          <a:p>
            <a:fld id="{15F193E3-E9BD-4D40-B73A-D6098410AC27}" type="datetimeFigureOut">
              <a:rPr lang="en-US" smtClean="0"/>
              <a:pPr/>
              <a:t>11/27/2023</a:t>
            </a:fld>
            <a:endParaRPr lang="en-US"/>
          </a:p>
        </p:txBody>
      </p:sp>
      <p:sp>
        <p:nvSpPr>
          <p:cNvPr id="5" name="Footer Placeholder 4">
            <a:extLst>
              <a:ext uri="{FF2B5EF4-FFF2-40B4-BE49-F238E27FC236}">
                <a16:creationId xmlns:a16="http://schemas.microsoft.com/office/drawing/2014/main" id="{A0AB1873-8B56-AEB1-873F-1FE5ADEF5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3ECC1-1865-FF67-C7AB-62C335C3D241}"/>
              </a:ext>
            </a:extLst>
          </p:cNvPr>
          <p:cNvSpPr>
            <a:spLocks noGrp="1"/>
          </p:cNvSpPr>
          <p:nvPr>
            <p:ph type="sldNum" sz="quarter" idx="12"/>
          </p:nvPr>
        </p:nvSpPr>
        <p:spPr/>
        <p:txBody>
          <a:bodyPr/>
          <a:lstStyle/>
          <a:p>
            <a:fld id="{3F967C1F-C8F9-4A0B-BA4B-A5D8878428DC}" type="slidenum">
              <a:rPr lang="en-US" smtClean="0"/>
              <a:pPr/>
              <a:t>‹#›</a:t>
            </a:fld>
            <a:endParaRPr lang="en-US"/>
          </a:p>
        </p:txBody>
      </p:sp>
    </p:spTree>
    <p:extLst>
      <p:ext uri="{BB962C8B-B14F-4D97-AF65-F5344CB8AC3E}">
        <p14:creationId xmlns:p14="http://schemas.microsoft.com/office/powerpoint/2010/main" val="370305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6BE411-9E14-A1D2-7888-B4ED2A425A6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105072-97EC-FF91-F244-B458E619F3D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DE6C4-40C1-C4F6-E832-20AFF39B189B}"/>
              </a:ext>
            </a:extLst>
          </p:cNvPr>
          <p:cNvSpPr>
            <a:spLocks noGrp="1"/>
          </p:cNvSpPr>
          <p:nvPr>
            <p:ph type="dt" sz="half" idx="10"/>
          </p:nvPr>
        </p:nvSpPr>
        <p:spPr/>
        <p:txBody>
          <a:bodyPr/>
          <a:lstStyle/>
          <a:p>
            <a:fld id="{15F193E3-E9BD-4D40-B73A-D6098410AC27}" type="datetimeFigureOut">
              <a:rPr lang="en-US" smtClean="0"/>
              <a:pPr/>
              <a:t>11/27/2023</a:t>
            </a:fld>
            <a:endParaRPr lang="en-US"/>
          </a:p>
        </p:txBody>
      </p:sp>
      <p:sp>
        <p:nvSpPr>
          <p:cNvPr id="5" name="Footer Placeholder 4">
            <a:extLst>
              <a:ext uri="{FF2B5EF4-FFF2-40B4-BE49-F238E27FC236}">
                <a16:creationId xmlns:a16="http://schemas.microsoft.com/office/drawing/2014/main" id="{06B2FA88-27BB-2B1F-36BF-D1A55DD09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DCBFE-E108-7FE9-A5A7-F5C17ECB8E39}"/>
              </a:ext>
            </a:extLst>
          </p:cNvPr>
          <p:cNvSpPr>
            <a:spLocks noGrp="1"/>
          </p:cNvSpPr>
          <p:nvPr>
            <p:ph type="sldNum" sz="quarter" idx="12"/>
          </p:nvPr>
        </p:nvSpPr>
        <p:spPr/>
        <p:txBody>
          <a:bodyPr/>
          <a:lstStyle/>
          <a:p>
            <a:fld id="{3F967C1F-C8F9-4A0B-BA4B-A5D8878428DC}" type="slidenum">
              <a:rPr lang="en-US" smtClean="0"/>
              <a:pPr/>
              <a:t>‹#›</a:t>
            </a:fld>
            <a:endParaRPr lang="en-US"/>
          </a:p>
        </p:txBody>
      </p:sp>
    </p:spTree>
    <p:extLst>
      <p:ext uri="{BB962C8B-B14F-4D97-AF65-F5344CB8AC3E}">
        <p14:creationId xmlns:p14="http://schemas.microsoft.com/office/powerpoint/2010/main" val="90252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B982-7046-7678-0C1A-A11376F3E0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0C264F-7A46-9143-F752-3FA87813B9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BF3B1-96E0-F013-0952-677C1CC30578}"/>
              </a:ext>
            </a:extLst>
          </p:cNvPr>
          <p:cNvSpPr>
            <a:spLocks noGrp="1"/>
          </p:cNvSpPr>
          <p:nvPr>
            <p:ph type="dt" sz="half" idx="10"/>
          </p:nvPr>
        </p:nvSpPr>
        <p:spPr/>
        <p:txBody>
          <a:bodyPr/>
          <a:lstStyle/>
          <a:p>
            <a:fld id="{15F193E3-E9BD-4D40-B73A-D6098410AC27}" type="datetimeFigureOut">
              <a:rPr lang="en-US" smtClean="0"/>
              <a:pPr/>
              <a:t>11/27/2023</a:t>
            </a:fld>
            <a:endParaRPr lang="en-US"/>
          </a:p>
        </p:txBody>
      </p:sp>
      <p:sp>
        <p:nvSpPr>
          <p:cNvPr id="5" name="Footer Placeholder 4">
            <a:extLst>
              <a:ext uri="{FF2B5EF4-FFF2-40B4-BE49-F238E27FC236}">
                <a16:creationId xmlns:a16="http://schemas.microsoft.com/office/drawing/2014/main" id="{81C45FB0-EE0E-D0BB-F23B-E403BA002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E7544-297B-E3E8-479E-4EE115BBE735}"/>
              </a:ext>
            </a:extLst>
          </p:cNvPr>
          <p:cNvSpPr>
            <a:spLocks noGrp="1"/>
          </p:cNvSpPr>
          <p:nvPr>
            <p:ph type="sldNum" sz="quarter" idx="12"/>
          </p:nvPr>
        </p:nvSpPr>
        <p:spPr/>
        <p:txBody>
          <a:bodyPr/>
          <a:lstStyle/>
          <a:p>
            <a:fld id="{3F967C1F-C8F9-4A0B-BA4B-A5D8878428DC}" type="slidenum">
              <a:rPr lang="en-US" smtClean="0"/>
              <a:pPr/>
              <a:t>‹#›</a:t>
            </a:fld>
            <a:endParaRPr lang="en-US"/>
          </a:p>
        </p:txBody>
      </p:sp>
    </p:spTree>
    <p:extLst>
      <p:ext uri="{BB962C8B-B14F-4D97-AF65-F5344CB8AC3E}">
        <p14:creationId xmlns:p14="http://schemas.microsoft.com/office/powerpoint/2010/main" val="160814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7FE7-08CC-79D1-4F02-1A48008DFD4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47F17F2-8C8D-B720-74A9-6C09FCDFCDC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DBB309-BD0D-25CC-E069-9A0E23C682E5}"/>
              </a:ext>
            </a:extLst>
          </p:cNvPr>
          <p:cNvSpPr>
            <a:spLocks noGrp="1"/>
          </p:cNvSpPr>
          <p:nvPr>
            <p:ph type="dt" sz="half" idx="10"/>
          </p:nvPr>
        </p:nvSpPr>
        <p:spPr/>
        <p:txBody>
          <a:bodyPr/>
          <a:lstStyle/>
          <a:p>
            <a:fld id="{15F193E3-E9BD-4D40-B73A-D6098410AC27}" type="datetimeFigureOut">
              <a:rPr lang="en-US" smtClean="0"/>
              <a:pPr/>
              <a:t>11/27/2023</a:t>
            </a:fld>
            <a:endParaRPr lang="en-US"/>
          </a:p>
        </p:txBody>
      </p:sp>
      <p:sp>
        <p:nvSpPr>
          <p:cNvPr id="5" name="Footer Placeholder 4">
            <a:extLst>
              <a:ext uri="{FF2B5EF4-FFF2-40B4-BE49-F238E27FC236}">
                <a16:creationId xmlns:a16="http://schemas.microsoft.com/office/drawing/2014/main" id="{C4D0D81D-ADCF-726F-BF5B-559739056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2764F-F67A-72FB-5002-F5ECAF6F4C39}"/>
              </a:ext>
            </a:extLst>
          </p:cNvPr>
          <p:cNvSpPr>
            <a:spLocks noGrp="1"/>
          </p:cNvSpPr>
          <p:nvPr>
            <p:ph type="sldNum" sz="quarter" idx="12"/>
          </p:nvPr>
        </p:nvSpPr>
        <p:spPr/>
        <p:txBody>
          <a:bodyPr/>
          <a:lstStyle/>
          <a:p>
            <a:fld id="{3F967C1F-C8F9-4A0B-BA4B-A5D8878428DC}" type="slidenum">
              <a:rPr lang="en-US" smtClean="0"/>
              <a:pPr/>
              <a:t>‹#›</a:t>
            </a:fld>
            <a:endParaRPr lang="en-US"/>
          </a:p>
        </p:txBody>
      </p:sp>
    </p:spTree>
    <p:extLst>
      <p:ext uri="{BB962C8B-B14F-4D97-AF65-F5344CB8AC3E}">
        <p14:creationId xmlns:p14="http://schemas.microsoft.com/office/powerpoint/2010/main" val="142311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3B0C-2288-3A8B-3B5D-D8034299E5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E6C61B-EC77-DDD2-6385-389323B6680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15FB40-F8BC-8261-22DD-30E9C61C199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275116-D67B-2CFF-8024-BB508EA7A13F}"/>
              </a:ext>
            </a:extLst>
          </p:cNvPr>
          <p:cNvSpPr>
            <a:spLocks noGrp="1"/>
          </p:cNvSpPr>
          <p:nvPr>
            <p:ph type="dt" sz="half" idx="10"/>
          </p:nvPr>
        </p:nvSpPr>
        <p:spPr/>
        <p:txBody>
          <a:bodyPr/>
          <a:lstStyle/>
          <a:p>
            <a:fld id="{15F193E3-E9BD-4D40-B73A-D6098410AC27}" type="datetimeFigureOut">
              <a:rPr lang="en-US" smtClean="0"/>
              <a:pPr/>
              <a:t>11/27/2023</a:t>
            </a:fld>
            <a:endParaRPr lang="en-US"/>
          </a:p>
        </p:txBody>
      </p:sp>
      <p:sp>
        <p:nvSpPr>
          <p:cNvPr id="6" name="Footer Placeholder 5">
            <a:extLst>
              <a:ext uri="{FF2B5EF4-FFF2-40B4-BE49-F238E27FC236}">
                <a16:creationId xmlns:a16="http://schemas.microsoft.com/office/drawing/2014/main" id="{FE804BC1-D513-1465-E797-8972F8294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2F4CD4-24E0-C184-CC6F-BB3EB51A076C}"/>
              </a:ext>
            </a:extLst>
          </p:cNvPr>
          <p:cNvSpPr>
            <a:spLocks noGrp="1"/>
          </p:cNvSpPr>
          <p:nvPr>
            <p:ph type="sldNum" sz="quarter" idx="12"/>
          </p:nvPr>
        </p:nvSpPr>
        <p:spPr/>
        <p:txBody>
          <a:bodyPr/>
          <a:lstStyle/>
          <a:p>
            <a:fld id="{3F967C1F-C8F9-4A0B-BA4B-A5D8878428DC}" type="slidenum">
              <a:rPr lang="en-US" smtClean="0"/>
              <a:pPr/>
              <a:t>‹#›</a:t>
            </a:fld>
            <a:endParaRPr lang="en-US"/>
          </a:p>
        </p:txBody>
      </p:sp>
    </p:spTree>
    <p:extLst>
      <p:ext uri="{BB962C8B-B14F-4D97-AF65-F5344CB8AC3E}">
        <p14:creationId xmlns:p14="http://schemas.microsoft.com/office/powerpoint/2010/main" val="51426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2677-492A-FF7C-492D-0472D94C7C3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E245DA-B43F-14A0-2E25-F3857DA6588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CF6AC3D-9B44-A66D-BA50-0CCDC40D34D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AE4E51-C3FB-9430-DACB-04DE79A6D60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D189-4002-2FDC-145D-25D3AA350B8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8D9E06-9F59-85A9-0DF9-2C640112C624}"/>
              </a:ext>
            </a:extLst>
          </p:cNvPr>
          <p:cNvSpPr>
            <a:spLocks noGrp="1"/>
          </p:cNvSpPr>
          <p:nvPr>
            <p:ph type="dt" sz="half" idx="10"/>
          </p:nvPr>
        </p:nvSpPr>
        <p:spPr/>
        <p:txBody>
          <a:bodyPr/>
          <a:lstStyle/>
          <a:p>
            <a:fld id="{15F193E3-E9BD-4D40-B73A-D6098410AC27}" type="datetimeFigureOut">
              <a:rPr lang="en-US" smtClean="0"/>
              <a:pPr/>
              <a:t>11/27/2023</a:t>
            </a:fld>
            <a:endParaRPr lang="en-US"/>
          </a:p>
        </p:txBody>
      </p:sp>
      <p:sp>
        <p:nvSpPr>
          <p:cNvPr id="8" name="Footer Placeholder 7">
            <a:extLst>
              <a:ext uri="{FF2B5EF4-FFF2-40B4-BE49-F238E27FC236}">
                <a16:creationId xmlns:a16="http://schemas.microsoft.com/office/drawing/2014/main" id="{7E50F470-A137-79DE-76BD-D87AA82B74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591DD4-153D-50AF-1D84-C6B29CA12ED5}"/>
              </a:ext>
            </a:extLst>
          </p:cNvPr>
          <p:cNvSpPr>
            <a:spLocks noGrp="1"/>
          </p:cNvSpPr>
          <p:nvPr>
            <p:ph type="sldNum" sz="quarter" idx="12"/>
          </p:nvPr>
        </p:nvSpPr>
        <p:spPr/>
        <p:txBody>
          <a:bodyPr/>
          <a:lstStyle/>
          <a:p>
            <a:fld id="{3F967C1F-C8F9-4A0B-BA4B-A5D8878428DC}" type="slidenum">
              <a:rPr lang="en-US" smtClean="0"/>
              <a:pPr/>
              <a:t>‹#›</a:t>
            </a:fld>
            <a:endParaRPr lang="en-US"/>
          </a:p>
        </p:txBody>
      </p:sp>
    </p:spTree>
    <p:extLst>
      <p:ext uri="{BB962C8B-B14F-4D97-AF65-F5344CB8AC3E}">
        <p14:creationId xmlns:p14="http://schemas.microsoft.com/office/powerpoint/2010/main" val="216841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921A-17C4-9A50-A13E-82BA029055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9832BA-36AC-EAF1-2074-6EBAB4E80B6C}"/>
              </a:ext>
            </a:extLst>
          </p:cNvPr>
          <p:cNvSpPr>
            <a:spLocks noGrp="1"/>
          </p:cNvSpPr>
          <p:nvPr>
            <p:ph type="dt" sz="half" idx="10"/>
          </p:nvPr>
        </p:nvSpPr>
        <p:spPr/>
        <p:txBody>
          <a:bodyPr/>
          <a:lstStyle/>
          <a:p>
            <a:fld id="{15F193E3-E9BD-4D40-B73A-D6098410AC27}" type="datetimeFigureOut">
              <a:rPr lang="en-US" smtClean="0"/>
              <a:pPr/>
              <a:t>11/27/2023</a:t>
            </a:fld>
            <a:endParaRPr lang="en-US"/>
          </a:p>
        </p:txBody>
      </p:sp>
      <p:sp>
        <p:nvSpPr>
          <p:cNvPr id="4" name="Footer Placeholder 3">
            <a:extLst>
              <a:ext uri="{FF2B5EF4-FFF2-40B4-BE49-F238E27FC236}">
                <a16:creationId xmlns:a16="http://schemas.microsoft.com/office/drawing/2014/main" id="{876765B0-E385-228C-709E-E2510710FC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78110C-BB67-95E6-409D-3216316ABCA6}"/>
              </a:ext>
            </a:extLst>
          </p:cNvPr>
          <p:cNvSpPr>
            <a:spLocks noGrp="1"/>
          </p:cNvSpPr>
          <p:nvPr>
            <p:ph type="sldNum" sz="quarter" idx="12"/>
          </p:nvPr>
        </p:nvSpPr>
        <p:spPr/>
        <p:txBody>
          <a:bodyPr/>
          <a:lstStyle/>
          <a:p>
            <a:fld id="{3F967C1F-C8F9-4A0B-BA4B-A5D8878428DC}" type="slidenum">
              <a:rPr lang="en-US" smtClean="0"/>
              <a:pPr/>
              <a:t>‹#›</a:t>
            </a:fld>
            <a:endParaRPr lang="en-US"/>
          </a:p>
        </p:txBody>
      </p:sp>
    </p:spTree>
    <p:extLst>
      <p:ext uri="{BB962C8B-B14F-4D97-AF65-F5344CB8AC3E}">
        <p14:creationId xmlns:p14="http://schemas.microsoft.com/office/powerpoint/2010/main" val="167929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79D8C2-0364-5890-4D3E-BE05E4CE2C54}"/>
              </a:ext>
            </a:extLst>
          </p:cNvPr>
          <p:cNvSpPr>
            <a:spLocks noGrp="1"/>
          </p:cNvSpPr>
          <p:nvPr>
            <p:ph type="dt" sz="half" idx="10"/>
          </p:nvPr>
        </p:nvSpPr>
        <p:spPr/>
        <p:txBody>
          <a:bodyPr/>
          <a:lstStyle/>
          <a:p>
            <a:fld id="{15F193E3-E9BD-4D40-B73A-D6098410AC27}" type="datetimeFigureOut">
              <a:rPr lang="en-US" smtClean="0"/>
              <a:pPr/>
              <a:t>11/27/2023</a:t>
            </a:fld>
            <a:endParaRPr lang="en-US"/>
          </a:p>
        </p:txBody>
      </p:sp>
      <p:sp>
        <p:nvSpPr>
          <p:cNvPr id="3" name="Footer Placeholder 2">
            <a:extLst>
              <a:ext uri="{FF2B5EF4-FFF2-40B4-BE49-F238E27FC236}">
                <a16:creationId xmlns:a16="http://schemas.microsoft.com/office/drawing/2014/main" id="{D6013B8F-C70C-BB78-2711-4562C1203B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FD377F-F161-C6D2-CE93-931E1580C854}"/>
              </a:ext>
            </a:extLst>
          </p:cNvPr>
          <p:cNvSpPr>
            <a:spLocks noGrp="1"/>
          </p:cNvSpPr>
          <p:nvPr>
            <p:ph type="sldNum" sz="quarter" idx="12"/>
          </p:nvPr>
        </p:nvSpPr>
        <p:spPr/>
        <p:txBody>
          <a:bodyPr/>
          <a:lstStyle/>
          <a:p>
            <a:fld id="{3F967C1F-C8F9-4A0B-BA4B-A5D8878428DC}" type="slidenum">
              <a:rPr lang="en-US" smtClean="0"/>
              <a:pPr/>
              <a:t>‹#›</a:t>
            </a:fld>
            <a:endParaRPr lang="en-US"/>
          </a:p>
        </p:txBody>
      </p:sp>
    </p:spTree>
    <p:extLst>
      <p:ext uri="{BB962C8B-B14F-4D97-AF65-F5344CB8AC3E}">
        <p14:creationId xmlns:p14="http://schemas.microsoft.com/office/powerpoint/2010/main" val="219580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9298-79DB-3108-0D8B-C99FE3174D4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AC3333E-BCE2-3D62-F6EC-22BB85D34B9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88EF46-E402-AD49-F071-EA4FF87145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700EB0B-CDE4-B816-CB3A-6D7C2A75B314}"/>
              </a:ext>
            </a:extLst>
          </p:cNvPr>
          <p:cNvSpPr>
            <a:spLocks noGrp="1"/>
          </p:cNvSpPr>
          <p:nvPr>
            <p:ph type="dt" sz="half" idx="10"/>
          </p:nvPr>
        </p:nvSpPr>
        <p:spPr/>
        <p:txBody>
          <a:bodyPr/>
          <a:lstStyle/>
          <a:p>
            <a:fld id="{15F193E3-E9BD-4D40-B73A-D6098410AC27}" type="datetimeFigureOut">
              <a:rPr lang="en-US" smtClean="0"/>
              <a:pPr/>
              <a:t>11/27/2023</a:t>
            </a:fld>
            <a:endParaRPr lang="en-US"/>
          </a:p>
        </p:txBody>
      </p:sp>
      <p:sp>
        <p:nvSpPr>
          <p:cNvPr id="6" name="Footer Placeholder 5">
            <a:extLst>
              <a:ext uri="{FF2B5EF4-FFF2-40B4-BE49-F238E27FC236}">
                <a16:creationId xmlns:a16="http://schemas.microsoft.com/office/drawing/2014/main" id="{7EAAE94B-FB2C-E0DF-4F04-A8DD0B7CFB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6623E9-E2E8-D769-AF01-501BB682A948}"/>
              </a:ext>
            </a:extLst>
          </p:cNvPr>
          <p:cNvSpPr>
            <a:spLocks noGrp="1"/>
          </p:cNvSpPr>
          <p:nvPr>
            <p:ph type="sldNum" sz="quarter" idx="12"/>
          </p:nvPr>
        </p:nvSpPr>
        <p:spPr/>
        <p:txBody>
          <a:bodyPr/>
          <a:lstStyle/>
          <a:p>
            <a:fld id="{3F967C1F-C8F9-4A0B-BA4B-A5D8878428DC}" type="slidenum">
              <a:rPr lang="en-US" smtClean="0"/>
              <a:pPr/>
              <a:t>‹#›</a:t>
            </a:fld>
            <a:endParaRPr lang="en-US"/>
          </a:p>
        </p:txBody>
      </p:sp>
    </p:spTree>
    <p:extLst>
      <p:ext uri="{BB962C8B-B14F-4D97-AF65-F5344CB8AC3E}">
        <p14:creationId xmlns:p14="http://schemas.microsoft.com/office/powerpoint/2010/main" val="1340691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FAE82-970B-2633-87C2-A28EBD5E68C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74B384E-C863-7BD7-B97F-0732515DF38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7BCFF0A-E804-52E6-69CB-DA9D24A23E0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E4D19F5-7FE8-1270-84AE-CCF9F869CE44}"/>
              </a:ext>
            </a:extLst>
          </p:cNvPr>
          <p:cNvSpPr>
            <a:spLocks noGrp="1"/>
          </p:cNvSpPr>
          <p:nvPr>
            <p:ph type="dt" sz="half" idx="10"/>
          </p:nvPr>
        </p:nvSpPr>
        <p:spPr/>
        <p:txBody>
          <a:bodyPr/>
          <a:lstStyle/>
          <a:p>
            <a:fld id="{15F193E3-E9BD-4D40-B73A-D6098410AC27}" type="datetimeFigureOut">
              <a:rPr lang="en-US" smtClean="0"/>
              <a:pPr/>
              <a:t>11/27/2023</a:t>
            </a:fld>
            <a:endParaRPr lang="en-US"/>
          </a:p>
        </p:txBody>
      </p:sp>
      <p:sp>
        <p:nvSpPr>
          <p:cNvPr id="6" name="Footer Placeholder 5">
            <a:extLst>
              <a:ext uri="{FF2B5EF4-FFF2-40B4-BE49-F238E27FC236}">
                <a16:creationId xmlns:a16="http://schemas.microsoft.com/office/drawing/2014/main" id="{C72C26D9-E504-227A-678C-D7F47C18B6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02C00-6EB6-6161-3A11-BEAB108200DA}"/>
              </a:ext>
            </a:extLst>
          </p:cNvPr>
          <p:cNvSpPr>
            <a:spLocks noGrp="1"/>
          </p:cNvSpPr>
          <p:nvPr>
            <p:ph type="sldNum" sz="quarter" idx="12"/>
          </p:nvPr>
        </p:nvSpPr>
        <p:spPr/>
        <p:txBody>
          <a:bodyPr/>
          <a:lstStyle/>
          <a:p>
            <a:fld id="{3F967C1F-C8F9-4A0B-BA4B-A5D8878428DC}" type="slidenum">
              <a:rPr lang="en-US" smtClean="0"/>
              <a:pPr/>
              <a:t>‹#›</a:t>
            </a:fld>
            <a:endParaRPr lang="en-US"/>
          </a:p>
        </p:txBody>
      </p:sp>
    </p:spTree>
    <p:extLst>
      <p:ext uri="{BB962C8B-B14F-4D97-AF65-F5344CB8AC3E}">
        <p14:creationId xmlns:p14="http://schemas.microsoft.com/office/powerpoint/2010/main" val="310096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D4B07-634A-C2EE-7ABE-731F5D05AC0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2B1B95-ACD3-A8F3-A372-A021785B8E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13D75-CB78-972C-10DC-00F3B4AE8AA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F193E3-E9BD-4D40-B73A-D6098410AC27}" type="datetimeFigureOut">
              <a:rPr lang="en-US" smtClean="0"/>
              <a:pPr/>
              <a:t>11/27/2023</a:t>
            </a:fld>
            <a:endParaRPr lang="en-US"/>
          </a:p>
        </p:txBody>
      </p:sp>
      <p:sp>
        <p:nvSpPr>
          <p:cNvPr id="5" name="Footer Placeholder 4">
            <a:extLst>
              <a:ext uri="{FF2B5EF4-FFF2-40B4-BE49-F238E27FC236}">
                <a16:creationId xmlns:a16="http://schemas.microsoft.com/office/drawing/2014/main" id="{04B75524-E35C-AB9E-057E-CA4A4ED6E88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2C6C93-ECF4-B294-C45F-DD15DA09DA4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967C1F-C8F9-4A0B-BA4B-A5D8878428DC}" type="slidenum">
              <a:rPr lang="en-US" smtClean="0"/>
              <a:pPr/>
              <a:t>‹#›</a:t>
            </a:fld>
            <a:endParaRPr lang="en-US"/>
          </a:p>
        </p:txBody>
      </p:sp>
    </p:spTree>
    <p:extLst>
      <p:ext uri="{BB962C8B-B14F-4D97-AF65-F5344CB8AC3E}">
        <p14:creationId xmlns:p14="http://schemas.microsoft.com/office/powerpoint/2010/main" val="654569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E1EF69-7C90-67CD-2BC0-A006D83D308F}"/>
              </a:ext>
            </a:extLst>
          </p:cNvPr>
          <p:cNvPicPr>
            <a:picLocks noChangeAspect="1"/>
          </p:cNvPicPr>
          <p:nvPr/>
        </p:nvPicPr>
        <p:blipFill>
          <a:blip r:embed="rId2"/>
          <a:stretch>
            <a:fillRect/>
          </a:stretch>
        </p:blipFill>
        <p:spPr>
          <a:xfrm>
            <a:off x="228600" y="1905000"/>
            <a:ext cx="4114800" cy="4724400"/>
          </a:xfrm>
          <a:prstGeom prst="rect">
            <a:avLst/>
          </a:prstGeom>
        </p:spPr>
      </p:pic>
      <p:sp>
        <p:nvSpPr>
          <p:cNvPr id="3" name="TextBox 2">
            <a:extLst>
              <a:ext uri="{FF2B5EF4-FFF2-40B4-BE49-F238E27FC236}">
                <a16:creationId xmlns:a16="http://schemas.microsoft.com/office/drawing/2014/main" id="{101AE2E1-CA65-407D-1D84-1108CBBD475A}"/>
              </a:ext>
            </a:extLst>
          </p:cNvPr>
          <p:cNvSpPr txBox="1"/>
          <p:nvPr/>
        </p:nvSpPr>
        <p:spPr>
          <a:xfrm>
            <a:off x="1" y="30804"/>
            <a:ext cx="9143999" cy="2000548"/>
          </a:xfrm>
          <a:prstGeom prst="rect">
            <a:avLst/>
          </a:prstGeom>
          <a:noFill/>
        </p:spPr>
        <p:txBody>
          <a:bodyPr wrap="square">
            <a:spAutoFit/>
          </a:bodyPr>
          <a:lstStyle/>
          <a:p>
            <a:pPr algn="ct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ĐƠN VỊ : THCS TRẦN VĂN ƠN</a:t>
            </a:r>
          </a:p>
          <a:p>
            <a:pPr algn="ctr"/>
            <a:r>
              <a:rPr lang="vi-VN"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HỦ ĐỀ 2 </a:t>
            </a:r>
          </a:p>
          <a:p>
            <a:pPr algn="ctr"/>
            <a:r>
              <a:rPr lang="vi-VN"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ĐẤT VÀ SINH VẬT TRÊN TRÁI ĐẤT</a:t>
            </a:r>
            <a:r>
              <a:rPr lang="vi-VN"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endParaRPr lang="en-US" sz="4000" dirty="0">
              <a:solidFill>
                <a:srgbClr val="FF0000"/>
              </a:solidFill>
              <a:effectLst>
                <a:outerShdw blurRad="38100" dist="38100" dir="2700000" algn="tl">
                  <a:srgbClr val="000000">
                    <a:alpha val="43137"/>
                  </a:srgbClr>
                </a:outerShdw>
              </a:effectLst>
            </a:endParaRPr>
          </a:p>
        </p:txBody>
      </p:sp>
      <p:pic>
        <p:nvPicPr>
          <p:cNvPr id="1026" name="Picture 2" descr="Lớp đất trên Trái Đất">
            <a:extLst>
              <a:ext uri="{FF2B5EF4-FFF2-40B4-BE49-F238E27FC236}">
                <a16:creationId xmlns:a16="http://schemas.microsoft.com/office/drawing/2014/main" id="{E50F2683-7E53-9DCD-5CF1-9F2C3BB15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905000"/>
            <a:ext cx="433387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ự sống trên Trái Đất">
            <a:extLst>
              <a:ext uri="{FF2B5EF4-FFF2-40B4-BE49-F238E27FC236}">
                <a16:creationId xmlns:a16="http://schemas.microsoft.com/office/drawing/2014/main" id="{10E0EB85-BE89-02BE-FBCC-A8DB21EBA5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455" y="4509753"/>
            <a:ext cx="4333875" cy="234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84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D09A1EF-DB4D-0E98-E353-30C486D91D29}"/>
              </a:ext>
            </a:extLst>
          </p:cNvPr>
          <p:cNvSpPr txBox="1"/>
          <p:nvPr/>
        </p:nvSpPr>
        <p:spPr>
          <a:xfrm>
            <a:off x="152400" y="838200"/>
            <a:ext cx="8610600" cy="5170646"/>
          </a:xfrm>
          <a:prstGeom prst="rect">
            <a:avLst/>
          </a:prstGeom>
          <a:noFill/>
        </p:spPr>
        <p:txBody>
          <a:bodyPr wrap="square">
            <a:spAutoFit/>
          </a:bodyPr>
          <a:lstStyle/>
          <a:p>
            <a:pPr marL="342900" indent="-342900" algn="just" fontAlgn="base">
              <a:spcAft>
                <a:spcPts val="1000"/>
              </a:spcAft>
              <a:buAutoNum type="arabicPeriod"/>
            </a:pPr>
            <a:r>
              <a:rPr lang="nl-NL" sz="2400" b="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Sự đa dạng của sinh vật dưới đại dương</a:t>
            </a:r>
          </a:p>
          <a:p>
            <a:pPr algn="just" fontAlgn="base">
              <a:spcAft>
                <a:spcPts val="1000"/>
              </a:spcAft>
            </a:pPr>
            <a:r>
              <a:rPr lang="nl-NL" sz="2400" b="1">
                <a:effectLst/>
                <a:latin typeface="Times New Roman" panose="02020603050405020304" pitchFamily="18" charset="0"/>
                <a:ea typeface="Calibri" panose="020F0502020204030204" pitchFamily="34" charset="0"/>
                <a:cs typeface="Times New Roman" panose="02020603050405020304" pitchFamily="18" charset="0"/>
              </a:rPr>
              <a:t>- </a:t>
            </a:r>
            <a:r>
              <a:rPr lang="vi-VN" sz="2400">
                <a:effectLst/>
                <a:latin typeface="Times New Roman" panose="02020603050405020304" pitchFamily="18" charset="0"/>
                <a:ea typeface="Calibri" panose="020F0502020204030204" pitchFamily="34" charset="0"/>
                <a:cs typeface="Times New Roman" panose="02020603050405020304" pitchFamily="18" charset="0"/>
              </a:rPr>
              <a:t>Sinh vật dưới đáy đại dương rất đa dạng về số lượng và thành phần loài.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spcAft>
                <a:spcPts val="1000"/>
              </a:spcAft>
            </a:pPr>
            <a:r>
              <a:rPr lang="nl-NL" sz="2400" b="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2. Sự đa dạng của sinh vật trên lục địa.</a:t>
            </a:r>
            <a:endParaRPr lang="en-US" sz="24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spcAft>
                <a:spcPts val="10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a) Thực vật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spcAft>
                <a:spcPts val="10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 Phong phú, đa dạng, có sự khác biệt rõ rệt giữa các đới khí hậu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spcAft>
                <a:spcPts val="10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b) Động vật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r>
              <a:rPr lang="vi-VN" sz="2400">
                <a:effectLst/>
                <a:latin typeface="Times New Roman" panose="02020603050405020304" pitchFamily="18" charset="0"/>
                <a:ea typeface="Calibri" panose="020F0502020204030204" pitchFamily="34" charset="0"/>
                <a:cs typeface="Times New Roman" panose="02020603050405020304" pitchFamily="18" charset="0"/>
              </a:rPr>
              <a:t>- Động vật chịu ảnh hưởng của khí hậu ít hơn thực vật, do động vật có thể di chuyền từ nơi này đến nơi khác. Giới động vật trên các lục</a:t>
            </a:r>
            <a:r>
              <a:rPr lang="en-US" sz="2400">
                <a:effectLst/>
                <a:latin typeface="Times New Roman" panose="02020603050405020304" pitchFamily="18" charset="0"/>
                <a:ea typeface="Calibri" panose="020F0502020204030204" pitchFamily="34" charset="0"/>
                <a:cs typeface="Times New Roman" panose="02020603050405020304" pitchFamily="18" charset="0"/>
              </a:rPr>
              <a:t> địa </a:t>
            </a:r>
            <a:r>
              <a:rPr lang="vi-VN" sz="2400">
                <a:effectLst/>
                <a:latin typeface="Times New Roman" panose="02020603050405020304" pitchFamily="18" charset="0"/>
                <a:ea typeface="Calibri" panose="020F0502020204030204" pitchFamily="34" charset="0"/>
                <a:cs typeface="Times New Roman" panose="02020603050405020304" pitchFamily="18" charset="0"/>
              </a:rPr>
              <a:t>cũng hết sức phong phú, đa dạng, có sự khác biệt giữa các đới khí hậu.</a:t>
            </a:r>
            <a:r>
              <a:rPr lang="vi-VN" sz="4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504447B-6076-1BE5-15EF-31C0FB4C6F17}"/>
              </a:ext>
            </a:extLst>
          </p:cNvPr>
          <p:cNvSpPr txBox="1"/>
          <p:nvPr/>
        </p:nvSpPr>
        <p:spPr>
          <a:xfrm>
            <a:off x="177799" y="197586"/>
            <a:ext cx="7467600" cy="584775"/>
          </a:xfrm>
          <a:prstGeom prst="rect">
            <a:avLst/>
          </a:prstGeom>
          <a:noFill/>
        </p:spPr>
        <p:txBody>
          <a:bodyPr wrap="square">
            <a:spAutoFit/>
          </a:bodyPr>
          <a:lstStyle/>
          <a:p>
            <a:r>
              <a:rPr lang="nl-NL" sz="3200" b="1">
                <a:solidFill>
                  <a:srgbClr val="FF0000"/>
                </a:solidFill>
                <a:effectLst/>
                <a:latin typeface="Times New Roman" panose="02020603050405020304" pitchFamily="18" charset="0"/>
                <a:ea typeface="Calibri" panose="020F0502020204030204" pitchFamily="34" charset="0"/>
              </a:rPr>
              <a:t>II. </a:t>
            </a:r>
            <a:r>
              <a:rPr lang="vi-VN" sz="3200" b="1">
                <a:solidFill>
                  <a:srgbClr val="FF0000"/>
                </a:solidFill>
                <a:effectLst/>
                <a:latin typeface="Times New Roman" panose="02020603050405020304" pitchFamily="18" charset="0"/>
                <a:ea typeface="Calibri" panose="020F0502020204030204" pitchFamily="34" charset="0"/>
              </a:rPr>
              <a:t>Tìm hiểu </a:t>
            </a:r>
            <a:r>
              <a:rPr lang="en-US" sz="3200" b="1">
                <a:solidFill>
                  <a:srgbClr val="FF0000"/>
                </a:solidFill>
                <a:effectLst/>
                <a:latin typeface="Times New Roman" panose="02020603050405020304" pitchFamily="18" charset="0"/>
                <a:ea typeface="Calibri" panose="020F0502020204030204" pitchFamily="34" charset="0"/>
              </a:rPr>
              <a:t>sự sống trên Trái Đất</a:t>
            </a:r>
            <a:endParaRPr lang="en-US" sz="3200">
              <a:solidFill>
                <a:srgbClr val="FF0000"/>
              </a:solidFill>
            </a:endParaRPr>
          </a:p>
        </p:txBody>
      </p:sp>
    </p:spTree>
    <p:extLst>
      <p:ext uri="{BB962C8B-B14F-4D97-AF65-F5344CB8AC3E}">
        <p14:creationId xmlns:p14="http://schemas.microsoft.com/office/powerpoint/2010/main" val="283531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746116" y="1337114"/>
            <a:ext cx="4720996" cy="461665"/>
            <a:chOff x="994820" y="525519"/>
            <a:chExt cx="5664588" cy="702790"/>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4" name="文本框 93"/>
            <p:cNvSpPr txBox="1"/>
            <p:nvPr/>
          </p:nvSpPr>
          <p:spPr>
            <a:xfrm>
              <a:off x="1363738" y="525519"/>
              <a:ext cx="4898973" cy="702790"/>
            </a:xfrm>
            <a:prstGeom prst="rect">
              <a:avLst/>
            </a:prstGeom>
            <a:noFill/>
          </p:spPr>
          <p:txBody>
            <a:bodyPr wrap="square" rtlCol="0">
              <a:spAutoFit/>
            </a:bodyPr>
            <a:lstStyle/>
            <a:p>
              <a:r>
                <a:rPr lang="en-US" altLang="zh-CN" sz="2400">
                  <a:solidFill>
                    <a:prstClr val="white"/>
                  </a:solidFill>
                  <a:latin typeface="汉仪喵魂体W" panose="00020600040101010101" pitchFamily="18" charset="-122"/>
                  <a:ea typeface="汉仪喵魂体W" panose="00020600040101010101" pitchFamily="18" charset="-122"/>
                </a:rPr>
                <a:t>1. Đặc điểm rừng nhiệt đới</a:t>
              </a:r>
              <a:endParaRPr lang="zh-CN" altLang="en-US" sz="2400" dirty="0">
                <a:solidFill>
                  <a:prstClr val="white"/>
                </a:solidFill>
                <a:latin typeface="汉仪喵魂体W" panose="00020600040101010101" pitchFamily="18" charset="-122"/>
                <a:ea typeface="汉仪喵魂体W" panose="00020600040101010101" pitchFamily="18" charset="-122"/>
              </a:endParaRPr>
            </a:p>
          </p:txBody>
        </p:sp>
      </p:grpSp>
      <p:sp>
        <p:nvSpPr>
          <p:cNvPr id="104" name="TextBox 103"/>
          <p:cNvSpPr txBox="1"/>
          <p:nvPr/>
        </p:nvSpPr>
        <p:spPr>
          <a:xfrm>
            <a:off x="429579" y="1337114"/>
            <a:ext cx="4706917" cy="1764394"/>
          </a:xfrm>
          <a:prstGeom prst="rect">
            <a:avLst/>
          </a:prstGeom>
          <a:noFill/>
        </p:spPr>
        <p:txBody>
          <a:bodyPr wrap="square" rtlCol="0">
            <a:spAutoFit/>
          </a:bodyPr>
          <a:lstStyle/>
          <a:p>
            <a:pPr algn="just" fontAlgn="base">
              <a:lnSpc>
                <a:spcPct val="115000"/>
              </a:lnSpc>
            </a:pPr>
            <a:r>
              <a:rPr lang="en-US" sz="2400" b="1" dirty="0">
                <a:latin typeface="Times New Roman"/>
                <a:ea typeface="Calibri"/>
                <a:cs typeface="Times New Roman"/>
              </a:rPr>
              <a:t>1. </a:t>
            </a:r>
            <a:r>
              <a:rPr lang="en-US" sz="2400" b="1" dirty="0" err="1">
                <a:latin typeface="Times New Roman"/>
                <a:ea typeface="Calibri"/>
                <a:cs typeface="Times New Roman"/>
              </a:rPr>
              <a:t>Điều</a:t>
            </a:r>
            <a:r>
              <a:rPr lang="en-US" sz="2400" b="1" dirty="0">
                <a:latin typeface="Times New Roman"/>
                <a:ea typeface="Calibri"/>
                <a:cs typeface="Times New Roman"/>
              </a:rPr>
              <a:t> </a:t>
            </a:r>
            <a:r>
              <a:rPr lang="en-US" sz="2400" b="1" dirty="0" err="1">
                <a:latin typeface="Times New Roman"/>
                <a:ea typeface="Calibri"/>
                <a:cs typeface="Times New Roman"/>
              </a:rPr>
              <a:t>kiện</a:t>
            </a:r>
            <a:r>
              <a:rPr lang="en-US" sz="2400" b="1" dirty="0">
                <a:latin typeface="Times New Roman"/>
                <a:ea typeface="Calibri"/>
                <a:cs typeface="Times New Roman"/>
              </a:rPr>
              <a:t> </a:t>
            </a:r>
            <a:r>
              <a:rPr lang="en-US" sz="2400" b="1" dirty="0" err="1">
                <a:latin typeface="Times New Roman"/>
                <a:ea typeface="Calibri"/>
                <a:cs typeface="Times New Roman"/>
              </a:rPr>
              <a:t>khí</a:t>
            </a:r>
            <a:r>
              <a:rPr lang="en-US" sz="2400" b="1" dirty="0">
                <a:latin typeface="Times New Roman"/>
                <a:ea typeface="Calibri"/>
                <a:cs typeface="Times New Roman"/>
              </a:rPr>
              <a:t> </a:t>
            </a:r>
            <a:r>
              <a:rPr lang="en-US" sz="2400" b="1" dirty="0" err="1">
                <a:latin typeface="Times New Roman"/>
                <a:ea typeface="Calibri"/>
                <a:cs typeface="Times New Roman"/>
              </a:rPr>
              <a:t>hậu</a:t>
            </a:r>
            <a:r>
              <a:rPr lang="en-US" sz="2400" b="1" dirty="0">
                <a:latin typeface="Times New Roman"/>
                <a:ea typeface="Calibri"/>
                <a:cs typeface="Times New Roman"/>
              </a:rPr>
              <a:t> ở </a:t>
            </a:r>
            <a:r>
              <a:rPr lang="en-US" sz="2400" b="1" dirty="0" err="1">
                <a:latin typeface="Times New Roman"/>
                <a:ea typeface="Calibri"/>
                <a:cs typeface="Times New Roman"/>
              </a:rPr>
              <a:t>vùng</a:t>
            </a:r>
            <a:r>
              <a:rPr lang="en-US" sz="2400" b="1" dirty="0">
                <a:latin typeface="Times New Roman"/>
                <a:ea typeface="Calibri"/>
                <a:cs typeface="Times New Roman"/>
              </a:rPr>
              <a:t> </a:t>
            </a:r>
            <a:r>
              <a:rPr lang="en-US" sz="2400" b="1" dirty="0" err="1">
                <a:latin typeface="Times New Roman"/>
                <a:ea typeface="Calibri"/>
                <a:cs typeface="Times New Roman"/>
              </a:rPr>
              <a:t>nhiệt</a:t>
            </a:r>
            <a:r>
              <a:rPr lang="en-US" sz="2400" b="1" dirty="0">
                <a:latin typeface="Times New Roman"/>
                <a:ea typeface="Calibri"/>
                <a:cs typeface="Times New Roman"/>
              </a:rPr>
              <a:t> </a:t>
            </a:r>
            <a:r>
              <a:rPr lang="en-US" sz="2400" b="1" dirty="0" err="1">
                <a:latin typeface="Times New Roman"/>
                <a:ea typeface="Calibri"/>
                <a:cs typeface="Times New Roman"/>
              </a:rPr>
              <a:t>đới</a:t>
            </a:r>
            <a:r>
              <a:rPr lang="en-US" sz="2400" b="1" dirty="0">
                <a:latin typeface="Times New Roman"/>
                <a:ea typeface="Calibri"/>
                <a:cs typeface="Times New Roman"/>
              </a:rPr>
              <a:t> </a:t>
            </a:r>
            <a:r>
              <a:rPr lang="en-US" sz="2400" b="1" dirty="0" err="1">
                <a:latin typeface="Times New Roman"/>
                <a:ea typeface="Calibri"/>
                <a:cs typeface="Times New Roman"/>
              </a:rPr>
              <a:t>như</a:t>
            </a:r>
            <a:r>
              <a:rPr lang="en-US" sz="2400" b="1" dirty="0">
                <a:latin typeface="Times New Roman"/>
                <a:ea typeface="Calibri"/>
                <a:cs typeface="Times New Roman"/>
              </a:rPr>
              <a:t> </a:t>
            </a:r>
            <a:r>
              <a:rPr lang="en-US" sz="2400" b="1" dirty="0" err="1">
                <a:latin typeface="Times New Roman"/>
                <a:ea typeface="Calibri"/>
                <a:cs typeface="Times New Roman"/>
              </a:rPr>
              <a:t>thế</a:t>
            </a:r>
            <a:r>
              <a:rPr lang="en-US" sz="2400" b="1" dirty="0">
                <a:latin typeface="Times New Roman"/>
                <a:ea typeface="Calibri"/>
                <a:cs typeface="Times New Roman"/>
              </a:rPr>
              <a:t> </a:t>
            </a:r>
            <a:r>
              <a:rPr lang="en-US" sz="2400" b="1" dirty="0" err="1">
                <a:latin typeface="Times New Roman"/>
                <a:ea typeface="Calibri"/>
                <a:cs typeface="Times New Roman"/>
              </a:rPr>
              <a:t>nào</a:t>
            </a:r>
            <a:r>
              <a:rPr lang="en-US" sz="2400" b="1" dirty="0">
                <a:latin typeface="Times New Roman"/>
                <a:ea typeface="Calibri"/>
                <a:cs typeface="Times New Roman"/>
              </a:rPr>
              <a:t>?</a:t>
            </a:r>
            <a:endParaRPr lang="en-US" dirty="0">
              <a:latin typeface="Calibri"/>
              <a:ea typeface="Calibri"/>
              <a:cs typeface="Times New Roman"/>
            </a:endParaRPr>
          </a:p>
          <a:p>
            <a:pPr algn="just" fontAlgn="base">
              <a:lnSpc>
                <a:spcPct val="115000"/>
              </a:lnSpc>
            </a:pPr>
            <a:r>
              <a:rPr lang="en-US" sz="2400" b="1" dirty="0">
                <a:latin typeface="Times New Roman"/>
                <a:ea typeface="Calibri"/>
                <a:cs typeface="Times New Roman"/>
              </a:rPr>
              <a:t>2. </a:t>
            </a:r>
            <a:r>
              <a:rPr lang="en-US" sz="2400" b="1" dirty="0" err="1">
                <a:latin typeface="Times New Roman"/>
                <a:ea typeface="Calibri"/>
                <a:cs typeface="Times New Roman"/>
              </a:rPr>
              <a:t>Có</a:t>
            </a:r>
            <a:r>
              <a:rPr lang="en-US" sz="2400" b="1" dirty="0">
                <a:latin typeface="Times New Roman"/>
                <a:ea typeface="Calibri"/>
                <a:cs typeface="Times New Roman"/>
              </a:rPr>
              <a:t> </a:t>
            </a:r>
            <a:r>
              <a:rPr lang="en-US" sz="2400" b="1" dirty="0" err="1">
                <a:latin typeface="Times New Roman"/>
                <a:ea typeface="Calibri"/>
                <a:cs typeface="Times New Roman"/>
              </a:rPr>
              <a:t>những</a:t>
            </a:r>
            <a:r>
              <a:rPr lang="en-US" sz="2400" b="1" dirty="0">
                <a:latin typeface="Times New Roman"/>
                <a:ea typeface="Calibri"/>
                <a:cs typeface="Times New Roman"/>
              </a:rPr>
              <a:t> </a:t>
            </a:r>
            <a:r>
              <a:rPr lang="en-US" sz="2400" b="1" dirty="0" err="1">
                <a:latin typeface="Times New Roman"/>
                <a:ea typeface="Calibri"/>
                <a:cs typeface="Times New Roman"/>
              </a:rPr>
              <a:t>kiểu</a:t>
            </a:r>
            <a:r>
              <a:rPr lang="en-US" sz="2400" b="1" dirty="0">
                <a:latin typeface="Times New Roman"/>
                <a:ea typeface="Calibri"/>
                <a:cs typeface="Times New Roman"/>
              </a:rPr>
              <a:t> </a:t>
            </a:r>
            <a:r>
              <a:rPr lang="en-US" sz="2400" b="1" dirty="0" err="1">
                <a:latin typeface="Times New Roman"/>
                <a:ea typeface="Calibri"/>
                <a:cs typeface="Times New Roman"/>
              </a:rPr>
              <a:t>rừng</a:t>
            </a:r>
            <a:r>
              <a:rPr lang="en-US" sz="2400" b="1" dirty="0">
                <a:latin typeface="Times New Roman"/>
                <a:ea typeface="Calibri"/>
                <a:cs typeface="Times New Roman"/>
              </a:rPr>
              <a:t> </a:t>
            </a:r>
            <a:r>
              <a:rPr lang="en-US" sz="2400" b="1" dirty="0" err="1">
                <a:latin typeface="Times New Roman"/>
                <a:ea typeface="Calibri"/>
                <a:cs typeface="Times New Roman"/>
              </a:rPr>
              <a:t>chính</a:t>
            </a:r>
            <a:r>
              <a:rPr lang="en-US" sz="2400" b="1" dirty="0">
                <a:latin typeface="Times New Roman"/>
                <a:ea typeface="Calibri"/>
                <a:cs typeface="Times New Roman"/>
              </a:rPr>
              <a:t> </a:t>
            </a:r>
            <a:r>
              <a:rPr lang="en-US" sz="2400" b="1" dirty="0" err="1">
                <a:latin typeface="Times New Roman"/>
                <a:ea typeface="Calibri"/>
                <a:cs typeface="Times New Roman"/>
              </a:rPr>
              <a:t>nào</a:t>
            </a:r>
            <a:r>
              <a:rPr lang="en-US" sz="2400" b="1" dirty="0">
                <a:latin typeface="Times New Roman"/>
                <a:ea typeface="Calibri"/>
                <a:cs typeface="Times New Roman"/>
              </a:rPr>
              <a:t> ở </a:t>
            </a:r>
            <a:r>
              <a:rPr lang="en-US" sz="2400" b="1" dirty="0" err="1">
                <a:latin typeface="Times New Roman"/>
                <a:ea typeface="Calibri"/>
                <a:cs typeface="Times New Roman"/>
              </a:rPr>
              <a:t>vùng</a:t>
            </a:r>
            <a:r>
              <a:rPr lang="en-US" sz="2400" b="1" dirty="0">
                <a:latin typeface="Times New Roman"/>
                <a:ea typeface="Calibri"/>
                <a:cs typeface="Times New Roman"/>
              </a:rPr>
              <a:t> </a:t>
            </a:r>
            <a:r>
              <a:rPr lang="en-US" sz="2400" b="1" dirty="0" err="1">
                <a:latin typeface="Times New Roman"/>
                <a:ea typeface="Calibri"/>
                <a:cs typeface="Times New Roman"/>
              </a:rPr>
              <a:t>nhiệt</a:t>
            </a:r>
            <a:r>
              <a:rPr lang="en-US" sz="2400" b="1" dirty="0">
                <a:latin typeface="Times New Roman"/>
                <a:ea typeface="Calibri"/>
                <a:cs typeface="Times New Roman"/>
              </a:rPr>
              <a:t> </a:t>
            </a:r>
            <a:r>
              <a:rPr lang="en-US" sz="2400" b="1" dirty="0" err="1">
                <a:latin typeface="Times New Roman"/>
                <a:ea typeface="Calibri"/>
                <a:cs typeface="Times New Roman"/>
              </a:rPr>
              <a:t>đới</a:t>
            </a:r>
            <a:r>
              <a:rPr lang="en-US" sz="2400" b="1" dirty="0">
                <a:latin typeface="Times New Roman"/>
                <a:ea typeface="Calibri"/>
                <a:cs typeface="Times New Roman"/>
              </a:rPr>
              <a:t>?</a:t>
            </a:r>
            <a:endParaRPr lang="en-US" dirty="0">
              <a:latin typeface="Calibri"/>
              <a:ea typeface="Calibri"/>
              <a:cs typeface="Times New Roman"/>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4" t="1375" r="1983"/>
          <a:stretch/>
        </p:blipFill>
        <p:spPr bwMode="auto">
          <a:xfrm>
            <a:off x="5339696" y="1523999"/>
            <a:ext cx="3499504" cy="421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0945" y="727779"/>
            <a:ext cx="6498895" cy="490199"/>
          </a:xfrm>
          <a:prstGeom prst="rect">
            <a:avLst/>
          </a:prstGeom>
        </p:spPr>
        <p:txBody>
          <a:bodyPr wrap="none">
            <a:spAutoFit/>
          </a:bodyPr>
          <a:lstStyle/>
          <a:p>
            <a:pPr algn="ctr" fontAlgn="base">
              <a:lnSpc>
                <a:spcPct val="115000"/>
              </a:lnSpc>
            </a:pPr>
            <a:r>
              <a:rPr lang="en-US" sz="2400" b="1">
                <a:solidFill>
                  <a:srgbClr val="0000CC"/>
                </a:solidFill>
                <a:latin typeface="Times New Roman"/>
                <a:ea typeface="Calibri"/>
                <a:cs typeface="Times New Roman"/>
              </a:rPr>
              <a:t>Nhiệm vụ 1: Đặc điểm chung của rừng nhiệt đới</a:t>
            </a:r>
            <a:endParaRPr lang="en-US" sz="2400">
              <a:solidFill>
                <a:srgbClr val="0000CC"/>
              </a:solidFill>
              <a:latin typeface="Calibri"/>
              <a:ea typeface="Calibri"/>
              <a:cs typeface="Times New Roman"/>
            </a:endParaRPr>
          </a:p>
        </p:txBody>
      </p:sp>
      <p:sp>
        <p:nvSpPr>
          <p:cNvPr id="3" name="TextBox 2">
            <a:extLst>
              <a:ext uri="{FF2B5EF4-FFF2-40B4-BE49-F238E27FC236}">
                <a16:creationId xmlns:a16="http://schemas.microsoft.com/office/drawing/2014/main" id="{9049BC17-3F81-F004-8FCB-7A82734BB5A5}"/>
              </a:ext>
            </a:extLst>
          </p:cNvPr>
          <p:cNvSpPr txBox="1"/>
          <p:nvPr/>
        </p:nvSpPr>
        <p:spPr>
          <a:xfrm>
            <a:off x="304800" y="152400"/>
            <a:ext cx="6781800" cy="584775"/>
          </a:xfrm>
          <a:prstGeom prst="rect">
            <a:avLst/>
          </a:prstGeom>
          <a:noFill/>
        </p:spPr>
        <p:txBody>
          <a:bodyPr wrap="square">
            <a:spAutoFit/>
          </a:bodyPr>
          <a:lstStyle/>
          <a:p>
            <a:r>
              <a:rPr lang="nl-NL" sz="3200" b="1">
                <a:solidFill>
                  <a:srgbClr val="FF0000"/>
                </a:solidFill>
                <a:effectLst/>
                <a:latin typeface="Times New Roman" panose="02020603050405020304" pitchFamily="18" charset="0"/>
                <a:ea typeface="Calibri" panose="020F0502020204030204" pitchFamily="34" charset="0"/>
              </a:rPr>
              <a:t>III. Đặc điểm rừng nhiệt đới</a:t>
            </a:r>
            <a:endParaRPr lang="en-US" sz="3200">
              <a:solidFill>
                <a:srgbClr val="FF0000"/>
              </a:solidFill>
            </a:endParaRPr>
          </a:p>
        </p:txBody>
      </p:sp>
    </p:spTree>
    <p:extLst>
      <p:ext uri="{BB962C8B-B14F-4D97-AF65-F5344CB8AC3E}">
        <p14:creationId xmlns:p14="http://schemas.microsoft.com/office/powerpoint/2010/main" val="2670949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12300" y="1137632"/>
            <a:ext cx="4720996" cy="461665"/>
            <a:chOff x="994820" y="525519"/>
            <a:chExt cx="5664588" cy="702790"/>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4" name="文本框 93"/>
            <p:cNvSpPr txBox="1"/>
            <p:nvPr/>
          </p:nvSpPr>
          <p:spPr>
            <a:xfrm>
              <a:off x="1363738" y="525519"/>
              <a:ext cx="4898973" cy="702790"/>
            </a:xfrm>
            <a:prstGeom prst="rect">
              <a:avLst/>
            </a:prstGeom>
            <a:noFill/>
          </p:spPr>
          <p:txBody>
            <a:bodyPr wrap="square" rtlCol="0">
              <a:spAutoFit/>
            </a:bodyPr>
            <a:lstStyle/>
            <a:p>
              <a:r>
                <a:rPr lang="en-US" altLang="zh-CN" sz="2400">
                  <a:solidFill>
                    <a:prstClr val="white"/>
                  </a:solidFill>
                  <a:latin typeface="汉仪喵魂体W" panose="00020600040101010101" pitchFamily="18" charset="-122"/>
                  <a:ea typeface="汉仪喵魂体W" panose="00020600040101010101" pitchFamily="18" charset="-122"/>
                </a:rPr>
                <a:t>1. Đặc điểm rừng nhiệt đới</a:t>
              </a:r>
              <a:endParaRPr lang="zh-CN" altLang="en-US" sz="2400" dirty="0">
                <a:solidFill>
                  <a:prstClr val="white"/>
                </a:solidFill>
                <a:latin typeface="汉仪喵魂体W" panose="00020600040101010101" pitchFamily="18" charset="-122"/>
                <a:ea typeface="汉仪喵魂体W" panose="00020600040101010101" pitchFamily="18" charset="-122"/>
              </a:endParaRPr>
            </a:p>
          </p:txBody>
        </p:sp>
      </p:grpSp>
      <p:graphicFrame>
        <p:nvGraphicFramePr>
          <p:cNvPr id="3" name="Table 2"/>
          <p:cNvGraphicFramePr>
            <a:graphicFrameLocks noGrp="1"/>
          </p:cNvGraphicFramePr>
          <p:nvPr>
            <p:extLst>
              <p:ext uri="{D42A27DB-BD31-4B8C-83A1-F6EECF244321}">
                <p14:modId xmlns:p14="http://schemas.microsoft.com/office/powerpoint/2010/main" val="2599254896"/>
              </p:ext>
            </p:extLst>
          </p:nvPr>
        </p:nvGraphicFramePr>
        <p:xfrm>
          <a:off x="219445" y="1599297"/>
          <a:ext cx="5190755" cy="2878751"/>
        </p:xfrm>
        <a:graphic>
          <a:graphicData uri="http://schemas.openxmlformats.org/drawingml/2006/table">
            <a:tbl>
              <a:tblPr firstRow="1" firstCol="1" bandRow="1"/>
              <a:tblGrid>
                <a:gridCol w="2594876">
                  <a:extLst>
                    <a:ext uri="{9D8B030D-6E8A-4147-A177-3AD203B41FA5}">
                      <a16:colId xmlns:a16="http://schemas.microsoft.com/office/drawing/2014/main" val="20000"/>
                    </a:ext>
                  </a:extLst>
                </a:gridCol>
                <a:gridCol w="2595879">
                  <a:extLst>
                    <a:ext uri="{9D8B030D-6E8A-4147-A177-3AD203B41FA5}">
                      <a16:colId xmlns:a16="http://schemas.microsoft.com/office/drawing/2014/main" val="20001"/>
                    </a:ext>
                  </a:extLst>
                </a:gridCol>
              </a:tblGrid>
              <a:tr h="314966">
                <a:tc gridSpan="2">
                  <a:txBody>
                    <a:bodyPr/>
                    <a:lstStyle/>
                    <a:p>
                      <a:pPr algn="ctr" fontAlgn="base">
                        <a:lnSpc>
                          <a:spcPct val="115000"/>
                        </a:lnSpc>
                        <a:spcAft>
                          <a:spcPts val="0"/>
                        </a:spcAft>
                      </a:pPr>
                      <a:r>
                        <a:rPr lang="nl-NL" sz="1800" b="1">
                          <a:solidFill>
                            <a:schemeClr val="tx1"/>
                          </a:solidFill>
                          <a:effectLst/>
                          <a:latin typeface="Times New Roman"/>
                          <a:ea typeface="Calibri"/>
                          <a:cs typeface="Times New Roman"/>
                        </a:rPr>
                        <a:t>Rừng  nhiệt đới</a:t>
                      </a:r>
                      <a:endParaRPr lang="en-US" sz="1800" b="1">
                        <a:solidFill>
                          <a:schemeClr val="tx1"/>
                        </a:solidFill>
                        <a:effectLst/>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314966">
                <a:tc>
                  <a:txBody>
                    <a:bodyPr/>
                    <a:lstStyle/>
                    <a:p>
                      <a:pPr algn="just" fontAlgn="base">
                        <a:lnSpc>
                          <a:spcPct val="115000"/>
                        </a:lnSpc>
                        <a:spcAft>
                          <a:spcPts val="0"/>
                        </a:spcAft>
                      </a:pPr>
                      <a:r>
                        <a:rPr lang="nl-NL" sz="1800" b="1">
                          <a:solidFill>
                            <a:schemeClr val="tx1"/>
                          </a:solidFill>
                          <a:effectLst/>
                          <a:latin typeface="Times New Roman"/>
                          <a:ea typeface="Calibri"/>
                          <a:cs typeface="Times New Roman"/>
                        </a:rPr>
                        <a:t>Phân bố</a:t>
                      </a:r>
                      <a:endParaRPr lang="en-US" sz="1800" b="1">
                        <a:solidFill>
                          <a:schemeClr val="tx1"/>
                        </a:solidFill>
                        <a:effectLst/>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1800" b="1">
                          <a:solidFill>
                            <a:schemeClr val="tx1"/>
                          </a:solidFill>
                          <a:effectLst/>
                          <a:latin typeface="Times New Roman"/>
                          <a:ea typeface="Calibri"/>
                          <a:cs typeface="Times New Roman"/>
                        </a:rPr>
                        <a:t> </a:t>
                      </a:r>
                      <a:endParaRPr lang="en-US" sz="1800" b="1">
                        <a:solidFill>
                          <a:schemeClr val="tx1"/>
                        </a:solidFill>
                        <a:effectLst/>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4966">
                <a:tc>
                  <a:txBody>
                    <a:bodyPr/>
                    <a:lstStyle/>
                    <a:p>
                      <a:pPr algn="just" fontAlgn="base">
                        <a:lnSpc>
                          <a:spcPct val="115000"/>
                        </a:lnSpc>
                        <a:spcAft>
                          <a:spcPts val="0"/>
                        </a:spcAft>
                      </a:pPr>
                      <a:r>
                        <a:rPr lang="nl-NL" sz="1800" b="1">
                          <a:solidFill>
                            <a:schemeClr val="tx1"/>
                          </a:solidFill>
                          <a:effectLst/>
                          <a:latin typeface="Times New Roman"/>
                          <a:ea typeface="Calibri"/>
                          <a:cs typeface="Times New Roman"/>
                        </a:rPr>
                        <a:t>Nhiệt độ TB</a:t>
                      </a:r>
                      <a:endParaRPr lang="en-US" sz="1800" b="1">
                        <a:solidFill>
                          <a:schemeClr val="tx1"/>
                        </a:solidFill>
                        <a:effectLst/>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1800" b="1">
                          <a:solidFill>
                            <a:schemeClr val="tx1"/>
                          </a:solidFill>
                          <a:effectLst/>
                          <a:latin typeface="Times New Roman"/>
                          <a:ea typeface="Calibri"/>
                          <a:cs typeface="Times New Roman"/>
                        </a:rPr>
                        <a:t> </a:t>
                      </a:r>
                      <a:endParaRPr lang="en-US" sz="1800" b="1">
                        <a:solidFill>
                          <a:schemeClr val="tx1"/>
                        </a:solidFill>
                        <a:effectLst/>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4966">
                <a:tc>
                  <a:txBody>
                    <a:bodyPr/>
                    <a:lstStyle/>
                    <a:p>
                      <a:pPr algn="just" fontAlgn="base">
                        <a:lnSpc>
                          <a:spcPct val="115000"/>
                        </a:lnSpc>
                        <a:spcAft>
                          <a:spcPts val="0"/>
                        </a:spcAft>
                      </a:pPr>
                      <a:r>
                        <a:rPr lang="nl-NL" sz="1800" b="1">
                          <a:solidFill>
                            <a:schemeClr val="tx1"/>
                          </a:solidFill>
                          <a:effectLst/>
                          <a:latin typeface="Times New Roman"/>
                          <a:ea typeface="Calibri"/>
                          <a:cs typeface="Times New Roman"/>
                        </a:rPr>
                        <a:t>Lượng mưa TB</a:t>
                      </a:r>
                      <a:endParaRPr lang="en-US" sz="1800" b="1">
                        <a:solidFill>
                          <a:schemeClr val="tx1"/>
                        </a:solidFill>
                        <a:effectLst/>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1800" b="1">
                          <a:solidFill>
                            <a:schemeClr val="tx1"/>
                          </a:solidFill>
                          <a:effectLst/>
                          <a:latin typeface="Times New Roman"/>
                          <a:ea typeface="Calibri"/>
                          <a:cs typeface="Times New Roman"/>
                        </a:rPr>
                        <a:t> </a:t>
                      </a:r>
                      <a:endParaRPr lang="en-US" sz="1800" b="1">
                        <a:solidFill>
                          <a:schemeClr val="tx1"/>
                        </a:solidFill>
                        <a:effectLst/>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4966">
                <a:tc>
                  <a:txBody>
                    <a:bodyPr/>
                    <a:lstStyle/>
                    <a:p>
                      <a:pPr algn="just" fontAlgn="base">
                        <a:lnSpc>
                          <a:spcPct val="115000"/>
                        </a:lnSpc>
                        <a:spcAft>
                          <a:spcPts val="0"/>
                        </a:spcAft>
                      </a:pPr>
                      <a:r>
                        <a:rPr lang="nl-NL" sz="1800" b="1">
                          <a:solidFill>
                            <a:schemeClr val="tx1"/>
                          </a:solidFill>
                          <a:effectLst/>
                          <a:latin typeface="Times New Roman"/>
                          <a:ea typeface="Calibri"/>
                          <a:cs typeface="Times New Roman"/>
                        </a:rPr>
                        <a:t>Động vật</a:t>
                      </a:r>
                      <a:endParaRPr lang="en-US" sz="1800" b="1">
                        <a:solidFill>
                          <a:schemeClr val="tx1"/>
                        </a:solidFill>
                        <a:effectLst/>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1800" b="1">
                          <a:solidFill>
                            <a:schemeClr val="tx1"/>
                          </a:solidFill>
                          <a:effectLst/>
                          <a:latin typeface="Times New Roman"/>
                          <a:ea typeface="Calibri"/>
                          <a:cs typeface="Times New Roman"/>
                        </a:rPr>
                        <a:t> </a:t>
                      </a:r>
                      <a:endParaRPr lang="en-US" sz="1800" b="1">
                        <a:solidFill>
                          <a:schemeClr val="tx1"/>
                        </a:solidFill>
                        <a:effectLst/>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4966">
                <a:tc>
                  <a:txBody>
                    <a:bodyPr/>
                    <a:lstStyle/>
                    <a:p>
                      <a:pPr algn="just" fontAlgn="base">
                        <a:lnSpc>
                          <a:spcPct val="115000"/>
                        </a:lnSpc>
                        <a:spcAft>
                          <a:spcPts val="0"/>
                        </a:spcAft>
                      </a:pPr>
                      <a:r>
                        <a:rPr lang="nl-NL" sz="1800" b="1">
                          <a:solidFill>
                            <a:schemeClr val="tx1"/>
                          </a:solidFill>
                          <a:effectLst/>
                          <a:latin typeface="Times New Roman"/>
                          <a:ea typeface="Calibri"/>
                          <a:cs typeface="Times New Roman"/>
                        </a:rPr>
                        <a:t>Thực vật</a:t>
                      </a:r>
                      <a:endParaRPr lang="en-US" sz="1800" b="1">
                        <a:solidFill>
                          <a:schemeClr val="tx1"/>
                        </a:solidFill>
                        <a:effectLst/>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1800" b="1">
                          <a:solidFill>
                            <a:schemeClr val="tx1"/>
                          </a:solidFill>
                          <a:effectLst/>
                          <a:latin typeface="Times New Roman"/>
                          <a:ea typeface="Calibri"/>
                          <a:cs typeface="Times New Roman"/>
                        </a:rPr>
                        <a:t> </a:t>
                      </a:r>
                      <a:endParaRPr lang="en-US" sz="1800" b="1">
                        <a:solidFill>
                          <a:schemeClr val="tx1"/>
                        </a:solidFill>
                        <a:effectLst/>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988955">
                <a:tc gridSpan="2">
                  <a:txBody>
                    <a:bodyPr/>
                    <a:lstStyle/>
                    <a:p>
                      <a:pPr algn="l" fontAlgn="base">
                        <a:lnSpc>
                          <a:spcPct val="115000"/>
                        </a:lnSpc>
                        <a:spcAft>
                          <a:spcPts val="0"/>
                        </a:spcAft>
                      </a:pPr>
                      <a:r>
                        <a:rPr lang="nl-NL" sz="1800" b="1" dirty="0">
                          <a:solidFill>
                            <a:schemeClr val="tx1"/>
                          </a:solidFill>
                          <a:effectLst/>
                          <a:latin typeface="Times New Roman"/>
                          <a:ea typeface="Calibri"/>
                          <a:cs typeface="Times New Roman"/>
                        </a:rPr>
                        <a:t>Sự khác nhau  của rừng mưa nhiệt đới và rừng nhiệt đới </a:t>
                      </a:r>
                      <a:r>
                        <a:rPr lang="nl-NL" sz="1800" b="1">
                          <a:solidFill>
                            <a:schemeClr val="tx1"/>
                          </a:solidFill>
                          <a:effectLst/>
                          <a:latin typeface="Times New Roman"/>
                          <a:ea typeface="Calibri"/>
                          <a:cs typeface="Times New Roman"/>
                        </a:rPr>
                        <a:t>gió mùa?</a:t>
                      </a:r>
                      <a:endParaRPr lang="nl-NL" sz="1800" b="1" dirty="0">
                        <a:solidFill>
                          <a:schemeClr val="tx1"/>
                        </a:solidFill>
                        <a:effectLst/>
                        <a:latin typeface="Times New Roman"/>
                        <a:ea typeface="Calibri"/>
                        <a:cs typeface="Times New Roman"/>
                      </a:endParaRPr>
                    </a:p>
                    <a:p>
                      <a:pPr algn="ctr" fontAlgn="base">
                        <a:lnSpc>
                          <a:spcPct val="115000"/>
                        </a:lnSpc>
                        <a:spcAft>
                          <a:spcPts val="0"/>
                        </a:spcAft>
                      </a:pPr>
                      <a:endParaRPr lang="en-US" sz="1800" b="1" dirty="0">
                        <a:solidFill>
                          <a:schemeClr val="tx1"/>
                        </a:solidFill>
                        <a:effectLst/>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4" name="Rectangle 3"/>
          <p:cNvSpPr>
            <a:spLocks noChangeArrowheads="1"/>
          </p:cNvSpPr>
          <p:nvPr/>
        </p:nvSpPr>
        <p:spPr bwMode="auto">
          <a:xfrm>
            <a:off x="-96980" y="962020"/>
            <a:ext cx="5611090"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pPr>
            <a:r>
              <a:rPr lang="nl-NL" sz="2100" b="1" dirty="0">
                <a:solidFill>
                  <a:srgbClr val="0000CC"/>
                </a:solidFill>
                <a:latin typeface="Times New Roman" pitchFamily="18" charset="0"/>
                <a:ea typeface="Calibri" pitchFamily="34" charset="0"/>
                <a:cs typeface="Times New Roman" pitchFamily="18" charset="0"/>
              </a:rPr>
              <a:t>Thảo luận nhóm 5’ và hoàn thành bảng sau:</a:t>
            </a:r>
            <a:endParaRPr lang="nl-NL" sz="2100" b="1" dirty="0">
              <a:solidFill>
                <a:srgbClr val="0000CC"/>
              </a:solidFill>
              <a:latin typeface="Times New Roman" pitchFamily="18" charset="0"/>
              <a:cs typeface="Times New Roman" pitchFamily="18" charset="0"/>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5477164" y="1037402"/>
            <a:ext cx="3517075" cy="239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5486400" y="3403600"/>
            <a:ext cx="3517075" cy="2379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87E4EA55-57AE-3490-F871-171BF5CEE548}"/>
              </a:ext>
            </a:extLst>
          </p:cNvPr>
          <p:cNvSpPr txBox="1"/>
          <p:nvPr/>
        </p:nvSpPr>
        <p:spPr>
          <a:xfrm>
            <a:off x="191518" y="225413"/>
            <a:ext cx="6781800" cy="584775"/>
          </a:xfrm>
          <a:prstGeom prst="rect">
            <a:avLst/>
          </a:prstGeom>
          <a:noFill/>
        </p:spPr>
        <p:txBody>
          <a:bodyPr wrap="square">
            <a:spAutoFit/>
          </a:bodyPr>
          <a:lstStyle/>
          <a:p>
            <a:r>
              <a:rPr lang="nl-NL" sz="3200" b="1">
                <a:solidFill>
                  <a:srgbClr val="FF0000"/>
                </a:solidFill>
                <a:effectLst/>
                <a:latin typeface="Times New Roman" panose="02020603050405020304" pitchFamily="18" charset="0"/>
                <a:ea typeface="Calibri" panose="020F0502020204030204" pitchFamily="34" charset="0"/>
              </a:rPr>
              <a:t>III. Đặc điểm rừng nhiệt đới</a:t>
            </a:r>
            <a:endParaRPr lang="en-US" sz="3200">
              <a:solidFill>
                <a:srgbClr val="FF0000"/>
              </a:solidFill>
            </a:endParaRPr>
          </a:p>
        </p:txBody>
      </p:sp>
    </p:spTree>
    <p:extLst>
      <p:ext uri="{BB962C8B-B14F-4D97-AF65-F5344CB8AC3E}">
        <p14:creationId xmlns:p14="http://schemas.microsoft.com/office/powerpoint/2010/main" val="967308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12300" y="1137632"/>
            <a:ext cx="4720996" cy="461665"/>
            <a:chOff x="994820" y="525519"/>
            <a:chExt cx="5664588" cy="702790"/>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4" name="文本框 93"/>
            <p:cNvSpPr txBox="1"/>
            <p:nvPr/>
          </p:nvSpPr>
          <p:spPr>
            <a:xfrm>
              <a:off x="1363738" y="525519"/>
              <a:ext cx="4898973" cy="702790"/>
            </a:xfrm>
            <a:prstGeom prst="rect">
              <a:avLst/>
            </a:prstGeom>
            <a:noFill/>
          </p:spPr>
          <p:txBody>
            <a:bodyPr wrap="square" rtlCol="0">
              <a:spAutoFit/>
            </a:bodyPr>
            <a:lstStyle/>
            <a:p>
              <a:r>
                <a:rPr lang="en-US" altLang="zh-CN" sz="2400">
                  <a:solidFill>
                    <a:prstClr val="white"/>
                  </a:solidFill>
                  <a:latin typeface="汉仪喵魂体W" panose="00020600040101010101" pitchFamily="18" charset="-122"/>
                  <a:ea typeface="汉仪喵魂体W" panose="00020600040101010101" pitchFamily="18" charset="-122"/>
                </a:rPr>
                <a:t>1. Đặc điểm rừng nhiệt đới</a:t>
              </a:r>
              <a:endParaRPr lang="zh-CN" altLang="en-US" sz="2400" dirty="0">
                <a:solidFill>
                  <a:prstClr val="white"/>
                </a:solidFill>
                <a:latin typeface="汉仪喵魂体W" panose="00020600040101010101" pitchFamily="18" charset="-122"/>
                <a:ea typeface="汉仪喵魂体W" panose="00020600040101010101" pitchFamily="18" charset="-122"/>
              </a:endParaRPr>
            </a:p>
          </p:txBody>
        </p:sp>
      </p:gr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6475021" y="381000"/>
            <a:ext cx="2452254" cy="305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6483927" y="3379901"/>
            <a:ext cx="2440628" cy="309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539971033"/>
              </p:ext>
            </p:extLst>
          </p:nvPr>
        </p:nvGraphicFramePr>
        <p:xfrm>
          <a:off x="212300" y="636701"/>
          <a:ext cx="6093498" cy="5486400"/>
        </p:xfrm>
        <a:graphic>
          <a:graphicData uri="http://schemas.openxmlformats.org/drawingml/2006/table">
            <a:tbl>
              <a:tblPr firstRow="1" firstCol="1" bandRow="1"/>
              <a:tblGrid>
                <a:gridCol w="1470971">
                  <a:extLst>
                    <a:ext uri="{9D8B030D-6E8A-4147-A177-3AD203B41FA5}">
                      <a16:colId xmlns:a16="http://schemas.microsoft.com/office/drawing/2014/main" val="20000"/>
                    </a:ext>
                  </a:extLst>
                </a:gridCol>
                <a:gridCol w="4622527">
                  <a:extLst>
                    <a:ext uri="{9D8B030D-6E8A-4147-A177-3AD203B41FA5}">
                      <a16:colId xmlns:a16="http://schemas.microsoft.com/office/drawing/2014/main" val="20001"/>
                    </a:ext>
                  </a:extLst>
                </a:gridCol>
              </a:tblGrid>
              <a:tr h="382632">
                <a:tc gridSpan="2">
                  <a:txBody>
                    <a:bodyPr/>
                    <a:lstStyle/>
                    <a:p>
                      <a:pPr algn="ctr" fontAlgn="base">
                        <a:lnSpc>
                          <a:spcPct val="115000"/>
                        </a:lnSpc>
                        <a:spcAft>
                          <a:spcPts val="0"/>
                        </a:spcAft>
                      </a:pPr>
                      <a:r>
                        <a:rPr lang="nl-NL" sz="1500" b="1">
                          <a:solidFill>
                            <a:srgbClr val="0000CC"/>
                          </a:solidFill>
                          <a:effectLst/>
                          <a:latin typeface="Times New Roman" pitchFamily="18" charset="0"/>
                          <a:ea typeface="Calibri"/>
                          <a:cs typeface="Times New Roman" pitchFamily="18" charset="0"/>
                        </a:rPr>
                        <a:t>Rừng  nhiệt đới</a:t>
                      </a:r>
                      <a:endParaRPr lang="en-US" sz="1500" b="1">
                        <a:solidFill>
                          <a:srgbClr val="0000CC"/>
                        </a:solidFill>
                        <a:effectLst/>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788724">
                <a:tc>
                  <a:txBody>
                    <a:bodyPr/>
                    <a:lstStyle/>
                    <a:p>
                      <a:pPr algn="just" fontAlgn="base">
                        <a:lnSpc>
                          <a:spcPct val="115000"/>
                        </a:lnSpc>
                        <a:spcAft>
                          <a:spcPts val="0"/>
                        </a:spcAft>
                      </a:pPr>
                      <a:r>
                        <a:rPr lang="nl-NL" sz="1500" b="1">
                          <a:solidFill>
                            <a:srgbClr val="0000CC"/>
                          </a:solidFill>
                          <a:effectLst/>
                          <a:latin typeface="Times New Roman" pitchFamily="18" charset="0"/>
                          <a:ea typeface="Calibri"/>
                          <a:cs typeface="Times New Roman" pitchFamily="18" charset="0"/>
                        </a:rPr>
                        <a:t>Phân bố</a:t>
                      </a:r>
                      <a:endParaRPr lang="en-US" sz="1500" b="1">
                        <a:solidFill>
                          <a:srgbClr val="0000CC"/>
                        </a:solidFill>
                        <a:effectLst/>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1500" b="1">
                          <a:solidFill>
                            <a:schemeClr val="tx1"/>
                          </a:solidFill>
                          <a:effectLst/>
                          <a:latin typeface="Times New Roman" pitchFamily="18" charset="0"/>
                          <a:ea typeface="Calibri"/>
                          <a:cs typeface="Times New Roman" pitchFamily="18" charset="0"/>
                        </a:rPr>
                        <a:t>T</a:t>
                      </a:r>
                      <a:r>
                        <a:rPr lang="vi-VN" sz="1500" b="1">
                          <a:solidFill>
                            <a:schemeClr val="tx1"/>
                          </a:solidFill>
                          <a:effectLst/>
                          <a:latin typeface="Times New Roman" pitchFamily="18" charset="0"/>
                          <a:ea typeface="Calibri"/>
                          <a:cs typeface="Times New Roman" pitchFamily="18" charset="0"/>
                        </a:rPr>
                        <a:t>ừ vùng Xích đạo đến hết vành đai nhiệt đới ở cả bán cầu Bắc và bán cầu Nam</a:t>
                      </a:r>
                      <a:endParaRPr lang="en-US" sz="1500" b="1">
                        <a:solidFill>
                          <a:schemeClr val="tx1"/>
                        </a:solidFill>
                        <a:effectLst/>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4797">
                <a:tc>
                  <a:txBody>
                    <a:bodyPr/>
                    <a:lstStyle/>
                    <a:p>
                      <a:pPr algn="just" fontAlgn="base">
                        <a:lnSpc>
                          <a:spcPct val="115000"/>
                        </a:lnSpc>
                        <a:spcAft>
                          <a:spcPts val="0"/>
                        </a:spcAft>
                      </a:pPr>
                      <a:r>
                        <a:rPr lang="nl-NL" sz="1500" b="1">
                          <a:solidFill>
                            <a:srgbClr val="0000CC"/>
                          </a:solidFill>
                          <a:effectLst/>
                          <a:latin typeface="Times New Roman" pitchFamily="18" charset="0"/>
                          <a:ea typeface="Calibri"/>
                          <a:cs typeface="Times New Roman" pitchFamily="18" charset="0"/>
                        </a:rPr>
                        <a:t>Nhiệt độ TB</a:t>
                      </a:r>
                      <a:endParaRPr lang="en-US" sz="1500" b="1">
                        <a:solidFill>
                          <a:srgbClr val="0000CC"/>
                        </a:solidFill>
                        <a:effectLst/>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1500" b="1">
                          <a:solidFill>
                            <a:schemeClr val="tx1"/>
                          </a:solidFill>
                          <a:effectLst/>
                          <a:latin typeface="Times New Roman" pitchFamily="18" charset="0"/>
                          <a:ea typeface="Calibri"/>
                          <a:cs typeface="Times New Roman" pitchFamily="18" charset="0"/>
                        </a:rPr>
                        <a:t>N</a:t>
                      </a:r>
                      <a:r>
                        <a:rPr lang="vi-VN" sz="1500" b="1">
                          <a:solidFill>
                            <a:schemeClr val="tx1"/>
                          </a:solidFill>
                          <a:effectLst/>
                          <a:latin typeface="Times New Roman" pitchFamily="18" charset="0"/>
                          <a:ea typeface="Calibri"/>
                          <a:cs typeface="Times New Roman" pitchFamily="18" charset="0"/>
                        </a:rPr>
                        <a:t>hiệt độ trung bình năm trên 21 °</a:t>
                      </a:r>
                      <a:r>
                        <a:rPr lang="nl-NL" sz="1500" b="1">
                          <a:solidFill>
                            <a:schemeClr val="tx1"/>
                          </a:solidFill>
                          <a:effectLst/>
                          <a:latin typeface="Times New Roman" pitchFamily="18" charset="0"/>
                          <a:ea typeface="Calibri"/>
                          <a:cs typeface="Times New Roman" pitchFamily="18" charset="0"/>
                        </a:rPr>
                        <a:t>C</a:t>
                      </a:r>
                      <a:endParaRPr lang="en-US" sz="1500" b="1">
                        <a:solidFill>
                          <a:schemeClr val="tx1"/>
                        </a:solidFill>
                        <a:effectLst/>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7877">
                <a:tc>
                  <a:txBody>
                    <a:bodyPr/>
                    <a:lstStyle/>
                    <a:p>
                      <a:pPr algn="just" fontAlgn="base">
                        <a:lnSpc>
                          <a:spcPct val="115000"/>
                        </a:lnSpc>
                        <a:spcAft>
                          <a:spcPts val="0"/>
                        </a:spcAft>
                      </a:pPr>
                      <a:r>
                        <a:rPr lang="nl-NL" sz="1500" b="1">
                          <a:solidFill>
                            <a:srgbClr val="0000CC"/>
                          </a:solidFill>
                          <a:effectLst/>
                          <a:latin typeface="Times New Roman" pitchFamily="18" charset="0"/>
                          <a:ea typeface="Calibri"/>
                          <a:cs typeface="Times New Roman" pitchFamily="18" charset="0"/>
                        </a:rPr>
                        <a:t>Lượng mưa TB</a:t>
                      </a:r>
                      <a:endParaRPr lang="en-US" sz="1500" b="1">
                        <a:solidFill>
                          <a:srgbClr val="0000CC"/>
                        </a:solidFill>
                        <a:effectLst/>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1500" b="1" dirty="0">
                          <a:solidFill>
                            <a:schemeClr val="tx1"/>
                          </a:solidFill>
                          <a:effectLst/>
                          <a:latin typeface="Times New Roman" pitchFamily="18" charset="0"/>
                          <a:ea typeface="Calibri"/>
                          <a:cs typeface="Times New Roman" pitchFamily="18" charset="0"/>
                        </a:rPr>
                        <a:t>L</a:t>
                      </a:r>
                      <a:r>
                        <a:rPr lang="vi-VN" sz="1500" b="1" dirty="0" err="1">
                          <a:solidFill>
                            <a:schemeClr val="tx1"/>
                          </a:solidFill>
                          <a:effectLst/>
                          <a:latin typeface="Times New Roman" pitchFamily="18" charset="0"/>
                          <a:ea typeface="Calibri"/>
                          <a:cs typeface="Times New Roman" pitchFamily="18" charset="0"/>
                        </a:rPr>
                        <a:t>ượng</a:t>
                      </a:r>
                      <a:r>
                        <a:rPr lang="vi-VN" sz="1500" b="1" dirty="0">
                          <a:solidFill>
                            <a:schemeClr val="tx1"/>
                          </a:solidFill>
                          <a:effectLst/>
                          <a:latin typeface="Times New Roman" pitchFamily="18" charset="0"/>
                          <a:ea typeface="Calibri"/>
                          <a:cs typeface="Times New Roman" pitchFamily="18" charset="0"/>
                        </a:rPr>
                        <a:t> mưa trung bình năm trên 1 700 </a:t>
                      </a:r>
                      <a:r>
                        <a:rPr lang="vi-VN" sz="1500" b="1" dirty="0" err="1">
                          <a:solidFill>
                            <a:schemeClr val="tx1"/>
                          </a:solidFill>
                          <a:effectLst/>
                          <a:latin typeface="Times New Roman" pitchFamily="18" charset="0"/>
                          <a:ea typeface="Calibri"/>
                          <a:cs typeface="Times New Roman" pitchFamily="18" charset="0"/>
                        </a:rPr>
                        <a:t>mm</a:t>
                      </a:r>
                      <a:endParaRPr lang="en-US" sz="1500" b="1" dirty="0">
                        <a:solidFill>
                          <a:schemeClr val="tx1"/>
                        </a:solidFill>
                        <a:effectLst/>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99574">
                <a:tc>
                  <a:txBody>
                    <a:bodyPr/>
                    <a:lstStyle/>
                    <a:p>
                      <a:pPr algn="just" fontAlgn="base">
                        <a:lnSpc>
                          <a:spcPct val="115000"/>
                        </a:lnSpc>
                        <a:spcAft>
                          <a:spcPts val="0"/>
                        </a:spcAft>
                      </a:pPr>
                      <a:r>
                        <a:rPr lang="nl-NL" sz="1500" b="1">
                          <a:solidFill>
                            <a:srgbClr val="0000CC"/>
                          </a:solidFill>
                          <a:effectLst/>
                          <a:latin typeface="Times New Roman" pitchFamily="18" charset="0"/>
                          <a:ea typeface="Calibri"/>
                          <a:cs typeface="Times New Roman" pitchFamily="18" charset="0"/>
                        </a:rPr>
                        <a:t>Động vật</a:t>
                      </a:r>
                      <a:endParaRPr lang="en-US" sz="1500" b="1">
                        <a:solidFill>
                          <a:srgbClr val="0000CC"/>
                        </a:solidFill>
                        <a:effectLst/>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vi-VN" sz="1500" b="1">
                          <a:solidFill>
                            <a:schemeClr val="tx1"/>
                          </a:solidFill>
                          <a:effectLst/>
                          <a:latin typeface="Times New Roman" pitchFamily="18" charset="0"/>
                          <a:ea typeface="Calibri"/>
                          <a:cs typeface="Times New Roman" pitchFamily="18" charset="0"/>
                        </a:rPr>
                        <a:t>Động vật rất phong phú, nhiều loài sống trên cây, leo trèo giỏi như khỉ, vượn,... nhiều loài chim ăn quả có màu sắc sặc sỡ</a:t>
                      </a:r>
                      <a:endParaRPr lang="en-US" sz="1500" b="1">
                        <a:solidFill>
                          <a:schemeClr val="tx1"/>
                        </a:solidFill>
                        <a:effectLst/>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199574">
                <a:tc>
                  <a:txBody>
                    <a:bodyPr/>
                    <a:lstStyle/>
                    <a:p>
                      <a:pPr algn="just" fontAlgn="base">
                        <a:lnSpc>
                          <a:spcPct val="115000"/>
                        </a:lnSpc>
                        <a:spcAft>
                          <a:spcPts val="0"/>
                        </a:spcAft>
                      </a:pPr>
                      <a:r>
                        <a:rPr lang="nl-NL" sz="1500" b="1">
                          <a:solidFill>
                            <a:srgbClr val="0000CC"/>
                          </a:solidFill>
                          <a:effectLst/>
                          <a:latin typeface="Times New Roman" pitchFamily="18" charset="0"/>
                          <a:ea typeface="Calibri"/>
                          <a:cs typeface="Times New Roman" pitchFamily="18" charset="0"/>
                        </a:rPr>
                        <a:t>Thực vật</a:t>
                      </a:r>
                      <a:endParaRPr lang="en-US" sz="1500" b="1">
                        <a:solidFill>
                          <a:srgbClr val="0000CC"/>
                        </a:solidFill>
                        <a:effectLst/>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vi-VN" sz="1500" b="1">
                          <a:solidFill>
                            <a:schemeClr val="tx1"/>
                          </a:solidFill>
                          <a:effectLst/>
                          <a:latin typeface="Times New Roman" pitchFamily="18" charset="0"/>
                          <a:ea typeface="Calibri"/>
                          <a:cs typeface="Times New Roman" pitchFamily="18" charset="0"/>
                        </a:rPr>
                        <a:t>Rừng gồm nhiều tầng: trong rừng có nhiều loài cây thân gỗ, dây leo chẳng chịt; phong lan, tầm gửi, địa y bám trên thân cây</a:t>
                      </a:r>
                      <a:endParaRPr lang="en-US" sz="1500" b="1">
                        <a:solidFill>
                          <a:schemeClr val="tx1"/>
                        </a:solidFill>
                        <a:effectLst/>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153222">
                <a:tc gridSpan="2">
                  <a:txBody>
                    <a:bodyPr/>
                    <a:lstStyle/>
                    <a:p>
                      <a:pPr algn="l" fontAlgn="base">
                        <a:lnSpc>
                          <a:spcPct val="115000"/>
                        </a:lnSpc>
                        <a:spcAft>
                          <a:spcPts val="0"/>
                        </a:spcAft>
                      </a:pPr>
                      <a:r>
                        <a:rPr lang="nl-NL" sz="1500" b="1" dirty="0">
                          <a:solidFill>
                            <a:srgbClr val="0000CC"/>
                          </a:solidFill>
                          <a:effectLst/>
                          <a:latin typeface="Times New Roman" pitchFamily="18" charset="0"/>
                          <a:ea typeface="Calibri"/>
                          <a:cs typeface="Times New Roman" pitchFamily="18" charset="0"/>
                        </a:rPr>
                        <a:t>Sự khác nhau  của rừng mưa nhiệt đới và rừng nhiệt đới gió mùa:</a:t>
                      </a:r>
                      <a:endParaRPr lang="en-US" sz="1500" b="1" dirty="0">
                        <a:solidFill>
                          <a:srgbClr val="0000CC"/>
                        </a:solidFill>
                        <a:effectLst/>
                        <a:latin typeface="Times New Roman" pitchFamily="18" charset="0"/>
                        <a:ea typeface="Calibri"/>
                        <a:cs typeface="Times New Roman" pitchFamily="18" charset="0"/>
                      </a:endParaRPr>
                    </a:p>
                    <a:p>
                      <a:pPr algn="just" fontAlgn="base">
                        <a:lnSpc>
                          <a:spcPct val="115000"/>
                        </a:lnSpc>
                        <a:spcAft>
                          <a:spcPts val="0"/>
                        </a:spcAft>
                      </a:pPr>
                      <a:r>
                        <a:rPr lang="nl-NL" sz="1500" b="1" dirty="0">
                          <a:solidFill>
                            <a:schemeClr val="tx1"/>
                          </a:solidFill>
                          <a:effectLst/>
                          <a:latin typeface="Times New Roman" pitchFamily="18" charset="0"/>
                          <a:ea typeface="Calibri"/>
                          <a:cs typeface="Times New Roman" pitchFamily="18" charset="0"/>
                        </a:rPr>
                        <a:t>- Ít tầng hơn</a:t>
                      </a:r>
                      <a:endParaRPr lang="en-US" sz="1500" b="1" dirty="0">
                        <a:solidFill>
                          <a:schemeClr val="tx1"/>
                        </a:solidFill>
                        <a:effectLst/>
                        <a:latin typeface="Times New Roman" pitchFamily="18" charset="0"/>
                        <a:ea typeface="Calibri"/>
                        <a:cs typeface="Times New Roman" pitchFamily="18" charset="0"/>
                      </a:endParaRPr>
                    </a:p>
                    <a:p>
                      <a:pPr algn="just" fontAlgn="base">
                        <a:lnSpc>
                          <a:spcPct val="115000"/>
                        </a:lnSpc>
                        <a:spcAft>
                          <a:spcPts val="0"/>
                        </a:spcAft>
                      </a:pPr>
                      <a:r>
                        <a:rPr lang="nl-NL" sz="1500" b="1" dirty="0">
                          <a:solidFill>
                            <a:schemeClr val="tx1"/>
                          </a:solidFill>
                          <a:effectLst/>
                          <a:latin typeface="Times New Roman" pitchFamily="18" charset="0"/>
                          <a:ea typeface="Calibri"/>
                          <a:cs typeface="Times New Roman" pitchFamily="18" charset="0"/>
                        </a:rPr>
                        <a:t>- Phần lớn cây trong rừng bị rụng lá về mùa khô</a:t>
                      </a:r>
                      <a:endParaRPr lang="en-US" sz="1500" b="1" dirty="0">
                        <a:solidFill>
                          <a:schemeClr val="tx1"/>
                        </a:solidFill>
                        <a:effectLst/>
                        <a:latin typeface="Times New Roman" pitchFamily="18" charset="0"/>
                        <a:ea typeface="Calibri"/>
                        <a:cs typeface="Times New Roman" pitchFamily="18" charset="0"/>
                      </a:endParaRPr>
                    </a:p>
                    <a:p>
                      <a:pPr algn="just" fontAlgn="base">
                        <a:lnSpc>
                          <a:spcPct val="115000"/>
                        </a:lnSpc>
                        <a:spcAft>
                          <a:spcPts val="0"/>
                        </a:spcAft>
                      </a:pPr>
                      <a:r>
                        <a:rPr lang="nl-NL" sz="1500" b="1" dirty="0">
                          <a:solidFill>
                            <a:schemeClr val="tx1"/>
                          </a:solidFill>
                          <a:effectLst/>
                          <a:latin typeface="Times New Roman" pitchFamily="18" charset="0"/>
                          <a:ea typeface="Calibri"/>
                          <a:cs typeface="Times New Roman" pitchFamily="18" charset="0"/>
                        </a:rPr>
                        <a:t>- Rừng thoáng và không ẩm ướt bằng rừng mưa nhiệt đới</a:t>
                      </a:r>
                      <a:endParaRPr lang="en-US" sz="1500" b="1" dirty="0">
                        <a:solidFill>
                          <a:schemeClr val="tx1"/>
                        </a:solidFill>
                        <a:effectLst/>
                        <a:latin typeface="Times New Roman" pitchFamily="18" charset="0"/>
                        <a:ea typeface="Calibri"/>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F4D19F2D-3367-16B0-6751-391AF56A21FA}"/>
              </a:ext>
            </a:extLst>
          </p:cNvPr>
          <p:cNvSpPr txBox="1"/>
          <p:nvPr/>
        </p:nvSpPr>
        <p:spPr>
          <a:xfrm>
            <a:off x="152400" y="164068"/>
            <a:ext cx="4572000" cy="400110"/>
          </a:xfrm>
          <a:prstGeom prst="rect">
            <a:avLst/>
          </a:prstGeom>
          <a:noFill/>
        </p:spPr>
        <p:txBody>
          <a:bodyPr wrap="square">
            <a:spAutoFit/>
          </a:bodyPr>
          <a:lstStyle/>
          <a:p>
            <a:r>
              <a:rPr lang="en-US" sz="2000" b="1">
                <a:solidFill>
                  <a:srgbClr val="FF0000"/>
                </a:solidFill>
                <a:effectLst/>
                <a:latin typeface="Times New Roman" panose="02020603050405020304" pitchFamily="18" charset="0"/>
                <a:ea typeface="Calibri" panose="020F0502020204030204" pitchFamily="34" charset="0"/>
              </a:rPr>
              <a:t>1. Đặc điểm rừng nhiệt đới </a:t>
            </a:r>
            <a:endParaRPr lang="en-US" sz="2000">
              <a:solidFill>
                <a:srgbClr val="FF0000"/>
              </a:solidFill>
            </a:endParaRPr>
          </a:p>
        </p:txBody>
      </p:sp>
    </p:spTree>
    <p:extLst>
      <p:ext uri="{BB962C8B-B14F-4D97-AF65-F5344CB8AC3E}">
        <p14:creationId xmlns:p14="http://schemas.microsoft.com/office/powerpoint/2010/main" val="2023937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172155" y="1116007"/>
            <a:ext cx="4475201" cy="461665"/>
            <a:chOff x="994820" y="496392"/>
            <a:chExt cx="5706059" cy="658088"/>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4" name="文本框 93"/>
            <p:cNvSpPr txBox="1"/>
            <p:nvPr/>
          </p:nvSpPr>
          <p:spPr>
            <a:xfrm>
              <a:off x="1407455" y="496392"/>
              <a:ext cx="4808457" cy="658088"/>
            </a:xfrm>
            <a:prstGeom prst="rect">
              <a:avLst/>
            </a:prstGeom>
            <a:noFill/>
          </p:spPr>
          <p:txBody>
            <a:bodyPr wrap="square" rtlCol="0">
              <a:spAutoFit/>
            </a:bodyPr>
            <a:lstStyle/>
            <a:p>
              <a:r>
                <a:rPr lang="en-US" altLang="zh-CN" sz="2400">
                  <a:solidFill>
                    <a:prstClr val="white"/>
                  </a:solidFill>
                  <a:latin typeface="汉仪喵魂体W" panose="00020600040101010101" pitchFamily="18" charset="-122"/>
                  <a:ea typeface="汉仪喵魂体W" panose="00020600040101010101" pitchFamily="18" charset="-122"/>
                </a:rPr>
                <a:t>2. Bảo vệ rừng nhiệt đới</a:t>
              </a:r>
              <a:endParaRPr lang="zh-CN" altLang="en-US" sz="2400" dirty="0">
                <a:solidFill>
                  <a:prstClr val="white"/>
                </a:solidFill>
                <a:latin typeface="汉仪喵魂体W" panose="00020600040101010101" pitchFamily="18" charset="-122"/>
                <a:ea typeface="汉仪喵魂体W" panose="00020600040101010101" pitchFamily="18" charset="-122"/>
              </a:endParaRPr>
            </a:p>
          </p:txBody>
        </p:sp>
      </p:grpSp>
      <p:sp>
        <p:nvSpPr>
          <p:cNvPr id="104" name="TextBox 103"/>
          <p:cNvSpPr txBox="1"/>
          <p:nvPr/>
        </p:nvSpPr>
        <p:spPr>
          <a:xfrm>
            <a:off x="223961" y="1093953"/>
            <a:ext cx="5496311" cy="1764394"/>
          </a:xfrm>
          <a:prstGeom prst="rect">
            <a:avLst/>
          </a:prstGeom>
          <a:noFill/>
        </p:spPr>
        <p:txBody>
          <a:bodyPr wrap="square" rtlCol="0">
            <a:spAutoFit/>
          </a:bodyPr>
          <a:lstStyle/>
          <a:p>
            <a:pPr algn="just" fontAlgn="base">
              <a:lnSpc>
                <a:spcPct val="115000"/>
              </a:lnSpc>
            </a:pPr>
            <a:r>
              <a:rPr lang="nl-NL" sz="2400" b="1" dirty="0">
                <a:solidFill>
                  <a:srgbClr val="0000CC"/>
                </a:solidFill>
                <a:latin typeface="Times New Roman"/>
                <a:ea typeface="Calibri"/>
                <a:cs typeface="Times New Roman"/>
              </a:rPr>
              <a:t>HS thảo luận cặp đôi 5’ các nội dung:</a:t>
            </a:r>
            <a:endParaRPr lang="en-US" sz="2400" dirty="0">
              <a:solidFill>
                <a:srgbClr val="0000CC"/>
              </a:solidFill>
              <a:latin typeface="Calibri"/>
              <a:ea typeface="Calibri"/>
              <a:cs typeface="Times New Roman"/>
            </a:endParaRPr>
          </a:p>
          <a:p>
            <a:pPr algn="just" fontAlgn="base">
              <a:lnSpc>
                <a:spcPct val="115000"/>
              </a:lnSpc>
            </a:pPr>
            <a:r>
              <a:rPr lang="nl-NL" sz="2400" b="1" dirty="0">
                <a:latin typeface="Times New Roman"/>
                <a:ea typeface="Calibri"/>
                <a:cs typeface="Times New Roman"/>
              </a:rPr>
              <a:t>1. Vai trò của rừng nhiệt đới.</a:t>
            </a:r>
            <a:endParaRPr lang="en-US" sz="2400" dirty="0">
              <a:latin typeface="Calibri"/>
              <a:ea typeface="Calibri"/>
              <a:cs typeface="Times New Roman"/>
            </a:endParaRPr>
          </a:p>
          <a:p>
            <a:pPr algn="just" fontAlgn="base">
              <a:lnSpc>
                <a:spcPct val="115000"/>
              </a:lnSpc>
            </a:pPr>
            <a:r>
              <a:rPr lang="nl-NL" sz="2400" b="1" dirty="0">
                <a:latin typeface="Times New Roman"/>
                <a:ea typeface="Calibri"/>
                <a:cs typeface="Times New Roman"/>
              </a:rPr>
              <a:t>2. Hiện trạng rừng nhiệt đới.</a:t>
            </a:r>
            <a:endParaRPr lang="en-US" sz="2400" dirty="0">
              <a:latin typeface="Calibri"/>
              <a:ea typeface="Calibri"/>
              <a:cs typeface="Times New Roman"/>
            </a:endParaRPr>
          </a:p>
          <a:p>
            <a:pPr algn="just" fontAlgn="base">
              <a:lnSpc>
                <a:spcPct val="115000"/>
              </a:lnSpc>
            </a:pPr>
            <a:r>
              <a:rPr lang="nl-NL" sz="2400" b="1" dirty="0">
                <a:latin typeface="Times New Roman"/>
                <a:ea typeface="Calibri"/>
                <a:cs typeface="Times New Roman"/>
              </a:rPr>
              <a:t>3. Các giải pháp bảo vệ rừng.</a:t>
            </a:r>
            <a:endParaRPr lang="en-US" sz="2400" dirty="0">
              <a:latin typeface="Calibri"/>
              <a:ea typeface="Calibri"/>
              <a:cs typeface="Times New Roman"/>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09" r="2080"/>
          <a:stretch/>
        </p:blipFill>
        <p:spPr bwMode="auto">
          <a:xfrm>
            <a:off x="5334000" y="457200"/>
            <a:ext cx="3505200" cy="466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3CD7655D-2193-31C6-1A3E-A94CE8308C34}"/>
              </a:ext>
            </a:extLst>
          </p:cNvPr>
          <p:cNvSpPr txBox="1"/>
          <p:nvPr/>
        </p:nvSpPr>
        <p:spPr>
          <a:xfrm>
            <a:off x="228600" y="326759"/>
            <a:ext cx="4581236" cy="584775"/>
          </a:xfrm>
          <a:prstGeom prst="rect">
            <a:avLst/>
          </a:prstGeom>
          <a:noFill/>
        </p:spPr>
        <p:txBody>
          <a:bodyPr wrap="square">
            <a:spAutoFit/>
          </a:bodyPr>
          <a:lstStyle/>
          <a:p>
            <a:r>
              <a:rPr lang="nl-NL" sz="3200" b="1">
                <a:solidFill>
                  <a:srgbClr val="FF0000"/>
                </a:solidFill>
                <a:effectLst/>
                <a:latin typeface="Times New Roman" panose="02020603050405020304" pitchFamily="18" charset="0"/>
                <a:ea typeface="Calibri" panose="020F0502020204030204" pitchFamily="34" charset="0"/>
              </a:rPr>
              <a:t>2. Bảo vệ rừng nhiệt đới</a:t>
            </a:r>
            <a:endParaRPr lang="en-US" sz="3200">
              <a:solidFill>
                <a:srgbClr val="FF0000"/>
              </a:solidFill>
            </a:endParaRPr>
          </a:p>
        </p:txBody>
      </p:sp>
    </p:spTree>
    <p:extLst>
      <p:ext uri="{BB962C8B-B14F-4D97-AF65-F5344CB8AC3E}">
        <p14:creationId xmlns:p14="http://schemas.microsoft.com/office/powerpoint/2010/main" val="4090378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172155" y="1116007"/>
            <a:ext cx="4475201" cy="461665"/>
            <a:chOff x="994820" y="496392"/>
            <a:chExt cx="5706059" cy="658088"/>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4" name="文本框 93"/>
            <p:cNvSpPr txBox="1"/>
            <p:nvPr/>
          </p:nvSpPr>
          <p:spPr>
            <a:xfrm>
              <a:off x="1407455" y="496392"/>
              <a:ext cx="4808457" cy="658088"/>
            </a:xfrm>
            <a:prstGeom prst="rect">
              <a:avLst/>
            </a:prstGeom>
            <a:noFill/>
          </p:spPr>
          <p:txBody>
            <a:bodyPr wrap="square" rtlCol="0">
              <a:spAutoFit/>
            </a:bodyPr>
            <a:lstStyle/>
            <a:p>
              <a:r>
                <a:rPr lang="en-US" altLang="zh-CN" sz="2400">
                  <a:solidFill>
                    <a:prstClr val="white"/>
                  </a:solidFill>
                  <a:latin typeface="汉仪喵魂体W" panose="00020600040101010101" pitchFamily="18" charset="-122"/>
                  <a:ea typeface="汉仪喵魂体W" panose="00020600040101010101" pitchFamily="18" charset="-122"/>
                </a:rPr>
                <a:t>2. Bảo vệ rừng nhiệt đới</a:t>
              </a:r>
              <a:endParaRPr lang="zh-CN" altLang="en-US" sz="2400" dirty="0">
                <a:solidFill>
                  <a:prstClr val="white"/>
                </a:solidFill>
                <a:latin typeface="汉仪喵魂体W" panose="00020600040101010101" pitchFamily="18" charset="-122"/>
                <a:ea typeface="汉仪喵魂体W" panose="00020600040101010101" pitchFamily="18" charset="-122"/>
              </a:endParaRPr>
            </a:p>
          </p:txBody>
        </p:sp>
      </p:grpSp>
      <p:sp>
        <p:nvSpPr>
          <p:cNvPr id="2" name="Rectangle 1"/>
          <p:cNvSpPr/>
          <p:nvPr/>
        </p:nvSpPr>
        <p:spPr>
          <a:xfrm>
            <a:off x="226271" y="1828800"/>
            <a:ext cx="5107730" cy="2613857"/>
          </a:xfrm>
          <a:prstGeom prst="rect">
            <a:avLst/>
          </a:prstGeom>
        </p:spPr>
        <p:txBody>
          <a:bodyPr wrap="square">
            <a:spAutoFit/>
          </a:bodyPr>
          <a:lstStyle/>
          <a:p>
            <a:pPr algn="just" fontAlgn="base">
              <a:lnSpc>
                <a:spcPct val="115000"/>
              </a:lnSpc>
            </a:pPr>
            <a:r>
              <a:rPr lang="nl-NL" sz="2400" b="1" dirty="0">
                <a:solidFill>
                  <a:srgbClr val="0000CC"/>
                </a:solidFill>
                <a:latin typeface="Times New Roman"/>
                <a:ea typeface="Calibri"/>
                <a:cs typeface="Times New Roman"/>
              </a:rPr>
              <a:t>- Vai trò: </a:t>
            </a:r>
          </a:p>
          <a:p>
            <a:pPr algn="just" fontAlgn="base">
              <a:lnSpc>
                <a:spcPct val="115000"/>
              </a:lnSpc>
            </a:pPr>
            <a:r>
              <a:rPr lang="nl-NL" sz="2400" b="1" dirty="0">
                <a:latin typeface="Times New Roman"/>
                <a:ea typeface="Calibri"/>
                <a:cs typeface="Times New Roman"/>
              </a:rPr>
              <a:t>     + Hết sức quan trọng đối với việc ổn định khí hậu Trái Đất.</a:t>
            </a:r>
          </a:p>
          <a:p>
            <a:pPr algn="just" fontAlgn="base">
              <a:lnSpc>
                <a:spcPct val="115000"/>
              </a:lnSpc>
            </a:pPr>
            <a:r>
              <a:rPr lang="nl-NL" sz="2400" b="1" dirty="0">
                <a:latin typeface="Times New Roman"/>
                <a:ea typeface="Calibri"/>
                <a:cs typeface="Times New Roman"/>
              </a:rPr>
              <a:t>     + Là nơi bảo tồn đa dạng sinh học.</a:t>
            </a:r>
          </a:p>
          <a:p>
            <a:pPr algn="just" fontAlgn="base">
              <a:lnSpc>
                <a:spcPct val="115000"/>
              </a:lnSpc>
            </a:pPr>
            <a:r>
              <a:rPr lang="nl-NL" sz="2400" b="1" dirty="0">
                <a:latin typeface="Times New Roman"/>
                <a:ea typeface="Calibri"/>
                <a:cs typeface="Times New Roman"/>
              </a:rPr>
              <a:t>     + Là nguồn dược liệu, thực phẩm và gỗ.</a:t>
            </a:r>
            <a:endParaRPr lang="en-US" sz="2400" b="1" dirty="0">
              <a:latin typeface="Calibri"/>
              <a:ea typeface="Calibri"/>
              <a:cs typeface="Times New Roman"/>
            </a:endParaRPr>
          </a:p>
        </p:txBody>
      </p:sp>
      <p:pic>
        <p:nvPicPr>
          <p:cNvPr id="3" name="Picture 2">
            <a:extLst>
              <a:ext uri="{FF2B5EF4-FFF2-40B4-BE49-F238E27FC236}">
                <a16:creationId xmlns:a16="http://schemas.microsoft.com/office/drawing/2014/main" id="{EF30A638-DEAE-F734-ABB1-5359BE8CD5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9" r="2080"/>
          <a:stretch/>
        </p:blipFill>
        <p:spPr bwMode="auto">
          <a:xfrm>
            <a:off x="5494354" y="803889"/>
            <a:ext cx="3505200" cy="466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189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172155" y="1116007"/>
            <a:ext cx="4475201" cy="461665"/>
            <a:chOff x="994820" y="496392"/>
            <a:chExt cx="5706059" cy="658088"/>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4" name="文本框 93"/>
            <p:cNvSpPr txBox="1"/>
            <p:nvPr/>
          </p:nvSpPr>
          <p:spPr>
            <a:xfrm>
              <a:off x="1407455" y="496392"/>
              <a:ext cx="4808457" cy="658088"/>
            </a:xfrm>
            <a:prstGeom prst="rect">
              <a:avLst/>
            </a:prstGeom>
            <a:noFill/>
          </p:spPr>
          <p:txBody>
            <a:bodyPr wrap="square" rtlCol="0">
              <a:spAutoFit/>
            </a:bodyPr>
            <a:lstStyle/>
            <a:p>
              <a:r>
                <a:rPr lang="en-US" altLang="zh-CN" sz="2400">
                  <a:solidFill>
                    <a:prstClr val="white"/>
                  </a:solidFill>
                  <a:latin typeface="汉仪喵魂体W" panose="00020600040101010101" pitchFamily="18" charset="-122"/>
                  <a:ea typeface="汉仪喵魂体W" panose="00020600040101010101" pitchFamily="18" charset="-122"/>
                </a:rPr>
                <a:t>2. Bảo vệ rừng nhiệt đới</a:t>
              </a:r>
              <a:endParaRPr lang="zh-CN" altLang="en-US" sz="2400" dirty="0">
                <a:solidFill>
                  <a:prstClr val="white"/>
                </a:solidFill>
                <a:latin typeface="汉仪喵魂体W" panose="00020600040101010101" pitchFamily="18" charset="-122"/>
                <a:ea typeface="汉仪喵魂体W" panose="00020600040101010101" pitchFamily="18" charset="-122"/>
              </a:endParaRPr>
            </a:p>
          </p:txBody>
        </p:sp>
      </p:grpSp>
      <p:sp>
        <p:nvSpPr>
          <p:cNvPr id="2" name="Rectangle 1"/>
          <p:cNvSpPr/>
          <p:nvPr/>
        </p:nvSpPr>
        <p:spPr>
          <a:xfrm>
            <a:off x="344384" y="1637689"/>
            <a:ext cx="4227616" cy="2189125"/>
          </a:xfrm>
          <a:prstGeom prst="rect">
            <a:avLst/>
          </a:prstGeom>
        </p:spPr>
        <p:txBody>
          <a:bodyPr wrap="square">
            <a:spAutoFit/>
          </a:bodyPr>
          <a:lstStyle/>
          <a:p>
            <a:pPr algn="just" fontAlgn="base">
              <a:lnSpc>
                <a:spcPct val="115000"/>
              </a:lnSpc>
            </a:pPr>
            <a:r>
              <a:rPr lang="nl-NL" sz="2400" b="1" dirty="0">
                <a:solidFill>
                  <a:srgbClr val="0000CC"/>
                </a:solidFill>
                <a:latin typeface="Times New Roman"/>
                <a:ea typeface="Calibri"/>
                <a:cs typeface="Times New Roman"/>
              </a:rPr>
              <a:t>- Hiện trạng: </a:t>
            </a:r>
            <a:r>
              <a:rPr lang="nl-NL" sz="2400" b="1" dirty="0">
                <a:latin typeface="Times New Roman"/>
                <a:ea typeface="Calibri"/>
                <a:cs typeface="Times New Roman"/>
              </a:rPr>
              <a:t>Diện tích rừng nhiệt đới đang giảm ở mức báo động, mỗi năm mất đi 130 nghìn km2 do cháy rừng và các hoạt động của con người.</a:t>
            </a:r>
            <a:endParaRPr lang="en-US" b="1" dirty="0">
              <a:latin typeface="Calibri"/>
              <a:ea typeface="Calibri"/>
              <a:cs typeface="Times New Roman"/>
            </a:endParaRPr>
          </a:p>
        </p:txBody>
      </p:sp>
      <p:pic>
        <p:nvPicPr>
          <p:cNvPr id="3" name="Picture 2">
            <a:extLst>
              <a:ext uri="{FF2B5EF4-FFF2-40B4-BE49-F238E27FC236}">
                <a16:creationId xmlns:a16="http://schemas.microsoft.com/office/drawing/2014/main" id="{D959E6D5-EABA-A453-F6A4-224FD0E0E1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9" r="2080"/>
          <a:stretch/>
        </p:blipFill>
        <p:spPr bwMode="auto">
          <a:xfrm>
            <a:off x="4849292" y="838200"/>
            <a:ext cx="3922615" cy="466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216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172155" y="1116007"/>
            <a:ext cx="4475201" cy="461665"/>
            <a:chOff x="994820" y="496392"/>
            <a:chExt cx="5706059" cy="658088"/>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4" name="文本框 93"/>
            <p:cNvSpPr txBox="1"/>
            <p:nvPr/>
          </p:nvSpPr>
          <p:spPr>
            <a:xfrm>
              <a:off x="1407455" y="496392"/>
              <a:ext cx="4808457" cy="658088"/>
            </a:xfrm>
            <a:prstGeom prst="rect">
              <a:avLst/>
            </a:prstGeom>
            <a:noFill/>
          </p:spPr>
          <p:txBody>
            <a:bodyPr wrap="square" rtlCol="0">
              <a:spAutoFit/>
            </a:bodyPr>
            <a:lstStyle/>
            <a:p>
              <a:r>
                <a:rPr lang="en-US" altLang="zh-CN" sz="2400">
                  <a:solidFill>
                    <a:prstClr val="white"/>
                  </a:solidFill>
                  <a:latin typeface="汉仪喵魂体W" panose="00020600040101010101" pitchFamily="18" charset="-122"/>
                  <a:ea typeface="汉仪喵魂体W" panose="00020600040101010101" pitchFamily="18" charset="-122"/>
                </a:rPr>
                <a:t>2. Bảo vệ rừng nhiệt đới</a:t>
              </a:r>
              <a:endParaRPr lang="zh-CN" altLang="en-US" sz="2400" dirty="0">
                <a:solidFill>
                  <a:prstClr val="white"/>
                </a:solidFill>
                <a:latin typeface="汉仪喵魂体W" panose="00020600040101010101" pitchFamily="18" charset="-122"/>
                <a:ea typeface="汉仪喵魂体W" panose="00020600040101010101" pitchFamily="18" charset="-122"/>
              </a:endParaRPr>
            </a:p>
          </p:txBody>
        </p:sp>
      </p:grpSp>
      <p:sp>
        <p:nvSpPr>
          <p:cNvPr id="2" name="Rectangle 1"/>
          <p:cNvSpPr/>
          <p:nvPr/>
        </p:nvSpPr>
        <p:spPr>
          <a:xfrm>
            <a:off x="244743" y="832818"/>
            <a:ext cx="4807556" cy="4653582"/>
          </a:xfrm>
          <a:prstGeom prst="rect">
            <a:avLst/>
          </a:prstGeom>
        </p:spPr>
        <p:txBody>
          <a:bodyPr wrap="square">
            <a:spAutoFit/>
          </a:bodyPr>
          <a:lstStyle/>
          <a:p>
            <a:pPr algn="just" fontAlgn="base">
              <a:lnSpc>
                <a:spcPct val="115000"/>
              </a:lnSpc>
            </a:pPr>
            <a:r>
              <a:rPr lang="nl-NL" sz="2400" dirty="0">
                <a:solidFill>
                  <a:srgbClr val="0000CC"/>
                </a:solidFill>
                <a:latin typeface="Times New Roman"/>
                <a:ea typeface="Calibri"/>
                <a:cs typeface="Times New Roman"/>
              </a:rPr>
              <a:t>- </a:t>
            </a:r>
            <a:r>
              <a:rPr lang="nl-NL" sz="2400" b="1" dirty="0">
                <a:solidFill>
                  <a:srgbClr val="0000CC"/>
                </a:solidFill>
                <a:latin typeface="Times New Roman"/>
                <a:ea typeface="Calibri"/>
                <a:cs typeface="Times New Roman"/>
              </a:rPr>
              <a:t>Các giải pháp bảo vệ rừng: </a:t>
            </a:r>
            <a:endParaRPr lang="en-US" b="1" dirty="0">
              <a:solidFill>
                <a:srgbClr val="0000CC"/>
              </a:solidFill>
              <a:latin typeface="Calibri"/>
              <a:ea typeface="Calibri"/>
              <a:cs typeface="Times New Roman"/>
            </a:endParaRPr>
          </a:p>
          <a:p>
            <a:pPr algn="just" fontAlgn="base">
              <a:lnSpc>
                <a:spcPct val="115000"/>
              </a:lnSpc>
            </a:pPr>
            <a:r>
              <a:rPr lang="nl-NL" sz="2400" b="1" dirty="0">
                <a:latin typeface="Times New Roman"/>
                <a:ea typeface="Calibri"/>
                <a:cs typeface="Times New Roman"/>
              </a:rPr>
              <a:t>     + Nghiêm cấm khai thác ở những khu vực rừng phòng hộ, rừng đặc dụng, rừng nguy cấp</a:t>
            </a:r>
            <a:endParaRPr lang="en-US" b="1" dirty="0">
              <a:latin typeface="Calibri"/>
              <a:ea typeface="Calibri"/>
              <a:cs typeface="Times New Roman"/>
            </a:endParaRPr>
          </a:p>
          <a:p>
            <a:pPr algn="just" fontAlgn="base">
              <a:lnSpc>
                <a:spcPct val="115000"/>
              </a:lnSpc>
            </a:pPr>
            <a:r>
              <a:rPr lang="nl-NL" sz="2400" b="1" dirty="0">
                <a:latin typeface="Times New Roman"/>
                <a:ea typeface="Calibri"/>
                <a:cs typeface="Times New Roman"/>
              </a:rPr>
              <a:t>     + Phân công khu vực bảo vệ</a:t>
            </a:r>
            <a:endParaRPr lang="en-US" b="1" dirty="0">
              <a:latin typeface="Calibri"/>
              <a:ea typeface="Calibri"/>
              <a:cs typeface="Times New Roman"/>
            </a:endParaRPr>
          </a:p>
          <a:p>
            <a:pPr algn="just" fontAlgn="base">
              <a:lnSpc>
                <a:spcPct val="115000"/>
              </a:lnSpc>
            </a:pPr>
            <a:r>
              <a:rPr lang="nl-NL" sz="2400" b="1" dirty="0">
                <a:latin typeface="Times New Roman"/>
                <a:ea typeface="Calibri"/>
                <a:cs typeface="Times New Roman"/>
              </a:rPr>
              <a:t>     + Tuyên truyền về tầm quan trọng của rừng</a:t>
            </a:r>
            <a:endParaRPr lang="en-US" b="1" dirty="0">
              <a:latin typeface="Calibri"/>
              <a:ea typeface="Calibri"/>
              <a:cs typeface="Times New Roman"/>
            </a:endParaRPr>
          </a:p>
          <a:p>
            <a:pPr algn="just" fontAlgn="base">
              <a:lnSpc>
                <a:spcPct val="115000"/>
              </a:lnSpc>
            </a:pPr>
            <a:r>
              <a:rPr lang="nl-NL" sz="2400" b="1" dirty="0">
                <a:latin typeface="Times New Roman"/>
                <a:ea typeface="Calibri"/>
                <a:cs typeface="Times New Roman"/>
              </a:rPr>
              <a:t>     + Sử dụng sản phẩm từ rừng tiết kiệm và hiệu quả</a:t>
            </a:r>
            <a:endParaRPr lang="en-US" b="1" dirty="0">
              <a:latin typeface="Calibri"/>
              <a:ea typeface="Calibri"/>
              <a:cs typeface="Times New Roman"/>
            </a:endParaRPr>
          </a:p>
          <a:p>
            <a:r>
              <a:rPr lang="nl-NL" sz="2400" b="1" dirty="0">
                <a:latin typeface="Times New Roman"/>
                <a:ea typeface="Calibri"/>
              </a:rPr>
              <a:t>     + Không đốt rừng làm nương rẫy...</a:t>
            </a:r>
            <a:endParaRPr lang="en-US" b="1" dirty="0">
              <a:latin typeface="Calibri"/>
              <a:ea typeface="Calibri"/>
              <a:cs typeface="Times New Roman"/>
            </a:endParaRPr>
          </a:p>
        </p:txBody>
      </p:sp>
      <p:pic>
        <p:nvPicPr>
          <p:cNvPr id="3" name="Picture 2">
            <a:extLst>
              <a:ext uri="{FF2B5EF4-FFF2-40B4-BE49-F238E27FC236}">
                <a16:creationId xmlns:a16="http://schemas.microsoft.com/office/drawing/2014/main" id="{C247C926-947B-11A3-333B-C9741B5B31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9" r="2080"/>
          <a:stretch/>
        </p:blipFill>
        <p:spPr bwMode="auto">
          <a:xfrm>
            <a:off x="5257800" y="838200"/>
            <a:ext cx="3514107" cy="466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189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048000" y="525850"/>
            <a:ext cx="3375481" cy="600164"/>
            <a:chOff x="994820" y="448892"/>
            <a:chExt cx="5886671" cy="800219"/>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4" name="文本框 93"/>
            <p:cNvSpPr txBox="1"/>
            <p:nvPr/>
          </p:nvSpPr>
          <p:spPr>
            <a:xfrm>
              <a:off x="1595869" y="448892"/>
              <a:ext cx="4568501" cy="800219"/>
            </a:xfrm>
            <a:prstGeom prst="rect">
              <a:avLst/>
            </a:prstGeom>
            <a:noFill/>
          </p:spPr>
          <p:txBody>
            <a:bodyPr wrap="none" rtlCol="0">
              <a:spAutoFit/>
            </a:bodyPr>
            <a:lstStyle/>
            <a:p>
              <a:r>
                <a:rPr lang="en-US" altLang="zh-CN" sz="3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LUYỆN TẬP</a:t>
              </a:r>
              <a:endParaRPr lang="zh-CN" altLang="en-US" sz="3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97" name="Rectangle 96"/>
          <p:cNvSpPr/>
          <p:nvPr/>
        </p:nvSpPr>
        <p:spPr>
          <a:xfrm>
            <a:off x="291897" y="1272670"/>
            <a:ext cx="8783468" cy="440442"/>
          </a:xfrm>
          <a:prstGeom prst="rect">
            <a:avLst/>
          </a:prstGeom>
        </p:spPr>
        <p:txBody>
          <a:bodyPr wrap="square">
            <a:spAutoFit/>
          </a:bodyPr>
          <a:lstStyle/>
          <a:p>
            <a:pPr algn="just">
              <a:lnSpc>
                <a:spcPct val="115000"/>
              </a:lnSpc>
            </a:pPr>
            <a:r>
              <a:rPr lang="en-US" sz="2100" b="1" dirty="0" err="1">
                <a:solidFill>
                  <a:srgbClr val="FF0000"/>
                </a:solidFill>
                <a:latin typeface="Times New Roman"/>
                <a:ea typeface="Calibri"/>
                <a:cs typeface="Times New Roman"/>
              </a:rPr>
              <a:t>Bài</a:t>
            </a:r>
            <a:r>
              <a:rPr lang="en-US" sz="2100" b="1" dirty="0">
                <a:solidFill>
                  <a:srgbClr val="FF0000"/>
                </a:solidFill>
                <a:latin typeface="Times New Roman"/>
                <a:ea typeface="Calibri"/>
                <a:cs typeface="Times New Roman"/>
              </a:rPr>
              <a:t> </a:t>
            </a:r>
            <a:r>
              <a:rPr lang="en-US" sz="2100" b="1" dirty="0" err="1">
                <a:solidFill>
                  <a:srgbClr val="FF0000"/>
                </a:solidFill>
                <a:latin typeface="Times New Roman"/>
                <a:ea typeface="Calibri"/>
                <a:cs typeface="Times New Roman"/>
              </a:rPr>
              <a:t>tập</a:t>
            </a:r>
            <a:r>
              <a:rPr lang="en-US" sz="2100" b="1" dirty="0">
                <a:solidFill>
                  <a:srgbClr val="FF0000"/>
                </a:solidFill>
                <a:latin typeface="Times New Roman"/>
                <a:ea typeface="Calibri"/>
                <a:cs typeface="Times New Roman"/>
              </a:rPr>
              <a:t> 1. </a:t>
            </a:r>
            <a:r>
              <a:rPr lang="en-US" sz="2100" b="1" dirty="0" err="1">
                <a:solidFill>
                  <a:srgbClr val="FF0000"/>
                </a:solidFill>
                <a:latin typeface="Times New Roman"/>
                <a:ea typeface="Calibri"/>
                <a:cs typeface="Times New Roman"/>
              </a:rPr>
              <a:t>Lựa</a:t>
            </a:r>
            <a:r>
              <a:rPr lang="en-US" sz="2100" b="1" dirty="0">
                <a:solidFill>
                  <a:srgbClr val="FF0000"/>
                </a:solidFill>
                <a:latin typeface="Times New Roman"/>
                <a:ea typeface="Calibri"/>
                <a:cs typeface="Times New Roman"/>
              </a:rPr>
              <a:t> </a:t>
            </a:r>
            <a:r>
              <a:rPr lang="en-US" sz="2100" b="1" dirty="0" err="1">
                <a:solidFill>
                  <a:srgbClr val="FF0000"/>
                </a:solidFill>
                <a:latin typeface="Times New Roman"/>
                <a:ea typeface="Calibri"/>
                <a:cs typeface="Times New Roman"/>
              </a:rPr>
              <a:t>chọn</a:t>
            </a:r>
            <a:r>
              <a:rPr lang="en-US" sz="2100" b="1" dirty="0">
                <a:solidFill>
                  <a:srgbClr val="FF0000"/>
                </a:solidFill>
                <a:latin typeface="Times New Roman"/>
                <a:ea typeface="Calibri"/>
                <a:cs typeface="Times New Roman"/>
              </a:rPr>
              <a:t> </a:t>
            </a:r>
            <a:r>
              <a:rPr lang="en-US" sz="2100" b="1" dirty="0" err="1">
                <a:solidFill>
                  <a:srgbClr val="FF0000"/>
                </a:solidFill>
                <a:latin typeface="Times New Roman"/>
                <a:ea typeface="Calibri"/>
                <a:cs typeface="Times New Roman"/>
              </a:rPr>
              <a:t>đáp</a:t>
            </a:r>
            <a:r>
              <a:rPr lang="en-US" sz="2100" b="1" dirty="0">
                <a:solidFill>
                  <a:srgbClr val="FF0000"/>
                </a:solidFill>
                <a:latin typeface="Times New Roman"/>
                <a:ea typeface="Calibri"/>
                <a:cs typeface="Times New Roman"/>
              </a:rPr>
              <a:t> </a:t>
            </a:r>
            <a:r>
              <a:rPr lang="en-US" sz="2100" b="1" dirty="0" err="1">
                <a:solidFill>
                  <a:srgbClr val="FF0000"/>
                </a:solidFill>
                <a:latin typeface="Times New Roman"/>
                <a:ea typeface="Calibri"/>
                <a:cs typeface="Times New Roman"/>
              </a:rPr>
              <a:t>án</a:t>
            </a:r>
            <a:r>
              <a:rPr lang="en-US" sz="2100" b="1" dirty="0">
                <a:solidFill>
                  <a:srgbClr val="FF0000"/>
                </a:solidFill>
                <a:latin typeface="Times New Roman"/>
                <a:ea typeface="Calibri"/>
                <a:cs typeface="Times New Roman"/>
              </a:rPr>
              <a:t> </a:t>
            </a:r>
            <a:r>
              <a:rPr lang="en-US" sz="2100" b="1" dirty="0" err="1">
                <a:solidFill>
                  <a:srgbClr val="FF0000"/>
                </a:solidFill>
                <a:latin typeface="Times New Roman"/>
                <a:ea typeface="Calibri"/>
                <a:cs typeface="Times New Roman"/>
              </a:rPr>
              <a:t>đúng</a:t>
            </a:r>
            <a:endParaRPr lang="en-US" sz="2100" b="1" dirty="0">
              <a:solidFill>
                <a:schemeClr val="bg1"/>
              </a:solidFill>
              <a:latin typeface="Calibri"/>
              <a:ea typeface="Calibri"/>
              <a:cs typeface="Times New Roman"/>
            </a:endParaRPr>
          </a:p>
        </p:txBody>
      </p:sp>
      <p:sp>
        <p:nvSpPr>
          <p:cNvPr id="98" name="Rectangle 97"/>
          <p:cNvSpPr/>
          <p:nvPr/>
        </p:nvSpPr>
        <p:spPr>
          <a:xfrm>
            <a:off x="291897" y="2554273"/>
            <a:ext cx="2128594" cy="646331"/>
          </a:xfrm>
          <a:prstGeom prst="rect">
            <a:avLst/>
          </a:prstGeom>
        </p:spPr>
        <p:txBody>
          <a:bodyPr wrap="square">
            <a:spAutoFit/>
          </a:bodyPr>
          <a:lstStyle/>
          <a:p>
            <a:pPr indent="342900" algn="just"/>
            <a:r>
              <a:rPr lang="en-US" b="1">
                <a:solidFill>
                  <a:schemeClr val="bg1"/>
                </a:solidFill>
                <a:latin typeface="Times New Roman"/>
                <a:ea typeface="Calibri"/>
                <a:cs typeface="Times New Roman"/>
              </a:rPr>
              <a:t>a. Đáp án A</a:t>
            </a:r>
            <a:endParaRPr lang="en-US" b="1">
              <a:solidFill>
                <a:schemeClr val="bg1"/>
              </a:solidFill>
              <a:latin typeface="Calibri"/>
              <a:ea typeface="Calibri"/>
              <a:cs typeface="Times New Roman"/>
            </a:endParaRPr>
          </a:p>
          <a:p>
            <a:pPr indent="342900" algn="just"/>
            <a:r>
              <a:rPr lang="en-US" b="1">
                <a:solidFill>
                  <a:schemeClr val="bg1"/>
                </a:solidFill>
                <a:latin typeface="Times New Roman"/>
                <a:ea typeface="Calibri"/>
                <a:cs typeface="Times New Roman"/>
              </a:rPr>
              <a:t>b. Đáp án C</a:t>
            </a:r>
            <a:endParaRPr lang="en-US" b="1">
              <a:solidFill>
                <a:schemeClr val="bg1"/>
              </a:solidFill>
              <a:latin typeface="Calibri"/>
              <a:ea typeface="Calibri"/>
              <a:cs typeface="Times New Roman"/>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77" y="1955420"/>
            <a:ext cx="8597507" cy="459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079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par>
                                <p:cTn id="8" presetID="6" presetClass="entr" presetSubtype="16"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circle(in)">
                                      <p:cBhvr>
                                        <p:cTn id="10" dur="2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8">
                                            <p:txEl>
                                              <p:pRg st="0" end="0"/>
                                            </p:txEl>
                                          </p:spTgt>
                                        </p:tgtEl>
                                        <p:attrNameLst>
                                          <p:attrName>style.visibility</p:attrName>
                                        </p:attrNameLst>
                                      </p:cBhvr>
                                      <p:to>
                                        <p:strVal val="visible"/>
                                      </p:to>
                                    </p:set>
                                    <p:animEffect transition="in" filter="circle(in)">
                                      <p:cBhvr>
                                        <p:cTn id="15" dur="2000"/>
                                        <p:tgtEl>
                                          <p:spTgt spid="9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8">
                                            <p:txEl>
                                              <p:pRg st="1" end="1"/>
                                            </p:txEl>
                                          </p:spTgt>
                                        </p:tgtEl>
                                        <p:attrNameLst>
                                          <p:attrName>style.visibility</p:attrName>
                                        </p:attrNameLst>
                                      </p:cBhvr>
                                      <p:to>
                                        <p:strVal val="visible"/>
                                      </p:to>
                                    </p:set>
                                    <p:animEffect transition="in" filter="circle(in)">
                                      <p:cBhvr>
                                        <p:cTn id="20" dur="2000"/>
                                        <p:tgtEl>
                                          <p:spTgt spid="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124200" y="411178"/>
            <a:ext cx="3375481" cy="600164"/>
            <a:chOff x="994820" y="448892"/>
            <a:chExt cx="5886671" cy="800219"/>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4" name="文本框 93"/>
            <p:cNvSpPr txBox="1"/>
            <p:nvPr/>
          </p:nvSpPr>
          <p:spPr>
            <a:xfrm>
              <a:off x="1595871" y="448892"/>
              <a:ext cx="4568501" cy="800219"/>
            </a:xfrm>
            <a:prstGeom prst="rect">
              <a:avLst/>
            </a:prstGeom>
            <a:noFill/>
          </p:spPr>
          <p:txBody>
            <a:bodyPr wrap="none" rtlCol="0">
              <a:spAutoFit/>
            </a:bodyPr>
            <a:lstStyle/>
            <a:p>
              <a:r>
                <a:rPr lang="en-US" altLang="zh-CN" sz="3300" b="1" dirty="0">
                  <a:solidFill>
                    <a:srgbClr val="FF0000"/>
                  </a:solidFill>
                  <a:latin typeface="Times New Roman" panose="02020603050405020304" pitchFamily="18" charset="0"/>
                  <a:ea typeface="汉仪喵魂体W" panose="00020600040101010101"/>
                  <a:cs typeface="Times New Roman" panose="02020603050405020304" pitchFamily="18" charset="0"/>
                </a:rPr>
                <a:t>LUYỆN TẬP</a:t>
              </a:r>
              <a:endParaRPr lang="zh-CN" altLang="en-US" sz="3300" b="1" dirty="0">
                <a:solidFill>
                  <a:srgbClr val="FF0000"/>
                </a:solidFill>
                <a:latin typeface="Times New Roman" panose="02020603050405020304" pitchFamily="18" charset="0"/>
                <a:ea typeface="汉仪喵魂体W" panose="00020600040101010101"/>
                <a:cs typeface="Times New Roman" panose="02020603050405020304" pitchFamily="18" charset="0"/>
              </a:endParaRPr>
            </a:p>
          </p:txBody>
        </p:sp>
      </p:grpSp>
      <p:sp>
        <p:nvSpPr>
          <p:cNvPr id="2" name="Rectangle 1"/>
          <p:cNvSpPr/>
          <p:nvPr/>
        </p:nvSpPr>
        <p:spPr>
          <a:xfrm>
            <a:off x="609600" y="993807"/>
            <a:ext cx="1351652" cy="415498"/>
          </a:xfrm>
          <a:prstGeom prst="rect">
            <a:avLst/>
          </a:prstGeom>
        </p:spPr>
        <p:txBody>
          <a:bodyPr wrap="none">
            <a:spAutoFit/>
          </a:bodyPr>
          <a:lstStyle/>
          <a:p>
            <a:r>
              <a:rPr lang="en-US" sz="2100" b="1" dirty="0" err="1">
                <a:solidFill>
                  <a:srgbClr val="FF0000"/>
                </a:solidFill>
                <a:latin typeface="Times New Roman"/>
                <a:ea typeface="Calibri"/>
                <a:cs typeface="Times New Roman"/>
              </a:rPr>
              <a:t>Bài</a:t>
            </a:r>
            <a:r>
              <a:rPr lang="en-US" sz="2100" b="1" dirty="0">
                <a:solidFill>
                  <a:srgbClr val="FF0000"/>
                </a:solidFill>
                <a:latin typeface="Times New Roman"/>
                <a:ea typeface="Calibri"/>
                <a:cs typeface="Times New Roman"/>
              </a:rPr>
              <a:t> </a:t>
            </a:r>
            <a:r>
              <a:rPr lang="en-US" sz="2100" b="1" dirty="0" err="1">
                <a:solidFill>
                  <a:srgbClr val="FF0000"/>
                </a:solidFill>
                <a:latin typeface="Times New Roman"/>
                <a:ea typeface="Calibri"/>
                <a:cs typeface="Times New Roman"/>
              </a:rPr>
              <a:t>tập</a:t>
            </a:r>
            <a:r>
              <a:rPr lang="en-US" sz="2100" b="1" dirty="0">
                <a:solidFill>
                  <a:srgbClr val="FF0000"/>
                </a:solidFill>
                <a:latin typeface="Times New Roman"/>
                <a:ea typeface="Calibri"/>
                <a:cs typeface="Times New Roman"/>
              </a:rPr>
              <a:t> 2. </a:t>
            </a:r>
            <a:endParaRPr lang="en-US" sz="135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12" y="1767664"/>
            <a:ext cx="6390029" cy="470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18122" y="2106063"/>
            <a:ext cx="2744520" cy="390684"/>
          </a:xfrm>
          <a:prstGeom prst="rect">
            <a:avLst/>
          </a:prstGeom>
        </p:spPr>
        <p:txBody>
          <a:bodyPr wrap="square">
            <a:spAutoFit/>
          </a:bodyPr>
          <a:lstStyle/>
          <a:p>
            <a:pPr indent="342900" algn="just">
              <a:lnSpc>
                <a:spcPct val="115000"/>
              </a:lnSpc>
            </a:pPr>
            <a:r>
              <a:rPr lang="en-US" b="1">
                <a:solidFill>
                  <a:schemeClr val="bg1"/>
                </a:solidFill>
                <a:latin typeface="Times New Roman"/>
                <a:ea typeface="Calibri"/>
                <a:cs typeface="Times New Roman"/>
              </a:rPr>
              <a:t>4. Tầng cây vượt tán.</a:t>
            </a:r>
            <a:endParaRPr lang="en-US" b="1">
              <a:solidFill>
                <a:schemeClr val="bg1"/>
              </a:solidFill>
              <a:latin typeface="Calibri"/>
              <a:ea typeface="Calibri"/>
              <a:cs typeface="Times New Roman"/>
            </a:endParaRPr>
          </a:p>
        </p:txBody>
      </p:sp>
      <p:sp>
        <p:nvSpPr>
          <p:cNvPr id="4" name="Rectangle 3"/>
          <p:cNvSpPr/>
          <p:nvPr/>
        </p:nvSpPr>
        <p:spPr>
          <a:xfrm>
            <a:off x="6041562" y="5127471"/>
            <a:ext cx="2929007" cy="390684"/>
          </a:xfrm>
          <a:prstGeom prst="rect">
            <a:avLst/>
          </a:prstGeom>
        </p:spPr>
        <p:txBody>
          <a:bodyPr wrap="none">
            <a:spAutoFit/>
          </a:bodyPr>
          <a:lstStyle/>
          <a:p>
            <a:pPr lvl="0" algn="just">
              <a:lnSpc>
                <a:spcPct val="115000"/>
              </a:lnSpc>
            </a:pPr>
            <a:r>
              <a:rPr lang="en-US" b="1">
                <a:solidFill>
                  <a:schemeClr val="bg1"/>
                </a:solidFill>
                <a:latin typeface="Times New Roman"/>
                <a:ea typeface="Calibri"/>
                <a:cs typeface="Times New Roman"/>
              </a:rPr>
              <a:t>1. Tầng cỏ quyết và cây bụi.</a:t>
            </a:r>
            <a:endParaRPr lang="en-US" b="1">
              <a:solidFill>
                <a:schemeClr val="bg1"/>
              </a:solidFill>
              <a:latin typeface="Calibri"/>
              <a:ea typeface="Calibri"/>
              <a:cs typeface="Times New Roman"/>
            </a:endParaRPr>
          </a:p>
        </p:txBody>
      </p:sp>
      <p:sp>
        <p:nvSpPr>
          <p:cNvPr id="5" name="Rectangle 4"/>
          <p:cNvSpPr/>
          <p:nvPr/>
        </p:nvSpPr>
        <p:spPr>
          <a:xfrm>
            <a:off x="5751312" y="4263542"/>
            <a:ext cx="3127779" cy="390684"/>
          </a:xfrm>
          <a:prstGeom prst="rect">
            <a:avLst/>
          </a:prstGeom>
        </p:spPr>
        <p:txBody>
          <a:bodyPr wrap="none">
            <a:spAutoFit/>
          </a:bodyPr>
          <a:lstStyle/>
          <a:p>
            <a:pPr indent="342900" algn="just">
              <a:lnSpc>
                <a:spcPct val="115000"/>
              </a:lnSpc>
            </a:pPr>
            <a:r>
              <a:rPr lang="en-US" b="1">
                <a:solidFill>
                  <a:schemeClr val="bg1"/>
                </a:solidFill>
                <a:latin typeface="Times New Roman"/>
                <a:ea typeface="Calibri"/>
                <a:cs typeface="Times New Roman"/>
              </a:rPr>
              <a:t>2. Tầng cây gỗ trung bình.</a:t>
            </a:r>
            <a:endParaRPr lang="en-US" b="1">
              <a:solidFill>
                <a:schemeClr val="bg1"/>
              </a:solidFill>
              <a:latin typeface="Calibri"/>
              <a:ea typeface="Calibri"/>
              <a:cs typeface="Times New Roman"/>
            </a:endParaRPr>
          </a:p>
        </p:txBody>
      </p:sp>
      <p:sp>
        <p:nvSpPr>
          <p:cNvPr id="6" name="Rectangle 5"/>
          <p:cNvSpPr/>
          <p:nvPr/>
        </p:nvSpPr>
        <p:spPr>
          <a:xfrm>
            <a:off x="5684768" y="3026879"/>
            <a:ext cx="2403222" cy="390684"/>
          </a:xfrm>
          <a:prstGeom prst="rect">
            <a:avLst/>
          </a:prstGeom>
        </p:spPr>
        <p:txBody>
          <a:bodyPr wrap="none">
            <a:spAutoFit/>
          </a:bodyPr>
          <a:lstStyle/>
          <a:p>
            <a:pPr indent="342900" algn="just">
              <a:lnSpc>
                <a:spcPct val="115000"/>
              </a:lnSpc>
            </a:pPr>
            <a:r>
              <a:rPr lang="en-US" b="1">
                <a:solidFill>
                  <a:schemeClr val="bg1"/>
                </a:solidFill>
                <a:latin typeface="Times New Roman"/>
                <a:ea typeface="Calibri"/>
                <a:cs typeface="Times New Roman"/>
              </a:rPr>
              <a:t>3. Tầng cây gỗ cao.</a:t>
            </a:r>
            <a:endParaRPr lang="en-US" b="1">
              <a:solidFill>
                <a:schemeClr val="bg1"/>
              </a:solidFill>
              <a:latin typeface="Calibri"/>
              <a:ea typeface="Calibri"/>
              <a:cs typeface="Times New Roman"/>
            </a:endParaRPr>
          </a:p>
        </p:txBody>
      </p:sp>
    </p:spTree>
    <p:extLst>
      <p:ext uri="{BB962C8B-B14F-4D97-AF65-F5344CB8AC3E}">
        <p14:creationId xmlns:p14="http://schemas.microsoft.com/office/powerpoint/2010/main" val="3028949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circle(in)">
                                      <p:cBhvr>
                                        <p:cTn id="10" dur="2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38815-CE9A-61D6-9450-C9FB2B550836}"/>
              </a:ext>
            </a:extLst>
          </p:cNvPr>
          <p:cNvSpPr>
            <a:spLocks noGrp="1"/>
          </p:cNvSpPr>
          <p:nvPr>
            <p:ph type="title"/>
          </p:nvPr>
        </p:nvSpPr>
        <p:spPr>
          <a:xfrm>
            <a:off x="152400" y="304800"/>
            <a:ext cx="8839200" cy="549274"/>
          </a:xfrm>
        </p:spPr>
        <p:txBody>
          <a:bodyPr>
            <a:noAutofit/>
          </a:bodyPr>
          <a:lstStyle/>
          <a:p>
            <a:pPr algn="ctr"/>
            <a:r>
              <a:rPr lang="en-US" sz="2800" b="1">
                <a:solidFill>
                  <a:srgbClr val="FF0000"/>
                </a:solidFill>
                <a:effectLst/>
                <a:latin typeface="Times New Roman" panose="02020603050405020304" pitchFamily="18" charset="0"/>
                <a:ea typeface="Calibri" panose="020F0502020204030204" pitchFamily="34" charset="0"/>
              </a:rPr>
              <a:t>Quan sát hình ảnh và nêu hiểu biết của em về sự đa dạng tài nguyên đất và tài nguyên sinh vật trên Trái Đất?”</a:t>
            </a:r>
            <a:endParaRPr lang="en-US" sz="7200" b="1">
              <a:solidFill>
                <a:srgbClr val="FF0000"/>
              </a:solidFill>
            </a:endParaRPr>
          </a:p>
        </p:txBody>
      </p:sp>
      <p:pic>
        <p:nvPicPr>
          <p:cNvPr id="2050" name="Picture 2" descr="Lớp đất trên Trái Đất">
            <a:extLst>
              <a:ext uri="{FF2B5EF4-FFF2-40B4-BE49-F238E27FC236}">
                <a16:creationId xmlns:a16="http://schemas.microsoft.com/office/drawing/2014/main" id="{917DD7A1-9232-3BEF-C827-516EF223E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40" y="1320511"/>
            <a:ext cx="4419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ự sống trên Trái Đất">
            <a:extLst>
              <a:ext uri="{FF2B5EF4-FFF2-40B4-BE49-F238E27FC236}">
                <a16:creationId xmlns:a16="http://schemas.microsoft.com/office/drawing/2014/main" id="{2F7705E2-CFD1-8807-C8CB-CB279BD45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03830"/>
            <a:ext cx="4191000" cy="25550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ự sống trên Trái Đất">
            <a:extLst>
              <a:ext uri="{FF2B5EF4-FFF2-40B4-BE49-F238E27FC236}">
                <a16:creationId xmlns:a16="http://schemas.microsoft.com/office/drawing/2014/main" id="{C3F744E2-9012-6028-42A1-FD00179E3D1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3514"/>
          <a:stretch/>
        </p:blipFill>
        <p:spPr bwMode="auto">
          <a:xfrm>
            <a:off x="381000" y="3810000"/>
            <a:ext cx="86106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366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9CEC04B-1A88-4F2C-907E-F74A88B84778}"/>
              </a:ext>
            </a:extLst>
          </p:cNvPr>
          <p:cNvPicPr>
            <a:picLocks noGrp="1" noChangeAspect="1"/>
          </p:cNvPicPr>
          <p:nvPr>
            <p:ph idx="1"/>
          </p:nvPr>
        </p:nvPicPr>
        <p:blipFill>
          <a:blip r:embed="rId2"/>
          <a:stretch>
            <a:fillRect/>
          </a:stretch>
        </p:blipFill>
        <p:spPr>
          <a:xfrm>
            <a:off x="153725" y="977328"/>
            <a:ext cx="2472361" cy="3903282"/>
          </a:xfrm>
        </p:spPr>
      </p:pic>
      <p:pic>
        <p:nvPicPr>
          <p:cNvPr id="7" name="Picture 6">
            <a:extLst>
              <a:ext uri="{FF2B5EF4-FFF2-40B4-BE49-F238E27FC236}">
                <a16:creationId xmlns:a16="http://schemas.microsoft.com/office/drawing/2014/main" id="{E3DB4D40-4C34-77CA-6E4A-5DCF8D3B89D9}"/>
              </a:ext>
            </a:extLst>
          </p:cNvPr>
          <p:cNvPicPr>
            <a:picLocks noChangeAspect="1"/>
          </p:cNvPicPr>
          <p:nvPr/>
        </p:nvPicPr>
        <p:blipFill>
          <a:blip r:embed="rId3"/>
          <a:stretch>
            <a:fillRect/>
          </a:stretch>
        </p:blipFill>
        <p:spPr>
          <a:xfrm>
            <a:off x="2719147" y="1131094"/>
            <a:ext cx="2557592" cy="1775957"/>
          </a:xfrm>
          <a:prstGeom prst="rect">
            <a:avLst/>
          </a:prstGeom>
        </p:spPr>
      </p:pic>
      <p:pic>
        <p:nvPicPr>
          <p:cNvPr id="9" name="Picture 8">
            <a:extLst>
              <a:ext uri="{FF2B5EF4-FFF2-40B4-BE49-F238E27FC236}">
                <a16:creationId xmlns:a16="http://schemas.microsoft.com/office/drawing/2014/main" id="{F880EFC0-D82A-C0C0-2F5E-250D02FF7275}"/>
              </a:ext>
            </a:extLst>
          </p:cNvPr>
          <p:cNvPicPr>
            <a:picLocks noChangeAspect="1"/>
          </p:cNvPicPr>
          <p:nvPr/>
        </p:nvPicPr>
        <p:blipFill>
          <a:blip r:embed="rId4"/>
          <a:stretch>
            <a:fillRect/>
          </a:stretch>
        </p:blipFill>
        <p:spPr>
          <a:xfrm>
            <a:off x="4272283" y="864037"/>
            <a:ext cx="4801019" cy="534113"/>
          </a:xfrm>
          <a:prstGeom prst="rect">
            <a:avLst/>
          </a:prstGeom>
        </p:spPr>
      </p:pic>
      <p:sp>
        <p:nvSpPr>
          <p:cNvPr id="11" name="TextBox 10">
            <a:extLst>
              <a:ext uri="{FF2B5EF4-FFF2-40B4-BE49-F238E27FC236}">
                <a16:creationId xmlns:a16="http://schemas.microsoft.com/office/drawing/2014/main" id="{9692A395-4DF8-A062-5CB4-A482B42B1A8A}"/>
              </a:ext>
            </a:extLst>
          </p:cNvPr>
          <p:cNvSpPr txBox="1"/>
          <p:nvPr/>
        </p:nvSpPr>
        <p:spPr>
          <a:xfrm>
            <a:off x="5276740" y="1398150"/>
            <a:ext cx="3796562" cy="2862322"/>
          </a:xfrm>
          <a:prstGeom prst="rect">
            <a:avLst/>
          </a:prstGeom>
          <a:noFill/>
        </p:spPr>
        <p:txBody>
          <a:bodyPr wrap="square">
            <a:spAutoFit/>
          </a:bodyPr>
          <a:lstStyle/>
          <a:p>
            <a:pPr algn="just"/>
            <a:r>
              <a:rPr lang="vi-VN" sz="1500" dirty="0">
                <a:solidFill>
                  <a:srgbClr val="0012C0"/>
                </a:solidFill>
                <a:latin typeface="Arial" panose="020B0604020202020204" pitchFamily="34" charset="0"/>
                <a:cs typeface="Arial" panose="020B0604020202020204" pitchFamily="34" charset="0"/>
              </a:rPr>
              <a:t>Tác động của con người đến sự biến đổi đất:</a:t>
            </a:r>
          </a:p>
          <a:p>
            <a:pPr algn="just"/>
            <a:r>
              <a:rPr lang="vi-VN" sz="1500" dirty="0">
                <a:solidFill>
                  <a:srgbClr val="0012C0"/>
                </a:solidFill>
                <a:latin typeface="Arial" panose="020B0604020202020204" pitchFamily="34" charset="0"/>
                <a:cs typeface="Arial" panose="020B0604020202020204" pitchFamily="34" charset="0"/>
              </a:rPr>
              <a:t>- Tác động tích cực</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làm</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cho</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đất</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tốt</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hơn</a:t>
            </a:r>
            <a:r>
              <a:rPr lang="vi-VN" sz="1500" dirty="0">
                <a:solidFill>
                  <a:srgbClr val="0012C0"/>
                </a:solidFill>
                <a:latin typeface="Arial" panose="020B0604020202020204" pitchFamily="34" charset="0"/>
                <a:cs typeface="Arial" panose="020B0604020202020204" pitchFamily="34" charset="0"/>
              </a:rPr>
              <a:t>:</a:t>
            </a:r>
          </a:p>
          <a:p>
            <a:pPr algn="just"/>
            <a:r>
              <a:rPr lang="vi-VN" sz="1500" dirty="0">
                <a:solidFill>
                  <a:srgbClr val="0012C0"/>
                </a:solidFill>
                <a:latin typeface="Arial" panose="020B0604020202020204" pitchFamily="34" charset="0"/>
                <a:cs typeface="Arial" panose="020B0604020202020204" pitchFamily="34" charset="0"/>
              </a:rPr>
              <a:t>+ Trồng rừng trên đất trống, đồi trọc để giữ đất;</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canh</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tác</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hợp</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lí</a:t>
            </a:r>
            <a:r>
              <a:rPr lang="en-US" sz="1500" dirty="0">
                <a:solidFill>
                  <a:srgbClr val="0012C0"/>
                </a:solidFill>
                <a:latin typeface="Arial" panose="020B0604020202020204" pitchFamily="34" charset="0"/>
                <a:cs typeface="Arial" panose="020B0604020202020204" pitchFamily="34" charset="0"/>
              </a:rPr>
              <a:t>.</a:t>
            </a:r>
          </a:p>
          <a:p>
            <a:pPr algn="just"/>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Bón</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phân</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hữu</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cơ</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không</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sử</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dụng</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phân</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hóa</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học</a:t>
            </a:r>
            <a:endParaRPr lang="vi-VN" sz="1500" dirty="0">
              <a:solidFill>
                <a:srgbClr val="0012C0"/>
              </a:solidFill>
              <a:latin typeface="Arial" panose="020B0604020202020204" pitchFamily="34" charset="0"/>
              <a:cs typeface="Arial" panose="020B0604020202020204" pitchFamily="34" charset="0"/>
            </a:endParaRPr>
          </a:p>
          <a:p>
            <a:pPr algn="just"/>
            <a:r>
              <a:rPr lang="vi-VN"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Luân</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canh</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xem</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canh</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cho</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đất</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có</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thời</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gian</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tái</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tạo</a:t>
            </a:r>
            <a:r>
              <a:rPr lang="vi-VN" sz="1500" dirty="0">
                <a:solidFill>
                  <a:srgbClr val="0012C0"/>
                </a:solidFill>
                <a:latin typeface="Arial" panose="020B0604020202020204" pitchFamily="34" charset="0"/>
                <a:cs typeface="Arial" panose="020B0604020202020204" pitchFamily="34" charset="0"/>
              </a:rPr>
              <a:t>,...</a:t>
            </a:r>
          </a:p>
          <a:p>
            <a:br>
              <a:rPr lang="vi-VN" sz="1500" dirty="0">
                <a:solidFill>
                  <a:srgbClr val="0012C0"/>
                </a:solidFill>
                <a:latin typeface="Arial" panose="020B0604020202020204" pitchFamily="34" charset="0"/>
                <a:cs typeface="Arial" panose="020B0604020202020204" pitchFamily="34" charset="0"/>
              </a:rPr>
            </a:br>
            <a:br>
              <a:rPr lang="vi-VN" sz="1500" dirty="0">
                <a:solidFill>
                  <a:srgbClr val="0012C0"/>
                </a:solidFill>
                <a:latin typeface="Arial" panose="020B0604020202020204" pitchFamily="34" charset="0"/>
                <a:cs typeface="Arial" panose="020B0604020202020204" pitchFamily="34" charset="0"/>
              </a:rPr>
            </a:br>
            <a:endParaRPr lang="en-US" sz="1500" dirty="0">
              <a:solidFill>
                <a:srgbClr val="0012C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B4BC832-715B-15C8-EACC-C9841B2724A3}"/>
              </a:ext>
            </a:extLst>
          </p:cNvPr>
          <p:cNvSpPr txBox="1"/>
          <p:nvPr/>
        </p:nvSpPr>
        <p:spPr>
          <a:xfrm>
            <a:off x="2844971" y="3649358"/>
            <a:ext cx="6145305" cy="1938992"/>
          </a:xfrm>
          <a:prstGeom prst="rect">
            <a:avLst/>
          </a:prstGeom>
          <a:noFill/>
        </p:spPr>
        <p:txBody>
          <a:bodyPr wrap="square">
            <a:spAutoFit/>
          </a:bodyPr>
          <a:lstStyle/>
          <a:p>
            <a:pPr algn="just"/>
            <a:r>
              <a:rPr lang="vi-VN" sz="1500" dirty="0">
                <a:solidFill>
                  <a:srgbClr val="0012C0"/>
                </a:solidFill>
                <a:latin typeface="Arial" panose="020B0604020202020204" pitchFamily="34" charset="0"/>
                <a:cs typeface="Arial" panose="020B0604020202020204" pitchFamily="34" charset="0"/>
              </a:rPr>
              <a:t>- Tác động tiêu cực:</a:t>
            </a:r>
          </a:p>
          <a:p>
            <a:pPr algn="just"/>
            <a:r>
              <a:rPr lang="vi-VN" sz="1500" dirty="0">
                <a:solidFill>
                  <a:srgbClr val="0012C0"/>
                </a:solidFill>
                <a:latin typeface="Arial" panose="020B0604020202020204" pitchFamily="34" charset="0"/>
                <a:cs typeface="Arial" panose="020B0604020202020204" pitchFamily="34" charset="0"/>
              </a:rPr>
              <a:t>+ Sử dụng quá mức thuốc bảo vệ thực vật gây ô nhiễm môi trường đất;</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phá</a:t>
            </a:r>
            <a:r>
              <a:rPr lang="en-US" sz="1500" dirty="0">
                <a:solidFill>
                  <a:srgbClr val="0012C0"/>
                </a:solidFill>
                <a:latin typeface="Arial" panose="020B0604020202020204" pitchFamily="34" charset="0"/>
                <a:cs typeface="Arial" panose="020B0604020202020204" pitchFamily="34" charset="0"/>
              </a:rPr>
              <a:t> </a:t>
            </a:r>
            <a:r>
              <a:rPr lang="en-US" sz="1500" dirty="0" err="1">
                <a:solidFill>
                  <a:srgbClr val="0012C0"/>
                </a:solidFill>
                <a:latin typeface="Arial" panose="020B0604020202020204" pitchFamily="34" charset="0"/>
                <a:cs typeface="Arial" panose="020B0604020202020204" pitchFamily="34" charset="0"/>
              </a:rPr>
              <a:t>rừng</a:t>
            </a:r>
            <a:endParaRPr lang="vi-VN" sz="1500" dirty="0">
              <a:solidFill>
                <a:srgbClr val="0012C0"/>
              </a:solidFill>
              <a:latin typeface="Arial" panose="020B0604020202020204" pitchFamily="34" charset="0"/>
              <a:cs typeface="Arial" panose="020B0604020202020204" pitchFamily="34" charset="0"/>
            </a:endParaRPr>
          </a:p>
          <a:p>
            <a:pPr algn="just"/>
            <a:r>
              <a:rPr lang="vi-VN" sz="1500" dirty="0">
                <a:solidFill>
                  <a:srgbClr val="0012C0"/>
                </a:solidFill>
                <a:latin typeface="Arial" panose="020B0604020202020204" pitchFamily="34" charset="0"/>
                <a:cs typeface="Arial" panose="020B0604020202020204" pitchFamily="34" charset="0"/>
              </a:rPr>
              <a:t>+ Các chất thải công nghiệp và sinh hoạt đưa ra ngoài chưa được xử lí đúng cách làm thoái hóa và gây ô nhiễm nghiêm trọng cho đất.</a:t>
            </a:r>
          </a:p>
          <a:p>
            <a:pPr algn="just"/>
            <a:r>
              <a:rPr lang="vi-VN" sz="1500" dirty="0">
                <a:solidFill>
                  <a:srgbClr val="0012C0"/>
                </a:solidFill>
                <a:latin typeface="Arial" panose="020B0604020202020204" pitchFamily="34" charset="0"/>
                <a:cs typeface="Arial" panose="020B0604020202020204" pitchFamily="34" charset="0"/>
              </a:rPr>
              <a:t>+ Xuất hiện các điểm dân cư cùng việc xây dựng các khu công nghiệp làm giả</a:t>
            </a:r>
            <a:r>
              <a:rPr lang="en-US" sz="1500" dirty="0">
                <a:solidFill>
                  <a:srgbClr val="0012C0"/>
                </a:solidFill>
                <a:latin typeface="Arial" panose="020B0604020202020204" pitchFamily="34" charset="0"/>
                <a:cs typeface="Arial" panose="020B0604020202020204" pitchFamily="34" charset="0"/>
              </a:rPr>
              <a:t>m</a:t>
            </a:r>
            <a:r>
              <a:rPr lang="vi-VN" sz="1500" dirty="0">
                <a:solidFill>
                  <a:srgbClr val="0012C0"/>
                </a:solidFill>
                <a:latin typeface="Arial" panose="020B0604020202020204" pitchFamily="34" charset="0"/>
                <a:cs typeface="Arial" panose="020B0604020202020204" pitchFamily="34" charset="0"/>
              </a:rPr>
              <a:t> quỹ đất, suy thoái tài nguyên đất;</a:t>
            </a:r>
          </a:p>
          <a:p>
            <a:pPr algn="just"/>
            <a:r>
              <a:rPr lang="vi-VN" sz="1500" dirty="0">
                <a:solidFill>
                  <a:srgbClr val="0012C0"/>
                </a:solidFill>
                <a:latin typeface="Arial" panose="020B0604020202020204" pitchFamily="34" charset="0"/>
                <a:cs typeface="Arial" panose="020B0604020202020204" pitchFamily="34" charset="0"/>
              </a:rPr>
              <a:t>+ Khai thác đất làm nương rẫy dẫn đến tình trạng xói mòn đất,...</a:t>
            </a:r>
          </a:p>
        </p:txBody>
      </p:sp>
    </p:spTree>
    <p:extLst>
      <p:ext uri="{BB962C8B-B14F-4D97-AF65-F5344CB8AC3E}">
        <p14:creationId xmlns:p14="http://schemas.microsoft.com/office/powerpoint/2010/main" val="422731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46477-E7CF-9F3B-1413-719ED0D64698}"/>
              </a:ext>
            </a:extLst>
          </p:cNvPr>
          <p:cNvSpPr>
            <a:spLocks noGrp="1"/>
          </p:cNvSpPr>
          <p:nvPr>
            <p:ph type="title"/>
          </p:nvPr>
        </p:nvSpPr>
        <p:spPr>
          <a:xfrm rot="10800000" flipV="1">
            <a:off x="517616" y="4554038"/>
            <a:ext cx="7886700" cy="124098"/>
          </a:xfrm>
        </p:spPr>
        <p:txBody>
          <a:bodyPr>
            <a:normAutofit fontScale="90000"/>
          </a:bodyPr>
          <a:lstStyle/>
          <a:p>
            <a:r>
              <a:rPr lang="en-US" sz="2025" dirty="0" err="1">
                <a:solidFill>
                  <a:srgbClr val="0012C0"/>
                </a:solidFill>
                <a:latin typeface="Arial" panose="020B0604020202020204" pitchFamily="34" charset="0"/>
                <a:cs typeface="Arial" panose="020B0604020202020204" pitchFamily="34" charset="0"/>
              </a:rPr>
              <a:t>Kể</a:t>
            </a:r>
            <a:r>
              <a:rPr lang="en-US" sz="2025" dirty="0">
                <a:solidFill>
                  <a:srgbClr val="0012C0"/>
                </a:solidFill>
                <a:latin typeface="Arial" panose="020B0604020202020204" pitchFamily="34" charset="0"/>
                <a:cs typeface="Arial" panose="020B0604020202020204" pitchFamily="34" charset="0"/>
              </a:rPr>
              <a:t> </a:t>
            </a:r>
            <a:r>
              <a:rPr lang="en-US" sz="2025" dirty="0" err="1">
                <a:solidFill>
                  <a:srgbClr val="0012C0"/>
                </a:solidFill>
                <a:latin typeface="Arial" panose="020B0604020202020204" pitchFamily="34" charset="0"/>
                <a:cs typeface="Arial" panose="020B0604020202020204" pitchFamily="34" charset="0"/>
              </a:rPr>
              <a:t>tên</a:t>
            </a:r>
            <a:r>
              <a:rPr lang="en-US" sz="2025" dirty="0">
                <a:solidFill>
                  <a:srgbClr val="0012C0"/>
                </a:solidFill>
                <a:latin typeface="Arial" panose="020B0604020202020204" pitchFamily="34" charset="0"/>
                <a:cs typeface="Arial" panose="020B0604020202020204" pitchFamily="34" charset="0"/>
              </a:rPr>
              <a:t> </a:t>
            </a:r>
            <a:r>
              <a:rPr lang="en-US" sz="2025" dirty="0" err="1">
                <a:solidFill>
                  <a:srgbClr val="0012C0"/>
                </a:solidFill>
                <a:latin typeface="Arial" panose="020B0604020202020204" pitchFamily="34" charset="0"/>
                <a:cs typeface="Arial" panose="020B0604020202020204" pitchFamily="34" charset="0"/>
              </a:rPr>
              <a:t>và</a:t>
            </a:r>
            <a:r>
              <a:rPr lang="en-US" sz="2025" dirty="0">
                <a:solidFill>
                  <a:srgbClr val="0012C0"/>
                </a:solidFill>
                <a:latin typeface="Arial" panose="020B0604020202020204" pitchFamily="34" charset="0"/>
                <a:cs typeface="Arial" panose="020B0604020202020204" pitchFamily="34" charset="0"/>
              </a:rPr>
              <a:t> </a:t>
            </a:r>
            <a:r>
              <a:rPr lang="en-US" sz="2025" dirty="0" err="1">
                <a:solidFill>
                  <a:srgbClr val="0012C0"/>
                </a:solidFill>
                <a:latin typeface="Arial" panose="020B0604020202020204" pitchFamily="34" charset="0"/>
                <a:cs typeface="Arial" panose="020B0604020202020204" pitchFamily="34" charset="0"/>
              </a:rPr>
              <a:t>nêu</a:t>
            </a:r>
            <a:r>
              <a:rPr lang="en-US" sz="2025" dirty="0">
                <a:solidFill>
                  <a:srgbClr val="0012C0"/>
                </a:solidFill>
                <a:latin typeface="Arial" panose="020B0604020202020204" pitchFamily="34" charset="0"/>
                <a:cs typeface="Arial" panose="020B0604020202020204" pitchFamily="34" charset="0"/>
              </a:rPr>
              <a:t> </a:t>
            </a:r>
            <a:r>
              <a:rPr lang="en-US" sz="2025" dirty="0" err="1">
                <a:solidFill>
                  <a:srgbClr val="0012C0"/>
                </a:solidFill>
                <a:latin typeface="Arial" panose="020B0604020202020204" pitchFamily="34" charset="0"/>
                <a:cs typeface="Arial" panose="020B0604020202020204" pitchFamily="34" charset="0"/>
              </a:rPr>
              <a:t>đặc</a:t>
            </a:r>
            <a:r>
              <a:rPr lang="en-US" sz="2025" dirty="0">
                <a:solidFill>
                  <a:srgbClr val="0012C0"/>
                </a:solidFill>
                <a:latin typeface="Arial" panose="020B0604020202020204" pitchFamily="34" charset="0"/>
                <a:cs typeface="Arial" panose="020B0604020202020204" pitchFamily="34" charset="0"/>
              </a:rPr>
              <a:t> </a:t>
            </a:r>
            <a:r>
              <a:rPr lang="en-US" sz="2025" dirty="0" err="1">
                <a:solidFill>
                  <a:srgbClr val="0012C0"/>
                </a:solidFill>
                <a:latin typeface="Arial" panose="020B0604020202020204" pitchFamily="34" charset="0"/>
                <a:cs typeface="Arial" panose="020B0604020202020204" pitchFamily="34" charset="0"/>
              </a:rPr>
              <a:t>điểm</a:t>
            </a:r>
            <a:r>
              <a:rPr lang="en-US" sz="2025" dirty="0">
                <a:solidFill>
                  <a:srgbClr val="0012C0"/>
                </a:solidFill>
                <a:latin typeface="Arial" panose="020B0604020202020204" pitchFamily="34" charset="0"/>
                <a:cs typeface="Arial" panose="020B0604020202020204" pitchFamily="34" charset="0"/>
              </a:rPr>
              <a:t> </a:t>
            </a:r>
            <a:r>
              <a:rPr lang="en-US" sz="2025" dirty="0" err="1">
                <a:solidFill>
                  <a:srgbClr val="0012C0"/>
                </a:solidFill>
                <a:latin typeface="Arial" panose="020B0604020202020204" pitchFamily="34" charset="0"/>
                <a:cs typeface="Arial" panose="020B0604020202020204" pitchFamily="34" charset="0"/>
              </a:rPr>
              <a:t>các</a:t>
            </a:r>
            <a:r>
              <a:rPr lang="en-US" sz="2025" dirty="0">
                <a:solidFill>
                  <a:srgbClr val="0012C0"/>
                </a:solidFill>
                <a:latin typeface="Arial" panose="020B0604020202020204" pitchFamily="34" charset="0"/>
                <a:cs typeface="Arial" panose="020B0604020202020204" pitchFamily="34" charset="0"/>
              </a:rPr>
              <a:t> </a:t>
            </a:r>
            <a:r>
              <a:rPr lang="en-US" sz="2025" dirty="0" err="1">
                <a:solidFill>
                  <a:srgbClr val="0012C0"/>
                </a:solidFill>
                <a:latin typeface="Arial" panose="020B0604020202020204" pitchFamily="34" charset="0"/>
                <a:cs typeface="Arial" panose="020B0604020202020204" pitchFamily="34" charset="0"/>
              </a:rPr>
              <a:t>nhóm</a:t>
            </a:r>
            <a:r>
              <a:rPr lang="en-US" sz="2025" dirty="0">
                <a:solidFill>
                  <a:srgbClr val="0012C0"/>
                </a:solidFill>
                <a:latin typeface="Arial" panose="020B0604020202020204" pitchFamily="34" charset="0"/>
                <a:cs typeface="Arial" panose="020B0604020202020204" pitchFamily="34" charset="0"/>
              </a:rPr>
              <a:t> </a:t>
            </a:r>
            <a:r>
              <a:rPr lang="en-US" sz="2025" dirty="0" err="1">
                <a:solidFill>
                  <a:srgbClr val="0012C0"/>
                </a:solidFill>
                <a:latin typeface="Arial" panose="020B0604020202020204" pitchFamily="34" charset="0"/>
                <a:cs typeface="Arial" panose="020B0604020202020204" pitchFamily="34" charset="0"/>
              </a:rPr>
              <a:t>đất</a:t>
            </a:r>
            <a:r>
              <a:rPr lang="en-US" sz="2025" dirty="0">
                <a:solidFill>
                  <a:srgbClr val="0012C0"/>
                </a:solidFill>
                <a:latin typeface="Arial" panose="020B0604020202020204" pitchFamily="34" charset="0"/>
                <a:cs typeface="Arial" panose="020B0604020202020204" pitchFamily="34" charset="0"/>
              </a:rPr>
              <a:t> </a:t>
            </a:r>
            <a:r>
              <a:rPr lang="en-US" sz="2025" dirty="0" err="1">
                <a:solidFill>
                  <a:srgbClr val="0012C0"/>
                </a:solidFill>
                <a:latin typeface="Arial" panose="020B0604020202020204" pitchFamily="34" charset="0"/>
                <a:cs typeface="Arial" panose="020B0604020202020204" pitchFamily="34" charset="0"/>
              </a:rPr>
              <a:t>chính</a:t>
            </a:r>
            <a:r>
              <a:rPr lang="en-US" sz="2025" dirty="0">
                <a:solidFill>
                  <a:srgbClr val="0012C0"/>
                </a:solidFill>
                <a:latin typeface="Arial" panose="020B0604020202020204" pitchFamily="34" charset="0"/>
                <a:cs typeface="Arial" panose="020B0604020202020204" pitchFamily="34" charset="0"/>
              </a:rPr>
              <a:t> </a:t>
            </a:r>
            <a:r>
              <a:rPr lang="en-US" sz="2025" dirty="0" err="1">
                <a:solidFill>
                  <a:srgbClr val="0012C0"/>
                </a:solidFill>
                <a:latin typeface="Arial" panose="020B0604020202020204" pitchFamily="34" charset="0"/>
                <a:cs typeface="Arial" panose="020B0604020202020204" pitchFamily="34" charset="0"/>
              </a:rPr>
              <a:t>trên</a:t>
            </a:r>
            <a:r>
              <a:rPr lang="en-US" sz="2025" dirty="0">
                <a:solidFill>
                  <a:srgbClr val="0012C0"/>
                </a:solidFill>
                <a:latin typeface="Arial" panose="020B0604020202020204" pitchFamily="34" charset="0"/>
                <a:cs typeface="Arial" panose="020B0604020202020204" pitchFamily="34" charset="0"/>
              </a:rPr>
              <a:t> </a:t>
            </a:r>
            <a:r>
              <a:rPr lang="en-US" sz="2025" dirty="0" err="1">
                <a:solidFill>
                  <a:srgbClr val="0012C0"/>
                </a:solidFill>
                <a:latin typeface="Arial" panose="020B0604020202020204" pitchFamily="34" charset="0"/>
                <a:cs typeface="Arial" panose="020B0604020202020204" pitchFamily="34" charset="0"/>
              </a:rPr>
              <a:t>Trái</a:t>
            </a:r>
            <a:r>
              <a:rPr lang="en-US" sz="2025" dirty="0">
                <a:solidFill>
                  <a:srgbClr val="0012C0"/>
                </a:solidFill>
                <a:latin typeface="Arial" panose="020B0604020202020204" pitchFamily="34" charset="0"/>
                <a:cs typeface="Arial" panose="020B0604020202020204" pitchFamily="34" charset="0"/>
              </a:rPr>
              <a:t> </a:t>
            </a:r>
            <a:r>
              <a:rPr lang="en-US" sz="2025" dirty="0" err="1">
                <a:solidFill>
                  <a:srgbClr val="0012C0"/>
                </a:solidFill>
                <a:latin typeface="Arial" panose="020B0604020202020204" pitchFamily="34" charset="0"/>
                <a:cs typeface="Arial" panose="020B0604020202020204" pitchFamily="34" charset="0"/>
              </a:rPr>
              <a:t>Đất</a:t>
            </a:r>
            <a:r>
              <a:rPr lang="en-US" sz="2025" dirty="0">
                <a:solidFill>
                  <a:srgbClr val="0012C0"/>
                </a:solidFill>
                <a:latin typeface="Arial" panose="020B0604020202020204" pitchFamily="34" charset="0"/>
                <a:cs typeface="Arial" panose="020B0604020202020204" pitchFamily="34" charset="0"/>
              </a:rPr>
              <a:t>?</a:t>
            </a:r>
            <a:br>
              <a:rPr lang="en-US" sz="2025" dirty="0">
                <a:solidFill>
                  <a:srgbClr val="0012C0"/>
                </a:solidFill>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D87D7CEC-134D-96BE-049F-83F0D4BC04DB}"/>
              </a:ext>
            </a:extLst>
          </p:cNvPr>
          <p:cNvPicPr>
            <a:picLocks noGrp="1" noChangeAspect="1"/>
          </p:cNvPicPr>
          <p:nvPr>
            <p:ph idx="1"/>
          </p:nvPr>
        </p:nvPicPr>
        <p:blipFill>
          <a:blip r:embed="rId2"/>
          <a:stretch>
            <a:fillRect/>
          </a:stretch>
        </p:blipFill>
        <p:spPr>
          <a:xfrm>
            <a:off x="5562600" y="876631"/>
            <a:ext cx="2398071" cy="3093512"/>
          </a:xfrm>
        </p:spPr>
      </p:pic>
      <p:pic>
        <p:nvPicPr>
          <p:cNvPr id="5" name="Picture 4">
            <a:extLst>
              <a:ext uri="{FF2B5EF4-FFF2-40B4-BE49-F238E27FC236}">
                <a16:creationId xmlns:a16="http://schemas.microsoft.com/office/drawing/2014/main" id="{3E6FA877-AEF0-7CF0-3643-4135AAC36632}"/>
              </a:ext>
            </a:extLst>
          </p:cNvPr>
          <p:cNvPicPr>
            <a:picLocks noChangeAspect="1"/>
          </p:cNvPicPr>
          <p:nvPr/>
        </p:nvPicPr>
        <p:blipFill>
          <a:blip r:embed="rId3"/>
          <a:stretch>
            <a:fillRect/>
          </a:stretch>
        </p:blipFill>
        <p:spPr>
          <a:xfrm>
            <a:off x="769076" y="876631"/>
            <a:ext cx="4260657" cy="3539522"/>
          </a:xfrm>
          <a:prstGeom prst="rect">
            <a:avLst/>
          </a:prstGeom>
        </p:spPr>
      </p:pic>
      <p:sp>
        <p:nvSpPr>
          <p:cNvPr id="9" name="TextBox 8">
            <a:extLst>
              <a:ext uri="{FF2B5EF4-FFF2-40B4-BE49-F238E27FC236}">
                <a16:creationId xmlns:a16="http://schemas.microsoft.com/office/drawing/2014/main" id="{E0AF0ADA-09C2-61C8-0CEF-44DB1B5B1C9C}"/>
              </a:ext>
            </a:extLst>
          </p:cNvPr>
          <p:cNvSpPr txBox="1"/>
          <p:nvPr/>
        </p:nvSpPr>
        <p:spPr>
          <a:xfrm>
            <a:off x="769076" y="4774014"/>
            <a:ext cx="7886700" cy="923330"/>
          </a:xfrm>
          <a:prstGeom prst="rect">
            <a:avLst/>
          </a:prstGeom>
          <a:noFill/>
        </p:spPr>
        <p:txBody>
          <a:bodyPr wrap="square">
            <a:spAutoFit/>
          </a:bodyPr>
          <a:lstStyle/>
          <a:p>
            <a:r>
              <a:rPr lang="en-US" sz="1350" dirty="0" err="1">
                <a:solidFill>
                  <a:srgbClr val="C00000"/>
                </a:solidFill>
                <a:latin typeface="Arial" panose="020B0604020202020204" pitchFamily="34" charset="0"/>
                <a:cs typeface="Arial" panose="020B0604020202020204" pitchFamily="34" charset="0"/>
              </a:rPr>
              <a:t>Có</a:t>
            </a:r>
            <a:r>
              <a:rPr lang="en-US" sz="1350" dirty="0">
                <a:solidFill>
                  <a:srgbClr val="C00000"/>
                </a:solidFill>
                <a:latin typeface="Arial" panose="020B0604020202020204" pitchFamily="34" charset="0"/>
                <a:cs typeface="Arial" panose="020B0604020202020204" pitchFamily="34" charset="0"/>
              </a:rPr>
              <a:t> 3 </a:t>
            </a:r>
            <a:r>
              <a:rPr lang="en-US" sz="1350" dirty="0" err="1">
                <a:solidFill>
                  <a:srgbClr val="C00000"/>
                </a:solidFill>
                <a:latin typeface="Arial" panose="020B0604020202020204" pitchFamily="34" charset="0"/>
                <a:cs typeface="Arial" panose="020B0604020202020204" pitchFamily="34" charset="0"/>
              </a:rPr>
              <a:t>nhóm</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đất</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chính</a:t>
            </a:r>
            <a:r>
              <a:rPr lang="en-US" sz="1350" dirty="0">
                <a:solidFill>
                  <a:srgbClr val="C00000"/>
                </a:solidFill>
                <a:latin typeface="Arial" panose="020B0604020202020204" pitchFamily="34" charset="0"/>
                <a:cs typeface="Arial" panose="020B0604020202020204" pitchFamily="34" charset="0"/>
              </a:rPr>
              <a:t>: </a:t>
            </a:r>
          </a:p>
          <a:p>
            <a:r>
              <a:rPr lang="en-US" sz="1350" dirty="0">
                <a:solidFill>
                  <a:srgbClr val="C00000"/>
                </a:solidFill>
                <a:latin typeface="Arial" panose="020B0604020202020204" pitchFamily="34" charset="0"/>
                <a:cs typeface="Arial" panose="020B0604020202020204" pitchFamily="34" charset="0"/>
              </a:rPr>
              <a:t>+</a:t>
            </a:r>
            <a:r>
              <a:rPr lang="en-US" sz="1350" dirty="0" err="1">
                <a:solidFill>
                  <a:srgbClr val="C00000"/>
                </a:solidFill>
                <a:latin typeface="Arial" panose="020B0604020202020204" pitchFamily="34" charset="0"/>
                <a:cs typeface="Arial" panose="020B0604020202020204" pitchFamily="34" charset="0"/>
              </a:rPr>
              <a:t>Đất</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đen</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thảo</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nguyên</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ôn</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đới</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có</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đặc</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điểm</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giàu</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mùn</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có</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màu</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đen</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đặc</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trưng</a:t>
            </a:r>
            <a:br>
              <a:rPr lang="en-US" sz="1350" dirty="0">
                <a:solidFill>
                  <a:srgbClr val="C00000"/>
                </a:solidFill>
                <a:latin typeface="Arial" panose="020B0604020202020204" pitchFamily="34" charset="0"/>
                <a:cs typeface="Arial" panose="020B0604020202020204" pitchFamily="34" charset="0"/>
              </a:rPr>
            </a:b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Đất</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pốt</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dôn</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chua</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và</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nghèo</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mùn</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ít</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dinh</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dưỡng</a:t>
            </a:r>
            <a:br>
              <a:rPr lang="en-US" sz="1350" dirty="0">
                <a:solidFill>
                  <a:srgbClr val="C00000"/>
                </a:solidFill>
                <a:latin typeface="Arial" panose="020B0604020202020204" pitchFamily="34" charset="0"/>
                <a:cs typeface="Arial" panose="020B0604020202020204" pitchFamily="34" charset="0"/>
              </a:rPr>
            </a:b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Đất</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đỏ</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vàng</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nhiệt</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đới</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có</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màu</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đỏ</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vàng</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tầng</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đất</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dày</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tương</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đối</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chua</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ít</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dinh</a:t>
            </a:r>
            <a:r>
              <a:rPr lang="en-US" sz="1350" dirty="0">
                <a:solidFill>
                  <a:srgbClr val="C00000"/>
                </a:solidFill>
                <a:latin typeface="Arial" panose="020B0604020202020204" pitchFamily="34" charset="0"/>
                <a:cs typeface="Arial" panose="020B0604020202020204" pitchFamily="34" charset="0"/>
              </a:rPr>
              <a:t> </a:t>
            </a:r>
            <a:r>
              <a:rPr lang="en-US" sz="1350" dirty="0" err="1">
                <a:solidFill>
                  <a:srgbClr val="C00000"/>
                </a:solidFill>
                <a:latin typeface="Arial" panose="020B0604020202020204" pitchFamily="34" charset="0"/>
                <a:cs typeface="Arial" panose="020B0604020202020204" pitchFamily="34" charset="0"/>
              </a:rPr>
              <a:t>dưỡng</a:t>
            </a:r>
            <a:endParaRPr lang="en-US" sz="1350" dirty="0">
              <a:solidFill>
                <a:srgbClr val="C00000"/>
              </a:solidFill>
            </a:endParaRPr>
          </a:p>
        </p:txBody>
      </p:sp>
    </p:spTree>
    <p:extLst>
      <p:ext uri="{BB962C8B-B14F-4D97-AF65-F5344CB8AC3E}">
        <p14:creationId xmlns:p14="http://schemas.microsoft.com/office/powerpoint/2010/main" val="115667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B5CE2-DA96-2F11-77DA-CD8F81A440F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D97AEAC-542E-864E-5AFB-D3D276B10DA0}"/>
              </a:ext>
            </a:extLst>
          </p:cNvPr>
          <p:cNvPicPr>
            <a:picLocks noGrp="1" noChangeAspect="1"/>
          </p:cNvPicPr>
          <p:nvPr>
            <p:ph idx="1"/>
          </p:nvPr>
        </p:nvPicPr>
        <p:blipFill>
          <a:blip r:embed="rId2"/>
          <a:stretch>
            <a:fillRect/>
          </a:stretch>
        </p:blipFill>
        <p:spPr>
          <a:xfrm>
            <a:off x="-100080" y="857250"/>
            <a:ext cx="6244523" cy="3870245"/>
          </a:xfrm>
        </p:spPr>
      </p:pic>
      <p:pic>
        <p:nvPicPr>
          <p:cNvPr id="7" name="Picture 6">
            <a:extLst>
              <a:ext uri="{FF2B5EF4-FFF2-40B4-BE49-F238E27FC236}">
                <a16:creationId xmlns:a16="http://schemas.microsoft.com/office/drawing/2014/main" id="{09645CC8-7A74-E67A-A318-52C8AA180D22}"/>
              </a:ext>
            </a:extLst>
          </p:cNvPr>
          <p:cNvPicPr>
            <a:picLocks noChangeAspect="1"/>
          </p:cNvPicPr>
          <p:nvPr/>
        </p:nvPicPr>
        <p:blipFill>
          <a:blip r:embed="rId3"/>
          <a:stretch>
            <a:fillRect/>
          </a:stretch>
        </p:blipFill>
        <p:spPr>
          <a:xfrm>
            <a:off x="1639389" y="4880610"/>
            <a:ext cx="3797655" cy="366569"/>
          </a:xfrm>
          <a:prstGeom prst="rect">
            <a:avLst/>
          </a:prstGeom>
        </p:spPr>
      </p:pic>
      <p:pic>
        <p:nvPicPr>
          <p:cNvPr id="9" name="Picture 8">
            <a:extLst>
              <a:ext uri="{FF2B5EF4-FFF2-40B4-BE49-F238E27FC236}">
                <a16:creationId xmlns:a16="http://schemas.microsoft.com/office/drawing/2014/main" id="{00C5527A-65F9-5931-FF93-5885A5C5D1C1}"/>
              </a:ext>
            </a:extLst>
          </p:cNvPr>
          <p:cNvPicPr>
            <a:picLocks noChangeAspect="1"/>
          </p:cNvPicPr>
          <p:nvPr/>
        </p:nvPicPr>
        <p:blipFill>
          <a:blip r:embed="rId4"/>
          <a:stretch>
            <a:fillRect/>
          </a:stretch>
        </p:blipFill>
        <p:spPr>
          <a:xfrm>
            <a:off x="89287" y="5247179"/>
            <a:ext cx="7496150" cy="678460"/>
          </a:xfrm>
          <a:prstGeom prst="rect">
            <a:avLst/>
          </a:prstGeom>
        </p:spPr>
      </p:pic>
      <p:sp>
        <p:nvSpPr>
          <p:cNvPr id="11" name="TextBox 10">
            <a:extLst>
              <a:ext uri="{FF2B5EF4-FFF2-40B4-BE49-F238E27FC236}">
                <a16:creationId xmlns:a16="http://schemas.microsoft.com/office/drawing/2014/main" id="{5898BCCE-FD89-F72F-61FD-13192302EE3A}"/>
              </a:ext>
            </a:extLst>
          </p:cNvPr>
          <p:cNvSpPr txBox="1"/>
          <p:nvPr/>
        </p:nvSpPr>
        <p:spPr>
          <a:xfrm>
            <a:off x="6244523" y="1131094"/>
            <a:ext cx="2771731" cy="3554819"/>
          </a:xfrm>
          <a:prstGeom prst="rect">
            <a:avLst/>
          </a:prstGeom>
          <a:noFill/>
        </p:spPr>
        <p:txBody>
          <a:bodyPr wrap="square">
            <a:spAutoFit/>
          </a:bodyPr>
          <a:lstStyle/>
          <a:p>
            <a:pPr algn="just"/>
            <a:r>
              <a:rPr lang="en-US" sz="1500" dirty="0" err="1">
                <a:solidFill>
                  <a:srgbClr val="0012C0"/>
                </a:solidFill>
                <a:latin typeface="OpenSans"/>
              </a:rPr>
              <a:t>Phân</a:t>
            </a:r>
            <a:r>
              <a:rPr lang="en-US" sz="1500" dirty="0">
                <a:solidFill>
                  <a:srgbClr val="0012C0"/>
                </a:solidFill>
                <a:latin typeface="OpenSans"/>
              </a:rPr>
              <a:t> </a:t>
            </a:r>
            <a:r>
              <a:rPr lang="en-US" sz="1500" dirty="0" err="1">
                <a:solidFill>
                  <a:srgbClr val="0012C0"/>
                </a:solidFill>
                <a:latin typeface="OpenSans"/>
              </a:rPr>
              <a:t>bố</a:t>
            </a:r>
            <a:r>
              <a:rPr lang="en-US" sz="1500" dirty="0">
                <a:solidFill>
                  <a:srgbClr val="0012C0"/>
                </a:solidFill>
                <a:latin typeface="OpenSans"/>
              </a:rPr>
              <a:t> </a:t>
            </a:r>
            <a:r>
              <a:rPr lang="en-US" sz="1500" dirty="0" err="1">
                <a:solidFill>
                  <a:srgbClr val="0012C0"/>
                </a:solidFill>
                <a:latin typeface="OpenSans"/>
              </a:rPr>
              <a:t>chủ</a:t>
            </a:r>
            <a:r>
              <a:rPr lang="en-US" sz="1500" dirty="0">
                <a:solidFill>
                  <a:srgbClr val="0012C0"/>
                </a:solidFill>
                <a:latin typeface="OpenSans"/>
              </a:rPr>
              <a:t> </a:t>
            </a:r>
            <a:r>
              <a:rPr lang="en-US" sz="1500" dirty="0" err="1">
                <a:solidFill>
                  <a:srgbClr val="0012C0"/>
                </a:solidFill>
                <a:latin typeface="OpenSans"/>
              </a:rPr>
              <a:t>yếu</a:t>
            </a:r>
            <a:r>
              <a:rPr lang="en-US" sz="1500" dirty="0">
                <a:solidFill>
                  <a:srgbClr val="0012C0"/>
                </a:solidFill>
                <a:latin typeface="OpenSans"/>
              </a:rPr>
              <a:t> </a:t>
            </a:r>
            <a:r>
              <a:rPr lang="en-US" sz="1500" dirty="0" err="1">
                <a:solidFill>
                  <a:srgbClr val="0012C0"/>
                </a:solidFill>
                <a:latin typeface="OpenSans"/>
              </a:rPr>
              <a:t>của</a:t>
            </a:r>
            <a:r>
              <a:rPr lang="en-US" sz="1500" dirty="0">
                <a:solidFill>
                  <a:srgbClr val="0012C0"/>
                </a:solidFill>
                <a:latin typeface="OpenSans"/>
              </a:rPr>
              <a:t> </a:t>
            </a:r>
            <a:r>
              <a:rPr lang="en-US" sz="1500" dirty="0" err="1">
                <a:solidFill>
                  <a:srgbClr val="0012C0"/>
                </a:solidFill>
                <a:latin typeface="OpenSans"/>
              </a:rPr>
              <a:t>các</a:t>
            </a:r>
            <a:r>
              <a:rPr lang="en-US" sz="1500" dirty="0">
                <a:solidFill>
                  <a:srgbClr val="0012C0"/>
                </a:solidFill>
                <a:latin typeface="OpenSans"/>
              </a:rPr>
              <a:t> </a:t>
            </a:r>
            <a:r>
              <a:rPr lang="en-US" sz="1500" dirty="0" err="1">
                <a:solidFill>
                  <a:srgbClr val="0012C0"/>
                </a:solidFill>
                <a:latin typeface="OpenSans"/>
              </a:rPr>
              <a:t>nhóm</a:t>
            </a:r>
            <a:r>
              <a:rPr lang="en-US" sz="1500" dirty="0">
                <a:solidFill>
                  <a:srgbClr val="0012C0"/>
                </a:solidFill>
                <a:latin typeface="OpenSans"/>
              </a:rPr>
              <a:t> </a:t>
            </a:r>
            <a:r>
              <a:rPr lang="en-US" sz="1500" dirty="0" err="1">
                <a:solidFill>
                  <a:srgbClr val="0012C0"/>
                </a:solidFill>
                <a:latin typeface="OpenSans"/>
              </a:rPr>
              <a:t>đất</a:t>
            </a:r>
            <a:r>
              <a:rPr lang="en-US" sz="1500" dirty="0">
                <a:solidFill>
                  <a:srgbClr val="0012C0"/>
                </a:solidFill>
                <a:latin typeface="OpenSans"/>
              </a:rPr>
              <a:t>:</a:t>
            </a:r>
          </a:p>
          <a:p>
            <a:pPr algn="just"/>
            <a:r>
              <a:rPr lang="en-US" sz="1500" dirty="0">
                <a:solidFill>
                  <a:srgbClr val="0012C0"/>
                </a:solidFill>
                <a:latin typeface="OpenSans"/>
              </a:rPr>
              <a:t>- </a:t>
            </a:r>
            <a:r>
              <a:rPr lang="en-US" sz="1500" dirty="0" err="1">
                <a:solidFill>
                  <a:srgbClr val="0012C0"/>
                </a:solidFill>
                <a:latin typeface="OpenSans"/>
              </a:rPr>
              <a:t>Đất</a:t>
            </a:r>
            <a:r>
              <a:rPr lang="en-US" sz="1500" dirty="0">
                <a:solidFill>
                  <a:srgbClr val="0012C0"/>
                </a:solidFill>
                <a:latin typeface="OpenSans"/>
              </a:rPr>
              <a:t> </a:t>
            </a:r>
            <a:r>
              <a:rPr lang="en-US" sz="1500" dirty="0" err="1">
                <a:solidFill>
                  <a:srgbClr val="0012C0"/>
                </a:solidFill>
                <a:latin typeface="OpenSans"/>
              </a:rPr>
              <a:t>đen</a:t>
            </a:r>
            <a:r>
              <a:rPr lang="en-US" sz="1500" dirty="0">
                <a:solidFill>
                  <a:srgbClr val="0012C0"/>
                </a:solidFill>
                <a:latin typeface="OpenSans"/>
              </a:rPr>
              <a:t> </a:t>
            </a:r>
            <a:r>
              <a:rPr lang="en-US" sz="1500" dirty="0" err="1">
                <a:solidFill>
                  <a:srgbClr val="0012C0"/>
                </a:solidFill>
                <a:latin typeface="OpenSans"/>
              </a:rPr>
              <a:t>thảo</a:t>
            </a:r>
            <a:r>
              <a:rPr lang="en-US" sz="1500" dirty="0">
                <a:solidFill>
                  <a:srgbClr val="0012C0"/>
                </a:solidFill>
                <a:latin typeface="OpenSans"/>
              </a:rPr>
              <a:t> </a:t>
            </a:r>
            <a:r>
              <a:rPr lang="en-US" sz="1500" dirty="0" err="1">
                <a:solidFill>
                  <a:srgbClr val="0012C0"/>
                </a:solidFill>
                <a:latin typeface="OpenSans"/>
              </a:rPr>
              <a:t>nguyên</a:t>
            </a:r>
            <a:r>
              <a:rPr lang="en-US" sz="1500" dirty="0">
                <a:solidFill>
                  <a:srgbClr val="0012C0"/>
                </a:solidFill>
                <a:latin typeface="OpenSans"/>
              </a:rPr>
              <a:t> </a:t>
            </a:r>
            <a:r>
              <a:rPr lang="en-US" sz="1500" dirty="0" err="1">
                <a:solidFill>
                  <a:srgbClr val="0012C0"/>
                </a:solidFill>
                <a:latin typeface="OpenSans"/>
              </a:rPr>
              <a:t>ôn</a:t>
            </a:r>
            <a:r>
              <a:rPr lang="en-US" sz="1500" dirty="0">
                <a:solidFill>
                  <a:srgbClr val="0012C0"/>
                </a:solidFill>
                <a:latin typeface="OpenSans"/>
              </a:rPr>
              <a:t> </a:t>
            </a:r>
            <a:r>
              <a:rPr lang="en-US" sz="1500" dirty="0" err="1">
                <a:solidFill>
                  <a:srgbClr val="0012C0"/>
                </a:solidFill>
                <a:latin typeface="OpenSans"/>
              </a:rPr>
              <a:t>đới</a:t>
            </a:r>
            <a:r>
              <a:rPr lang="en-US" sz="1500" dirty="0">
                <a:solidFill>
                  <a:srgbClr val="0012C0"/>
                </a:solidFill>
                <a:latin typeface="OpenSans"/>
              </a:rPr>
              <a:t>: </a:t>
            </a:r>
            <a:r>
              <a:rPr lang="en-US" sz="1500" dirty="0" err="1">
                <a:solidFill>
                  <a:srgbClr val="0012C0"/>
                </a:solidFill>
                <a:latin typeface="OpenSans"/>
              </a:rPr>
              <a:t>nội</a:t>
            </a:r>
            <a:r>
              <a:rPr lang="en-US" sz="1500" dirty="0">
                <a:solidFill>
                  <a:srgbClr val="0012C0"/>
                </a:solidFill>
                <a:latin typeface="OpenSans"/>
              </a:rPr>
              <a:t> </a:t>
            </a:r>
            <a:r>
              <a:rPr lang="en-US" sz="1500" dirty="0" err="1">
                <a:solidFill>
                  <a:srgbClr val="0012C0"/>
                </a:solidFill>
                <a:latin typeface="OpenSans"/>
              </a:rPr>
              <a:t>địa</a:t>
            </a:r>
            <a:r>
              <a:rPr lang="en-US" sz="1500" dirty="0">
                <a:solidFill>
                  <a:srgbClr val="0012C0"/>
                </a:solidFill>
                <a:latin typeface="OpenSans"/>
              </a:rPr>
              <a:t> </a:t>
            </a:r>
            <a:r>
              <a:rPr lang="en-US" sz="1500" dirty="0" err="1">
                <a:solidFill>
                  <a:srgbClr val="0012C0"/>
                </a:solidFill>
                <a:latin typeface="OpenSans"/>
              </a:rPr>
              <a:t>Bắc</a:t>
            </a:r>
            <a:r>
              <a:rPr lang="en-US" sz="1500" dirty="0">
                <a:solidFill>
                  <a:srgbClr val="0012C0"/>
                </a:solidFill>
                <a:latin typeface="OpenSans"/>
              </a:rPr>
              <a:t> </a:t>
            </a:r>
            <a:r>
              <a:rPr lang="en-US" sz="1500" dirty="0" err="1">
                <a:solidFill>
                  <a:srgbClr val="0012C0"/>
                </a:solidFill>
                <a:latin typeface="OpenSans"/>
              </a:rPr>
              <a:t>Mỹ</a:t>
            </a:r>
            <a:r>
              <a:rPr lang="en-US" sz="1500" dirty="0">
                <a:solidFill>
                  <a:srgbClr val="0012C0"/>
                </a:solidFill>
                <a:latin typeface="OpenSans"/>
              </a:rPr>
              <a:t>, </a:t>
            </a:r>
            <a:r>
              <a:rPr lang="en-US" sz="1500" dirty="0" err="1">
                <a:solidFill>
                  <a:srgbClr val="0012C0"/>
                </a:solidFill>
                <a:latin typeface="OpenSans"/>
              </a:rPr>
              <a:t>Đông</a:t>
            </a:r>
            <a:r>
              <a:rPr lang="en-US" sz="1500" dirty="0">
                <a:solidFill>
                  <a:srgbClr val="0012C0"/>
                </a:solidFill>
                <a:latin typeface="OpenSans"/>
              </a:rPr>
              <a:t> Nam </a:t>
            </a:r>
            <a:r>
              <a:rPr lang="en-US" sz="1500" dirty="0" err="1">
                <a:solidFill>
                  <a:srgbClr val="0012C0"/>
                </a:solidFill>
                <a:latin typeface="OpenSans"/>
              </a:rPr>
              <a:t>Nam</a:t>
            </a:r>
            <a:r>
              <a:rPr lang="en-US" sz="1500" dirty="0">
                <a:solidFill>
                  <a:srgbClr val="0012C0"/>
                </a:solidFill>
                <a:latin typeface="OpenSans"/>
              </a:rPr>
              <a:t> </a:t>
            </a:r>
            <a:r>
              <a:rPr lang="en-US" sz="1500" dirty="0" err="1">
                <a:solidFill>
                  <a:srgbClr val="0012C0"/>
                </a:solidFill>
                <a:latin typeface="OpenSans"/>
              </a:rPr>
              <a:t>Mỹ</a:t>
            </a:r>
            <a:r>
              <a:rPr lang="en-US" sz="1500" dirty="0">
                <a:solidFill>
                  <a:srgbClr val="0012C0"/>
                </a:solidFill>
                <a:latin typeface="OpenSans"/>
              </a:rPr>
              <a:t>, </a:t>
            </a:r>
            <a:r>
              <a:rPr lang="en-US" sz="1500" dirty="0" err="1">
                <a:solidFill>
                  <a:srgbClr val="0012C0"/>
                </a:solidFill>
                <a:latin typeface="OpenSans"/>
              </a:rPr>
              <a:t>châu</a:t>
            </a:r>
            <a:r>
              <a:rPr lang="en-US" sz="1500" dirty="0">
                <a:solidFill>
                  <a:srgbClr val="0012C0"/>
                </a:solidFill>
                <a:latin typeface="OpenSans"/>
              </a:rPr>
              <a:t> Á </a:t>
            </a:r>
            <a:r>
              <a:rPr lang="en-US" sz="1500" dirty="0" err="1">
                <a:solidFill>
                  <a:srgbClr val="0012C0"/>
                </a:solidFill>
                <a:latin typeface="OpenSans"/>
              </a:rPr>
              <a:t>và</a:t>
            </a:r>
            <a:r>
              <a:rPr lang="en-US" sz="1500" dirty="0">
                <a:solidFill>
                  <a:srgbClr val="0012C0"/>
                </a:solidFill>
                <a:latin typeface="OpenSans"/>
              </a:rPr>
              <a:t> </a:t>
            </a:r>
            <a:r>
              <a:rPr lang="en-US" sz="1500" dirty="0" err="1">
                <a:solidFill>
                  <a:srgbClr val="0012C0"/>
                </a:solidFill>
                <a:latin typeface="OpenSans"/>
              </a:rPr>
              <a:t>châu</a:t>
            </a:r>
            <a:r>
              <a:rPr lang="en-US" sz="1500" dirty="0">
                <a:solidFill>
                  <a:srgbClr val="0012C0"/>
                </a:solidFill>
                <a:latin typeface="OpenSans"/>
              </a:rPr>
              <a:t> </a:t>
            </a:r>
            <a:r>
              <a:rPr lang="en-US" sz="1500" dirty="0" err="1">
                <a:solidFill>
                  <a:srgbClr val="0012C0"/>
                </a:solidFill>
                <a:latin typeface="OpenSans"/>
              </a:rPr>
              <a:t>Âu</a:t>
            </a:r>
            <a:r>
              <a:rPr lang="en-US" sz="1500" dirty="0">
                <a:solidFill>
                  <a:srgbClr val="0012C0"/>
                </a:solidFill>
                <a:latin typeface="OpenSans"/>
              </a:rPr>
              <a:t> (</a:t>
            </a:r>
            <a:r>
              <a:rPr lang="en-US" sz="1500" dirty="0" err="1">
                <a:solidFill>
                  <a:srgbClr val="0012C0"/>
                </a:solidFill>
                <a:latin typeface="OpenSans"/>
              </a:rPr>
              <a:t>từ</a:t>
            </a:r>
            <a:r>
              <a:rPr lang="en-US" sz="1500" dirty="0">
                <a:solidFill>
                  <a:srgbClr val="0012C0"/>
                </a:solidFill>
                <a:latin typeface="OpenSans"/>
              </a:rPr>
              <a:t> </a:t>
            </a:r>
            <a:r>
              <a:rPr lang="en-US" sz="1500" dirty="0" err="1">
                <a:solidFill>
                  <a:srgbClr val="0012C0"/>
                </a:solidFill>
                <a:latin typeface="OpenSans"/>
              </a:rPr>
              <a:t>khoảng</a:t>
            </a:r>
            <a:r>
              <a:rPr lang="en-US" sz="1500" dirty="0">
                <a:solidFill>
                  <a:srgbClr val="0012C0"/>
                </a:solidFill>
                <a:latin typeface="OpenSans"/>
              </a:rPr>
              <a:t> </a:t>
            </a:r>
            <a:r>
              <a:rPr lang="en-US" sz="1500" dirty="0" err="1">
                <a:solidFill>
                  <a:srgbClr val="0012C0"/>
                </a:solidFill>
                <a:latin typeface="OpenSans"/>
              </a:rPr>
              <a:t>vĩ</a:t>
            </a:r>
            <a:r>
              <a:rPr lang="en-US" sz="1500" dirty="0">
                <a:solidFill>
                  <a:srgbClr val="0012C0"/>
                </a:solidFill>
                <a:latin typeface="OpenSans"/>
              </a:rPr>
              <a:t> </a:t>
            </a:r>
            <a:r>
              <a:rPr lang="en-US" sz="1500" dirty="0" err="1">
                <a:solidFill>
                  <a:srgbClr val="0012C0"/>
                </a:solidFill>
                <a:latin typeface="OpenSans"/>
              </a:rPr>
              <a:t>tuyến</a:t>
            </a:r>
            <a:r>
              <a:rPr lang="en-US" sz="1500" dirty="0">
                <a:solidFill>
                  <a:srgbClr val="0012C0"/>
                </a:solidFill>
                <a:latin typeface="OpenSans"/>
              </a:rPr>
              <a:t> 30</a:t>
            </a:r>
            <a:r>
              <a:rPr lang="en-US" sz="1500" baseline="30000" dirty="0">
                <a:solidFill>
                  <a:srgbClr val="0012C0"/>
                </a:solidFill>
                <a:latin typeface="OpenSans"/>
              </a:rPr>
              <a:t>o</a:t>
            </a:r>
            <a:r>
              <a:rPr lang="en-US" sz="1500" dirty="0">
                <a:solidFill>
                  <a:srgbClr val="0012C0"/>
                </a:solidFill>
                <a:latin typeface="OpenSans"/>
              </a:rPr>
              <a:t>B - 60</a:t>
            </a:r>
            <a:r>
              <a:rPr lang="en-US" sz="1500" baseline="30000" dirty="0">
                <a:solidFill>
                  <a:srgbClr val="0012C0"/>
                </a:solidFill>
                <a:latin typeface="OpenSans"/>
              </a:rPr>
              <a:t>o</a:t>
            </a:r>
            <a:r>
              <a:rPr lang="en-US" sz="1500" dirty="0">
                <a:solidFill>
                  <a:srgbClr val="0012C0"/>
                </a:solidFill>
                <a:latin typeface="OpenSans"/>
              </a:rPr>
              <a:t>B).</a:t>
            </a:r>
          </a:p>
          <a:p>
            <a:pPr algn="just"/>
            <a:r>
              <a:rPr lang="en-US" sz="1500" dirty="0">
                <a:solidFill>
                  <a:srgbClr val="0012C0"/>
                </a:solidFill>
                <a:latin typeface="OpenSans"/>
              </a:rPr>
              <a:t>- </a:t>
            </a:r>
            <a:r>
              <a:rPr lang="en-US" sz="1500" dirty="0" err="1">
                <a:solidFill>
                  <a:srgbClr val="0012C0"/>
                </a:solidFill>
                <a:latin typeface="OpenSans"/>
              </a:rPr>
              <a:t>Đất</a:t>
            </a:r>
            <a:r>
              <a:rPr lang="en-US" sz="1500" dirty="0">
                <a:solidFill>
                  <a:srgbClr val="0012C0"/>
                </a:solidFill>
                <a:latin typeface="OpenSans"/>
              </a:rPr>
              <a:t> </a:t>
            </a:r>
            <a:r>
              <a:rPr lang="en-US" sz="1500" dirty="0" err="1">
                <a:solidFill>
                  <a:srgbClr val="0012C0"/>
                </a:solidFill>
                <a:latin typeface="OpenSans"/>
              </a:rPr>
              <a:t>pốt</a:t>
            </a:r>
            <a:r>
              <a:rPr lang="en-US" sz="1500" dirty="0">
                <a:solidFill>
                  <a:srgbClr val="0012C0"/>
                </a:solidFill>
                <a:latin typeface="OpenSans"/>
              </a:rPr>
              <a:t> </a:t>
            </a:r>
            <a:r>
              <a:rPr lang="en-US" sz="1500" dirty="0" err="1">
                <a:solidFill>
                  <a:srgbClr val="0012C0"/>
                </a:solidFill>
                <a:latin typeface="OpenSans"/>
              </a:rPr>
              <a:t>dôn</a:t>
            </a:r>
            <a:r>
              <a:rPr lang="en-US" sz="1500" dirty="0">
                <a:solidFill>
                  <a:srgbClr val="0012C0"/>
                </a:solidFill>
                <a:latin typeface="OpenSans"/>
              </a:rPr>
              <a:t>: </a:t>
            </a:r>
            <a:r>
              <a:rPr lang="en-US" sz="1500" dirty="0" err="1">
                <a:solidFill>
                  <a:srgbClr val="0012C0"/>
                </a:solidFill>
                <a:latin typeface="OpenSans"/>
              </a:rPr>
              <a:t>Bắc</a:t>
            </a:r>
            <a:r>
              <a:rPr lang="en-US" sz="1500" dirty="0">
                <a:solidFill>
                  <a:srgbClr val="0012C0"/>
                </a:solidFill>
                <a:latin typeface="OpenSans"/>
              </a:rPr>
              <a:t> Á, </a:t>
            </a:r>
            <a:r>
              <a:rPr lang="en-US" sz="1500" dirty="0" err="1">
                <a:solidFill>
                  <a:srgbClr val="0012C0"/>
                </a:solidFill>
                <a:latin typeface="OpenSans"/>
              </a:rPr>
              <a:t>Bắc</a:t>
            </a:r>
            <a:r>
              <a:rPr lang="en-US" sz="1500" dirty="0">
                <a:solidFill>
                  <a:srgbClr val="0012C0"/>
                </a:solidFill>
                <a:latin typeface="OpenSans"/>
              </a:rPr>
              <a:t> </a:t>
            </a:r>
            <a:r>
              <a:rPr lang="en-US" sz="1500" dirty="0" err="1">
                <a:solidFill>
                  <a:srgbClr val="0012C0"/>
                </a:solidFill>
                <a:latin typeface="OpenSans"/>
              </a:rPr>
              <a:t>Âu</a:t>
            </a:r>
            <a:r>
              <a:rPr lang="en-US" sz="1500" dirty="0">
                <a:solidFill>
                  <a:srgbClr val="0012C0"/>
                </a:solidFill>
                <a:latin typeface="OpenSans"/>
              </a:rPr>
              <a:t> </a:t>
            </a:r>
            <a:r>
              <a:rPr lang="en-US" sz="1500" dirty="0" err="1">
                <a:solidFill>
                  <a:srgbClr val="0012C0"/>
                </a:solidFill>
                <a:latin typeface="OpenSans"/>
              </a:rPr>
              <a:t>và</a:t>
            </a:r>
            <a:r>
              <a:rPr lang="en-US" sz="1500" dirty="0">
                <a:solidFill>
                  <a:srgbClr val="0012C0"/>
                </a:solidFill>
                <a:latin typeface="OpenSans"/>
              </a:rPr>
              <a:t> </a:t>
            </a:r>
            <a:r>
              <a:rPr lang="en-US" sz="1500" dirty="0" err="1">
                <a:solidFill>
                  <a:srgbClr val="0012C0"/>
                </a:solidFill>
                <a:latin typeface="OpenSans"/>
              </a:rPr>
              <a:t>Bắc</a:t>
            </a:r>
            <a:r>
              <a:rPr lang="en-US" sz="1500" dirty="0">
                <a:solidFill>
                  <a:srgbClr val="0012C0"/>
                </a:solidFill>
                <a:latin typeface="OpenSans"/>
              </a:rPr>
              <a:t> </a:t>
            </a:r>
            <a:r>
              <a:rPr lang="en-US" sz="1500" dirty="0" err="1">
                <a:solidFill>
                  <a:srgbClr val="0012C0"/>
                </a:solidFill>
                <a:latin typeface="OpenSans"/>
              </a:rPr>
              <a:t>Mỹ</a:t>
            </a:r>
            <a:r>
              <a:rPr lang="en-US" sz="1500" dirty="0">
                <a:solidFill>
                  <a:srgbClr val="0012C0"/>
                </a:solidFill>
                <a:latin typeface="OpenSans"/>
              </a:rPr>
              <a:t> (</a:t>
            </a:r>
            <a:r>
              <a:rPr lang="en-US" sz="1500" dirty="0" err="1">
                <a:solidFill>
                  <a:srgbClr val="0012C0"/>
                </a:solidFill>
                <a:latin typeface="OpenSans"/>
              </a:rPr>
              <a:t>từ</a:t>
            </a:r>
            <a:r>
              <a:rPr lang="en-US" sz="1500" dirty="0">
                <a:solidFill>
                  <a:srgbClr val="0012C0"/>
                </a:solidFill>
                <a:latin typeface="OpenSans"/>
              </a:rPr>
              <a:t> </a:t>
            </a:r>
            <a:r>
              <a:rPr lang="en-US" sz="1500" dirty="0" err="1">
                <a:solidFill>
                  <a:srgbClr val="0012C0"/>
                </a:solidFill>
                <a:latin typeface="OpenSans"/>
              </a:rPr>
              <a:t>vĩ</a:t>
            </a:r>
            <a:r>
              <a:rPr lang="en-US" sz="1500" dirty="0">
                <a:solidFill>
                  <a:srgbClr val="0012C0"/>
                </a:solidFill>
                <a:latin typeface="OpenSans"/>
              </a:rPr>
              <a:t> </a:t>
            </a:r>
            <a:r>
              <a:rPr lang="en-US" sz="1500" dirty="0" err="1">
                <a:solidFill>
                  <a:srgbClr val="0012C0"/>
                </a:solidFill>
                <a:latin typeface="OpenSans"/>
              </a:rPr>
              <a:t>tuyến</a:t>
            </a:r>
            <a:r>
              <a:rPr lang="en-US" sz="1500" dirty="0">
                <a:solidFill>
                  <a:srgbClr val="0012C0"/>
                </a:solidFill>
                <a:latin typeface="OpenSans"/>
              </a:rPr>
              <a:t> 45</a:t>
            </a:r>
            <a:r>
              <a:rPr lang="en-US" sz="1500" baseline="30000" dirty="0">
                <a:solidFill>
                  <a:srgbClr val="0012C0"/>
                </a:solidFill>
                <a:latin typeface="OpenSans"/>
              </a:rPr>
              <a:t>o</a:t>
            </a:r>
            <a:r>
              <a:rPr lang="en-US" sz="1500" dirty="0">
                <a:solidFill>
                  <a:srgbClr val="0012C0"/>
                </a:solidFill>
                <a:latin typeface="OpenSans"/>
              </a:rPr>
              <a:t>B </a:t>
            </a:r>
            <a:r>
              <a:rPr lang="en-US" sz="1500" dirty="0" err="1">
                <a:solidFill>
                  <a:srgbClr val="0012C0"/>
                </a:solidFill>
                <a:latin typeface="OpenSans"/>
              </a:rPr>
              <a:t>đến</a:t>
            </a:r>
            <a:r>
              <a:rPr lang="en-US" sz="1500" dirty="0">
                <a:solidFill>
                  <a:srgbClr val="0012C0"/>
                </a:solidFill>
                <a:latin typeface="OpenSans"/>
              </a:rPr>
              <a:t> </a:t>
            </a:r>
            <a:r>
              <a:rPr lang="en-US" sz="1500" dirty="0" err="1">
                <a:solidFill>
                  <a:srgbClr val="0012C0"/>
                </a:solidFill>
                <a:latin typeface="OpenSans"/>
              </a:rPr>
              <a:t>vĩ</a:t>
            </a:r>
            <a:r>
              <a:rPr lang="en-US" sz="1500" dirty="0">
                <a:solidFill>
                  <a:srgbClr val="0012C0"/>
                </a:solidFill>
                <a:latin typeface="OpenSans"/>
              </a:rPr>
              <a:t> </a:t>
            </a:r>
            <a:r>
              <a:rPr lang="en-US" sz="1500" dirty="0" err="1">
                <a:solidFill>
                  <a:srgbClr val="0012C0"/>
                </a:solidFill>
                <a:latin typeface="OpenSans"/>
              </a:rPr>
              <a:t>tuyến</a:t>
            </a:r>
            <a:r>
              <a:rPr lang="en-US" sz="1500" dirty="0">
                <a:solidFill>
                  <a:srgbClr val="0012C0"/>
                </a:solidFill>
                <a:latin typeface="OpenSans"/>
              </a:rPr>
              <a:t> 60 - 65</a:t>
            </a:r>
            <a:r>
              <a:rPr lang="en-US" sz="1500" baseline="30000" dirty="0">
                <a:solidFill>
                  <a:srgbClr val="0012C0"/>
                </a:solidFill>
                <a:latin typeface="OpenSans"/>
              </a:rPr>
              <a:t>o</a:t>
            </a:r>
            <a:r>
              <a:rPr lang="en-US" sz="1500" dirty="0">
                <a:solidFill>
                  <a:srgbClr val="0012C0"/>
                </a:solidFill>
                <a:latin typeface="OpenSans"/>
              </a:rPr>
              <a:t>B).</a:t>
            </a:r>
          </a:p>
          <a:p>
            <a:pPr algn="just"/>
            <a:r>
              <a:rPr lang="en-US" sz="1500" dirty="0">
                <a:solidFill>
                  <a:srgbClr val="0012C0"/>
                </a:solidFill>
                <a:latin typeface="OpenSans"/>
              </a:rPr>
              <a:t>- </a:t>
            </a:r>
            <a:r>
              <a:rPr lang="en-US" sz="1500" dirty="0" err="1">
                <a:solidFill>
                  <a:srgbClr val="0012C0"/>
                </a:solidFill>
                <a:latin typeface="OpenSans"/>
              </a:rPr>
              <a:t>Đất</a:t>
            </a:r>
            <a:r>
              <a:rPr lang="en-US" sz="1500" dirty="0">
                <a:solidFill>
                  <a:srgbClr val="0012C0"/>
                </a:solidFill>
                <a:latin typeface="OpenSans"/>
              </a:rPr>
              <a:t> </a:t>
            </a:r>
            <a:r>
              <a:rPr lang="en-US" sz="1500" dirty="0" err="1">
                <a:solidFill>
                  <a:srgbClr val="0012C0"/>
                </a:solidFill>
                <a:latin typeface="OpenSans"/>
              </a:rPr>
              <a:t>đỏ</a:t>
            </a:r>
            <a:r>
              <a:rPr lang="en-US" sz="1500" dirty="0">
                <a:solidFill>
                  <a:srgbClr val="0012C0"/>
                </a:solidFill>
                <a:latin typeface="OpenSans"/>
              </a:rPr>
              <a:t> </a:t>
            </a:r>
            <a:r>
              <a:rPr lang="en-US" sz="1500" dirty="0" err="1">
                <a:solidFill>
                  <a:srgbClr val="0012C0"/>
                </a:solidFill>
                <a:latin typeface="OpenSans"/>
              </a:rPr>
              <a:t>vàng</a:t>
            </a:r>
            <a:r>
              <a:rPr lang="en-US" sz="1500" dirty="0">
                <a:solidFill>
                  <a:srgbClr val="0012C0"/>
                </a:solidFill>
                <a:latin typeface="OpenSans"/>
              </a:rPr>
              <a:t> </a:t>
            </a:r>
            <a:r>
              <a:rPr lang="en-US" sz="1500" dirty="0" err="1">
                <a:solidFill>
                  <a:srgbClr val="0012C0"/>
                </a:solidFill>
                <a:latin typeface="OpenSans"/>
              </a:rPr>
              <a:t>nhiệt</a:t>
            </a:r>
            <a:r>
              <a:rPr lang="en-US" sz="1500" dirty="0">
                <a:solidFill>
                  <a:srgbClr val="0012C0"/>
                </a:solidFill>
                <a:latin typeface="OpenSans"/>
              </a:rPr>
              <a:t> </a:t>
            </a:r>
            <a:r>
              <a:rPr lang="en-US" sz="1500" dirty="0" err="1">
                <a:solidFill>
                  <a:srgbClr val="0012C0"/>
                </a:solidFill>
                <a:latin typeface="OpenSans"/>
              </a:rPr>
              <a:t>đới</a:t>
            </a:r>
            <a:r>
              <a:rPr lang="en-US" sz="1500" dirty="0">
                <a:solidFill>
                  <a:srgbClr val="0012C0"/>
                </a:solidFill>
                <a:latin typeface="OpenSans"/>
              </a:rPr>
              <a:t>: </a:t>
            </a:r>
            <a:r>
              <a:rPr lang="en-US" sz="1500" dirty="0" err="1">
                <a:solidFill>
                  <a:srgbClr val="0012C0"/>
                </a:solidFill>
                <a:latin typeface="OpenSans"/>
              </a:rPr>
              <a:t>phần</a:t>
            </a:r>
            <a:r>
              <a:rPr lang="en-US" sz="1500" dirty="0">
                <a:solidFill>
                  <a:srgbClr val="0012C0"/>
                </a:solidFill>
                <a:latin typeface="OpenSans"/>
              </a:rPr>
              <a:t> </a:t>
            </a:r>
            <a:r>
              <a:rPr lang="en-US" sz="1500" dirty="0" err="1">
                <a:solidFill>
                  <a:srgbClr val="0012C0"/>
                </a:solidFill>
                <a:latin typeface="OpenSans"/>
              </a:rPr>
              <a:t>lớn</a:t>
            </a:r>
            <a:r>
              <a:rPr lang="en-US" sz="1500" dirty="0">
                <a:solidFill>
                  <a:srgbClr val="0012C0"/>
                </a:solidFill>
                <a:latin typeface="OpenSans"/>
              </a:rPr>
              <a:t> Nam </a:t>
            </a:r>
            <a:r>
              <a:rPr lang="en-US" sz="1500" dirty="0" err="1">
                <a:solidFill>
                  <a:srgbClr val="0012C0"/>
                </a:solidFill>
                <a:latin typeface="OpenSans"/>
              </a:rPr>
              <a:t>Mỹ</a:t>
            </a:r>
            <a:r>
              <a:rPr lang="en-US" sz="1500" dirty="0">
                <a:solidFill>
                  <a:srgbClr val="0012C0"/>
                </a:solidFill>
                <a:latin typeface="OpenSans"/>
              </a:rPr>
              <a:t>, </a:t>
            </a:r>
            <a:r>
              <a:rPr lang="en-US" sz="1500" dirty="0" err="1">
                <a:solidFill>
                  <a:srgbClr val="0012C0"/>
                </a:solidFill>
                <a:latin typeface="OpenSans"/>
              </a:rPr>
              <a:t>Trung</a:t>
            </a:r>
            <a:r>
              <a:rPr lang="en-US" sz="1500" dirty="0">
                <a:solidFill>
                  <a:srgbClr val="0012C0"/>
                </a:solidFill>
                <a:latin typeface="OpenSans"/>
              </a:rPr>
              <a:t> Phi, </a:t>
            </a:r>
            <a:r>
              <a:rPr lang="en-US" sz="1500" dirty="0" err="1">
                <a:solidFill>
                  <a:srgbClr val="0012C0"/>
                </a:solidFill>
                <a:latin typeface="OpenSans"/>
              </a:rPr>
              <a:t>Đông</a:t>
            </a:r>
            <a:r>
              <a:rPr lang="en-US" sz="1500" dirty="0">
                <a:solidFill>
                  <a:srgbClr val="0012C0"/>
                </a:solidFill>
                <a:latin typeface="OpenSans"/>
              </a:rPr>
              <a:t> Nam Á, Nam Á </a:t>
            </a:r>
            <a:r>
              <a:rPr lang="en-US" sz="1500" dirty="0" err="1">
                <a:solidFill>
                  <a:srgbClr val="0012C0"/>
                </a:solidFill>
                <a:latin typeface="OpenSans"/>
              </a:rPr>
              <a:t>và</a:t>
            </a:r>
            <a:r>
              <a:rPr lang="en-US" sz="1500" dirty="0">
                <a:solidFill>
                  <a:srgbClr val="0012C0"/>
                </a:solidFill>
                <a:latin typeface="OpenSans"/>
              </a:rPr>
              <a:t> </a:t>
            </a:r>
            <a:r>
              <a:rPr lang="en-US" sz="1500" dirty="0" err="1">
                <a:solidFill>
                  <a:srgbClr val="0012C0"/>
                </a:solidFill>
                <a:latin typeface="OpenSans"/>
              </a:rPr>
              <a:t>Đông</a:t>
            </a:r>
            <a:r>
              <a:rPr lang="en-US" sz="1500" dirty="0">
                <a:solidFill>
                  <a:srgbClr val="0012C0"/>
                </a:solidFill>
                <a:latin typeface="OpenSans"/>
              </a:rPr>
              <a:t> </a:t>
            </a:r>
            <a:r>
              <a:rPr lang="en-US" sz="1500" dirty="0" err="1">
                <a:solidFill>
                  <a:srgbClr val="0012C0"/>
                </a:solidFill>
                <a:latin typeface="OpenSans"/>
              </a:rPr>
              <a:t>Bắc</a:t>
            </a:r>
            <a:r>
              <a:rPr lang="en-US" sz="1500" dirty="0">
                <a:solidFill>
                  <a:srgbClr val="0012C0"/>
                </a:solidFill>
                <a:latin typeface="OpenSans"/>
              </a:rPr>
              <a:t> Ô-</a:t>
            </a:r>
            <a:r>
              <a:rPr lang="en-US" sz="1500" dirty="0" err="1">
                <a:solidFill>
                  <a:srgbClr val="0012C0"/>
                </a:solidFill>
                <a:latin typeface="OpenSans"/>
              </a:rPr>
              <a:t>xtrây</a:t>
            </a:r>
            <a:r>
              <a:rPr lang="en-US" sz="1500" dirty="0">
                <a:solidFill>
                  <a:srgbClr val="0012C0"/>
                </a:solidFill>
                <a:latin typeface="OpenSans"/>
              </a:rPr>
              <a:t>-li-a.</a:t>
            </a:r>
          </a:p>
          <a:p>
            <a:br>
              <a:rPr lang="en-US" sz="1500" dirty="0">
                <a:solidFill>
                  <a:srgbClr val="0012C0"/>
                </a:solidFill>
                <a:latin typeface="OpenSans"/>
              </a:rPr>
            </a:br>
            <a:br>
              <a:rPr lang="en-US" sz="1500" dirty="0">
                <a:solidFill>
                  <a:srgbClr val="0012C0"/>
                </a:solidFill>
                <a:latin typeface="OpenSans"/>
              </a:rPr>
            </a:br>
            <a:endParaRPr lang="en-US" sz="1500" dirty="0">
              <a:solidFill>
                <a:srgbClr val="0012C0"/>
              </a:solidFill>
            </a:endParaRPr>
          </a:p>
        </p:txBody>
      </p:sp>
      <p:pic>
        <p:nvPicPr>
          <p:cNvPr id="13" name="Picture 12">
            <a:extLst>
              <a:ext uri="{FF2B5EF4-FFF2-40B4-BE49-F238E27FC236}">
                <a16:creationId xmlns:a16="http://schemas.microsoft.com/office/drawing/2014/main" id="{2D6F362C-5495-22F5-7159-8CAD4962FAA9}"/>
              </a:ext>
            </a:extLst>
          </p:cNvPr>
          <p:cNvPicPr>
            <a:picLocks noChangeAspect="1"/>
          </p:cNvPicPr>
          <p:nvPr/>
        </p:nvPicPr>
        <p:blipFill>
          <a:blip r:embed="rId5"/>
          <a:stretch>
            <a:fillRect/>
          </a:stretch>
        </p:blipFill>
        <p:spPr>
          <a:xfrm>
            <a:off x="201986" y="4838825"/>
            <a:ext cx="7694512" cy="1189784"/>
          </a:xfrm>
          <a:prstGeom prst="rect">
            <a:avLst/>
          </a:prstGeom>
        </p:spPr>
      </p:pic>
    </p:spTree>
    <p:extLst>
      <p:ext uri="{BB962C8B-B14F-4D97-AF65-F5344CB8AC3E}">
        <p14:creationId xmlns:p14="http://schemas.microsoft.com/office/powerpoint/2010/main" val="85784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F26955-1EA7-5C6A-3AEF-0791C4B9DBA5}"/>
              </a:ext>
            </a:extLst>
          </p:cNvPr>
          <p:cNvPicPr>
            <a:picLocks noGrp="1" noChangeAspect="1"/>
          </p:cNvPicPr>
          <p:nvPr>
            <p:ph idx="1"/>
          </p:nvPr>
        </p:nvPicPr>
        <p:blipFill>
          <a:blip r:embed="rId2"/>
          <a:stretch>
            <a:fillRect/>
          </a:stretch>
        </p:blipFill>
        <p:spPr>
          <a:xfrm>
            <a:off x="331425" y="857250"/>
            <a:ext cx="4405539" cy="919210"/>
          </a:xfrm>
        </p:spPr>
      </p:pic>
      <p:pic>
        <p:nvPicPr>
          <p:cNvPr id="7" name="Picture 6">
            <a:extLst>
              <a:ext uri="{FF2B5EF4-FFF2-40B4-BE49-F238E27FC236}">
                <a16:creationId xmlns:a16="http://schemas.microsoft.com/office/drawing/2014/main" id="{366DA6EE-7414-04F3-2BB8-848D5B079290}"/>
              </a:ext>
            </a:extLst>
          </p:cNvPr>
          <p:cNvPicPr>
            <a:picLocks noChangeAspect="1"/>
          </p:cNvPicPr>
          <p:nvPr/>
        </p:nvPicPr>
        <p:blipFill>
          <a:blip r:embed="rId3"/>
          <a:stretch>
            <a:fillRect/>
          </a:stretch>
        </p:blipFill>
        <p:spPr>
          <a:xfrm>
            <a:off x="331425" y="2399110"/>
            <a:ext cx="8542068" cy="1736918"/>
          </a:xfrm>
          <a:prstGeom prst="rect">
            <a:avLst/>
          </a:prstGeom>
        </p:spPr>
      </p:pic>
    </p:spTree>
    <p:extLst>
      <p:ext uri="{BB962C8B-B14F-4D97-AF65-F5344CB8AC3E}">
        <p14:creationId xmlns:p14="http://schemas.microsoft.com/office/powerpoint/2010/main" val="31040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D21331D-419D-B6A0-D82A-C1F4927094E1}"/>
              </a:ext>
            </a:extLst>
          </p:cNvPr>
          <p:cNvPicPr>
            <a:picLocks noGrp="1" noChangeAspect="1"/>
          </p:cNvPicPr>
          <p:nvPr>
            <p:ph idx="1"/>
          </p:nvPr>
        </p:nvPicPr>
        <p:blipFill>
          <a:blip r:embed="rId2"/>
          <a:stretch>
            <a:fillRect/>
          </a:stretch>
        </p:blipFill>
        <p:spPr>
          <a:xfrm>
            <a:off x="259510" y="2026376"/>
            <a:ext cx="7883093" cy="1920240"/>
          </a:xfrm>
        </p:spPr>
      </p:pic>
      <p:pic>
        <p:nvPicPr>
          <p:cNvPr id="5" name="Picture 4">
            <a:extLst>
              <a:ext uri="{FF2B5EF4-FFF2-40B4-BE49-F238E27FC236}">
                <a16:creationId xmlns:a16="http://schemas.microsoft.com/office/drawing/2014/main" id="{5573F25B-FFAA-FE05-4D44-52EB11D3827F}"/>
              </a:ext>
            </a:extLst>
          </p:cNvPr>
          <p:cNvPicPr>
            <a:picLocks noChangeAspect="1"/>
          </p:cNvPicPr>
          <p:nvPr/>
        </p:nvPicPr>
        <p:blipFill>
          <a:blip r:embed="rId3"/>
          <a:stretch>
            <a:fillRect/>
          </a:stretch>
        </p:blipFill>
        <p:spPr>
          <a:xfrm>
            <a:off x="118834" y="939150"/>
            <a:ext cx="8198036" cy="1087226"/>
          </a:xfrm>
          <a:prstGeom prst="rect">
            <a:avLst/>
          </a:prstGeom>
        </p:spPr>
      </p:pic>
    </p:spTree>
    <p:extLst>
      <p:ext uri="{BB962C8B-B14F-4D97-AF65-F5344CB8AC3E}">
        <p14:creationId xmlns:p14="http://schemas.microsoft.com/office/powerpoint/2010/main" val="210170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42598E-6DC9-6ADC-4F15-04856AB9FDCC}"/>
              </a:ext>
            </a:extLst>
          </p:cNvPr>
          <p:cNvPicPr>
            <a:picLocks noGrp="1" noChangeAspect="1"/>
          </p:cNvPicPr>
          <p:nvPr>
            <p:ph idx="1"/>
          </p:nvPr>
        </p:nvPicPr>
        <p:blipFill>
          <a:blip r:embed="rId2"/>
          <a:stretch>
            <a:fillRect/>
          </a:stretch>
        </p:blipFill>
        <p:spPr>
          <a:xfrm>
            <a:off x="250388" y="1013326"/>
            <a:ext cx="8842950" cy="3664810"/>
          </a:xfrm>
        </p:spPr>
      </p:pic>
    </p:spTree>
    <p:extLst>
      <p:ext uri="{BB962C8B-B14F-4D97-AF65-F5344CB8AC3E}">
        <p14:creationId xmlns:p14="http://schemas.microsoft.com/office/powerpoint/2010/main" val="1654104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438400" y="350813"/>
            <a:ext cx="4061281" cy="923330"/>
            <a:chOff x="-201181" y="368405"/>
            <a:chExt cx="7082672" cy="1231107"/>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4" name="文本框 93"/>
            <p:cNvSpPr txBox="1"/>
            <p:nvPr/>
          </p:nvSpPr>
          <p:spPr>
            <a:xfrm>
              <a:off x="-201181" y="368405"/>
              <a:ext cx="6796560" cy="1231107"/>
            </a:xfrm>
            <a:prstGeom prst="rect">
              <a:avLst/>
            </a:prstGeom>
            <a:noFill/>
          </p:spPr>
          <p:txBody>
            <a:bodyPr wrap="none" rtlCol="0">
              <a:spAutoFit/>
            </a:bodyPr>
            <a:lstStyle/>
            <a:p>
              <a:r>
                <a:rPr lang="en-US" altLang="zh-CN" sz="5400" b="1">
                  <a:solidFill>
                    <a:srgbClr val="FF0000"/>
                  </a:solidFill>
                  <a:latin typeface="Times New Roman" panose="02020603050405020304" pitchFamily="18" charset="0"/>
                  <a:ea typeface="汉仪喵魂体W" panose="00020600040101010101"/>
                  <a:cs typeface="Times New Roman" panose="02020603050405020304" pitchFamily="18" charset="0"/>
                </a:rPr>
                <a:t>VẬN DỤNG</a:t>
              </a:r>
              <a:endParaRPr lang="zh-CN" altLang="en-US" sz="5400" b="1" dirty="0">
                <a:solidFill>
                  <a:srgbClr val="FF0000"/>
                </a:solidFill>
                <a:latin typeface="Times New Roman" panose="02020603050405020304" pitchFamily="18" charset="0"/>
                <a:ea typeface="汉仪喵魂体W" panose="00020600040101010101"/>
                <a:cs typeface="Times New Roman" panose="02020603050405020304" pitchFamily="18" charset="0"/>
              </a:endParaRPr>
            </a:p>
          </p:txBody>
        </p:sp>
      </p:grpSp>
      <p:sp>
        <p:nvSpPr>
          <p:cNvPr id="3" name="Rectangle 2"/>
          <p:cNvSpPr/>
          <p:nvPr/>
        </p:nvSpPr>
        <p:spPr>
          <a:xfrm>
            <a:off x="5718122" y="2106063"/>
            <a:ext cx="2744520" cy="390684"/>
          </a:xfrm>
          <a:prstGeom prst="rect">
            <a:avLst/>
          </a:prstGeom>
        </p:spPr>
        <p:txBody>
          <a:bodyPr wrap="square">
            <a:spAutoFit/>
          </a:bodyPr>
          <a:lstStyle/>
          <a:p>
            <a:pPr indent="342900" algn="just">
              <a:lnSpc>
                <a:spcPct val="115000"/>
              </a:lnSpc>
            </a:pPr>
            <a:r>
              <a:rPr lang="en-US" b="1">
                <a:solidFill>
                  <a:schemeClr val="bg1"/>
                </a:solidFill>
                <a:latin typeface="Times New Roman"/>
                <a:ea typeface="Calibri"/>
                <a:cs typeface="Times New Roman"/>
              </a:rPr>
              <a:t>4. Tầng cây vượt tán.</a:t>
            </a:r>
            <a:endParaRPr lang="en-US" b="1">
              <a:solidFill>
                <a:schemeClr val="bg1"/>
              </a:solidFill>
              <a:latin typeface="Calibri"/>
              <a:ea typeface="Calibri"/>
              <a:cs typeface="Times New Roman"/>
            </a:endParaRPr>
          </a:p>
        </p:txBody>
      </p:sp>
      <p:sp>
        <p:nvSpPr>
          <p:cNvPr id="4" name="Rectangle 3"/>
          <p:cNvSpPr/>
          <p:nvPr/>
        </p:nvSpPr>
        <p:spPr>
          <a:xfrm>
            <a:off x="6041562" y="5127471"/>
            <a:ext cx="2929007" cy="390684"/>
          </a:xfrm>
          <a:prstGeom prst="rect">
            <a:avLst/>
          </a:prstGeom>
        </p:spPr>
        <p:txBody>
          <a:bodyPr wrap="none">
            <a:spAutoFit/>
          </a:bodyPr>
          <a:lstStyle/>
          <a:p>
            <a:pPr lvl="0" algn="just">
              <a:lnSpc>
                <a:spcPct val="115000"/>
              </a:lnSpc>
            </a:pPr>
            <a:r>
              <a:rPr lang="en-US" b="1">
                <a:solidFill>
                  <a:schemeClr val="bg1"/>
                </a:solidFill>
                <a:latin typeface="Times New Roman"/>
                <a:ea typeface="Calibri"/>
                <a:cs typeface="Times New Roman"/>
              </a:rPr>
              <a:t>1. Tầng cỏ quyết và cây bụi.</a:t>
            </a:r>
            <a:endParaRPr lang="en-US" b="1">
              <a:solidFill>
                <a:schemeClr val="bg1"/>
              </a:solidFill>
              <a:latin typeface="Calibri"/>
              <a:ea typeface="Calibri"/>
              <a:cs typeface="Times New Roman"/>
            </a:endParaRPr>
          </a:p>
        </p:txBody>
      </p:sp>
      <p:sp>
        <p:nvSpPr>
          <p:cNvPr id="5" name="Rectangle 4"/>
          <p:cNvSpPr/>
          <p:nvPr/>
        </p:nvSpPr>
        <p:spPr>
          <a:xfrm>
            <a:off x="5751312" y="4263542"/>
            <a:ext cx="3127779" cy="390684"/>
          </a:xfrm>
          <a:prstGeom prst="rect">
            <a:avLst/>
          </a:prstGeom>
        </p:spPr>
        <p:txBody>
          <a:bodyPr wrap="none">
            <a:spAutoFit/>
          </a:bodyPr>
          <a:lstStyle/>
          <a:p>
            <a:pPr indent="342900" algn="just">
              <a:lnSpc>
                <a:spcPct val="115000"/>
              </a:lnSpc>
            </a:pPr>
            <a:r>
              <a:rPr lang="en-US" b="1">
                <a:solidFill>
                  <a:schemeClr val="bg1"/>
                </a:solidFill>
                <a:latin typeface="Times New Roman"/>
                <a:ea typeface="Calibri"/>
                <a:cs typeface="Times New Roman"/>
              </a:rPr>
              <a:t>2. Tầng cây gỗ trung bình.</a:t>
            </a:r>
            <a:endParaRPr lang="en-US" b="1">
              <a:solidFill>
                <a:schemeClr val="bg1"/>
              </a:solidFill>
              <a:latin typeface="Calibri"/>
              <a:ea typeface="Calibri"/>
              <a:cs typeface="Times New Roman"/>
            </a:endParaRPr>
          </a:p>
        </p:txBody>
      </p:sp>
      <p:sp>
        <p:nvSpPr>
          <p:cNvPr id="6" name="Rectangle 5"/>
          <p:cNvSpPr/>
          <p:nvPr/>
        </p:nvSpPr>
        <p:spPr>
          <a:xfrm>
            <a:off x="5684768" y="3026879"/>
            <a:ext cx="2403222" cy="390684"/>
          </a:xfrm>
          <a:prstGeom prst="rect">
            <a:avLst/>
          </a:prstGeom>
        </p:spPr>
        <p:txBody>
          <a:bodyPr wrap="none">
            <a:spAutoFit/>
          </a:bodyPr>
          <a:lstStyle/>
          <a:p>
            <a:pPr indent="342900" algn="just">
              <a:lnSpc>
                <a:spcPct val="115000"/>
              </a:lnSpc>
            </a:pPr>
            <a:r>
              <a:rPr lang="en-US" b="1">
                <a:solidFill>
                  <a:schemeClr val="bg1"/>
                </a:solidFill>
                <a:latin typeface="Times New Roman"/>
                <a:ea typeface="Calibri"/>
                <a:cs typeface="Times New Roman"/>
              </a:rPr>
              <a:t>3. Tầng cây gỗ cao.</a:t>
            </a:r>
            <a:endParaRPr lang="en-US" b="1">
              <a:solidFill>
                <a:schemeClr val="bg1"/>
              </a:solidFill>
              <a:latin typeface="Calibri"/>
              <a:ea typeface="Calibri"/>
              <a:cs typeface="Times New Roman"/>
            </a:endParaRPr>
          </a:p>
        </p:txBody>
      </p:sp>
      <p:sp>
        <p:nvSpPr>
          <p:cNvPr id="9" name="Thought Bubble: Cloud 8">
            <a:extLst>
              <a:ext uri="{FF2B5EF4-FFF2-40B4-BE49-F238E27FC236}">
                <a16:creationId xmlns:a16="http://schemas.microsoft.com/office/drawing/2014/main" id="{87773042-03CA-2197-D279-C2D55A078AEF}"/>
              </a:ext>
            </a:extLst>
          </p:cNvPr>
          <p:cNvSpPr/>
          <p:nvPr/>
        </p:nvSpPr>
        <p:spPr>
          <a:xfrm>
            <a:off x="917689" y="1828800"/>
            <a:ext cx="6938642" cy="312420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a:effectLst/>
                <a:latin typeface="Times New Roman" panose="02020603050405020304" pitchFamily="18" charset="0"/>
                <a:ea typeface="Calibri" panose="020F0502020204030204" pitchFamily="34" charset="0"/>
              </a:rPr>
              <a:t>Hãy sưu tầm tư liệu, nghiên cứu để viết về nhóm đất phổ biến ở nước ta, đặc điểm rừng nhiệt đới của nước ta.</a:t>
            </a:r>
            <a:endParaRPr lang="en-US" sz="2800"/>
          </a:p>
        </p:txBody>
      </p:sp>
    </p:spTree>
    <p:extLst>
      <p:ext uri="{BB962C8B-B14F-4D97-AF65-F5344CB8AC3E}">
        <p14:creationId xmlns:p14="http://schemas.microsoft.com/office/powerpoint/2010/main" val="1975687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ự sống trên Trái Đất">
            <a:extLst>
              <a:ext uri="{FF2B5EF4-FFF2-40B4-BE49-F238E27FC236}">
                <a16:creationId xmlns:a16="http://schemas.microsoft.com/office/drawing/2014/main" id="{9F76000D-524A-4AB5-ED62-0947EAD72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143000"/>
            <a:ext cx="8639175" cy="51053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C63F1DE0-E08D-07E2-27FE-3FDAFBFB2FB7}"/>
              </a:ext>
            </a:extLst>
          </p:cNvPr>
          <p:cNvSpPr>
            <a:spLocks noGrp="1"/>
          </p:cNvSpPr>
          <p:nvPr>
            <p:ph type="title"/>
          </p:nvPr>
        </p:nvSpPr>
        <p:spPr>
          <a:xfrm>
            <a:off x="152400" y="304800"/>
            <a:ext cx="8839200" cy="549274"/>
          </a:xfrm>
        </p:spPr>
        <p:txBody>
          <a:bodyPr>
            <a:noAutofit/>
          </a:bodyPr>
          <a:lstStyle/>
          <a:p>
            <a:pPr algn="ctr"/>
            <a:r>
              <a:rPr lang="en-US" sz="2800" b="1">
                <a:solidFill>
                  <a:srgbClr val="FF0000"/>
                </a:solidFill>
                <a:effectLst/>
                <a:latin typeface="Times New Roman" panose="02020603050405020304" pitchFamily="18" charset="0"/>
                <a:ea typeface="Calibri" panose="020F0502020204030204" pitchFamily="34" charset="0"/>
              </a:rPr>
              <a:t>Quan sát hình ảnh và nêu hiểu biết của em về sự đa dạng tài nguyên đất và tài nguyên sinh vật trên Trái Đất?”</a:t>
            </a:r>
            <a:endParaRPr lang="en-US" sz="7200" b="1">
              <a:solidFill>
                <a:srgbClr val="FF0000"/>
              </a:solidFill>
            </a:endParaRPr>
          </a:p>
        </p:txBody>
      </p:sp>
    </p:spTree>
    <p:extLst>
      <p:ext uri="{BB962C8B-B14F-4D97-AF65-F5344CB8AC3E}">
        <p14:creationId xmlns:p14="http://schemas.microsoft.com/office/powerpoint/2010/main" val="2546213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a:extLst>
              <a:ext uri="{FF2B5EF4-FFF2-40B4-BE49-F238E27FC236}">
                <a16:creationId xmlns:a16="http://schemas.microsoft.com/office/drawing/2014/main" id="{7D217688-0E83-3E4E-A15C-2D21CF3E2390}"/>
              </a:ext>
            </a:extLst>
          </p:cNvPr>
          <p:cNvSpPr>
            <a:spLocks noGrp="1" noRot="1" noMove="1" noResize="1" noEditPoints="1" noAdjustHandles="1" noChangeArrowheads="1" noChangeShapeType="1"/>
          </p:cNvSpPr>
          <p:nvPr>
            <p:ph type="title"/>
          </p:nvPr>
        </p:nvSpPr>
        <p:spPr>
          <a:xfrm>
            <a:off x="1771650" y="85725"/>
            <a:ext cx="5600700" cy="628650"/>
          </a:xfrm>
        </p:spPr>
        <p:txBody>
          <a:bodyPr>
            <a:normAutofit/>
          </a:bodyPr>
          <a:lstStyle/>
          <a:p>
            <a:pPr algn="ctr">
              <a:defRPr/>
            </a:pPr>
            <a:r>
              <a:rPr lang="vi-VN" sz="2800" b="1" dirty="0">
                <a:solidFill>
                  <a:srgbClr val="FF0000"/>
                </a:solidFill>
                <a:latin typeface="Times New Roman" pitchFamily="18" charset="0"/>
                <a:cs typeface="Times New Roman" pitchFamily="18" charset="0"/>
              </a:rPr>
              <a:t>HOẠT ĐỘNG NHÓM ( </a:t>
            </a:r>
            <a:r>
              <a:rPr lang="vi-VN" sz="2800" b="1">
                <a:solidFill>
                  <a:srgbClr val="FF0000"/>
                </a:solidFill>
                <a:latin typeface="Times New Roman" pitchFamily="18" charset="0"/>
                <a:cs typeface="Times New Roman" pitchFamily="18" charset="0"/>
              </a:rPr>
              <a:t>7 phút</a:t>
            </a:r>
            <a:r>
              <a:rPr lang="en-US" sz="2800" b="1">
                <a:solidFill>
                  <a:srgbClr val="FF0000"/>
                </a:solidFill>
                <a:latin typeface="Times New Roman" pitchFamily="18" charset="0"/>
                <a:cs typeface="Times New Roman" pitchFamily="18" charset="0"/>
              </a:rPr>
              <a:t>)</a:t>
            </a:r>
            <a:endParaRPr lang="en-US" sz="1800" dirty="0">
              <a:solidFill>
                <a:srgbClr val="FF0000"/>
              </a:solidFill>
              <a:latin typeface="Times New Roman" pitchFamily="18" charset="0"/>
              <a:cs typeface="Times New Roman" pitchFamily="18" charset="0"/>
            </a:endParaRPr>
          </a:p>
        </p:txBody>
      </p:sp>
      <p:sp>
        <p:nvSpPr>
          <p:cNvPr id="9" name="Hộp Văn bản 8">
            <a:extLst>
              <a:ext uri="{FF2B5EF4-FFF2-40B4-BE49-F238E27FC236}">
                <a16:creationId xmlns:a16="http://schemas.microsoft.com/office/drawing/2014/main" id="{F94428D0-29F3-6C64-605F-E63ED96B464C}"/>
              </a:ext>
            </a:extLst>
          </p:cNvPr>
          <p:cNvSpPr txBox="1">
            <a:spLocks noGrp="1" noRot="1" noMove="1" noResize="1" noEditPoints="1" noAdjustHandles="1" noChangeArrowheads="1" noChangeShapeType="1"/>
          </p:cNvSpPr>
          <p:nvPr/>
        </p:nvSpPr>
        <p:spPr>
          <a:xfrm>
            <a:off x="228600" y="672439"/>
            <a:ext cx="8686800" cy="954107"/>
          </a:xfrm>
          <a:prstGeom prst="rect">
            <a:avLst/>
          </a:prstGeom>
          <a:noFill/>
        </p:spPr>
        <p:txBody>
          <a:bodyPr wrap="square">
            <a:spAutoFit/>
          </a:bodyPr>
          <a:lstStyle/>
          <a:p>
            <a:r>
              <a:rPr lang="nl-NL" sz="2800" b="1" i="1" dirty="0">
                <a:solidFill>
                  <a:srgbClr val="0000CC"/>
                </a:solidFill>
                <a:effectLst/>
                <a:latin typeface="Times New Roman" panose="02020603050405020304" pitchFamily="18" charset="0"/>
                <a:ea typeface="Calibri" panose="020F0502020204030204" pitchFamily="34" charset="0"/>
              </a:rPr>
              <a:t>Quan sát hình 1 và hình 2, hoạt động theo nhóm trả lời yêu cầu </a:t>
            </a:r>
            <a:r>
              <a:rPr lang="vi-VN" sz="2800" b="1" i="1" dirty="0">
                <a:solidFill>
                  <a:srgbClr val="0000CC"/>
                </a:solidFill>
                <a:effectLst/>
                <a:latin typeface="Times New Roman" panose="02020603050405020304" pitchFamily="18" charset="0"/>
                <a:ea typeface="Calibri" panose="020F0502020204030204" pitchFamily="34" charset="0"/>
              </a:rPr>
              <a:t>sau:</a:t>
            </a:r>
            <a:endParaRPr lang="en-US" sz="2800" dirty="0">
              <a:solidFill>
                <a:srgbClr val="0000CC"/>
              </a:solidFill>
            </a:endParaRPr>
          </a:p>
        </p:txBody>
      </p:sp>
      <p:pic>
        <p:nvPicPr>
          <p:cNvPr id="4098" name="Picture 2" descr="Lớp đất trên Trái Đất">
            <a:extLst>
              <a:ext uri="{FF2B5EF4-FFF2-40B4-BE49-F238E27FC236}">
                <a16:creationId xmlns:a16="http://schemas.microsoft.com/office/drawing/2014/main" id="{BE6F1425-F54D-AF9B-0FAF-87429B39D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2005012"/>
            <a:ext cx="4038600" cy="40147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ớp đất trên Trái Đất">
            <a:extLst>
              <a:ext uri="{FF2B5EF4-FFF2-40B4-BE49-F238E27FC236}">
                <a16:creationId xmlns:a16="http://schemas.microsoft.com/office/drawing/2014/main" id="{B716A51B-A8F5-D613-B20A-052549B61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056" y="2018867"/>
            <a:ext cx="4572000" cy="401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51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ớp đất trên Trái Đất">
            <a:extLst>
              <a:ext uri="{FF2B5EF4-FFF2-40B4-BE49-F238E27FC236}">
                <a16:creationId xmlns:a16="http://schemas.microsoft.com/office/drawing/2014/main" id="{86242C80-04B9-4E8B-931F-8E42EBA97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757238"/>
            <a:ext cx="7886700" cy="534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34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2F524BC6-D3E8-87A0-2D62-FB86D85D53B2}"/>
              </a:ext>
            </a:extLst>
          </p:cNvPr>
          <p:cNvSpPr txBox="1"/>
          <p:nvPr/>
        </p:nvSpPr>
        <p:spPr>
          <a:xfrm>
            <a:off x="190500" y="867831"/>
            <a:ext cx="8763000" cy="5883662"/>
          </a:xfrm>
          <a:prstGeom prst="rect">
            <a:avLst/>
          </a:prstGeom>
          <a:noFill/>
        </p:spPr>
        <p:txBody>
          <a:bodyPr wrap="square">
            <a:spAutoFit/>
          </a:bodyPr>
          <a:lstStyle/>
          <a:p>
            <a:pPr algn="just">
              <a:spcAft>
                <a:spcPts val="1000"/>
              </a:spcAft>
            </a:pPr>
            <a:r>
              <a:rPr lang="nl-NL" sz="2500" b="1" i="1" u="sng"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Nhóm 1</a:t>
            </a:r>
            <a:r>
              <a:rPr lang="nl-NL" sz="25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 Hãy kể tên các tầng đất. Trong các tầng đất, tầng nào trực tiếp tác động đến sự sinh trưởng và phát triển của thực vật?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nl-NL" sz="2500" b="1" i="1" u="sng"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Nhóm 2</a:t>
            </a: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 Quan sát hình 2, cho biết đất bao gồm những thành phần nào. Thành phần nào chiếm tỉ lệ lớn nhất trong đất. Tại sao chất hữu cơ chiếm tỉ lệ rất nhỏ trong đất nhưng lại có ý nghĩa quan trọng đối với cây trồng?</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nl-NL" sz="2500" b="1" i="1" u="sng" dirty="0">
                <a:solidFill>
                  <a:srgbClr val="0000CC"/>
                </a:solidFill>
                <a:effectLst/>
                <a:latin typeface="Times New Roman" panose="02020603050405020304" pitchFamily="18" charset="0"/>
                <a:ea typeface="Calibri" panose="020F0502020204030204" pitchFamily="34" charset="0"/>
              </a:rPr>
              <a:t>+ Nhóm 3:</a:t>
            </a:r>
            <a:r>
              <a:rPr lang="nl-NL" sz="2500" u="sng" dirty="0">
                <a:solidFill>
                  <a:srgbClr val="0000CC"/>
                </a:solidFill>
                <a:effectLst/>
                <a:latin typeface="Times New Roman" panose="02020603050405020304" pitchFamily="18" charset="0"/>
                <a:ea typeface="Calibri" panose="020F0502020204030204" pitchFamily="34" charset="0"/>
              </a:rPr>
              <a:t> </a:t>
            </a:r>
            <a:r>
              <a:rPr lang="nl-NL" sz="2500" dirty="0">
                <a:effectLst/>
                <a:latin typeface="Times New Roman" panose="02020603050405020304" pitchFamily="18" charset="0"/>
                <a:ea typeface="Calibri" panose="020F0502020204030204" pitchFamily="34" charset="0"/>
              </a:rPr>
              <a:t>Nêu các nhân tố ảnh hưởng đến quá trình hình thành đất. Dựa vào hình ảnh và thông tin trong mục 3, em hãy trình bày nhân </a:t>
            </a: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tố hình thành đất mà em cho là quan trọng nhất và giải thích cho sự lựa chọn đó?</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nl-NL" sz="2500" b="1" i="1" u="sng"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Nhóm 4:</a:t>
            </a:r>
            <a:r>
              <a:rPr lang="nl-NL" sz="2500" u="sng"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Dựa vào H.5 SGK và thông tin trong bài, em hãy kể tên các nhóm đất điển hình trên Trái Đất.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iêu đề 1">
            <a:extLst>
              <a:ext uri="{FF2B5EF4-FFF2-40B4-BE49-F238E27FC236}">
                <a16:creationId xmlns:a16="http://schemas.microsoft.com/office/drawing/2014/main" id="{024458E5-38B6-F600-9BA7-B56B641DDFFC}"/>
              </a:ext>
            </a:extLst>
          </p:cNvPr>
          <p:cNvSpPr>
            <a:spLocks noGrp="1" noRot="1" noMove="1" noResize="1" noEditPoints="1" noAdjustHandles="1" noChangeArrowheads="1" noChangeShapeType="1"/>
          </p:cNvSpPr>
          <p:nvPr>
            <p:ph type="title"/>
          </p:nvPr>
        </p:nvSpPr>
        <p:spPr>
          <a:xfrm>
            <a:off x="1771650" y="85725"/>
            <a:ext cx="5600700" cy="628650"/>
          </a:xfrm>
        </p:spPr>
        <p:txBody>
          <a:bodyPr>
            <a:normAutofit fontScale="90000"/>
          </a:bodyPr>
          <a:lstStyle/>
          <a:p>
            <a:pPr algn="ctr">
              <a:defRPr/>
            </a:pPr>
            <a:r>
              <a:rPr lang="vi-VN" sz="3200" b="1" dirty="0">
                <a:solidFill>
                  <a:srgbClr val="FF0000"/>
                </a:solidFill>
                <a:latin typeface="Times New Roman" pitchFamily="18" charset="0"/>
                <a:cs typeface="Times New Roman" pitchFamily="18" charset="0"/>
              </a:rPr>
              <a:t>HOẠT ĐỘNG NHÓM ( </a:t>
            </a:r>
            <a:r>
              <a:rPr lang="vi-VN" sz="3200" b="1">
                <a:solidFill>
                  <a:srgbClr val="FF0000"/>
                </a:solidFill>
                <a:latin typeface="Times New Roman" pitchFamily="18" charset="0"/>
                <a:cs typeface="Times New Roman" pitchFamily="18" charset="0"/>
              </a:rPr>
              <a:t>7 phút</a:t>
            </a:r>
            <a:r>
              <a:rPr lang="en-US" sz="3200" b="1">
                <a:solidFill>
                  <a:srgbClr val="FF0000"/>
                </a:solidFill>
                <a:latin typeface="Times New Roman" pitchFamily="18" charset="0"/>
                <a:cs typeface="Times New Roman" pitchFamily="18" charset="0"/>
              </a:rPr>
              <a:t>)</a:t>
            </a:r>
            <a:endParaRPr lang="en-US"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5221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D09A1EF-DB4D-0E98-E353-30C486D91D29}"/>
              </a:ext>
            </a:extLst>
          </p:cNvPr>
          <p:cNvSpPr txBox="1"/>
          <p:nvPr/>
        </p:nvSpPr>
        <p:spPr>
          <a:xfrm>
            <a:off x="152400" y="838200"/>
            <a:ext cx="8610600" cy="6278642"/>
          </a:xfrm>
          <a:prstGeom prst="rect">
            <a:avLst/>
          </a:prstGeom>
          <a:noFill/>
        </p:spPr>
        <p:txBody>
          <a:bodyPr wrap="square">
            <a:spAutoFit/>
          </a:bodyPr>
          <a:lstStyle/>
          <a:p>
            <a:pPr>
              <a:spcAft>
                <a:spcPts val="1000"/>
              </a:spcAft>
            </a:pPr>
            <a:r>
              <a:rPr lang="nl-NL" sz="32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1. Các tầng đất</a:t>
            </a:r>
            <a:endParaRPr lang="en-US" sz="3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 Gồm 3 tầng: Tầng đá mẹ, tầng tích tụ và tầng chứa mùn.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 Trong đó tầng tích tụ có tác động mạnh mẽ đến sự sinh trưởng và phát triển của sinh 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US" sz="32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2. Thành phần của đất</a:t>
            </a:r>
            <a:endParaRPr lang="en-US" sz="3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 Đất bao gồm nhiều thành phần: khoáng, chất hữu cơ, không khi và nước.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 Tỉ lệ các thành phần trong đất thay đồi </a:t>
            </a:r>
            <a:r>
              <a:rPr lang="vi-VN" sz="3200" dirty="0" err="1">
                <a:effectLst/>
                <a:latin typeface="Times New Roman" panose="02020603050405020304" pitchFamily="18" charset="0"/>
                <a:ea typeface="Calibri" panose="020F0502020204030204" pitchFamily="34" charset="0"/>
                <a:cs typeface="Times New Roman" panose="02020603050405020304" pitchFamily="18" charset="0"/>
              </a:rPr>
              <a:t>tuỳ</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thuộc vào điều kiện hình thành đất ở từng nơi.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p>
        </p:txBody>
      </p:sp>
      <p:sp>
        <p:nvSpPr>
          <p:cNvPr id="4" name="TextBox 3">
            <a:extLst>
              <a:ext uri="{FF2B5EF4-FFF2-40B4-BE49-F238E27FC236}">
                <a16:creationId xmlns:a16="http://schemas.microsoft.com/office/drawing/2014/main" id="{0EA8A34C-54F4-CFBF-DE9E-4295B907A61E}"/>
              </a:ext>
            </a:extLst>
          </p:cNvPr>
          <p:cNvSpPr txBox="1"/>
          <p:nvPr/>
        </p:nvSpPr>
        <p:spPr>
          <a:xfrm>
            <a:off x="152400" y="76200"/>
            <a:ext cx="7620000" cy="646331"/>
          </a:xfrm>
          <a:prstGeom prst="rect">
            <a:avLst/>
          </a:prstGeom>
          <a:noFill/>
        </p:spPr>
        <p:txBody>
          <a:bodyPr wrap="square">
            <a:spAutoFit/>
          </a:bodyPr>
          <a:lstStyle/>
          <a:p>
            <a:r>
              <a:rPr lang="en-US" sz="3600" b="1">
                <a:solidFill>
                  <a:srgbClr val="FF0000"/>
                </a:solidFill>
                <a:effectLst/>
                <a:latin typeface="Times New Roman" panose="02020603050405020304" pitchFamily="18" charset="0"/>
                <a:ea typeface="Calibri" panose="020F0502020204030204" pitchFamily="34" charset="0"/>
              </a:rPr>
              <a:t>I. </a:t>
            </a:r>
            <a:r>
              <a:rPr lang="vi-VN" sz="3600" b="1">
                <a:solidFill>
                  <a:srgbClr val="FF0000"/>
                </a:solidFill>
                <a:effectLst/>
                <a:latin typeface="Times New Roman" panose="02020603050405020304" pitchFamily="18" charset="0"/>
                <a:ea typeface="Calibri" panose="020F0502020204030204" pitchFamily="34" charset="0"/>
              </a:rPr>
              <a:t>Tìm hiểu về </a:t>
            </a:r>
            <a:r>
              <a:rPr lang="en-US" sz="3600" b="1">
                <a:solidFill>
                  <a:srgbClr val="FF0000"/>
                </a:solidFill>
                <a:effectLst/>
                <a:latin typeface="Times New Roman" panose="02020603050405020304" pitchFamily="18" charset="0"/>
                <a:ea typeface="Calibri" panose="020F0502020204030204" pitchFamily="34" charset="0"/>
              </a:rPr>
              <a:t>lớp đất trên Trái Đất</a:t>
            </a:r>
            <a:endParaRPr lang="en-US" sz="3600">
              <a:solidFill>
                <a:srgbClr val="FF0000"/>
              </a:solidFill>
            </a:endParaRPr>
          </a:p>
        </p:txBody>
      </p:sp>
    </p:spTree>
    <p:extLst>
      <p:ext uri="{BB962C8B-B14F-4D97-AF65-F5344CB8AC3E}">
        <p14:creationId xmlns:p14="http://schemas.microsoft.com/office/powerpoint/2010/main" val="347789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3F0FCBB0-ADBC-4631-EEA4-03A7F7742925}"/>
              </a:ext>
            </a:extLst>
          </p:cNvPr>
          <p:cNvSpPr txBox="1"/>
          <p:nvPr/>
        </p:nvSpPr>
        <p:spPr>
          <a:xfrm>
            <a:off x="304800" y="337384"/>
            <a:ext cx="8534400" cy="5601533"/>
          </a:xfrm>
          <a:prstGeom prst="rect">
            <a:avLst/>
          </a:prstGeom>
          <a:noFill/>
        </p:spPr>
        <p:txBody>
          <a:bodyPr wrap="square">
            <a:spAutoFit/>
          </a:bodyPr>
          <a:lstStyle/>
          <a:p>
            <a:pPr algn="just">
              <a:spcAft>
                <a:spcPts val="1000"/>
              </a:spcAft>
            </a:pPr>
            <a:r>
              <a:rPr lang="vi-VN"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3. Các nhân tố hình thành đất</a:t>
            </a:r>
            <a:endParaRPr lang="en-US" sz="2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 Các nhân tố ảnh hưởng đến quá trình hình thành đất như đá mẹ, khí hậu, sinh vật, địa hình và thời gian.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 Trong đó nhân tố đóng vai trò quan trọng nhất là đá mẹ.</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vi-VN"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4. Một số nhóm đất điển hình trên Trái Đất</a:t>
            </a:r>
            <a:endParaRPr lang="en-US" sz="2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 Đất đen thảo nguyên ôn đới: Khu vực Trung Á, trung tâm Bắc Mĩ, Nam Mĩ</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  Đất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pốt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dôn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Bắc Âu, ĐB Xi-bia, Đông bắc Hoa Kì, trung tâm Ca-na-đa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2800" dirty="0">
                <a:effectLst/>
                <a:latin typeface="Times New Roman" panose="02020603050405020304" pitchFamily="18" charset="0"/>
                <a:ea typeface="Calibri" panose="020F0502020204030204" pitchFamily="34" charset="0"/>
              </a:rPr>
              <a:t> - Đất đỏ vàng nhiệt đới: ĐNÁ, Trung Phi, Nam Mĩ( </a:t>
            </a:r>
            <a:r>
              <a:rPr lang="vi-VN" sz="2800" dirty="0" err="1">
                <a:effectLst/>
                <a:latin typeface="Times New Roman" panose="02020603050405020304" pitchFamily="18" charset="0"/>
                <a:ea typeface="Calibri" panose="020F0502020204030204" pitchFamily="34" charset="0"/>
              </a:rPr>
              <a:t>kv</a:t>
            </a:r>
            <a:r>
              <a:rPr lang="vi-VN" sz="2800" dirty="0">
                <a:effectLst/>
                <a:latin typeface="Times New Roman" panose="02020603050405020304" pitchFamily="18" charset="0"/>
                <a:ea typeface="Calibri" panose="020F0502020204030204" pitchFamily="34" charset="0"/>
              </a:rPr>
              <a:t> A-ma-</a:t>
            </a:r>
            <a:r>
              <a:rPr lang="vi-VN" sz="2800" dirty="0" err="1">
                <a:effectLst/>
                <a:latin typeface="Times New Roman" panose="02020603050405020304" pitchFamily="18" charset="0"/>
                <a:ea typeface="Calibri" panose="020F0502020204030204" pitchFamily="34" charset="0"/>
              </a:rPr>
              <a:t>dôn</a:t>
            </a:r>
            <a:r>
              <a:rPr lang="vi-VN"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2506895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p:cNvSpPr txBox="1"/>
          <p:nvPr/>
        </p:nvSpPr>
        <p:spPr>
          <a:xfrm>
            <a:off x="189344" y="4343400"/>
            <a:ext cx="8809183" cy="1815882"/>
          </a:xfrm>
          <a:prstGeom prst="rect">
            <a:avLst/>
          </a:prstGeom>
          <a:noFill/>
        </p:spPr>
        <p:txBody>
          <a:bodyPr wrap="square" rtlCol="0">
            <a:spAutoFit/>
          </a:bodyPr>
          <a:lstStyle/>
          <a:p>
            <a:pPr algn="just"/>
            <a:r>
              <a:rPr lang="nl-NL" sz="2200" b="1" dirty="0">
                <a:solidFill>
                  <a:srgbClr val="0000CC"/>
                </a:solidFill>
                <a:latin typeface="Times New Roman" panose="02020603050405020304" pitchFamily="18" charset="0"/>
                <a:ea typeface="Calibri"/>
                <a:cs typeface="Times New Roman" panose="02020603050405020304" pitchFamily="18" charset="0"/>
              </a:rPr>
              <a:t>Đọc thông tin SGK  và quan sát các hình ảnh trong hình </a:t>
            </a:r>
            <a:r>
              <a:rPr lang="vi-VN" sz="2200" b="1" dirty="0">
                <a:solidFill>
                  <a:srgbClr val="0000CC"/>
                </a:solidFill>
                <a:latin typeface="Times New Roman" panose="02020603050405020304" pitchFamily="18" charset="0"/>
                <a:ea typeface="Calibri"/>
                <a:cs typeface="Times New Roman" panose="02020603050405020304" pitchFamily="18" charset="0"/>
              </a:rPr>
              <a:t>1,</a:t>
            </a:r>
            <a:r>
              <a:rPr lang="nl-NL" sz="2200" b="1" dirty="0">
                <a:solidFill>
                  <a:srgbClr val="0000CC"/>
                </a:solidFill>
                <a:latin typeface="Times New Roman" panose="02020603050405020304" pitchFamily="18" charset="0"/>
                <a:ea typeface="Calibri"/>
                <a:cs typeface="Times New Roman" panose="02020603050405020304" pitchFamily="18" charset="0"/>
              </a:rPr>
              <a:t>2, em hãy:</a:t>
            </a:r>
            <a:endParaRPr lang="en-US" sz="2200" dirty="0">
              <a:solidFill>
                <a:srgbClr val="0000CC"/>
              </a:solidFill>
              <a:latin typeface="Times New Roman" panose="02020603050405020304" pitchFamily="18" charset="0"/>
              <a:ea typeface="Calibri"/>
              <a:cs typeface="Times New Roman" panose="02020603050405020304" pitchFamily="18" charset="0"/>
            </a:endParaRPr>
          </a:p>
          <a:p>
            <a:pPr algn="just"/>
            <a:r>
              <a:rPr lang="nl-NL" sz="2200" b="1" dirty="0">
                <a:solidFill>
                  <a:srgbClr val="0000CC"/>
                </a:solidFill>
                <a:latin typeface="Times New Roman" panose="02020603050405020304" pitchFamily="18" charset="0"/>
                <a:ea typeface="Calibri"/>
                <a:cs typeface="Times New Roman" panose="02020603050405020304" pitchFamily="18" charset="0"/>
              </a:rPr>
              <a:t>1. Nguyên nhân dẫn đến sự đa dạng của </a:t>
            </a:r>
            <a:r>
              <a:rPr lang="vi-VN" sz="2200" b="1" dirty="0">
                <a:solidFill>
                  <a:srgbClr val="0000CC"/>
                </a:solidFill>
                <a:latin typeface="Times New Roman" panose="02020603050405020304" pitchFamily="18" charset="0"/>
                <a:ea typeface="Calibri"/>
                <a:cs typeface="Times New Roman" panose="02020603050405020304" pitchFamily="18" charset="0"/>
              </a:rPr>
              <a:t>giới </a:t>
            </a:r>
            <a:r>
              <a:rPr lang="nl-NL" sz="2200" b="1" dirty="0">
                <a:solidFill>
                  <a:srgbClr val="0000CC"/>
                </a:solidFill>
                <a:latin typeface="Times New Roman" panose="02020603050405020304" pitchFamily="18" charset="0"/>
                <a:ea typeface="Calibri"/>
                <a:cs typeface="Times New Roman" panose="02020603050405020304" pitchFamily="18" charset="0"/>
              </a:rPr>
              <a:t>sinh vật </a:t>
            </a:r>
            <a:r>
              <a:rPr lang="vi-VN" sz="2200" b="1" dirty="0">
                <a:solidFill>
                  <a:srgbClr val="0000CC"/>
                </a:solidFill>
                <a:latin typeface="Times New Roman" panose="02020603050405020304" pitchFamily="18" charset="0"/>
                <a:ea typeface="Calibri"/>
                <a:cs typeface="Times New Roman" panose="02020603050405020304" pitchFamily="18" charset="0"/>
              </a:rPr>
              <a:t>dưới đại dương và </a:t>
            </a:r>
            <a:r>
              <a:rPr lang="nl-NL" sz="2200" b="1" dirty="0">
                <a:solidFill>
                  <a:srgbClr val="0000CC"/>
                </a:solidFill>
                <a:latin typeface="Times New Roman" panose="02020603050405020304" pitchFamily="18" charset="0"/>
                <a:ea typeface="Calibri"/>
                <a:cs typeface="Times New Roman" panose="02020603050405020304" pitchFamily="18" charset="0"/>
              </a:rPr>
              <a:t>trên lục địa.</a:t>
            </a:r>
            <a:endParaRPr lang="en-US" sz="2200" dirty="0">
              <a:solidFill>
                <a:srgbClr val="0000CC"/>
              </a:solidFill>
              <a:latin typeface="Times New Roman" panose="02020603050405020304" pitchFamily="18" charset="0"/>
              <a:ea typeface="Calibri"/>
              <a:cs typeface="Times New Roman" panose="02020603050405020304" pitchFamily="18" charset="0"/>
            </a:endParaRPr>
          </a:p>
          <a:p>
            <a:pPr algn="just"/>
            <a:r>
              <a:rPr lang="nl-NL" sz="2200" b="1" dirty="0">
                <a:solidFill>
                  <a:srgbClr val="0000CC"/>
                </a:solidFill>
                <a:latin typeface="Times New Roman" panose="02020603050405020304" pitchFamily="18" charset="0"/>
                <a:ea typeface="Calibri"/>
                <a:cs typeface="Times New Roman" panose="02020603050405020304" pitchFamily="18" charset="0"/>
              </a:rPr>
              <a:t>2. </a:t>
            </a:r>
            <a:r>
              <a:rPr lang="vi-VN" sz="2200" b="1" dirty="0">
                <a:solidFill>
                  <a:srgbClr val="0000CC"/>
                </a:solidFill>
                <a:latin typeface="Times New Roman"/>
                <a:ea typeface="Calibri"/>
                <a:cs typeface="Times New Roman"/>
              </a:rPr>
              <a:t>E</a:t>
            </a:r>
            <a:r>
              <a:rPr lang="nl-NL" sz="2200" b="1" dirty="0">
                <a:solidFill>
                  <a:srgbClr val="0000CC"/>
                </a:solidFill>
                <a:latin typeface="Times New Roman"/>
                <a:ea typeface="Calibri"/>
                <a:cs typeface="Times New Roman"/>
              </a:rPr>
              <a:t>m hãy kể tên một số loài sinh vật ở các vùng biển trong đại dương. </a:t>
            </a:r>
            <a:endParaRPr lang="vi-VN" sz="2200" b="1" dirty="0">
              <a:solidFill>
                <a:srgbClr val="0000CC"/>
              </a:solidFill>
              <a:latin typeface="Times New Roman"/>
              <a:ea typeface="Calibri"/>
              <a:cs typeface="Times New Roman"/>
            </a:endParaRPr>
          </a:p>
          <a:p>
            <a:pPr algn="just"/>
            <a:r>
              <a:rPr lang="nl-NL" sz="2200" b="1" dirty="0">
                <a:solidFill>
                  <a:srgbClr val="0000CC"/>
                </a:solidFill>
                <a:latin typeface="Times New Roman" panose="02020603050405020304" pitchFamily="18" charset="0"/>
                <a:ea typeface="Calibri"/>
                <a:cs typeface="Times New Roman" panose="02020603050405020304" pitchFamily="18" charset="0"/>
              </a:rPr>
              <a:t>3. </a:t>
            </a:r>
            <a:r>
              <a:rPr lang="nl-NL" sz="2200" b="1" dirty="0">
                <a:solidFill>
                  <a:srgbClr val="0000CC"/>
                </a:solidFill>
                <a:latin typeface="Times New Roman" panose="02020603050405020304" pitchFamily="18" charset="0"/>
                <a:cs typeface="Times New Roman" panose="02020603050405020304" pitchFamily="18" charset="0"/>
              </a:rPr>
              <a:t>Kể tên một số loài thực vật, động vật ở các đới mà em biết.</a:t>
            </a:r>
            <a:endParaRPr lang="en-US" sz="2200" dirty="0">
              <a:solidFill>
                <a:srgbClr val="0000CC"/>
              </a:solidFill>
              <a:latin typeface="Times New Roman" panose="02020603050405020304" pitchFamily="18" charset="0"/>
              <a:ea typeface="Calibri"/>
              <a:cs typeface="Times New Roman" panose="02020603050405020304" pitchFamily="18" charset="0"/>
            </a:endParaRPr>
          </a:p>
        </p:txBody>
      </p:sp>
      <p:pic>
        <p:nvPicPr>
          <p:cNvPr id="2" name="Picture 2">
            <a:extLst>
              <a:ext uri="{FF2B5EF4-FFF2-40B4-BE49-F238E27FC236}">
                <a16:creationId xmlns:a16="http://schemas.microsoft.com/office/drawing/2014/main" id="{9302674E-6E7F-1C31-0404-985550897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892539"/>
            <a:ext cx="4452851" cy="302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F5DA0C79-4009-81B8-54BB-F96B4F5468DD}"/>
              </a:ext>
            </a:extLst>
          </p:cNvPr>
          <p:cNvSpPr txBox="1"/>
          <p:nvPr/>
        </p:nvSpPr>
        <p:spPr>
          <a:xfrm>
            <a:off x="177799" y="197586"/>
            <a:ext cx="7467600" cy="584775"/>
          </a:xfrm>
          <a:prstGeom prst="rect">
            <a:avLst/>
          </a:prstGeom>
          <a:noFill/>
        </p:spPr>
        <p:txBody>
          <a:bodyPr wrap="square">
            <a:spAutoFit/>
          </a:bodyPr>
          <a:lstStyle/>
          <a:p>
            <a:r>
              <a:rPr lang="nl-NL" sz="3200" b="1">
                <a:solidFill>
                  <a:srgbClr val="FF0000"/>
                </a:solidFill>
                <a:effectLst/>
                <a:latin typeface="Times New Roman" panose="02020603050405020304" pitchFamily="18" charset="0"/>
                <a:ea typeface="Calibri" panose="020F0502020204030204" pitchFamily="34" charset="0"/>
              </a:rPr>
              <a:t>II. </a:t>
            </a:r>
            <a:r>
              <a:rPr lang="vi-VN" sz="3200" b="1">
                <a:solidFill>
                  <a:srgbClr val="FF0000"/>
                </a:solidFill>
                <a:effectLst/>
                <a:latin typeface="Times New Roman" panose="02020603050405020304" pitchFamily="18" charset="0"/>
                <a:ea typeface="Calibri" panose="020F0502020204030204" pitchFamily="34" charset="0"/>
              </a:rPr>
              <a:t>Tìm hiểu </a:t>
            </a:r>
            <a:r>
              <a:rPr lang="en-US" sz="3200" b="1">
                <a:solidFill>
                  <a:srgbClr val="FF0000"/>
                </a:solidFill>
                <a:effectLst/>
                <a:latin typeface="Times New Roman" panose="02020603050405020304" pitchFamily="18" charset="0"/>
                <a:ea typeface="Calibri" panose="020F0502020204030204" pitchFamily="34" charset="0"/>
              </a:rPr>
              <a:t>sự sống trên Trái Đất</a:t>
            </a:r>
            <a:endParaRPr lang="en-US" sz="3200">
              <a:solidFill>
                <a:srgbClr val="FF0000"/>
              </a:solidFill>
            </a:endParaRPr>
          </a:p>
        </p:txBody>
      </p:sp>
      <p:pic>
        <p:nvPicPr>
          <p:cNvPr id="7170" name="Picture 2" descr="Sự sống trên Trái Đất">
            <a:extLst>
              <a:ext uri="{FF2B5EF4-FFF2-40B4-BE49-F238E27FC236}">
                <a16:creationId xmlns:a16="http://schemas.microsoft.com/office/drawing/2014/main" id="{69AB262B-67BE-336F-5188-00110AF01B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749" y="914400"/>
            <a:ext cx="4452851" cy="311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13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1985</TotalTime>
  <Words>1699</Words>
  <Application>Microsoft Office PowerPoint</Application>
  <PresentationFormat>On-screen Show (4:3)</PresentationFormat>
  <Paragraphs>144</Paragraphs>
  <Slides>26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OpenSans</vt:lpstr>
      <vt:lpstr>Times New Roman</vt:lpstr>
      <vt:lpstr>汉仪喵魂体W</vt:lpstr>
      <vt:lpstr>Office Theme</vt:lpstr>
      <vt:lpstr>PowerPoint Presentation</vt:lpstr>
      <vt:lpstr>Quan sát hình ảnh và nêu hiểu biết của em về sự đa dạng tài nguyên đất và tài nguyên sinh vật trên Trái Đất?”</vt:lpstr>
      <vt:lpstr>Quan sát hình ảnh và nêu hiểu biết của em về sự đa dạng tài nguyên đất và tài nguyên sinh vật trên Trái Đất?”</vt:lpstr>
      <vt:lpstr>HOẠT ĐỘNG NHÓM ( 7 phút)</vt:lpstr>
      <vt:lpstr>PowerPoint Presentation</vt:lpstr>
      <vt:lpstr>HOẠT ĐỘNG NHÓM ( 7 phút)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Kể tên và nêu đặc điểm các nhóm đất chính trên Trái Đất?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Lê Hiển</cp:lastModifiedBy>
  <cp:revision>27</cp:revision>
  <dcterms:created xsi:type="dcterms:W3CDTF">2022-01-15T09:57:52Z</dcterms:created>
  <dcterms:modified xsi:type="dcterms:W3CDTF">2023-11-26T22:32:33Z</dcterms:modified>
</cp:coreProperties>
</file>