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3" r:id="rId3"/>
    <p:sldId id="258" r:id="rId4"/>
    <p:sldId id="312" r:id="rId5"/>
    <p:sldId id="259" r:id="rId6"/>
    <p:sldId id="296" r:id="rId7"/>
    <p:sldId id="297" r:id="rId8"/>
    <p:sldId id="298" r:id="rId9"/>
    <p:sldId id="284" r:id="rId10"/>
    <p:sldId id="293" r:id="rId11"/>
    <p:sldId id="283" r:id="rId12"/>
    <p:sldId id="299" r:id="rId13"/>
    <p:sldId id="300" r:id="rId14"/>
    <p:sldId id="301" r:id="rId15"/>
    <p:sldId id="286" r:id="rId16"/>
    <p:sldId id="287" r:id="rId17"/>
    <p:sldId id="288" r:id="rId18"/>
    <p:sldId id="289" r:id="rId19"/>
    <p:sldId id="290" r:id="rId20"/>
    <p:sldId id="291" r:id="rId21"/>
    <p:sldId id="303" r:id="rId22"/>
    <p:sldId id="292" r:id="rId23"/>
    <p:sldId id="304" r:id="rId24"/>
    <p:sldId id="285" r:id="rId25"/>
    <p:sldId id="294" r:id="rId26"/>
    <p:sldId id="295" r:id="rId27"/>
    <p:sldId id="306" r:id="rId28"/>
    <p:sldId id="317" r:id="rId29"/>
    <p:sldId id="318" r:id="rId30"/>
    <p:sldId id="321" r:id="rId31"/>
    <p:sldId id="320" r:id="rId32"/>
    <p:sldId id="322" r:id="rId33"/>
    <p:sldId id="319" r:id="rId34"/>
    <p:sldId id="323" r:id="rId35"/>
    <p:sldId id="324" r:id="rId36"/>
    <p:sldId id="325" r:id="rId37"/>
    <p:sldId id="305"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85"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4DD45"/>
    <a:srgbClr val="FFCCCC"/>
    <a:srgbClr val="FCC800"/>
    <a:srgbClr val="1F4E79"/>
    <a:srgbClr val="FAFAFA"/>
    <a:srgbClr val="FFFFFF"/>
    <a:srgbClr val="20AEE5"/>
    <a:srgbClr val="363F4A"/>
    <a:srgbClr val="133C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80" d="100"/>
          <a:sy n="80" d="100"/>
        </p:scale>
        <p:origin x="378" y="96"/>
      </p:cViewPr>
      <p:guideLst>
        <p:guide pos="3885"/>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B1-DA80-4C37-A5E8-847B85EB7122}"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GB"/>
        </a:p>
      </dgm:t>
    </dgm:pt>
    <dgm:pt modelId="{00B18DF7-88FB-4E3D-9225-3A6B05F61F7B}">
      <dgm:prSet phldrT="[Text]" custT="1"/>
      <dgm:spPr>
        <a:solidFill>
          <a:srgbClr val="C000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4800" b="1" dirty="0">
              <a:solidFill>
                <a:schemeClr val="bg1"/>
              </a:solidFill>
              <a:latin typeface="Times New Roman" panose="02020603050405020304" pitchFamily="18" charset="0"/>
              <a:cs typeface="Times New Roman" panose="02020603050405020304" pitchFamily="18" charset="0"/>
            </a:rPr>
            <a:t>NỘI DUNG BÀI HỌC</a:t>
          </a:r>
          <a:endParaRPr lang="en-GB" sz="4800" dirty="0">
            <a:solidFill>
              <a:schemeClr val="bg1"/>
            </a:solidFill>
            <a:latin typeface="Times New Roman" panose="02020603050405020304" pitchFamily="18" charset="0"/>
            <a:cs typeface="Times New Roman" panose="02020603050405020304" pitchFamily="18" charset="0"/>
          </a:endParaRPr>
        </a:p>
      </dgm:t>
    </dgm:pt>
    <dgm:pt modelId="{B5A55321-0055-4C9F-8516-1FF0BCD6342C}" type="parTrans" cxnId="{3302BAA1-7AEB-41AE-ACB4-80BF78E069AA}">
      <dgm:prSet/>
      <dgm:spPr/>
      <dgm:t>
        <a:bodyPr/>
        <a:lstStyle/>
        <a:p>
          <a:endParaRPr lang="en-GB" sz="2400">
            <a:latin typeface="Times New Roman" panose="02020603050405020304" pitchFamily="18" charset="0"/>
            <a:cs typeface="Times New Roman" panose="02020603050405020304" pitchFamily="18" charset="0"/>
          </a:endParaRPr>
        </a:p>
      </dgm:t>
    </dgm:pt>
    <dgm:pt modelId="{10790AE2-B17D-4922-AE0F-1BD63882D1C6}" type="sibTrans" cxnId="{3302BAA1-7AEB-41AE-ACB4-80BF78E069AA}">
      <dgm:prSet/>
      <dgm:spPr/>
      <dgm:t>
        <a:bodyPr/>
        <a:lstStyle/>
        <a:p>
          <a:endParaRPr lang="en-GB" sz="2400">
            <a:latin typeface="Times New Roman" panose="02020603050405020304" pitchFamily="18" charset="0"/>
            <a:cs typeface="Times New Roman" panose="02020603050405020304" pitchFamily="18" charset="0"/>
          </a:endParaRPr>
        </a:p>
      </dgm:t>
    </dgm:pt>
    <dgm:pt modelId="{A707A299-E221-4ACC-A0A4-D182468618C8}">
      <dgm:prSet phldrT="[Text]" custT="1"/>
      <dgm:spPr>
        <a:ln>
          <a:solidFill>
            <a:schemeClr val="accent1"/>
          </a:solidFill>
        </a:ln>
      </dgm:spPr>
      <dgm:t>
        <a:bodyPr/>
        <a:lstStyle/>
        <a:p>
          <a:r>
            <a:rPr lang="en-US" sz="2800" b="1">
              <a:solidFill>
                <a:srgbClr val="FFC000"/>
              </a:solidFill>
              <a:latin typeface="Times New Roman" panose="02020603050405020304" pitchFamily="18" charset="0"/>
              <a:cs typeface="Times New Roman" panose="02020603050405020304" pitchFamily="18" charset="0"/>
            </a:rPr>
            <a:t>I. </a:t>
          </a:r>
          <a:endParaRPr lang="vi-VN" sz="2800" b="1">
            <a:solidFill>
              <a:srgbClr val="FFC000"/>
            </a:solidFill>
            <a:latin typeface="Times New Roman" panose="02020603050405020304" pitchFamily="18" charset="0"/>
            <a:cs typeface="Times New Roman" panose="02020603050405020304" pitchFamily="18" charset="0"/>
          </a:endParaRPr>
        </a:p>
        <a:p>
          <a:r>
            <a:rPr lang="vi-VN" sz="2800" b="1">
              <a:solidFill>
                <a:srgbClr val="FFC000"/>
              </a:solidFill>
              <a:latin typeface="Times New Roman" panose="02020603050405020304" pitchFamily="18" charset="0"/>
              <a:cs typeface="Times New Roman" panose="02020603050405020304" pitchFamily="18" charset="0"/>
            </a:rPr>
            <a:t>ĐỊNH LUẬT TUẦN HOÀN</a:t>
          </a:r>
        </a:p>
      </dgm:t>
    </dgm:pt>
    <dgm:pt modelId="{F888299D-89D5-4648-8090-29F68C5B7985}" type="parTrans" cxnId="{25126894-005A-43B2-9254-6A6DFE888F7A}">
      <dgm:prSet/>
      <dgm:spPr/>
      <dgm:t>
        <a:bodyPr/>
        <a:lstStyle/>
        <a:p>
          <a:endParaRPr lang="en-GB" sz="2400">
            <a:latin typeface="Times New Roman" panose="02020603050405020304" pitchFamily="18" charset="0"/>
            <a:cs typeface="Times New Roman" panose="02020603050405020304" pitchFamily="18" charset="0"/>
          </a:endParaRPr>
        </a:p>
      </dgm:t>
    </dgm:pt>
    <dgm:pt modelId="{803039AF-8EAC-4D04-A7F8-192ECC1ADCA0}" type="sibTrans" cxnId="{25126894-005A-43B2-9254-6A6DFE888F7A}">
      <dgm:prSet/>
      <dgm:spPr/>
      <dgm:t>
        <a:bodyPr/>
        <a:lstStyle/>
        <a:p>
          <a:endParaRPr lang="en-GB" sz="2400">
            <a:latin typeface="Times New Roman" panose="02020603050405020304" pitchFamily="18" charset="0"/>
            <a:cs typeface="Times New Roman" panose="02020603050405020304" pitchFamily="18" charset="0"/>
          </a:endParaRPr>
        </a:p>
      </dgm:t>
    </dgm:pt>
    <dgm:pt modelId="{C8BEA441-3E3B-4A04-89C1-ECE9A56F53D3}">
      <dgm:prSet phldrT="[Text]" custT="1"/>
      <dgm:spPr>
        <a:ln>
          <a:solidFill>
            <a:schemeClr val="accent1"/>
          </a:solidFill>
        </a:ln>
      </dgm:spPr>
      <dgm:t>
        <a:bodyPr/>
        <a:lstStyle/>
        <a:p>
          <a:r>
            <a:rPr lang="en-US" sz="2800" b="1">
              <a:solidFill>
                <a:srgbClr val="FFC000"/>
              </a:solidFill>
              <a:latin typeface="Times New Roman" panose="02020603050405020304" pitchFamily="18" charset="0"/>
              <a:cs typeface="Times New Roman" panose="02020603050405020304" pitchFamily="18" charset="0"/>
            </a:rPr>
            <a:t>II. </a:t>
          </a:r>
        </a:p>
        <a:p>
          <a:r>
            <a:rPr lang="en-US" altLang="zh-CN" sz="2800" b="1">
              <a:ln w="6350">
                <a:noFill/>
              </a:ln>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Ý NGHĨA CỦA BẢNG TUẦN HOÀN</a:t>
          </a:r>
          <a:endParaRPr lang="en-GB" sz="2800" b="1" dirty="0">
            <a:solidFill>
              <a:srgbClr val="FFC000"/>
            </a:solidFill>
            <a:latin typeface="Times New Roman" panose="02020603050405020304" pitchFamily="18" charset="0"/>
            <a:cs typeface="Times New Roman" panose="02020603050405020304" pitchFamily="18" charset="0"/>
          </a:endParaRPr>
        </a:p>
      </dgm:t>
    </dgm:pt>
    <dgm:pt modelId="{2C21D68A-54C3-4CF9-A46E-06D27A7CD2A4}" type="parTrans" cxnId="{6D2F9D43-1959-4BBB-92DD-7A7571835DA2}">
      <dgm:prSet/>
      <dgm:spPr/>
      <dgm:t>
        <a:bodyPr/>
        <a:lstStyle/>
        <a:p>
          <a:endParaRPr lang="en-GB" sz="2400">
            <a:latin typeface="Times New Roman" panose="02020603050405020304" pitchFamily="18" charset="0"/>
            <a:cs typeface="Times New Roman" panose="02020603050405020304" pitchFamily="18" charset="0"/>
          </a:endParaRPr>
        </a:p>
      </dgm:t>
    </dgm:pt>
    <dgm:pt modelId="{EE337A46-8F35-48F8-A876-143538E67ABD}" type="sibTrans" cxnId="{6D2F9D43-1959-4BBB-92DD-7A7571835DA2}">
      <dgm:prSet/>
      <dgm:spPr/>
      <dgm:t>
        <a:bodyPr/>
        <a:lstStyle/>
        <a:p>
          <a:endParaRPr lang="en-GB" sz="2400">
            <a:latin typeface="Times New Roman" panose="02020603050405020304" pitchFamily="18" charset="0"/>
            <a:cs typeface="Times New Roman" panose="02020603050405020304" pitchFamily="18" charset="0"/>
          </a:endParaRPr>
        </a:p>
      </dgm:t>
    </dgm:pt>
    <dgm:pt modelId="{708C1670-89F7-470E-A638-FE22000F264F}">
      <dgm:prSet phldrT="[Text]" custT="1"/>
      <dgm:spPr>
        <a:ln>
          <a:solidFill>
            <a:schemeClr val="accent1"/>
          </a:solidFill>
        </a:ln>
      </dgm:spPr>
      <dgm:t>
        <a:bodyPr/>
        <a:lstStyle/>
        <a:p>
          <a:r>
            <a:rPr lang="en-US" sz="2800" b="1">
              <a:solidFill>
                <a:srgbClr val="FFC000"/>
              </a:solidFill>
              <a:latin typeface="Times New Roman" panose="02020603050405020304" pitchFamily="18" charset="0"/>
              <a:cs typeface="Times New Roman" panose="02020603050405020304" pitchFamily="18" charset="0"/>
            </a:rPr>
            <a:t>III. </a:t>
          </a:r>
        </a:p>
        <a:p>
          <a:r>
            <a:rPr lang="en-US" altLang="zh-CN" sz="2800" b="1">
              <a:ln w="6350">
                <a:noFill/>
              </a:ln>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TỔNG KẾT BÀI HỌC</a:t>
          </a:r>
          <a:endParaRPr lang="en-GB" sz="2800" b="1" dirty="0">
            <a:solidFill>
              <a:srgbClr val="FFC000"/>
            </a:solidFill>
            <a:latin typeface="Times New Roman" panose="02020603050405020304" pitchFamily="18" charset="0"/>
            <a:cs typeface="Times New Roman" panose="02020603050405020304" pitchFamily="18" charset="0"/>
          </a:endParaRPr>
        </a:p>
      </dgm:t>
    </dgm:pt>
    <dgm:pt modelId="{9DADF44F-9A38-42A4-8217-5677661F329E}" type="parTrans" cxnId="{38A196C4-31A0-4310-A13B-CD33D1B3334B}">
      <dgm:prSet/>
      <dgm:spPr/>
      <dgm:t>
        <a:bodyPr/>
        <a:lstStyle/>
        <a:p>
          <a:endParaRPr lang="en-GB" sz="2400">
            <a:latin typeface="Times New Roman" panose="02020603050405020304" pitchFamily="18" charset="0"/>
            <a:cs typeface="Times New Roman" panose="02020603050405020304" pitchFamily="18" charset="0"/>
          </a:endParaRPr>
        </a:p>
      </dgm:t>
    </dgm:pt>
    <dgm:pt modelId="{9887FFDC-2AD5-40B8-BA24-B09115FC6357}" type="sibTrans" cxnId="{38A196C4-31A0-4310-A13B-CD33D1B3334B}">
      <dgm:prSet/>
      <dgm:spPr/>
      <dgm:t>
        <a:bodyPr/>
        <a:lstStyle/>
        <a:p>
          <a:endParaRPr lang="en-GB" sz="2400">
            <a:latin typeface="Times New Roman" panose="02020603050405020304" pitchFamily="18" charset="0"/>
            <a:cs typeface="Times New Roman" panose="02020603050405020304" pitchFamily="18" charset="0"/>
          </a:endParaRPr>
        </a:p>
      </dgm:t>
    </dgm:pt>
    <dgm:pt modelId="{3B6E2B93-2A71-4B14-9EF6-6CDF8AD9084B}" type="pres">
      <dgm:prSet presAssocID="{B815DAB1-DA80-4C37-A5E8-847B85EB7122}" presName="hierChild1" presStyleCnt="0">
        <dgm:presLayoutVars>
          <dgm:chPref val="1"/>
          <dgm:dir/>
          <dgm:animOne val="branch"/>
          <dgm:animLvl val="lvl"/>
          <dgm:resizeHandles/>
        </dgm:presLayoutVars>
      </dgm:prSet>
      <dgm:spPr/>
      <dgm:t>
        <a:bodyPr/>
        <a:lstStyle/>
        <a:p>
          <a:endParaRPr lang="en-US"/>
        </a:p>
      </dgm:t>
    </dgm:pt>
    <dgm:pt modelId="{351A40B6-FF90-4703-9C4D-E245FAEC9C58}" type="pres">
      <dgm:prSet presAssocID="{00B18DF7-88FB-4E3D-9225-3A6B05F61F7B}" presName="hierRoot1" presStyleCnt="0"/>
      <dgm:spPr/>
    </dgm:pt>
    <dgm:pt modelId="{D647D5D5-2EBD-4C02-9475-BF183322F58B}" type="pres">
      <dgm:prSet presAssocID="{00B18DF7-88FB-4E3D-9225-3A6B05F61F7B}" presName="composite" presStyleCnt="0"/>
      <dgm:spPr/>
    </dgm:pt>
    <dgm:pt modelId="{1C4D2B70-D40D-44D2-9F85-052BB7687932}" type="pres">
      <dgm:prSet presAssocID="{00B18DF7-88FB-4E3D-9225-3A6B05F61F7B}" presName="background" presStyleLbl="node0" presStyleIdx="0" presStyleCnt="1"/>
      <dgm:spPr>
        <a:solidFill>
          <a:srgbClr val="002060"/>
        </a:solidFill>
        <a:ln>
          <a:noFill/>
        </a:ln>
      </dgm:spPr>
    </dgm:pt>
    <dgm:pt modelId="{8A6ABBA8-38BD-4AA8-ACD9-1E50C1E177B6}" type="pres">
      <dgm:prSet presAssocID="{00B18DF7-88FB-4E3D-9225-3A6B05F61F7B}" presName="text" presStyleLbl="fgAcc0" presStyleIdx="0" presStyleCnt="1" custScaleX="239966">
        <dgm:presLayoutVars>
          <dgm:chPref val="3"/>
        </dgm:presLayoutVars>
      </dgm:prSet>
      <dgm:spPr/>
      <dgm:t>
        <a:bodyPr/>
        <a:lstStyle/>
        <a:p>
          <a:endParaRPr lang="en-US"/>
        </a:p>
      </dgm:t>
    </dgm:pt>
    <dgm:pt modelId="{AA75709C-20F9-4EF4-B6FA-12830F626491}" type="pres">
      <dgm:prSet presAssocID="{00B18DF7-88FB-4E3D-9225-3A6B05F61F7B}" presName="hierChild2" presStyleCnt="0"/>
      <dgm:spPr/>
    </dgm:pt>
    <dgm:pt modelId="{3F0BF963-D593-488A-A4F0-56B066A99DC5}" type="pres">
      <dgm:prSet presAssocID="{F888299D-89D5-4648-8090-29F68C5B7985}" presName="Name10" presStyleLbl="parChTrans1D2" presStyleIdx="0" presStyleCnt="3"/>
      <dgm:spPr/>
      <dgm:t>
        <a:bodyPr/>
        <a:lstStyle/>
        <a:p>
          <a:endParaRPr lang="en-US"/>
        </a:p>
      </dgm:t>
    </dgm:pt>
    <dgm:pt modelId="{46A7AD35-7B95-4B1C-B189-52841791F326}" type="pres">
      <dgm:prSet presAssocID="{A707A299-E221-4ACC-A0A4-D182468618C8}" presName="hierRoot2" presStyleCnt="0"/>
      <dgm:spPr/>
    </dgm:pt>
    <dgm:pt modelId="{405A0B02-62F5-4D62-B60C-65B39ABC2469}" type="pres">
      <dgm:prSet presAssocID="{A707A299-E221-4ACC-A0A4-D182468618C8}" presName="composite2" presStyleCnt="0"/>
      <dgm:spPr/>
    </dgm:pt>
    <dgm:pt modelId="{BAA0C1A1-657E-4C59-83A8-91DEAC33AC6F}" type="pres">
      <dgm:prSet presAssocID="{A707A299-E221-4ACC-A0A4-D182468618C8}" presName="background2" presStyleLbl="node2" presStyleIdx="0" presStyleCnt="3"/>
      <dgm:spPr>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CF2AF91-EE86-4889-B9D6-2894E0CF286E}" type="pres">
      <dgm:prSet presAssocID="{A707A299-E221-4ACC-A0A4-D182468618C8}" presName="text2" presStyleLbl="fgAcc2" presStyleIdx="0" presStyleCnt="3">
        <dgm:presLayoutVars>
          <dgm:chPref val="3"/>
        </dgm:presLayoutVars>
      </dgm:prSet>
      <dgm:spPr/>
      <dgm:t>
        <a:bodyPr/>
        <a:lstStyle/>
        <a:p>
          <a:endParaRPr lang="en-US"/>
        </a:p>
      </dgm:t>
    </dgm:pt>
    <dgm:pt modelId="{FCADF6B7-A1BF-42A0-8892-48B7A42DC7FD}" type="pres">
      <dgm:prSet presAssocID="{A707A299-E221-4ACC-A0A4-D182468618C8}" presName="hierChild3" presStyleCnt="0"/>
      <dgm:spPr/>
    </dgm:pt>
    <dgm:pt modelId="{78ADBED5-3641-4163-885C-20AD8499031A}" type="pres">
      <dgm:prSet presAssocID="{2C21D68A-54C3-4CF9-A46E-06D27A7CD2A4}" presName="Name10" presStyleLbl="parChTrans1D2" presStyleIdx="1" presStyleCnt="3"/>
      <dgm:spPr/>
      <dgm:t>
        <a:bodyPr/>
        <a:lstStyle/>
        <a:p>
          <a:endParaRPr lang="en-US"/>
        </a:p>
      </dgm:t>
    </dgm:pt>
    <dgm:pt modelId="{8703E984-0C42-475C-A932-3A62E6F5F589}" type="pres">
      <dgm:prSet presAssocID="{C8BEA441-3E3B-4A04-89C1-ECE9A56F53D3}" presName="hierRoot2" presStyleCnt="0"/>
      <dgm:spPr/>
    </dgm:pt>
    <dgm:pt modelId="{1D87FAC0-1922-4AB3-A7BA-EFBEC3521F8D}" type="pres">
      <dgm:prSet presAssocID="{C8BEA441-3E3B-4A04-89C1-ECE9A56F53D3}" presName="composite2" presStyleCnt="0"/>
      <dgm:spPr/>
    </dgm:pt>
    <dgm:pt modelId="{BB40567A-9338-4E47-A60B-5063D6FCE0E7}" type="pres">
      <dgm:prSet presAssocID="{C8BEA441-3E3B-4A04-89C1-ECE9A56F53D3}" presName="background2" presStyleLbl="node2" presStyleIdx="1" presStyleCnt="3"/>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6853DF5-85DE-45B5-B521-B09F4F58585A}" type="pres">
      <dgm:prSet presAssocID="{C8BEA441-3E3B-4A04-89C1-ECE9A56F53D3}" presName="text2" presStyleLbl="fgAcc2" presStyleIdx="1" presStyleCnt="3">
        <dgm:presLayoutVars>
          <dgm:chPref val="3"/>
        </dgm:presLayoutVars>
      </dgm:prSet>
      <dgm:spPr/>
      <dgm:t>
        <a:bodyPr/>
        <a:lstStyle/>
        <a:p>
          <a:endParaRPr lang="en-US"/>
        </a:p>
      </dgm:t>
    </dgm:pt>
    <dgm:pt modelId="{BD85A743-5045-4239-9CF1-8A598F00EEEC}" type="pres">
      <dgm:prSet presAssocID="{C8BEA441-3E3B-4A04-89C1-ECE9A56F53D3}" presName="hierChild3" presStyleCnt="0"/>
      <dgm:spPr/>
    </dgm:pt>
    <dgm:pt modelId="{B61A5DAD-C15E-480A-9075-5BBE46765B5C}" type="pres">
      <dgm:prSet presAssocID="{9DADF44F-9A38-42A4-8217-5677661F329E}" presName="Name10" presStyleLbl="parChTrans1D2" presStyleIdx="2" presStyleCnt="3"/>
      <dgm:spPr/>
      <dgm:t>
        <a:bodyPr/>
        <a:lstStyle/>
        <a:p>
          <a:endParaRPr lang="en-US"/>
        </a:p>
      </dgm:t>
    </dgm:pt>
    <dgm:pt modelId="{31757457-724B-4C16-B32C-F4181FB7707D}" type="pres">
      <dgm:prSet presAssocID="{708C1670-89F7-470E-A638-FE22000F264F}" presName="hierRoot2" presStyleCnt="0"/>
      <dgm:spPr/>
    </dgm:pt>
    <dgm:pt modelId="{D7E8CEFA-790C-45D2-8347-63930F0EF2BB}" type="pres">
      <dgm:prSet presAssocID="{708C1670-89F7-470E-A638-FE22000F264F}" presName="composite2" presStyleCnt="0"/>
      <dgm:spPr/>
    </dgm:pt>
    <dgm:pt modelId="{11135098-3F3A-4F33-B801-2D8397CBD1A4}" type="pres">
      <dgm:prSet presAssocID="{708C1670-89F7-470E-A638-FE22000F264F}" presName="background2" presStyleLbl="node2" presStyleIdx="2" presStyleCnt="3"/>
      <dgm: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741D2F5-406B-46B5-9B93-45A98F2F427A}" type="pres">
      <dgm:prSet presAssocID="{708C1670-89F7-470E-A638-FE22000F264F}" presName="text2" presStyleLbl="fgAcc2" presStyleIdx="2" presStyleCnt="3">
        <dgm:presLayoutVars>
          <dgm:chPref val="3"/>
        </dgm:presLayoutVars>
      </dgm:prSet>
      <dgm:spPr/>
      <dgm:t>
        <a:bodyPr/>
        <a:lstStyle/>
        <a:p>
          <a:endParaRPr lang="en-US"/>
        </a:p>
      </dgm:t>
    </dgm:pt>
    <dgm:pt modelId="{98751CA9-682D-4AD7-9129-16EF5AE72C18}" type="pres">
      <dgm:prSet presAssocID="{708C1670-89F7-470E-A638-FE22000F264F}" presName="hierChild3" presStyleCnt="0"/>
      <dgm:spPr/>
    </dgm:pt>
  </dgm:ptLst>
  <dgm:cxnLst>
    <dgm:cxn modelId="{38A196C4-31A0-4310-A13B-CD33D1B3334B}" srcId="{00B18DF7-88FB-4E3D-9225-3A6B05F61F7B}" destId="{708C1670-89F7-470E-A638-FE22000F264F}" srcOrd="2" destOrd="0" parTransId="{9DADF44F-9A38-42A4-8217-5677661F329E}" sibTransId="{9887FFDC-2AD5-40B8-BA24-B09115FC6357}"/>
    <dgm:cxn modelId="{03C3FD3A-E748-4B8C-A12C-F0660FEF9B93}" type="presOf" srcId="{2C21D68A-54C3-4CF9-A46E-06D27A7CD2A4}" destId="{78ADBED5-3641-4163-885C-20AD8499031A}" srcOrd="0" destOrd="0" presId="urn:microsoft.com/office/officeart/2005/8/layout/hierarchy1"/>
    <dgm:cxn modelId="{B9885D8D-E5D5-4EFD-BD2C-B2C6BE0944F4}" type="presOf" srcId="{A707A299-E221-4ACC-A0A4-D182468618C8}" destId="{5CF2AF91-EE86-4889-B9D6-2894E0CF286E}" srcOrd="0" destOrd="0" presId="urn:microsoft.com/office/officeart/2005/8/layout/hierarchy1"/>
    <dgm:cxn modelId="{6D2F9D43-1959-4BBB-92DD-7A7571835DA2}" srcId="{00B18DF7-88FB-4E3D-9225-3A6B05F61F7B}" destId="{C8BEA441-3E3B-4A04-89C1-ECE9A56F53D3}" srcOrd="1" destOrd="0" parTransId="{2C21D68A-54C3-4CF9-A46E-06D27A7CD2A4}" sibTransId="{EE337A46-8F35-48F8-A876-143538E67ABD}"/>
    <dgm:cxn modelId="{25126894-005A-43B2-9254-6A6DFE888F7A}" srcId="{00B18DF7-88FB-4E3D-9225-3A6B05F61F7B}" destId="{A707A299-E221-4ACC-A0A4-D182468618C8}" srcOrd="0" destOrd="0" parTransId="{F888299D-89D5-4648-8090-29F68C5B7985}" sibTransId="{803039AF-8EAC-4D04-A7F8-192ECC1ADCA0}"/>
    <dgm:cxn modelId="{0D0F2E9C-8F1C-4E51-A211-9943B6CE854E}" type="presOf" srcId="{708C1670-89F7-470E-A638-FE22000F264F}" destId="{1741D2F5-406B-46B5-9B93-45A98F2F427A}" srcOrd="0" destOrd="0" presId="urn:microsoft.com/office/officeart/2005/8/layout/hierarchy1"/>
    <dgm:cxn modelId="{0408CF5F-AEBC-4DB7-AEC0-412695042EB5}" type="presOf" srcId="{C8BEA441-3E3B-4A04-89C1-ECE9A56F53D3}" destId="{D6853DF5-85DE-45B5-B521-B09F4F58585A}" srcOrd="0" destOrd="0" presId="urn:microsoft.com/office/officeart/2005/8/layout/hierarchy1"/>
    <dgm:cxn modelId="{AE2E98F8-2BF9-45AB-8E02-2E2B4AE3DC5B}" type="presOf" srcId="{00B18DF7-88FB-4E3D-9225-3A6B05F61F7B}" destId="{8A6ABBA8-38BD-4AA8-ACD9-1E50C1E177B6}" srcOrd="0" destOrd="0" presId="urn:microsoft.com/office/officeart/2005/8/layout/hierarchy1"/>
    <dgm:cxn modelId="{B4335E4E-A44C-499B-B815-C8EA6158AE95}" type="presOf" srcId="{F888299D-89D5-4648-8090-29F68C5B7985}" destId="{3F0BF963-D593-488A-A4F0-56B066A99DC5}" srcOrd="0" destOrd="0" presId="urn:microsoft.com/office/officeart/2005/8/layout/hierarchy1"/>
    <dgm:cxn modelId="{F992785B-C916-44DE-86CD-26DFCE72B108}" type="presOf" srcId="{9DADF44F-9A38-42A4-8217-5677661F329E}" destId="{B61A5DAD-C15E-480A-9075-5BBE46765B5C}" srcOrd="0" destOrd="0" presId="urn:microsoft.com/office/officeart/2005/8/layout/hierarchy1"/>
    <dgm:cxn modelId="{3302BAA1-7AEB-41AE-ACB4-80BF78E069AA}" srcId="{B815DAB1-DA80-4C37-A5E8-847B85EB7122}" destId="{00B18DF7-88FB-4E3D-9225-3A6B05F61F7B}" srcOrd="0" destOrd="0" parTransId="{B5A55321-0055-4C9F-8516-1FF0BCD6342C}" sibTransId="{10790AE2-B17D-4922-AE0F-1BD63882D1C6}"/>
    <dgm:cxn modelId="{59DC50F7-E93D-4F25-AE09-127CBAB0640F}" type="presOf" srcId="{B815DAB1-DA80-4C37-A5E8-847B85EB7122}" destId="{3B6E2B93-2A71-4B14-9EF6-6CDF8AD9084B}" srcOrd="0" destOrd="0" presId="urn:microsoft.com/office/officeart/2005/8/layout/hierarchy1"/>
    <dgm:cxn modelId="{54328413-68DA-48BC-BC5F-17488EEF3D15}" type="presParOf" srcId="{3B6E2B93-2A71-4B14-9EF6-6CDF8AD9084B}" destId="{351A40B6-FF90-4703-9C4D-E245FAEC9C58}" srcOrd="0" destOrd="0" presId="urn:microsoft.com/office/officeart/2005/8/layout/hierarchy1"/>
    <dgm:cxn modelId="{A2F6DB97-C4C3-45BB-BCA4-3C9B492849EC}" type="presParOf" srcId="{351A40B6-FF90-4703-9C4D-E245FAEC9C58}" destId="{D647D5D5-2EBD-4C02-9475-BF183322F58B}" srcOrd="0" destOrd="0" presId="urn:microsoft.com/office/officeart/2005/8/layout/hierarchy1"/>
    <dgm:cxn modelId="{E5FFEFD3-B814-4140-A808-FFD724D8E449}" type="presParOf" srcId="{D647D5D5-2EBD-4C02-9475-BF183322F58B}" destId="{1C4D2B70-D40D-44D2-9F85-052BB7687932}" srcOrd="0" destOrd="0" presId="urn:microsoft.com/office/officeart/2005/8/layout/hierarchy1"/>
    <dgm:cxn modelId="{DE509189-BE6D-4CE5-BB88-869371CDD6CE}" type="presParOf" srcId="{D647D5D5-2EBD-4C02-9475-BF183322F58B}" destId="{8A6ABBA8-38BD-4AA8-ACD9-1E50C1E177B6}" srcOrd="1" destOrd="0" presId="urn:microsoft.com/office/officeart/2005/8/layout/hierarchy1"/>
    <dgm:cxn modelId="{BB34322B-0832-4432-B3FD-2197342204D8}" type="presParOf" srcId="{351A40B6-FF90-4703-9C4D-E245FAEC9C58}" destId="{AA75709C-20F9-4EF4-B6FA-12830F626491}" srcOrd="1" destOrd="0" presId="urn:microsoft.com/office/officeart/2005/8/layout/hierarchy1"/>
    <dgm:cxn modelId="{06653B6F-83E7-49EA-8A47-B2B56D9A0CB1}" type="presParOf" srcId="{AA75709C-20F9-4EF4-B6FA-12830F626491}" destId="{3F0BF963-D593-488A-A4F0-56B066A99DC5}" srcOrd="0" destOrd="0" presId="urn:microsoft.com/office/officeart/2005/8/layout/hierarchy1"/>
    <dgm:cxn modelId="{4761B37A-18F7-4133-8466-7254B1E5B0C9}" type="presParOf" srcId="{AA75709C-20F9-4EF4-B6FA-12830F626491}" destId="{46A7AD35-7B95-4B1C-B189-52841791F326}" srcOrd="1" destOrd="0" presId="urn:microsoft.com/office/officeart/2005/8/layout/hierarchy1"/>
    <dgm:cxn modelId="{283B1DCC-B6D0-4327-A0F4-B64796C4C1E8}" type="presParOf" srcId="{46A7AD35-7B95-4B1C-B189-52841791F326}" destId="{405A0B02-62F5-4D62-B60C-65B39ABC2469}" srcOrd="0" destOrd="0" presId="urn:microsoft.com/office/officeart/2005/8/layout/hierarchy1"/>
    <dgm:cxn modelId="{AF94878D-4455-4021-936C-EEA06EFC8CBD}" type="presParOf" srcId="{405A0B02-62F5-4D62-B60C-65B39ABC2469}" destId="{BAA0C1A1-657E-4C59-83A8-91DEAC33AC6F}" srcOrd="0" destOrd="0" presId="urn:microsoft.com/office/officeart/2005/8/layout/hierarchy1"/>
    <dgm:cxn modelId="{3E12E943-6F4C-4D0E-A424-6099E54478EC}" type="presParOf" srcId="{405A0B02-62F5-4D62-B60C-65B39ABC2469}" destId="{5CF2AF91-EE86-4889-B9D6-2894E0CF286E}" srcOrd="1" destOrd="0" presId="urn:microsoft.com/office/officeart/2005/8/layout/hierarchy1"/>
    <dgm:cxn modelId="{5AE6F98E-4589-450D-B106-C565F68CFFB8}" type="presParOf" srcId="{46A7AD35-7B95-4B1C-B189-52841791F326}" destId="{FCADF6B7-A1BF-42A0-8892-48B7A42DC7FD}" srcOrd="1" destOrd="0" presId="urn:microsoft.com/office/officeart/2005/8/layout/hierarchy1"/>
    <dgm:cxn modelId="{55AB6E87-514A-43B7-935C-54709655CE43}" type="presParOf" srcId="{AA75709C-20F9-4EF4-B6FA-12830F626491}" destId="{78ADBED5-3641-4163-885C-20AD8499031A}" srcOrd="2" destOrd="0" presId="urn:microsoft.com/office/officeart/2005/8/layout/hierarchy1"/>
    <dgm:cxn modelId="{A0449A18-34EC-4AD4-A616-36EABF7AA313}" type="presParOf" srcId="{AA75709C-20F9-4EF4-B6FA-12830F626491}" destId="{8703E984-0C42-475C-A932-3A62E6F5F589}" srcOrd="3" destOrd="0" presId="urn:microsoft.com/office/officeart/2005/8/layout/hierarchy1"/>
    <dgm:cxn modelId="{FD535C70-1C53-49AC-8FD1-426664AA847C}" type="presParOf" srcId="{8703E984-0C42-475C-A932-3A62E6F5F589}" destId="{1D87FAC0-1922-4AB3-A7BA-EFBEC3521F8D}" srcOrd="0" destOrd="0" presId="urn:microsoft.com/office/officeart/2005/8/layout/hierarchy1"/>
    <dgm:cxn modelId="{E3D626F1-202D-4DE3-B723-5324DB1FA844}" type="presParOf" srcId="{1D87FAC0-1922-4AB3-A7BA-EFBEC3521F8D}" destId="{BB40567A-9338-4E47-A60B-5063D6FCE0E7}" srcOrd="0" destOrd="0" presId="urn:microsoft.com/office/officeart/2005/8/layout/hierarchy1"/>
    <dgm:cxn modelId="{D0B5A209-2E1A-41F8-9C35-C6B259C4E7D2}" type="presParOf" srcId="{1D87FAC0-1922-4AB3-A7BA-EFBEC3521F8D}" destId="{D6853DF5-85DE-45B5-B521-B09F4F58585A}" srcOrd="1" destOrd="0" presId="urn:microsoft.com/office/officeart/2005/8/layout/hierarchy1"/>
    <dgm:cxn modelId="{25A3C9FB-1A61-4812-A571-1796A52C1809}" type="presParOf" srcId="{8703E984-0C42-475C-A932-3A62E6F5F589}" destId="{BD85A743-5045-4239-9CF1-8A598F00EEEC}" srcOrd="1" destOrd="0" presId="urn:microsoft.com/office/officeart/2005/8/layout/hierarchy1"/>
    <dgm:cxn modelId="{9A9A323C-BD24-41A1-A4EF-81F3611C4E65}" type="presParOf" srcId="{AA75709C-20F9-4EF4-B6FA-12830F626491}" destId="{B61A5DAD-C15E-480A-9075-5BBE46765B5C}" srcOrd="4" destOrd="0" presId="urn:microsoft.com/office/officeart/2005/8/layout/hierarchy1"/>
    <dgm:cxn modelId="{7F2F2881-E9CA-4E75-969A-369D5D80231E}" type="presParOf" srcId="{AA75709C-20F9-4EF4-B6FA-12830F626491}" destId="{31757457-724B-4C16-B32C-F4181FB7707D}" srcOrd="5" destOrd="0" presId="urn:microsoft.com/office/officeart/2005/8/layout/hierarchy1"/>
    <dgm:cxn modelId="{82070552-CF66-4834-AF27-946A0212DCDB}" type="presParOf" srcId="{31757457-724B-4C16-B32C-F4181FB7707D}" destId="{D7E8CEFA-790C-45D2-8347-63930F0EF2BB}" srcOrd="0" destOrd="0" presId="urn:microsoft.com/office/officeart/2005/8/layout/hierarchy1"/>
    <dgm:cxn modelId="{7985EA9D-4D6C-4EB5-B041-50A961AAE167}" type="presParOf" srcId="{D7E8CEFA-790C-45D2-8347-63930F0EF2BB}" destId="{11135098-3F3A-4F33-B801-2D8397CBD1A4}" srcOrd="0" destOrd="0" presId="urn:microsoft.com/office/officeart/2005/8/layout/hierarchy1"/>
    <dgm:cxn modelId="{85BAB516-426D-4EED-A710-C91BD2DA7AF8}" type="presParOf" srcId="{D7E8CEFA-790C-45D2-8347-63930F0EF2BB}" destId="{1741D2F5-406B-46B5-9B93-45A98F2F427A}" srcOrd="1" destOrd="0" presId="urn:microsoft.com/office/officeart/2005/8/layout/hierarchy1"/>
    <dgm:cxn modelId="{BFAA327E-BCE2-4D34-A100-D3E9B6773FFF}" type="presParOf" srcId="{31757457-724B-4C16-B32C-F4181FB7707D}" destId="{98751CA9-682D-4AD7-9129-16EF5AE72C18}"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A5DAD-C15E-480A-9075-5BBE46765B5C}">
      <dsp:nvSpPr>
        <dsp:cNvPr id="0" name=""/>
        <dsp:cNvSpPr/>
      </dsp:nvSpPr>
      <dsp:spPr>
        <a:xfrm>
          <a:off x="4791415" y="2225629"/>
          <a:ext cx="3400359" cy="809131"/>
        </a:xfrm>
        <a:custGeom>
          <a:avLst/>
          <a:gdLst/>
          <a:ahLst/>
          <a:cxnLst/>
          <a:rect l="0" t="0" r="0" b="0"/>
          <a:pathLst>
            <a:path>
              <a:moveTo>
                <a:pt x="0" y="0"/>
              </a:moveTo>
              <a:lnTo>
                <a:pt x="0" y="551399"/>
              </a:lnTo>
              <a:lnTo>
                <a:pt x="3400359" y="551399"/>
              </a:lnTo>
              <a:lnTo>
                <a:pt x="3400359" y="80913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ADBED5-3641-4163-885C-20AD8499031A}">
      <dsp:nvSpPr>
        <dsp:cNvPr id="0" name=""/>
        <dsp:cNvSpPr/>
      </dsp:nvSpPr>
      <dsp:spPr>
        <a:xfrm>
          <a:off x="4745695" y="2225629"/>
          <a:ext cx="91440" cy="809131"/>
        </a:xfrm>
        <a:custGeom>
          <a:avLst/>
          <a:gdLst/>
          <a:ahLst/>
          <a:cxnLst/>
          <a:rect l="0" t="0" r="0" b="0"/>
          <a:pathLst>
            <a:path>
              <a:moveTo>
                <a:pt x="45720" y="0"/>
              </a:moveTo>
              <a:lnTo>
                <a:pt x="45720" y="80913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0BF963-D593-488A-A4F0-56B066A99DC5}">
      <dsp:nvSpPr>
        <dsp:cNvPr id="0" name=""/>
        <dsp:cNvSpPr/>
      </dsp:nvSpPr>
      <dsp:spPr>
        <a:xfrm>
          <a:off x="1391056" y="2225629"/>
          <a:ext cx="3400359" cy="809131"/>
        </a:xfrm>
        <a:custGeom>
          <a:avLst/>
          <a:gdLst/>
          <a:ahLst/>
          <a:cxnLst/>
          <a:rect l="0" t="0" r="0" b="0"/>
          <a:pathLst>
            <a:path>
              <a:moveTo>
                <a:pt x="3400359" y="0"/>
              </a:moveTo>
              <a:lnTo>
                <a:pt x="3400359" y="551399"/>
              </a:lnTo>
              <a:lnTo>
                <a:pt x="0" y="551399"/>
              </a:lnTo>
              <a:lnTo>
                <a:pt x="0" y="80913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4D2B70-D40D-44D2-9F85-052BB7687932}">
      <dsp:nvSpPr>
        <dsp:cNvPr id="0" name=""/>
        <dsp:cNvSpPr/>
      </dsp:nvSpPr>
      <dsp:spPr>
        <a:xfrm>
          <a:off x="1453353" y="458988"/>
          <a:ext cx="6676123" cy="1766641"/>
        </a:xfrm>
        <a:prstGeom prst="roundRect">
          <a:avLst>
            <a:gd name="adj" fmla="val 10000"/>
          </a:avLst>
        </a:prstGeom>
        <a:solidFill>
          <a:srgbClr val="00206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6ABBA8-38BD-4AA8-ACD9-1E50C1E177B6}">
      <dsp:nvSpPr>
        <dsp:cNvPr id="0" name=""/>
        <dsp:cNvSpPr/>
      </dsp:nvSpPr>
      <dsp:spPr>
        <a:xfrm>
          <a:off x="1762477" y="752655"/>
          <a:ext cx="6676123" cy="1766641"/>
        </a:xfrm>
        <a:prstGeom prst="roundRect">
          <a:avLst>
            <a:gd name="adj" fmla="val 10000"/>
          </a:avLst>
        </a:prstGeom>
        <a:solidFill>
          <a:srgbClr val="C00000">
            <a:alpha val="90000"/>
          </a:srgb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b="1" kern="1200" dirty="0">
              <a:solidFill>
                <a:schemeClr val="bg1"/>
              </a:solidFill>
              <a:latin typeface="Times New Roman" panose="02020603050405020304" pitchFamily="18" charset="0"/>
              <a:cs typeface="Times New Roman" panose="02020603050405020304" pitchFamily="18" charset="0"/>
            </a:rPr>
            <a:t>NỘI DUNG BÀI HỌC</a:t>
          </a:r>
          <a:endParaRPr lang="en-GB" sz="4800" kern="1200" dirty="0">
            <a:solidFill>
              <a:schemeClr val="bg1"/>
            </a:solidFill>
            <a:latin typeface="Times New Roman" panose="02020603050405020304" pitchFamily="18" charset="0"/>
            <a:cs typeface="Times New Roman" panose="02020603050405020304" pitchFamily="18" charset="0"/>
          </a:endParaRPr>
        </a:p>
      </dsp:txBody>
      <dsp:txXfrm>
        <a:off x="1814220" y="804398"/>
        <a:ext cx="6572637" cy="1663155"/>
      </dsp:txXfrm>
    </dsp:sp>
    <dsp:sp modelId="{BAA0C1A1-657E-4C59-83A8-91DEAC33AC6F}">
      <dsp:nvSpPr>
        <dsp:cNvPr id="0" name=""/>
        <dsp:cNvSpPr/>
      </dsp:nvSpPr>
      <dsp:spPr>
        <a:xfrm>
          <a:off x="0" y="3034760"/>
          <a:ext cx="2782112" cy="1766641"/>
        </a:xfrm>
        <a:prstGeom prst="roundRect">
          <a:avLst>
            <a:gd name="adj" fmla="val 10000"/>
          </a:avLst>
        </a:prstGeom>
        <a:solidFill>
          <a:srgbClr val="00B0F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5CF2AF91-EE86-4889-B9D6-2894E0CF286E}">
      <dsp:nvSpPr>
        <dsp:cNvPr id="0" name=""/>
        <dsp:cNvSpPr/>
      </dsp:nvSpPr>
      <dsp:spPr>
        <a:xfrm>
          <a:off x="309123" y="3328428"/>
          <a:ext cx="2782112" cy="1766641"/>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a:solidFill>
                <a:srgbClr val="FFC000"/>
              </a:solidFill>
              <a:latin typeface="Times New Roman" panose="02020603050405020304" pitchFamily="18" charset="0"/>
              <a:cs typeface="Times New Roman" panose="02020603050405020304" pitchFamily="18" charset="0"/>
            </a:rPr>
            <a:t>I. </a:t>
          </a:r>
          <a:endParaRPr lang="vi-VN" sz="2800" b="1" kern="1200">
            <a:solidFill>
              <a:srgbClr val="FFC000"/>
            </a:solidFill>
            <a:latin typeface="Times New Roman" panose="02020603050405020304" pitchFamily="18" charset="0"/>
            <a:cs typeface="Times New Roman" panose="02020603050405020304" pitchFamily="18" charset="0"/>
          </a:endParaRPr>
        </a:p>
        <a:p>
          <a:pPr lvl="0" algn="ctr" defTabSz="1244600">
            <a:lnSpc>
              <a:spcPct val="90000"/>
            </a:lnSpc>
            <a:spcBef>
              <a:spcPct val="0"/>
            </a:spcBef>
            <a:spcAft>
              <a:spcPct val="35000"/>
            </a:spcAft>
          </a:pPr>
          <a:r>
            <a:rPr lang="vi-VN" sz="2800" b="1" kern="1200">
              <a:solidFill>
                <a:srgbClr val="FFC000"/>
              </a:solidFill>
              <a:latin typeface="Times New Roman" panose="02020603050405020304" pitchFamily="18" charset="0"/>
              <a:cs typeface="Times New Roman" panose="02020603050405020304" pitchFamily="18" charset="0"/>
            </a:rPr>
            <a:t>ĐỊNH LUẬT TUẦN HOÀN</a:t>
          </a:r>
        </a:p>
      </dsp:txBody>
      <dsp:txXfrm>
        <a:off x="360866" y="3380171"/>
        <a:ext cx="2678626" cy="1663155"/>
      </dsp:txXfrm>
    </dsp:sp>
    <dsp:sp modelId="{BB40567A-9338-4E47-A60B-5063D6FCE0E7}">
      <dsp:nvSpPr>
        <dsp:cNvPr id="0" name=""/>
        <dsp:cNvSpPr/>
      </dsp:nvSpPr>
      <dsp:spPr>
        <a:xfrm>
          <a:off x="3400359" y="3034760"/>
          <a:ext cx="2782112" cy="1766641"/>
        </a:xfrm>
        <a:prstGeom prst="roundRect">
          <a:avLst>
            <a:gd name="adj" fmla="val 10000"/>
          </a:avLst>
        </a:prstGeom>
        <a:solidFill>
          <a:schemeClr val="accent4">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D6853DF5-85DE-45B5-B521-B09F4F58585A}">
      <dsp:nvSpPr>
        <dsp:cNvPr id="0" name=""/>
        <dsp:cNvSpPr/>
      </dsp:nvSpPr>
      <dsp:spPr>
        <a:xfrm>
          <a:off x="3709483" y="3328428"/>
          <a:ext cx="2782112" cy="1766641"/>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a:solidFill>
                <a:srgbClr val="FFC000"/>
              </a:solidFill>
              <a:latin typeface="Times New Roman" panose="02020603050405020304" pitchFamily="18" charset="0"/>
              <a:cs typeface="Times New Roman" panose="02020603050405020304" pitchFamily="18" charset="0"/>
            </a:rPr>
            <a:t>II. </a:t>
          </a:r>
        </a:p>
        <a:p>
          <a:pPr lvl="0" algn="ctr" defTabSz="1244600">
            <a:lnSpc>
              <a:spcPct val="90000"/>
            </a:lnSpc>
            <a:spcBef>
              <a:spcPct val="0"/>
            </a:spcBef>
            <a:spcAft>
              <a:spcPct val="35000"/>
            </a:spcAft>
          </a:pPr>
          <a:r>
            <a:rPr lang="en-US" altLang="zh-CN" sz="2800" b="1" kern="1200">
              <a:ln w="6350">
                <a:noFill/>
              </a:ln>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Ý NGHĨA CỦA BẢNG TUẦN HOÀN</a:t>
          </a:r>
          <a:endParaRPr lang="en-GB" sz="2800" b="1" kern="1200" dirty="0">
            <a:solidFill>
              <a:srgbClr val="FFC000"/>
            </a:solidFill>
            <a:latin typeface="Times New Roman" panose="02020603050405020304" pitchFamily="18" charset="0"/>
            <a:cs typeface="Times New Roman" panose="02020603050405020304" pitchFamily="18" charset="0"/>
          </a:endParaRPr>
        </a:p>
      </dsp:txBody>
      <dsp:txXfrm>
        <a:off x="3761226" y="3380171"/>
        <a:ext cx="2678626" cy="1663155"/>
      </dsp:txXfrm>
    </dsp:sp>
    <dsp:sp modelId="{11135098-3F3A-4F33-B801-2D8397CBD1A4}">
      <dsp:nvSpPr>
        <dsp:cNvPr id="0" name=""/>
        <dsp:cNvSpPr/>
      </dsp:nvSpPr>
      <dsp:spPr>
        <a:xfrm>
          <a:off x="6800719" y="3034760"/>
          <a:ext cx="2782112" cy="1766641"/>
        </a:xfrm>
        <a:prstGeom prst="roundRect">
          <a:avLst>
            <a:gd name="adj" fmla="val 10000"/>
          </a:avLst>
        </a:prstGeom>
        <a:solidFill>
          <a:schemeClr val="bg2">
            <a:lumMod val="7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1741D2F5-406B-46B5-9B93-45A98F2F427A}">
      <dsp:nvSpPr>
        <dsp:cNvPr id="0" name=""/>
        <dsp:cNvSpPr/>
      </dsp:nvSpPr>
      <dsp:spPr>
        <a:xfrm>
          <a:off x="7109842" y="3328428"/>
          <a:ext cx="2782112" cy="1766641"/>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a:solidFill>
                <a:srgbClr val="FFC000"/>
              </a:solidFill>
              <a:latin typeface="Times New Roman" panose="02020603050405020304" pitchFamily="18" charset="0"/>
              <a:cs typeface="Times New Roman" panose="02020603050405020304" pitchFamily="18" charset="0"/>
            </a:rPr>
            <a:t>III. </a:t>
          </a:r>
        </a:p>
        <a:p>
          <a:pPr lvl="0" algn="ctr" defTabSz="1244600">
            <a:lnSpc>
              <a:spcPct val="90000"/>
            </a:lnSpc>
            <a:spcBef>
              <a:spcPct val="0"/>
            </a:spcBef>
            <a:spcAft>
              <a:spcPct val="35000"/>
            </a:spcAft>
          </a:pPr>
          <a:r>
            <a:rPr lang="en-US" altLang="zh-CN" sz="2800" b="1" kern="1200">
              <a:ln w="6350">
                <a:noFill/>
              </a:ln>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TỔNG KẾT BÀI HỌC</a:t>
          </a:r>
          <a:endParaRPr lang="en-GB" sz="2800" b="1" kern="1200" dirty="0">
            <a:solidFill>
              <a:srgbClr val="FFC000"/>
            </a:solidFill>
            <a:latin typeface="Times New Roman" panose="02020603050405020304" pitchFamily="18" charset="0"/>
            <a:cs typeface="Times New Roman" panose="02020603050405020304" pitchFamily="18" charset="0"/>
          </a:endParaRPr>
        </a:p>
      </dsp:txBody>
      <dsp:txXfrm>
        <a:off x="7161585" y="3380171"/>
        <a:ext cx="2678626" cy="16631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75D986B7-561B-4B81-AFE2-A0E4D3854DC1}" type="datetimeFigureOut">
              <a:rPr lang="zh-CN" altLang="en-US" smtClean="0"/>
              <a:pPr/>
              <a:t>2022/11/16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455E9879-C13A-48B2-B4FD-216FB6A5C0FB}" type="slidenum">
              <a:rPr lang="zh-CN" altLang="en-US" smtClean="0"/>
              <a:pPr/>
              <a:t>‹#›</a:t>
            </a:fld>
            <a:endParaRPr lang="zh-CN" altLang="en-US" dirty="0"/>
          </a:p>
        </p:txBody>
      </p:sp>
    </p:spTree>
    <p:extLst>
      <p:ext uri="{BB962C8B-B14F-4D97-AF65-F5344CB8AC3E}">
        <p14:creationId xmlns:p14="http://schemas.microsoft.com/office/powerpoint/2010/main" val="174060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1</a:t>
            </a:fld>
            <a:endParaRPr lang="zh-CN" altLang="en-US"/>
          </a:p>
        </p:txBody>
      </p:sp>
    </p:spTree>
    <p:extLst>
      <p:ext uri="{BB962C8B-B14F-4D97-AF65-F5344CB8AC3E}">
        <p14:creationId xmlns:p14="http://schemas.microsoft.com/office/powerpoint/2010/main" val="1237960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16</a:t>
            </a:fld>
            <a:endParaRPr lang="zh-CN" altLang="en-US"/>
          </a:p>
        </p:txBody>
      </p:sp>
    </p:spTree>
    <p:extLst>
      <p:ext uri="{BB962C8B-B14F-4D97-AF65-F5344CB8AC3E}">
        <p14:creationId xmlns:p14="http://schemas.microsoft.com/office/powerpoint/2010/main" val="4209793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17</a:t>
            </a:fld>
            <a:endParaRPr lang="zh-CN" altLang="en-US"/>
          </a:p>
        </p:txBody>
      </p:sp>
    </p:spTree>
    <p:extLst>
      <p:ext uri="{BB962C8B-B14F-4D97-AF65-F5344CB8AC3E}">
        <p14:creationId xmlns:p14="http://schemas.microsoft.com/office/powerpoint/2010/main" val="1254172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18</a:t>
            </a:fld>
            <a:endParaRPr lang="zh-CN" altLang="en-US"/>
          </a:p>
        </p:txBody>
      </p:sp>
    </p:spTree>
    <p:extLst>
      <p:ext uri="{BB962C8B-B14F-4D97-AF65-F5344CB8AC3E}">
        <p14:creationId xmlns:p14="http://schemas.microsoft.com/office/powerpoint/2010/main" val="4144453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19</a:t>
            </a:fld>
            <a:endParaRPr lang="zh-CN" altLang="en-US"/>
          </a:p>
        </p:txBody>
      </p:sp>
    </p:spTree>
    <p:extLst>
      <p:ext uri="{BB962C8B-B14F-4D97-AF65-F5344CB8AC3E}">
        <p14:creationId xmlns:p14="http://schemas.microsoft.com/office/powerpoint/2010/main" val="2647638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20</a:t>
            </a:fld>
            <a:endParaRPr lang="zh-CN" altLang="en-US"/>
          </a:p>
        </p:txBody>
      </p:sp>
    </p:spTree>
    <p:extLst>
      <p:ext uri="{BB962C8B-B14F-4D97-AF65-F5344CB8AC3E}">
        <p14:creationId xmlns:p14="http://schemas.microsoft.com/office/powerpoint/2010/main" val="3247227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21</a:t>
            </a:fld>
            <a:endParaRPr lang="zh-CN" altLang="en-US"/>
          </a:p>
        </p:txBody>
      </p:sp>
    </p:spTree>
    <p:extLst>
      <p:ext uri="{BB962C8B-B14F-4D97-AF65-F5344CB8AC3E}">
        <p14:creationId xmlns:p14="http://schemas.microsoft.com/office/powerpoint/2010/main" val="300179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22</a:t>
            </a:fld>
            <a:endParaRPr lang="zh-CN" altLang="en-US"/>
          </a:p>
        </p:txBody>
      </p:sp>
    </p:spTree>
    <p:extLst>
      <p:ext uri="{BB962C8B-B14F-4D97-AF65-F5344CB8AC3E}">
        <p14:creationId xmlns:p14="http://schemas.microsoft.com/office/powerpoint/2010/main" val="208152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23</a:t>
            </a:fld>
            <a:endParaRPr lang="zh-CN" altLang="en-US"/>
          </a:p>
        </p:txBody>
      </p:sp>
    </p:spTree>
    <p:extLst>
      <p:ext uri="{BB962C8B-B14F-4D97-AF65-F5344CB8AC3E}">
        <p14:creationId xmlns:p14="http://schemas.microsoft.com/office/powerpoint/2010/main" val="3633255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24</a:t>
            </a:fld>
            <a:endParaRPr lang="zh-CN" altLang="en-US"/>
          </a:p>
        </p:txBody>
      </p:sp>
    </p:spTree>
    <p:extLst>
      <p:ext uri="{BB962C8B-B14F-4D97-AF65-F5344CB8AC3E}">
        <p14:creationId xmlns:p14="http://schemas.microsoft.com/office/powerpoint/2010/main" val="849897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25</a:t>
            </a:fld>
            <a:endParaRPr lang="zh-CN" altLang="en-US"/>
          </a:p>
        </p:txBody>
      </p:sp>
    </p:spTree>
    <p:extLst>
      <p:ext uri="{BB962C8B-B14F-4D97-AF65-F5344CB8AC3E}">
        <p14:creationId xmlns:p14="http://schemas.microsoft.com/office/powerpoint/2010/main" val="165522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2</a:t>
            </a:fld>
            <a:endParaRPr lang="zh-CN" altLang="en-US"/>
          </a:p>
        </p:txBody>
      </p:sp>
    </p:spTree>
    <p:extLst>
      <p:ext uri="{BB962C8B-B14F-4D97-AF65-F5344CB8AC3E}">
        <p14:creationId xmlns:p14="http://schemas.microsoft.com/office/powerpoint/2010/main" val="1589660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26</a:t>
            </a:fld>
            <a:endParaRPr lang="zh-CN" altLang="en-US"/>
          </a:p>
        </p:txBody>
      </p:sp>
    </p:spTree>
    <p:extLst>
      <p:ext uri="{BB962C8B-B14F-4D97-AF65-F5344CB8AC3E}">
        <p14:creationId xmlns:p14="http://schemas.microsoft.com/office/powerpoint/2010/main" val="2090163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27</a:t>
            </a:fld>
            <a:endParaRPr lang="zh-CN" altLang="en-US"/>
          </a:p>
        </p:txBody>
      </p:sp>
    </p:spTree>
    <p:extLst>
      <p:ext uri="{BB962C8B-B14F-4D97-AF65-F5344CB8AC3E}">
        <p14:creationId xmlns:p14="http://schemas.microsoft.com/office/powerpoint/2010/main" val="1852235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37</a:t>
            </a:fld>
            <a:endParaRPr lang="zh-CN" altLang="en-US"/>
          </a:p>
        </p:txBody>
      </p:sp>
    </p:spTree>
    <p:extLst>
      <p:ext uri="{BB962C8B-B14F-4D97-AF65-F5344CB8AC3E}">
        <p14:creationId xmlns:p14="http://schemas.microsoft.com/office/powerpoint/2010/main" val="226934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3</a:t>
            </a:fld>
            <a:endParaRPr lang="zh-CN" altLang="en-US"/>
          </a:p>
        </p:txBody>
      </p:sp>
    </p:spTree>
    <p:extLst>
      <p:ext uri="{BB962C8B-B14F-4D97-AF65-F5344CB8AC3E}">
        <p14:creationId xmlns:p14="http://schemas.microsoft.com/office/powerpoint/2010/main" val="334934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a:solidFill>
                  <a:srgbClr val="333333"/>
                </a:solidFill>
                <a:effectLst/>
                <a:latin typeface="OpenSans"/>
              </a:rPr>
              <a:t>Bảng tuần hoàn hóa học được sắp xếp theo các nguyên tắc:</a:t>
            </a:r>
          </a:p>
          <a:p>
            <a:pPr algn="l" latinLnBrk="0"/>
            <a:r>
              <a:rPr lang="vi-VN" b="0" i="0">
                <a:solidFill>
                  <a:srgbClr val="333333"/>
                </a:solidFill>
                <a:effectLst/>
                <a:latin typeface="OpenSans"/>
              </a:rPr>
              <a:t>- Các nguyên tố được sắp xếp theo chiều tăng dần điện tích hạt nhân nguyên tử.</a:t>
            </a:r>
          </a:p>
          <a:p>
            <a:pPr algn="l" latinLnBrk="0"/>
            <a:r>
              <a:rPr lang="vi-VN" b="0" i="0">
                <a:solidFill>
                  <a:srgbClr val="333333"/>
                </a:solidFill>
                <a:effectLst/>
                <a:latin typeface="OpenSans"/>
              </a:rPr>
              <a:t>- Các nguyên tố có cùng số lớp electron trong nguyên tử được xếp thành một hàng.</a:t>
            </a:r>
          </a:p>
          <a:p>
            <a:pPr algn="l" latinLnBrk="0"/>
            <a:r>
              <a:rPr lang="vi-VN" b="0" i="0">
                <a:solidFill>
                  <a:srgbClr val="333333"/>
                </a:solidFill>
                <a:effectLst/>
                <a:latin typeface="OpenSans"/>
              </a:rPr>
              <a:t>- Các nguyên tố có cùng số electron hóa trị trong nguyên tử được xếp thành một cột</a:t>
            </a:r>
          </a:p>
          <a:p>
            <a:pPr algn="l" latinLnBrk="0"/>
            <a:r>
              <a:rPr lang="vi-VN" b="0" i="0">
                <a:solidFill>
                  <a:srgbClr val="333333"/>
                </a:solidFill>
                <a:effectLst/>
                <a:latin typeface="OpenSans"/>
              </a:rPr>
              <a:t>- Dựa vào định luật tuần hoàn:</a:t>
            </a:r>
          </a:p>
          <a:p>
            <a:pPr algn="l" latinLnBrk="0"/>
            <a:r>
              <a:rPr lang="vi-VN" b="0" i="0">
                <a:solidFill>
                  <a:srgbClr val="333333"/>
                </a:solidFill>
                <a:effectLst/>
                <a:latin typeface="OpenSans"/>
              </a:rPr>
              <a:t>   + có thể so sánh tính chất hóa học, tính chất vật lí của một nguyên tố với các nguyên tố xung quanh.</a:t>
            </a:r>
          </a:p>
          <a:p>
            <a:pPr algn="l" latinLnBrk="0"/>
            <a:r>
              <a:rPr lang="vi-VN" b="0" i="0">
                <a:solidFill>
                  <a:srgbClr val="333333"/>
                </a:solidFill>
                <a:effectLst/>
                <a:latin typeface="OpenSans"/>
              </a:rPr>
              <a:t>   + có thể dự đoán cấu tạo nguyên tử  và tính chất hóa học của các nguyên tố chưa tìm ra.</a:t>
            </a:r>
          </a:p>
          <a:p>
            <a:endParaRPr lang="vi-VN"/>
          </a:p>
        </p:txBody>
      </p:sp>
      <p:sp>
        <p:nvSpPr>
          <p:cNvPr id="4" name="Slide Number Placeholder 3"/>
          <p:cNvSpPr>
            <a:spLocks noGrp="1"/>
          </p:cNvSpPr>
          <p:nvPr>
            <p:ph type="sldNum" sz="quarter" idx="5"/>
          </p:nvPr>
        </p:nvSpPr>
        <p:spPr/>
        <p:txBody>
          <a:bodyPr/>
          <a:lstStyle/>
          <a:p>
            <a:fld id="{455E9879-C13A-48B2-B4FD-216FB6A5C0FB}" type="slidenum">
              <a:rPr lang="zh-CN" altLang="en-US" smtClean="0"/>
              <a:pPr/>
              <a:t>4</a:t>
            </a:fld>
            <a:endParaRPr lang="zh-CN" altLang="en-US" dirty="0"/>
          </a:p>
        </p:txBody>
      </p:sp>
    </p:spTree>
    <p:extLst>
      <p:ext uri="{BB962C8B-B14F-4D97-AF65-F5344CB8AC3E}">
        <p14:creationId xmlns:p14="http://schemas.microsoft.com/office/powerpoint/2010/main" val="159809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5</a:t>
            </a:fld>
            <a:endParaRPr lang="zh-CN" altLang="en-US"/>
          </a:p>
        </p:txBody>
      </p:sp>
    </p:spTree>
    <p:extLst>
      <p:ext uri="{BB962C8B-B14F-4D97-AF65-F5344CB8AC3E}">
        <p14:creationId xmlns:p14="http://schemas.microsoft.com/office/powerpoint/2010/main" val="32759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9</a:t>
            </a:fld>
            <a:endParaRPr lang="zh-CN" altLang="en-US"/>
          </a:p>
        </p:txBody>
      </p:sp>
    </p:spTree>
    <p:extLst>
      <p:ext uri="{BB962C8B-B14F-4D97-AF65-F5344CB8AC3E}">
        <p14:creationId xmlns:p14="http://schemas.microsoft.com/office/powerpoint/2010/main" val="2165370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10</a:t>
            </a:fld>
            <a:endParaRPr lang="zh-CN" altLang="en-US"/>
          </a:p>
        </p:txBody>
      </p:sp>
    </p:spTree>
    <p:extLst>
      <p:ext uri="{BB962C8B-B14F-4D97-AF65-F5344CB8AC3E}">
        <p14:creationId xmlns:p14="http://schemas.microsoft.com/office/powerpoint/2010/main" val="18089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11</a:t>
            </a:fld>
            <a:endParaRPr lang="zh-CN" altLang="en-US"/>
          </a:p>
        </p:txBody>
      </p:sp>
    </p:spTree>
    <p:extLst>
      <p:ext uri="{BB962C8B-B14F-4D97-AF65-F5344CB8AC3E}">
        <p14:creationId xmlns:p14="http://schemas.microsoft.com/office/powerpoint/2010/main" val="27065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5E9879-C13A-48B2-B4FD-216FB6A5C0FB}" type="slidenum">
              <a:rPr lang="zh-CN" altLang="en-US" smtClean="0"/>
              <a:t>15</a:t>
            </a:fld>
            <a:endParaRPr lang="zh-CN" altLang="en-US"/>
          </a:p>
        </p:txBody>
      </p:sp>
    </p:spTree>
    <p:extLst>
      <p:ext uri="{BB962C8B-B14F-4D97-AF65-F5344CB8AC3E}">
        <p14:creationId xmlns:p14="http://schemas.microsoft.com/office/powerpoint/2010/main" val="2662252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FEC232-4110-4DF4-B6C6-AC2E00B108B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A0A4672-C81C-4D96-A652-E5D7207C15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E8AB6CD-EAB4-4E9D-BD37-9052775D8BB7}"/>
              </a:ext>
            </a:extLst>
          </p:cNvPr>
          <p:cNvSpPr>
            <a:spLocks noGrp="1"/>
          </p:cNvSpPr>
          <p:nvPr>
            <p:ph type="dt" sz="half" idx="10"/>
          </p:nvPr>
        </p:nvSpPr>
        <p:spPr/>
        <p:txBody>
          <a:bodyPr/>
          <a:lstStyle/>
          <a:p>
            <a:fld id="{0744035B-198E-4135-B73A-0A3C47135CB8}" type="datetimeFigureOut">
              <a:rPr lang="zh-CN" altLang="en-US" smtClean="0"/>
              <a:t>2022/11/16</a:t>
            </a:fld>
            <a:endParaRPr lang="zh-CN" altLang="en-US"/>
          </a:p>
        </p:txBody>
      </p:sp>
      <p:sp>
        <p:nvSpPr>
          <p:cNvPr id="5" name="页脚占位符 4">
            <a:extLst>
              <a:ext uri="{FF2B5EF4-FFF2-40B4-BE49-F238E27FC236}">
                <a16:creationId xmlns:a16="http://schemas.microsoft.com/office/drawing/2014/main" id="{F4F462DB-9A26-415F-875A-58C474B631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F1B204-410D-420E-900F-0CEA733BE4E7}"/>
              </a:ext>
            </a:extLst>
          </p:cNvPr>
          <p:cNvSpPr>
            <a:spLocks noGrp="1"/>
          </p:cNvSpPr>
          <p:nvPr>
            <p:ph type="sldNum" sz="quarter" idx="12"/>
          </p:nvPr>
        </p:nvSpPr>
        <p:spPr/>
        <p:txBody>
          <a:bodyPr/>
          <a:lstStyle/>
          <a:p>
            <a:fld id="{2483A4B3-31E6-48D0-8F67-C2C0AF130121}" type="slidenum">
              <a:rPr lang="zh-CN" altLang="en-US" smtClean="0"/>
              <a:t>‹#›</a:t>
            </a:fld>
            <a:endParaRPr lang="zh-CN" altLang="en-US"/>
          </a:p>
        </p:txBody>
      </p:sp>
    </p:spTree>
    <p:extLst>
      <p:ext uri="{BB962C8B-B14F-4D97-AF65-F5344CB8AC3E}">
        <p14:creationId xmlns:p14="http://schemas.microsoft.com/office/powerpoint/2010/main" val="1923967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398877-F87A-487D-A08A-17ED84E5075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2E3449A-E484-4023-9865-CDC61EAA584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BAA01F7-2538-4018-AE65-5EFDF0F7722E}"/>
              </a:ext>
            </a:extLst>
          </p:cNvPr>
          <p:cNvSpPr>
            <a:spLocks noGrp="1"/>
          </p:cNvSpPr>
          <p:nvPr>
            <p:ph type="dt" sz="half" idx="10"/>
          </p:nvPr>
        </p:nvSpPr>
        <p:spPr/>
        <p:txBody>
          <a:bodyPr/>
          <a:lstStyle/>
          <a:p>
            <a:fld id="{0744035B-198E-4135-B73A-0A3C47135CB8}" type="datetimeFigureOut">
              <a:rPr lang="zh-CN" altLang="en-US" smtClean="0"/>
              <a:t>2022/11/16</a:t>
            </a:fld>
            <a:endParaRPr lang="zh-CN" altLang="en-US"/>
          </a:p>
        </p:txBody>
      </p:sp>
      <p:sp>
        <p:nvSpPr>
          <p:cNvPr id="5" name="页脚占位符 4">
            <a:extLst>
              <a:ext uri="{FF2B5EF4-FFF2-40B4-BE49-F238E27FC236}">
                <a16:creationId xmlns:a16="http://schemas.microsoft.com/office/drawing/2014/main" id="{13FAF217-01CB-45DE-9C5C-96C97F250F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2FD4B9-0D25-4D1E-B76A-4913DA5C8448}"/>
              </a:ext>
            </a:extLst>
          </p:cNvPr>
          <p:cNvSpPr>
            <a:spLocks noGrp="1"/>
          </p:cNvSpPr>
          <p:nvPr>
            <p:ph type="sldNum" sz="quarter" idx="12"/>
          </p:nvPr>
        </p:nvSpPr>
        <p:spPr/>
        <p:txBody>
          <a:bodyPr/>
          <a:lstStyle/>
          <a:p>
            <a:fld id="{2483A4B3-31E6-48D0-8F67-C2C0AF130121}" type="slidenum">
              <a:rPr lang="zh-CN" altLang="en-US" smtClean="0"/>
              <a:t>‹#›</a:t>
            </a:fld>
            <a:endParaRPr lang="zh-CN" altLang="en-US"/>
          </a:p>
        </p:txBody>
      </p:sp>
    </p:spTree>
    <p:extLst>
      <p:ext uri="{BB962C8B-B14F-4D97-AF65-F5344CB8AC3E}">
        <p14:creationId xmlns:p14="http://schemas.microsoft.com/office/powerpoint/2010/main" val="2072822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A64525A-3306-4789-93A7-97978DFA32B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266036F-67CB-426C-B82E-62902B6212F1}"/>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7F0E9D2-6DAE-4A9E-867A-7302E9FDE251}"/>
              </a:ext>
            </a:extLst>
          </p:cNvPr>
          <p:cNvSpPr>
            <a:spLocks noGrp="1"/>
          </p:cNvSpPr>
          <p:nvPr>
            <p:ph type="dt" sz="half" idx="10"/>
          </p:nvPr>
        </p:nvSpPr>
        <p:spPr/>
        <p:txBody>
          <a:bodyPr/>
          <a:lstStyle/>
          <a:p>
            <a:fld id="{0744035B-198E-4135-B73A-0A3C47135CB8}" type="datetimeFigureOut">
              <a:rPr lang="zh-CN" altLang="en-US" smtClean="0"/>
              <a:t>2022/11/16</a:t>
            </a:fld>
            <a:endParaRPr lang="zh-CN" altLang="en-US"/>
          </a:p>
        </p:txBody>
      </p:sp>
      <p:sp>
        <p:nvSpPr>
          <p:cNvPr id="5" name="页脚占位符 4">
            <a:extLst>
              <a:ext uri="{FF2B5EF4-FFF2-40B4-BE49-F238E27FC236}">
                <a16:creationId xmlns:a16="http://schemas.microsoft.com/office/drawing/2014/main" id="{741B152C-BB4C-44B3-BFEA-58CB71F3E6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FDCE716-A90C-4AE2-A4B3-AADC06E06EEA}"/>
              </a:ext>
            </a:extLst>
          </p:cNvPr>
          <p:cNvSpPr>
            <a:spLocks noGrp="1"/>
          </p:cNvSpPr>
          <p:nvPr>
            <p:ph type="sldNum" sz="quarter" idx="12"/>
          </p:nvPr>
        </p:nvSpPr>
        <p:spPr/>
        <p:txBody>
          <a:bodyPr/>
          <a:lstStyle/>
          <a:p>
            <a:fld id="{2483A4B3-31E6-48D0-8F67-C2C0AF130121}" type="slidenum">
              <a:rPr lang="zh-CN" altLang="en-US" smtClean="0"/>
              <a:t>‹#›</a:t>
            </a:fld>
            <a:endParaRPr lang="zh-CN" altLang="en-US"/>
          </a:p>
        </p:txBody>
      </p:sp>
    </p:spTree>
    <p:extLst>
      <p:ext uri="{BB962C8B-B14F-4D97-AF65-F5344CB8AC3E}">
        <p14:creationId xmlns:p14="http://schemas.microsoft.com/office/powerpoint/2010/main" val="1492538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130175"/>
            <a:ext cx="12280900" cy="7045327"/>
          </a:xfrm>
          <a:prstGeom prst="rect">
            <a:avLst/>
          </a:prstGeom>
        </p:spPr>
      </p:pic>
    </p:spTree>
    <p:extLst>
      <p:ext uri="{BB962C8B-B14F-4D97-AF65-F5344CB8AC3E}">
        <p14:creationId xmlns:p14="http://schemas.microsoft.com/office/powerpoint/2010/main" val="369714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B1766-4EFB-44C6-945E-D71A1D8063A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75F339E-A3EB-4107-BAAC-FA273EB4B5E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E3A2406-466E-4BBE-8718-CE89167E14EC}"/>
              </a:ext>
            </a:extLst>
          </p:cNvPr>
          <p:cNvSpPr>
            <a:spLocks noGrp="1"/>
          </p:cNvSpPr>
          <p:nvPr>
            <p:ph type="dt" sz="half" idx="10"/>
          </p:nvPr>
        </p:nvSpPr>
        <p:spPr/>
        <p:txBody>
          <a:bodyPr/>
          <a:lstStyle/>
          <a:p>
            <a:fld id="{0744035B-198E-4135-B73A-0A3C47135CB8}" type="datetimeFigureOut">
              <a:rPr lang="zh-CN" altLang="en-US" smtClean="0"/>
              <a:t>2022/11/16</a:t>
            </a:fld>
            <a:endParaRPr lang="zh-CN" altLang="en-US"/>
          </a:p>
        </p:txBody>
      </p:sp>
      <p:sp>
        <p:nvSpPr>
          <p:cNvPr id="5" name="页脚占位符 4">
            <a:extLst>
              <a:ext uri="{FF2B5EF4-FFF2-40B4-BE49-F238E27FC236}">
                <a16:creationId xmlns:a16="http://schemas.microsoft.com/office/drawing/2014/main" id="{BF79BAB5-A32D-4C44-A3C3-AC3C0144DD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592D14-DDB2-4D84-A675-7BB579BC15EF}"/>
              </a:ext>
            </a:extLst>
          </p:cNvPr>
          <p:cNvSpPr>
            <a:spLocks noGrp="1"/>
          </p:cNvSpPr>
          <p:nvPr>
            <p:ph type="sldNum" sz="quarter" idx="12"/>
          </p:nvPr>
        </p:nvSpPr>
        <p:spPr/>
        <p:txBody>
          <a:bodyPr/>
          <a:lstStyle/>
          <a:p>
            <a:fld id="{2483A4B3-31E6-48D0-8F67-C2C0AF130121}" type="slidenum">
              <a:rPr lang="zh-CN" altLang="en-US" smtClean="0"/>
              <a:t>‹#›</a:t>
            </a:fld>
            <a:endParaRPr lang="zh-CN" altLang="en-US"/>
          </a:p>
        </p:txBody>
      </p:sp>
    </p:spTree>
    <p:extLst>
      <p:ext uri="{BB962C8B-B14F-4D97-AF65-F5344CB8AC3E}">
        <p14:creationId xmlns:p14="http://schemas.microsoft.com/office/powerpoint/2010/main" val="255185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96B16542-A5B9-4D98-9C12-D4558D34B595}"/>
              </a:ext>
            </a:extLst>
          </p:cNvPr>
          <p:cNvGrpSpPr>
            <a:grpSpLocks noChangeAspect="1"/>
          </p:cNvGrpSpPr>
          <p:nvPr userDrawn="1"/>
        </p:nvGrpSpPr>
        <p:grpSpPr bwMode="auto">
          <a:xfrm rot="10800000" flipH="1">
            <a:off x="9703559" y="5065180"/>
            <a:ext cx="3020116" cy="2147079"/>
            <a:chOff x="2074" y="-2"/>
            <a:chExt cx="4082" cy="2902"/>
          </a:xfrm>
          <a:gradFill>
            <a:gsLst>
              <a:gs pos="0">
                <a:srgbClr val="363F4A"/>
              </a:gs>
              <a:gs pos="97101">
                <a:srgbClr val="20AEE5"/>
              </a:gs>
              <a:gs pos="73000">
                <a:srgbClr val="0070C0"/>
              </a:gs>
            </a:gsLst>
            <a:lin ang="10800000" scaled="0"/>
          </a:gradFill>
        </p:grpSpPr>
        <p:sp>
          <p:nvSpPr>
            <p:cNvPr id="8" name="Oval 5">
              <a:extLst>
                <a:ext uri="{FF2B5EF4-FFF2-40B4-BE49-F238E27FC236}">
                  <a16:creationId xmlns:a16="http://schemas.microsoft.com/office/drawing/2014/main" id="{65F6114C-176F-4D6F-BCC8-97D97FEAD816}"/>
                </a:ext>
              </a:extLst>
            </p:cNvPr>
            <p:cNvSpPr>
              <a:spLocks noChangeArrowheads="1"/>
            </p:cNvSpPr>
            <p:nvPr/>
          </p:nvSpPr>
          <p:spPr bwMode="auto">
            <a:xfrm>
              <a:off x="5919" y="2014"/>
              <a:ext cx="56"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 name="Freeform 6">
              <a:extLst>
                <a:ext uri="{FF2B5EF4-FFF2-40B4-BE49-F238E27FC236}">
                  <a16:creationId xmlns:a16="http://schemas.microsoft.com/office/drawing/2014/main" id="{BC80C295-3D46-4C67-BFD4-B704D61C0B98}"/>
                </a:ext>
              </a:extLst>
            </p:cNvPr>
            <p:cNvSpPr>
              <a:spLocks/>
            </p:cNvSpPr>
            <p:nvPr/>
          </p:nvSpPr>
          <p:spPr bwMode="auto">
            <a:xfrm>
              <a:off x="5747" y="701"/>
              <a:ext cx="122" cy="142"/>
            </a:xfrm>
            <a:custGeom>
              <a:avLst/>
              <a:gdLst>
                <a:gd name="T0" fmla="*/ 122 w 122"/>
                <a:gd name="T1" fmla="*/ 71 h 142"/>
                <a:gd name="T2" fmla="*/ 61 w 122"/>
                <a:gd name="T3" fmla="*/ 106 h 142"/>
                <a:gd name="T4" fmla="*/ 0 w 122"/>
                <a:gd name="T5" fmla="*/ 142 h 142"/>
                <a:gd name="T6" fmla="*/ 0 w 122"/>
                <a:gd name="T7" fmla="*/ 71 h 142"/>
                <a:gd name="T8" fmla="*/ 0 w 122"/>
                <a:gd name="T9" fmla="*/ 0 h 142"/>
                <a:gd name="T10" fmla="*/ 61 w 122"/>
                <a:gd name="T11" fmla="*/ 35 h 142"/>
                <a:gd name="T12" fmla="*/ 122 w 122"/>
                <a:gd name="T13" fmla="*/ 71 h 142"/>
              </a:gdLst>
              <a:ahLst/>
              <a:cxnLst>
                <a:cxn ang="0">
                  <a:pos x="T0" y="T1"/>
                </a:cxn>
                <a:cxn ang="0">
                  <a:pos x="T2" y="T3"/>
                </a:cxn>
                <a:cxn ang="0">
                  <a:pos x="T4" y="T5"/>
                </a:cxn>
                <a:cxn ang="0">
                  <a:pos x="T6" y="T7"/>
                </a:cxn>
                <a:cxn ang="0">
                  <a:pos x="T8" y="T9"/>
                </a:cxn>
                <a:cxn ang="0">
                  <a:pos x="T10" y="T11"/>
                </a:cxn>
                <a:cxn ang="0">
                  <a:pos x="T12" y="T13"/>
                </a:cxn>
              </a:cxnLst>
              <a:rect l="0" t="0" r="r" b="b"/>
              <a:pathLst>
                <a:path w="122" h="142">
                  <a:moveTo>
                    <a:pt x="122" y="71"/>
                  </a:moveTo>
                  <a:lnTo>
                    <a:pt x="61" y="106"/>
                  </a:lnTo>
                  <a:lnTo>
                    <a:pt x="0" y="142"/>
                  </a:lnTo>
                  <a:lnTo>
                    <a:pt x="0" y="71"/>
                  </a:lnTo>
                  <a:lnTo>
                    <a:pt x="0" y="0"/>
                  </a:lnTo>
                  <a:lnTo>
                    <a:pt x="61" y="35"/>
                  </a:lnTo>
                  <a:lnTo>
                    <a:pt x="12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 name="Oval 7">
              <a:extLst>
                <a:ext uri="{FF2B5EF4-FFF2-40B4-BE49-F238E27FC236}">
                  <a16:creationId xmlns:a16="http://schemas.microsoft.com/office/drawing/2014/main" id="{D932A6BC-3950-48C7-93A0-605992CCF695}"/>
                </a:ext>
              </a:extLst>
            </p:cNvPr>
            <p:cNvSpPr>
              <a:spLocks noChangeArrowheads="1"/>
            </p:cNvSpPr>
            <p:nvPr/>
          </p:nvSpPr>
          <p:spPr bwMode="auto">
            <a:xfrm>
              <a:off x="5167" y="74"/>
              <a:ext cx="55"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 name="Freeform 8">
              <a:extLst>
                <a:ext uri="{FF2B5EF4-FFF2-40B4-BE49-F238E27FC236}">
                  <a16:creationId xmlns:a16="http://schemas.microsoft.com/office/drawing/2014/main" id="{BB3338D7-A4CE-44BB-9146-55B57A2CCD30}"/>
                </a:ext>
              </a:extLst>
            </p:cNvPr>
            <p:cNvSpPr>
              <a:spLocks noEditPoints="1"/>
            </p:cNvSpPr>
            <p:nvPr/>
          </p:nvSpPr>
          <p:spPr bwMode="auto">
            <a:xfrm>
              <a:off x="3181" y="421"/>
              <a:ext cx="242" cy="239"/>
            </a:xfrm>
            <a:custGeom>
              <a:avLst/>
              <a:gdLst>
                <a:gd name="T0" fmla="*/ 71 w 143"/>
                <a:gd name="T1" fmla="*/ 141 h 141"/>
                <a:gd name="T2" fmla="*/ 143 w 143"/>
                <a:gd name="T3" fmla="*/ 70 h 141"/>
                <a:gd name="T4" fmla="*/ 71 w 143"/>
                <a:gd name="T5" fmla="*/ 0 h 141"/>
                <a:gd name="T6" fmla="*/ 0 w 143"/>
                <a:gd name="T7" fmla="*/ 70 h 141"/>
                <a:gd name="T8" fmla="*/ 71 w 143"/>
                <a:gd name="T9" fmla="*/ 141 h 141"/>
                <a:gd name="T10" fmla="*/ 71 w 143"/>
                <a:gd name="T11" fmla="*/ 4 h 141"/>
                <a:gd name="T12" fmla="*/ 139 w 143"/>
                <a:gd name="T13" fmla="*/ 70 h 141"/>
                <a:gd name="T14" fmla="*/ 71 w 143"/>
                <a:gd name="T15" fmla="*/ 137 h 141"/>
                <a:gd name="T16" fmla="*/ 4 w 143"/>
                <a:gd name="T17" fmla="*/ 70 h 141"/>
                <a:gd name="T18" fmla="*/ 71 w 143"/>
                <a:gd name="T19"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1">
                  <a:moveTo>
                    <a:pt x="71" y="141"/>
                  </a:moveTo>
                  <a:cubicBezTo>
                    <a:pt x="111" y="141"/>
                    <a:pt x="143" y="109"/>
                    <a:pt x="143" y="70"/>
                  </a:cubicBezTo>
                  <a:cubicBezTo>
                    <a:pt x="143" y="32"/>
                    <a:pt x="111" y="0"/>
                    <a:pt x="71" y="0"/>
                  </a:cubicBezTo>
                  <a:cubicBezTo>
                    <a:pt x="32" y="0"/>
                    <a:pt x="0" y="32"/>
                    <a:pt x="0" y="70"/>
                  </a:cubicBezTo>
                  <a:cubicBezTo>
                    <a:pt x="0" y="109"/>
                    <a:pt x="32" y="141"/>
                    <a:pt x="71" y="141"/>
                  </a:cubicBezTo>
                  <a:close/>
                  <a:moveTo>
                    <a:pt x="71" y="4"/>
                  </a:moveTo>
                  <a:cubicBezTo>
                    <a:pt x="108" y="4"/>
                    <a:pt x="139" y="34"/>
                    <a:pt x="139" y="70"/>
                  </a:cubicBezTo>
                  <a:cubicBezTo>
                    <a:pt x="139" y="107"/>
                    <a:pt x="108" y="137"/>
                    <a:pt x="71" y="137"/>
                  </a:cubicBezTo>
                  <a:cubicBezTo>
                    <a:pt x="34" y="137"/>
                    <a:pt x="4" y="107"/>
                    <a:pt x="4" y="70"/>
                  </a:cubicBezTo>
                  <a:cubicBezTo>
                    <a:pt x="4" y="34"/>
                    <a:pt x="34" y="4"/>
                    <a:pt x="7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2" name="Freeform 9">
              <a:extLst>
                <a:ext uri="{FF2B5EF4-FFF2-40B4-BE49-F238E27FC236}">
                  <a16:creationId xmlns:a16="http://schemas.microsoft.com/office/drawing/2014/main" id="{ED98F706-73C9-4B75-9884-F004E0ED3AC3}"/>
                </a:ext>
              </a:extLst>
            </p:cNvPr>
            <p:cNvSpPr>
              <a:spLocks noEditPoints="1"/>
            </p:cNvSpPr>
            <p:nvPr/>
          </p:nvSpPr>
          <p:spPr bwMode="auto">
            <a:xfrm>
              <a:off x="5441" y="1498"/>
              <a:ext cx="189" cy="187"/>
            </a:xfrm>
            <a:custGeom>
              <a:avLst/>
              <a:gdLst>
                <a:gd name="T0" fmla="*/ 112 w 112"/>
                <a:gd name="T1" fmla="*/ 56 h 111"/>
                <a:gd name="T2" fmla="*/ 56 w 112"/>
                <a:gd name="T3" fmla="*/ 0 h 111"/>
                <a:gd name="T4" fmla="*/ 0 w 112"/>
                <a:gd name="T5" fmla="*/ 56 h 111"/>
                <a:gd name="T6" fmla="*/ 56 w 112"/>
                <a:gd name="T7" fmla="*/ 111 h 111"/>
                <a:gd name="T8" fmla="*/ 112 w 112"/>
                <a:gd name="T9" fmla="*/ 56 h 111"/>
                <a:gd name="T10" fmla="*/ 11 w 112"/>
                <a:gd name="T11" fmla="*/ 56 h 111"/>
                <a:gd name="T12" fmla="*/ 56 w 112"/>
                <a:gd name="T13" fmla="*/ 11 h 111"/>
                <a:gd name="T14" fmla="*/ 102 w 112"/>
                <a:gd name="T15" fmla="*/ 56 h 111"/>
                <a:gd name="T16" fmla="*/ 56 w 112"/>
                <a:gd name="T17" fmla="*/ 101 h 111"/>
                <a:gd name="T18" fmla="*/ 11 w 112"/>
                <a:gd name="T1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1">
                  <a:moveTo>
                    <a:pt x="112" y="56"/>
                  </a:moveTo>
                  <a:cubicBezTo>
                    <a:pt x="112" y="25"/>
                    <a:pt x="87" y="0"/>
                    <a:pt x="56" y="0"/>
                  </a:cubicBezTo>
                  <a:cubicBezTo>
                    <a:pt x="25" y="0"/>
                    <a:pt x="0" y="25"/>
                    <a:pt x="0" y="56"/>
                  </a:cubicBezTo>
                  <a:cubicBezTo>
                    <a:pt x="0" y="86"/>
                    <a:pt x="25" y="111"/>
                    <a:pt x="56" y="111"/>
                  </a:cubicBezTo>
                  <a:cubicBezTo>
                    <a:pt x="87" y="111"/>
                    <a:pt x="112" y="86"/>
                    <a:pt x="112" y="56"/>
                  </a:cubicBezTo>
                  <a:close/>
                  <a:moveTo>
                    <a:pt x="11" y="56"/>
                  </a:moveTo>
                  <a:cubicBezTo>
                    <a:pt x="11" y="31"/>
                    <a:pt x="31" y="11"/>
                    <a:pt x="56" y="11"/>
                  </a:cubicBezTo>
                  <a:cubicBezTo>
                    <a:pt x="81" y="11"/>
                    <a:pt x="102" y="31"/>
                    <a:pt x="102" y="56"/>
                  </a:cubicBezTo>
                  <a:cubicBezTo>
                    <a:pt x="102" y="80"/>
                    <a:pt x="81" y="101"/>
                    <a:pt x="56" y="101"/>
                  </a:cubicBezTo>
                  <a:cubicBezTo>
                    <a:pt x="31" y="101"/>
                    <a:pt x="11" y="80"/>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3" name="Oval 10">
              <a:extLst>
                <a:ext uri="{FF2B5EF4-FFF2-40B4-BE49-F238E27FC236}">
                  <a16:creationId xmlns:a16="http://schemas.microsoft.com/office/drawing/2014/main" id="{68BA9278-5E74-47B1-8982-1AC160FF7EAE}"/>
                </a:ext>
              </a:extLst>
            </p:cNvPr>
            <p:cNvSpPr>
              <a:spLocks noChangeArrowheads="1"/>
            </p:cNvSpPr>
            <p:nvPr/>
          </p:nvSpPr>
          <p:spPr bwMode="auto">
            <a:xfrm>
              <a:off x="2943" y="640"/>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4" name="Freeform 11">
              <a:extLst>
                <a:ext uri="{FF2B5EF4-FFF2-40B4-BE49-F238E27FC236}">
                  <a16:creationId xmlns:a16="http://schemas.microsoft.com/office/drawing/2014/main" id="{8AC6EE90-84F1-451F-8D4A-9821CC38F1BA}"/>
                </a:ext>
              </a:extLst>
            </p:cNvPr>
            <p:cNvSpPr>
              <a:spLocks noEditPoints="1"/>
            </p:cNvSpPr>
            <p:nvPr/>
          </p:nvSpPr>
          <p:spPr bwMode="auto">
            <a:xfrm>
              <a:off x="2074" y="-2"/>
              <a:ext cx="3877" cy="2555"/>
            </a:xfrm>
            <a:custGeom>
              <a:avLst/>
              <a:gdLst>
                <a:gd name="T0" fmla="*/ 425 w 2293"/>
                <a:gd name="T1" fmla="*/ 226 h 1510"/>
                <a:gd name="T2" fmla="*/ 327 w 2293"/>
                <a:gd name="T3" fmla="*/ 320 h 1510"/>
                <a:gd name="T4" fmla="*/ 726 w 2293"/>
                <a:gd name="T5" fmla="*/ 424 h 1510"/>
                <a:gd name="T6" fmla="*/ 1311 w 2293"/>
                <a:gd name="T7" fmla="*/ 457 h 1510"/>
                <a:gd name="T8" fmla="*/ 1374 w 2293"/>
                <a:gd name="T9" fmla="*/ 550 h 1510"/>
                <a:gd name="T10" fmla="*/ 1068 w 2293"/>
                <a:gd name="T11" fmla="*/ 571 h 1510"/>
                <a:gd name="T12" fmla="*/ 1571 w 2293"/>
                <a:gd name="T13" fmla="*/ 457 h 1510"/>
                <a:gd name="T14" fmla="*/ 1525 w 2293"/>
                <a:gd name="T15" fmla="*/ 708 h 1510"/>
                <a:gd name="T16" fmla="*/ 1395 w 2293"/>
                <a:gd name="T17" fmla="*/ 934 h 1510"/>
                <a:gd name="T18" fmla="*/ 1623 w 2293"/>
                <a:gd name="T19" fmla="*/ 611 h 1510"/>
                <a:gd name="T20" fmla="*/ 1755 w 2293"/>
                <a:gd name="T21" fmla="*/ 858 h 1510"/>
                <a:gd name="T22" fmla="*/ 1703 w 2293"/>
                <a:gd name="T23" fmla="*/ 769 h 1510"/>
                <a:gd name="T24" fmla="*/ 1596 w 2293"/>
                <a:gd name="T25" fmla="*/ 1196 h 1510"/>
                <a:gd name="T26" fmla="*/ 1527 w 2293"/>
                <a:gd name="T27" fmla="*/ 1288 h 1510"/>
                <a:gd name="T28" fmla="*/ 1607 w 2293"/>
                <a:gd name="T29" fmla="*/ 1019 h 1510"/>
                <a:gd name="T30" fmla="*/ 1635 w 2293"/>
                <a:gd name="T31" fmla="*/ 1331 h 1510"/>
                <a:gd name="T32" fmla="*/ 1840 w 2293"/>
                <a:gd name="T33" fmla="*/ 972 h 1510"/>
                <a:gd name="T34" fmla="*/ 1939 w 2293"/>
                <a:gd name="T35" fmla="*/ 1331 h 1510"/>
                <a:gd name="T36" fmla="*/ 1964 w 2293"/>
                <a:gd name="T37" fmla="*/ 1510 h 1510"/>
                <a:gd name="T38" fmla="*/ 1989 w 2293"/>
                <a:gd name="T39" fmla="*/ 1331 h 1510"/>
                <a:gd name="T40" fmla="*/ 1850 w 2293"/>
                <a:gd name="T41" fmla="*/ 972 h 1510"/>
                <a:gd name="T42" fmla="*/ 1879 w 2293"/>
                <a:gd name="T43" fmla="*/ 685 h 1510"/>
                <a:gd name="T44" fmla="*/ 2253 w 2293"/>
                <a:gd name="T45" fmla="*/ 680 h 1510"/>
                <a:gd name="T46" fmla="*/ 2056 w 2293"/>
                <a:gd name="T47" fmla="*/ 657 h 1510"/>
                <a:gd name="T48" fmla="*/ 2033 w 2293"/>
                <a:gd name="T49" fmla="*/ 269 h 1510"/>
                <a:gd name="T50" fmla="*/ 2268 w 2293"/>
                <a:gd name="T51" fmla="*/ 36 h 1510"/>
                <a:gd name="T52" fmla="*/ 2259 w 2293"/>
                <a:gd name="T53" fmla="*/ 22 h 1510"/>
                <a:gd name="T54" fmla="*/ 1845 w 2293"/>
                <a:gd name="T55" fmla="*/ 191 h 1510"/>
                <a:gd name="T56" fmla="*/ 1681 w 2293"/>
                <a:gd name="T57" fmla="*/ 282 h 1510"/>
                <a:gd name="T58" fmla="*/ 1272 w 2293"/>
                <a:gd name="T59" fmla="*/ 16 h 1510"/>
                <a:gd name="T60" fmla="*/ 1265 w 2293"/>
                <a:gd name="T61" fmla="*/ 30 h 1510"/>
                <a:gd name="T62" fmla="*/ 1216 w 2293"/>
                <a:gd name="T63" fmla="*/ 16 h 1510"/>
                <a:gd name="T64" fmla="*/ 1209 w 2293"/>
                <a:gd name="T65" fmla="*/ 30 h 1510"/>
                <a:gd name="T66" fmla="*/ 1138 w 2293"/>
                <a:gd name="T67" fmla="*/ 204 h 1510"/>
                <a:gd name="T68" fmla="*/ 1391 w 2293"/>
                <a:gd name="T69" fmla="*/ 210 h 1510"/>
                <a:gd name="T70" fmla="*/ 1448 w 2293"/>
                <a:gd name="T71" fmla="*/ 209 h 1510"/>
                <a:gd name="T72" fmla="*/ 1840 w 2293"/>
                <a:gd name="T73" fmla="*/ 687 h 1510"/>
                <a:gd name="T74" fmla="*/ 1360 w 2293"/>
                <a:gd name="T75" fmla="*/ 447 h 1510"/>
                <a:gd name="T76" fmla="*/ 948 w 2293"/>
                <a:gd name="T77" fmla="*/ 315 h 1510"/>
                <a:gd name="T78" fmla="*/ 515 w 2293"/>
                <a:gd name="T79" fmla="*/ 315 h 1510"/>
                <a:gd name="T80" fmla="*/ 0 w 2293"/>
                <a:gd name="T81" fmla="*/ 231 h 1510"/>
                <a:gd name="T82" fmla="*/ 1273 w 2293"/>
                <a:gd name="T83" fmla="*/ 853 h 1510"/>
                <a:gd name="T84" fmla="*/ 1516 w 2293"/>
                <a:gd name="T85" fmla="*/ 853 h 1510"/>
                <a:gd name="T86" fmla="*/ 1765 w 2293"/>
                <a:gd name="T87" fmla="*/ 826 h 1510"/>
                <a:gd name="T88" fmla="*/ 1869 w 2293"/>
                <a:gd name="T89" fmla="*/ 783 h 1510"/>
                <a:gd name="T90" fmla="*/ 1869 w 2293"/>
                <a:gd name="T91" fmla="*/ 783 h 1510"/>
                <a:gd name="T92" fmla="*/ 2039 w 2293"/>
                <a:gd name="T93" fmla="*/ 452 h 1510"/>
                <a:gd name="T94" fmla="*/ 1840 w 2293"/>
                <a:gd name="T95" fmla="*/ 643 h 1510"/>
                <a:gd name="T96" fmla="*/ 1845 w 2293"/>
                <a:gd name="T97" fmla="*/ 227 h 1510"/>
                <a:gd name="T98" fmla="*/ 2043 w 2293"/>
                <a:gd name="T99" fmla="*/ 452 h 1510"/>
                <a:gd name="T100" fmla="*/ 1845 w 2293"/>
                <a:gd name="T101" fmla="*/ 227 h 1510"/>
                <a:gd name="T102" fmla="*/ 1647 w 2293"/>
                <a:gd name="T103" fmla="*/ 452 h 1510"/>
                <a:gd name="T104" fmla="*/ 726 w 2293"/>
                <a:gd name="T105" fmla="*/ 227 h 1510"/>
                <a:gd name="T106" fmla="*/ 726 w 2293"/>
                <a:gd name="T107" fmla="*/ 227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3" h="1510">
                  <a:moveTo>
                    <a:pt x="25" y="255"/>
                  </a:moveTo>
                  <a:cubicBezTo>
                    <a:pt x="39" y="255"/>
                    <a:pt x="50" y="244"/>
                    <a:pt x="50" y="231"/>
                  </a:cubicBezTo>
                  <a:cubicBezTo>
                    <a:pt x="50" y="229"/>
                    <a:pt x="50" y="227"/>
                    <a:pt x="50" y="226"/>
                  </a:cubicBezTo>
                  <a:cubicBezTo>
                    <a:pt x="425" y="226"/>
                    <a:pt x="425" y="226"/>
                    <a:pt x="425" y="226"/>
                  </a:cubicBezTo>
                  <a:cubicBezTo>
                    <a:pt x="502" y="315"/>
                    <a:pt x="502" y="315"/>
                    <a:pt x="502" y="315"/>
                  </a:cubicBezTo>
                  <a:cubicBezTo>
                    <a:pt x="360" y="315"/>
                    <a:pt x="360" y="315"/>
                    <a:pt x="360" y="315"/>
                  </a:cubicBezTo>
                  <a:cubicBezTo>
                    <a:pt x="358" y="309"/>
                    <a:pt x="351" y="304"/>
                    <a:pt x="344" y="304"/>
                  </a:cubicBezTo>
                  <a:cubicBezTo>
                    <a:pt x="335" y="304"/>
                    <a:pt x="327" y="311"/>
                    <a:pt x="327" y="320"/>
                  </a:cubicBezTo>
                  <a:cubicBezTo>
                    <a:pt x="327" y="329"/>
                    <a:pt x="335" y="337"/>
                    <a:pt x="344" y="337"/>
                  </a:cubicBezTo>
                  <a:cubicBezTo>
                    <a:pt x="351" y="337"/>
                    <a:pt x="358" y="332"/>
                    <a:pt x="360" y="326"/>
                  </a:cubicBezTo>
                  <a:cubicBezTo>
                    <a:pt x="621" y="326"/>
                    <a:pt x="621" y="326"/>
                    <a:pt x="621" y="326"/>
                  </a:cubicBezTo>
                  <a:cubicBezTo>
                    <a:pt x="624" y="380"/>
                    <a:pt x="670" y="424"/>
                    <a:pt x="726" y="424"/>
                  </a:cubicBezTo>
                  <a:cubicBezTo>
                    <a:pt x="782" y="424"/>
                    <a:pt x="829" y="380"/>
                    <a:pt x="831" y="326"/>
                  </a:cubicBezTo>
                  <a:cubicBezTo>
                    <a:pt x="944" y="326"/>
                    <a:pt x="944" y="326"/>
                    <a:pt x="944" y="326"/>
                  </a:cubicBezTo>
                  <a:cubicBezTo>
                    <a:pt x="1077" y="457"/>
                    <a:pt x="1077" y="457"/>
                    <a:pt x="1077" y="457"/>
                  </a:cubicBezTo>
                  <a:cubicBezTo>
                    <a:pt x="1311" y="457"/>
                    <a:pt x="1311" y="457"/>
                    <a:pt x="1311" y="457"/>
                  </a:cubicBezTo>
                  <a:cubicBezTo>
                    <a:pt x="1314" y="468"/>
                    <a:pt x="1324" y="477"/>
                    <a:pt x="1336" y="477"/>
                  </a:cubicBezTo>
                  <a:cubicBezTo>
                    <a:pt x="1348" y="477"/>
                    <a:pt x="1358" y="468"/>
                    <a:pt x="1360" y="457"/>
                  </a:cubicBezTo>
                  <a:cubicBezTo>
                    <a:pt x="1468" y="457"/>
                    <a:pt x="1468" y="457"/>
                    <a:pt x="1468" y="457"/>
                  </a:cubicBezTo>
                  <a:cubicBezTo>
                    <a:pt x="1374" y="550"/>
                    <a:pt x="1374" y="550"/>
                    <a:pt x="1374" y="550"/>
                  </a:cubicBezTo>
                  <a:cubicBezTo>
                    <a:pt x="1084" y="550"/>
                    <a:pt x="1084" y="550"/>
                    <a:pt x="1084" y="550"/>
                  </a:cubicBezTo>
                  <a:cubicBezTo>
                    <a:pt x="1082" y="543"/>
                    <a:pt x="1075" y="539"/>
                    <a:pt x="1068" y="539"/>
                  </a:cubicBezTo>
                  <a:cubicBezTo>
                    <a:pt x="1059" y="539"/>
                    <a:pt x="1051" y="546"/>
                    <a:pt x="1051" y="555"/>
                  </a:cubicBezTo>
                  <a:cubicBezTo>
                    <a:pt x="1051" y="564"/>
                    <a:pt x="1059" y="571"/>
                    <a:pt x="1068" y="571"/>
                  </a:cubicBezTo>
                  <a:cubicBezTo>
                    <a:pt x="1075" y="571"/>
                    <a:pt x="1082" y="567"/>
                    <a:pt x="1084" y="560"/>
                  </a:cubicBezTo>
                  <a:cubicBezTo>
                    <a:pt x="1378" y="560"/>
                    <a:pt x="1378" y="560"/>
                    <a:pt x="1378" y="560"/>
                  </a:cubicBezTo>
                  <a:cubicBezTo>
                    <a:pt x="1483" y="457"/>
                    <a:pt x="1483" y="457"/>
                    <a:pt x="1483" y="457"/>
                  </a:cubicBezTo>
                  <a:cubicBezTo>
                    <a:pt x="1571" y="457"/>
                    <a:pt x="1571" y="457"/>
                    <a:pt x="1571" y="457"/>
                  </a:cubicBezTo>
                  <a:cubicBezTo>
                    <a:pt x="1572" y="511"/>
                    <a:pt x="1589" y="561"/>
                    <a:pt x="1617" y="603"/>
                  </a:cubicBezTo>
                  <a:cubicBezTo>
                    <a:pt x="1617" y="603"/>
                    <a:pt x="1617" y="603"/>
                    <a:pt x="1617" y="603"/>
                  </a:cubicBezTo>
                  <a:cubicBezTo>
                    <a:pt x="1517" y="701"/>
                    <a:pt x="1517" y="701"/>
                    <a:pt x="1517" y="701"/>
                  </a:cubicBezTo>
                  <a:cubicBezTo>
                    <a:pt x="1525" y="708"/>
                    <a:pt x="1525" y="708"/>
                    <a:pt x="1525" y="708"/>
                  </a:cubicBezTo>
                  <a:cubicBezTo>
                    <a:pt x="1395" y="634"/>
                    <a:pt x="1395" y="634"/>
                    <a:pt x="1395" y="634"/>
                  </a:cubicBezTo>
                  <a:cubicBezTo>
                    <a:pt x="1263" y="709"/>
                    <a:pt x="1263" y="709"/>
                    <a:pt x="1263" y="709"/>
                  </a:cubicBezTo>
                  <a:cubicBezTo>
                    <a:pt x="1263" y="859"/>
                    <a:pt x="1263" y="859"/>
                    <a:pt x="1263" y="859"/>
                  </a:cubicBezTo>
                  <a:cubicBezTo>
                    <a:pt x="1395" y="934"/>
                    <a:pt x="1395" y="934"/>
                    <a:pt x="1395" y="934"/>
                  </a:cubicBezTo>
                  <a:cubicBezTo>
                    <a:pt x="1526" y="859"/>
                    <a:pt x="1526" y="859"/>
                    <a:pt x="1526" y="859"/>
                  </a:cubicBezTo>
                  <a:cubicBezTo>
                    <a:pt x="1526" y="709"/>
                    <a:pt x="1526" y="709"/>
                    <a:pt x="1526" y="709"/>
                  </a:cubicBezTo>
                  <a:cubicBezTo>
                    <a:pt x="1525" y="708"/>
                    <a:pt x="1525" y="708"/>
                    <a:pt x="1525" y="708"/>
                  </a:cubicBezTo>
                  <a:cubicBezTo>
                    <a:pt x="1623" y="611"/>
                    <a:pt x="1623" y="611"/>
                    <a:pt x="1623" y="611"/>
                  </a:cubicBezTo>
                  <a:cubicBezTo>
                    <a:pt x="1672" y="677"/>
                    <a:pt x="1751" y="721"/>
                    <a:pt x="1840" y="723"/>
                  </a:cubicBezTo>
                  <a:cubicBezTo>
                    <a:pt x="1840" y="772"/>
                    <a:pt x="1840" y="772"/>
                    <a:pt x="1840" y="772"/>
                  </a:cubicBezTo>
                  <a:cubicBezTo>
                    <a:pt x="1755" y="821"/>
                    <a:pt x="1755" y="821"/>
                    <a:pt x="1755" y="821"/>
                  </a:cubicBezTo>
                  <a:cubicBezTo>
                    <a:pt x="1755" y="858"/>
                    <a:pt x="1755" y="858"/>
                    <a:pt x="1755" y="858"/>
                  </a:cubicBezTo>
                  <a:cubicBezTo>
                    <a:pt x="1680" y="932"/>
                    <a:pt x="1680" y="932"/>
                    <a:pt x="1680" y="932"/>
                  </a:cubicBezTo>
                  <a:cubicBezTo>
                    <a:pt x="1680" y="807"/>
                    <a:pt x="1680" y="807"/>
                    <a:pt x="1680" y="807"/>
                  </a:cubicBezTo>
                  <a:cubicBezTo>
                    <a:pt x="1711" y="776"/>
                    <a:pt x="1711" y="776"/>
                    <a:pt x="1711" y="776"/>
                  </a:cubicBezTo>
                  <a:cubicBezTo>
                    <a:pt x="1703" y="769"/>
                    <a:pt x="1703" y="769"/>
                    <a:pt x="1703" y="769"/>
                  </a:cubicBezTo>
                  <a:cubicBezTo>
                    <a:pt x="1669" y="803"/>
                    <a:pt x="1669" y="803"/>
                    <a:pt x="1669" y="803"/>
                  </a:cubicBezTo>
                  <a:cubicBezTo>
                    <a:pt x="1669" y="943"/>
                    <a:pt x="1669" y="943"/>
                    <a:pt x="1669" y="943"/>
                  </a:cubicBezTo>
                  <a:cubicBezTo>
                    <a:pt x="1596" y="1015"/>
                    <a:pt x="1596" y="1015"/>
                    <a:pt x="1596" y="1015"/>
                  </a:cubicBezTo>
                  <a:cubicBezTo>
                    <a:pt x="1596" y="1196"/>
                    <a:pt x="1596" y="1196"/>
                    <a:pt x="1596" y="1196"/>
                  </a:cubicBezTo>
                  <a:cubicBezTo>
                    <a:pt x="1535" y="1257"/>
                    <a:pt x="1535" y="1257"/>
                    <a:pt x="1535" y="1257"/>
                  </a:cubicBezTo>
                  <a:cubicBezTo>
                    <a:pt x="1533" y="1256"/>
                    <a:pt x="1530" y="1255"/>
                    <a:pt x="1527" y="1255"/>
                  </a:cubicBezTo>
                  <a:cubicBezTo>
                    <a:pt x="1518" y="1255"/>
                    <a:pt x="1511" y="1262"/>
                    <a:pt x="1511" y="1271"/>
                  </a:cubicBezTo>
                  <a:cubicBezTo>
                    <a:pt x="1511" y="1280"/>
                    <a:pt x="1518" y="1288"/>
                    <a:pt x="1527" y="1288"/>
                  </a:cubicBezTo>
                  <a:cubicBezTo>
                    <a:pt x="1537" y="1288"/>
                    <a:pt x="1544" y="1280"/>
                    <a:pt x="1544" y="1271"/>
                  </a:cubicBezTo>
                  <a:cubicBezTo>
                    <a:pt x="1544" y="1269"/>
                    <a:pt x="1543" y="1266"/>
                    <a:pt x="1542" y="1264"/>
                  </a:cubicBezTo>
                  <a:cubicBezTo>
                    <a:pt x="1607" y="1200"/>
                    <a:pt x="1607" y="1200"/>
                    <a:pt x="1607" y="1200"/>
                  </a:cubicBezTo>
                  <a:cubicBezTo>
                    <a:pt x="1607" y="1019"/>
                    <a:pt x="1607" y="1019"/>
                    <a:pt x="1607" y="1019"/>
                  </a:cubicBezTo>
                  <a:cubicBezTo>
                    <a:pt x="1755" y="873"/>
                    <a:pt x="1755" y="873"/>
                    <a:pt x="1755" y="873"/>
                  </a:cubicBezTo>
                  <a:cubicBezTo>
                    <a:pt x="1755" y="918"/>
                    <a:pt x="1755" y="918"/>
                    <a:pt x="1755" y="918"/>
                  </a:cubicBezTo>
                  <a:cubicBezTo>
                    <a:pt x="1635" y="1037"/>
                    <a:pt x="1635" y="1037"/>
                    <a:pt x="1635" y="1037"/>
                  </a:cubicBezTo>
                  <a:cubicBezTo>
                    <a:pt x="1635" y="1331"/>
                    <a:pt x="1635" y="1331"/>
                    <a:pt x="1635" y="1331"/>
                  </a:cubicBezTo>
                  <a:cubicBezTo>
                    <a:pt x="1645" y="1331"/>
                    <a:pt x="1645" y="1331"/>
                    <a:pt x="1645" y="1331"/>
                  </a:cubicBezTo>
                  <a:cubicBezTo>
                    <a:pt x="1645" y="1041"/>
                    <a:pt x="1645" y="1041"/>
                    <a:pt x="1645" y="1041"/>
                  </a:cubicBezTo>
                  <a:cubicBezTo>
                    <a:pt x="1761" y="927"/>
                    <a:pt x="1761" y="927"/>
                    <a:pt x="1761" y="927"/>
                  </a:cubicBezTo>
                  <a:cubicBezTo>
                    <a:pt x="1840" y="972"/>
                    <a:pt x="1840" y="972"/>
                    <a:pt x="1840" y="972"/>
                  </a:cubicBezTo>
                  <a:cubicBezTo>
                    <a:pt x="1840" y="1077"/>
                    <a:pt x="1840" y="1077"/>
                    <a:pt x="1840" y="1077"/>
                  </a:cubicBezTo>
                  <a:cubicBezTo>
                    <a:pt x="1959" y="1194"/>
                    <a:pt x="1959" y="1194"/>
                    <a:pt x="1959" y="1194"/>
                  </a:cubicBezTo>
                  <a:cubicBezTo>
                    <a:pt x="1959" y="1307"/>
                    <a:pt x="1959" y="1307"/>
                    <a:pt x="1959" y="1307"/>
                  </a:cubicBezTo>
                  <a:cubicBezTo>
                    <a:pt x="1948" y="1309"/>
                    <a:pt x="1939" y="1319"/>
                    <a:pt x="1939" y="1331"/>
                  </a:cubicBezTo>
                  <a:cubicBezTo>
                    <a:pt x="1939" y="1343"/>
                    <a:pt x="1948" y="1353"/>
                    <a:pt x="1959" y="1355"/>
                  </a:cubicBezTo>
                  <a:cubicBezTo>
                    <a:pt x="1959" y="1479"/>
                    <a:pt x="1959" y="1479"/>
                    <a:pt x="1959" y="1479"/>
                  </a:cubicBezTo>
                  <a:cubicBezTo>
                    <a:pt x="1953" y="1481"/>
                    <a:pt x="1948" y="1487"/>
                    <a:pt x="1948" y="1494"/>
                  </a:cubicBezTo>
                  <a:cubicBezTo>
                    <a:pt x="1948" y="1503"/>
                    <a:pt x="1955" y="1510"/>
                    <a:pt x="1964" y="1510"/>
                  </a:cubicBezTo>
                  <a:cubicBezTo>
                    <a:pt x="1974" y="1510"/>
                    <a:pt x="1981" y="1503"/>
                    <a:pt x="1981" y="1494"/>
                  </a:cubicBezTo>
                  <a:cubicBezTo>
                    <a:pt x="1981" y="1487"/>
                    <a:pt x="1976" y="1481"/>
                    <a:pt x="1969" y="1479"/>
                  </a:cubicBezTo>
                  <a:cubicBezTo>
                    <a:pt x="1969" y="1355"/>
                    <a:pt x="1969" y="1355"/>
                    <a:pt x="1969" y="1355"/>
                  </a:cubicBezTo>
                  <a:cubicBezTo>
                    <a:pt x="1981" y="1353"/>
                    <a:pt x="1989" y="1343"/>
                    <a:pt x="1989" y="1331"/>
                  </a:cubicBezTo>
                  <a:cubicBezTo>
                    <a:pt x="1989" y="1319"/>
                    <a:pt x="1981" y="1309"/>
                    <a:pt x="1969" y="1307"/>
                  </a:cubicBezTo>
                  <a:cubicBezTo>
                    <a:pt x="1969" y="1190"/>
                    <a:pt x="1969" y="1190"/>
                    <a:pt x="1969" y="1190"/>
                  </a:cubicBezTo>
                  <a:cubicBezTo>
                    <a:pt x="1850" y="1073"/>
                    <a:pt x="1850" y="1073"/>
                    <a:pt x="1850" y="1073"/>
                  </a:cubicBezTo>
                  <a:cubicBezTo>
                    <a:pt x="1850" y="972"/>
                    <a:pt x="1850" y="972"/>
                    <a:pt x="1850" y="972"/>
                  </a:cubicBezTo>
                  <a:cubicBezTo>
                    <a:pt x="1936" y="923"/>
                    <a:pt x="1936" y="923"/>
                    <a:pt x="1936" y="923"/>
                  </a:cubicBezTo>
                  <a:cubicBezTo>
                    <a:pt x="1936" y="821"/>
                    <a:pt x="1936" y="821"/>
                    <a:pt x="1936" y="821"/>
                  </a:cubicBezTo>
                  <a:cubicBezTo>
                    <a:pt x="1879" y="788"/>
                    <a:pt x="1879" y="788"/>
                    <a:pt x="1879" y="788"/>
                  </a:cubicBezTo>
                  <a:cubicBezTo>
                    <a:pt x="1879" y="685"/>
                    <a:pt x="1879" y="685"/>
                    <a:pt x="1879" y="685"/>
                  </a:cubicBezTo>
                  <a:cubicBezTo>
                    <a:pt x="1928" y="678"/>
                    <a:pt x="1973" y="656"/>
                    <a:pt x="2007" y="624"/>
                  </a:cubicBezTo>
                  <a:cubicBezTo>
                    <a:pt x="2051" y="667"/>
                    <a:pt x="2051" y="667"/>
                    <a:pt x="2051" y="667"/>
                  </a:cubicBezTo>
                  <a:cubicBezTo>
                    <a:pt x="2237" y="667"/>
                    <a:pt x="2237" y="667"/>
                    <a:pt x="2237" y="667"/>
                  </a:cubicBezTo>
                  <a:cubicBezTo>
                    <a:pt x="2238" y="675"/>
                    <a:pt x="2245" y="680"/>
                    <a:pt x="2253" y="680"/>
                  </a:cubicBezTo>
                  <a:cubicBezTo>
                    <a:pt x="2262" y="680"/>
                    <a:pt x="2269" y="673"/>
                    <a:pt x="2269" y="664"/>
                  </a:cubicBezTo>
                  <a:cubicBezTo>
                    <a:pt x="2269" y="655"/>
                    <a:pt x="2262" y="647"/>
                    <a:pt x="2253" y="647"/>
                  </a:cubicBezTo>
                  <a:cubicBezTo>
                    <a:pt x="2246" y="647"/>
                    <a:pt x="2240" y="651"/>
                    <a:pt x="2237" y="657"/>
                  </a:cubicBezTo>
                  <a:cubicBezTo>
                    <a:pt x="2056" y="657"/>
                    <a:pt x="2056" y="657"/>
                    <a:pt x="2056" y="657"/>
                  </a:cubicBezTo>
                  <a:cubicBezTo>
                    <a:pt x="2015" y="617"/>
                    <a:pt x="2015" y="617"/>
                    <a:pt x="2015" y="617"/>
                  </a:cubicBezTo>
                  <a:cubicBezTo>
                    <a:pt x="2057" y="574"/>
                    <a:pt x="2084" y="516"/>
                    <a:pt x="2084" y="452"/>
                  </a:cubicBezTo>
                  <a:cubicBezTo>
                    <a:pt x="2084" y="388"/>
                    <a:pt x="2057" y="329"/>
                    <a:pt x="2015" y="287"/>
                  </a:cubicBezTo>
                  <a:cubicBezTo>
                    <a:pt x="2033" y="269"/>
                    <a:pt x="2033" y="269"/>
                    <a:pt x="2033" y="269"/>
                  </a:cubicBezTo>
                  <a:cubicBezTo>
                    <a:pt x="2080" y="316"/>
                    <a:pt x="2110" y="380"/>
                    <a:pt x="2110" y="452"/>
                  </a:cubicBezTo>
                  <a:cubicBezTo>
                    <a:pt x="2120" y="452"/>
                    <a:pt x="2120" y="452"/>
                    <a:pt x="2120" y="452"/>
                  </a:cubicBezTo>
                  <a:cubicBezTo>
                    <a:pt x="2120" y="378"/>
                    <a:pt x="2089" y="310"/>
                    <a:pt x="2040" y="261"/>
                  </a:cubicBezTo>
                  <a:cubicBezTo>
                    <a:pt x="2268" y="36"/>
                    <a:pt x="2268" y="36"/>
                    <a:pt x="2268" y="36"/>
                  </a:cubicBezTo>
                  <a:cubicBezTo>
                    <a:pt x="2271" y="38"/>
                    <a:pt x="2273" y="38"/>
                    <a:pt x="2276" y="38"/>
                  </a:cubicBezTo>
                  <a:cubicBezTo>
                    <a:pt x="2285" y="38"/>
                    <a:pt x="2293" y="31"/>
                    <a:pt x="2293" y="22"/>
                  </a:cubicBezTo>
                  <a:cubicBezTo>
                    <a:pt x="2293" y="13"/>
                    <a:pt x="2285" y="6"/>
                    <a:pt x="2276" y="6"/>
                  </a:cubicBezTo>
                  <a:cubicBezTo>
                    <a:pt x="2267" y="6"/>
                    <a:pt x="2259" y="13"/>
                    <a:pt x="2259" y="22"/>
                  </a:cubicBezTo>
                  <a:cubicBezTo>
                    <a:pt x="2259" y="25"/>
                    <a:pt x="2260" y="27"/>
                    <a:pt x="2261" y="29"/>
                  </a:cubicBezTo>
                  <a:cubicBezTo>
                    <a:pt x="2033" y="254"/>
                    <a:pt x="2033" y="254"/>
                    <a:pt x="2033" y="254"/>
                  </a:cubicBezTo>
                  <a:cubicBezTo>
                    <a:pt x="1984" y="209"/>
                    <a:pt x="1918" y="181"/>
                    <a:pt x="1845" y="181"/>
                  </a:cubicBezTo>
                  <a:cubicBezTo>
                    <a:pt x="1845" y="191"/>
                    <a:pt x="1845" y="191"/>
                    <a:pt x="1845" y="191"/>
                  </a:cubicBezTo>
                  <a:cubicBezTo>
                    <a:pt x="1915" y="191"/>
                    <a:pt x="1978" y="218"/>
                    <a:pt x="2026" y="262"/>
                  </a:cubicBezTo>
                  <a:cubicBezTo>
                    <a:pt x="2007" y="280"/>
                    <a:pt x="2007" y="280"/>
                    <a:pt x="2007" y="280"/>
                  </a:cubicBezTo>
                  <a:cubicBezTo>
                    <a:pt x="1965" y="241"/>
                    <a:pt x="1908" y="217"/>
                    <a:pt x="1845" y="217"/>
                  </a:cubicBezTo>
                  <a:cubicBezTo>
                    <a:pt x="1781" y="217"/>
                    <a:pt x="1723" y="242"/>
                    <a:pt x="1681" y="282"/>
                  </a:cubicBezTo>
                  <a:cubicBezTo>
                    <a:pt x="1596" y="199"/>
                    <a:pt x="1596" y="199"/>
                    <a:pt x="1596" y="199"/>
                  </a:cubicBezTo>
                  <a:cubicBezTo>
                    <a:pt x="1451" y="199"/>
                    <a:pt x="1451" y="199"/>
                    <a:pt x="1451" y="199"/>
                  </a:cubicBezTo>
                  <a:cubicBezTo>
                    <a:pt x="1271" y="22"/>
                    <a:pt x="1271" y="22"/>
                    <a:pt x="1271" y="22"/>
                  </a:cubicBezTo>
                  <a:cubicBezTo>
                    <a:pt x="1272" y="20"/>
                    <a:pt x="1272" y="18"/>
                    <a:pt x="1272" y="16"/>
                  </a:cubicBezTo>
                  <a:cubicBezTo>
                    <a:pt x="1272" y="7"/>
                    <a:pt x="1265" y="0"/>
                    <a:pt x="1256" y="0"/>
                  </a:cubicBezTo>
                  <a:cubicBezTo>
                    <a:pt x="1246" y="0"/>
                    <a:pt x="1239" y="7"/>
                    <a:pt x="1239" y="16"/>
                  </a:cubicBezTo>
                  <a:cubicBezTo>
                    <a:pt x="1239" y="25"/>
                    <a:pt x="1246" y="33"/>
                    <a:pt x="1256" y="33"/>
                  </a:cubicBezTo>
                  <a:cubicBezTo>
                    <a:pt x="1259" y="33"/>
                    <a:pt x="1262" y="32"/>
                    <a:pt x="1265" y="30"/>
                  </a:cubicBezTo>
                  <a:cubicBezTo>
                    <a:pt x="1436" y="199"/>
                    <a:pt x="1436" y="199"/>
                    <a:pt x="1436" y="199"/>
                  </a:cubicBezTo>
                  <a:cubicBezTo>
                    <a:pt x="1394" y="199"/>
                    <a:pt x="1394" y="199"/>
                    <a:pt x="1394" y="199"/>
                  </a:cubicBezTo>
                  <a:cubicBezTo>
                    <a:pt x="1215" y="22"/>
                    <a:pt x="1215" y="22"/>
                    <a:pt x="1215" y="22"/>
                  </a:cubicBezTo>
                  <a:cubicBezTo>
                    <a:pt x="1216" y="20"/>
                    <a:pt x="1216" y="18"/>
                    <a:pt x="1216" y="16"/>
                  </a:cubicBezTo>
                  <a:cubicBezTo>
                    <a:pt x="1216" y="7"/>
                    <a:pt x="1209" y="0"/>
                    <a:pt x="1200" y="0"/>
                  </a:cubicBezTo>
                  <a:cubicBezTo>
                    <a:pt x="1190" y="0"/>
                    <a:pt x="1183" y="7"/>
                    <a:pt x="1183" y="16"/>
                  </a:cubicBezTo>
                  <a:cubicBezTo>
                    <a:pt x="1183" y="25"/>
                    <a:pt x="1190" y="33"/>
                    <a:pt x="1200" y="33"/>
                  </a:cubicBezTo>
                  <a:cubicBezTo>
                    <a:pt x="1203" y="33"/>
                    <a:pt x="1206" y="32"/>
                    <a:pt x="1209" y="30"/>
                  </a:cubicBezTo>
                  <a:cubicBezTo>
                    <a:pt x="1380" y="199"/>
                    <a:pt x="1380" y="199"/>
                    <a:pt x="1380" y="199"/>
                  </a:cubicBezTo>
                  <a:cubicBezTo>
                    <a:pt x="1170" y="199"/>
                    <a:pt x="1170" y="199"/>
                    <a:pt x="1170" y="199"/>
                  </a:cubicBezTo>
                  <a:cubicBezTo>
                    <a:pt x="1168" y="192"/>
                    <a:pt x="1162" y="187"/>
                    <a:pt x="1154" y="187"/>
                  </a:cubicBezTo>
                  <a:cubicBezTo>
                    <a:pt x="1145" y="187"/>
                    <a:pt x="1138" y="195"/>
                    <a:pt x="1138" y="204"/>
                  </a:cubicBezTo>
                  <a:cubicBezTo>
                    <a:pt x="1138" y="213"/>
                    <a:pt x="1145" y="220"/>
                    <a:pt x="1154" y="220"/>
                  </a:cubicBezTo>
                  <a:cubicBezTo>
                    <a:pt x="1162" y="220"/>
                    <a:pt x="1168" y="216"/>
                    <a:pt x="1170" y="209"/>
                  </a:cubicBezTo>
                  <a:cubicBezTo>
                    <a:pt x="1390" y="209"/>
                    <a:pt x="1390" y="209"/>
                    <a:pt x="1390" y="209"/>
                  </a:cubicBezTo>
                  <a:cubicBezTo>
                    <a:pt x="1391" y="210"/>
                    <a:pt x="1391" y="210"/>
                    <a:pt x="1391" y="210"/>
                  </a:cubicBezTo>
                  <a:cubicBezTo>
                    <a:pt x="1392" y="209"/>
                    <a:pt x="1392" y="209"/>
                    <a:pt x="1392" y="209"/>
                  </a:cubicBezTo>
                  <a:cubicBezTo>
                    <a:pt x="1447" y="209"/>
                    <a:pt x="1447" y="209"/>
                    <a:pt x="1447" y="209"/>
                  </a:cubicBezTo>
                  <a:cubicBezTo>
                    <a:pt x="1447" y="210"/>
                    <a:pt x="1447" y="210"/>
                    <a:pt x="1447" y="210"/>
                  </a:cubicBezTo>
                  <a:cubicBezTo>
                    <a:pt x="1448" y="209"/>
                    <a:pt x="1448" y="209"/>
                    <a:pt x="1448" y="209"/>
                  </a:cubicBezTo>
                  <a:cubicBezTo>
                    <a:pt x="1592" y="209"/>
                    <a:pt x="1592" y="209"/>
                    <a:pt x="1592" y="209"/>
                  </a:cubicBezTo>
                  <a:cubicBezTo>
                    <a:pt x="1673" y="289"/>
                    <a:pt x="1673" y="289"/>
                    <a:pt x="1673" y="289"/>
                  </a:cubicBezTo>
                  <a:cubicBezTo>
                    <a:pt x="1632" y="332"/>
                    <a:pt x="1607" y="389"/>
                    <a:pt x="1607" y="452"/>
                  </a:cubicBezTo>
                  <a:cubicBezTo>
                    <a:pt x="1607" y="580"/>
                    <a:pt x="1711" y="684"/>
                    <a:pt x="1840" y="687"/>
                  </a:cubicBezTo>
                  <a:cubicBezTo>
                    <a:pt x="1840" y="712"/>
                    <a:pt x="1840" y="712"/>
                    <a:pt x="1840" y="712"/>
                  </a:cubicBezTo>
                  <a:cubicBezTo>
                    <a:pt x="1697" y="710"/>
                    <a:pt x="1581" y="594"/>
                    <a:pt x="1581" y="452"/>
                  </a:cubicBezTo>
                  <a:cubicBezTo>
                    <a:pt x="1581" y="447"/>
                    <a:pt x="1581" y="447"/>
                    <a:pt x="1581" y="447"/>
                  </a:cubicBezTo>
                  <a:cubicBezTo>
                    <a:pt x="1360" y="447"/>
                    <a:pt x="1360" y="447"/>
                    <a:pt x="1360" y="447"/>
                  </a:cubicBezTo>
                  <a:cubicBezTo>
                    <a:pt x="1358" y="436"/>
                    <a:pt x="1348" y="427"/>
                    <a:pt x="1336" y="427"/>
                  </a:cubicBezTo>
                  <a:cubicBezTo>
                    <a:pt x="1324" y="427"/>
                    <a:pt x="1314" y="436"/>
                    <a:pt x="1311" y="447"/>
                  </a:cubicBezTo>
                  <a:cubicBezTo>
                    <a:pt x="1081" y="447"/>
                    <a:pt x="1081" y="447"/>
                    <a:pt x="1081" y="447"/>
                  </a:cubicBezTo>
                  <a:cubicBezTo>
                    <a:pt x="948" y="315"/>
                    <a:pt x="948" y="315"/>
                    <a:pt x="948" y="315"/>
                  </a:cubicBezTo>
                  <a:cubicBezTo>
                    <a:pt x="831" y="315"/>
                    <a:pt x="831" y="315"/>
                    <a:pt x="831" y="315"/>
                  </a:cubicBezTo>
                  <a:cubicBezTo>
                    <a:pt x="829" y="260"/>
                    <a:pt x="782" y="217"/>
                    <a:pt x="726" y="217"/>
                  </a:cubicBezTo>
                  <a:cubicBezTo>
                    <a:pt x="670" y="217"/>
                    <a:pt x="624" y="260"/>
                    <a:pt x="621" y="315"/>
                  </a:cubicBezTo>
                  <a:cubicBezTo>
                    <a:pt x="515" y="315"/>
                    <a:pt x="515" y="315"/>
                    <a:pt x="515" y="315"/>
                  </a:cubicBezTo>
                  <a:cubicBezTo>
                    <a:pt x="430" y="215"/>
                    <a:pt x="430" y="215"/>
                    <a:pt x="430" y="215"/>
                  </a:cubicBezTo>
                  <a:cubicBezTo>
                    <a:pt x="45" y="215"/>
                    <a:pt x="45" y="215"/>
                    <a:pt x="45" y="215"/>
                  </a:cubicBezTo>
                  <a:cubicBezTo>
                    <a:pt x="40" y="210"/>
                    <a:pt x="33" y="206"/>
                    <a:pt x="25" y="206"/>
                  </a:cubicBezTo>
                  <a:cubicBezTo>
                    <a:pt x="11" y="206"/>
                    <a:pt x="0" y="217"/>
                    <a:pt x="0" y="231"/>
                  </a:cubicBezTo>
                  <a:cubicBezTo>
                    <a:pt x="0" y="244"/>
                    <a:pt x="11" y="255"/>
                    <a:pt x="25" y="255"/>
                  </a:cubicBezTo>
                  <a:close/>
                  <a:moveTo>
                    <a:pt x="1516" y="853"/>
                  </a:moveTo>
                  <a:cubicBezTo>
                    <a:pt x="1395" y="922"/>
                    <a:pt x="1395" y="922"/>
                    <a:pt x="1395" y="922"/>
                  </a:cubicBezTo>
                  <a:cubicBezTo>
                    <a:pt x="1273" y="853"/>
                    <a:pt x="1273" y="853"/>
                    <a:pt x="1273" y="853"/>
                  </a:cubicBezTo>
                  <a:cubicBezTo>
                    <a:pt x="1273" y="715"/>
                    <a:pt x="1273" y="715"/>
                    <a:pt x="1273" y="715"/>
                  </a:cubicBezTo>
                  <a:cubicBezTo>
                    <a:pt x="1395" y="646"/>
                    <a:pt x="1395" y="646"/>
                    <a:pt x="1395" y="646"/>
                  </a:cubicBezTo>
                  <a:cubicBezTo>
                    <a:pt x="1516" y="715"/>
                    <a:pt x="1516" y="715"/>
                    <a:pt x="1516" y="715"/>
                  </a:cubicBezTo>
                  <a:lnTo>
                    <a:pt x="1516" y="853"/>
                  </a:lnTo>
                  <a:close/>
                  <a:moveTo>
                    <a:pt x="1925" y="918"/>
                  </a:moveTo>
                  <a:cubicBezTo>
                    <a:pt x="1845" y="963"/>
                    <a:pt x="1845" y="963"/>
                    <a:pt x="1845" y="963"/>
                  </a:cubicBezTo>
                  <a:cubicBezTo>
                    <a:pt x="1765" y="918"/>
                    <a:pt x="1765" y="918"/>
                    <a:pt x="1765" y="918"/>
                  </a:cubicBezTo>
                  <a:cubicBezTo>
                    <a:pt x="1765" y="826"/>
                    <a:pt x="1765" y="826"/>
                    <a:pt x="1765" y="826"/>
                  </a:cubicBezTo>
                  <a:cubicBezTo>
                    <a:pt x="1845" y="781"/>
                    <a:pt x="1845" y="781"/>
                    <a:pt x="1845" y="781"/>
                  </a:cubicBezTo>
                  <a:cubicBezTo>
                    <a:pt x="1925" y="826"/>
                    <a:pt x="1925" y="826"/>
                    <a:pt x="1925" y="826"/>
                  </a:cubicBezTo>
                  <a:lnTo>
                    <a:pt x="1925" y="918"/>
                  </a:lnTo>
                  <a:close/>
                  <a:moveTo>
                    <a:pt x="1869" y="783"/>
                  </a:moveTo>
                  <a:cubicBezTo>
                    <a:pt x="1850" y="772"/>
                    <a:pt x="1850" y="772"/>
                    <a:pt x="1850" y="772"/>
                  </a:cubicBezTo>
                  <a:cubicBezTo>
                    <a:pt x="1850" y="687"/>
                    <a:pt x="1850" y="687"/>
                    <a:pt x="1850" y="687"/>
                  </a:cubicBezTo>
                  <a:cubicBezTo>
                    <a:pt x="1857" y="687"/>
                    <a:pt x="1863" y="686"/>
                    <a:pt x="1869" y="686"/>
                  </a:cubicBezTo>
                  <a:lnTo>
                    <a:pt x="1869" y="783"/>
                  </a:lnTo>
                  <a:close/>
                  <a:moveTo>
                    <a:pt x="1850" y="450"/>
                  </a:moveTo>
                  <a:cubicBezTo>
                    <a:pt x="1712" y="313"/>
                    <a:pt x="1712" y="313"/>
                    <a:pt x="1712" y="313"/>
                  </a:cubicBezTo>
                  <a:cubicBezTo>
                    <a:pt x="1747" y="280"/>
                    <a:pt x="1794" y="260"/>
                    <a:pt x="1845" y="260"/>
                  </a:cubicBezTo>
                  <a:cubicBezTo>
                    <a:pt x="1952" y="260"/>
                    <a:pt x="2039" y="346"/>
                    <a:pt x="2039" y="452"/>
                  </a:cubicBezTo>
                  <a:cubicBezTo>
                    <a:pt x="2039" y="556"/>
                    <a:pt x="1955" y="640"/>
                    <a:pt x="1850" y="643"/>
                  </a:cubicBezTo>
                  <a:lnTo>
                    <a:pt x="1850" y="450"/>
                  </a:lnTo>
                  <a:close/>
                  <a:moveTo>
                    <a:pt x="1840" y="454"/>
                  </a:moveTo>
                  <a:cubicBezTo>
                    <a:pt x="1840" y="643"/>
                    <a:pt x="1840" y="643"/>
                    <a:pt x="1840" y="643"/>
                  </a:cubicBezTo>
                  <a:cubicBezTo>
                    <a:pt x="1735" y="640"/>
                    <a:pt x="1651" y="556"/>
                    <a:pt x="1651" y="452"/>
                  </a:cubicBezTo>
                  <a:cubicBezTo>
                    <a:pt x="1651" y="401"/>
                    <a:pt x="1671" y="355"/>
                    <a:pt x="1704" y="320"/>
                  </a:cubicBezTo>
                  <a:lnTo>
                    <a:pt x="1840" y="454"/>
                  </a:lnTo>
                  <a:close/>
                  <a:moveTo>
                    <a:pt x="1845" y="227"/>
                  </a:moveTo>
                  <a:cubicBezTo>
                    <a:pt x="1971" y="227"/>
                    <a:pt x="2073" y="328"/>
                    <a:pt x="2073" y="452"/>
                  </a:cubicBezTo>
                  <a:cubicBezTo>
                    <a:pt x="2073" y="574"/>
                    <a:pt x="1974" y="674"/>
                    <a:pt x="1850" y="677"/>
                  </a:cubicBezTo>
                  <a:cubicBezTo>
                    <a:pt x="1850" y="647"/>
                    <a:pt x="1850" y="647"/>
                    <a:pt x="1850" y="647"/>
                  </a:cubicBezTo>
                  <a:cubicBezTo>
                    <a:pt x="1957" y="645"/>
                    <a:pt x="2043" y="558"/>
                    <a:pt x="2043" y="452"/>
                  </a:cubicBezTo>
                  <a:cubicBezTo>
                    <a:pt x="2043" y="344"/>
                    <a:pt x="1955" y="256"/>
                    <a:pt x="1845" y="256"/>
                  </a:cubicBezTo>
                  <a:cubicBezTo>
                    <a:pt x="1792" y="256"/>
                    <a:pt x="1744" y="277"/>
                    <a:pt x="1709" y="310"/>
                  </a:cubicBezTo>
                  <a:cubicBezTo>
                    <a:pt x="1688" y="289"/>
                    <a:pt x="1688" y="289"/>
                    <a:pt x="1688" y="289"/>
                  </a:cubicBezTo>
                  <a:cubicBezTo>
                    <a:pt x="1729" y="251"/>
                    <a:pt x="1784" y="227"/>
                    <a:pt x="1845" y="227"/>
                  </a:cubicBezTo>
                  <a:close/>
                  <a:moveTo>
                    <a:pt x="1617" y="452"/>
                  </a:moveTo>
                  <a:cubicBezTo>
                    <a:pt x="1617" y="392"/>
                    <a:pt x="1641" y="337"/>
                    <a:pt x="1681" y="297"/>
                  </a:cubicBezTo>
                  <a:cubicBezTo>
                    <a:pt x="1702" y="317"/>
                    <a:pt x="1702" y="317"/>
                    <a:pt x="1702" y="317"/>
                  </a:cubicBezTo>
                  <a:cubicBezTo>
                    <a:pt x="1668" y="352"/>
                    <a:pt x="1647" y="400"/>
                    <a:pt x="1647" y="452"/>
                  </a:cubicBezTo>
                  <a:cubicBezTo>
                    <a:pt x="1647" y="558"/>
                    <a:pt x="1733" y="645"/>
                    <a:pt x="1840" y="647"/>
                  </a:cubicBezTo>
                  <a:cubicBezTo>
                    <a:pt x="1840" y="677"/>
                    <a:pt x="1840" y="677"/>
                    <a:pt x="1840" y="677"/>
                  </a:cubicBezTo>
                  <a:cubicBezTo>
                    <a:pt x="1717" y="674"/>
                    <a:pt x="1617" y="574"/>
                    <a:pt x="1617" y="452"/>
                  </a:cubicBezTo>
                  <a:close/>
                  <a:moveTo>
                    <a:pt x="726" y="227"/>
                  </a:moveTo>
                  <a:cubicBezTo>
                    <a:pt x="779" y="227"/>
                    <a:pt x="821" y="269"/>
                    <a:pt x="821" y="320"/>
                  </a:cubicBezTo>
                  <a:cubicBezTo>
                    <a:pt x="821" y="372"/>
                    <a:pt x="779" y="414"/>
                    <a:pt x="726" y="414"/>
                  </a:cubicBezTo>
                  <a:cubicBezTo>
                    <a:pt x="674" y="414"/>
                    <a:pt x="631" y="372"/>
                    <a:pt x="631" y="320"/>
                  </a:cubicBezTo>
                  <a:cubicBezTo>
                    <a:pt x="631" y="269"/>
                    <a:pt x="674" y="227"/>
                    <a:pt x="726"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5" name="Oval 12">
              <a:extLst>
                <a:ext uri="{FF2B5EF4-FFF2-40B4-BE49-F238E27FC236}">
                  <a16:creationId xmlns:a16="http://schemas.microsoft.com/office/drawing/2014/main" id="{351C08E7-C4A5-4BA3-B279-EA4E8077D813}"/>
                </a:ext>
              </a:extLst>
            </p:cNvPr>
            <p:cNvSpPr>
              <a:spLocks noChangeArrowheads="1"/>
            </p:cNvSpPr>
            <p:nvPr/>
          </p:nvSpPr>
          <p:spPr bwMode="auto">
            <a:xfrm>
              <a:off x="5031" y="1922"/>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6" name="Oval 13">
              <a:extLst>
                <a:ext uri="{FF2B5EF4-FFF2-40B4-BE49-F238E27FC236}">
                  <a16:creationId xmlns:a16="http://schemas.microsoft.com/office/drawing/2014/main" id="{A4DF6FB6-8844-455D-9420-E4804649531B}"/>
                </a:ext>
              </a:extLst>
            </p:cNvPr>
            <p:cNvSpPr>
              <a:spLocks noChangeArrowheads="1"/>
            </p:cNvSpPr>
            <p:nvPr/>
          </p:nvSpPr>
          <p:spPr bwMode="auto">
            <a:xfrm>
              <a:off x="5031" y="1794"/>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7" name="Oval 14">
              <a:extLst>
                <a:ext uri="{FF2B5EF4-FFF2-40B4-BE49-F238E27FC236}">
                  <a16:creationId xmlns:a16="http://schemas.microsoft.com/office/drawing/2014/main" id="{B62FA40E-55F4-48DB-A8F1-B57D86FB718D}"/>
                </a:ext>
              </a:extLst>
            </p:cNvPr>
            <p:cNvSpPr>
              <a:spLocks noChangeArrowheads="1"/>
            </p:cNvSpPr>
            <p:nvPr/>
          </p:nvSpPr>
          <p:spPr bwMode="auto">
            <a:xfrm>
              <a:off x="4073" y="1349"/>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8" name="Oval 15">
              <a:extLst>
                <a:ext uri="{FF2B5EF4-FFF2-40B4-BE49-F238E27FC236}">
                  <a16:creationId xmlns:a16="http://schemas.microsoft.com/office/drawing/2014/main" id="{67CBFB8C-735B-4DF0-A927-5B04DE608DB5}"/>
                </a:ext>
              </a:extLst>
            </p:cNvPr>
            <p:cNvSpPr>
              <a:spLocks noChangeArrowheads="1"/>
            </p:cNvSpPr>
            <p:nvPr/>
          </p:nvSpPr>
          <p:spPr bwMode="auto">
            <a:xfrm>
              <a:off x="4073" y="1222"/>
              <a:ext cx="84"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9" name="Oval 16">
              <a:extLst>
                <a:ext uri="{FF2B5EF4-FFF2-40B4-BE49-F238E27FC236}">
                  <a16:creationId xmlns:a16="http://schemas.microsoft.com/office/drawing/2014/main" id="{8DFC310F-9A24-4F74-8CE9-E6E0F763DCAF}"/>
                </a:ext>
              </a:extLst>
            </p:cNvPr>
            <p:cNvSpPr>
              <a:spLocks noChangeArrowheads="1"/>
            </p:cNvSpPr>
            <p:nvPr/>
          </p:nvSpPr>
          <p:spPr bwMode="auto">
            <a:xfrm>
              <a:off x="5508" y="1564"/>
              <a:ext cx="56" cy="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0" name="Freeform 17">
              <a:extLst>
                <a:ext uri="{FF2B5EF4-FFF2-40B4-BE49-F238E27FC236}">
                  <a16:creationId xmlns:a16="http://schemas.microsoft.com/office/drawing/2014/main" id="{C02B4C3F-89C9-46A9-A906-20566F63293B}"/>
                </a:ext>
              </a:extLst>
            </p:cNvPr>
            <p:cNvSpPr>
              <a:spLocks noEditPoints="1"/>
            </p:cNvSpPr>
            <p:nvPr/>
          </p:nvSpPr>
          <p:spPr bwMode="auto">
            <a:xfrm>
              <a:off x="5099" y="10"/>
              <a:ext cx="189" cy="186"/>
            </a:xfrm>
            <a:custGeom>
              <a:avLst/>
              <a:gdLst>
                <a:gd name="T0" fmla="*/ 56 w 112"/>
                <a:gd name="T1" fmla="*/ 110 h 110"/>
                <a:gd name="T2" fmla="*/ 112 w 112"/>
                <a:gd name="T3" fmla="*/ 55 h 110"/>
                <a:gd name="T4" fmla="*/ 56 w 112"/>
                <a:gd name="T5" fmla="*/ 0 h 110"/>
                <a:gd name="T6" fmla="*/ 0 w 112"/>
                <a:gd name="T7" fmla="*/ 55 h 110"/>
                <a:gd name="T8" fmla="*/ 56 w 112"/>
                <a:gd name="T9" fmla="*/ 110 h 110"/>
                <a:gd name="T10" fmla="*/ 56 w 112"/>
                <a:gd name="T11" fmla="*/ 10 h 110"/>
                <a:gd name="T12" fmla="*/ 102 w 112"/>
                <a:gd name="T13" fmla="*/ 55 h 110"/>
                <a:gd name="T14" fmla="*/ 56 w 112"/>
                <a:gd name="T15" fmla="*/ 100 h 110"/>
                <a:gd name="T16" fmla="*/ 11 w 112"/>
                <a:gd name="T17" fmla="*/ 55 h 110"/>
                <a:gd name="T18" fmla="*/ 56 w 112"/>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0">
                  <a:moveTo>
                    <a:pt x="56" y="110"/>
                  </a:moveTo>
                  <a:cubicBezTo>
                    <a:pt x="87" y="110"/>
                    <a:pt x="112" y="85"/>
                    <a:pt x="112" y="55"/>
                  </a:cubicBezTo>
                  <a:cubicBezTo>
                    <a:pt x="112" y="24"/>
                    <a:pt x="87" y="0"/>
                    <a:pt x="56" y="0"/>
                  </a:cubicBezTo>
                  <a:cubicBezTo>
                    <a:pt x="25" y="0"/>
                    <a:pt x="0" y="24"/>
                    <a:pt x="0" y="55"/>
                  </a:cubicBezTo>
                  <a:cubicBezTo>
                    <a:pt x="0" y="85"/>
                    <a:pt x="25" y="110"/>
                    <a:pt x="56" y="110"/>
                  </a:cubicBezTo>
                  <a:close/>
                  <a:moveTo>
                    <a:pt x="56" y="10"/>
                  </a:moveTo>
                  <a:cubicBezTo>
                    <a:pt x="81" y="10"/>
                    <a:pt x="102" y="30"/>
                    <a:pt x="102" y="55"/>
                  </a:cubicBezTo>
                  <a:cubicBezTo>
                    <a:pt x="102" y="79"/>
                    <a:pt x="81" y="100"/>
                    <a:pt x="56" y="100"/>
                  </a:cubicBezTo>
                  <a:cubicBezTo>
                    <a:pt x="31" y="100"/>
                    <a:pt x="11" y="79"/>
                    <a:pt x="11" y="55"/>
                  </a:cubicBezTo>
                  <a:cubicBezTo>
                    <a:pt x="11" y="30"/>
                    <a:pt x="31"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1" name="Freeform 18">
              <a:extLst>
                <a:ext uri="{FF2B5EF4-FFF2-40B4-BE49-F238E27FC236}">
                  <a16:creationId xmlns:a16="http://schemas.microsoft.com/office/drawing/2014/main" id="{5693B928-F90A-495E-B4C3-BF8D64BFD149}"/>
                </a:ext>
              </a:extLst>
            </p:cNvPr>
            <p:cNvSpPr>
              <a:spLocks noEditPoints="1"/>
            </p:cNvSpPr>
            <p:nvPr/>
          </p:nvSpPr>
          <p:spPr bwMode="auto">
            <a:xfrm>
              <a:off x="5853" y="1948"/>
              <a:ext cx="188" cy="186"/>
            </a:xfrm>
            <a:custGeom>
              <a:avLst/>
              <a:gdLst>
                <a:gd name="T0" fmla="*/ 0 w 111"/>
                <a:gd name="T1" fmla="*/ 55 h 110"/>
                <a:gd name="T2" fmla="*/ 56 w 111"/>
                <a:gd name="T3" fmla="*/ 110 h 110"/>
                <a:gd name="T4" fmla="*/ 111 w 111"/>
                <a:gd name="T5" fmla="*/ 55 h 110"/>
                <a:gd name="T6" fmla="*/ 56 w 111"/>
                <a:gd name="T7" fmla="*/ 0 h 110"/>
                <a:gd name="T8" fmla="*/ 0 w 111"/>
                <a:gd name="T9" fmla="*/ 55 h 110"/>
                <a:gd name="T10" fmla="*/ 56 w 111"/>
                <a:gd name="T11" fmla="*/ 10 h 110"/>
                <a:gd name="T12" fmla="*/ 101 w 111"/>
                <a:gd name="T13" fmla="*/ 55 h 110"/>
                <a:gd name="T14" fmla="*/ 56 w 111"/>
                <a:gd name="T15" fmla="*/ 100 h 110"/>
                <a:gd name="T16" fmla="*/ 10 w 111"/>
                <a:gd name="T17" fmla="*/ 55 h 110"/>
                <a:gd name="T18" fmla="*/ 56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0" y="55"/>
                  </a:moveTo>
                  <a:cubicBezTo>
                    <a:pt x="0" y="85"/>
                    <a:pt x="25" y="110"/>
                    <a:pt x="56" y="110"/>
                  </a:cubicBezTo>
                  <a:cubicBezTo>
                    <a:pt x="86" y="110"/>
                    <a:pt x="111" y="85"/>
                    <a:pt x="111" y="55"/>
                  </a:cubicBezTo>
                  <a:cubicBezTo>
                    <a:pt x="111" y="25"/>
                    <a:pt x="86" y="0"/>
                    <a:pt x="56" y="0"/>
                  </a:cubicBezTo>
                  <a:cubicBezTo>
                    <a:pt x="25" y="0"/>
                    <a:pt x="0" y="25"/>
                    <a:pt x="0" y="55"/>
                  </a:cubicBezTo>
                  <a:close/>
                  <a:moveTo>
                    <a:pt x="56" y="10"/>
                  </a:moveTo>
                  <a:cubicBezTo>
                    <a:pt x="81" y="10"/>
                    <a:pt x="101" y="30"/>
                    <a:pt x="101" y="55"/>
                  </a:cubicBezTo>
                  <a:cubicBezTo>
                    <a:pt x="101" y="80"/>
                    <a:pt x="81" y="100"/>
                    <a:pt x="56" y="100"/>
                  </a:cubicBezTo>
                  <a:cubicBezTo>
                    <a:pt x="30" y="100"/>
                    <a:pt x="10" y="80"/>
                    <a:pt x="10" y="55"/>
                  </a:cubicBezTo>
                  <a:cubicBezTo>
                    <a:pt x="10" y="30"/>
                    <a:pt x="30"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2" name="Freeform 19">
              <a:extLst>
                <a:ext uri="{FF2B5EF4-FFF2-40B4-BE49-F238E27FC236}">
                  <a16:creationId xmlns:a16="http://schemas.microsoft.com/office/drawing/2014/main" id="{2F61AD2B-3770-416E-B670-3D920755ACFC}"/>
                </a:ext>
              </a:extLst>
            </p:cNvPr>
            <p:cNvSpPr>
              <a:spLocks noEditPoints="1"/>
            </p:cNvSpPr>
            <p:nvPr/>
          </p:nvSpPr>
          <p:spPr bwMode="auto">
            <a:xfrm>
              <a:off x="3663" y="85"/>
              <a:ext cx="188" cy="186"/>
            </a:xfrm>
            <a:custGeom>
              <a:avLst/>
              <a:gdLst>
                <a:gd name="T0" fmla="*/ 55 w 111"/>
                <a:gd name="T1" fmla="*/ 110 h 110"/>
                <a:gd name="T2" fmla="*/ 111 w 111"/>
                <a:gd name="T3" fmla="*/ 55 h 110"/>
                <a:gd name="T4" fmla="*/ 55 w 111"/>
                <a:gd name="T5" fmla="*/ 0 h 110"/>
                <a:gd name="T6" fmla="*/ 0 w 111"/>
                <a:gd name="T7" fmla="*/ 55 h 110"/>
                <a:gd name="T8" fmla="*/ 55 w 111"/>
                <a:gd name="T9" fmla="*/ 110 h 110"/>
                <a:gd name="T10" fmla="*/ 55 w 111"/>
                <a:gd name="T11" fmla="*/ 10 h 110"/>
                <a:gd name="T12" fmla="*/ 101 w 111"/>
                <a:gd name="T13" fmla="*/ 55 h 110"/>
                <a:gd name="T14" fmla="*/ 55 w 111"/>
                <a:gd name="T15" fmla="*/ 100 h 110"/>
                <a:gd name="T16" fmla="*/ 10 w 111"/>
                <a:gd name="T17" fmla="*/ 55 h 110"/>
                <a:gd name="T18" fmla="*/ 55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55" y="110"/>
                  </a:moveTo>
                  <a:cubicBezTo>
                    <a:pt x="86" y="110"/>
                    <a:pt x="111" y="85"/>
                    <a:pt x="111" y="55"/>
                  </a:cubicBezTo>
                  <a:cubicBezTo>
                    <a:pt x="111" y="25"/>
                    <a:pt x="86" y="0"/>
                    <a:pt x="55" y="0"/>
                  </a:cubicBezTo>
                  <a:cubicBezTo>
                    <a:pt x="25" y="0"/>
                    <a:pt x="0" y="25"/>
                    <a:pt x="0" y="55"/>
                  </a:cubicBezTo>
                  <a:cubicBezTo>
                    <a:pt x="0" y="85"/>
                    <a:pt x="25" y="110"/>
                    <a:pt x="55" y="110"/>
                  </a:cubicBezTo>
                  <a:close/>
                  <a:moveTo>
                    <a:pt x="55" y="10"/>
                  </a:moveTo>
                  <a:cubicBezTo>
                    <a:pt x="81" y="10"/>
                    <a:pt x="101" y="30"/>
                    <a:pt x="101" y="55"/>
                  </a:cubicBezTo>
                  <a:cubicBezTo>
                    <a:pt x="101" y="80"/>
                    <a:pt x="81" y="100"/>
                    <a:pt x="55" y="100"/>
                  </a:cubicBezTo>
                  <a:cubicBezTo>
                    <a:pt x="30" y="100"/>
                    <a:pt x="10" y="80"/>
                    <a:pt x="10" y="55"/>
                  </a:cubicBezTo>
                  <a:cubicBezTo>
                    <a:pt x="10" y="30"/>
                    <a:pt x="30" y="10"/>
                    <a:pt x="5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3" name="Freeform 20">
              <a:extLst>
                <a:ext uri="{FF2B5EF4-FFF2-40B4-BE49-F238E27FC236}">
                  <a16:creationId xmlns:a16="http://schemas.microsoft.com/office/drawing/2014/main" id="{08BA9E3A-C90C-4082-A1F9-658FB9AD5493}"/>
                </a:ext>
              </a:extLst>
            </p:cNvPr>
            <p:cNvSpPr>
              <a:spLocks/>
            </p:cNvSpPr>
            <p:nvPr/>
          </p:nvSpPr>
          <p:spPr bwMode="auto">
            <a:xfrm>
              <a:off x="3729" y="151"/>
              <a:ext cx="56" cy="54"/>
            </a:xfrm>
            <a:custGeom>
              <a:avLst/>
              <a:gdLst>
                <a:gd name="T0" fmla="*/ 17 w 33"/>
                <a:gd name="T1" fmla="*/ 32 h 32"/>
                <a:gd name="T2" fmla="*/ 33 w 33"/>
                <a:gd name="T3" fmla="*/ 16 h 32"/>
                <a:gd name="T4" fmla="*/ 16 w 33"/>
                <a:gd name="T5" fmla="*/ 0 h 32"/>
                <a:gd name="T6" fmla="*/ 0 w 33"/>
                <a:gd name="T7" fmla="*/ 16 h 32"/>
                <a:gd name="T8" fmla="*/ 17 w 33"/>
                <a:gd name="T9" fmla="*/ 32 h 32"/>
              </a:gdLst>
              <a:ahLst/>
              <a:cxnLst>
                <a:cxn ang="0">
                  <a:pos x="T0" y="T1"/>
                </a:cxn>
                <a:cxn ang="0">
                  <a:pos x="T2" y="T3"/>
                </a:cxn>
                <a:cxn ang="0">
                  <a:pos x="T4" y="T5"/>
                </a:cxn>
                <a:cxn ang="0">
                  <a:pos x="T6" y="T7"/>
                </a:cxn>
                <a:cxn ang="0">
                  <a:pos x="T8" y="T9"/>
                </a:cxn>
              </a:cxnLst>
              <a:rect l="0" t="0" r="r" b="b"/>
              <a:pathLst>
                <a:path w="33" h="32">
                  <a:moveTo>
                    <a:pt x="17" y="32"/>
                  </a:moveTo>
                  <a:cubicBezTo>
                    <a:pt x="26" y="32"/>
                    <a:pt x="33" y="25"/>
                    <a:pt x="33" y="16"/>
                  </a:cubicBezTo>
                  <a:cubicBezTo>
                    <a:pt x="33" y="7"/>
                    <a:pt x="26" y="0"/>
                    <a:pt x="16" y="0"/>
                  </a:cubicBezTo>
                  <a:cubicBezTo>
                    <a:pt x="7" y="0"/>
                    <a:pt x="0" y="7"/>
                    <a:pt x="0" y="16"/>
                  </a:cubicBezTo>
                  <a:cubicBezTo>
                    <a:pt x="0" y="25"/>
                    <a:pt x="7" y="32"/>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4" name="Oval 21">
              <a:extLst>
                <a:ext uri="{FF2B5EF4-FFF2-40B4-BE49-F238E27FC236}">
                  <a16:creationId xmlns:a16="http://schemas.microsoft.com/office/drawing/2014/main" id="{292CF304-A237-4321-953E-867FFBA95A6E}"/>
                </a:ext>
              </a:extLst>
            </p:cNvPr>
            <p:cNvSpPr>
              <a:spLocks noChangeArrowheads="1"/>
            </p:cNvSpPr>
            <p:nvPr/>
          </p:nvSpPr>
          <p:spPr bwMode="auto">
            <a:xfrm>
              <a:off x="5508" y="133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5" name="Freeform 22">
              <a:extLst>
                <a:ext uri="{FF2B5EF4-FFF2-40B4-BE49-F238E27FC236}">
                  <a16:creationId xmlns:a16="http://schemas.microsoft.com/office/drawing/2014/main" id="{93E17193-5CFE-4953-B958-674F99593333}"/>
                </a:ext>
              </a:extLst>
            </p:cNvPr>
            <p:cNvSpPr>
              <a:spLocks/>
            </p:cNvSpPr>
            <p:nvPr/>
          </p:nvSpPr>
          <p:spPr bwMode="auto">
            <a:xfrm>
              <a:off x="3640" y="389"/>
              <a:ext cx="1092" cy="301"/>
            </a:xfrm>
            <a:custGeom>
              <a:avLst/>
              <a:gdLst>
                <a:gd name="T0" fmla="*/ 17 w 646"/>
                <a:gd name="T1" fmla="*/ 33 h 178"/>
                <a:gd name="T2" fmla="*/ 24 w 646"/>
                <a:gd name="T3" fmla="*/ 31 h 178"/>
                <a:gd name="T4" fmla="*/ 174 w 646"/>
                <a:gd name="T5" fmla="*/ 178 h 178"/>
                <a:gd name="T6" fmla="*/ 646 w 646"/>
                <a:gd name="T7" fmla="*/ 178 h 178"/>
                <a:gd name="T8" fmla="*/ 646 w 646"/>
                <a:gd name="T9" fmla="*/ 168 h 178"/>
                <a:gd name="T10" fmla="*/ 452 w 646"/>
                <a:gd name="T11" fmla="*/ 168 h 178"/>
                <a:gd name="T12" fmla="*/ 366 w 646"/>
                <a:gd name="T13" fmla="*/ 83 h 178"/>
                <a:gd name="T14" fmla="*/ 212 w 646"/>
                <a:gd name="T15" fmla="*/ 83 h 178"/>
                <a:gd name="T16" fmla="*/ 212 w 646"/>
                <a:gd name="T17" fmla="*/ 94 h 178"/>
                <a:gd name="T18" fmla="*/ 362 w 646"/>
                <a:gd name="T19" fmla="*/ 94 h 178"/>
                <a:gd name="T20" fmla="*/ 437 w 646"/>
                <a:gd name="T21" fmla="*/ 168 h 178"/>
                <a:gd name="T22" fmla="*/ 178 w 646"/>
                <a:gd name="T23" fmla="*/ 168 h 178"/>
                <a:gd name="T24" fmla="*/ 32 w 646"/>
                <a:gd name="T25" fmla="*/ 24 h 178"/>
                <a:gd name="T26" fmla="*/ 33 w 646"/>
                <a:gd name="T27" fmla="*/ 16 h 178"/>
                <a:gd name="T28" fmla="*/ 17 w 646"/>
                <a:gd name="T29" fmla="*/ 0 h 178"/>
                <a:gd name="T30" fmla="*/ 0 w 646"/>
                <a:gd name="T31" fmla="*/ 16 h 178"/>
                <a:gd name="T32" fmla="*/ 17 w 646"/>
                <a:gd name="T33" fmla="*/ 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6" h="178">
                  <a:moveTo>
                    <a:pt x="17" y="33"/>
                  </a:moveTo>
                  <a:cubicBezTo>
                    <a:pt x="20" y="33"/>
                    <a:pt x="22" y="32"/>
                    <a:pt x="24" y="31"/>
                  </a:cubicBezTo>
                  <a:cubicBezTo>
                    <a:pt x="174" y="178"/>
                    <a:pt x="174" y="178"/>
                    <a:pt x="174" y="178"/>
                  </a:cubicBezTo>
                  <a:cubicBezTo>
                    <a:pt x="646" y="178"/>
                    <a:pt x="646" y="178"/>
                    <a:pt x="646" y="178"/>
                  </a:cubicBezTo>
                  <a:cubicBezTo>
                    <a:pt x="646" y="168"/>
                    <a:pt x="646" y="168"/>
                    <a:pt x="646" y="168"/>
                  </a:cubicBezTo>
                  <a:cubicBezTo>
                    <a:pt x="452" y="168"/>
                    <a:pt x="452" y="168"/>
                    <a:pt x="452" y="168"/>
                  </a:cubicBezTo>
                  <a:cubicBezTo>
                    <a:pt x="366" y="83"/>
                    <a:pt x="366" y="83"/>
                    <a:pt x="366" y="83"/>
                  </a:cubicBezTo>
                  <a:cubicBezTo>
                    <a:pt x="212" y="83"/>
                    <a:pt x="212" y="83"/>
                    <a:pt x="212" y="83"/>
                  </a:cubicBezTo>
                  <a:cubicBezTo>
                    <a:pt x="212" y="94"/>
                    <a:pt x="212" y="94"/>
                    <a:pt x="212" y="94"/>
                  </a:cubicBezTo>
                  <a:cubicBezTo>
                    <a:pt x="362" y="94"/>
                    <a:pt x="362" y="94"/>
                    <a:pt x="362" y="94"/>
                  </a:cubicBezTo>
                  <a:cubicBezTo>
                    <a:pt x="437" y="168"/>
                    <a:pt x="437" y="168"/>
                    <a:pt x="437" y="168"/>
                  </a:cubicBezTo>
                  <a:cubicBezTo>
                    <a:pt x="178" y="168"/>
                    <a:pt x="178" y="168"/>
                    <a:pt x="178" y="168"/>
                  </a:cubicBezTo>
                  <a:cubicBezTo>
                    <a:pt x="32" y="24"/>
                    <a:pt x="32" y="24"/>
                    <a:pt x="32" y="24"/>
                  </a:cubicBezTo>
                  <a:cubicBezTo>
                    <a:pt x="33" y="21"/>
                    <a:pt x="33" y="19"/>
                    <a:pt x="33" y="16"/>
                  </a:cubicBezTo>
                  <a:cubicBezTo>
                    <a:pt x="33" y="7"/>
                    <a:pt x="26" y="0"/>
                    <a:pt x="17" y="0"/>
                  </a:cubicBezTo>
                  <a:cubicBezTo>
                    <a:pt x="8" y="0"/>
                    <a:pt x="0" y="7"/>
                    <a:pt x="0" y="16"/>
                  </a:cubicBezTo>
                  <a:cubicBezTo>
                    <a:pt x="0" y="25"/>
                    <a:pt x="8"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6" name="Freeform 23">
              <a:extLst>
                <a:ext uri="{FF2B5EF4-FFF2-40B4-BE49-F238E27FC236}">
                  <a16:creationId xmlns:a16="http://schemas.microsoft.com/office/drawing/2014/main" id="{30C5235B-98C6-450F-9356-CDAE467A2519}"/>
                </a:ext>
              </a:extLst>
            </p:cNvPr>
            <p:cNvSpPr>
              <a:spLocks/>
            </p:cNvSpPr>
            <p:nvPr/>
          </p:nvSpPr>
          <p:spPr bwMode="auto">
            <a:xfrm>
              <a:off x="5686" y="2196"/>
              <a:ext cx="391" cy="386"/>
            </a:xfrm>
            <a:custGeom>
              <a:avLst/>
              <a:gdLst>
                <a:gd name="T0" fmla="*/ 214 w 231"/>
                <a:gd name="T1" fmla="*/ 195 h 228"/>
                <a:gd name="T2" fmla="*/ 207 w 231"/>
                <a:gd name="T3" fmla="*/ 197 h 228"/>
                <a:gd name="T4" fmla="*/ 8 w 231"/>
                <a:gd name="T5" fmla="*/ 0 h 228"/>
                <a:gd name="T6" fmla="*/ 0 w 231"/>
                <a:gd name="T7" fmla="*/ 7 h 228"/>
                <a:gd name="T8" fmla="*/ 199 w 231"/>
                <a:gd name="T9" fmla="*/ 203 h 228"/>
                <a:gd name="T10" fmla="*/ 197 w 231"/>
                <a:gd name="T11" fmla="*/ 211 h 228"/>
                <a:gd name="T12" fmla="*/ 214 w 231"/>
                <a:gd name="T13" fmla="*/ 228 h 228"/>
                <a:gd name="T14" fmla="*/ 231 w 231"/>
                <a:gd name="T15" fmla="*/ 211 h 228"/>
                <a:gd name="T16" fmla="*/ 214 w 231"/>
                <a:gd name="T17" fmla="*/ 1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28">
                  <a:moveTo>
                    <a:pt x="214" y="195"/>
                  </a:moveTo>
                  <a:cubicBezTo>
                    <a:pt x="211" y="195"/>
                    <a:pt x="209" y="196"/>
                    <a:pt x="207" y="197"/>
                  </a:cubicBezTo>
                  <a:cubicBezTo>
                    <a:pt x="8" y="0"/>
                    <a:pt x="8" y="0"/>
                    <a:pt x="8" y="0"/>
                  </a:cubicBezTo>
                  <a:cubicBezTo>
                    <a:pt x="0" y="7"/>
                    <a:pt x="0" y="7"/>
                    <a:pt x="0" y="7"/>
                  </a:cubicBezTo>
                  <a:cubicBezTo>
                    <a:pt x="199" y="203"/>
                    <a:pt x="199" y="203"/>
                    <a:pt x="199" y="203"/>
                  </a:cubicBezTo>
                  <a:cubicBezTo>
                    <a:pt x="198" y="206"/>
                    <a:pt x="197" y="209"/>
                    <a:pt x="197" y="211"/>
                  </a:cubicBezTo>
                  <a:cubicBezTo>
                    <a:pt x="197" y="220"/>
                    <a:pt x="205" y="228"/>
                    <a:pt x="214" y="228"/>
                  </a:cubicBezTo>
                  <a:cubicBezTo>
                    <a:pt x="223" y="228"/>
                    <a:pt x="231" y="220"/>
                    <a:pt x="231" y="211"/>
                  </a:cubicBezTo>
                  <a:cubicBezTo>
                    <a:pt x="231" y="202"/>
                    <a:pt x="223" y="195"/>
                    <a:pt x="214"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7" name="Freeform 25">
              <a:extLst>
                <a:ext uri="{FF2B5EF4-FFF2-40B4-BE49-F238E27FC236}">
                  <a16:creationId xmlns:a16="http://schemas.microsoft.com/office/drawing/2014/main" id="{3CDD9271-37A4-4F39-BECA-A5BDDA965CCC}"/>
                </a:ext>
              </a:extLst>
            </p:cNvPr>
            <p:cNvSpPr>
              <a:spLocks/>
            </p:cNvSpPr>
            <p:nvPr/>
          </p:nvSpPr>
          <p:spPr bwMode="auto">
            <a:xfrm>
              <a:off x="5304" y="2750"/>
              <a:ext cx="99" cy="86"/>
            </a:xfrm>
            <a:custGeom>
              <a:avLst/>
              <a:gdLst>
                <a:gd name="T0" fmla="*/ 23 w 99"/>
                <a:gd name="T1" fmla="*/ 44 h 86"/>
                <a:gd name="T2" fmla="*/ 47 w 99"/>
                <a:gd name="T3" fmla="*/ 86 h 86"/>
                <a:gd name="T4" fmla="*/ 72 w 99"/>
                <a:gd name="T5" fmla="*/ 44 h 86"/>
                <a:gd name="T6" fmla="*/ 99 w 99"/>
                <a:gd name="T7" fmla="*/ 3 h 86"/>
                <a:gd name="T8" fmla="*/ 49 w 99"/>
                <a:gd name="T9" fmla="*/ 1 h 86"/>
                <a:gd name="T10" fmla="*/ 0 w 99"/>
                <a:gd name="T11" fmla="*/ 0 h 86"/>
                <a:gd name="T12" fmla="*/ 23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23" y="44"/>
                  </a:moveTo>
                  <a:lnTo>
                    <a:pt x="47" y="86"/>
                  </a:lnTo>
                  <a:lnTo>
                    <a:pt x="72" y="44"/>
                  </a:lnTo>
                  <a:lnTo>
                    <a:pt x="99" y="3"/>
                  </a:lnTo>
                  <a:lnTo>
                    <a:pt x="49" y="1"/>
                  </a:lnTo>
                  <a:lnTo>
                    <a:pt x="0" y="0"/>
                  </a:lnTo>
                  <a:lnTo>
                    <a:pt x="2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8" name="Freeform 26">
              <a:extLst>
                <a:ext uri="{FF2B5EF4-FFF2-40B4-BE49-F238E27FC236}">
                  <a16:creationId xmlns:a16="http://schemas.microsoft.com/office/drawing/2014/main" id="{8A610B2B-26B9-4464-86F7-237B96911655}"/>
                </a:ext>
              </a:extLst>
            </p:cNvPr>
            <p:cNvSpPr>
              <a:spLocks/>
            </p:cNvSpPr>
            <p:nvPr/>
          </p:nvSpPr>
          <p:spPr bwMode="auto">
            <a:xfrm>
              <a:off x="2808" y="633"/>
              <a:ext cx="86" cy="98"/>
            </a:xfrm>
            <a:custGeom>
              <a:avLst/>
              <a:gdLst>
                <a:gd name="T0" fmla="*/ 0 w 86"/>
                <a:gd name="T1" fmla="*/ 47 h 98"/>
                <a:gd name="T2" fmla="*/ 42 w 86"/>
                <a:gd name="T3" fmla="*/ 73 h 98"/>
                <a:gd name="T4" fmla="*/ 84 w 86"/>
                <a:gd name="T5" fmla="*/ 98 h 98"/>
                <a:gd name="T6" fmla="*/ 84 w 86"/>
                <a:gd name="T7" fmla="*/ 49 h 98"/>
                <a:gd name="T8" fmla="*/ 86 w 86"/>
                <a:gd name="T9" fmla="*/ 0 h 98"/>
                <a:gd name="T10" fmla="*/ 42 w 86"/>
                <a:gd name="T11" fmla="*/ 24 h 98"/>
                <a:gd name="T12" fmla="*/ 0 w 86"/>
                <a:gd name="T13" fmla="*/ 47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0" y="47"/>
                  </a:moveTo>
                  <a:lnTo>
                    <a:pt x="42" y="73"/>
                  </a:lnTo>
                  <a:lnTo>
                    <a:pt x="84" y="98"/>
                  </a:lnTo>
                  <a:lnTo>
                    <a:pt x="84" y="49"/>
                  </a:lnTo>
                  <a:lnTo>
                    <a:pt x="86" y="0"/>
                  </a:lnTo>
                  <a:lnTo>
                    <a:pt x="42" y="24"/>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9" name="Freeform 27">
              <a:extLst>
                <a:ext uri="{FF2B5EF4-FFF2-40B4-BE49-F238E27FC236}">
                  <a16:creationId xmlns:a16="http://schemas.microsoft.com/office/drawing/2014/main" id="{EE9E4ED3-601D-4D04-8CCC-2252D8020F16}"/>
                </a:ext>
              </a:extLst>
            </p:cNvPr>
            <p:cNvSpPr>
              <a:spLocks/>
            </p:cNvSpPr>
            <p:nvPr/>
          </p:nvSpPr>
          <p:spPr bwMode="auto">
            <a:xfrm>
              <a:off x="4199" y="1570"/>
              <a:ext cx="88" cy="98"/>
            </a:xfrm>
            <a:custGeom>
              <a:avLst/>
              <a:gdLst>
                <a:gd name="T0" fmla="*/ 0 w 88"/>
                <a:gd name="T1" fmla="*/ 48 h 98"/>
                <a:gd name="T2" fmla="*/ 43 w 88"/>
                <a:gd name="T3" fmla="*/ 73 h 98"/>
                <a:gd name="T4" fmla="*/ 87 w 88"/>
                <a:gd name="T5" fmla="*/ 98 h 98"/>
                <a:gd name="T6" fmla="*/ 87 w 88"/>
                <a:gd name="T7" fmla="*/ 49 h 98"/>
                <a:gd name="T8" fmla="*/ 88 w 88"/>
                <a:gd name="T9" fmla="*/ 0 h 98"/>
                <a:gd name="T10" fmla="*/ 44 w 88"/>
                <a:gd name="T11" fmla="*/ 24 h 98"/>
                <a:gd name="T12" fmla="*/ 0 w 88"/>
                <a:gd name="T13" fmla="*/ 48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0" y="48"/>
                  </a:moveTo>
                  <a:lnTo>
                    <a:pt x="43" y="73"/>
                  </a:lnTo>
                  <a:lnTo>
                    <a:pt x="87" y="98"/>
                  </a:lnTo>
                  <a:lnTo>
                    <a:pt x="87" y="49"/>
                  </a:lnTo>
                  <a:lnTo>
                    <a:pt x="88" y="0"/>
                  </a:lnTo>
                  <a:lnTo>
                    <a:pt x="44" y="24"/>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0" name="Freeform 28">
              <a:extLst>
                <a:ext uri="{FF2B5EF4-FFF2-40B4-BE49-F238E27FC236}">
                  <a16:creationId xmlns:a16="http://schemas.microsoft.com/office/drawing/2014/main" id="{97DB8253-6F76-4022-9C3B-5748325DA390}"/>
                </a:ext>
              </a:extLst>
            </p:cNvPr>
            <p:cNvSpPr>
              <a:spLocks/>
            </p:cNvSpPr>
            <p:nvPr/>
          </p:nvSpPr>
          <p:spPr bwMode="auto">
            <a:xfrm>
              <a:off x="5840" y="1514"/>
              <a:ext cx="86" cy="99"/>
            </a:xfrm>
            <a:custGeom>
              <a:avLst/>
              <a:gdLst>
                <a:gd name="T0" fmla="*/ 1 w 86"/>
                <a:gd name="T1" fmla="*/ 0 h 99"/>
                <a:gd name="T2" fmla="*/ 1 w 86"/>
                <a:gd name="T3" fmla="*/ 50 h 99"/>
                <a:gd name="T4" fmla="*/ 0 w 86"/>
                <a:gd name="T5" fmla="*/ 99 h 99"/>
                <a:gd name="T6" fmla="*/ 44 w 86"/>
                <a:gd name="T7" fmla="*/ 75 h 99"/>
                <a:gd name="T8" fmla="*/ 86 w 86"/>
                <a:gd name="T9" fmla="*/ 51 h 99"/>
                <a:gd name="T10" fmla="*/ 44 w 86"/>
                <a:gd name="T11" fmla="*/ 26 h 99"/>
                <a:gd name="T12" fmla="*/ 1 w 8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86" h="99">
                  <a:moveTo>
                    <a:pt x="1" y="0"/>
                  </a:moveTo>
                  <a:lnTo>
                    <a:pt x="1" y="50"/>
                  </a:lnTo>
                  <a:lnTo>
                    <a:pt x="0" y="99"/>
                  </a:lnTo>
                  <a:lnTo>
                    <a:pt x="44" y="75"/>
                  </a:lnTo>
                  <a:lnTo>
                    <a:pt x="86" y="51"/>
                  </a:lnTo>
                  <a:lnTo>
                    <a:pt x="44" y="26"/>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1" name="Freeform 29">
              <a:extLst>
                <a:ext uri="{FF2B5EF4-FFF2-40B4-BE49-F238E27FC236}">
                  <a16:creationId xmlns:a16="http://schemas.microsoft.com/office/drawing/2014/main" id="{D392B883-353B-4CD1-8F8D-B09B7C06D597}"/>
                </a:ext>
              </a:extLst>
            </p:cNvPr>
            <p:cNvSpPr>
              <a:spLocks/>
            </p:cNvSpPr>
            <p:nvPr/>
          </p:nvSpPr>
          <p:spPr bwMode="auto">
            <a:xfrm>
              <a:off x="4766" y="1198"/>
              <a:ext cx="98" cy="86"/>
            </a:xfrm>
            <a:custGeom>
              <a:avLst/>
              <a:gdLst>
                <a:gd name="T0" fmla="*/ 47 w 98"/>
                <a:gd name="T1" fmla="*/ 86 h 86"/>
                <a:gd name="T2" fmla="*/ 73 w 98"/>
                <a:gd name="T3" fmla="*/ 44 h 86"/>
                <a:gd name="T4" fmla="*/ 98 w 98"/>
                <a:gd name="T5" fmla="*/ 2 h 86"/>
                <a:gd name="T6" fmla="*/ 49 w 98"/>
                <a:gd name="T7" fmla="*/ 2 h 86"/>
                <a:gd name="T8" fmla="*/ 0 w 98"/>
                <a:gd name="T9" fmla="*/ 0 h 86"/>
                <a:gd name="T10" fmla="*/ 24 w 98"/>
                <a:gd name="T11" fmla="*/ 42 h 86"/>
                <a:gd name="T12" fmla="*/ 47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47" y="86"/>
                  </a:moveTo>
                  <a:lnTo>
                    <a:pt x="73" y="44"/>
                  </a:lnTo>
                  <a:lnTo>
                    <a:pt x="98" y="2"/>
                  </a:lnTo>
                  <a:lnTo>
                    <a:pt x="49" y="2"/>
                  </a:lnTo>
                  <a:lnTo>
                    <a:pt x="0" y="0"/>
                  </a:lnTo>
                  <a:lnTo>
                    <a:pt x="24" y="42"/>
                  </a:lnTo>
                  <a:lnTo>
                    <a:pt x="47"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2" name="Freeform 32">
              <a:extLst>
                <a:ext uri="{FF2B5EF4-FFF2-40B4-BE49-F238E27FC236}">
                  <a16:creationId xmlns:a16="http://schemas.microsoft.com/office/drawing/2014/main" id="{FCD5B6EC-4FA1-4DAA-ABBE-E9256ECC0727}"/>
                </a:ext>
              </a:extLst>
            </p:cNvPr>
            <p:cNvSpPr>
              <a:spLocks/>
            </p:cNvSpPr>
            <p:nvPr/>
          </p:nvSpPr>
          <p:spPr bwMode="auto">
            <a:xfrm>
              <a:off x="5304" y="2633"/>
              <a:ext cx="99" cy="86"/>
            </a:xfrm>
            <a:custGeom>
              <a:avLst/>
              <a:gdLst>
                <a:gd name="T0" fmla="*/ 72 w 99"/>
                <a:gd name="T1" fmla="*/ 44 h 86"/>
                <a:gd name="T2" fmla="*/ 99 w 99"/>
                <a:gd name="T3" fmla="*/ 2 h 86"/>
                <a:gd name="T4" fmla="*/ 49 w 99"/>
                <a:gd name="T5" fmla="*/ 2 h 86"/>
                <a:gd name="T6" fmla="*/ 0 w 99"/>
                <a:gd name="T7" fmla="*/ 0 h 86"/>
                <a:gd name="T8" fmla="*/ 23 w 99"/>
                <a:gd name="T9" fmla="*/ 42 h 86"/>
                <a:gd name="T10" fmla="*/ 47 w 99"/>
                <a:gd name="T11" fmla="*/ 86 h 86"/>
                <a:gd name="T12" fmla="*/ 72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72" y="44"/>
                  </a:moveTo>
                  <a:lnTo>
                    <a:pt x="99" y="2"/>
                  </a:lnTo>
                  <a:lnTo>
                    <a:pt x="49" y="2"/>
                  </a:lnTo>
                  <a:lnTo>
                    <a:pt x="0" y="0"/>
                  </a:lnTo>
                  <a:lnTo>
                    <a:pt x="23" y="42"/>
                  </a:lnTo>
                  <a:lnTo>
                    <a:pt x="47" y="86"/>
                  </a:lnTo>
                  <a:lnTo>
                    <a:pt x="7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3" name="Freeform 34">
              <a:extLst>
                <a:ext uri="{FF2B5EF4-FFF2-40B4-BE49-F238E27FC236}">
                  <a16:creationId xmlns:a16="http://schemas.microsoft.com/office/drawing/2014/main" id="{A0001164-3C5A-4EC6-9BAE-527BE4619416}"/>
                </a:ext>
              </a:extLst>
            </p:cNvPr>
            <p:cNvSpPr>
              <a:spLocks noEditPoints="1"/>
            </p:cNvSpPr>
            <p:nvPr/>
          </p:nvSpPr>
          <p:spPr bwMode="auto">
            <a:xfrm>
              <a:off x="4259" y="1127"/>
              <a:ext cx="346" cy="396"/>
            </a:xfrm>
            <a:custGeom>
              <a:avLst/>
              <a:gdLst>
                <a:gd name="T0" fmla="*/ 1 w 346"/>
                <a:gd name="T1" fmla="*/ 98 h 396"/>
                <a:gd name="T2" fmla="*/ 0 w 346"/>
                <a:gd name="T3" fmla="*/ 100 h 396"/>
                <a:gd name="T4" fmla="*/ 0 w 346"/>
                <a:gd name="T5" fmla="*/ 298 h 396"/>
                <a:gd name="T6" fmla="*/ 174 w 346"/>
                <a:gd name="T7" fmla="*/ 396 h 396"/>
                <a:gd name="T8" fmla="*/ 345 w 346"/>
                <a:gd name="T9" fmla="*/ 298 h 396"/>
                <a:gd name="T10" fmla="*/ 346 w 346"/>
                <a:gd name="T11" fmla="*/ 298 h 396"/>
                <a:gd name="T12" fmla="*/ 346 w 346"/>
                <a:gd name="T13" fmla="*/ 100 h 396"/>
                <a:gd name="T14" fmla="*/ 174 w 346"/>
                <a:gd name="T15" fmla="*/ 0 h 396"/>
                <a:gd name="T16" fmla="*/ 1 w 346"/>
                <a:gd name="T17" fmla="*/ 98 h 396"/>
                <a:gd name="T18" fmla="*/ 339 w 346"/>
                <a:gd name="T19" fmla="*/ 293 h 396"/>
                <a:gd name="T20" fmla="*/ 174 w 346"/>
                <a:gd name="T21" fmla="*/ 387 h 396"/>
                <a:gd name="T22" fmla="*/ 6 w 346"/>
                <a:gd name="T23" fmla="*/ 293 h 396"/>
                <a:gd name="T24" fmla="*/ 6 w 346"/>
                <a:gd name="T25" fmla="*/ 103 h 396"/>
                <a:gd name="T26" fmla="*/ 174 w 346"/>
                <a:gd name="T27" fmla="*/ 8 h 396"/>
                <a:gd name="T28" fmla="*/ 339 w 346"/>
                <a:gd name="T29" fmla="*/ 103 h 396"/>
                <a:gd name="T30" fmla="*/ 339 w 346"/>
                <a:gd name="T31" fmla="*/ 2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6" h="396">
                  <a:moveTo>
                    <a:pt x="1" y="98"/>
                  </a:moveTo>
                  <a:lnTo>
                    <a:pt x="0" y="100"/>
                  </a:lnTo>
                  <a:lnTo>
                    <a:pt x="0" y="298"/>
                  </a:lnTo>
                  <a:lnTo>
                    <a:pt x="174" y="396"/>
                  </a:lnTo>
                  <a:lnTo>
                    <a:pt x="345" y="298"/>
                  </a:lnTo>
                  <a:lnTo>
                    <a:pt x="346" y="298"/>
                  </a:lnTo>
                  <a:lnTo>
                    <a:pt x="346" y="100"/>
                  </a:lnTo>
                  <a:lnTo>
                    <a:pt x="174" y="0"/>
                  </a:lnTo>
                  <a:lnTo>
                    <a:pt x="1" y="98"/>
                  </a:lnTo>
                  <a:close/>
                  <a:moveTo>
                    <a:pt x="339" y="293"/>
                  </a:moveTo>
                  <a:lnTo>
                    <a:pt x="174" y="387"/>
                  </a:lnTo>
                  <a:lnTo>
                    <a:pt x="6" y="293"/>
                  </a:lnTo>
                  <a:lnTo>
                    <a:pt x="6" y="103"/>
                  </a:lnTo>
                  <a:lnTo>
                    <a:pt x="174" y="8"/>
                  </a:lnTo>
                  <a:lnTo>
                    <a:pt x="339" y="103"/>
                  </a:lnTo>
                  <a:lnTo>
                    <a:pt x="339"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4" name="Freeform 35">
              <a:extLst>
                <a:ext uri="{FF2B5EF4-FFF2-40B4-BE49-F238E27FC236}">
                  <a16:creationId xmlns:a16="http://schemas.microsoft.com/office/drawing/2014/main" id="{554C1343-D93C-44F4-922A-24ABC8916507}"/>
                </a:ext>
              </a:extLst>
            </p:cNvPr>
            <p:cNvSpPr>
              <a:spLocks/>
            </p:cNvSpPr>
            <p:nvPr/>
          </p:nvSpPr>
          <p:spPr bwMode="auto">
            <a:xfrm>
              <a:off x="4896" y="178"/>
              <a:ext cx="127" cy="144"/>
            </a:xfrm>
            <a:custGeom>
              <a:avLst/>
              <a:gdLst>
                <a:gd name="T0" fmla="*/ 127 w 127"/>
                <a:gd name="T1" fmla="*/ 108 h 144"/>
                <a:gd name="T2" fmla="*/ 127 w 127"/>
                <a:gd name="T3" fmla="*/ 35 h 144"/>
                <a:gd name="T4" fmla="*/ 64 w 127"/>
                <a:gd name="T5" fmla="*/ 0 h 144"/>
                <a:gd name="T6" fmla="*/ 0 w 127"/>
                <a:gd name="T7" fmla="*/ 35 h 144"/>
                <a:gd name="T8" fmla="*/ 0 w 127"/>
                <a:gd name="T9" fmla="*/ 108 h 144"/>
                <a:gd name="T10" fmla="*/ 64 w 127"/>
                <a:gd name="T11" fmla="*/ 144 h 144"/>
                <a:gd name="T12" fmla="*/ 127 w 127"/>
                <a:gd name="T13" fmla="*/ 108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127" y="108"/>
                  </a:moveTo>
                  <a:lnTo>
                    <a:pt x="127" y="35"/>
                  </a:lnTo>
                  <a:lnTo>
                    <a:pt x="64" y="0"/>
                  </a:lnTo>
                  <a:lnTo>
                    <a:pt x="0" y="35"/>
                  </a:lnTo>
                  <a:lnTo>
                    <a:pt x="0" y="108"/>
                  </a:lnTo>
                  <a:lnTo>
                    <a:pt x="64" y="144"/>
                  </a:lnTo>
                  <a:lnTo>
                    <a:pt x="127"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 name="Freeform 36">
              <a:extLst>
                <a:ext uri="{FF2B5EF4-FFF2-40B4-BE49-F238E27FC236}">
                  <a16:creationId xmlns:a16="http://schemas.microsoft.com/office/drawing/2014/main" id="{CD5699C6-73E2-444F-9B7B-F524A9AC6928}"/>
                </a:ext>
              </a:extLst>
            </p:cNvPr>
            <p:cNvSpPr>
              <a:spLocks/>
            </p:cNvSpPr>
            <p:nvPr/>
          </p:nvSpPr>
          <p:spPr bwMode="auto">
            <a:xfrm>
              <a:off x="4467" y="1790"/>
              <a:ext cx="79" cy="90"/>
            </a:xfrm>
            <a:custGeom>
              <a:avLst/>
              <a:gdLst>
                <a:gd name="T0" fmla="*/ 0 w 79"/>
                <a:gd name="T1" fmla="*/ 22 h 90"/>
                <a:gd name="T2" fmla="*/ 0 w 79"/>
                <a:gd name="T3" fmla="*/ 68 h 90"/>
                <a:gd name="T4" fmla="*/ 38 w 79"/>
                <a:gd name="T5" fmla="*/ 90 h 90"/>
                <a:gd name="T6" fmla="*/ 79 w 79"/>
                <a:gd name="T7" fmla="*/ 68 h 90"/>
                <a:gd name="T8" fmla="*/ 79 w 79"/>
                <a:gd name="T9" fmla="*/ 22 h 90"/>
                <a:gd name="T10" fmla="*/ 38 w 79"/>
                <a:gd name="T11" fmla="*/ 0 h 90"/>
                <a:gd name="T12" fmla="*/ 0 w 79"/>
                <a:gd name="T13" fmla="*/ 22 h 90"/>
              </a:gdLst>
              <a:ahLst/>
              <a:cxnLst>
                <a:cxn ang="0">
                  <a:pos x="T0" y="T1"/>
                </a:cxn>
                <a:cxn ang="0">
                  <a:pos x="T2" y="T3"/>
                </a:cxn>
                <a:cxn ang="0">
                  <a:pos x="T4" y="T5"/>
                </a:cxn>
                <a:cxn ang="0">
                  <a:pos x="T6" y="T7"/>
                </a:cxn>
                <a:cxn ang="0">
                  <a:pos x="T8" y="T9"/>
                </a:cxn>
                <a:cxn ang="0">
                  <a:pos x="T10" y="T11"/>
                </a:cxn>
                <a:cxn ang="0">
                  <a:pos x="T12" y="T13"/>
                </a:cxn>
              </a:cxnLst>
              <a:rect l="0" t="0" r="r" b="b"/>
              <a:pathLst>
                <a:path w="79" h="90">
                  <a:moveTo>
                    <a:pt x="0" y="22"/>
                  </a:moveTo>
                  <a:lnTo>
                    <a:pt x="0" y="68"/>
                  </a:lnTo>
                  <a:lnTo>
                    <a:pt x="38" y="90"/>
                  </a:lnTo>
                  <a:lnTo>
                    <a:pt x="79" y="68"/>
                  </a:lnTo>
                  <a:lnTo>
                    <a:pt x="79" y="22"/>
                  </a:lnTo>
                  <a:lnTo>
                    <a:pt x="38"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 name="Freeform 37">
              <a:extLst>
                <a:ext uri="{FF2B5EF4-FFF2-40B4-BE49-F238E27FC236}">
                  <a16:creationId xmlns:a16="http://schemas.microsoft.com/office/drawing/2014/main" id="{EB2096A9-72B3-46E0-BC40-1C47C0881593}"/>
                </a:ext>
              </a:extLst>
            </p:cNvPr>
            <p:cNvSpPr>
              <a:spLocks/>
            </p:cNvSpPr>
            <p:nvPr/>
          </p:nvSpPr>
          <p:spPr bwMode="auto">
            <a:xfrm>
              <a:off x="3129" y="865"/>
              <a:ext cx="110" cy="123"/>
            </a:xfrm>
            <a:custGeom>
              <a:avLst/>
              <a:gdLst>
                <a:gd name="T0" fmla="*/ 0 w 110"/>
                <a:gd name="T1" fmla="*/ 30 h 123"/>
                <a:gd name="T2" fmla="*/ 0 w 110"/>
                <a:gd name="T3" fmla="*/ 93 h 123"/>
                <a:gd name="T4" fmla="*/ 56 w 110"/>
                <a:gd name="T5" fmla="*/ 123 h 123"/>
                <a:gd name="T6" fmla="*/ 110 w 110"/>
                <a:gd name="T7" fmla="*/ 93 h 123"/>
                <a:gd name="T8" fmla="*/ 110 w 110"/>
                <a:gd name="T9" fmla="*/ 30 h 123"/>
                <a:gd name="T10" fmla="*/ 56 w 110"/>
                <a:gd name="T11" fmla="*/ 0 h 123"/>
                <a:gd name="T12" fmla="*/ 0 w 110"/>
                <a:gd name="T13" fmla="*/ 30 h 123"/>
              </a:gdLst>
              <a:ahLst/>
              <a:cxnLst>
                <a:cxn ang="0">
                  <a:pos x="T0" y="T1"/>
                </a:cxn>
                <a:cxn ang="0">
                  <a:pos x="T2" y="T3"/>
                </a:cxn>
                <a:cxn ang="0">
                  <a:pos x="T4" y="T5"/>
                </a:cxn>
                <a:cxn ang="0">
                  <a:pos x="T6" y="T7"/>
                </a:cxn>
                <a:cxn ang="0">
                  <a:pos x="T8" y="T9"/>
                </a:cxn>
                <a:cxn ang="0">
                  <a:pos x="T10" y="T11"/>
                </a:cxn>
                <a:cxn ang="0">
                  <a:pos x="T12" y="T13"/>
                </a:cxn>
              </a:cxnLst>
              <a:rect l="0" t="0" r="r" b="b"/>
              <a:pathLst>
                <a:path w="110" h="123">
                  <a:moveTo>
                    <a:pt x="0" y="30"/>
                  </a:moveTo>
                  <a:lnTo>
                    <a:pt x="0" y="93"/>
                  </a:lnTo>
                  <a:lnTo>
                    <a:pt x="56" y="123"/>
                  </a:lnTo>
                  <a:lnTo>
                    <a:pt x="110" y="93"/>
                  </a:lnTo>
                  <a:lnTo>
                    <a:pt x="110" y="30"/>
                  </a:lnTo>
                  <a:lnTo>
                    <a:pt x="56"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7" name="Freeform 38">
              <a:extLst>
                <a:ext uri="{FF2B5EF4-FFF2-40B4-BE49-F238E27FC236}">
                  <a16:creationId xmlns:a16="http://schemas.microsoft.com/office/drawing/2014/main" id="{153DE70F-B4DA-4CBF-91C4-67033A3FEA52}"/>
                </a:ext>
              </a:extLst>
            </p:cNvPr>
            <p:cNvSpPr>
              <a:spLocks noEditPoints="1"/>
            </p:cNvSpPr>
            <p:nvPr/>
          </p:nvSpPr>
          <p:spPr bwMode="auto">
            <a:xfrm>
              <a:off x="5082" y="1347"/>
              <a:ext cx="223" cy="254"/>
            </a:xfrm>
            <a:custGeom>
              <a:avLst/>
              <a:gdLst>
                <a:gd name="T0" fmla="*/ 0 w 223"/>
                <a:gd name="T1" fmla="*/ 191 h 254"/>
                <a:gd name="T2" fmla="*/ 112 w 223"/>
                <a:gd name="T3" fmla="*/ 254 h 254"/>
                <a:gd name="T4" fmla="*/ 223 w 223"/>
                <a:gd name="T5" fmla="*/ 191 h 254"/>
                <a:gd name="T6" fmla="*/ 223 w 223"/>
                <a:gd name="T7" fmla="*/ 63 h 254"/>
                <a:gd name="T8" fmla="*/ 112 w 223"/>
                <a:gd name="T9" fmla="*/ 0 h 254"/>
                <a:gd name="T10" fmla="*/ 0 w 223"/>
                <a:gd name="T11" fmla="*/ 63 h 254"/>
                <a:gd name="T12" fmla="*/ 0 w 223"/>
                <a:gd name="T13" fmla="*/ 191 h 254"/>
                <a:gd name="T14" fmla="*/ 7 w 223"/>
                <a:gd name="T15" fmla="*/ 68 h 254"/>
                <a:gd name="T16" fmla="*/ 112 w 223"/>
                <a:gd name="T17" fmla="*/ 8 h 254"/>
                <a:gd name="T18" fmla="*/ 217 w 223"/>
                <a:gd name="T19" fmla="*/ 68 h 254"/>
                <a:gd name="T20" fmla="*/ 217 w 223"/>
                <a:gd name="T21" fmla="*/ 186 h 254"/>
                <a:gd name="T22" fmla="*/ 112 w 223"/>
                <a:gd name="T23" fmla="*/ 245 h 254"/>
                <a:gd name="T24" fmla="*/ 7 w 223"/>
                <a:gd name="T25" fmla="*/ 186 h 254"/>
                <a:gd name="T26" fmla="*/ 7 w 223"/>
                <a:gd name="T27" fmla="*/ 6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54">
                  <a:moveTo>
                    <a:pt x="0" y="191"/>
                  </a:moveTo>
                  <a:lnTo>
                    <a:pt x="112" y="254"/>
                  </a:lnTo>
                  <a:lnTo>
                    <a:pt x="223" y="191"/>
                  </a:lnTo>
                  <a:lnTo>
                    <a:pt x="223" y="63"/>
                  </a:lnTo>
                  <a:lnTo>
                    <a:pt x="112" y="0"/>
                  </a:lnTo>
                  <a:lnTo>
                    <a:pt x="0" y="63"/>
                  </a:lnTo>
                  <a:lnTo>
                    <a:pt x="0" y="191"/>
                  </a:lnTo>
                  <a:close/>
                  <a:moveTo>
                    <a:pt x="7" y="68"/>
                  </a:moveTo>
                  <a:lnTo>
                    <a:pt x="112" y="8"/>
                  </a:lnTo>
                  <a:lnTo>
                    <a:pt x="217" y="68"/>
                  </a:lnTo>
                  <a:lnTo>
                    <a:pt x="217" y="186"/>
                  </a:lnTo>
                  <a:lnTo>
                    <a:pt x="112" y="245"/>
                  </a:lnTo>
                  <a:lnTo>
                    <a:pt x="7" y="186"/>
                  </a:lnTo>
                  <a:lnTo>
                    <a:pt x="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8" name="Freeform 39">
              <a:extLst>
                <a:ext uri="{FF2B5EF4-FFF2-40B4-BE49-F238E27FC236}">
                  <a16:creationId xmlns:a16="http://schemas.microsoft.com/office/drawing/2014/main" id="{8A61C63F-9581-40BC-A4FB-33B821B698ED}"/>
                </a:ext>
              </a:extLst>
            </p:cNvPr>
            <p:cNvSpPr>
              <a:spLocks/>
            </p:cNvSpPr>
            <p:nvPr/>
          </p:nvSpPr>
          <p:spPr bwMode="auto">
            <a:xfrm>
              <a:off x="4888" y="1758"/>
              <a:ext cx="57" cy="839"/>
            </a:xfrm>
            <a:custGeom>
              <a:avLst/>
              <a:gdLst>
                <a:gd name="T0" fmla="*/ 12 w 34"/>
                <a:gd name="T1" fmla="*/ 0 h 496"/>
                <a:gd name="T2" fmla="*/ 12 w 34"/>
                <a:gd name="T3" fmla="*/ 464 h 496"/>
                <a:gd name="T4" fmla="*/ 0 w 34"/>
                <a:gd name="T5" fmla="*/ 480 h 496"/>
                <a:gd name="T6" fmla="*/ 17 w 34"/>
                <a:gd name="T7" fmla="*/ 496 h 496"/>
                <a:gd name="T8" fmla="*/ 34 w 34"/>
                <a:gd name="T9" fmla="*/ 480 h 496"/>
                <a:gd name="T10" fmla="*/ 22 w 34"/>
                <a:gd name="T11" fmla="*/ 464 h 496"/>
                <a:gd name="T12" fmla="*/ 22 w 34"/>
                <a:gd name="T13" fmla="*/ 0 h 496"/>
                <a:gd name="T14" fmla="*/ 12 w 34"/>
                <a:gd name="T15" fmla="*/ 0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96">
                  <a:moveTo>
                    <a:pt x="12" y="0"/>
                  </a:moveTo>
                  <a:cubicBezTo>
                    <a:pt x="12" y="464"/>
                    <a:pt x="12" y="464"/>
                    <a:pt x="12" y="464"/>
                  </a:cubicBezTo>
                  <a:cubicBezTo>
                    <a:pt x="5" y="467"/>
                    <a:pt x="0" y="473"/>
                    <a:pt x="0" y="480"/>
                  </a:cubicBezTo>
                  <a:cubicBezTo>
                    <a:pt x="0" y="489"/>
                    <a:pt x="8" y="496"/>
                    <a:pt x="17" y="496"/>
                  </a:cubicBezTo>
                  <a:cubicBezTo>
                    <a:pt x="26" y="496"/>
                    <a:pt x="34" y="489"/>
                    <a:pt x="34" y="480"/>
                  </a:cubicBezTo>
                  <a:cubicBezTo>
                    <a:pt x="34" y="473"/>
                    <a:pt x="29" y="467"/>
                    <a:pt x="22" y="464"/>
                  </a:cubicBezTo>
                  <a:cubicBezTo>
                    <a:pt x="22" y="0"/>
                    <a:pt x="22" y="0"/>
                    <a:pt x="2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9" name="Freeform 40">
              <a:extLst>
                <a:ext uri="{FF2B5EF4-FFF2-40B4-BE49-F238E27FC236}">
                  <a16:creationId xmlns:a16="http://schemas.microsoft.com/office/drawing/2014/main" id="{D789D2E4-A8BF-4F15-8020-CC371F3B2202}"/>
                </a:ext>
              </a:extLst>
            </p:cNvPr>
            <p:cNvSpPr>
              <a:spLocks/>
            </p:cNvSpPr>
            <p:nvPr/>
          </p:nvSpPr>
          <p:spPr bwMode="auto">
            <a:xfrm>
              <a:off x="2403" y="548"/>
              <a:ext cx="76" cy="87"/>
            </a:xfrm>
            <a:custGeom>
              <a:avLst/>
              <a:gdLst>
                <a:gd name="T0" fmla="*/ 0 w 76"/>
                <a:gd name="T1" fmla="*/ 44 h 87"/>
                <a:gd name="T2" fmla="*/ 38 w 76"/>
                <a:gd name="T3" fmla="*/ 65 h 87"/>
                <a:gd name="T4" fmla="*/ 76 w 76"/>
                <a:gd name="T5" fmla="*/ 87 h 87"/>
                <a:gd name="T6" fmla="*/ 76 w 76"/>
                <a:gd name="T7" fmla="*/ 44 h 87"/>
                <a:gd name="T8" fmla="*/ 76 w 76"/>
                <a:gd name="T9" fmla="*/ 0 h 87"/>
                <a:gd name="T10" fmla="*/ 38 w 76"/>
                <a:gd name="T11" fmla="*/ 22 h 87"/>
                <a:gd name="T12" fmla="*/ 0 w 7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76" h="87">
                  <a:moveTo>
                    <a:pt x="0" y="44"/>
                  </a:moveTo>
                  <a:lnTo>
                    <a:pt x="38" y="65"/>
                  </a:lnTo>
                  <a:lnTo>
                    <a:pt x="76" y="87"/>
                  </a:lnTo>
                  <a:lnTo>
                    <a:pt x="76" y="44"/>
                  </a:lnTo>
                  <a:lnTo>
                    <a:pt x="76" y="0"/>
                  </a:lnTo>
                  <a:lnTo>
                    <a:pt x="38" y="22"/>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0" name="Freeform 41">
              <a:extLst>
                <a:ext uri="{FF2B5EF4-FFF2-40B4-BE49-F238E27FC236}">
                  <a16:creationId xmlns:a16="http://schemas.microsoft.com/office/drawing/2014/main" id="{3696DE1B-541B-4FAE-88FF-3AAEB41BF824}"/>
                </a:ext>
              </a:extLst>
            </p:cNvPr>
            <p:cNvSpPr>
              <a:spLocks/>
            </p:cNvSpPr>
            <p:nvPr/>
          </p:nvSpPr>
          <p:spPr bwMode="auto">
            <a:xfrm>
              <a:off x="5282" y="1689"/>
              <a:ext cx="722" cy="716"/>
            </a:xfrm>
            <a:custGeom>
              <a:avLst/>
              <a:gdLst>
                <a:gd name="T0" fmla="*/ 0 w 427"/>
                <a:gd name="T1" fmla="*/ 8 h 423"/>
                <a:gd name="T2" fmla="*/ 396 w 427"/>
                <a:gd name="T3" fmla="*/ 398 h 423"/>
                <a:gd name="T4" fmla="*/ 394 w 427"/>
                <a:gd name="T5" fmla="*/ 407 h 423"/>
                <a:gd name="T6" fmla="*/ 410 w 427"/>
                <a:gd name="T7" fmla="*/ 423 h 423"/>
                <a:gd name="T8" fmla="*/ 427 w 427"/>
                <a:gd name="T9" fmla="*/ 407 h 423"/>
                <a:gd name="T10" fmla="*/ 410 w 427"/>
                <a:gd name="T11" fmla="*/ 391 h 423"/>
                <a:gd name="T12" fmla="*/ 404 w 427"/>
                <a:gd name="T13" fmla="*/ 392 h 423"/>
                <a:gd name="T14" fmla="*/ 105 w 427"/>
                <a:gd name="T15" fmla="*/ 97 h 423"/>
                <a:gd name="T16" fmla="*/ 208 w 427"/>
                <a:gd name="T17" fmla="*/ 97 h 423"/>
                <a:gd name="T18" fmla="*/ 284 w 427"/>
                <a:gd name="T19" fmla="*/ 171 h 423"/>
                <a:gd name="T20" fmla="*/ 292 w 427"/>
                <a:gd name="T21" fmla="*/ 164 h 423"/>
                <a:gd name="T22" fmla="*/ 213 w 427"/>
                <a:gd name="T23" fmla="*/ 86 h 423"/>
                <a:gd name="T24" fmla="*/ 95 w 427"/>
                <a:gd name="T25" fmla="*/ 86 h 423"/>
                <a:gd name="T26" fmla="*/ 7 w 427"/>
                <a:gd name="T27" fmla="*/ 0 h 423"/>
                <a:gd name="T28" fmla="*/ 0 w 427"/>
                <a:gd name="T29" fmla="*/ 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423">
                  <a:moveTo>
                    <a:pt x="0" y="8"/>
                  </a:moveTo>
                  <a:cubicBezTo>
                    <a:pt x="396" y="398"/>
                    <a:pt x="396" y="398"/>
                    <a:pt x="396" y="398"/>
                  </a:cubicBezTo>
                  <a:cubicBezTo>
                    <a:pt x="394" y="401"/>
                    <a:pt x="394" y="404"/>
                    <a:pt x="394" y="407"/>
                  </a:cubicBezTo>
                  <a:cubicBezTo>
                    <a:pt x="394" y="416"/>
                    <a:pt x="401" y="423"/>
                    <a:pt x="410" y="423"/>
                  </a:cubicBezTo>
                  <a:cubicBezTo>
                    <a:pt x="419" y="423"/>
                    <a:pt x="427" y="416"/>
                    <a:pt x="427" y="407"/>
                  </a:cubicBezTo>
                  <a:cubicBezTo>
                    <a:pt x="427" y="398"/>
                    <a:pt x="419" y="391"/>
                    <a:pt x="410" y="391"/>
                  </a:cubicBezTo>
                  <a:cubicBezTo>
                    <a:pt x="408" y="391"/>
                    <a:pt x="406" y="391"/>
                    <a:pt x="404" y="392"/>
                  </a:cubicBezTo>
                  <a:cubicBezTo>
                    <a:pt x="105" y="97"/>
                    <a:pt x="105" y="97"/>
                    <a:pt x="105" y="97"/>
                  </a:cubicBezTo>
                  <a:cubicBezTo>
                    <a:pt x="208" y="97"/>
                    <a:pt x="208" y="97"/>
                    <a:pt x="208" y="97"/>
                  </a:cubicBezTo>
                  <a:cubicBezTo>
                    <a:pt x="284" y="171"/>
                    <a:pt x="284" y="171"/>
                    <a:pt x="284" y="171"/>
                  </a:cubicBezTo>
                  <a:cubicBezTo>
                    <a:pt x="292" y="164"/>
                    <a:pt x="292" y="164"/>
                    <a:pt x="292" y="164"/>
                  </a:cubicBezTo>
                  <a:cubicBezTo>
                    <a:pt x="213" y="86"/>
                    <a:pt x="213" y="86"/>
                    <a:pt x="213" y="86"/>
                  </a:cubicBezTo>
                  <a:cubicBezTo>
                    <a:pt x="95" y="86"/>
                    <a:pt x="95" y="86"/>
                    <a:pt x="95" y="86"/>
                  </a:cubicBezTo>
                  <a:cubicBezTo>
                    <a:pt x="7" y="0"/>
                    <a:pt x="7" y="0"/>
                    <a:pt x="7" y="0"/>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1" name="Freeform 42">
              <a:extLst>
                <a:ext uri="{FF2B5EF4-FFF2-40B4-BE49-F238E27FC236}">
                  <a16:creationId xmlns:a16="http://schemas.microsoft.com/office/drawing/2014/main" id="{7117137F-CAD4-4BA5-A4C2-711F5A447865}"/>
                </a:ext>
              </a:extLst>
            </p:cNvPr>
            <p:cNvSpPr>
              <a:spLocks/>
            </p:cNvSpPr>
            <p:nvPr/>
          </p:nvSpPr>
          <p:spPr bwMode="auto">
            <a:xfrm>
              <a:off x="4505" y="455"/>
              <a:ext cx="88" cy="98"/>
            </a:xfrm>
            <a:custGeom>
              <a:avLst/>
              <a:gdLst>
                <a:gd name="T0" fmla="*/ 87 w 88"/>
                <a:gd name="T1" fmla="*/ 49 h 98"/>
                <a:gd name="T2" fmla="*/ 88 w 88"/>
                <a:gd name="T3" fmla="*/ 0 h 98"/>
                <a:gd name="T4" fmla="*/ 44 w 88"/>
                <a:gd name="T5" fmla="*/ 24 h 98"/>
                <a:gd name="T6" fmla="*/ 0 w 88"/>
                <a:gd name="T7" fmla="*/ 48 h 98"/>
                <a:gd name="T8" fmla="*/ 43 w 88"/>
                <a:gd name="T9" fmla="*/ 73 h 98"/>
                <a:gd name="T10" fmla="*/ 87 w 88"/>
                <a:gd name="T11" fmla="*/ 98 h 98"/>
                <a:gd name="T12" fmla="*/ 87 w 88"/>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87" y="49"/>
                  </a:moveTo>
                  <a:lnTo>
                    <a:pt x="88" y="0"/>
                  </a:lnTo>
                  <a:lnTo>
                    <a:pt x="44" y="24"/>
                  </a:lnTo>
                  <a:lnTo>
                    <a:pt x="0" y="48"/>
                  </a:lnTo>
                  <a:lnTo>
                    <a:pt x="43" y="73"/>
                  </a:lnTo>
                  <a:lnTo>
                    <a:pt x="87" y="98"/>
                  </a:lnTo>
                  <a:lnTo>
                    <a:pt x="8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2" name="Freeform 43">
              <a:extLst>
                <a:ext uri="{FF2B5EF4-FFF2-40B4-BE49-F238E27FC236}">
                  <a16:creationId xmlns:a16="http://schemas.microsoft.com/office/drawing/2014/main" id="{6711E4BD-4C9E-4349-A89F-AE3D1658CC99}"/>
                </a:ext>
              </a:extLst>
            </p:cNvPr>
            <p:cNvSpPr>
              <a:spLocks/>
            </p:cNvSpPr>
            <p:nvPr/>
          </p:nvSpPr>
          <p:spPr bwMode="auto">
            <a:xfrm>
              <a:off x="4626" y="455"/>
              <a:ext cx="86" cy="98"/>
            </a:xfrm>
            <a:custGeom>
              <a:avLst/>
              <a:gdLst>
                <a:gd name="T0" fmla="*/ 84 w 86"/>
                <a:gd name="T1" fmla="*/ 49 h 98"/>
                <a:gd name="T2" fmla="*/ 86 w 86"/>
                <a:gd name="T3" fmla="*/ 0 h 98"/>
                <a:gd name="T4" fmla="*/ 42 w 86"/>
                <a:gd name="T5" fmla="*/ 24 h 98"/>
                <a:gd name="T6" fmla="*/ 0 w 86"/>
                <a:gd name="T7" fmla="*/ 48 h 98"/>
                <a:gd name="T8" fmla="*/ 42 w 86"/>
                <a:gd name="T9" fmla="*/ 73 h 98"/>
                <a:gd name="T10" fmla="*/ 84 w 86"/>
                <a:gd name="T11" fmla="*/ 98 h 98"/>
                <a:gd name="T12" fmla="*/ 84 w 86"/>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84" y="49"/>
                  </a:moveTo>
                  <a:lnTo>
                    <a:pt x="86" y="0"/>
                  </a:lnTo>
                  <a:lnTo>
                    <a:pt x="42" y="24"/>
                  </a:lnTo>
                  <a:lnTo>
                    <a:pt x="0" y="48"/>
                  </a:lnTo>
                  <a:lnTo>
                    <a:pt x="42" y="73"/>
                  </a:lnTo>
                  <a:lnTo>
                    <a:pt x="84" y="98"/>
                  </a:lnTo>
                  <a:lnTo>
                    <a:pt x="8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3" name="Freeform 44">
              <a:extLst>
                <a:ext uri="{FF2B5EF4-FFF2-40B4-BE49-F238E27FC236}">
                  <a16:creationId xmlns:a16="http://schemas.microsoft.com/office/drawing/2014/main" id="{78AF3B0E-6565-4FFC-A80B-851405B3302A}"/>
                </a:ext>
              </a:extLst>
            </p:cNvPr>
            <p:cNvSpPr>
              <a:spLocks/>
            </p:cNvSpPr>
            <p:nvPr/>
          </p:nvSpPr>
          <p:spPr bwMode="auto">
            <a:xfrm>
              <a:off x="5469" y="17"/>
              <a:ext cx="98" cy="86"/>
            </a:xfrm>
            <a:custGeom>
              <a:avLst/>
              <a:gdLst>
                <a:gd name="T0" fmla="*/ 98 w 98"/>
                <a:gd name="T1" fmla="*/ 86 h 86"/>
                <a:gd name="T2" fmla="*/ 75 w 98"/>
                <a:gd name="T3" fmla="*/ 42 h 86"/>
                <a:gd name="T4" fmla="*/ 51 w 98"/>
                <a:gd name="T5" fmla="*/ 0 h 86"/>
                <a:gd name="T6" fmla="*/ 26 w 98"/>
                <a:gd name="T7" fmla="*/ 41 h 86"/>
                <a:gd name="T8" fmla="*/ 0 w 98"/>
                <a:gd name="T9" fmla="*/ 83 h 86"/>
                <a:gd name="T10" fmla="*/ 49 w 98"/>
                <a:gd name="T11" fmla="*/ 85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2"/>
                  </a:lnTo>
                  <a:lnTo>
                    <a:pt x="51" y="0"/>
                  </a:lnTo>
                  <a:lnTo>
                    <a:pt x="26" y="41"/>
                  </a:lnTo>
                  <a:lnTo>
                    <a:pt x="0" y="83"/>
                  </a:lnTo>
                  <a:lnTo>
                    <a:pt x="49" y="85"/>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4" name="Freeform 45">
              <a:extLst>
                <a:ext uri="{FF2B5EF4-FFF2-40B4-BE49-F238E27FC236}">
                  <a16:creationId xmlns:a16="http://schemas.microsoft.com/office/drawing/2014/main" id="{3BD863AB-C8CE-42EC-B733-C8FF779EE5FD}"/>
                </a:ext>
              </a:extLst>
            </p:cNvPr>
            <p:cNvSpPr>
              <a:spLocks/>
            </p:cNvSpPr>
            <p:nvPr/>
          </p:nvSpPr>
          <p:spPr bwMode="auto">
            <a:xfrm>
              <a:off x="5469" y="134"/>
              <a:ext cx="98" cy="86"/>
            </a:xfrm>
            <a:custGeom>
              <a:avLst/>
              <a:gdLst>
                <a:gd name="T0" fmla="*/ 98 w 98"/>
                <a:gd name="T1" fmla="*/ 86 h 86"/>
                <a:gd name="T2" fmla="*/ 75 w 98"/>
                <a:gd name="T3" fmla="*/ 44 h 86"/>
                <a:gd name="T4" fmla="*/ 51 w 98"/>
                <a:gd name="T5" fmla="*/ 0 h 86"/>
                <a:gd name="T6" fmla="*/ 26 w 98"/>
                <a:gd name="T7" fmla="*/ 42 h 86"/>
                <a:gd name="T8" fmla="*/ 0 w 98"/>
                <a:gd name="T9" fmla="*/ 84 h 86"/>
                <a:gd name="T10" fmla="*/ 49 w 98"/>
                <a:gd name="T11" fmla="*/ 86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4"/>
                  </a:lnTo>
                  <a:lnTo>
                    <a:pt x="51" y="0"/>
                  </a:lnTo>
                  <a:lnTo>
                    <a:pt x="26" y="42"/>
                  </a:lnTo>
                  <a:lnTo>
                    <a:pt x="0" y="84"/>
                  </a:lnTo>
                  <a:lnTo>
                    <a:pt x="49" y="86"/>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5" name="Freeform 48">
              <a:extLst>
                <a:ext uri="{FF2B5EF4-FFF2-40B4-BE49-F238E27FC236}">
                  <a16:creationId xmlns:a16="http://schemas.microsoft.com/office/drawing/2014/main" id="{7993097F-F014-45B5-AD03-A303644A00E0}"/>
                </a:ext>
              </a:extLst>
            </p:cNvPr>
            <p:cNvSpPr>
              <a:spLocks noEditPoints="1"/>
            </p:cNvSpPr>
            <p:nvPr/>
          </p:nvSpPr>
          <p:spPr bwMode="auto">
            <a:xfrm>
              <a:off x="5441" y="1267"/>
              <a:ext cx="715" cy="187"/>
            </a:xfrm>
            <a:custGeom>
              <a:avLst/>
              <a:gdLst>
                <a:gd name="T0" fmla="*/ 112 w 423"/>
                <a:gd name="T1" fmla="*/ 50 h 110"/>
                <a:gd name="T2" fmla="*/ 56 w 423"/>
                <a:gd name="T3" fmla="*/ 0 h 110"/>
                <a:gd name="T4" fmla="*/ 0 w 423"/>
                <a:gd name="T5" fmla="*/ 55 h 110"/>
                <a:gd name="T6" fmla="*/ 56 w 423"/>
                <a:gd name="T7" fmla="*/ 110 h 110"/>
                <a:gd name="T8" fmla="*/ 112 w 423"/>
                <a:gd name="T9" fmla="*/ 60 h 110"/>
                <a:gd name="T10" fmla="*/ 391 w 423"/>
                <a:gd name="T11" fmla="*/ 60 h 110"/>
                <a:gd name="T12" fmla="*/ 406 w 423"/>
                <a:gd name="T13" fmla="*/ 71 h 110"/>
                <a:gd name="T14" fmla="*/ 423 w 423"/>
                <a:gd name="T15" fmla="*/ 55 h 110"/>
                <a:gd name="T16" fmla="*/ 406 w 423"/>
                <a:gd name="T17" fmla="*/ 38 h 110"/>
                <a:gd name="T18" fmla="*/ 390 w 423"/>
                <a:gd name="T19" fmla="*/ 50 h 110"/>
                <a:gd name="T20" fmla="*/ 112 w 423"/>
                <a:gd name="T21" fmla="*/ 50 h 110"/>
                <a:gd name="T22" fmla="*/ 56 w 423"/>
                <a:gd name="T23" fmla="*/ 100 h 110"/>
                <a:gd name="T24" fmla="*/ 11 w 423"/>
                <a:gd name="T25" fmla="*/ 55 h 110"/>
                <a:gd name="T26" fmla="*/ 56 w 423"/>
                <a:gd name="T27" fmla="*/ 10 h 110"/>
                <a:gd name="T28" fmla="*/ 102 w 423"/>
                <a:gd name="T29" fmla="*/ 55 h 110"/>
                <a:gd name="T30" fmla="*/ 56 w 423"/>
                <a:gd name="T31"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110">
                  <a:moveTo>
                    <a:pt x="112" y="50"/>
                  </a:moveTo>
                  <a:cubicBezTo>
                    <a:pt x="109" y="22"/>
                    <a:pt x="85" y="0"/>
                    <a:pt x="56" y="0"/>
                  </a:cubicBezTo>
                  <a:cubicBezTo>
                    <a:pt x="25" y="0"/>
                    <a:pt x="0" y="25"/>
                    <a:pt x="0" y="55"/>
                  </a:cubicBezTo>
                  <a:cubicBezTo>
                    <a:pt x="0" y="86"/>
                    <a:pt x="25" y="110"/>
                    <a:pt x="56" y="110"/>
                  </a:cubicBezTo>
                  <a:cubicBezTo>
                    <a:pt x="85" y="110"/>
                    <a:pt x="109" y="88"/>
                    <a:pt x="112" y="60"/>
                  </a:cubicBezTo>
                  <a:cubicBezTo>
                    <a:pt x="391" y="60"/>
                    <a:pt x="391" y="60"/>
                    <a:pt x="391" y="60"/>
                  </a:cubicBezTo>
                  <a:cubicBezTo>
                    <a:pt x="393" y="67"/>
                    <a:pt x="399" y="71"/>
                    <a:pt x="406" y="71"/>
                  </a:cubicBezTo>
                  <a:cubicBezTo>
                    <a:pt x="415" y="71"/>
                    <a:pt x="423" y="64"/>
                    <a:pt x="423" y="55"/>
                  </a:cubicBezTo>
                  <a:cubicBezTo>
                    <a:pt x="423" y="46"/>
                    <a:pt x="415" y="38"/>
                    <a:pt x="406" y="38"/>
                  </a:cubicBezTo>
                  <a:cubicBezTo>
                    <a:pt x="399" y="38"/>
                    <a:pt x="392" y="43"/>
                    <a:pt x="390" y="50"/>
                  </a:cubicBezTo>
                  <a:lnTo>
                    <a:pt x="112" y="50"/>
                  </a:lnTo>
                  <a:close/>
                  <a:moveTo>
                    <a:pt x="56" y="100"/>
                  </a:moveTo>
                  <a:cubicBezTo>
                    <a:pt x="31" y="100"/>
                    <a:pt x="11" y="80"/>
                    <a:pt x="11" y="55"/>
                  </a:cubicBezTo>
                  <a:cubicBezTo>
                    <a:pt x="11" y="30"/>
                    <a:pt x="31" y="10"/>
                    <a:pt x="56" y="10"/>
                  </a:cubicBezTo>
                  <a:cubicBezTo>
                    <a:pt x="81" y="10"/>
                    <a:pt x="102" y="30"/>
                    <a:pt x="102" y="55"/>
                  </a:cubicBezTo>
                  <a:cubicBezTo>
                    <a:pt x="102" y="80"/>
                    <a:pt x="81" y="100"/>
                    <a:pt x="56"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6" name="Freeform 49">
              <a:extLst>
                <a:ext uri="{FF2B5EF4-FFF2-40B4-BE49-F238E27FC236}">
                  <a16:creationId xmlns:a16="http://schemas.microsoft.com/office/drawing/2014/main" id="{5E1C74EB-1B3D-40C0-98FE-304C58A6A54C}"/>
                </a:ext>
              </a:extLst>
            </p:cNvPr>
            <p:cNvSpPr>
              <a:spLocks/>
            </p:cNvSpPr>
            <p:nvPr/>
          </p:nvSpPr>
          <p:spPr bwMode="auto">
            <a:xfrm>
              <a:off x="5009" y="2178"/>
              <a:ext cx="127" cy="144"/>
            </a:xfrm>
            <a:custGeom>
              <a:avLst/>
              <a:gdLst>
                <a:gd name="T0" fmla="*/ 0 w 127"/>
                <a:gd name="T1" fmla="*/ 35 h 144"/>
                <a:gd name="T2" fmla="*/ 0 w 127"/>
                <a:gd name="T3" fmla="*/ 108 h 144"/>
                <a:gd name="T4" fmla="*/ 65 w 127"/>
                <a:gd name="T5" fmla="*/ 144 h 144"/>
                <a:gd name="T6" fmla="*/ 127 w 127"/>
                <a:gd name="T7" fmla="*/ 108 h 144"/>
                <a:gd name="T8" fmla="*/ 127 w 127"/>
                <a:gd name="T9" fmla="*/ 35 h 144"/>
                <a:gd name="T10" fmla="*/ 65 w 127"/>
                <a:gd name="T11" fmla="*/ 0 h 144"/>
                <a:gd name="T12" fmla="*/ 0 w 127"/>
                <a:gd name="T13" fmla="*/ 35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0" y="35"/>
                  </a:moveTo>
                  <a:lnTo>
                    <a:pt x="0" y="108"/>
                  </a:lnTo>
                  <a:lnTo>
                    <a:pt x="65" y="144"/>
                  </a:lnTo>
                  <a:lnTo>
                    <a:pt x="127" y="108"/>
                  </a:lnTo>
                  <a:lnTo>
                    <a:pt x="127" y="35"/>
                  </a:lnTo>
                  <a:lnTo>
                    <a:pt x="65"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7" name="Freeform 50">
              <a:extLst>
                <a:ext uri="{FF2B5EF4-FFF2-40B4-BE49-F238E27FC236}">
                  <a16:creationId xmlns:a16="http://schemas.microsoft.com/office/drawing/2014/main" id="{1E4962B3-E633-4AE0-AFDA-2A94899A9E75}"/>
                </a:ext>
              </a:extLst>
            </p:cNvPr>
            <p:cNvSpPr>
              <a:spLocks/>
            </p:cNvSpPr>
            <p:nvPr/>
          </p:nvSpPr>
          <p:spPr bwMode="auto">
            <a:xfrm>
              <a:off x="2999" y="252"/>
              <a:ext cx="126" cy="144"/>
            </a:xfrm>
            <a:custGeom>
              <a:avLst/>
              <a:gdLst>
                <a:gd name="T0" fmla="*/ 62 w 126"/>
                <a:gd name="T1" fmla="*/ 144 h 144"/>
                <a:gd name="T2" fmla="*/ 126 w 126"/>
                <a:gd name="T3" fmla="*/ 108 h 144"/>
                <a:gd name="T4" fmla="*/ 126 w 126"/>
                <a:gd name="T5" fmla="*/ 36 h 144"/>
                <a:gd name="T6" fmla="*/ 62 w 126"/>
                <a:gd name="T7" fmla="*/ 0 h 144"/>
                <a:gd name="T8" fmla="*/ 0 w 126"/>
                <a:gd name="T9" fmla="*/ 36 h 144"/>
                <a:gd name="T10" fmla="*/ 0 w 126"/>
                <a:gd name="T11" fmla="*/ 108 h 144"/>
                <a:gd name="T12" fmla="*/ 62 w 126"/>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6" h="144">
                  <a:moveTo>
                    <a:pt x="62" y="144"/>
                  </a:moveTo>
                  <a:lnTo>
                    <a:pt x="126" y="108"/>
                  </a:lnTo>
                  <a:lnTo>
                    <a:pt x="126" y="36"/>
                  </a:lnTo>
                  <a:lnTo>
                    <a:pt x="62" y="0"/>
                  </a:lnTo>
                  <a:lnTo>
                    <a:pt x="0" y="36"/>
                  </a:lnTo>
                  <a:lnTo>
                    <a:pt x="0" y="108"/>
                  </a:lnTo>
                  <a:lnTo>
                    <a:pt x="6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8" name="Freeform 51">
              <a:extLst>
                <a:ext uri="{FF2B5EF4-FFF2-40B4-BE49-F238E27FC236}">
                  <a16:creationId xmlns:a16="http://schemas.microsoft.com/office/drawing/2014/main" id="{12C2A845-4C7C-44A9-B336-7EE563E32DB0}"/>
                </a:ext>
              </a:extLst>
            </p:cNvPr>
            <p:cNvSpPr>
              <a:spLocks noEditPoints="1"/>
            </p:cNvSpPr>
            <p:nvPr/>
          </p:nvSpPr>
          <p:spPr bwMode="auto">
            <a:xfrm>
              <a:off x="3386" y="714"/>
              <a:ext cx="291" cy="332"/>
            </a:xfrm>
            <a:custGeom>
              <a:avLst/>
              <a:gdLst>
                <a:gd name="T0" fmla="*/ 291 w 291"/>
                <a:gd name="T1" fmla="*/ 332 h 332"/>
                <a:gd name="T2" fmla="*/ 291 w 291"/>
                <a:gd name="T3" fmla="*/ 0 h 332"/>
                <a:gd name="T4" fmla="*/ 0 w 291"/>
                <a:gd name="T5" fmla="*/ 166 h 332"/>
                <a:gd name="T6" fmla="*/ 291 w 291"/>
                <a:gd name="T7" fmla="*/ 332 h 332"/>
                <a:gd name="T8" fmla="*/ 274 w 291"/>
                <a:gd name="T9" fmla="*/ 166 h 332"/>
                <a:gd name="T10" fmla="*/ 274 w 291"/>
                <a:gd name="T11" fmla="*/ 301 h 332"/>
                <a:gd name="T12" fmla="*/ 35 w 291"/>
                <a:gd name="T13" fmla="*/ 166 h 332"/>
                <a:gd name="T14" fmla="*/ 274 w 291"/>
                <a:gd name="T15" fmla="*/ 31 h 332"/>
                <a:gd name="T16" fmla="*/ 274 w 291"/>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332">
                  <a:moveTo>
                    <a:pt x="291" y="332"/>
                  </a:moveTo>
                  <a:lnTo>
                    <a:pt x="291" y="0"/>
                  </a:lnTo>
                  <a:lnTo>
                    <a:pt x="0" y="166"/>
                  </a:lnTo>
                  <a:lnTo>
                    <a:pt x="291" y="332"/>
                  </a:lnTo>
                  <a:close/>
                  <a:moveTo>
                    <a:pt x="274" y="166"/>
                  </a:moveTo>
                  <a:lnTo>
                    <a:pt x="274" y="301"/>
                  </a:lnTo>
                  <a:lnTo>
                    <a:pt x="35" y="166"/>
                  </a:lnTo>
                  <a:lnTo>
                    <a:pt x="274" y="31"/>
                  </a:lnTo>
                  <a:lnTo>
                    <a:pt x="274"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9" name="Freeform 52">
              <a:extLst>
                <a:ext uri="{FF2B5EF4-FFF2-40B4-BE49-F238E27FC236}">
                  <a16:creationId xmlns:a16="http://schemas.microsoft.com/office/drawing/2014/main" id="{54A934AC-EEC5-44CD-B7E2-6533D2F305A5}"/>
                </a:ext>
              </a:extLst>
            </p:cNvPr>
            <p:cNvSpPr>
              <a:spLocks noEditPoints="1"/>
            </p:cNvSpPr>
            <p:nvPr/>
          </p:nvSpPr>
          <p:spPr bwMode="auto">
            <a:xfrm>
              <a:off x="4771" y="2652"/>
              <a:ext cx="291" cy="248"/>
            </a:xfrm>
            <a:custGeom>
              <a:avLst/>
              <a:gdLst>
                <a:gd name="T0" fmla="*/ 145 w 291"/>
                <a:gd name="T1" fmla="*/ 248 h 248"/>
                <a:gd name="T2" fmla="*/ 291 w 291"/>
                <a:gd name="T3" fmla="*/ 0 h 248"/>
                <a:gd name="T4" fmla="*/ 0 w 291"/>
                <a:gd name="T5" fmla="*/ 0 h 248"/>
                <a:gd name="T6" fmla="*/ 145 w 291"/>
                <a:gd name="T7" fmla="*/ 248 h 248"/>
                <a:gd name="T8" fmla="*/ 145 w 291"/>
                <a:gd name="T9" fmla="*/ 214 h 248"/>
                <a:gd name="T10" fmla="*/ 30 w 291"/>
                <a:gd name="T11" fmla="*/ 18 h 248"/>
                <a:gd name="T12" fmla="*/ 260 w 291"/>
                <a:gd name="T13" fmla="*/ 18 h 248"/>
                <a:gd name="T14" fmla="*/ 145 w 291"/>
                <a:gd name="T15" fmla="*/ 214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48">
                  <a:moveTo>
                    <a:pt x="145" y="248"/>
                  </a:moveTo>
                  <a:lnTo>
                    <a:pt x="291" y="0"/>
                  </a:lnTo>
                  <a:lnTo>
                    <a:pt x="0" y="0"/>
                  </a:lnTo>
                  <a:lnTo>
                    <a:pt x="145" y="248"/>
                  </a:lnTo>
                  <a:close/>
                  <a:moveTo>
                    <a:pt x="145" y="214"/>
                  </a:moveTo>
                  <a:lnTo>
                    <a:pt x="30" y="18"/>
                  </a:lnTo>
                  <a:lnTo>
                    <a:pt x="260" y="18"/>
                  </a:lnTo>
                  <a:lnTo>
                    <a:pt x="145"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0" name="Oval 53">
              <a:extLst>
                <a:ext uri="{FF2B5EF4-FFF2-40B4-BE49-F238E27FC236}">
                  <a16:creationId xmlns:a16="http://schemas.microsoft.com/office/drawing/2014/main" id="{4633DE3F-7082-49CB-B22D-5BDE92587118}"/>
                </a:ext>
              </a:extLst>
            </p:cNvPr>
            <p:cNvSpPr>
              <a:spLocks noChangeArrowheads="1"/>
            </p:cNvSpPr>
            <p:nvPr/>
          </p:nvSpPr>
          <p:spPr bwMode="auto">
            <a:xfrm>
              <a:off x="3234" y="474"/>
              <a:ext cx="135" cy="1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1" name="Oval 54">
              <a:extLst>
                <a:ext uri="{FF2B5EF4-FFF2-40B4-BE49-F238E27FC236}">
                  <a16:creationId xmlns:a16="http://schemas.microsoft.com/office/drawing/2014/main" id="{58880E61-FFDB-4A23-B2BC-BFA371A4A2B8}"/>
                </a:ext>
              </a:extLst>
            </p:cNvPr>
            <p:cNvSpPr>
              <a:spLocks noChangeArrowheads="1"/>
            </p:cNvSpPr>
            <p:nvPr/>
          </p:nvSpPr>
          <p:spPr bwMode="auto">
            <a:xfrm>
              <a:off x="5075" y="646"/>
              <a:ext cx="237" cy="2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2" name="Freeform 56">
              <a:extLst>
                <a:ext uri="{FF2B5EF4-FFF2-40B4-BE49-F238E27FC236}">
                  <a16:creationId xmlns:a16="http://schemas.microsoft.com/office/drawing/2014/main" id="{FFCAE204-F502-4564-B19A-2D64B5667ACC}"/>
                </a:ext>
              </a:extLst>
            </p:cNvPr>
            <p:cNvSpPr>
              <a:spLocks/>
            </p:cNvSpPr>
            <p:nvPr/>
          </p:nvSpPr>
          <p:spPr bwMode="auto">
            <a:xfrm>
              <a:off x="4333" y="1212"/>
              <a:ext cx="198" cy="226"/>
            </a:xfrm>
            <a:custGeom>
              <a:avLst/>
              <a:gdLst>
                <a:gd name="T0" fmla="*/ 0 w 198"/>
                <a:gd name="T1" fmla="*/ 57 h 226"/>
                <a:gd name="T2" fmla="*/ 100 w 198"/>
                <a:gd name="T3" fmla="*/ 0 h 226"/>
                <a:gd name="T4" fmla="*/ 198 w 198"/>
                <a:gd name="T5" fmla="*/ 57 h 226"/>
                <a:gd name="T6" fmla="*/ 198 w 198"/>
                <a:gd name="T7" fmla="*/ 170 h 226"/>
                <a:gd name="T8" fmla="*/ 100 w 198"/>
                <a:gd name="T9" fmla="*/ 226 h 226"/>
                <a:gd name="T10" fmla="*/ 0 w 198"/>
                <a:gd name="T11" fmla="*/ 170 h 226"/>
                <a:gd name="T12" fmla="*/ 0 w 198"/>
                <a:gd name="T13" fmla="*/ 57 h 226"/>
              </a:gdLst>
              <a:ahLst/>
              <a:cxnLst>
                <a:cxn ang="0">
                  <a:pos x="T0" y="T1"/>
                </a:cxn>
                <a:cxn ang="0">
                  <a:pos x="T2" y="T3"/>
                </a:cxn>
                <a:cxn ang="0">
                  <a:pos x="T4" y="T5"/>
                </a:cxn>
                <a:cxn ang="0">
                  <a:pos x="T6" y="T7"/>
                </a:cxn>
                <a:cxn ang="0">
                  <a:pos x="T8" y="T9"/>
                </a:cxn>
                <a:cxn ang="0">
                  <a:pos x="T10" y="T11"/>
                </a:cxn>
                <a:cxn ang="0">
                  <a:pos x="T12" y="T13"/>
                </a:cxn>
              </a:cxnLst>
              <a:rect l="0" t="0" r="r" b="b"/>
              <a:pathLst>
                <a:path w="198" h="226">
                  <a:moveTo>
                    <a:pt x="0" y="57"/>
                  </a:moveTo>
                  <a:lnTo>
                    <a:pt x="100" y="0"/>
                  </a:lnTo>
                  <a:lnTo>
                    <a:pt x="198" y="57"/>
                  </a:lnTo>
                  <a:lnTo>
                    <a:pt x="198" y="170"/>
                  </a:lnTo>
                  <a:lnTo>
                    <a:pt x="100" y="226"/>
                  </a:lnTo>
                  <a:lnTo>
                    <a:pt x="0" y="17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3" name="Freeform 57">
              <a:extLst>
                <a:ext uri="{FF2B5EF4-FFF2-40B4-BE49-F238E27FC236}">
                  <a16:creationId xmlns:a16="http://schemas.microsoft.com/office/drawing/2014/main" id="{AEC28BD5-A3CD-4C75-9C2A-639835613239}"/>
                </a:ext>
              </a:extLst>
            </p:cNvPr>
            <p:cNvSpPr>
              <a:spLocks/>
            </p:cNvSpPr>
            <p:nvPr/>
          </p:nvSpPr>
          <p:spPr bwMode="auto">
            <a:xfrm>
              <a:off x="5145" y="1418"/>
              <a:ext cx="98" cy="112"/>
            </a:xfrm>
            <a:custGeom>
              <a:avLst/>
              <a:gdLst>
                <a:gd name="T0" fmla="*/ 0 w 98"/>
                <a:gd name="T1" fmla="*/ 29 h 112"/>
                <a:gd name="T2" fmla="*/ 49 w 98"/>
                <a:gd name="T3" fmla="*/ 0 h 112"/>
                <a:gd name="T4" fmla="*/ 98 w 98"/>
                <a:gd name="T5" fmla="*/ 29 h 112"/>
                <a:gd name="T6" fmla="*/ 98 w 98"/>
                <a:gd name="T7" fmla="*/ 83 h 112"/>
                <a:gd name="T8" fmla="*/ 49 w 98"/>
                <a:gd name="T9" fmla="*/ 112 h 112"/>
                <a:gd name="T10" fmla="*/ 0 w 98"/>
                <a:gd name="T11" fmla="*/ 83 h 112"/>
                <a:gd name="T12" fmla="*/ 0 w 98"/>
                <a:gd name="T13" fmla="*/ 29 h 112"/>
              </a:gdLst>
              <a:ahLst/>
              <a:cxnLst>
                <a:cxn ang="0">
                  <a:pos x="T0" y="T1"/>
                </a:cxn>
                <a:cxn ang="0">
                  <a:pos x="T2" y="T3"/>
                </a:cxn>
                <a:cxn ang="0">
                  <a:pos x="T4" y="T5"/>
                </a:cxn>
                <a:cxn ang="0">
                  <a:pos x="T6" y="T7"/>
                </a:cxn>
                <a:cxn ang="0">
                  <a:pos x="T8" y="T9"/>
                </a:cxn>
                <a:cxn ang="0">
                  <a:pos x="T10" y="T11"/>
                </a:cxn>
                <a:cxn ang="0">
                  <a:pos x="T12" y="T13"/>
                </a:cxn>
              </a:cxnLst>
              <a:rect l="0" t="0" r="r" b="b"/>
              <a:pathLst>
                <a:path w="98" h="112">
                  <a:moveTo>
                    <a:pt x="0" y="29"/>
                  </a:moveTo>
                  <a:lnTo>
                    <a:pt x="49" y="0"/>
                  </a:lnTo>
                  <a:lnTo>
                    <a:pt x="98" y="29"/>
                  </a:lnTo>
                  <a:lnTo>
                    <a:pt x="98" y="83"/>
                  </a:lnTo>
                  <a:lnTo>
                    <a:pt x="49" y="112"/>
                  </a:lnTo>
                  <a:lnTo>
                    <a:pt x="0" y="83"/>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4" name="Freeform 58">
              <a:extLst>
                <a:ext uri="{FF2B5EF4-FFF2-40B4-BE49-F238E27FC236}">
                  <a16:creationId xmlns:a16="http://schemas.microsoft.com/office/drawing/2014/main" id="{6E3E65B9-4178-4227-9254-78EA8CB010C4}"/>
                </a:ext>
              </a:extLst>
            </p:cNvPr>
            <p:cNvSpPr>
              <a:spLocks/>
            </p:cNvSpPr>
            <p:nvPr/>
          </p:nvSpPr>
          <p:spPr bwMode="auto">
            <a:xfrm>
              <a:off x="3525" y="829"/>
              <a:ext cx="89" cy="102"/>
            </a:xfrm>
            <a:custGeom>
              <a:avLst/>
              <a:gdLst>
                <a:gd name="T0" fmla="*/ 0 w 89"/>
                <a:gd name="T1" fmla="*/ 51 h 102"/>
                <a:gd name="T2" fmla="*/ 45 w 89"/>
                <a:gd name="T3" fmla="*/ 26 h 102"/>
                <a:gd name="T4" fmla="*/ 89 w 89"/>
                <a:gd name="T5" fmla="*/ 0 h 102"/>
                <a:gd name="T6" fmla="*/ 89 w 89"/>
                <a:gd name="T7" fmla="*/ 51 h 102"/>
                <a:gd name="T8" fmla="*/ 89 w 89"/>
                <a:gd name="T9" fmla="*/ 102 h 102"/>
                <a:gd name="T10" fmla="*/ 45 w 89"/>
                <a:gd name="T11" fmla="*/ 76 h 102"/>
                <a:gd name="T12" fmla="*/ 0 w 89"/>
                <a:gd name="T13" fmla="*/ 51 h 102"/>
              </a:gdLst>
              <a:ahLst/>
              <a:cxnLst>
                <a:cxn ang="0">
                  <a:pos x="T0" y="T1"/>
                </a:cxn>
                <a:cxn ang="0">
                  <a:pos x="T2" y="T3"/>
                </a:cxn>
                <a:cxn ang="0">
                  <a:pos x="T4" y="T5"/>
                </a:cxn>
                <a:cxn ang="0">
                  <a:pos x="T6" y="T7"/>
                </a:cxn>
                <a:cxn ang="0">
                  <a:pos x="T8" y="T9"/>
                </a:cxn>
                <a:cxn ang="0">
                  <a:pos x="T10" y="T11"/>
                </a:cxn>
                <a:cxn ang="0">
                  <a:pos x="T12" y="T13"/>
                </a:cxn>
              </a:cxnLst>
              <a:rect l="0" t="0" r="r" b="b"/>
              <a:pathLst>
                <a:path w="89" h="102">
                  <a:moveTo>
                    <a:pt x="0" y="51"/>
                  </a:moveTo>
                  <a:lnTo>
                    <a:pt x="45" y="26"/>
                  </a:lnTo>
                  <a:lnTo>
                    <a:pt x="89" y="0"/>
                  </a:lnTo>
                  <a:lnTo>
                    <a:pt x="89" y="51"/>
                  </a:lnTo>
                  <a:lnTo>
                    <a:pt x="89" y="102"/>
                  </a:lnTo>
                  <a:lnTo>
                    <a:pt x="45" y="76"/>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5" name="Freeform 59">
              <a:extLst>
                <a:ext uri="{FF2B5EF4-FFF2-40B4-BE49-F238E27FC236}">
                  <a16:creationId xmlns:a16="http://schemas.microsoft.com/office/drawing/2014/main" id="{F6EC59E7-7B90-4219-8B4E-7EF114E44B4E}"/>
                </a:ext>
              </a:extLst>
            </p:cNvPr>
            <p:cNvSpPr>
              <a:spLocks/>
            </p:cNvSpPr>
            <p:nvPr/>
          </p:nvSpPr>
          <p:spPr bwMode="auto">
            <a:xfrm>
              <a:off x="4872" y="2706"/>
              <a:ext cx="88" cy="76"/>
            </a:xfrm>
            <a:custGeom>
              <a:avLst/>
              <a:gdLst>
                <a:gd name="T0" fmla="*/ 44 w 88"/>
                <a:gd name="T1" fmla="*/ 76 h 76"/>
                <a:gd name="T2" fmla="*/ 22 w 88"/>
                <a:gd name="T3" fmla="*/ 37 h 76"/>
                <a:gd name="T4" fmla="*/ 0 w 88"/>
                <a:gd name="T5" fmla="*/ 0 h 76"/>
                <a:gd name="T6" fmla="*/ 44 w 88"/>
                <a:gd name="T7" fmla="*/ 0 h 76"/>
                <a:gd name="T8" fmla="*/ 88 w 88"/>
                <a:gd name="T9" fmla="*/ 0 h 76"/>
                <a:gd name="T10" fmla="*/ 66 w 88"/>
                <a:gd name="T11" fmla="*/ 37 h 76"/>
                <a:gd name="T12" fmla="*/ 44 w 88"/>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88" h="76">
                  <a:moveTo>
                    <a:pt x="44" y="76"/>
                  </a:moveTo>
                  <a:lnTo>
                    <a:pt x="22" y="37"/>
                  </a:lnTo>
                  <a:lnTo>
                    <a:pt x="0" y="0"/>
                  </a:lnTo>
                  <a:lnTo>
                    <a:pt x="44" y="0"/>
                  </a:lnTo>
                  <a:lnTo>
                    <a:pt x="88" y="0"/>
                  </a:lnTo>
                  <a:lnTo>
                    <a:pt x="66" y="37"/>
                  </a:lnTo>
                  <a:lnTo>
                    <a:pt x="4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56" name="组合 55">
            <a:extLst>
              <a:ext uri="{FF2B5EF4-FFF2-40B4-BE49-F238E27FC236}">
                <a16:creationId xmlns:a16="http://schemas.microsoft.com/office/drawing/2014/main" id="{D39FBF6F-0B3F-4F98-87AE-C0E1155AC49D}"/>
              </a:ext>
            </a:extLst>
          </p:cNvPr>
          <p:cNvGrpSpPr/>
          <p:nvPr userDrawn="1"/>
        </p:nvGrpSpPr>
        <p:grpSpPr>
          <a:xfrm>
            <a:off x="649221" y="611737"/>
            <a:ext cx="3170252" cy="553089"/>
            <a:chOff x="1551004" y="4350583"/>
            <a:chExt cx="3170665" cy="552961"/>
          </a:xfrm>
        </p:grpSpPr>
        <p:sp>
          <p:nvSpPr>
            <p:cNvPr id="57" name="矩形 65">
              <a:extLst>
                <a:ext uri="{FF2B5EF4-FFF2-40B4-BE49-F238E27FC236}">
                  <a16:creationId xmlns:a16="http://schemas.microsoft.com/office/drawing/2014/main" id="{BE5F4CD1-D150-4887-9623-E48CA5388D2A}"/>
                </a:ext>
              </a:extLst>
            </p:cNvPr>
            <p:cNvSpPr>
              <a:spLocks noChangeArrowheads="1"/>
            </p:cNvSpPr>
            <p:nvPr/>
          </p:nvSpPr>
          <p:spPr bwMode="auto">
            <a:xfrm>
              <a:off x="1551004" y="4350583"/>
              <a:ext cx="2324465" cy="40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685800">
                <a:spcBef>
                  <a:spcPct val="0"/>
                </a:spcBef>
                <a:buFont typeface="Arial" panose="020B0604020202020204" pitchFamily="34" charset="0"/>
                <a:buNone/>
                <a:defRPr/>
              </a:pPr>
              <a:r>
                <a:rPr lang="en-US" altLang="zh-CN" sz="2000" spc="300" dirty="0">
                  <a:ln w="6350">
                    <a:noFill/>
                  </a:ln>
                  <a:solidFill>
                    <a:schemeClr val="tx1">
                      <a:lumMod val="75000"/>
                      <a:lumOff val="25000"/>
                    </a:schemeClr>
                  </a:solidFill>
                  <a:latin typeface="微软雅黑" panose="020B0503020204020204" pitchFamily="34" charset="-122"/>
                  <a:ea typeface="微软雅黑" panose="020B0503020204020204" pitchFamily="34" charset="-122"/>
                </a:rPr>
                <a:t>Add title text</a:t>
              </a:r>
              <a:endParaRPr lang="zh-CN" altLang="en-US" sz="2000" spc="300" dirty="0">
                <a:ln w="6350">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a:extLst>
                <a:ext uri="{FF2B5EF4-FFF2-40B4-BE49-F238E27FC236}">
                  <a16:creationId xmlns:a16="http://schemas.microsoft.com/office/drawing/2014/main" id="{61ACAA8F-CFE2-4786-93AD-402D14A374F0}"/>
                </a:ext>
              </a:extLst>
            </p:cNvPr>
            <p:cNvSpPr txBox="1"/>
            <p:nvPr/>
          </p:nvSpPr>
          <p:spPr>
            <a:xfrm>
              <a:off x="1551004" y="4657323"/>
              <a:ext cx="3170665" cy="246221"/>
            </a:xfrm>
            <a:prstGeom prst="rect">
              <a:avLst/>
            </a:prstGeom>
            <a:noFill/>
          </p:spPr>
          <p:txBody>
            <a:bodyPr wrap="square" rtlCol="0">
              <a:spAutoFit/>
            </a:bodyPr>
            <a:lstStyle>
              <a:defPPr>
                <a:defRPr lang="zh-CN"/>
              </a:defPPr>
              <a:lvl1pPr>
                <a:defRPr sz="3200" b="1" spc="-110">
                  <a:solidFill>
                    <a:schemeClr val="bg1">
                      <a:alpha val="81000"/>
                    </a:schemeClr>
                  </a:solidFill>
                  <a:latin typeface="NanLiHei_Eurostile" panose="02010600030101010101" pitchFamily="2" charset="-122"/>
                  <a:ea typeface="NanLiHei_Eurostile" panose="02010600030101010101" pitchFamily="2" charset="-122"/>
                </a:defRPr>
              </a:lvl1pPr>
            </a:lstStyle>
            <a:p>
              <a:pPr defTabSz="685800"/>
              <a:r>
                <a:rPr lang="en-US" altLang="zh-CN" sz="1000" b="0" spc="60" dirty="0">
                  <a:solidFill>
                    <a:schemeClr val="tx1">
                      <a:lumMod val="75000"/>
                      <a:lumOff val="25000"/>
                    </a:schemeClr>
                  </a:solidFill>
                  <a:latin typeface="Times New Roman" panose="02020603050405020304" pitchFamily="18" charset="0"/>
                  <a:cs typeface="Times New Roman" panose="02020603050405020304" pitchFamily="18" charset="0"/>
                </a:rPr>
                <a:t>http://www.rapidppt.com</a:t>
              </a:r>
              <a:endParaRPr lang="zh-CN" altLang="en-US" sz="1000" b="0" spc="6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grpSp>
        <p:nvGrpSpPr>
          <p:cNvPr id="59" name="组合 58">
            <a:extLst>
              <a:ext uri="{FF2B5EF4-FFF2-40B4-BE49-F238E27FC236}">
                <a16:creationId xmlns:a16="http://schemas.microsoft.com/office/drawing/2014/main" id="{EDB31CD7-174A-4151-9299-CC208BEE2A58}"/>
              </a:ext>
            </a:extLst>
          </p:cNvPr>
          <p:cNvGrpSpPr/>
          <p:nvPr userDrawn="1"/>
        </p:nvGrpSpPr>
        <p:grpSpPr>
          <a:xfrm>
            <a:off x="-5324" y="31817"/>
            <a:ext cx="730155" cy="743122"/>
            <a:chOff x="-5326" y="31810"/>
            <a:chExt cx="730250" cy="742950"/>
          </a:xfrm>
          <a:gradFill>
            <a:gsLst>
              <a:gs pos="0">
                <a:srgbClr val="363F4A"/>
              </a:gs>
              <a:gs pos="99275">
                <a:srgbClr val="20AEE5"/>
              </a:gs>
              <a:gs pos="67000">
                <a:srgbClr val="0070C0"/>
              </a:gs>
            </a:gsLst>
            <a:lin ang="0" scaled="0"/>
          </a:gradFill>
        </p:grpSpPr>
        <p:sp>
          <p:nvSpPr>
            <p:cNvPr id="60" name="Freeform 40">
              <a:extLst>
                <a:ext uri="{FF2B5EF4-FFF2-40B4-BE49-F238E27FC236}">
                  <a16:creationId xmlns:a16="http://schemas.microsoft.com/office/drawing/2014/main" id="{B78E0D54-0D99-4B63-B3EF-F933C32EC15D}"/>
                </a:ext>
              </a:extLst>
            </p:cNvPr>
            <p:cNvSpPr>
              <a:spLocks/>
            </p:cNvSpPr>
            <p:nvPr/>
          </p:nvSpPr>
          <p:spPr bwMode="auto">
            <a:xfrm>
              <a:off x="-5326" y="79435"/>
              <a:ext cx="682625" cy="695325"/>
            </a:xfrm>
            <a:custGeom>
              <a:avLst/>
              <a:gdLst>
                <a:gd name="T0" fmla="*/ 0 w 430"/>
                <a:gd name="T1" fmla="*/ 419 h 438"/>
                <a:gd name="T2" fmla="*/ 421 w 430"/>
                <a:gd name="T3" fmla="*/ 0 h 438"/>
                <a:gd name="T4" fmla="*/ 430 w 430"/>
                <a:gd name="T5" fmla="*/ 8 h 438"/>
                <a:gd name="T6" fmla="*/ 0 w 430"/>
                <a:gd name="T7" fmla="*/ 438 h 438"/>
                <a:gd name="T8" fmla="*/ 0 w 430"/>
                <a:gd name="T9" fmla="*/ 419 h 438"/>
              </a:gdLst>
              <a:ahLst/>
              <a:cxnLst>
                <a:cxn ang="0">
                  <a:pos x="T0" y="T1"/>
                </a:cxn>
                <a:cxn ang="0">
                  <a:pos x="T2" y="T3"/>
                </a:cxn>
                <a:cxn ang="0">
                  <a:pos x="T4" y="T5"/>
                </a:cxn>
                <a:cxn ang="0">
                  <a:pos x="T6" y="T7"/>
                </a:cxn>
                <a:cxn ang="0">
                  <a:pos x="T8" y="T9"/>
                </a:cxn>
              </a:cxnLst>
              <a:rect l="0" t="0" r="r" b="b"/>
              <a:pathLst>
                <a:path w="430" h="438">
                  <a:moveTo>
                    <a:pt x="0" y="419"/>
                  </a:moveTo>
                  <a:lnTo>
                    <a:pt x="421" y="0"/>
                  </a:lnTo>
                  <a:lnTo>
                    <a:pt x="430" y="8"/>
                  </a:lnTo>
                  <a:lnTo>
                    <a:pt x="0" y="438"/>
                  </a:lnTo>
                  <a:lnTo>
                    <a:pt x="0"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Freeform 41">
              <a:extLst>
                <a:ext uri="{FF2B5EF4-FFF2-40B4-BE49-F238E27FC236}">
                  <a16:creationId xmlns:a16="http://schemas.microsoft.com/office/drawing/2014/main" id="{FF00F90A-8197-47A6-A5FA-63113E905F05}"/>
                </a:ext>
              </a:extLst>
            </p:cNvPr>
            <p:cNvSpPr>
              <a:spLocks/>
            </p:cNvSpPr>
            <p:nvPr/>
          </p:nvSpPr>
          <p:spPr bwMode="auto">
            <a:xfrm>
              <a:off x="613799" y="31810"/>
              <a:ext cx="111125"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2" name="组合 61">
            <a:extLst>
              <a:ext uri="{FF2B5EF4-FFF2-40B4-BE49-F238E27FC236}">
                <a16:creationId xmlns:a16="http://schemas.microsoft.com/office/drawing/2014/main" id="{69626990-B760-43A5-874D-71C31850A58B}"/>
              </a:ext>
            </a:extLst>
          </p:cNvPr>
          <p:cNvGrpSpPr/>
          <p:nvPr userDrawn="1"/>
        </p:nvGrpSpPr>
        <p:grpSpPr>
          <a:xfrm>
            <a:off x="-5324" y="184254"/>
            <a:ext cx="1323803" cy="743123"/>
            <a:chOff x="-5326" y="184210"/>
            <a:chExt cx="1323975" cy="742951"/>
          </a:xfrm>
          <a:gradFill>
            <a:gsLst>
              <a:gs pos="0">
                <a:srgbClr val="363F4A"/>
              </a:gs>
              <a:gs pos="99275">
                <a:srgbClr val="20AEE5"/>
              </a:gs>
              <a:gs pos="67000">
                <a:srgbClr val="0070C0"/>
              </a:gs>
            </a:gsLst>
            <a:lin ang="0" scaled="0"/>
          </a:gradFill>
        </p:grpSpPr>
        <p:sp>
          <p:nvSpPr>
            <p:cNvPr id="63" name="Freeform 42">
              <a:extLst>
                <a:ext uri="{FF2B5EF4-FFF2-40B4-BE49-F238E27FC236}">
                  <a16:creationId xmlns:a16="http://schemas.microsoft.com/office/drawing/2014/main" id="{E08C3CC6-F00F-427D-A0B4-722DEF542474}"/>
                </a:ext>
              </a:extLst>
            </p:cNvPr>
            <p:cNvSpPr>
              <a:spLocks/>
            </p:cNvSpPr>
            <p:nvPr/>
          </p:nvSpPr>
          <p:spPr bwMode="auto">
            <a:xfrm>
              <a:off x="-5326" y="230248"/>
              <a:ext cx="1268413" cy="696913"/>
            </a:xfrm>
            <a:custGeom>
              <a:avLst/>
              <a:gdLst>
                <a:gd name="T0" fmla="*/ 0 w 799"/>
                <a:gd name="T1" fmla="*/ 420 h 439"/>
                <a:gd name="T2" fmla="*/ 421 w 799"/>
                <a:gd name="T3" fmla="*/ 0 h 439"/>
                <a:gd name="T4" fmla="*/ 423 w 799"/>
                <a:gd name="T5" fmla="*/ 0 h 439"/>
                <a:gd name="T6" fmla="*/ 426 w 799"/>
                <a:gd name="T7" fmla="*/ 0 h 439"/>
                <a:gd name="T8" fmla="*/ 799 w 799"/>
                <a:gd name="T9" fmla="*/ 0 h 439"/>
                <a:gd name="T10" fmla="*/ 799 w 799"/>
                <a:gd name="T11" fmla="*/ 13 h 439"/>
                <a:gd name="T12" fmla="*/ 428 w 799"/>
                <a:gd name="T13" fmla="*/ 13 h 439"/>
                <a:gd name="T14" fmla="*/ 0 w 799"/>
                <a:gd name="T15" fmla="*/ 439 h 439"/>
                <a:gd name="T16" fmla="*/ 0 w 799"/>
                <a:gd name="T17" fmla="*/ 42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439">
                  <a:moveTo>
                    <a:pt x="0" y="420"/>
                  </a:moveTo>
                  <a:lnTo>
                    <a:pt x="421" y="0"/>
                  </a:lnTo>
                  <a:lnTo>
                    <a:pt x="423" y="0"/>
                  </a:lnTo>
                  <a:lnTo>
                    <a:pt x="426" y="0"/>
                  </a:lnTo>
                  <a:lnTo>
                    <a:pt x="799" y="0"/>
                  </a:lnTo>
                  <a:lnTo>
                    <a:pt x="799" y="13"/>
                  </a:lnTo>
                  <a:lnTo>
                    <a:pt x="428" y="13"/>
                  </a:lnTo>
                  <a:lnTo>
                    <a:pt x="0" y="439"/>
                  </a:lnTo>
                  <a:lnTo>
                    <a:pt x="0"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Oval 43">
              <a:extLst>
                <a:ext uri="{FF2B5EF4-FFF2-40B4-BE49-F238E27FC236}">
                  <a16:creationId xmlns:a16="http://schemas.microsoft.com/office/drawing/2014/main" id="{4623AE7D-E785-4D11-9053-7FDB96BCE5C2}"/>
                </a:ext>
              </a:extLst>
            </p:cNvPr>
            <p:cNvSpPr>
              <a:spLocks noChangeArrowheads="1"/>
            </p:cNvSpPr>
            <p:nvPr/>
          </p:nvSpPr>
          <p:spPr bwMode="auto">
            <a:xfrm>
              <a:off x="1207524" y="184210"/>
              <a:ext cx="111125"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5" name="组合 64">
            <a:extLst>
              <a:ext uri="{FF2B5EF4-FFF2-40B4-BE49-F238E27FC236}">
                <a16:creationId xmlns:a16="http://schemas.microsoft.com/office/drawing/2014/main" id="{BF8D33D7-CA8B-42A2-9510-DD4118ABDB2C}"/>
              </a:ext>
            </a:extLst>
          </p:cNvPr>
          <p:cNvGrpSpPr/>
          <p:nvPr userDrawn="1"/>
        </p:nvGrpSpPr>
        <p:grpSpPr>
          <a:xfrm>
            <a:off x="-5324" y="371622"/>
            <a:ext cx="3166651" cy="733595"/>
            <a:chOff x="-5326" y="371535"/>
            <a:chExt cx="3167063" cy="733425"/>
          </a:xfrm>
          <a:gradFill>
            <a:gsLst>
              <a:gs pos="0">
                <a:srgbClr val="363F4A"/>
              </a:gs>
              <a:gs pos="99275">
                <a:srgbClr val="20AEE5"/>
              </a:gs>
              <a:gs pos="67000">
                <a:srgbClr val="0070C0"/>
              </a:gs>
            </a:gsLst>
            <a:lin ang="0" scaled="0"/>
          </a:gradFill>
        </p:grpSpPr>
        <p:sp>
          <p:nvSpPr>
            <p:cNvPr id="66" name="Freeform 44">
              <a:extLst>
                <a:ext uri="{FF2B5EF4-FFF2-40B4-BE49-F238E27FC236}">
                  <a16:creationId xmlns:a16="http://schemas.microsoft.com/office/drawing/2014/main" id="{90583528-C28C-4E4A-A2F6-CD6AAA0948A6}"/>
                </a:ext>
              </a:extLst>
            </p:cNvPr>
            <p:cNvSpPr>
              <a:spLocks/>
            </p:cNvSpPr>
            <p:nvPr/>
          </p:nvSpPr>
          <p:spPr bwMode="auto">
            <a:xfrm>
              <a:off x="-5326" y="371535"/>
              <a:ext cx="3106738" cy="733425"/>
            </a:xfrm>
            <a:custGeom>
              <a:avLst/>
              <a:gdLst>
                <a:gd name="T0" fmla="*/ 0 w 1957"/>
                <a:gd name="T1" fmla="*/ 443 h 462"/>
                <a:gd name="T2" fmla="*/ 442 w 1957"/>
                <a:gd name="T3" fmla="*/ 0 h 462"/>
                <a:gd name="T4" fmla="*/ 444 w 1957"/>
                <a:gd name="T5" fmla="*/ 0 h 462"/>
                <a:gd name="T6" fmla="*/ 447 w 1957"/>
                <a:gd name="T7" fmla="*/ 0 h 462"/>
                <a:gd name="T8" fmla="*/ 1071 w 1957"/>
                <a:gd name="T9" fmla="*/ 0 h 462"/>
                <a:gd name="T10" fmla="*/ 1072 w 1957"/>
                <a:gd name="T11" fmla="*/ 0 h 462"/>
                <a:gd name="T12" fmla="*/ 1074 w 1957"/>
                <a:gd name="T13" fmla="*/ 0 h 462"/>
                <a:gd name="T14" fmla="*/ 1311 w 1957"/>
                <a:gd name="T15" fmla="*/ 138 h 462"/>
                <a:gd name="T16" fmla="*/ 1957 w 1957"/>
                <a:gd name="T17" fmla="*/ 138 h 462"/>
                <a:gd name="T18" fmla="*/ 1957 w 1957"/>
                <a:gd name="T19" fmla="*/ 152 h 462"/>
                <a:gd name="T20" fmla="*/ 1309 w 1957"/>
                <a:gd name="T21" fmla="*/ 152 h 462"/>
                <a:gd name="T22" fmla="*/ 1307 w 1957"/>
                <a:gd name="T23" fmla="*/ 152 h 462"/>
                <a:gd name="T24" fmla="*/ 1306 w 1957"/>
                <a:gd name="T25" fmla="*/ 150 h 462"/>
                <a:gd name="T26" fmla="*/ 1069 w 1957"/>
                <a:gd name="T27" fmla="*/ 12 h 462"/>
                <a:gd name="T28" fmla="*/ 449 w 1957"/>
                <a:gd name="T29" fmla="*/ 12 h 462"/>
                <a:gd name="T30" fmla="*/ 0 w 1957"/>
                <a:gd name="T31" fmla="*/ 462 h 462"/>
                <a:gd name="T32" fmla="*/ 0 w 1957"/>
                <a:gd name="T33" fmla="*/ 44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7" h="462">
                  <a:moveTo>
                    <a:pt x="0" y="443"/>
                  </a:moveTo>
                  <a:lnTo>
                    <a:pt x="442" y="0"/>
                  </a:lnTo>
                  <a:lnTo>
                    <a:pt x="444" y="0"/>
                  </a:lnTo>
                  <a:lnTo>
                    <a:pt x="447" y="0"/>
                  </a:lnTo>
                  <a:lnTo>
                    <a:pt x="1071" y="0"/>
                  </a:lnTo>
                  <a:lnTo>
                    <a:pt x="1072" y="0"/>
                  </a:lnTo>
                  <a:lnTo>
                    <a:pt x="1074" y="0"/>
                  </a:lnTo>
                  <a:lnTo>
                    <a:pt x="1311" y="138"/>
                  </a:lnTo>
                  <a:lnTo>
                    <a:pt x="1957" y="138"/>
                  </a:lnTo>
                  <a:lnTo>
                    <a:pt x="1957" y="152"/>
                  </a:lnTo>
                  <a:lnTo>
                    <a:pt x="1309" y="152"/>
                  </a:lnTo>
                  <a:lnTo>
                    <a:pt x="1307" y="152"/>
                  </a:lnTo>
                  <a:lnTo>
                    <a:pt x="1306" y="150"/>
                  </a:lnTo>
                  <a:lnTo>
                    <a:pt x="1069" y="12"/>
                  </a:lnTo>
                  <a:lnTo>
                    <a:pt x="449" y="12"/>
                  </a:lnTo>
                  <a:lnTo>
                    <a:pt x="0" y="462"/>
                  </a:lnTo>
                  <a:lnTo>
                    <a:pt x="0" y="4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Oval 45">
              <a:extLst>
                <a:ext uri="{FF2B5EF4-FFF2-40B4-BE49-F238E27FC236}">
                  <a16:creationId xmlns:a16="http://schemas.microsoft.com/office/drawing/2014/main" id="{6AAEE1A3-C040-41E3-A75F-98DB5CEA3256}"/>
                </a:ext>
              </a:extLst>
            </p:cNvPr>
            <p:cNvSpPr>
              <a:spLocks noChangeArrowheads="1"/>
            </p:cNvSpPr>
            <p:nvPr/>
          </p:nvSpPr>
          <p:spPr bwMode="auto">
            <a:xfrm>
              <a:off x="3047437" y="546160"/>
              <a:ext cx="114300"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a:extLst>
              <a:ext uri="{FF2B5EF4-FFF2-40B4-BE49-F238E27FC236}">
                <a16:creationId xmlns:a16="http://schemas.microsoft.com/office/drawing/2014/main" id="{9EEAE2F2-58CC-4C17-B3CD-57AF97BF391E}"/>
              </a:ext>
            </a:extLst>
          </p:cNvPr>
          <p:cNvGrpSpPr/>
          <p:nvPr userDrawn="1"/>
        </p:nvGrpSpPr>
        <p:grpSpPr>
          <a:xfrm>
            <a:off x="-5324" y="482772"/>
            <a:ext cx="1679357" cy="809812"/>
            <a:chOff x="-5326" y="482660"/>
            <a:chExt cx="1679576" cy="809625"/>
          </a:xfrm>
          <a:gradFill>
            <a:gsLst>
              <a:gs pos="0">
                <a:srgbClr val="363F4A"/>
              </a:gs>
              <a:gs pos="99275">
                <a:srgbClr val="20AEE5"/>
              </a:gs>
              <a:gs pos="67000">
                <a:srgbClr val="0070C0"/>
              </a:gs>
            </a:gsLst>
            <a:lin ang="0" scaled="0"/>
          </a:gradFill>
        </p:grpSpPr>
        <p:sp>
          <p:nvSpPr>
            <p:cNvPr id="69" name="Freeform 46">
              <a:extLst>
                <a:ext uri="{FF2B5EF4-FFF2-40B4-BE49-F238E27FC236}">
                  <a16:creationId xmlns:a16="http://schemas.microsoft.com/office/drawing/2014/main" id="{39C47AFD-F643-451E-B388-972D7E5E582F}"/>
                </a:ext>
              </a:extLst>
            </p:cNvPr>
            <p:cNvSpPr>
              <a:spLocks/>
            </p:cNvSpPr>
            <p:nvPr/>
          </p:nvSpPr>
          <p:spPr bwMode="auto">
            <a:xfrm>
              <a:off x="-5326" y="527110"/>
              <a:ext cx="1627188" cy="765175"/>
            </a:xfrm>
            <a:custGeom>
              <a:avLst/>
              <a:gdLst>
                <a:gd name="T0" fmla="*/ 0 w 1025"/>
                <a:gd name="T1" fmla="*/ 463 h 482"/>
                <a:gd name="T2" fmla="*/ 461 w 1025"/>
                <a:gd name="T3" fmla="*/ 3 h 482"/>
                <a:gd name="T4" fmla="*/ 463 w 1025"/>
                <a:gd name="T5" fmla="*/ 0 h 482"/>
                <a:gd name="T6" fmla="*/ 467 w 1025"/>
                <a:gd name="T7" fmla="*/ 0 h 482"/>
                <a:gd name="T8" fmla="*/ 1025 w 1025"/>
                <a:gd name="T9" fmla="*/ 0 h 482"/>
                <a:gd name="T10" fmla="*/ 1025 w 1025"/>
                <a:gd name="T11" fmla="*/ 14 h 482"/>
                <a:gd name="T12" fmla="*/ 468 w 1025"/>
                <a:gd name="T13" fmla="*/ 14 h 482"/>
                <a:gd name="T14" fmla="*/ 0 w 1025"/>
                <a:gd name="T15" fmla="*/ 482 h 482"/>
                <a:gd name="T16" fmla="*/ 0 w 1025"/>
                <a:gd name="T17" fmla="*/ 46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5" h="482">
                  <a:moveTo>
                    <a:pt x="0" y="463"/>
                  </a:moveTo>
                  <a:lnTo>
                    <a:pt x="461" y="3"/>
                  </a:lnTo>
                  <a:lnTo>
                    <a:pt x="463" y="0"/>
                  </a:lnTo>
                  <a:lnTo>
                    <a:pt x="467" y="0"/>
                  </a:lnTo>
                  <a:lnTo>
                    <a:pt x="1025" y="0"/>
                  </a:lnTo>
                  <a:lnTo>
                    <a:pt x="1025" y="14"/>
                  </a:lnTo>
                  <a:lnTo>
                    <a:pt x="468" y="14"/>
                  </a:lnTo>
                  <a:lnTo>
                    <a:pt x="0" y="482"/>
                  </a:lnTo>
                  <a:lnTo>
                    <a:pt x="0"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Freeform 47">
              <a:extLst>
                <a:ext uri="{FF2B5EF4-FFF2-40B4-BE49-F238E27FC236}">
                  <a16:creationId xmlns:a16="http://schemas.microsoft.com/office/drawing/2014/main" id="{D8BF38E3-B011-4D22-BB5A-43C405BCECAD}"/>
                </a:ext>
              </a:extLst>
            </p:cNvPr>
            <p:cNvSpPr>
              <a:spLocks/>
            </p:cNvSpPr>
            <p:nvPr/>
          </p:nvSpPr>
          <p:spPr bwMode="auto">
            <a:xfrm>
              <a:off x="1564712" y="482660"/>
              <a:ext cx="109538"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1" name="组合 70">
            <a:extLst>
              <a:ext uri="{FF2B5EF4-FFF2-40B4-BE49-F238E27FC236}">
                <a16:creationId xmlns:a16="http://schemas.microsoft.com/office/drawing/2014/main" id="{2BEB715D-1FED-4294-A0CD-0012C76EB364}"/>
              </a:ext>
            </a:extLst>
          </p:cNvPr>
          <p:cNvGrpSpPr/>
          <p:nvPr userDrawn="1"/>
        </p:nvGrpSpPr>
        <p:grpSpPr>
          <a:xfrm>
            <a:off x="-5324" y="822577"/>
            <a:ext cx="646029" cy="660554"/>
            <a:chOff x="-5326" y="822385"/>
            <a:chExt cx="646113" cy="660401"/>
          </a:xfrm>
          <a:gradFill>
            <a:gsLst>
              <a:gs pos="0">
                <a:srgbClr val="363F4A"/>
              </a:gs>
              <a:gs pos="99275">
                <a:srgbClr val="20AEE5"/>
              </a:gs>
              <a:gs pos="67000">
                <a:srgbClr val="0070C0"/>
              </a:gs>
            </a:gsLst>
            <a:lin ang="0" scaled="0"/>
          </a:gradFill>
        </p:grpSpPr>
        <p:sp>
          <p:nvSpPr>
            <p:cNvPr id="72" name="Freeform 48">
              <a:extLst>
                <a:ext uri="{FF2B5EF4-FFF2-40B4-BE49-F238E27FC236}">
                  <a16:creationId xmlns:a16="http://schemas.microsoft.com/office/drawing/2014/main" id="{7ECA2E75-8C9C-4B93-944E-AC87C9D26BED}"/>
                </a:ext>
              </a:extLst>
            </p:cNvPr>
            <p:cNvSpPr>
              <a:spLocks/>
            </p:cNvSpPr>
            <p:nvPr/>
          </p:nvSpPr>
          <p:spPr bwMode="auto">
            <a:xfrm>
              <a:off x="-5326" y="871598"/>
              <a:ext cx="600075" cy="611188"/>
            </a:xfrm>
            <a:custGeom>
              <a:avLst/>
              <a:gdLst>
                <a:gd name="T0" fmla="*/ 0 w 378"/>
                <a:gd name="T1" fmla="*/ 368 h 385"/>
                <a:gd name="T2" fmla="*/ 367 w 378"/>
                <a:gd name="T3" fmla="*/ 0 h 385"/>
                <a:gd name="T4" fmla="*/ 378 w 378"/>
                <a:gd name="T5" fmla="*/ 9 h 385"/>
                <a:gd name="T6" fmla="*/ 0 w 378"/>
                <a:gd name="T7" fmla="*/ 385 h 385"/>
                <a:gd name="T8" fmla="*/ 0 w 378"/>
                <a:gd name="T9" fmla="*/ 368 h 385"/>
              </a:gdLst>
              <a:ahLst/>
              <a:cxnLst>
                <a:cxn ang="0">
                  <a:pos x="T0" y="T1"/>
                </a:cxn>
                <a:cxn ang="0">
                  <a:pos x="T2" y="T3"/>
                </a:cxn>
                <a:cxn ang="0">
                  <a:pos x="T4" y="T5"/>
                </a:cxn>
                <a:cxn ang="0">
                  <a:pos x="T6" y="T7"/>
                </a:cxn>
                <a:cxn ang="0">
                  <a:pos x="T8" y="T9"/>
                </a:cxn>
              </a:cxnLst>
              <a:rect l="0" t="0" r="r" b="b"/>
              <a:pathLst>
                <a:path w="378" h="385">
                  <a:moveTo>
                    <a:pt x="0" y="368"/>
                  </a:moveTo>
                  <a:lnTo>
                    <a:pt x="367" y="0"/>
                  </a:lnTo>
                  <a:lnTo>
                    <a:pt x="378" y="9"/>
                  </a:lnTo>
                  <a:lnTo>
                    <a:pt x="0" y="385"/>
                  </a:lnTo>
                  <a:lnTo>
                    <a:pt x="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Oval 49">
              <a:extLst>
                <a:ext uri="{FF2B5EF4-FFF2-40B4-BE49-F238E27FC236}">
                  <a16:creationId xmlns:a16="http://schemas.microsoft.com/office/drawing/2014/main" id="{348683B5-A61D-4A56-A7E2-FF86B708E716}"/>
                </a:ext>
              </a:extLst>
            </p:cNvPr>
            <p:cNvSpPr>
              <a:spLocks noChangeArrowheads="1"/>
            </p:cNvSpPr>
            <p:nvPr/>
          </p:nvSpPr>
          <p:spPr bwMode="auto">
            <a:xfrm>
              <a:off x="531249" y="822385"/>
              <a:ext cx="109538"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82167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down)">
                                      <p:cBhvr>
                                        <p:cTn id="10" dur="400"/>
                                        <p:tgtEl>
                                          <p:spTgt spid="59"/>
                                        </p:tgtEl>
                                      </p:cBhvr>
                                    </p:animEffect>
                                  </p:childTnLst>
                                </p:cTn>
                              </p:par>
                              <p:par>
                                <p:cTn id="11" presetID="22" presetClass="entr" presetSubtype="8"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wipe(left)">
                                      <p:cBhvr>
                                        <p:cTn id="13" dur="400"/>
                                        <p:tgtEl>
                                          <p:spTgt spid="62"/>
                                        </p:tgtEl>
                                      </p:cBhvr>
                                    </p:animEffect>
                                  </p:childTnLst>
                                </p:cTn>
                              </p:par>
                              <p:par>
                                <p:cTn id="14" presetID="2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400"/>
                                        <p:tgtEl>
                                          <p:spTgt spid="65"/>
                                        </p:tgtEl>
                                      </p:cBhvr>
                                    </p:animEffect>
                                  </p:childTnLst>
                                </p:cTn>
                              </p:par>
                              <p:par>
                                <p:cTn id="17" presetID="22" presetClass="entr" presetSubtype="8"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400"/>
                                        <p:tgtEl>
                                          <p:spTgt spid="68"/>
                                        </p:tgtEl>
                                      </p:cBhvr>
                                    </p:animEffect>
                                  </p:childTnLst>
                                </p:cTn>
                              </p:par>
                              <p:par>
                                <p:cTn id="20" presetID="22" presetClass="entr" presetSubtype="4"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400"/>
                                        <p:tgtEl>
                                          <p:spTgt spid="71"/>
                                        </p:tgtEl>
                                      </p:cBhvr>
                                    </p:animEffect>
                                  </p:childTnLst>
                                </p:cTn>
                              </p:par>
                              <p:par>
                                <p:cTn id="23" presetID="22" presetClass="entr" presetSubtype="8"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left)">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E16034-73AA-43FA-B2C4-B3021B135BC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110E5D-82EC-4190-8901-2B66366AA70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7982743-46A0-492F-BA00-B9DCB0B1286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8D5C676-C88B-4F2B-A101-1219F59211DF}"/>
              </a:ext>
            </a:extLst>
          </p:cNvPr>
          <p:cNvSpPr>
            <a:spLocks noGrp="1"/>
          </p:cNvSpPr>
          <p:nvPr>
            <p:ph type="dt" sz="half" idx="10"/>
          </p:nvPr>
        </p:nvSpPr>
        <p:spPr/>
        <p:txBody>
          <a:bodyPr/>
          <a:lstStyle/>
          <a:p>
            <a:fld id="{0744035B-198E-4135-B73A-0A3C47135CB8}" type="datetimeFigureOut">
              <a:rPr lang="zh-CN" altLang="en-US" smtClean="0"/>
              <a:t>2022/11/16</a:t>
            </a:fld>
            <a:endParaRPr lang="zh-CN" altLang="en-US"/>
          </a:p>
        </p:txBody>
      </p:sp>
      <p:sp>
        <p:nvSpPr>
          <p:cNvPr id="6" name="页脚占位符 5">
            <a:extLst>
              <a:ext uri="{FF2B5EF4-FFF2-40B4-BE49-F238E27FC236}">
                <a16:creationId xmlns:a16="http://schemas.microsoft.com/office/drawing/2014/main" id="{6150043F-37C0-4816-9120-5104601B0A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5AEF5F6-2A24-4644-ABF5-1FFDC9D2369E}"/>
              </a:ext>
            </a:extLst>
          </p:cNvPr>
          <p:cNvSpPr>
            <a:spLocks noGrp="1"/>
          </p:cNvSpPr>
          <p:nvPr>
            <p:ph type="sldNum" sz="quarter" idx="12"/>
          </p:nvPr>
        </p:nvSpPr>
        <p:spPr/>
        <p:txBody>
          <a:bodyPr/>
          <a:lstStyle/>
          <a:p>
            <a:fld id="{2483A4B3-31E6-48D0-8F67-C2C0AF130121}" type="slidenum">
              <a:rPr lang="zh-CN" altLang="en-US" smtClean="0"/>
              <a:t>‹#›</a:t>
            </a:fld>
            <a:endParaRPr lang="zh-CN" altLang="en-US"/>
          </a:p>
        </p:txBody>
      </p:sp>
    </p:spTree>
    <p:extLst>
      <p:ext uri="{BB962C8B-B14F-4D97-AF65-F5344CB8AC3E}">
        <p14:creationId xmlns:p14="http://schemas.microsoft.com/office/powerpoint/2010/main" val="3460989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7988FC-5997-420C-9D9D-BF4231B1695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68C448D-D044-415E-BC7B-4FB41135D2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71F36553-FABB-4677-9D6A-0172BD9AFC0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DBAD76E-3159-402E-9326-A2D7F97AA4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78F2AED-2102-4974-826D-2B6328A68EB5}"/>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B783960-C3A2-4457-B418-55BDB5155F37}"/>
              </a:ext>
            </a:extLst>
          </p:cNvPr>
          <p:cNvSpPr>
            <a:spLocks noGrp="1"/>
          </p:cNvSpPr>
          <p:nvPr>
            <p:ph type="dt" sz="half" idx="10"/>
          </p:nvPr>
        </p:nvSpPr>
        <p:spPr/>
        <p:txBody>
          <a:bodyPr/>
          <a:lstStyle/>
          <a:p>
            <a:fld id="{0744035B-198E-4135-B73A-0A3C47135CB8}" type="datetimeFigureOut">
              <a:rPr lang="zh-CN" altLang="en-US" smtClean="0"/>
              <a:t>2022/11/16</a:t>
            </a:fld>
            <a:endParaRPr lang="zh-CN" altLang="en-US"/>
          </a:p>
        </p:txBody>
      </p:sp>
      <p:sp>
        <p:nvSpPr>
          <p:cNvPr id="8" name="页脚占位符 7">
            <a:extLst>
              <a:ext uri="{FF2B5EF4-FFF2-40B4-BE49-F238E27FC236}">
                <a16:creationId xmlns:a16="http://schemas.microsoft.com/office/drawing/2014/main" id="{6FADE7A9-EF7A-4A57-BD91-24F8D73C945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CDDAB0B-74EB-4670-80FC-134B2AD581C8}"/>
              </a:ext>
            </a:extLst>
          </p:cNvPr>
          <p:cNvSpPr>
            <a:spLocks noGrp="1"/>
          </p:cNvSpPr>
          <p:nvPr>
            <p:ph type="sldNum" sz="quarter" idx="12"/>
          </p:nvPr>
        </p:nvSpPr>
        <p:spPr/>
        <p:txBody>
          <a:bodyPr/>
          <a:lstStyle/>
          <a:p>
            <a:fld id="{2483A4B3-31E6-48D0-8F67-C2C0AF130121}" type="slidenum">
              <a:rPr lang="zh-CN" altLang="en-US" smtClean="0"/>
              <a:t>‹#›</a:t>
            </a:fld>
            <a:endParaRPr lang="zh-CN" altLang="en-US"/>
          </a:p>
        </p:txBody>
      </p:sp>
    </p:spTree>
    <p:extLst>
      <p:ext uri="{BB962C8B-B14F-4D97-AF65-F5344CB8AC3E}">
        <p14:creationId xmlns:p14="http://schemas.microsoft.com/office/powerpoint/2010/main" val="346149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81B48D-9E02-4346-85A8-DC291556EC5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BD14276-B976-4949-9129-389027264801}"/>
              </a:ext>
            </a:extLst>
          </p:cNvPr>
          <p:cNvSpPr>
            <a:spLocks noGrp="1"/>
          </p:cNvSpPr>
          <p:nvPr>
            <p:ph type="dt" sz="half" idx="10"/>
          </p:nvPr>
        </p:nvSpPr>
        <p:spPr/>
        <p:txBody>
          <a:bodyPr/>
          <a:lstStyle/>
          <a:p>
            <a:fld id="{0744035B-198E-4135-B73A-0A3C47135CB8}" type="datetimeFigureOut">
              <a:rPr lang="zh-CN" altLang="en-US" smtClean="0"/>
              <a:t>2022/11/16</a:t>
            </a:fld>
            <a:endParaRPr lang="zh-CN" altLang="en-US"/>
          </a:p>
        </p:txBody>
      </p:sp>
      <p:sp>
        <p:nvSpPr>
          <p:cNvPr id="4" name="页脚占位符 3">
            <a:extLst>
              <a:ext uri="{FF2B5EF4-FFF2-40B4-BE49-F238E27FC236}">
                <a16:creationId xmlns:a16="http://schemas.microsoft.com/office/drawing/2014/main" id="{7B070763-16FC-46CE-A8A4-7106ED75CE1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6DE3764-4A9D-4676-BCFD-6F4BA1A1FBCE}"/>
              </a:ext>
            </a:extLst>
          </p:cNvPr>
          <p:cNvSpPr>
            <a:spLocks noGrp="1"/>
          </p:cNvSpPr>
          <p:nvPr>
            <p:ph type="sldNum" sz="quarter" idx="12"/>
          </p:nvPr>
        </p:nvSpPr>
        <p:spPr/>
        <p:txBody>
          <a:bodyPr/>
          <a:lstStyle/>
          <a:p>
            <a:fld id="{2483A4B3-31E6-48D0-8F67-C2C0AF130121}" type="slidenum">
              <a:rPr lang="zh-CN" altLang="en-US" smtClean="0"/>
              <a:t>‹#›</a:t>
            </a:fld>
            <a:endParaRPr lang="zh-CN" altLang="en-US"/>
          </a:p>
        </p:txBody>
      </p:sp>
    </p:spTree>
    <p:extLst>
      <p:ext uri="{BB962C8B-B14F-4D97-AF65-F5344CB8AC3E}">
        <p14:creationId xmlns:p14="http://schemas.microsoft.com/office/powerpoint/2010/main" val="76904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519825B-B579-4F2F-B7A4-41773BBEDE99}"/>
              </a:ext>
            </a:extLst>
          </p:cNvPr>
          <p:cNvSpPr>
            <a:spLocks noGrp="1"/>
          </p:cNvSpPr>
          <p:nvPr>
            <p:ph type="dt" sz="half" idx="10"/>
          </p:nvPr>
        </p:nvSpPr>
        <p:spPr/>
        <p:txBody>
          <a:bodyPr/>
          <a:lstStyle/>
          <a:p>
            <a:fld id="{0744035B-198E-4135-B73A-0A3C47135CB8}" type="datetimeFigureOut">
              <a:rPr lang="zh-CN" altLang="en-US" smtClean="0"/>
              <a:t>2022/11/16</a:t>
            </a:fld>
            <a:endParaRPr lang="zh-CN" altLang="en-US"/>
          </a:p>
        </p:txBody>
      </p:sp>
      <p:sp>
        <p:nvSpPr>
          <p:cNvPr id="3" name="页脚占位符 2">
            <a:extLst>
              <a:ext uri="{FF2B5EF4-FFF2-40B4-BE49-F238E27FC236}">
                <a16:creationId xmlns:a16="http://schemas.microsoft.com/office/drawing/2014/main" id="{720BA08F-E84B-4017-924D-8E1DEA7307D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632A1E9-AA45-48B0-88A8-7F2B073CF651}"/>
              </a:ext>
            </a:extLst>
          </p:cNvPr>
          <p:cNvSpPr>
            <a:spLocks noGrp="1"/>
          </p:cNvSpPr>
          <p:nvPr>
            <p:ph type="sldNum" sz="quarter" idx="12"/>
          </p:nvPr>
        </p:nvSpPr>
        <p:spPr/>
        <p:txBody>
          <a:bodyPr/>
          <a:lstStyle/>
          <a:p>
            <a:fld id="{2483A4B3-31E6-48D0-8F67-C2C0AF130121}" type="slidenum">
              <a:rPr lang="zh-CN" altLang="en-US" smtClean="0"/>
              <a:t>‹#›</a:t>
            </a:fld>
            <a:endParaRPr lang="zh-CN" altLang="en-US"/>
          </a:p>
        </p:txBody>
      </p:sp>
    </p:spTree>
    <p:extLst>
      <p:ext uri="{BB962C8B-B14F-4D97-AF65-F5344CB8AC3E}">
        <p14:creationId xmlns:p14="http://schemas.microsoft.com/office/powerpoint/2010/main" val="414591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691A07-7CCF-42D1-9EAC-B9FA2DB6DC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D139761-2FA9-4F8C-B74E-F95FCA2A32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4AC7AF0-699E-41F1-9C2B-9685CD03F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8D420E7-F9F8-44E4-9AD5-0C41CF2633FA}"/>
              </a:ext>
            </a:extLst>
          </p:cNvPr>
          <p:cNvSpPr>
            <a:spLocks noGrp="1"/>
          </p:cNvSpPr>
          <p:nvPr>
            <p:ph type="dt" sz="half" idx="10"/>
          </p:nvPr>
        </p:nvSpPr>
        <p:spPr/>
        <p:txBody>
          <a:bodyPr/>
          <a:lstStyle/>
          <a:p>
            <a:fld id="{0744035B-198E-4135-B73A-0A3C47135CB8}" type="datetimeFigureOut">
              <a:rPr lang="zh-CN" altLang="en-US" smtClean="0"/>
              <a:t>2022/11/16</a:t>
            </a:fld>
            <a:endParaRPr lang="zh-CN" altLang="en-US"/>
          </a:p>
        </p:txBody>
      </p:sp>
      <p:sp>
        <p:nvSpPr>
          <p:cNvPr id="6" name="页脚占位符 5">
            <a:extLst>
              <a:ext uri="{FF2B5EF4-FFF2-40B4-BE49-F238E27FC236}">
                <a16:creationId xmlns:a16="http://schemas.microsoft.com/office/drawing/2014/main" id="{C282F861-7EAA-4B0C-9EE9-5B888EF861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8E306C6-8E48-4D2C-95AC-BDB11CAA4737}"/>
              </a:ext>
            </a:extLst>
          </p:cNvPr>
          <p:cNvSpPr>
            <a:spLocks noGrp="1"/>
          </p:cNvSpPr>
          <p:nvPr>
            <p:ph type="sldNum" sz="quarter" idx="12"/>
          </p:nvPr>
        </p:nvSpPr>
        <p:spPr/>
        <p:txBody>
          <a:bodyPr/>
          <a:lstStyle/>
          <a:p>
            <a:fld id="{2483A4B3-31E6-48D0-8F67-C2C0AF130121}" type="slidenum">
              <a:rPr lang="zh-CN" altLang="en-US" smtClean="0"/>
              <a:t>‹#›</a:t>
            </a:fld>
            <a:endParaRPr lang="zh-CN" altLang="en-US"/>
          </a:p>
        </p:txBody>
      </p:sp>
    </p:spTree>
    <p:extLst>
      <p:ext uri="{BB962C8B-B14F-4D97-AF65-F5344CB8AC3E}">
        <p14:creationId xmlns:p14="http://schemas.microsoft.com/office/powerpoint/2010/main" val="4143920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5A92BF-463D-478D-B243-7CECC5CD6C6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8894857-B6F4-45BC-9FC0-D6006C22C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C07E70D-18A3-43B2-9A59-58D5DD4C1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B7A16CF-D7FA-4EE5-9D86-B0FEC4C9BDD9}"/>
              </a:ext>
            </a:extLst>
          </p:cNvPr>
          <p:cNvSpPr>
            <a:spLocks noGrp="1"/>
          </p:cNvSpPr>
          <p:nvPr>
            <p:ph type="dt" sz="half" idx="10"/>
          </p:nvPr>
        </p:nvSpPr>
        <p:spPr/>
        <p:txBody>
          <a:bodyPr/>
          <a:lstStyle/>
          <a:p>
            <a:fld id="{0744035B-198E-4135-B73A-0A3C47135CB8}" type="datetimeFigureOut">
              <a:rPr lang="zh-CN" altLang="en-US" smtClean="0"/>
              <a:t>2022/11/16</a:t>
            </a:fld>
            <a:endParaRPr lang="zh-CN" altLang="en-US"/>
          </a:p>
        </p:txBody>
      </p:sp>
      <p:sp>
        <p:nvSpPr>
          <p:cNvPr id="6" name="页脚占位符 5">
            <a:extLst>
              <a:ext uri="{FF2B5EF4-FFF2-40B4-BE49-F238E27FC236}">
                <a16:creationId xmlns:a16="http://schemas.microsoft.com/office/drawing/2014/main" id="{775F74BD-EDD1-41CE-A381-49A08B2B43F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CB3A65D-259E-44FA-A60B-4BECDD4A7D89}"/>
              </a:ext>
            </a:extLst>
          </p:cNvPr>
          <p:cNvSpPr>
            <a:spLocks noGrp="1"/>
          </p:cNvSpPr>
          <p:nvPr>
            <p:ph type="sldNum" sz="quarter" idx="12"/>
          </p:nvPr>
        </p:nvSpPr>
        <p:spPr/>
        <p:txBody>
          <a:bodyPr/>
          <a:lstStyle/>
          <a:p>
            <a:fld id="{2483A4B3-31E6-48D0-8F67-C2C0AF130121}" type="slidenum">
              <a:rPr lang="zh-CN" altLang="en-US" smtClean="0"/>
              <a:t>‹#›</a:t>
            </a:fld>
            <a:endParaRPr lang="zh-CN" altLang="en-US"/>
          </a:p>
        </p:txBody>
      </p:sp>
    </p:spTree>
    <p:extLst>
      <p:ext uri="{BB962C8B-B14F-4D97-AF65-F5344CB8AC3E}">
        <p14:creationId xmlns:p14="http://schemas.microsoft.com/office/powerpoint/2010/main" val="3565880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641DEAF-6A28-42A8-8A96-0FAD85F94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848CB530-D570-4DFC-BA01-BDB0F9A0D0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0994EC3A-0FBF-4BDE-B285-947B3BF122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0744035B-198E-4135-B73A-0A3C47135CB8}" type="datetimeFigureOut">
              <a:rPr lang="zh-CN" altLang="en-US" smtClean="0"/>
              <a:pPr/>
              <a:t>2022/11/16</a:t>
            </a:fld>
            <a:endParaRPr lang="zh-CN" altLang="en-US" dirty="0"/>
          </a:p>
        </p:txBody>
      </p:sp>
      <p:sp>
        <p:nvSpPr>
          <p:cNvPr id="5" name="页脚占位符 4">
            <a:extLst>
              <a:ext uri="{FF2B5EF4-FFF2-40B4-BE49-F238E27FC236}">
                <a16:creationId xmlns:a16="http://schemas.microsoft.com/office/drawing/2014/main" id="{DD42AEE6-B211-4E68-A629-B00137F05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7FBEBE76-29D4-4CA6-A390-D318182F88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2483A4B3-31E6-48D0-8F67-C2C0AF130121}" type="slidenum">
              <a:rPr lang="zh-CN" altLang="en-US" smtClean="0"/>
              <a:pPr/>
              <a:t>‹#›</a:t>
            </a:fld>
            <a:endParaRPr lang="zh-CN" altLang="en-US" dirty="0"/>
          </a:p>
        </p:txBody>
      </p:sp>
    </p:spTree>
    <p:extLst>
      <p:ext uri="{BB962C8B-B14F-4D97-AF65-F5344CB8AC3E}">
        <p14:creationId xmlns:p14="http://schemas.microsoft.com/office/powerpoint/2010/main" val="346740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2.png"/><Relationship Id="rId7"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sv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C0FD87B-BA26-496C-8BC8-905CF75AC3CC}"/>
              </a:ext>
            </a:extLst>
          </p:cNvPr>
          <p:cNvGrpSpPr>
            <a:grpSpLocks noChangeAspect="1"/>
          </p:cNvGrpSpPr>
          <p:nvPr/>
        </p:nvGrpSpPr>
        <p:grpSpPr bwMode="auto">
          <a:xfrm>
            <a:off x="5682775" y="-289869"/>
            <a:ext cx="7153202" cy="6677352"/>
            <a:chOff x="1526" y="-2"/>
            <a:chExt cx="4630" cy="4322"/>
          </a:xfrm>
          <a:solidFill>
            <a:srgbClr val="7030A0"/>
          </a:solidFill>
        </p:grpSpPr>
        <p:sp>
          <p:nvSpPr>
            <p:cNvPr id="7" name="Oval 5">
              <a:extLst>
                <a:ext uri="{FF2B5EF4-FFF2-40B4-BE49-F238E27FC236}">
                  <a16:creationId xmlns:a16="http://schemas.microsoft.com/office/drawing/2014/main" id="{E40D8B52-EEA1-4DAF-B1C2-19AF9AB384ED}"/>
                </a:ext>
              </a:extLst>
            </p:cNvPr>
            <p:cNvSpPr>
              <a:spLocks noChangeArrowheads="1"/>
            </p:cNvSpPr>
            <p:nvPr/>
          </p:nvSpPr>
          <p:spPr bwMode="auto">
            <a:xfrm>
              <a:off x="5919" y="2014"/>
              <a:ext cx="56"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 name="Freeform 6">
              <a:extLst>
                <a:ext uri="{FF2B5EF4-FFF2-40B4-BE49-F238E27FC236}">
                  <a16:creationId xmlns:a16="http://schemas.microsoft.com/office/drawing/2014/main" id="{E780DFFC-082A-4ACB-92AD-E9730416824E}"/>
                </a:ext>
              </a:extLst>
            </p:cNvPr>
            <p:cNvSpPr>
              <a:spLocks/>
            </p:cNvSpPr>
            <p:nvPr/>
          </p:nvSpPr>
          <p:spPr bwMode="auto">
            <a:xfrm>
              <a:off x="5747" y="701"/>
              <a:ext cx="122" cy="142"/>
            </a:xfrm>
            <a:custGeom>
              <a:avLst/>
              <a:gdLst>
                <a:gd name="T0" fmla="*/ 122 w 122"/>
                <a:gd name="T1" fmla="*/ 71 h 142"/>
                <a:gd name="T2" fmla="*/ 61 w 122"/>
                <a:gd name="T3" fmla="*/ 106 h 142"/>
                <a:gd name="T4" fmla="*/ 0 w 122"/>
                <a:gd name="T5" fmla="*/ 142 h 142"/>
                <a:gd name="T6" fmla="*/ 0 w 122"/>
                <a:gd name="T7" fmla="*/ 71 h 142"/>
                <a:gd name="T8" fmla="*/ 0 w 122"/>
                <a:gd name="T9" fmla="*/ 0 h 142"/>
                <a:gd name="T10" fmla="*/ 61 w 122"/>
                <a:gd name="T11" fmla="*/ 35 h 142"/>
                <a:gd name="T12" fmla="*/ 122 w 122"/>
                <a:gd name="T13" fmla="*/ 71 h 142"/>
              </a:gdLst>
              <a:ahLst/>
              <a:cxnLst>
                <a:cxn ang="0">
                  <a:pos x="T0" y="T1"/>
                </a:cxn>
                <a:cxn ang="0">
                  <a:pos x="T2" y="T3"/>
                </a:cxn>
                <a:cxn ang="0">
                  <a:pos x="T4" y="T5"/>
                </a:cxn>
                <a:cxn ang="0">
                  <a:pos x="T6" y="T7"/>
                </a:cxn>
                <a:cxn ang="0">
                  <a:pos x="T8" y="T9"/>
                </a:cxn>
                <a:cxn ang="0">
                  <a:pos x="T10" y="T11"/>
                </a:cxn>
                <a:cxn ang="0">
                  <a:pos x="T12" y="T13"/>
                </a:cxn>
              </a:cxnLst>
              <a:rect l="0" t="0" r="r" b="b"/>
              <a:pathLst>
                <a:path w="122" h="142">
                  <a:moveTo>
                    <a:pt x="122" y="71"/>
                  </a:moveTo>
                  <a:lnTo>
                    <a:pt x="61" y="106"/>
                  </a:lnTo>
                  <a:lnTo>
                    <a:pt x="0" y="142"/>
                  </a:lnTo>
                  <a:lnTo>
                    <a:pt x="0" y="71"/>
                  </a:lnTo>
                  <a:lnTo>
                    <a:pt x="0" y="0"/>
                  </a:lnTo>
                  <a:lnTo>
                    <a:pt x="61" y="35"/>
                  </a:lnTo>
                  <a:lnTo>
                    <a:pt x="12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 name="Oval 7">
              <a:extLst>
                <a:ext uri="{FF2B5EF4-FFF2-40B4-BE49-F238E27FC236}">
                  <a16:creationId xmlns:a16="http://schemas.microsoft.com/office/drawing/2014/main" id="{7017A967-C9C9-4C68-B31F-0344FF2122A6}"/>
                </a:ext>
              </a:extLst>
            </p:cNvPr>
            <p:cNvSpPr>
              <a:spLocks noChangeArrowheads="1"/>
            </p:cNvSpPr>
            <p:nvPr/>
          </p:nvSpPr>
          <p:spPr bwMode="auto">
            <a:xfrm>
              <a:off x="5167" y="74"/>
              <a:ext cx="55"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 name="Freeform 8">
              <a:extLst>
                <a:ext uri="{FF2B5EF4-FFF2-40B4-BE49-F238E27FC236}">
                  <a16:creationId xmlns:a16="http://schemas.microsoft.com/office/drawing/2014/main" id="{B9A92A68-DB03-46AD-871C-AA4A57C76FD8}"/>
                </a:ext>
              </a:extLst>
            </p:cNvPr>
            <p:cNvSpPr>
              <a:spLocks noEditPoints="1"/>
            </p:cNvSpPr>
            <p:nvPr/>
          </p:nvSpPr>
          <p:spPr bwMode="auto">
            <a:xfrm>
              <a:off x="3181" y="421"/>
              <a:ext cx="242" cy="239"/>
            </a:xfrm>
            <a:custGeom>
              <a:avLst/>
              <a:gdLst>
                <a:gd name="T0" fmla="*/ 71 w 143"/>
                <a:gd name="T1" fmla="*/ 141 h 141"/>
                <a:gd name="T2" fmla="*/ 143 w 143"/>
                <a:gd name="T3" fmla="*/ 70 h 141"/>
                <a:gd name="T4" fmla="*/ 71 w 143"/>
                <a:gd name="T5" fmla="*/ 0 h 141"/>
                <a:gd name="T6" fmla="*/ 0 w 143"/>
                <a:gd name="T7" fmla="*/ 70 h 141"/>
                <a:gd name="T8" fmla="*/ 71 w 143"/>
                <a:gd name="T9" fmla="*/ 141 h 141"/>
                <a:gd name="T10" fmla="*/ 71 w 143"/>
                <a:gd name="T11" fmla="*/ 4 h 141"/>
                <a:gd name="T12" fmla="*/ 139 w 143"/>
                <a:gd name="T13" fmla="*/ 70 h 141"/>
                <a:gd name="T14" fmla="*/ 71 w 143"/>
                <a:gd name="T15" fmla="*/ 137 h 141"/>
                <a:gd name="T16" fmla="*/ 4 w 143"/>
                <a:gd name="T17" fmla="*/ 70 h 141"/>
                <a:gd name="T18" fmla="*/ 71 w 143"/>
                <a:gd name="T19"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1">
                  <a:moveTo>
                    <a:pt x="71" y="141"/>
                  </a:moveTo>
                  <a:cubicBezTo>
                    <a:pt x="111" y="141"/>
                    <a:pt x="143" y="109"/>
                    <a:pt x="143" y="70"/>
                  </a:cubicBezTo>
                  <a:cubicBezTo>
                    <a:pt x="143" y="32"/>
                    <a:pt x="111" y="0"/>
                    <a:pt x="71" y="0"/>
                  </a:cubicBezTo>
                  <a:cubicBezTo>
                    <a:pt x="32" y="0"/>
                    <a:pt x="0" y="32"/>
                    <a:pt x="0" y="70"/>
                  </a:cubicBezTo>
                  <a:cubicBezTo>
                    <a:pt x="0" y="109"/>
                    <a:pt x="32" y="141"/>
                    <a:pt x="71" y="141"/>
                  </a:cubicBezTo>
                  <a:close/>
                  <a:moveTo>
                    <a:pt x="71" y="4"/>
                  </a:moveTo>
                  <a:cubicBezTo>
                    <a:pt x="108" y="4"/>
                    <a:pt x="139" y="34"/>
                    <a:pt x="139" y="70"/>
                  </a:cubicBezTo>
                  <a:cubicBezTo>
                    <a:pt x="139" y="107"/>
                    <a:pt x="108" y="137"/>
                    <a:pt x="71" y="137"/>
                  </a:cubicBezTo>
                  <a:cubicBezTo>
                    <a:pt x="34" y="137"/>
                    <a:pt x="4" y="107"/>
                    <a:pt x="4" y="70"/>
                  </a:cubicBezTo>
                  <a:cubicBezTo>
                    <a:pt x="4" y="34"/>
                    <a:pt x="34" y="4"/>
                    <a:pt x="7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 name="Freeform 9">
              <a:extLst>
                <a:ext uri="{FF2B5EF4-FFF2-40B4-BE49-F238E27FC236}">
                  <a16:creationId xmlns:a16="http://schemas.microsoft.com/office/drawing/2014/main" id="{FEC4D34A-A1EE-4669-81D5-8FDBB2292939}"/>
                </a:ext>
              </a:extLst>
            </p:cNvPr>
            <p:cNvSpPr>
              <a:spLocks noEditPoints="1"/>
            </p:cNvSpPr>
            <p:nvPr/>
          </p:nvSpPr>
          <p:spPr bwMode="auto">
            <a:xfrm>
              <a:off x="5441" y="1498"/>
              <a:ext cx="189" cy="187"/>
            </a:xfrm>
            <a:custGeom>
              <a:avLst/>
              <a:gdLst>
                <a:gd name="T0" fmla="*/ 112 w 112"/>
                <a:gd name="T1" fmla="*/ 56 h 111"/>
                <a:gd name="T2" fmla="*/ 56 w 112"/>
                <a:gd name="T3" fmla="*/ 0 h 111"/>
                <a:gd name="T4" fmla="*/ 0 w 112"/>
                <a:gd name="T5" fmla="*/ 56 h 111"/>
                <a:gd name="T6" fmla="*/ 56 w 112"/>
                <a:gd name="T7" fmla="*/ 111 h 111"/>
                <a:gd name="T8" fmla="*/ 112 w 112"/>
                <a:gd name="T9" fmla="*/ 56 h 111"/>
                <a:gd name="T10" fmla="*/ 11 w 112"/>
                <a:gd name="T11" fmla="*/ 56 h 111"/>
                <a:gd name="T12" fmla="*/ 56 w 112"/>
                <a:gd name="T13" fmla="*/ 11 h 111"/>
                <a:gd name="T14" fmla="*/ 102 w 112"/>
                <a:gd name="T15" fmla="*/ 56 h 111"/>
                <a:gd name="T16" fmla="*/ 56 w 112"/>
                <a:gd name="T17" fmla="*/ 101 h 111"/>
                <a:gd name="T18" fmla="*/ 11 w 112"/>
                <a:gd name="T1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1">
                  <a:moveTo>
                    <a:pt x="112" y="56"/>
                  </a:moveTo>
                  <a:cubicBezTo>
                    <a:pt x="112" y="25"/>
                    <a:pt x="87" y="0"/>
                    <a:pt x="56" y="0"/>
                  </a:cubicBezTo>
                  <a:cubicBezTo>
                    <a:pt x="25" y="0"/>
                    <a:pt x="0" y="25"/>
                    <a:pt x="0" y="56"/>
                  </a:cubicBezTo>
                  <a:cubicBezTo>
                    <a:pt x="0" y="86"/>
                    <a:pt x="25" y="111"/>
                    <a:pt x="56" y="111"/>
                  </a:cubicBezTo>
                  <a:cubicBezTo>
                    <a:pt x="87" y="111"/>
                    <a:pt x="112" y="86"/>
                    <a:pt x="112" y="56"/>
                  </a:cubicBezTo>
                  <a:close/>
                  <a:moveTo>
                    <a:pt x="11" y="56"/>
                  </a:moveTo>
                  <a:cubicBezTo>
                    <a:pt x="11" y="31"/>
                    <a:pt x="31" y="11"/>
                    <a:pt x="56" y="11"/>
                  </a:cubicBezTo>
                  <a:cubicBezTo>
                    <a:pt x="81" y="11"/>
                    <a:pt x="102" y="31"/>
                    <a:pt x="102" y="56"/>
                  </a:cubicBezTo>
                  <a:cubicBezTo>
                    <a:pt x="102" y="80"/>
                    <a:pt x="81" y="101"/>
                    <a:pt x="56" y="101"/>
                  </a:cubicBezTo>
                  <a:cubicBezTo>
                    <a:pt x="31" y="101"/>
                    <a:pt x="11" y="80"/>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2" name="Oval 10">
              <a:extLst>
                <a:ext uri="{FF2B5EF4-FFF2-40B4-BE49-F238E27FC236}">
                  <a16:creationId xmlns:a16="http://schemas.microsoft.com/office/drawing/2014/main" id="{69779587-73C0-45B9-984C-76A2F3AC4084}"/>
                </a:ext>
              </a:extLst>
            </p:cNvPr>
            <p:cNvSpPr>
              <a:spLocks noChangeArrowheads="1"/>
            </p:cNvSpPr>
            <p:nvPr/>
          </p:nvSpPr>
          <p:spPr bwMode="auto">
            <a:xfrm>
              <a:off x="2943" y="640"/>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3" name="Freeform 11">
              <a:extLst>
                <a:ext uri="{FF2B5EF4-FFF2-40B4-BE49-F238E27FC236}">
                  <a16:creationId xmlns:a16="http://schemas.microsoft.com/office/drawing/2014/main" id="{63389D55-EF24-4C51-A0B6-847A560625D9}"/>
                </a:ext>
              </a:extLst>
            </p:cNvPr>
            <p:cNvSpPr>
              <a:spLocks noEditPoints="1"/>
            </p:cNvSpPr>
            <p:nvPr/>
          </p:nvSpPr>
          <p:spPr bwMode="auto">
            <a:xfrm>
              <a:off x="2074" y="-2"/>
              <a:ext cx="3877" cy="2555"/>
            </a:xfrm>
            <a:custGeom>
              <a:avLst/>
              <a:gdLst>
                <a:gd name="T0" fmla="*/ 425 w 2293"/>
                <a:gd name="T1" fmla="*/ 226 h 1510"/>
                <a:gd name="T2" fmla="*/ 327 w 2293"/>
                <a:gd name="T3" fmla="*/ 320 h 1510"/>
                <a:gd name="T4" fmla="*/ 726 w 2293"/>
                <a:gd name="T5" fmla="*/ 424 h 1510"/>
                <a:gd name="T6" fmla="*/ 1311 w 2293"/>
                <a:gd name="T7" fmla="*/ 457 h 1510"/>
                <a:gd name="T8" fmla="*/ 1374 w 2293"/>
                <a:gd name="T9" fmla="*/ 550 h 1510"/>
                <a:gd name="T10" fmla="*/ 1068 w 2293"/>
                <a:gd name="T11" fmla="*/ 571 h 1510"/>
                <a:gd name="T12" fmla="*/ 1571 w 2293"/>
                <a:gd name="T13" fmla="*/ 457 h 1510"/>
                <a:gd name="T14" fmla="*/ 1525 w 2293"/>
                <a:gd name="T15" fmla="*/ 708 h 1510"/>
                <a:gd name="T16" fmla="*/ 1395 w 2293"/>
                <a:gd name="T17" fmla="*/ 934 h 1510"/>
                <a:gd name="T18" fmla="*/ 1623 w 2293"/>
                <a:gd name="T19" fmla="*/ 611 h 1510"/>
                <a:gd name="T20" fmla="*/ 1755 w 2293"/>
                <a:gd name="T21" fmla="*/ 858 h 1510"/>
                <a:gd name="T22" fmla="*/ 1703 w 2293"/>
                <a:gd name="T23" fmla="*/ 769 h 1510"/>
                <a:gd name="T24" fmla="*/ 1596 w 2293"/>
                <a:gd name="T25" fmla="*/ 1196 h 1510"/>
                <a:gd name="T26" fmla="*/ 1527 w 2293"/>
                <a:gd name="T27" fmla="*/ 1288 h 1510"/>
                <a:gd name="T28" fmla="*/ 1607 w 2293"/>
                <a:gd name="T29" fmla="*/ 1019 h 1510"/>
                <a:gd name="T30" fmla="*/ 1635 w 2293"/>
                <a:gd name="T31" fmla="*/ 1331 h 1510"/>
                <a:gd name="T32" fmla="*/ 1840 w 2293"/>
                <a:gd name="T33" fmla="*/ 972 h 1510"/>
                <a:gd name="T34" fmla="*/ 1939 w 2293"/>
                <a:gd name="T35" fmla="*/ 1331 h 1510"/>
                <a:gd name="T36" fmla="*/ 1964 w 2293"/>
                <a:gd name="T37" fmla="*/ 1510 h 1510"/>
                <a:gd name="T38" fmla="*/ 1989 w 2293"/>
                <a:gd name="T39" fmla="*/ 1331 h 1510"/>
                <a:gd name="T40" fmla="*/ 1850 w 2293"/>
                <a:gd name="T41" fmla="*/ 972 h 1510"/>
                <a:gd name="T42" fmla="*/ 1879 w 2293"/>
                <a:gd name="T43" fmla="*/ 685 h 1510"/>
                <a:gd name="T44" fmla="*/ 2253 w 2293"/>
                <a:gd name="T45" fmla="*/ 680 h 1510"/>
                <a:gd name="T46" fmla="*/ 2056 w 2293"/>
                <a:gd name="T47" fmla="*/ 657 h 1510"/>
                <a:gd name="T48" fmla="*/ 2033 w 2293"/>
                <a:gd name="T49" fmla="*/ 269 h 1510"/>
                <a:gd name="T50" fmla="*/ 2268 w 2293"/>
                <a:gd name="T51" fmla="*/ 36 h 1510"/>
                <a:gd name="T52" fmla="*/ 2259 w 2293"/>
                <a:gd name="T53" fmla="*/ 22 h 1510"/>
                <a:gd name="T54" fmla="*/ 1845 w 2293"/>
                <a:gd name="T55" fmla="*/ 191 h 1510"/>
                <a:gd name="T56" fmla="*/ 1681 w 2293"/>
                <a:gd name="T57" fmla="*/ 282 h 1510"/>
                <a:gd name="T58" fmla="*/ 1272 w 2293"/>
                <a:gd name="T59" fmla="*/ 16 h 1510"/>
                <a:gd name="T60" fmla="*/ 1265 w 2293"/>
                <a:gd name="T61" fmla="*/ 30 h 1510"/>
                <a:gd name="T62" fmla="*/ 1216 w 2293"/>
                <a:gd name="T63" fmla="*/ 16 h 1510"/>
                <a:gd name="T64" fmla="*/ 1209 w 2293"/>
                <a:gd name="T65" fmla="*/ 30 h 1510"/>
                <a:gd name="T66" fmla="*/ 1138 w 2293"/>
                <a:gd name="T67" fmla="*/ 204 h 1510"/>
                <a:gd name="T68" fmla="*/ 1391 w 2293"/>
                <a:gd name="T69" fmla="*/ 210 h 1510"/>
                <a:gd name="T70" fmla="*/ 1448 w 2293"/>
                <a:gd name="T71" fmla="*/ 209 h 1510"/>
                <a:gd name="T72" fmla="*/ 1840 w 2293"/>
                <a:gd name="T73" fmla="*/ 687 h 1510"/>
                <a:gd name="T74" fmla="*/ 1360 w 2293"/>
                <a:gd name="T75" fmla="*/ 447 h 1510"/>
                <a:gd name="T76" fmla="*/ 948 w 2293"/>
                <a:gd name="T77" fmla="*/ 315 h 1510"/>
                <a:gd name="T78" fmla="*/ 515 w 2293"/>
                <a:gd name="T79" fmla="*/ 315 h 1510"/>
                <a:gd name="T80" fmla="*/ 0 w 2293"/>
                <a:gd name="T81" fmla="*/ 231 h 1510"/>
                <a:gd name="T82" fmla="*/ 1273 w 2293"/>
                <a:gd name="T83" fmla="*/ 853 h 1510"/>
                <a:gd name="T84" fmla="*/ 1516 w 2293"/>
                <a:gd name="T85" fmla="*/ 853 h 1510"/>
                <a:gd name="T86" fmla="*/ 1765 w 2293"/>
                <a:gd name="T87" fmla="*/ 826 h 1510"/>
                <a:gd name="T88" fmla="*/ 1869 w 2293"/>
                <a:gd name="T89" fmla="*/ 783 h 1510"/>
                <a:gd name="T90" fmla="*/ 1869 w 2293"/>
                <a:gd name="T91" fmla="*/ 783 h 1510"/>
                <a:gd name="T92" fmla="*/ 2039 w 2293"/>
                <a:gd name="T93" fmla="*/ 452 h 1510"/>
                <a:gd name="T94" fmla="*/ 1840 w 2293"/>
                <a:gd name="T95" fmla="*/ 643 h 1510"/>
                <a:gd name="T96" fmla="*/ 1845 w 2293"/>
                <a:gd name="T97" fmla="*/ 227 h 1510"/>
                <a:gd name="T98" fmla="*/ 2043 w 2293"/>
                <a:gd name="T99" fmla="*/ 452 h 1510"/>
                <a:gd name="T100" fmla="*/ 1845 w 2293"/>
                <a:gd name="T101" fmla="*/ 227 h 1510"/>
                <a:gd name="T102" fmla="*/ 1647 w 2293"/>
                <a:gd name="T103" fmla="*/ 452 h 1510"/>
                <a:gd name="T104" fmla="*/ 726 w 2293"/>
                <a:gd name="T105" fmla="*/ 227 h 1510"/>
                <a:gd name="T106" fmla="*/ 726 w 2293"/>
                <a:gd name="T107" fmla="*/ 227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3" h="1510">
                  <a:moveTo>
                    <a:pt x="25" y="255"/>
                  </a:moveTo>
                  <a:cubicBezTo>
                    <a:pt x="39" y="255"/>
                    <a:pt x="50" y="244"/>
                    <a:pt x="50" y="231"/>
                  </a:cubicBezTo>
                  <a:cubicBezTo>
                    <a:pt x="50" y="229"/>
                    <a:pt x="50" y="227"/>
                    <a:pt x="50" y="226"/>
                  </a:cubicBezTo>
                  <a:cubicBezTo>
                    <a:pt x="425" y="226"/>
                    <a:pt x="425" y="226"/>
                    <a:pt x="425" y="226"/>
                  </a:cubicBezTo>
                  <a:cubicBezTo>
                    <a:pt x="502" y="315"/>
                    <a:pt x="502" y="315"/>
                    <a:pt x="502" y="315"/>
                  </a:cubicBezTo>
                  <a:cubicBezTo>
                    <a:pt x="360" y="315"/>
                    <a:pt x="360" y="315"/>
                    <a:pt x="360" y="315"/>
                  </a:cubicBezTo>
                  <a:cubicBezTo>
                    <a:pt x="358" y="309"/>
                    <a:pt x="351" y="304"/>
                    <a:pt x="344" y="304"/>
                  </a:cubicBezTo>
                  <a:cubicBezTo>
                    <a:pt x="335" y="304"/>
                    <a:pt x="327" y="311"/>
                    <a:pt x="327" y="320"/>
                  </a:cubicBezTo>
                  <a:cubicBezTo>
                    <a:pt x="327" y="329"/>
                    <a:pt x="335" y="337"/>
                    <a:pt x="344" y="337"/>
                  </a:cubicBezTo>
                  <a:cubicBezTo>
                    <a:pt x="351" y="337"/>
                    <a:pt x="358" y="332"/>
                    <a:pt x="360" y="326"/>
                  </a:cubicBezTo>
                  <a:cubicBezTo>
                    <a:pt x="621" y="326"/>
                    <a:pt x="621" y="326"/>
                    <a:pt x="621" y="326"/>
                  </a:cubicBezTo>
                  <a:cubicBezTo>
                    <a:pt x="624" y="380"/>
                    <a:pt x="670" y="424"/>
                    <a:pt x="726" y="424"/>
                  </a:cubicBezTo>
                  <a:cubicBezTo>
                    <a:pt x="782" y="424"/>
                    <a:pt x="829" y="380"/>
                    <a:pt x="831" y="326"/>
                  </a:cubicBezTo>
                  <a:cubicBezTo>
                    <a:pt x="944" y="326"/>
                    <a:pt x="944" y="326"/>
                    <a:pt x="944" y="326"/>
                  </a:cubicBezTo>
                  <a:cubicBezTo>
                    <a:pt x="1077" y="457"/>
                    <a:pt x="1077" y="457"/>
                    <a:pt x="1077" y="457"/>
                  </a:cubicBezTo>
                  <a:cubicBezTo>
                    <a:pt x="1311" y="457"/>
                    <a:pt x="1311" y="457"/>
                    <a:pt x="1311" y="457"/>
                  </a:cubicBezTo>
                  <a:cubicBezTo>
                    <a:pt x="1314" y="468"/>
                    <a:pt x="1324" y="477"/>
                    <a:pt x="1336" y="477"/>
                  </a:cubicBezTo>
                  <a:cubicBezTo>
                    <a:pt x="1348" y="477"/>
                    <a:pt x="1358" y="468"/>
                    <a:pt x="1360" y="457"/>
                  </a:cubicBezTo>
                  <a:cubicBezTo>
                    <a:pt x="1468" y="457"/>
                    <a:pt x="1468" y="457"/>
                    <a:pt x="1468" y="457"/>
                  </a:cubicBezTo>
                  <a:cubicBezTo>
                    <a:pt x="1374" y="550"/>
                    <a:pt x="1374" y="550"/>
                    <a:pt x="1374" y="550"/>
                  </a:cubicBezTo>
                  <a:cubicBezTo>
                    <a:pt x="1084" y="550"/>
                    <a:pt x="1084" y="550"/>
                    <a:pt x="1084" y="550"/>
                  </a:cubicBezTo>
                  <a:cubicBezTo>
                    <a:pt x="1082" y="543"/>
                    <a:pt x="1075" y="539"/>
                    <a:pt x="1068" y="539"/>
                  </a:cubicBezTo>
                  <a:cubicBezTo>
                    <a:pt x="1059" y="539"/>
                    <a:pt x="1051" y="546"/>
                    <a:pt x="1051" y="555"/>
                  </a:cubicBezTo>
                  <a:cubicBezTo>
                    <a:pt x="1051" y="564"/>
                    <a:pt x="1059" y="571"/>
                    <a:pt x="1068" y="571"/>
                  </a:cubicBezTo>
                  <a:cubicBezTo>
                    <a:pt x="1075" y="571"/>
                    <a:pt x="1082" y="567"/>
                    <a:pt x="1084" y="560"/>
                  </a:cubicBezTo>
                  <a:cubicBezTo>
                    <a:pt x="1378" y="560"/>
                    <a:pt x="1378" y="560"/>
                    <a:pt x="1378" y="560"/>
                  </a:cubicBezTo>
                  <a:cubicBezTo>
                    <a:pt x="1483" y="457"/>
                    <a:pt x="1483" y="457"/>
                    <a:pt x="1483" y="457"/>
                  </a:cubicBezTo>
                  <a:cubicBezTo>
                    <a:pt x="1571" y="457"/>
                    <a:pt x="1571" y="457"/>
                    <a:pt x="1571" y="457"/>
                  </a:cubicBezTo>
                  <a:cubicBezTo>
                    <a:pt x="1572" y="511"/>
                    <a:pt x="1589" y="561"/>
                    <a:pt x="1617" y="603"/>
                  </a:cubicBezTo>
                  <a:cubicBezTo>
                    <a:pt x="1617" y="603"/>
                    <a:pt x="1617" y="603"/>
                    <a:pt x="1617" y="603"/>
                  </a:cubicBezTo>
                  <a:cubicBezTo>
                    <a:pt x="1517" y="701"/>
                    <a:pt x="1517" y="701"/>
                    <a:pt x="1517" y="701"/>
                  </a:cubicBezTo>
                  <a:cubicBezTo>
                    <a:pt x="1525" y="708"/>
                    <a:pt x="1525" y="708"/>
                    <a:pt x="1525" y="708"/>
                  </a:cubicBezTo>
                  <a:cubicBezTo>
                    <a:pt x="1395" y="634"/>
                    <a:pt x="1395" y="634"/>
                    <a:pt x="1395" y="634"/>
                  </a:cubicBezTo>
                  <a:cubicBezTo>
                    <a:pt x="1263" y="709"/>
                    <a:pt x="1263" y="709"/>
                    <a:pt x="1263" y="709"/>
                  </a:cubicBezTo>
                  <a:cubicBezTo>
                    <a:pt x="1263" y="859"/>
                    <a:pt x="1263" y="859"/>
                    <a:pt x="1263" y="859"/>
                  </a:cubicBezTo>
                  <a:cubicBezTo>
                    <a:pt x="1395" y="934"/>
                    <a:pt x="1395" y="934"/>
                    <a:pt x="1395" y="934"/>
                  </a:cubicBezTo>
                  <a:cubicBezTo>
                    <a:pt x="1526" y="859"/>
                    <a:pt x="1526" y="859"/>
                    <a:pt x="1526" y="859"/>
                  </a:cubicBezTo>
                  <a:cubicBezTo>
                    <a:pt x="1526" y="709"/>
                    <a:pt x="1526" y="709"/>
                    <a:pt x="1526" y="709"/>
                  </a:cubicBezTo>
                  <a:cubicBezTo>
                    <a:pt x="1525" y="708"/>
                    <a:pt x="1525" y="708"/>
                    <a:pt x="1525" y="708"/>
                  </a:cubicBezTo>
                  <a:cubicBezTo>
                    <a:pt x="1623" y="611"/>
                    <a:pt x="1623" y="611"/>
                    <a:pt x="1623" y="611"/>
                  </a:cubicBezTo>
                  <a:cubicBezTo>
                    <a:pt x="1672" y="677"/>
                    <a:pt x="1751" y="721"/>
                    <a:pt x="1840" y="723"/>
                  </a:cubicBezTo>
                  <a:cubicBezTo>
                    <a:pt x="1840" y="772"/>
                    <a:pt x="1840" y="772"/>
                    <a:pt x="1840" y="772"/>
                  </a:cubicBezTo>
                  <a:cubicBezTo>
                    <a:pt x="1755" y="821"/>
                    <a:pt x="1755" y="821"/>
                    <a:pt x="1755" y="821"/>
                  </a:cubicBezTo>
                  <a:cubicBezTo>
                    <a:pt x="1755" y="858"/>
                    <a:pt x="1755" y="858"/>
                    <a:pt x="1755" y="858"/>
                  </a:cubicBezTo>
                  <a:cubicBezTo>
                    <a:pt x="1680" y="932"/>
                    <a:pt x="1680" y="932"/>
                    <a:pt x="1680" y="932"/>
                  </a:cubicBezTo>
                  <a:cubicBezTo>
                    <a:pt x="1680" y="807"/>
                    <a:pt x="1680" y="807"/>
                    <a:pt x="1680" y="807"/>
                  </a:cubicBezTo>
                  <a:cubicBezTo>
                    <a:pt x="1711" y="776"/>
                    <a:pt x="1711" y="776"/>
                    <a:pt x="1711" y="776"/>
                  </a:cubicBezTo>
                  <a:cubicBezTo>
                    <a:pt x="1703" y="769"/>
                    <a:pt x="1703" y="769"/>
                    <a:pt x="1703" y="769"/>
                  </a:cubicBezTo>
                  <a:cubicBezTo>
                    <a:pt x="1669" y="803"/>
                    <a:pt x="1669" y="803"/>
                    <a:pt x="1669" y="803"/>
                  </a:cubicBezTo>
                  <a:cubicBezTo>
                    <a:pt x="1669" y="943"/>
                    <a:pt x="1669" y="943"/>
                    <a:pt x="1669" y="943"/>
                  </a:cubicBezTo>
                  <a:cubicBezTo>
                    <a:pt x="1596" y="1015"/>
                    <a:pt x="1596" y="1015"/>
                    <a:pt x="1596" y="1015"/>
                  </a:cubicBezTo>
                  <a:cubicBezTo>
                    <a:pt x="1596" y="1196"/>
                    <a:pt x="1596" y="1196"/>
                    <a:pt x="1596" y="1196"/>
                  </a:cubicBezTo>
                  <a:cubicBezTo>
                    <a:pt x="1535" y="1257"/>
                    <a:pt x="1535" y="1257"/>
                    <a:pt x="1535" y="1257"/>
                  </a:cubicBezTo>
                  <a:cubicBezTo>
                    <a:pt x="1533" y="1256"/>
                    <a:pt x="1530" y="1255"/>
                    <a:pt x="1527" y="1255"/>
                  </a:cubicBezTo>
                  <a:cubicBezTo>
                    <a:pt x="1518" y="1255"/>
                    <a:pt x="1511" y="1262"/>
                    <a:pt x="1511" y="1271"/>
                  </a:cubicBezTo>
                  <a:cubicBezTo>
                    <a:pt x="1511" y="1280"/>
                    <a:pt x="1518" y="1288"/>
                    <a:pt x="1527" y="1288"/>
                  </a:cubicBezTo>
                  <a:cubicBezTo>
                    <a:pt x="1537" y="1288"/>
                    <a:pt x="1544" y="1280"/>
                    <a:pt x="1544" y="1271"/>
                  </a:cubicBezTo>
                  <a:cubicBezTo>
                    <a:pt x="1544" y="1269"/>
                    <a:pt x="1543" y="1266"/>
                    <a:pt x="1542" y="1264"/>
                  </a:cubicBezTo>
                  <a:cubicBezTo>
                    <a:pt x="1607" y="1200"/>
                    <a:pt x="1607" y="1200"/>
                    <a:pt x="1607" y="1200"/>
                  </a:cubicBezTo>
                  <a:cubicBezTo>
                    <a:pt x="1607" y="1019"/>
                    <a:pt x="1607" y="1019"/>
                    <a:pt x="1607" y="1019"/>
                  </a:cubicBezTo>
                  <a:cubicBezTo>
                    <a:pt x="1755" y="873"/>
                    <a:pt x="1755" y="873"/>
                    <a:pt x="1755" y="873"/>
                  </a:cubicBezTo>
                  <a:cubicBezTo>
                    <a:pt x="1755" y="918"/>
                    <a:pt x="1755" y="918"/>
                    <a:pt x="1755" y="918"/>
                  </a:cubicBezTo>
                  <a:cubicBezTo>
                    <a:pt x="1635" y="1037"/>
                    <a:pt x="1635" y="1037"/>
                    <a:pt x="1635" y="1037"/>
                  </a:cubicBezTo>
                  <a:cubicBezTo>
                    <a:pt x="1635" y="1331"/>
                    <a:pt x="1635" y="1331"/>
                    <a:pt x="1635" y="1331"/>
                  </a:cubicBezTo>
                  <a:cubicBezTo>
                    <a:pt x="1645" y="1331"/>
                    <a:pt x="1645" y="1331"/>
                    <a:pt x="1645" y="1331"/>
                  </a:cubicBezTo>
                  <a:cubicBezTo>
                    <a:pt x="1645" y="1041"/>
                    <a:pt x="1645" y="1041"/>
                    <a:pt x="1645" y="1041"/>
                  </a:cubicBezTo>
                  <a:cubicBezTo>
                    <a:pt x="1761" y="927"/>
                    <a:pt x="1761" y="927"/>
                    <a:pt x="1761" y="927"/>
                  </a:cubicBezTo>
                  <a:cubicBezTo>
                    <a:pt x="1840" y="972"/>
                    <a:pt x="1840" y="972"/>
                    <a:pt x="1840" y="972"/>
                  </a:cubicBezTo>
                  <a:cubicBezTo>
                    <a:pt x="1840" y="1077"/>
                    <a:pt x="1840" y="1077"/>
                    <a:pt x="1840" y="1077"/>
                  </a:cubicBezTo>
                  <a:cubicBezTo>
                    <a:pt x="1959" y="1194"/>
                    <a:pt x="1959" y="1194"/>
                    <a:pt x="1959" y="1194"/>
                  </a:cubicBezTo>
                  <a:cubicBezTo>
                    <a:pt x="1959" y="1307"/>
                    <a:pt x="1959" y="1307"/>
                    <a:pt x="1959" y="1307"/>
                  </a:cubicBezTo>
                  <a:cubicBezTo>
                    <a:pt x="1948" y="1309"/>
                    <a:pt x="1939" y="1319"/>
                    <a:pt x="1939" y="1331"/>
                  </a:cubicBezTo>
                  <a:cubicBezTo>
                    <a:pt x="1939" y="1343"/>
                    <a:pt x="1948" y="1353"/>
                    <a:pt x="1959" y="1355"/>
                  </a:cubicBezTo>
                  <a:cubicBezTo>
                    <a:pt x="1959" y="1479"/>
                    <a:pt x="1959" y="1479"/>
                    <a:pt x="1959" y="1479"/>
                  </a:cubicBezTo>
                  <a:cubicBezTo>
                    <a:pt x="1953" y="1481"/>
                    <a:pt x="1948" y="1487"/>
                    <a:pt x="1948" y="1494"/>
                  </a:cubicBezTo>
                  <a:cubicBezTo>
                    <a:pt x="1948" y="1503"/>
                    <a:pt x="1955" y="1510"/>
                    <a:pt x="1964" y="1510"/>
                  </a:cubicBezTo>
                  <a:cubicBezTo>
                    <a:pt x="1974" y="1510"/>
                    <a:pt x="1981" y="1503"/>
                    <a:pt x="1981" y="1494"/>
                  </a:cubicBezTo>
                  <a:cubicBezTo>
                    <a:pt x="1981" y="1487"/>
                    <a:pt x="1976" y="1481"/>
                    <a:pt x="1969" y="1479"/>
                  </a:cubicBezTo>
                  <a:cubicBezTo>
                    <a:pt x="1969" y="1355"/>
                    <a:pt x="1969" y="1355"/>
                    <a:pt x="1969" y="1355"/>
                  </a:cubicBezTo>
                  <a:cubicBezTo>
                    <a:pt x="1981" y="1353"/>
                    <a:pt x="1989" y="1343"/>
                    <a:pt x="1989" y="1331"/>
                  </a:cubicBezTo>
                  <a:cubicBezTo>
                    <a:pt x="1989" y="1319"/>
                    <a:pt x="1981" y="1309"/>
                    <a:pt x="1969" y="1307"/>
                  </a:cubicBezTo>
                  <a:cubicBezTo>
                    <a:pt x="1969" y="1190"/>
                    <a:pt x="1969" y="1190"/>
                    <a:pt x="1969" y="1190"/>
                  </a:cubicBezTo>
                  <a:cubicBezTo>
                    <a:pt x="1850" y="1073"/>
                    <a:pt x="1850" y="1073"/>
                    <a:pt x="1850" y="1073"/>
                  </a:cubicBezTo>
                  <a:cubicBezTo>
                    <a:pt x="1850" y="972"/>
                    <a:pt x="1850" y="972"/>
                    <a:pt x="1850" y="972"/>
                  </a:cubicBezTo>
                  <a:cubicBezTo>
                    <a:pt x="1936" y="923"/>
                    <a:pt x="1936" y="923"/>
                    <a:pt x="1936" y="923"/>
                  </a:cubicBezTo>
                  <a:cubicBezTo>
                    <a:pt x="1936" y="821"/>
                    <a:pt x="1936" y="821"/>
                    <a:pt x="1936" y="821"/>
                  </a:cubicBezTo>
                  <a:cubicBezTo>
                    <a:pt x="1879" y="788"/>
                    <a:pt x="1879" y="788"/>
                    <a:pt x="1879" y="788"/>
                  </a:cubicBezTo>
                  <a:cubicBezTo>
                    <a:pt x="1879" y="685"/>
                    <a:pt x="1879" y="685"/>
                    <a:pt x="1879" y="685"/>
                  </a:cubicBezTo>
                  <a:cubicBezTo>
                    <a:pt x="1928" y="678"/>
                    <a:pt x="1973" y="656"/>
                    <a:pt x="2007" y="624"/>
                  </a:cubicBezTo>
                  <a:cubicBezTo>
                    <a:pt x="2051" y="667"/>
                    <a:pt x="2051" y="667"/>
                    <a:pt x="2051" y="667"/>
                  </a:cubicBezTo>
                  <a:cubicBezTo>
                    <a:pt x="2237" y="667"/>
                    <a:pt x="2237" y="667"/>
                    <a:pt x="2237" y="667"/>
                  </a:cubicBezTo>
                  <a:cubicBezTo>
                    <a:pt x="2238" y="675"/>
                    <a:pt x="2245" y="680"/>
                    <a:pt x="2253" y="680"/>
                  </a:cubicBezTo>
                  <a:cubicBezTo>
                    <a:pt x="2262" y="680"/>
                    <a:pt x="2269" y="673"/>
                    <a:pt x="2269" y="664"/>
                  </a:cubicBezTo>
                  <a:cubicBezTo>
                    <a:pt x="2269" y="655"/>
                    <a:pt x="2262" y="647"/>
                    <a:pt x="2253" y="647"/>
                  </a:cubicBezTo>
                  <a:cubicBezTo>
                    <a:pt x="2246" y="647"/>
                    <a:pt x="2240" y="651"/>
                    <a:pt x="2237" y="657"/>
                  </a:cubicBezTo>
                  <a:cubicBezTo>
                    <a:pt x="2056" y="657"/>
                    <a:pt x="2056" y="657"/>
                    <a:pt x="2056" y="657"/>
                  </a:cubicBezTo>
                  <a:cubicBezTo>
                    <a:pt x="2015" y="617"/>
                    <a:pt x="2015" y="617"/>
                    <a:pt x="2015" y="617"/>
                  </a:cubicBezTo>
                  <a:cubicBezTo>
                    <a:pt x="2057" y="574"/>
                    <a:pt x="2084" y="516"/>
                    <a:pt x="2084" y="452"/>
                  </a:cubicBezTo>
                  <a:cubicBezTo>
                    <a:pt x="2084" y="388"/>
                    <a:pt x="2057" y="329"/>
                    <a:pt x="2015" y="287"/>
                  </a:cubicBezTo>
                  <a:cubicBezTo>
                    <a:pt x="2033" y="269"/>
                    <a:pt x="2033" y="269"/>
                    <a:pt x="2033" y="269"/>
                  </a:cubicBezTo>
                  <a:cubicBezTo>
                    <a:pt x="2080" y="316"/>
                    <a:pt x="2110" y="380"/>
                    <a:pt x="2110" y="452"/>
                  </a:cubicBezTo>
                  <a:cubicBezTo>
                    <a:pt x="2120" y="452"/>
                    <a:pt x="2120" y="452"/>
                    <a:pt x="2120" y="452"/>
                  </a:cubicBezTo>
                  <a:cubicBezTo>
                    <a:pt x="2120" y="378"/>
                    <a:pt x="2089" y="310"/>
                    <a:pt x="2040" y="261"/>
                  </a:cubicBezTo>
                  <a:cubicBezTo>
                    <a:pt x="2268" y="36"/>
                    <a:pt x="2268" y="36"/>
                    <a:pt x="2268" y="36"/>
                  </a:cubicBezTo>
                  <a:cubicBezTo>
                    <a:pt x="2271" y="38"/>
                    <a:pt x="2273" y="38"/>
                    <a:pt x="2276" y="38"/>
                  </a:cubicBezTo>
                  <a:cubicBezTo>
                    <a:pt x="2285" y="38"/>
                    <a:pt x="2293" y="31"/>
                    <a:pt x="2293" y="22"/>
                  </a:cubicBezTo>
                  <a:cubicBezTo>
                    <a:pt x="2293" y="13"/>
                    <a:pt x="2285" y="6"/>
                    <a:pt x="2276" y="6"/>
                  </a:cubicBezTo>
                  <a:cubicBezTo>
                    <a:pt x="2267" y="6"/>
                    <a:pt x="2259" y="13"/>
                    <a:pt x="2259" y="22"/>
                  </a:cubicBezTo>
                  <a:cubicBezTo>
                    <a:pt x="2259" y="25"/>
                    <a:pt x="2260" y="27"/>
                    <a:pt x="2261" y="29"/>
                  </a:cubicBezTo>
                  <a:cubicBezTo>
                    <a:pt x="2033" y="254"/>
                    <a:pt x="2033" y="254"/>
                    <a:pt x="2033" y="254"/>
                  </a:cubicBezTo>
                  <a:cubicBezTo>
                    <a:pt x="1984" y="209"/>
                    <a:pt x="1918" y="181"/>
                    <a:pt x="1845" y="181"/>
                  </a:cubicBezTo>
                  <a:cubicBezTo>
                    <a:pt x="1845" y="191"/>
                    <a:pt x="1845" y="191"/>
                    <a:pt x="1845" y="191"/>
                  </a:cubicBezTo>
                  <a:cubicBezTo>
                    <a:pt x="1915" y="191"/>
                    <a:pt x="1978" y="218"/>
                    <a:pt x="2026" y="262"/>
                  </a:cubicBezTo>
                  <a:cubicBezTo>
                    <a:pt x="2007" y="280"/>
                    <a:pt x="2007" y="280"/>
                    <a:pt x="2007" y="280"/>
                  </a:cubicBezTo>
                  <a:cubicBezTo>
                    <a:pt x="1965" y="241"/>
                    <a:pt x="1908" y="217"/>
                    <a:pt x="1845" y="217"/>
                  </a:cubicBezTo>
                  <a:cubicBezTo>
                    <a:pt x="1781" y="217"/>
                    <a:pt x="1723" y="242"/>
                    <a:pt x="1681" y="282"/>
                  </a:cubicBezTo>
                  <a:cubicBezTo>
                    <a:pt x="1596" y="199"/>
                    <a:pt x="1596" y="199"/>
                    <a:pt x="1596" y="199"/>
                  </a:cubicBezTo>
                  <a:cubicBezTo>
                    <a:pt x="1451" y="199"/>
                    <a:pt x="1451" y="199"/>
                    <a:pt x="1451" y="199"/>
                  </a:cubicBezTo>
                  <a:cubicBezTo>
                    <a:pt x="1271" y="22"/>
                    <a:pt x="1271" y="22"/>
                    <a:pt x="1271" y="22"/>
                  </a:cubicBezTo>
                  <a:cubicBezTo>
                    <a:pt x="1272" y="20"/>
                    <a:pt x="1272" y="18"/>
                    <a:pt x="1272" y="16"/>
                  </a:cubicBezTo>
                  <a:cubicBezTo>
                    <a:pt x="1272" y="7"/>
                    <a:pt x="1265" y="0"/>
                    <a:pt x="1256" y="0"/>
                  </a:cubicBezTo>
                  <a:cubicBezTo>
                    <a:pt x="1246" y="0"/>
                    <a:pt x="1239" y="7"/>
                    <a:pt x="1239" y="16"/>
                  </a:cubicBezTo>
                  <a:cubicBezTo>
                    <a:pt x="1239" y="25"/>
                    <a:pt x="1246" y="33"/>
                    <a:pt x="1256" y="33"/>
                  </a:cubicBezTo>
                  <a:cubicBezTo>
                    <a:pt x="1259" y="33"/>
                    <a:pt x="1262" y="32"/>
                    <a:pt x="1265" y="30"/>
                  </a:cubicBezTo>
                  <a:cubicBezTo>
                    <a:pt x="1436" y="199"/>
                    <a:pt x="1436" y="199"/>
                    <a:pt x="1436" y="199"/>
                  </a:cubicBezTo>
                  <a:cubicBezTo>
                    <a:pt x="1394" y="199"/>
                    <a:pt x="1394" y="199"/>
                    <a:pt x="1394" y="199"/>
                  </a:cubicBezTo>
                  <a:cubicBezTo>
                    <a:pt x="1215" y="22"/>
                    <a:pt x="1215" y="22"/>
                    <a:pt x="1215" y="22"/>
                  </a:cubicBezTo>
                  <a:cubicBezTo>
                    <a:pt x="1216" y="20"/>
                    <a:pt x="1216" y="18"/>
                    <a:pt x="1216" y="16"/>
                  </a:cubicBezTo>
                  <a:cubicBezTo>
                    <a:pt x="1216" y="7"/>
                    <a:pt x="1209" y="0"/>
                    <a:pt x="1200" y="0"/>
                  </a:cubicBezTo>
                  <a:cubicBezTo>
                    <a:pt x="1190" y="0"/>
                    <a:pt x="1183" y="7"/>
                    <a:pt x="1183" y="16"/>
                  </a:cubicBezTo>
                  <a:cubicBezTo>
                    <a:pt x="1183" y="25"/>
                    <a:pt x="1190" y="33"/>
                    <a:pt x="1200" y="33"/>
                  </a:cubicBezTo>
                  <a:cubicBezTo>
                    <a:pt x="1203" y="33"/>
                    <a:pt x="1206" y="32"/>
                    <a:pt x="1209" y="30"/>
                  </a:cubicBezTo>
                  <a:cubicBezTo>
                    <a:pt x="1380" y="199"/>
                    <a:pt x="1380" y="199"/>
                    <a:pt x="1380" y="199"/>
                  </a:cubicBezTo>
                  <a:cubicBezTo>
                    <a:pt x="1170" y="199"/>
                    <a:pt x="1170" y="199"/>
                    <a:pt x="1170" y="199"/>
                  </a:cubicBezTo>
                  <a:cubicBezTo>
                    <a:pt x="1168" y="192"/>
                    <a:pt x="1162" y="187"/>
                    <a:pt x="1154" y="187"/>
                  </a:cubicBezTo>
                  <a:cubicBezTo>
                    <a:pt x="1145" y="187"/>
                    <a:pt x="1138" y="195"/>
                    <a:pt x="1138" y="204"/>
                  </a:cubicBezTo>
                  <a:cubicBezTo>
                    <a:pt x="1138" y="213"/>
                    <a:pt x="1145" y="220"/>
                    <a:pt x="1154" y="220"/>
                  </a:cubicBezTo>
                  <a:cubicBezTo>
                    <a:pt x="1162" y="220"/>
                    <a:pt x="1168" y="216"/>
                    <a:pt x="1170" y="209"/>
                  </a:cubicBezTo>
                  <a:cubicBezTo>
                    <a:pt x="1390" y="209"/>
                    <a:pt x="1390" y="209"/>
                    <a:pt x="1390" y="209"/>
                  </a:cubicBezTo>
                  <a:cubicBezTo>
                    <a:pt x="1391" y="210"/>
                    <a:pt x="1391" y="210"/>
                    <a:pt x="1391" y="210"/>
                  </a:cubicBezTo>
                  <a:cubicBezTo>
                    <a:pt x="1392" y="209"/>
                    <a:pt x="1392" y="209"/>
                    <a:pt x="1392" y="209"/>
                  </a:cubicBezTo>
                  <a:cubicBezTo>
                    <a:pt x="1447" y="209"/>
                    <a:pt x="1447" y="209"/>
                    <a:pt x="1447" y="209"/>
                  </a:cubicBezTo>
                  <a:cubicBezTo>
                    <a:pt x="1447" y="210"/>
                    <a:pt x="1447" y="210"/>
                    <a:pt x="1447" y="210"/>
                  </a:cubicBezTo>
                  <a:cubicBezTo>
                    <a:pt x="1448" y="209"/>
                    <a:pt x="1448" y="209"/>
                    <a:pt x="1448" y="209"/>
                  </a:cubicBezTo>
                  <a:cubicBezTo>
                    <a:pt x="1592" y="209"/>
                    <a:pt x="1592" y="209"/>
                    <a:pt x="1592" y="209"/>
                  </a:cubicBezTo>
                  <a:cubicBezTo>
                    <a:pt x="1673" y="289"/>
                    <a:pt x="1673" y="289"/>
                    <a:pt x="1673" y="289"/>
                  </a:cubicBezTo>
                  <a:cubicBezTo>
                    <a:pt x="1632" y="332"/>
                    <a:pt x="1607" y="389"/>
                    <a:pt x="1607" y="452"/>
                  </a:cubicBezTo>
                  <a:cubicBezTo>
                    <a:pt x="1607" y="580"/>
                    <a:pt x="1711" y="684"/>
                    <a:pt x="1840" y="687"/>
                  </a:cubicBezTo>
                  <a:cubicBezTo>
                    <a:pt x="1840" y="712"/>
                    <a:pt x="1840" y="712"/>
                    <a:pt x="1840" y="712"/>
                  </a:cubicBezTo>
                  <a:cubicBezTo>
                    <a:pt x="1697" y="710"/>
                    <a:pt x="1581" y="594"/>
                    <a:pt x="1581" y="452"/>
                  </a:cubicBezTo>
                  <a:cubicBezTo>
                    <a:pt x="1581" y="447"/>
                    <a:pt x="1581" y="447"/>
                    <a:pt x="1581" y="447"/>
                  </a:cubicBezTo>
                  <a:cubicBezTo>
                    <a:pt x="1360" y="447"/>
                    <a:pt x="1360" y="447"/>
                    <a:pt x="1360" y="447"/>
                  </a:cubicBezTo>
                  <a:cubicBezTo>
                    <a:pt x="1358" y="436"/>
                    <a:pt x="1348" y="427"/>
                    <a:pt x="1336" y="427"/>
                  </a:cubicBezTo>
                  <a:cubicBezTo>
                    <a:pt x="1324" y="427"/>
                    <a:pt x="1314" y="436"/>
                    <a:pt x="1311" y="447"/>
                  </a:cubicBezTo>
                  <a:cubicBezTo>
                    <a:pt x="1081" y="447"/>
                    <a:pt x="1081" y="447"/>
                    <a:pt x="1081" y="447"/>
                  </a:cubicBezTo>
                  <a:cubicBezTo>
                    <a:pt x="948" y="315"/>
                    <a:pt x="948" y="315"/>
                    <a:pt x="948" y="315"/>
                  </a:cubicBezTo>
                  <a:cubicBezTo>
                    <a:pt x="831" y="315"/>
                    <a:pt x="831" y="315"/>
                    <a:pt x="831" y="315"/>
                  </a:cubicBezTo>
                  <a:cubicBezTo>
                    <a:pt x="829" y="260"/>
                    <a:pt x="782" y="217"/>
                    <a:pt x="726" y="217"/>
                  </a:cubicBezTo>
                  <a:cubicBezTo>
                    <a:pt x="670" y="217"/>
                    <a:pt x="624" y="260"/>
                    <a:pt x="621" y="315"/>
                  </a:cubicBezTo>
                  <a:cubicBezTo>
                    <a:pt x="515" y="315"/>
                    <a:pt x="515" y="315"/>
                    <a:pt x="515" y="315"/>
                  </a:cubicBezTo>
                  <a:cubicBezTo>
                    <a:pt x="430" y="215"/>
                    <a:pt x="430" y="215"/>
                    <a:pt x="430" y="215"/>
                  </a:cubicBezTo>
                  <a:cubicBezTo>
                    <a:pt x="45" y="215"/>
                    <a:pt x="45" y="215"/>
                    <a:pt x="45" y="215"/>
                  </a:cubicBezTo>
                  <a:cubicBezTo>
                    <a:pt x="40" y="210"/>
                    <a:pt x="33" y="206"/>
                    <a:pt x="25" y="206"/>
                  </a:cubicBezTo>
                  <a:cubicBezTo>
                    <a:pt x="11" y="206"/>
                    <a:pt x="0" y="217"/>
                    <a:pt x="0" y="231"/>
                  </a:cubicBezTo>
                  <a:cubicBezTo>
                    <a:pt x="0" y="244"/>
                    <a:pt x="11" y="255"/>
                    <a:pt x="25" y="255"/>
                  </a:cubicBezTo>
                  <a:close/>
                  <a:moveTo>
                    <a:pt x="1516" y="853"/>
                  </a:moveTo>
                  <a:cubicBezTo>
                    <a:pt x="1395" y="922"/>
                    <a:pt x="1395" y="922"/>
                    <a:pt x="1395" y="922"/>
                  </a:cubicBezTo>
                  <a:cubicBezTo>
                    <a:pt x="1273" y="853"/>
                    <a:pt x="1273" y="853"/>
                    <a:pt x="1273" y="853"/>
                  </a:cubicBezTo>
                  <a:cubicBezTo>
                    <a:pt x="1273" y="715"/>
                    <a:pt x="1273" y="715"/>
                    <a:pt x="1273" y="715"/>
                  </a:cubicBezTo>
                  <a:cubicBezTo>
                    <a:pt x="1395" y="646"/>
                    <a:pt x="1395" y="646"/>
                    <a:pt x="1395" y="646"/>
                  </a:cubicBezTo>
                  <a:cubicBezTo>
                    <a:pt x="1516" y="715"/>
                    <a:pt x="1516" y="715"/>
                    <a:pt x="1516" y="715"/>
                  </a:cubicBezTo>
                  <a:lnTo>
                    <a:pt x="1516" y="853"/>
                  </a:lnTo>
                  <a:close/>
                  <a:moveTo>
                    <a:pt x="1925" y="918"/>
                  </a:moveTo>
                  <a:cubicBezTo>
                    <a:pt x="1845" y="963"/>
                    <a:pt x="1845" y="963"/>
                    <a:pt x="1845" y="963"/>
                  </a:cubicBezTo>
                  <a:cubicBezTo>
                    <a:pt x="1765" y="918"/>
                    <a:pt x="1765" y="918"/>
                    <a:pt x="1765" y="918"/>
                  </a:cubicBezTo>
                  <a:cubicBezTo>
                    <a:pt x="1765" y="826"/>
                    <a:pt x="1765" y="826"/>
                    <a:pt x="1765" y="826"/>
                  </a:cubicBezTo>
                  <a:cubicBezTo>
                    <a:pt x="1845" y="781"/>
                    <a:pt x="1845" y="781"/>
                    <a:pt x="1845" y="781"/>
                  </a:cubicBezTo>
                  <a:cubicBezTo>
                    <a:pt x="1925" y="826"/>
                    <a:pt x="1925" y="826"/>
                    <a:pt x="1925" y="826"/>
                  </a:cubicBezTo>
                  <a:lnTo>
                    <a:pt x="1925" y="918"/>
                  </a:lnTo>
                  <a:close/>
                  <a:moveTo>
                    <a:pt x="1869" y="783"/>
                  </a:moveTo>
                  <a:cubicBezTo>
                    <a:pt x="1850" y="772"/>
                    <a:pt x="1850" y="772"/>
                    <a:pt x="1850" y="772"/>
                  </a:cubicBezTo>
                  <a:cubicBezTo>
                    <a:pt x="1850" y="687"/>
                    <a:pt x="1850" y="687"/>
                    <a:pt x="1850" y="687"/>
                  </a:cubicBezTo>
                  <a:cubicBezTo>
                    <a:pt x="1857" y="687"/>
                    <a:pt x="1863" y="686"/>
                    <a:pt x="1869" y="686"/>
                  </a:cubicBezTo>
                  <a:lnTo>
                    <a:pt x="1869" y="783"/>
                  </a:lnTo>
                  <a:close/>
                  <a:moveTo>
                    <a:pt x="1850" y="450"/>
                  </a:moveTo>
                  <a:cubicBezTo>
                    <a:pt x="1712" y="313"/>
                    <a:pt x="1712" y="313"/>
                    <a:pt x="1712" y="313"/>
                  </a:cubicBezTo>
                  <a:cubicBezTo>
                    <a:pt x="1747" y="280"/>
                    <a:pt x="1794" y="260"/>
                    <a:pt x="1845" y="260"/>
                  </a:cubicBezTo>
                  <a:cubicBezTo>
                    <a:pt x="1952" y="260"/>
                    <a:pt x="2039" y="346"/>
                    <a:pt x="2039" y="452"/>
                  </a:cubicBezTo>
                  <a:cubicBezTo>
                    <a:pt x="2039" y="556"/>
                    <a:pt x="1955" y="640"/>
                    <a:pt x="1850" y="643"/>
                  </a:cubicBezTo>
                  <a:lnTo>
                    <a:pt x="1850" y="450"/>
                  </a:lnTo>
                  <a:close/>
                  <a:moveTo>
                    <a:pt x="1840" y="454"/>
                  </a:moveTo>
                  <a:cubicBezTo>
                    <a:pt x="1840" y="643"/>
                    <a:pt x="1840" y="643"/>
                    <a:pt x="1840" y="643"/>
                  </a:cubicBezTo>
                  <a:cubicBezTo>
                    <a:pt x="1735" y="640"/>
                    <a:pt x="1651" y="556"/>
                    <a:pt x="1651" y="452"/>
                  </a:cubicBezTo>
                  <a:cubicBezTo>
                    <a:pt x="1651" y="401"/>
                    <a:pt x="1671" y="355"/>
                    <a:pt x="1704" y="320"/>
                  </a:cubicBezTo>
                  <a:lnTo>
                    <a:pt x="1840" y="454"/>
                  </a:lnTo>
                  <a:close/>
                  <a:moveTo>
                    <a:pt x="1845" y="227"/>
                  </a:moveTo>
                  <a:cubicBezTo>
                    <a:pt x="1971" y="227"/>
                    <a:pt x="2073" y="328"/>
                    <a:pt x="2073" y="452"/>
                  </a:cubicBezTo>
                  <a:cubicBezTo>
                    <a:pt x="2073" y="574"/>
                    <a:pt x="1974" y="674"/>
                    <a:pt x="1850" y="677"/>
                  </a:cubicBezTo>
                  <a:cubicBezTo>
                    <a:pt x="1850" y="647"/>
                    <a:pt x="1850" y="647"/>
                    <a:pt x="1850" y="647"/>
                  </a:cubicBezTo>
                  <a:cubicBezTo>
                    <a:pt x="1957" y="645"/>
                    <a:pt x="2043" y="558"/>
                    <a:pt x="2043" y="452"/>
                  </a:cubicBezTo>
                  <a:cubicBezTo>
                    <a:pt x="2043" y="344"/>
                    <a:pt x="1955" y="256"/>
                    <a:pt x="1845" y="256"/>
                  </a:cubicBezTo>
                  <a:cubicBezTo>
                    <a:pt x="1792" y="256"/>
                    <a:pt x="1744" y="277"/>
                    <a:pt x="1709" y="310"/>
                  </a:cubicBezTo>
                  <a:cubicBezTo>
                    <a:pt x="1688" y="289"/>
                    <a:pt x="1688" y="289"/>
                    <a:pt x="1688" y="289"/>
                  </a:cubicBezTo>
                  <a:cubicBezTo>
                    <a:pt x="1729" y="251"/>
                    <a:pt x="1784" y="227"/>
                    <a:pt x="1845" y="227"/>
                  </a:cubicBezTo>
                  <a:close/>
                  <a:moveTo>
                    <a:pt x="1617" y="452"/>
                  </a:moveTo>
                  <a:cubicBezTo>
                    <a:pt x="1617" y="392"/>
                    <a:pt x="1641" y="337"/>
                    <a:pt x="1681" y="297"/>
                  </a:cubicBezTo>
                  <a:cubicBezTo>
                    <a:pt x="1702" y="317"/>
                    <a:pt x="1702" y="317"/>
                    <a:pt x="1702" y="317"/>
                  </a:cubicBezTo>
                  <a:cubicBezTo>
                    <a:pt x="1668" y="352"/>
                    <a:pt x="1647" y="400"/>
                    <a:pt x="1647" y="452"/>
                  </a:cubicBezTo>
                  <a:cubicBezTo>
                    <a:pt x="1647" y="558"/>
                    <a:pt x="1733" y="645"/>
                    <a:pt x="1840" y="647"/>
                  </a:cubicBezTo>
                  <a:cubicBezTo>
                    <a:pt x="1840" y="677"/>
                    <a:pt x="1840" y="677"/>
                    <a:pt x="1840" y="677"/>
                  </a:cubicBezTo>
                  <a:cubicBezTo>
                    <a:pt x="1717" y="674"/>
                    <a:pt x="1617" y="574"/>
                    <a:pt x="1617" y="452"/>
                  </a:cubicBezTo>
                  <a:close/>
                  <a:moveTo>
                    <a:pt x="726" y="227"/>
                  </a:moveTo>
                  <a:cubicBezTo>
                    <a:pt x="779" y="227"/>
                    <a:pt x="821" y="269"/>
                    <a:pt x="821" y="320"/>
                  </a:cubicBezTo>
                  <a:cubicBezTo>
                    <a:pt x="821" y="372"/>
                    <a:pt x="779" y="414"/>
                    <a:pt x="726" y="414"/>
                  </a:cubicBezTo>
                  <a:cubicBezTo>
                    <a:pt x="674" y="414"/>
                    <a:pt x="631" y="372"/>
                    <a:pt x="631" y="320"/>
                  </a:cubicBezTo>
                  <a:cubicBezTo>
                    <a:pt x="631" y="269"/>
                    <a:pt x="674" y="227"/>
                    <a:pt x="726"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4" name="Oval 12">
              <a:extLst>
                <a:ext uri="{FF2B5EF4-FFF2-40B4-BE49-F238E27FC236}">
                  <a16:creationId xmlns:a16="http://schemas.microsoft.com/office/drawing/2014/main" id="{AB95B669-D118-49B4-B076-34E1CF674229}"/>
                </a:ext>
              </a:extLst>
            </p:cNvPr>
            <p:cNvSpPr>
              <a:spLocks noChangeArrowheads="1"/>
            </p:cNvSpPr>
            <p:nvPr/>
          </p:nvSpPr>
          <p:spPr bwMode="auto">
            <a:xfrm>
              <a:off x="5031" y="1922"/>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5" name="Oval 13">
              <a:extLst>
                <a:ext uri="{FF2B5EF4-FFF2-40B4-BE49-F238E27FC236}">
                  <a16:creationId xmlns:a16="http://schemas.microsoft.com/office/drawing/2014/main" id="{7869C95E-5B3C-44AF-B021-88046E62981B}"/>
                </a:ext>
              </a:extLst>
            </p:cNvPr>
            <p:cNvSpPr>
              <a:spLocks noChangeArrowheads="1"/>
            </p:cNvSpPr>
            <p:nvPr/>
          </p:nvSpPr>
          <p:spPr bwMode="auto">
            <a:xfrm>
              <a:off x="5031" y="1794"/>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6" name="Oval 14">
              <a:extLst>
                <a:ext uri="{FF2B5EF4-FFF2-40B4-BE49-F238E27FC236}">
                  <a16:creationId xmlns:a16="http://schemas.microsoft.com/office/drawing/2014/main" id="{5D1C3770-E3F0-47F7-8AA4-BE4C763C8E16}"/>
                </a:ext>
              </a:extLst>
            </p:cNvPr>
            <p:cNvSpPr>
              <a:spLocks noChangeArrowheads="1"/>
            </p:cNvSpPr>
            <p:nvPr/>
          </p:nvSpPr>
          <p:spPr bwMode="auto">
            <a:xfrm>
              <a:off x="4073" y="1349"/>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7" name="Oval 15">
              <a:extLst>
                <a:ext uri="{FF2B5EF4-FFF2-40B4-BE49-F238E27FC236}">
                  <a16:creationId xmlns:a16="http://schemas.microsoft.com/office/drawing/2014/main" id="{D3BFFBF3-056F-4F34-B9DA-256C02BB30C2}"/>
                </a:ext>
              </a:extLst>
            </p:cNvPr>
            <p:cNvSpPr>
              <a:spLocks noChangeArrowheads="1"/>
            </p:cNvSpPr>
            <p:nvPr/>
          </p:nvSpPr>
          <p:spPr bwMode="auto">
            <a:xfrm>
              <a:off x="4073" y="1222"/>
              <a:ext cx="84"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8" name="Oval 16">
              <a:extLst>
                <a:ext uri="{FF2B5EF4-FFF2-40B4-BE49-F238E27FC236}">
                  <a16:creationId xmlns:a16="http://schemas.microsoft.com/office/drawing/2014/main" id="{A0953316-3C83-4ECB-8262-E8BD7BAB9C07}"/>
                </a:ext>
              </a:extLst>
            </p:cNvPr>
            <p:cNvSpPr>
              <a:spLocks noChangeArrowheads="1"/>
            </p:cNvSpPr>
            <p:nvPr/>
          </p:nvSpPr>
          <p:spPr bwMode="auto">
            <a:xfrm>
              <a:off x="5508" y="1564"/>
              <a:ext cx="56" cy="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9" name="Freeform 17">
              <a:extLst>
                <a:ext uri="{FF2B5EF4-FFF2-40B4-BE49-F238E27FC236}">
                  <a16:creationId xmlns:a16="http://schemas.microsoft.com/office/drawing/2014/main" id="{70BC2C64-1117-420C-9ED2-25FED6A19712}"/>
                </a:ext>
              </a:extLst>
            </p:cNvPr>
            <p:cNvSpPr>
              <a:spLocks noEditPoints="1"/>
            </p:cNvSpPr>
            <p:nvPr/>
          </p:nvSpPr>
          <p:spPr bwMode="auto">
            <a:xfrm>
              <a:off x="5099" y="10"/>
              <a:ext cx="189" cy="186"/>
            </a:xfrm>
            <a:custGeom>
              <a:avLst/>
              <a:gdLst>
                <a:gd name="T0" fmla="*/ 56 w 112"/>
                <a:gd name="T1" fmla="*/ 110 h 110"/>
                <a:gd name="T2" fmla="*/ 112 w 112"/>
                <a:gd name="T3" fmla="*/ 55 h 110"/>
                <a:gd name="T4" fmla="*/ 56 w 112"/>
                <a:gd name="T5" fmla="*/ 0 h 110"/>
                <a:gd name="T6" fmla="*/ 0 w 112"/>
                <a:gd name="T7" fmla="*/ 55 h 110"/>
                <a:gd name="T8" fmla="*/ 56 w 112"/>
                <a:gd name="T9" fmla="*/ 110 h 110"/>
                <a:gd name="T10" fmla="*/ 56 w 112"/>
                <a:gd name="T11" fmla="*/ 10 h 110"/>
                <a:gd name="T12" fmla="*/ 102 w 112"/>
                <a:gd name="T13" fmla="*/ 55 h 110"/>
                <a:gd name="T14" fmla="*/ 56 w 112"/>
                <a:gd name="T15" fmla="*/ 100 h 110"/>
                <a:gd name="T16" fmla="*/ 11 w 112"/>
                <a:gd name="T17" fmla="*/ 55 h 110"/>
                <a:gd name="T18" fmla="*/ 56 w 112"/>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0">
                  <a:moveTo>
                    <a:pt x="56" y="110"/>
                  </a:moveTo>
                  <a:cubicBezTo>
                    <a:pt x="87" y="110"/>
                    <a:pt x="112" y="85"/>
                    <a:pt x="112" y="55"/>
                  </a:cubicBezTo>
                  <a:cubicBezTo>
                    <a:pt x="112" y="24"/>
                    <a:pt x="87" y="0"/>
                    <a:pt x="56" y="0"/>
                  </a:cubicBezTo>
                  <a:cubicBezTo>
                    <a:pt x="25" y="0"/>
                    <a:pt x="0" y="24"/>
                    <a:pt x="0" y="55"/>
                  </a:cubicBezTo>
                  <a:cubicBezTo>
                    <a:pt x="0" y="85"/>
                    <a:pt x="25" y="110"/>
                    <a:pt x="56" y="110"/>
                  </a:cubicBezTo>
                  <a:close/>
                  <a:moveTo>
                    <a:pt x="56" y="10"/>
                  </a:moveTo>
                  <a:cubicBezTo>
                    <a:pt x="81" y="10"/>
                    <a:pt x="102" y="30"/>
                    <a:pt x="102" y="55"/>
                  </a:cubicBezTo>
                  <a:cubicBezTo>
                    <a:pt x="102" y="79"/>
                    <a:pt x="81" y="100"/>
                    <a:pt x="56" y="100"/>
                  </a:cubicBezTo>
                  <a:cubicBezTo>
                    <a:pt x="31" y="100"/>
                    <a:pt x="11" y="79"/>
                    <a:pt x="11" y="55"/>
                  </a:cubicBezTo>
                  <a:cubicBezTo>
                    <a:pt x="11" y="30"/>
                    <a:pt x="31"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0" name="Freeform 18">
              <a:extLst>
                <a:ext uri="{FF2B5EF4-FFF2-40B4-BE49-F238E27FC236}">
                  <a16:creationId xmlns:a16="http://schemas.microsoft.com/office/drawing/2014/main" id="{3EE3E1AF-C15B-4899-A1D9-01F3B7B84B49}"/>
                </a:ext>
              </a:extLst>
            </p:cNvPr>
            <p:cNvSpPr>
              <a:spLocks noEditPoints="1"/>
            </p:cNvSpPr>
            <p:nvPr/>
          </p:nvSpPr>
          <p:spPr bwMode="auto">
            <a:xfrm>
              <a:off x="5853" y="1948"/>
              <a:ext cx="188" cy="186"/>
            </a:xfrm>
            <a:custGeom>
              <a:avLst/>
              <a:gdLst>
                <a:gd name="T0" fmla="*/ 0 w 111"/>
                <a:gd name="T1" fmla="*/ 55 h 110"/>
                <a:gd name="T2" fmla="*/ 56 w 111"/>
                <a:gd name="T3" fmla="*/ 110 h 110"/>
                <a:gd name="T4" fmla="*/ 111 w 111"/>
                <a:gd name="T5" fmla="*/ 55 h 110"/>
                <a:gd name="T6" fmla="*/ 56 w 111"/>
                <a:gd name="T7" fmla="*/ 0 h 110"/>
                <a:gd name="T8" fmla="*/ 0 w 111"/>
                <a:gd name="T9" fmla="*/ 55 h 110"/>
                <a:gd name="T10" fmla="*/ 56 w 111"/>
                <a:gd name="T11" fmla="*/ 10 h 110"/>
                <a:gd name="T12" fmla="*/ 101 w 111"/>
                <a:gd name="T13" fmla="*/ 55 h 110"/>
                <a:gd name="T14" fmla="*/ 56 w 111"/>
                <a:gd name="T15" fmla="*/ 100 h 110"/>
                <a:gd name="T16" fmla="*/ 10 w 111"/>
                <a:gd name="T17" fmla="*/ 55 h 110"/>
                <a:gd name="T18" fmla="*/ 56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0" y="55"/>
                  </a:moveTo>
                  <a:cubicBezTo>
                    <a:pt x="0" y="85"/>
                    <a:pt x="25" y="110"/>
                    <a:pt x="56" y="110"/>
                  </a:cubicBezTo>
                  <a:cubicBezTo>
                    <a:pt x="86" y="110"/>
                    <a:pt x="111" y="85"/>
                    <a:pt x="111" y="55"/>
                  </a:cubicBezTo>
                  <a:cubicBezTo>
                    <a:pt x="111" y="25"/>
                    <a:pt x="86" y="0"/>
                    <a:pt x="56" y="0"/>
                  </a:cubicBezTo>
                  <a:cubicBezTo>
                    <a:pt x="25" y="0"/>
                    <a:pt x="0" y="25"/>
                    <a:pt x="0" y="55"/>
                  </a:cubicBezTo>
                  <a:close/>
                  <a:moveTo>
                    <a:pt x="56" y="10"/>
                  </a:moveTo>
                  <a:cubicBezTo>
                    <a:pt x="81" y="10"/>
                    <a:pt x="101" y="30"/>
                    <a:pt x="101" y="55"/>
                  </a:cubicBezTo>
                  <a:cubicBezTo>
                    <a:pt x="101" y="80"/>
                    <a:pt x="81" y="100"/>
                    <a:pt x="56" y="100"/>
                  </a:cubicBezTo>
                  <a:cubicBezTo>
                    <a:pt x="30" y="100"/>
                    <a:pt x="10" y="80"/>
                    <a:pt x="10" y="55"/>
                  </a:cubicBezTo>
                  <a:cubicBezTo>
                    <a:pt x="10" y="30"/>
                    <a:pt x="30"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1" name="Freeform 19">
              <a:extLst>
                <a:ext uri="{FF2B5EF4-FFF2-40B4-BE49-F238E27FC236}">
                  <a16:creationId xmlns:a16="http://schemas.microsoft.com/office/drawing/2014/main" id="{0A8783C3-32F8-4DE4-A2E4-7AB282548616}"/>
                </a:ext>
              </a:extLst>
            </p:cNvPr>
            <p:cNvSpPr>
              <a:spLocks noEditPoints="1"/>
            </p:cNvSpPr>
            <p:nvPr/>
          </p:nvSpPr>
          <p:spPr bwMode="auto">
            <a:xfrm>
              <a:off x="3663" y="85"/>
              <a:ext cx="188" cy="186"/>
            </a:xfrm>
            <a:custGeom>
              <a:avLst/>
              <a:gdLst>
                <a:gd name="T0" fmla="*/ 55 w 111"/>
                <a:gd name="T1" fmla="*/ 110 h 110"/>
                <a:gd name="T2" fmla="*/ 111 w 111"/>
                <a:gd name="T3" fmla="*/ 55 h 110"/>
                <a:gd name="T4" fmla="*/ 55 w 111"/>
                <a:gd name="T5" fmla="*/ 0 h 110"/>
                <a:gd name="T6" fmla="*/ 0 w 111"/>
                <a:gd name="T7" fmla="*/ 55 h 110"/>
                <a:gd name="T8" fmla="*/ 55 w 111"/>
                <a:gd name="T9" fmla="*/ 110 h 110"/>
                <a:gd name="T10" fmla="*/ 55 w 111"/>
                <a:gd name="T11" fmla="*/ 10 h 110"/>
                <a:gd name="T12" fmla="*/ 101 w 111"/>
                <a:gd name="T13" fmla="*/ 55 h 110"/>
                <a:gd name="T14" fmla="*/ 55 w 111"/>
                <a:gd name="T15" fmla="*/ 100 h 110"/>
                <a:gd name="T16" fmla="*/ 10 w 111"/>
                <a:gd name="T17" fmla="*/ 55 h 110"/>
                <a:gd name="T18" fmla="*/ 55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55" y="110"/>
                  </a:moveTo>
                  <a:cubicBezTo>
                    <a:pt x="86" y="110"/>
                    <a:pt x="111" y="85"/>
                    <a:pt x="111" y="55"/>
                  </a:cubicBezTo>
                  <a:cubicBezTo>
                    <a:pt x="111" y="25"/>
                    <a:pt x="86" y="0"/>
                    <a:pt x="55" y="0"/>
                  </a:cubicBezTo>
                  <a:cubicBezTo>
                    <a:pt x="25" y="0"/>
                    <a:pt x="0" y="25"/>
                    <a:pt x="0" y="55"/>
                  </a:cubicBezTo>
                  <a:cubicBezTo>
                    <a:pt x="0" y="85"/>
                    <a:pt x="25" y="110"/>
                    <a:pt x="55" y="110"/>
                  </a:cubicBezTo>
                  <a:close/>
                  <a:moveTo>
                    <a:pt x="55" y="10"/>
                  </a:moveTo>
                  <a:cubicBezTo>
                    <a:pt x="81" y="10"/>
                    <a:pt x="101" y="30"/>
                    <a:pt x="101" y="55"/>
                  </a:cubicBezTo>
                  <a:cubicBezTo>
                    <a:pt x="101" y="80"/>
                    <a:pt x="81" y="100"/>
                    <a:pt x="55" y="100"/>
                  </a:cubicBezTo>
                  <a:cubicBezTo>
                    <a:pt x="30" y="100"/>
                    <a:pt x="10" y="80"/>
                    <a:pt x="10" y="55"/>
                  </a:cubicBezTo>
                  <a:cubicBezTo>
                    <a:pt x="10" y="30"/>
                    <a:pt x="30" y="10"/>
                    <a:pt x="5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2" name="Freeform 20">
              <a:extLst>
                <a:ext uri="{FF2B5EF4-FFF2-40B4-BE49-F238E27FC236}">
                  <a16:creationId xmlns:a16="http://schemas.microsoft.com/office/drawing/2014/main" id="{01BD1A0B-8878-4671-9142-9CD689482574}"/>
                </a:ext>
              </a:extLst>
            </p:cNvPr>
            <p:cNvSpPr>
              <a:spLocks/>
            </p:cNvSpPr>
            <p:nvPr/>
          </p:nvSpPr>
          <p:spPr bwMode="auto">
            <a:xfrm>
              <a:off x="3729" y="151"/>
              <a:ext cx="56" cy="54"/>
            </a:xfrm>
            <a:custGeom>
              <a:avLst/>
              <a:gdLst>
                <a:gd name="T0" fmla="*/ 17 w 33"/>
                <a:gd name="T1" fmla="*/ 32 h 32"/>
                <a:gd name="T2" fmla="*/ 33 w 33"/>
                <a:gd name="T3" fmla="*/ 16 h 32"/>
                <a:gd name="T4" fmla="*/ 16 w 33"/>
                <a:gd name="T5" fmla="*/ 0 h 32"/>
                <a:gd name="T6" fmla="*/ 0 w 33"/>
                <a:gd name="T7" fmla="*/ 16 h 32"/>
                <a:gd name="T8" fmla="*/ 17 w 33"/>
                <a:gd name="T9" fmla="*/ 32 h 32"/>
              </a:gdLst>
              <a:ahLst/>
              <a:cxnLst>
                <a:cxn ang="0">
                  <a:pos x="T0" y="T1"/>
                </a:cxn>
                <a:cxn ang="0">
                  <a:pos x="T2" y="T3"/>
                </a:cxn>
                <a:cxn ang="0">
                  <a:pos x="T4" y="T5"/>
                </a:cxn>
                <a:cxn ang="0">
                  <a:pos x="T6" y="T7"/>
                </a:cxn>
                <a:cxn ang="0">
                  <a:pos x="T8" y="T9"/>
                </a:cxn>
              </a:cxnLst>
              <a:rect l="0" t="0" r="r" b="b"/>
              <a:pathLst>
                <a:path w="33" h="32">
                  <a:moveTo>
                    <a:pt x="17" y="32"/>
                  </a:moveTo>
                  <a:cubicBezTo>
                    <a:pt x="26" y="32"/>
                    <a:pt x="33" y="25"/>
                    <a:pt x="33" y="16"/>
                  </a:cubicBezTo>
                  <a:cubicBezTo>
                    <a:pt x="33" y="7"/>
                    <a:pt x="26" y="0"/>
                    <a:pt x="16" y="0"/>
                  </a:cubicBezTo>
                  <a:cubicBezTo>
                    <a:pt x="7" y="0"/>
                    <a:pt x="0" y="7"/>
                    <a:pt x="0" y="16"/>
                  </a:cubicBezTo>
                  <a:cubicBezTo>
                    <a:pt x="0" y="25"/>
                    <a:pt x="7" y="32"/>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3" name="Oval 21">
              <a:extLst>
                <a:ext uri="{FF2B5EF4-FFF2-40B4-BE49-F238E27FC236}">
                  <a16:creationId xmlns:a16="http://schemas.microsoft.com/office/drawing/2014/main" id="{DADCA038-1608-45B5-A468-89C54CFDFB8E}"/>
                </a:ext>
              </a:extLst>
            </p:cNvPr>
            <p:cNvSpPr>
              <a:spLocks noChangeArrowheads="1"/>
            </p:cNvSpPr>
            <p:nvPr/>
          </p:nvSpPr>
          <p:spPr bwMode="auto">
            <a:xfrm>
              <a:off x="5508" y="133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4" name="Freeform 22">
              <a:extLst>
                <a:ext uri="{FF2B5EF4-FFF2-40B4-BE49-F238E27FC236}">
                  <a16:creationId xmlns:a16="http://schemas.microsoft.com/office/drawing/2014/main" id="{D9CB4250-349C-4BF2-9FB6-B22CAEB024DC}"/>
                </a:ext>
              </a:extLst>
            </p:cNvPr>
            <p:cNvSpPr>
              <a:spLocks/>
            </p:cNvSpPr>
            <p:nvPr/>
          </p:nvSpPr>
          <p:spPr bwMode="auto">
            <a:xfrm>
              <a:off x="3640" y="389"/>
              <a:ext cx="1092" cy="301"/>
            </a:xfrm>
            <a:custGeom>
              <a:avLst/>
              <a:gdLst>
                <a:gd name="T0" fmla="*/ 17 w 646"/>
                <a:gd name="T1" fmla="*/ 33 h 178"/>
                <a:gd name="T2" fmla="*/ 24 w 646"/>
                <a:gd name="T3" fmla="*/ 31 h 178"/>
                <a:gd name="T4" fmla="*/ 174 w 646"/>
                <a:gd name="T5" fmla="*/ 178 h 178"/>
                <a:gd name="T6" fmla="*/ 646 w 646"/>
                <a:gd name="T7" fmla="*/ 178 h 178"/>
                <a:gd name="T8" fmla="*/ 646 w 646"/>
                <a:gd name="T9" fmla="*/ 168 h 178"/>
                <a:gd name="T10" fmla="*/ 452 w 646"/>
                <a:gd name="T11" fmla="*/ 168 h 178"/>
                <a:gd name="T12" fmla="*/ 366 w 646"/>
                <a:gd name="T13" fmla="*/ 83 h 178"/>
                <a:gd name="T14" fmla="*/ 212 w 646"/>
                <a:gd name="T15" fmla="*/ 83 h 178"/>
                <a:gd name="T16" fmla="*/ 212 w 646"/>
                <a:gd name="T17" fmla="*/ 94 h 178"/>
                <a:gd name="T18" fmla="*/ 362 w 646"/>
                <a:gd name="T19" fmla="*/ 94 h 178"/>
                <a:gd name="T20" fmla="*/ 437 w 646"/>
                <a:gd name="T21" fmla="*/ 168 h 178"/>
                <a:gd name="T22" fmla="*/ 178 w 646"/>
                <a:gd name="T23" fmla="*/ 168 h 178"/>
                <a:gd name="T24" fmla="*/ 32 w 646"/>
                <a:gd name="T25" fmla="*/ 24 h 178"/>
                <a:gd name="T26" fmla="*/ 33 w 646"/>
                <a:gd name="T27" fmla="*/ 16 h 178"/>
                <a:gd name="T28" fmla="*/ 17 w 646"/>
                <a:gd name="T29" fmla="*/ 0 h 178"/>
                <a:gd name="T30" fmla="*/ 0 w 646"/>
                <a:gd name="T31" fmla="*/ 16 h 178"/>
                <a:gd name="T32" fmla="*/ 17 w 646"/>
                <a:gd name="T33" fmla="*/ 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6" h="178">
                  <a:moveTo>
                    <a:pt x="17" y="33"/>
                  </a:moveTo>
                  <a:cubicBezTo>
                    <a:pt x="20" y="33"/>
                    <a:pt x="22" y="32"/>
                    <a:pt x="24" y="31"/>
                  </a:cubicBezTo>
                  <a:cubicBezTo>
                    <a:pt x="174" y="178"/>
                    <a:pt x="174" y="178"/>
                    <a:pt x="174" y="178"/>
                  </a:cubicBezTo>
                  <a:cubicBezTo>
                    <a:pt x="646" y="178"/>
                    <a:pt x="646" y="178"/>
                    <a:pt x="646" y="178"/>
                  </a:cubicBezTo>
                  <a:cubicBezTo>
                    <a:pt x="646" y="168"/>
                    <a:pt x="646" y="168"/>
                    <a:pt x="646" y="168"/>
                  </a:cubicBezTo>
                  <a:cubicBezTo>
                    <a:pt x="452" y="168"/>
                    <a:pt x="452" y="168"/>
                    <a:pt x="452" y="168"/>
                  </a:cubicBezTo>
                  <a:cubicBezTo>
                    <a:pt x="366" y="83"/>
                    <a:pt x="366" y="83"/>
                    <a:pt x="366" y="83"/>
                  </a:cubicBezTo>
                  <a:cubicBezTo>
                    <a:pt x="212" y="83"/>
                    <a:pt x="212" y="83"/>
                    <a:pt x="212" y="83"/>
                  </a:cubicBezTo>
                  <a:cubicBezTo>
                    <a:pt x="212" y="94"/>
                    <a:pt x="212" y="94"/>
                    <a:pt x="212" y="94"/>
                  </a:cubicBezTo>
                  <a:cubicBezTo>
                    <a:pt x="362" y="94"/>
                    <a:pt x="362" y="94"/>
                    <a:pt x="362" y="94"/>
                  </a:cubicBezTo>
                  <a:cubicBezTo>
                    <a:pt x="437" y="168"/>
                    <a:pt x="437" y="168"/>
                    <a:pt x="437" y="168"/>
                  </a:cubicBezTo>
                  <a:cubicBezTo>
                    <a:pt x="178" y="168"/>
                    <a:pt x="178" y="168"/>
                    <a:pt x="178" y="168"/>
                  </a:cubicBezTo>
                  <a:cubicBezTo>
                    <a:pt x="32" y="24"/>
                    <a:pt x="32" y="24"/>
                    <a:pt x="32" y="24"/>
                  </a:cubicBezTo>
                  <a:cubicBezTo>
                    <a:pt x="33" y="21"/>
                    <a:pt x="33" y="19"/>
                    <a:pt x="33" y="16"/>
                  </a:cubicBezTo>
                  <a:cubicBezTo>
                    <a:pt x="33" y="7"/>
                    <a:pt x="26" y="0"/>
                    <a:pt x="17" y="0"/>
                  </a:cubicBezTo>
                  <a:cubicBezTo>
                    <a:pt x="8" y="0"/>
                    <a:pt x="0" y="7"/>
                    <a:pt x="0" y="16"/>
                  </a:cubicBezTo>
                  <a:cubicBezTo>
                    <a:pt x="0" y="25"/>
                    <a:pt x="8"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5" name="Freeform 23">
              <a:extLst>
                <a:ext uri="{FF2B5EF4-FFF2-40B4-BE49-F238E27FC236}">
                  <a16:creationId xmlns:a16="http://schemas.microsoft.com/office/drawing/2014/main" id="{C8B9B308-0073-4333-BE88-E4816B769360}"/>
                </a:ext>
              </a:extLst>
            </p:cNvPr>
            <p:cNvSpPr>
              <a:spLocks/>
            </p:cNvSpPr>
            <p:nvPr/>
          </p:nvSpPr>
          <p:spPr bwMode="auto">
            <a:xfrm>
              <a:off x="5686" y="2196"/>
              <a:ext cx="391" cy="386"/>
            </a:xfrm>
            <a:custGeom>
              <a:avLst/>
              <a:gdLst>
                <a:gd name="T0" fmla="*/ 214 w 231"/>
                <a:gd name="T1" fmla="*/ 195 h 228"/>
                <a:gd name="T2" fmla="*/ 207 w 231"/>
                <a:gd name="T3" fmla="*/ 197 h 228"/>
                <a:gd name="T4" fmla="*/ 8 w 231"/>
                <a:gd name="T5" fmla="*/ 0 h 228"/>
                <a:gd name="T6" fmla="*/ 0 w 231"/>
                <a:gd name="T7" fmla="*/ 7 h 228"/>
                <a:gd name="T8" fmla="*/ 199 w 231"/>
                <a:gd name="T9" fmla="*/ 203 h 228"/>
                <a:gd name="T10" fmla="*/ 197 w 231"/>
                <a:gd name="T11" fmla="*/ 211 h 228"/>
                <a:gd name="T12" fmla="*/ 214 w 231"/>
                <a:gd name="T13" fmla="*/ 228 h 228"/>
                <a:gd name="T14" fmla="*/ 231 w 231"/>
                <a:gd name="T15" fmla="*/ 211 h 228"/>
                <a:gd name="T16" fmla="*/ 214 w 231"/>
                <a:gd name="T17" fmla="*/ 1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28">
                  <a:moveTo>
                    <a:pt x="214" y="195"/>
                  </a:moveTo>
                  <a:cubicBezTo>
                    <a:pt x="211" y="195"/>
                    <a:pt x="209" y="196"/>
                    <a:pt x="207" y="197"/>
                  </a:cubicBezTo>
                  <a:cubicBezTo>
                    <a:pt x="8" y="0"/>
                    <a:pt x="8" y="0"/>
                    <a:pt x="8" y="0"/>
                  </a:cubicBezTo>
                  <a:cubicBezTo>
                    <a:pt x="0" y="7"/>
                    <a:pt x="0" y="7"/>
                    <a:pt x="0" y="7"/>
                  </a:cubicBezTo>
                  <a:cubicBezTo>
                    <a:pt x="199" y="203"/>
                    <a:pt x="199" y="203"/>
                    <a:pt x="199" y="203"/>
                  </a:cubicBezTo>
                  <a:cubicBezTo>
                    <a:pt x="198" y="206"/>
                    <a:pt x="197" y="209"/>
                    <a:pt x="197" y="211"/>
                  </a:cubicBezTo>
                  <a:cubicBezTo>
                    <a:pt x="197" y="220"/>
                    <a:pt x="205" y="228"/>
                    <a:pt x="214" y="228"/>
                  </a:cubicBezTo>
                  <a:cubicBezTo>
                    <a:pt x="223" y="228"/>
                    <a:pt x="231" y="220"/>
                    <a:pt x="231" y="211"/>
                  </a:cubicBezTo>
                  <a:cubicBezTo>
                    <a:pt x="231" y="202"/>
                    <a:pt x="223" y="195"/>
                    <a:pt x="214"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6" name="Freeform 24">
              <a:extLst>
                <a:ext uri="{FF2B5EF4-FFF2-40B4-BE49-F238E27FC236}">
                  <a16:creationId xmlns:a16="http://schemas.microsoft.com/office/drawing/2014/main" id="{668A9790-4326-4D4E-AC6B-43FC12D27F06}"/>
                </a:ext>
              </a:extLst>
            </p:cNvPr>
            <p:cNvSpPr>
              <a:spLocks noEditPoints="1"/>
            </p:cNvSpPr>
            <p:nvPr/>
          </p:nvSpPr>
          <p:spPr bwMode="auto">
            <a:xfrm>
              <a:off x="5241" y="1751"/>
              <a:ext cx="480" cy="2483"/>
            </a:xfrm>
            <a:custGeom>
              <a:avLst/>
              <a:gdLst>
                <a:gd name="T0" fmla="*/ 271 w 284"/>
                <a:gd name="T1" fmla="*/ 717 h 1467"/>
                <a:gd name="T2" fmla="*/ 271 w 284"/>
                <a:gd name="T3" fmla="*/ 536 h 1467"/>
                <a:gd name="T4" fmla="*/ 140 w 284"/>
                <a:gd name="T5" fmla="*/ 406 h 1467"/>
                <a:gd name="T6" fmla="*/ 140 w 284"/>
                <a:gd name="T7" fmla="*/ 131 h 1467"/>
                <a:gd name="T8" fmla="*/ 7 w 284"/>
                <a:gd name="T9" fmla="*/ 0 h 1467"/>
                <a:gd name="T10" fmla="*/ 0 w 284"/>
                <a:gd name="T11" fmla="*/ 7 h 1467"/>
                <a:gd name="T12" fmla="*/ 129 w 284"/>
                <a:gd name="T13" fmla="*/ 136 h 1467"/>
                <a:gd name="T14" fmla="*/ 129 w 284"/>
                <a:gd name="T15" fmla="*/ 809 h 1467"/>
                <a:gd name="T16" fmla="*/ 44 w 284"/>
                <a:gd name="T17" fmla="*/ 858 h 1467"/>
                <a:gd name="T18" fmla="*/ 44 w 284"/>
                <a:gd name="T19" fmla="*/ 961 h 1467"/>
                <a:gd name="T20" fmla="*/ 129 w 284"/>
                <a:gd name="T21" fmla="*/ 1009 h 1467"/>
                <a:gd name="T22" fmla="*/ 129 w 284"/>
                <a:gd name="T23" fmla="*/ 1467 h 1467"/>
                <a:gd name="T24" fmla="*/ 140 w 284"/>
                <a:gd name="T25" fmla="*/ 1467 h 1467"/>
                <a:gd name="T26" fmla="*/ 140 w 284"/>
                <a:gd name="T27" fmla="*/ 1009 h 1467"/>
                <a:gd name="T28" fmla="*/ 167 w 284"/>
                <a:gd name="T29" fmla="*/ 994 h 1467"/>
                <a:gd name="T30" fmla="*/ 167 w 284"/>
                <a:gd name="T31" fmla="*/ 1255 h 1467"/>
                <a:gd name="T32" fmla="*/ 155 w 284"/>
                <a:gd name="T33" fmla="*/ 1270 h 1467"/>
                <a:gd name="T34" fmla="*/ 172 w 284"/>
                <a:gd name="T35" fmla="*/ 1287 h 1467"/>
                <a:gd name="T36" fmla="*/ 189 w 284"/>
                <a:gd name="T37" fmla="*/ 1270 h 1467"/>
                <a:gd name="T38" fmla="*/ 177 w 284"/>
                <a:gd name="T39" fmla="*/ 1255 h 1467"/>
                <a:gd name="T40" fmla="*/ 177 w 284"/>
                <a:gd name="T41" fmla="*/ 988 h 1467"/>
                <a:gd name="T42" fmla="*/ 225 w 284"/>
                <a:gd name="T43" fmla="*/ 961 h 1467"/>
                <a:gd name="T44" fmla="*/ 225 w 284"/>
                <a:gd name="T45" fmla="*/ 858 h 1467"/>
                <a:gd name="T46" fmla="*/ 140 w 284"/>
                <a:gd name="T47" fmla="*/ 809 h 1467"/>
                <a:gd name="T48" fmla="*/ 140 w 284"/>
                <a:gd name="T49" fmla="*/ 420 h 1467"/>
                <a:gd name="T50" fmla="*/ 261 w 284"/>
                <a:gd name="T51" fmla="*/ 540 h 1467"/>
                <a:gd name="T52" fmla="*/ 261 w 284"/>
                <a:gd name="T53" fmla="*/ 717 h 1467"/>
                <a:gd name="T54" fmla="*/ 250 w 284"/>
                <a:gd name="T55" fmla="*/ 733 h 1467"/>
                <a:gd name="T56" fmla="*/ 267 w 284"/>
                <a:gd name="T57" fmla="*/ 749 h 1467"/>
                <a:gd name="T58" fmla="*/ 284 w 284"/>
                <a:gd name="T59" fmla="*/ 733 h 1467"/>
                <a:gd name="T60" fmla="*/ 271 w 284"/>
                <a:gd name="T61" fmla="*/ 717 h 1467"/>
                <a:gd name="T62" fmla="*/ 215 w 284"/>
                <a:gd name="T63" fmla="*/ 955 h 1467"/>
                <a:gd name="T64" fmla="*/ 169 w 284"/>
                <a:gd name="T65" fmla="*/ 981 h 1467"/>
                <a:gd name="T66" fmla="*/ 167 w 284"/>
                <a:gd name="T67" fmla="*/ 981 h 1467"/>
                <a:gd name="T68" fmla="*/ 167 w 284"/>
                <a:gd name="T69" fmla="*/ 982 h 1467"/>
                <a:gd name="T70" fmla="*/ 135 w 284"/>
                <a:gd name="T71" fmla="*/ 1001 h 1467"/>
                <a:gd name="T72" fmla="*/ 54 w 284"/>
                <a:gd name="T73" fmla="*/ 955 h 1467"/>
                <a:gd name="T74" fmla="*/ 54 w 284"/>
                <a:gd name="T75" fmla="*/ 864 h 1467"/>
                <a:gd name="T76" fmla="*/ 135 w 284"/>
                <a:gd name="T77" fmla="*/ 818 h 1467"/>
                <a:gd name="T78" fmla="*/ 215 w 284"/>
                <a:gd name="T79" fmla="*/ 864 h 1467"/>
                <a:gd name="T80" fmla="*/ 215 w 284"/>
                <a:gd name="T81" fmla="*/ 955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1467">
                  <a:moveTo>
                    <a:pt x="271" y="717"/>
                  </a:moveTo>
                  <a:cubicBezTo>
                    <a:pt x="271" y="536"/>
                    <a:pt x="271" y="536"/>
                    <a:pt x="271" y="536"/>
                  </a:cubicBezTo>
                  <a:cubicBezTo>
                    <a:pt x="140" y="406"/>
                    <a:pt x="140" y="406"/>
                    <a:pt x="140" y="406"/>
                  </a:cubicBezTo>
                  <a:cubicBezTo>
                    <a:pt x="140" y="131"/>
                    <a:pt x="140" y="131"/>
                    <a:pt x="140" y="131"/>
                  </a:cubicBezTo>
                  <a:cubicBezTo>
                    <a:pt x="7" y="0"/>
                    <a:pt x="7" y="0"/>
                    <a:pt x="7" y="0"/>
                  </a:cubicBezTo>
                  <a:cubicBezTo>
                    <a:pt x="0" y="7"/>
                    <a:pt x="0" y="7"/>
                    <a:pt x="0" y="7"/>
                  </a:cubicBezTo>
                  <a:cubicBezTo>
                    <a:pt x="129" y="136"/>
                    <a:pt x="129" y="136"/>
                    <a:pt x="129" y="136"/>
                  </a:cubicBezTo>
                  <a:cubicBezTo>
                    <a:pt x="129" y="809"/>
                    <a:pt x="129" y="809"/>
                    <a:pt x="129" y="809"/>
                  </a:cubicBezTo>
                  <a:cubicBezTo>
                    <a:pt x="44" y="858"/>
                    <a:pt x="44" y="858"/>
                    <a:pt x="44" y="858"/>
                  </a:cubicBezTo>
                  <a:cubicBezTo>
                    <a:pt x="44" y="961"/>
                    <a:pt x="44" y="961"/>
                    <a:pt x="44" y="961"/>
                  </a:cubicBezTo>
                  <a:cubicBezTo>
                    <a:pt x="129" y="1009"/>
                    <a:pt x="129" y="1009"/>
                    <a:pt x="129" y="1009"/>
                  </a:cubicBezTo>
                  <a:cubicBezTo>
                    <a:pt x="129" y="1467"/>
                    <a:pt x="129" y="1467"/>
                    <a:pt x="129" y="1467"/>
                  </a:cubicBezTo>
                  <a:cubicBezTo>
                    <a:pt x="140" y="1467"/>
                    <a:pt x="140" y="1467"/>
                    <a:pt x="140" y="1467"/>
                  </a:cubicBezTo>
                  <a:cubicBezTo>
                    <a:pt x="140" y="1009"/>
                    <a:pt x="140" y="1009"/>
                    <a:pt x="140" y="1009"/>
                  </a:cubicBezTo>
                  <a:cubicBezTo>
                    <a:pt x="167" y="994"/>
                    <a:pt x="167" y="994"/>
                    <a:pt x="167" y="994"/>
                  </a:cubicBezTo>
                  <a:cubicBezTo>
                    <a:pt x="167" y="1255"/>
                    <a:pt x="167" y="1255"/>
                    <a:pt x="167" y="1255"/>
                  </a:cubicBezTo>
                  <a:cubicBezTo>
                    <a:pt x="160" y="1257"/>
                    <a:pt x="155" y="1263"/>
                    <a:pt x="155" y="1270"/>
                  </a:cubicBezTo>
                  <a:cubicBezTo>
                    <a:pt x="155" y="1279"/>
                    <a:pt x="163" y="1287"/>
                    <a:pt x="172" y="1287"/>
                  </a:cubicBezTo>
                  <a:cubicBezTo>
                    <a:pt x="181" y="1287"/>
                    <a:pt x="189" y="1279"/>
                    <a:pt x="189" y="1270"/>
                  </a:cubicBezTo>
                  <a:cubicBezTo>
                    <a:pt x="189" y="1263"/>
                    <a:pt x="184" y="1257"/>
                    <a:pt x="177" y="1255"/>
                  </a:cubicBezTo>
                  <a:cubicBezTo>
                    <a:pt x="177" y="988"/>
                    <a:pt x="177" y="988"/>
                    <a:pt x="177" y="988"/>
                  </a:cubicBezTo>
                  <a:cubicBezTo>
                    <a:pt x="225" y="961"/>
                    <a:pt x="225" y="961"/>
                    <a:pt x="225" y="961"/>
                  </a:cubicBezTo>
                  <a:cubicBezTo>
                    <a:pt x="225" y="858"/>
                    <a:pt x="225" y="858"/>
                    <a:pt x="225" y="858"/>
                  </a:cubicBezTo>
                  <a:cubicBezTo>
                    <a:pt x="140" y="809"/>
                    <a:pt x="140" y="809"/>
                    <a:pt x="140" y="809"/>
                  </a:cubicBezTo>
                  <a:cubicBezTo>
                    <a:pt x="140" y="420"/>
                    <a:pt x="140" y="420"/>
                    <a:pt x="140" y="420"/>
                  </a:cubicBezTo>
                  <a:cubicBezTo>
                    <a:pt x="261" y="540"/>
                    <a:pt x="261" y="540"/>
                    <a:pt x="261" y="540"/>
                  </a:cubicBezTo>
                  <a:cubicBezTo>
                    <a:pt x="261" y="717"/>
                    <a:pt x="261" y="717"/>
                    <a:pt x="261" y="717"/>
                  </a:cubicBezTo>
                  <a:cubicBezTo>
                    <a:pt x="255" y="720"/>
                    <a:pt x="250" y="726"/>
                    <a:pt x="250" y="733"/>
                  </a:cubicBezTo>
                  <a:cubicBezTo>
                    <a:pt x="250" y="742"/>
                    <a:pt x="258" y="749"/>
                    <a:pt x="267" y="749"/>
                  </a:cubicBezTo>
                  <a:cubicBezTo>
                    <a:pt x="276" y="749"/>
                    <a:pt x="284" y="742"/>
                    <a:pt x="284" y="733"/>
                  </a:cubicBezTo>
                  <a:cubicBezTo>
                    <a:pt x="284" y="725"/>
                    <a:pt x="278" y="719"/>
                    <a:pt x="271" y="717"/>
                  </a:cubicBezTo>
                  <a:close/>
                  <a:moveTo>
                    <a:pt x="215" y="955"/>
                  </a:moveTo>
                  <a:cubicBezTo>
                    <a:pt x="169" y="981"/>
                    <a:pt x="169" y="981"/>
                    <a:pt x="169" y="981"/>
                  </a:cubicBezTo>
                  <a:cubicBezTo>
                    <a:pt x="167" y="981"/>
                    <a:pt x="167" y="981"/>
                    <a:pt x="167" y="981"/>
                  </a:cubicBezTo>
                  <a:cubicBezTo>
                    <a:pt x="167" y="982"/>
                    <a:pt x="167" y="982"/>
                    <a:pt x="167" y="982"/>
                  </a:cubicBezTo>
                  <a:cubicBezTo>
                    <a:pt x="135" y="1001"/>
                    <a:pt x="135" y="1001"/>
                    <a:pt x="135" y="1001"/>
                  </a:cubicBezTo>
                  <a:cubicBezTo>
                    <a:pt x="54" y="955"/>
                    <a:pt x="54" y="955"/>
                    <a:pt x="54" y="955"/>
                  </a:cubicBezTo>
                  <a:cubicBezTo>
                    <a:pt x="54" y="864"/>
                    <a:pt x="54" y="864"/>
                    <a:pt x="54" y="864"/>
                  </a:cubicBezTo>
                  <a:cubicBezTo>
                    <a:pt x="135" y="818"/>
                    <a:pt x="135" y="818"/>
                    <a:pt x="135" y="818"/>
                  </a:cubicBezTo>
                  <a:cubicBezTo>
                    <a:pt x="215" y="864"/>
                    <a:pt x="215" y="864"/>
                    <a:pt x="215" y="864"/>
                  </a:cubicBezTo>
                  <a:lnTo>
                    <a:pt x="215" y="9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7" name="Freeform 25">
              <a:extLst>
                <a:ext uri="{FF2B5EF4-FFF2-40B4-BE49-F238E27FC236}">
                  <a16:creationId xmlns:a16="http://schemas.microsoft.com/office/drawing/2014/main" id="{58D65410-F734-4DE3-A9A6-D4337833EA5B}"/>
                </a:ext>
              </a:extLst>
            </p:cNvPr>
            <p:cNvSpPr>
              <a:spLocks/>
            </p:cNvSpPr>
            <p:nvPr/>
          </p:nvSpPr>
          <p:spPr bwMode="auto">
            <a:xfrm>
              <a:off x="5304" y="2750"/>
              <a:ext cx="99" cy="86"/>
            </a:xfrm>
            <a:custGeom>
              <a:avLst/>
              <a:gdLst>
                <a:gd name="T0" fmla="*/ 23 w 99"/>
                <a:gd name="T1" fmla="*/ 44 h 86"/>
                <a:gd name="T2" fmla="*/ 47 w 99"/>
                <a:gd name="T3" fmla="*/ 86 h 86"/>
                <a:gd name="T4" fmla="*/ 72 w 99"/>
                <a:gd name="T5" fmla="*/ 44 h 86"/>
                <a:gd name="T6" fmla="*/ 99 w 99"/>
                <a:gd name="T7" fmla="*/ 3 h 86"/>
                <a:gd name="T8" fmla="*/ 49 w 99"/>
                <a:gd name="T9" fmla="*/ 1 h 86"/>
                <a:gd name="T10" fmla="*/ 0 w 99"/>
                <a:gd name="T11" fmla="*/ 0 h 86"/>
                <a:gd name="T12" fmla="*/ 23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23" y="44"/>
                  </a:moveTo>
                  <a:lnTo>
                    <a:pt x="47" y="86"/>
                  </a:lnTo>
                  <a:lnTo>
                    <a:pt x="72" y="44"/>
                  </a:lnTo>
                  <a:lnTo>
                    <a:pt x="99" y="3"/>
                  </a:lnTo>
                  <a:lnTo>
                    <a:pt x="49" y="1"/>
                  </a:lnTo>
                  <a:lnTo>
                    <a:pt x="0" y="0"/>
                  </a:lnTo>
                  <a:lnTo>
                    <a:pt x="2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8" name="Freeform 26">
              <a:extLst>
                <a:ext uri="{FF2B5EF4-FFF2-40B4-BE49-F238E27FC236}">
                  <a16:creationId xmlns:a16="http://schemas.microsoft.com/office/drawing/2014/main" id="{A08F9629-55A9-4A03-ABC1-6A5544B405D5}"/>
                </a:ext>
              </a:extLst>
            </p:cNvPr>
            <p:cNvSpPr>
              <a:spLocks/>
            </p:cNvSpPr>
            <p:nvPr/>
          </p:nvSpPr>
          <p:spPr bwMode="auto">
            <a:xfrm>
              <a:off x="2808" y="633"/>
              <a:ext cx="86" cy="98"/>
            </a:xfrm>
            <a:custGeom>
              <a:avLst/>
              <a:gdLst>
                <a:gd name="T0" fmla="*/ 0 w 86"/>
                <a:gd name="T1" fmla="*/ 47 h 98"/>
                <a:gd name="T2" fmla="*/ 42 w 86"/>
                <a:gd name="T3" fmla="*/ 73 h 98"/>
                <a:gd name="T4" fmla="*/ 84 w 86"/>
                <a:gd name="T5" fmla="*/ 98 h 98"/>
                <a:gd name="T6" fmla="*/ 84 w 86"/>
                <a:gd name="T7" fmla="*/ 49 h 98"/>
                <a:gd name="T8" fmla="*/ 86 w 86"/>
                <a:gd name="T9" fmla="*/ 0 h 98"/>
                <a:gd name="T10" fmla="*/ 42 w 86"/>
                <a:gd name="T11" fmla="*/ 24 h 98"/>
                <a:gd name="T12" fmla="*/ 0 w 86"/>
                <a:gd name="T13" fmla="*/ 47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0" y="47"/>
                  </a:moveTo>
                  <a:lnTo>
                    <a:pt x="42" y="73"/>
                  </a:lnTo>
                  <a:lnTo>
                    <a:pt x="84" y="98"/>
                  </a:lnTo>
                  <a:lnTo>
                    <a:pt x="84" y="49"/>
                  </a:lnTo>
                  <a:lnTo>
                    <a:pt x="86" y="0"/>
                  </a:lnTo>
                  <a:lnTo>
                    <a:pt x="42" y="24"/>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9" name="Freeform 27">
              <a:extLst>
                <a:ext uri="{FF2B5EF4-FFF2-40B4-BE49-F238E27FC236}">
                  <a16:creationId xmlns:a16="http://schemas.microsoft.com/office/drawing/2014/main" id="{0AA07818-4B42-4DAE-829A-8B9CC0461084}"/>
                </a:ext>
              </a:extLst>
            </p:cNvPr>
            <p:cNvSpPr>
              <a:spLocks/>
            </p:cNvSpPr>
            <p:nvPr/>
          </p:nvSpPr>
          <p:spPr bwMode="auto">
            <a:xfrm>
              <a:off x="4199" y="1570"/>
              <a:ext cx="88" cy="98"/>
            </a:xfrm>
            <a:custGeom>
              <a:avLst/>
              <a:gdLst>
                <a:gd name="T0" fmla="*/ 0 w 88"/>
                <a:gd name="T1" fmla="*/ 48 h 98"/>
                <a:gd name="T2" fmla="*/ 43 w 88"/>
                <a:gd name="T3" fmla="*/ 73 h 98"/>
                <a:gd name="T4" fmla="*/ 87 w 88"/>
                <a:gd name="T5" fmla="*/ 98 h 98"/>
                <a:gd name="T6" fmla="*/ 87 w 88"/>
                <a:gd name="T7" fmla="*/ 49 h 98"/>
                <a:gd name="T8" fmla="*/ 88 w 88"/>
                <a:gd name="T9" fmla="*/ 0 h 98"/>
                <a:gd name="T10" fmla="*/ 44 w 88"/>
                <a:gd name="T11" fmla="*/ 24 h 98"/>
                <a:gd name="T12" fmla="*/ 0 w 88"/>
                <a:gd name="T13" fmla="*/ 48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0" y="48"/>
                  </a:moveTo>
                  <a:lnTo>
                    <a:pt x="43" y="73"/>
                  </a:lnTo>
                  <a:lnTo>
                    <a:pt x="87" y="98"/>
                  </a:lnTo>
                  <a:lnTo>
                    <a:pt x="87" y="49"/>
                  </a:lnTo>
                  <a:lnTo>
                    <a:pt x="88" y="0"/>
                  </a:lnTo>
                  <a:lnTo>
                    <a:pt x="44" y="24"/>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0" name="Freeform 28">
              <a:extLst>
                <a:ext uri="{FF2B5EF4-FFF2-40B4-BE49-F238E27FC236}">
                  <a16:creationId xmlns:a16="http://schemas.microsoft.com/office/drawing/2014/main" id="{FCB11AD3-4E69-41D2-8B2A-01E231D6DEBF}"/>
                </a:ext>
              </a:extLst>
            </p:cNvPr>
            <p:cNvSpPr>
              <a:spLocks/>
            </p:cNvSpPr>
            <p:nvPr/>
          </p:nvSpPr>
          <p:spPr bwMode="auto">
            <a:xfrm>
              <a:off x="5840" y="1514"/>
              <a:ext cx="86" cy="99"/>
            </a:xfrm>
            <a:custGeom>
              <a:avLst/>
              <a:gdLst>
                <a:gd name="T0" fmla="*/ 1 w 86"/>
                <a:gd name="T1" fmla="*/ 0 h 99"/>
                <a:gd name="T2" fmla="*/ 1 w 86"/>
                <a:gd name="T3" fmla="*/ 50 h 99"/>
                <a:gd name="T4" fmla="*/ 0 w 86"/>
                <a:gd name="T5" fmla="*/ 99 h 99"/>
                <a:gd name="T6" fmla="*/ 44 w 86"/>
                <a:gd name="T7" fmla="*/ 75 h 99"/>
                <a:gd name="T8" fmla="*/ 86 w 86"/>
                <a:gd name="T9" fmla="*/ 51 h 99"/>
                <a:gd name="T10" fmla="*/ 44 w 86"/>
                <a:gd name="T11" fmla="*/ 26 h 99"/>
                <a:gd name="T12" fmla="*/ 1 w 8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86" h="99">
                  <a:moveTo>
                    <a:pt x="1" y="0"/>
                  </a:moveTo>
                  <a:lnTo>
                    <a:pt x="1" y="50"/>
                  </a:lnTo>
                  <a:lnTo>
                    <a:pt x="0" y="99"/>
                  </a:lnTo>
                  <a:lnTo>
                    <a:pt x="44" y="75"/>
                  </a:lnTo>
                  <a:lnTo>
                    <a:pt x="86" y="51"/>
                  </a:lnTo>
                  <a:lnTo>
                    <a:pt x="44" y="26"/>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1" name="Freeform 29">
              <a:extLst>
                <a:ext uri="{FF2B5EF4-FFF2-40B4-BE49-F238E27FC236}">
                  <a16:creationId xmlns:a16="http://schemas.microsoft.com/office/drawing/2014/main" id="{74011DF3-5E5C-4F8C-AD29-7FD753C2DFC1}"/>
                </a:ext>
              </a:extLst>
            </p:cNvPr>
            <p:cNvSpPr>
              <a:spLocks/>
            </p:cNvSpPr>
            <p:nvPr/>
          </p:nvSpPr>
          <p:spPr bwMode="auto">
            <a:xfrm>
              <a:off x="4766" y="1198"/>
              <a:ext cx="98" cy="86"/>
            </a:xfrm>
            <a:custGeom>
              <a:avLst/>
              <a:gdLst>
                <a:gd name="T0" fmla="*/ 47 w 98"/>
                <a:gd name="T1" fmla="*/ 86 h 86"/>
                <a:gd name="T2" fmla="*/ 73 w 98"/>
                <a:gd name="T3" fmla="*/ 44 h 86"/>
                <a:gd name="T4" fmla="*/ 98 w 98"/>
                <a:gd name="T5" fmla="*/ 2 h 86"/>
                <a:gd name="T6" fmla="*/ 49 w 98"/>
                <a:gd name="T7" fmla="*/ 2 h 86"/>
                <a:gd name="T8" fmla="*/ 0 w 98"/>
                <a:gd name="T9" fmla="*/ 0 h 86"/>
                <a:gd name="T10" fmla="*/ 24 w 98"/>
                <a:gd name="T11" fmla="*/ 42 h 86"/>
                <a:gd name="T12" fmla="*/ 47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47" y="86"/>
                  </a:moveTo>
                  <a:lnTo>
                    <a:pt x="73" y="44"/>
                  </a:lnTo>
                  <a:lnTo>
                    <a:pt x="98" y="2"/>
                  </a:lnTo>
                  <a:lnTo>
                    <a:pt x="49" y="2"/>
                  </a:lnTo>
                  <a:lnTo>
                    <a:pt x="0" y="0"/>
                  </a:lnTo>
                  <a:lnTo>
                    <a:pt x="24" y="42"/>
                  </a:lnTo>
                  <a:lnTo>
                    <a:pt x="47"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2" name="Freeform 30">
              <a:extLst>
                <a:ext uri="{FF2B5EF4-FFF2-40B4-BE49-F238E27FC236}">
                  <a16:creationId xmlns:a16="http://schemas.microsoft.com/office/drawing/2014/main" id="{B4D004EA-05CE-44F9-AAAB-A29FA9B93362}"/>
                </a:ext>
              </a:extLst>
            </p:cNvPr>
            <p:cNvSpPr>
              <a:spLocks/>
            </p:cNvSpPr>
            <p:nvPr/>
          </p:nvSpPr>
          <p:spPr bwMode="auto">
            <a:xfrm>
              <a:off x="4867" y="3117"/>
              <a:ext cx="98" cy="86"/>
            </a:xfrm>
            <a:custGeom>
              <a:avLst/>
              <a:gdLst>
                <a:gd name="T0" fmla="*/ 0 w 98"/>
                <a:gd name="T1" fmla="*/ 0 h 86"/>
                <a:gd name="T2" fmla="*/ 24 w 98"/>
                <a:gd name="T3" fmla="*/ 42 h 86"/>
                <a:gd name="T4" fmla="*/ 48 w 98"/>
                <a:gd name="T5" fmla="*/ 86 h 86"/>
                <a:gd name="T6" fmla="*/ 73 w 98"/>
                <a:gd name="T7" fmla="*/ 44 h 86"/>
                <a:gd name="T8" fmla="*/ 98 w 98"/>
                <a:gd name="T9" fmla="*/ 2 h 86"/>
                <a:gd name="T10" fmla="*/ 49 w 98"/>
                <a:gd name="T11" fmla="*/ 0 h 86"/>
                <a:gd name="T12" fmla="*/ 0 w 98"/>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0" y="0"/>
                  </a:moveTo>
                  <a:lnTo>
                    <a:pt x="24" y="42"/>
                  </a:lnTo>
                  <a:lnTo>
                    <a:pt x="48" y="86"/>
                  </a:lnTo>
                  <a:lnTo>
                    <a:pt x="73" y="44"/>
                  </a:lnTo>
                  <a:lnTo>
                    <a:pt x="98" y="2"/>
                  </a:lnTo>
                  <a:lnTo>
                    <a:pt x="4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3" name="Freeform 31">
              <a:extLst>
                <a:ext uri="{FF2B5EF4-FFF2-40B4-BE49-F238E27FC236}">
                  <a16:creationId xmlns:a16="http://schemas.microsoft.com/office/drawing/2014/main" id="{FA662979-ED0F-4CD9-B691-A2CADF9CAC18}"/>
                </a:ext>
              </a:extLst>
            </p:cNvPr>
            <p:cNvSpPr>
              <a:spLocks/>
            </p:cNvSpPr>
            <p:nvPr/>
          </p:nvSpPr>
          <p:spPr bwMode="auto">
            <a:xfrm>
              <a:off x="5419" y="4234"/>
              <a:ext cx="99" cy="86"/>
            </a:xfrm>
            <a:custGeom>
              <a:avLst/>
              <a:gdLst>
                <a:gd name="T0" fmla="*/ 0 w 99"/>
                <a:gd name="T1" fmla="*/ 0 h 86"/>
                <a:gd name="T2" fmla="*/ 23 w 99"/>
                <a:gd name="T3" fmla="*/ 42 h 86"/>
                <a:gd name="T4" fmla="*/ 47 w 99"/>
                <a:gd name="T5" fmla="*/ 86 h 86"/>
                <a:gd name="T6" fmla="*/ 74 w 99"/>
                <a:gd name="T7" fmla="*/ 44 h 86"/>
                <a:gd name="T8" fmla="*/ 99 w 99"/>
                <a:gd name="T9" fmla="*/ 1 h 86"/>
                <a:gd name="T10" fmla="*/ 50 w 99"/>
                <a:gd name="T11" fmla="*/ 1 h 86"/>
                <a:gd name="T12" fmla="*/ 0 w 99"/>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0" y="0"/>
                  </a:moveTo>
                  <a:lnTo>
                    <a:pt x="23" y="42"/>
                  </a:lnTo>
                  <a:lnTo>
                    <a:pt x="47" y="86"/>
                  </a:lnTo>
                  <a:lnTo>
                    <a:pt x="74" y="44"/>
                  </a:lnTo>
                  <a:lnTo>
                    <a:pt x="99" y="1"/>
                  </a:lnTo>
                  <a:lnTo>
                    <a:pt x="5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4" name="Freeform 32">
              <a:extLst>
                <a:ext uri="{FF2B5EF4-FFF2-40B4-BE49-F238E27FC236}">
                  <a16:creationId xmlns:a16="http://schemas.microsoft.com/office/drawing/2014/main" id="{3393BC81-F29E-4351-9EAC-F0D9C404D877}"/>
                </a:ext>
              </a:extLst>
            </p:cNvPr>
            <p:cNvSpPr>
              <a:spLocks/>
            </p:cNvSpPr>
            <p:nvPr/>
          </p:nvSpPr>
          <p:spPr bwMode="auto">
            <a:xfrm>
              <a:off x="5304" y="2633"/>
              <a:ext cx="99" cy="86"/>
            </a:xfrm>
            <a:custGeom>
              <a:avLst/>
              <a:gdLst>
                <a:gd name="T0" fmla="*/ 72 w 99"/>
                <a:gd name="T1" fmla="*/ 44 h 86"/>
                <a:gd name="T2" fmla="*/ 99 w 99"/>
                <a:gd name="T3" fmla="*/ 2 h 86"/>
                <a:gd name="T4" fmla="*/ 49 w 99"/>
                <a:gd name="T5" fmla="*/ 2 h 86"/>
                <a:gd name="T6" fmla="*/ 0 w 99"/>
                <a:gd name="T7" fmla="*/ 0 h 86"/>
                <a:gd name="T8" fmla="*/ 23 w 99"/>
                <a:gd name="T9" fmla="*/ 42 h 86"/>
                <a:gd name="T10" fmla="*/ 47 w 99"/>
                <a:gd name="T11" fmla="*/ 86 h 86"/>
                <a:gd name="T12" fmla="*/ 72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72" y="44"/>
                  </a:moveTo>
                  <a:lnTo>
                    <a:pt x="99" y="2"/>
                  </a:lnTo>
                  <a:lnTo>
                    <a:pt x="49" y="2"/>
                  </a:lnTo>
                  <a:lnTo>
                    <a:pt x="0" y="0"/>
                  </a:lnTo>
                  <a:lnTo>
                    <a:pt x="23" y="42"/>
                  </a:lnTo>
                  <a:lnTo>
                    <a:pt x="47" y="86"/>
                  </a:lnTo>
                  <a:lnTo>
                    <a:pt x="7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 name="Freeform 33">
              <a:extLst>
                <a:ext uri="{FF2B5EF4-FFF2-40B4-BE49-F238E27FC236}">
                  <a16:creationId xmlns:a16="http://schemas.microsoft.com/office/drawing/2014/main" id="{925BFB32-5888-4777-85E0-462C4E767A35}"/>
                </a:ext>
              </a:extLst>
            </p:cNvPr>
            <p:cNvSpPr>
              <a:spLocks noEditPoints="1"/>
            </p:cNvSpPr>
            <p:nvPr/>
          </p:nvSpPr>
          <p:spPr bwMode="auto">
            <a:xfrm>
              <a:off x="5365" y="3171"/>
              <a:ext cx="208" cy="239"/>
            </a:xfrm>
            <a:custGeom>
              <a:avLst/>
              <a:gdLst>
                <a:gd name="T0" fmla="*/ 0 w 208"/>
                <a:gd name="T1" fmla="*/ 59 h 239"/>
                <a:gd name="T2" fmla="*/ 0 w 208"/>
                <a:gd name="T3" fmla="*/ 179 h 239"/>
                <a:gd name="T4" fmla="*/ 104 w 208"/>
                <a:gd name="T5" fmla="*/ 239 h 239"/>
                <a:gd name="T6" fmla="*/ 208 w 208"/>
                <a:gd name="T7" fmla="*/ 179 h 239"/>
                <a:gd name="T8" fmla="*/ 208 w 208"/>
                <a:gd name="T9" fmla="*/ 59 h 239"/>
                <a:gd name="T10" fmla="*/ 104 w 208"/>
                <a:gd name="T11" fmla="*/ 0 h 239"/>
                <a:gd name="T12" fmla="*/ 0 w 208"/>
                <a:gd name="T13" fmla="*/ 59 h 239"/>
                <a:gd name="T14" fmla="*/ 201 w 208"/>
                <a:gd name="T15" fmla="*/ 174 h 239"/>
                <a:gd name="T16" fmla="*/ 104 w 208"/>
                <a:gd name="T17" fmla="*/ 230 h 239"/>
                <a:gd name="T18" fmla="*/ 6 w 208"/>
                <a:gd name="T19" fmla="*/ 174 h 239"/>
                <a:gd name="T20" fmla="*/ 6 w 208"/>
                <a:gd name="T21" fmla="*/ 64 h 239"/>
                <a:gd name="T22" fmla="*/ 104 w 208"/>
                <a:gd name="T23" fmla="*/ 9 h 239"/>
                <a:gd name="T24" fmla="*/ 201 w 208"/>
                <a:gd name="T25" fmla="*/ 64 h 239"/>
                <a:gd name="T26" fmla="*/ 201 w 208"/>
                <a:gd name="T27" fmla="*/ 17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239">
                  <a:moveTo>
                    <a:pt x="0" y="59"/>
                  </a:moveTo>
                  <a:lnTo>
                    <a:pt x="0" y="179"/>
                  </a:lnTo>
                  <a:lnTo>
                    <a:pt x="104" y="239"/>
                  </a:lnTo>
                  <a:lnTo>
                    <a:pt x="208" y="179"/>
                  </a:lnTo>
                  <a:lnTo>
                    <a:pt x="208" y="59"/>
                  </a:lnTo>
                  <a:lnTo>
                    <a:pt x="104" y="0"/>
                  </a:lnTo>
                  <a:lnTo>
                    <a:pt x="0" y="59"/>
                  </a:lnTo>
                  <a:close/>
                  <a:moveTo>
                    <a:pt x="201" y="174"/>
                  </a:moveTo>
                  <a:lnTo>
                    <a:pt x="104" y="230"/>
                  </a:lnTo>
                  <a:lnTo>
                    <a:pt x="6" y="174"/>
                  </a:lnTo>
                  <a:lnTo>
                    <a:pt x="6" y="64"/>
                  </a:lnTo>
                  <a:lnTo>
                    <a:pt x="104" y="9"/>
                  </a:lnTo>
                  <a:lnTo>
                    <a:pt x="201" y="64"/>
                  </a:lnTo>
                  <a:lnTo>
                    <a:pt x="201"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 name="Freeform 34">
              <a:extLst>
                <a:ext uri="{FF2B5EF4-FFF2-40B4-BE49-F238E27FC236}">
                  <a16:creationId xmlns:a16="http://schemas.microsoft.com/office/drawing/2014/main" id="{BF9C3654-51E2-4C54-AFFE-339550CF2DC6}"/>
                </a:ext>
              </a:extLst>
            </p:cNvPr>
            <p:cNvSpPr>
              <a:spLocks noEditPoints="1"/>
            </p:cNvSpPr>
            <p:nvPr/>
          </p:nvSpPr>
          <p:spPr bwMode="auto">
            <a:xfrm>
              <a:off x="4259" y="1127"/>
              <a:ext cx="346" cy="396"/>
            </a:xfrm>
            <a:custGeom>
              <a:avLst/>
              <a:gdLst>
                <a:gd name="T0" fmla="*/ 1 w 346"/>
                <a:gd name="T1" fmla="*/ 98 h 396"/>
                <a:gd name="T2" fmla="*/ 0 w 346"/>
                <a:gd name="T3" fmla="*/ 100 h 396"/>
                <a:gd name="T4" fmla="*/ 0 w 346"/>
                <a:gd name="T5" fmla="*/ 298 h 396"/>
                <a:gd name="T6" fmla="*/ 174 w 346"/>
                <a:gd name="T7" fmla="*/ 396 h 396"/>
                <a:gd name="T8" fmla="*/ 345 w 346"/>
                <a:gd name="T9" fmla="*/ 298 h 396"/>
                <a:gd name="T10" fmla="*/ 346 w 346"/>
                <a:gd name="T11" fmla="*/ 298 h 396"/>
                <a:gd name="T12" fmla="*/ 346 w 346"/>
                <a:gd name="T13" fmla="*/ 100 h 396"/>
                <a:gd name="T14" fmla="*/ 174 w 346"/>
                <a:gd name="T15" fmla="*/ 0 h 396"/>
                <a:gd name="T16" fmla="*/ 1 w 346"/>
                <a:gd name="T17" fmla="*/ 98 h 396"/>
                <a:gd name="T18" fmla="*/ 339 w 346"/>
                <a:gd name="T19" fmla="*/ 293 h 396"/>
                <a:gd name="T20" fmla="*/ 174 w 346"/>
                <a:gd name="T21" fmla="*/ 387 h 396"/>
                <a:gd name="T22" fmla="*/ 6 w 346"/>
                <a:gd name="T23" fmla="*/ 293 h 396"/>
                <a:gd name="T24" fmla="*/ 6 w 346"/>
                <a:gd name="T25" fmla="*/ 103 h 396"/>
                <a:gd name="T26" fmla="*/ 174 w 346"/>
                <a:gd name="T27" fmla="*/ 8 h 396"/>
                <a:gd name="T28" fmla="*/ 339 w 346"/>
                <a:gd name="T29" fmla="*/ 103 h 396"/>
                <a:gd name="T30" fmla="*/ 339 w 346"/>
                <a:gd name="T31" fmla="*/ 2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6" h="396">
                  <a:moveTo>
                    <a:pt x="1" y="98"/>
                  </a:moveTo>
                  <a:lnTo>
                    <a:pt x="0" y="100"/>
                  </a:lnTo>
                  <a:lnTo>
                    <a:pt x="0" y="298"/>
                  </a:lnTo>
                  <a:lnTo>
                    <a:pt x="174" y="396"/>
                  </a:lnTo>
                  <a:lnTo>
                    <a:pt x="345" y="298"/>
                  </a:lnTo>
                  <a:lnTo>
                    <a:pt x="346" y="298"/>
                  </a:lnTo>
                  <a:lnTo>
                    <a:pt x="346" y="100"/>
                  </a:lnTo>
                  <a:lnTo>
                    <a:pt x="174" y="0"/>
                  </a:lnTo>
                  <a:lnTo>
                    <a:pt x="1" y="98"/>
                  </a:lnTo>
                  <a:close/>
                  <a:moveTo>
                    <a:pt x="339" y="293"/>
                  </a:moveTo>
                  <a:lnTo>
                    <a:pt x="174" y="387"/>
                  </a:lnTo>
                  <a:lnTo>
                    <a:pt x="6" y="293"/>
                  </a:lnTo>
                  <a:lnTo>
                    <a:pt x="6" y="103"/>
                  </a:lnTo>
                  <a:lnTo>
                    <a:pt x="174" y="8"/>
                  </a:lnTo>
                  <a:lnTo>
                    <a:pt x="339" y="103"/>
                  </a:lnTo>
                  <a:lnTo>
                    <a:pt x="339"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7" name="Freeform 35">
              <a:extLst>
                <a:ext uri="{FF2B5EF4-FFF2-40B4-BE49-F238E27FC236}">
                  <a16:creationId xmlns:a16="http://schemas.microsoft.com/office/drawing/2014/main" id="{D5D4CE6F-ABEE-4FBA-8046-ED46C797C833}"/>
                </a:ext>
              </a:extLst>
            </p:cNvPr>
            <p:cNvSpPr>
              <a:spLocks/>
            </p:cNvSpPr>
            <p:nvPr/>
          </p:nvSpPr>
          <p:spPr bwMode="auto">
            <a:xfrm>
              <a:off x="4896" y="178"/>
              <a:ext cx="127" cy="144"/>
            </a:xfrm>
            <a:custGeom>
              <a:avLst/>
              <a:gdLst>
                <a:gd name="T0" fmla="*/ 127 w 127"/>
                <a:gd name="T1" fmla="*/ 108 h 144"/>
                <a:gd name="T2" fmla="*/ 127 w 127"/>
                <a:gd name="T3" fmla="*/ 35 h 144"/>
                <a:gd name="T4" fmla="*/ 64 w 127"/>
                <a:gd name="T5" fmla="*/ 0 h 144"/>
                <a:gd name="T6" fmla="*/ 0 w 127"/>
                <a:gd name="T7" fmla="*/ 35 h 144"/>
                <a:gd name="T8" fmla="*/ 0 w 127"/>
                <a:gd name="T9" fmla="*/ 108 h 144"/>
                <a:gd name="T10" fmla="*/ 64 w 127"/>
                <a:gd name="T11" fmla="*/ 144 h 144"/>
                <a:gd name="T12" fmla="*/ 127 w 127"/>
                <a:gd name="T13" fmla="*/ 108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127" y="108"/>
                  </a:moveTo>
                  <a:lnTo>
                    <a:pt x="127" y="35"/>
                  </a:lnTo>
                  <a:lnTo>
                    <a:pt x="64" y="0"/>
                  </a:lnTo>
                  <a:lnTo>
                    <a:pt x="0" y="35"/>
                  </a:lnTo>
                  <a:lnTo>
                    <a:pt x="0" y="108"/>
                  </a:lnTo>
                  <a:lnTo>
                    <a:pt x="64" y="144"/>
                  </a:lnTo>
                  <a:lnTo>
                    <a:pt x="127"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8" name="Freeform 36">
              <a:extLst>
                <a:ext uri="{FF2B5EF4-FFF2-40B4-BE49-F238E27FC236}">
                  <a16:creationId xmlns:a16="http://schemas.microsoft.com/office/drawing/2014/main" id="{5784E52A-BA96-43BD-A5C0-554CBC875E4A}"/>
                </a:ext>
              </a:extLst>
            </p:cNvPr>
            <p:cNvSpPr>
              <a:spLocks/>
            </p:cNvSpPr>
            <p:nvPr/>
          </p:nvSpPr>
          <p:spPr bwMode="auto">
            <a:xfrm>
              <a:off x="4467" y="1790"/>
              <a:ext cx="79" cy="90"/>
            </a:xfrm>
            <a:custGeom>
              <a:avLst/>
              <a:gdLst>
                <a:gd name="T0" fmla="*/ 0 w 79"/>
                <a:gd name="T1" fmla="*/ 22 h 90"/>
                <a:gd name="T2" fmla="*/ 0 w 79"/>
                <a:gd name="T3" fmla="*/ 68 h 90"/>
                <a:gd name="T4" fmla="*/ 38 w 79"/>
                <a:gd name="T5" fmla="*/ 90 h 90"/>
                <a:gd name="T6" fmla="*/ 79 w 79"/>
                <a:gd name="T7" fmla="*/ 68 h 90"/>
                <a:gd name="T8" fmla="*/ 79 w 79"/>
                <a:gd name="T9" fmla="*/ 22 h 90"/>
                <a:gd name="T10" fmla="*/ 38 w 79"/>
                <a:gd name="T11" fmla="*/ 0 h 90"/>
                <a:gd name="T12" fmla="*/ 0 w 79"/>
                <a:gd name="T13" fmla="*/ 22 h 90"/>
              </a:gdLst>
              <a:ahLst/>
              <a:cxnLst>
                <a:cxn ang="0">
                  <a:pos x="T0" y="T1"/>
                </a:cxn>
                <a:cxn ang="0">
                  <a:pos x="T2" y="T3"/>
                </a:cxn>
                <a:cxn ang="0">
                  <a:pos x="T4" y="T5"/>
                </a:cxn>
                <a:cxn ang="0">
                  <a:pos x="T6" y="T7"/>
                </a:cxn>
                <a:cxn ang="0">
                  <a:pos x="T8" y="T9"/>
                </a:cxn>
                <a:cxn ang="0">
                  <a:pos x="T10" y="T11"/>
                </a:cxn>
                <a:cxn ang="0">
                  <a:pos x="T12" y="T13"/>
                </a:cxn>
              </a:cxnLst>
              <a:rect l="0" t="0" r="r" b="b"/>
              <a:pathLst>
                <a:path w="79" h="90">
                  <a:moveTo>
                    <a:pt x="0" y="22"/>
                  </a:moveTo>
                  <a:lnTo>
                    <a:pt x="0" y="68"/>
                  </a:lnTo>
                  <a:lnTo>
                    <a:pt x="38" y="90"/>
                  </a:lnTo>
                  <a:lnTo>
                    <a:pt x="79" y="68"/>
                  </a:lnTo>
                  <a:lnTo>
                    <a:pt x="79" y="22"/>
                  </a:lnTo>
                  <a:lnTo>
                    <a:pt x="38"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9" name="Freeform 37">
              <a:extLst>
                <a:ext uri="{FF2B5EF4-FFF2-40B4-BE49-F238E27FC236}">
                  <a16:creationId xmlns:a16="http://schemas.microsoft.com/office/drawing/2014/main" id="{30BD7868-50B4-4946-93A8-69A3D8B8CF4F}"/>
                </a:ext>
              </a:extLst>
            </p:cNvPr>
            <p:cNvSpPr>
              <a:spLocks/>
            </p:cNvSpPr>
            <p:nvPr/>
          </p:nvSpPr>
          <p:spPr bwMode="auto">
            <a:xfrm>
              <a:off x="3129" y="865"/>
              <a:ext cx="110" cy="123"/>
            </a:xfrm>
            <a:custGeom>
              <a:avLst/>
              <a:gdLst>
                <a:gd name="T0" fmla="*/ 0 w 110"/>
                <a:gd name="T1" fmla="*/ 30 h 123"/>
                <a:gd name="T2" fmla="*/ 0 w 110"/>
                <a:gd name="T3" fmla="*/ 93 h 123"/>
                <a:gd name="T4" fmla="*/ 56 w 110"/>
                <a:gd name="T5" fmla="*/ 123 h 123"/>
                <a:gd name="T6" fmla="*/ 110 w 110"/>
                <a:gd name="T7" fmla="*/ 93 h 123"/>
                <a:gd name="T8" fmla="*/ 110 w 110"/>
                <a:gd name="T9" fmla="*/ 30 h 123"/>
                <a:gd name="T10" fmla="*/ 56 w 110"/>
                <a:gd name="T11" fmla="*/ 0 h 123"/>
                <a:gd name="T12" fmla="*/ 0 w 110"/>
                <a:gd name="T13" fmla="*/ 30 h 123"/>
              </a:gdLst>
              <a:ahLst/>
              <a:cxnLst>
                <a:cxn ang="0">
                  <a:pos x="T0" y="T1"/>
                </a:cxn>
                <a:cxn ang="0">
                  <a:pos x="T2" y="T3"/>
                </a:cxn>
                <a:cxn ang="0">
                  <a:pos x="T4" y="T5"/>
                </a:cxn>
                <a:cxn ang="0">
                  <a:pos x="T6" y="T7"/>
                </a:cxn>
                <a:cxn ang="0">
                  <a:pos x="T8" y="T9"/>
                </a:cxn>
                <a:cxn ang="0">
                  <a:pos x="T10" y="T11"/>
                </a:cxn>
                <a:cxn ang="0">
                  <a:pos x="T12" y="T13"/>
                </a:cxn>
              </a:cxnLst>
              <a:rect l="0" t="0" r="r" b="b"/>
              <a:pathLst>
                <a:path w="110" h="123">
                  <a:moveTo>
                    <a:pt x="0" y="30"/>
                  </a:moveTo>
                  <a:lnTo>
                    <a:pt x="0" y="93"/>
                  </a:lnTo>
                  <a:lnTo>
                    <a:pt x="56" y="123"/>
                  </a:lnTo>
                  <a:lnTo>
                    <a:pt x="110" y="93"/>
                  </a:lnTo>
                  <a:lnTo>
                    <a:pt x="110" y="30"/>
                  </a:lnTo>
                  <a:lnTo>
                    <a:pt x="56"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0" name="Freeform 38">
              <a:extLst>
                <a:ext uri="{FF2B5EF4-FFF2-40B4-BE49-F238E27FC236}">
                  <a16:creationId xmlns:a16="http://schemas.microsoft.com/office/drawing/2014/main" id="{1FFB7503-5016-4B9B-AC15-AD0F9BF4B73D}"/>
                </a:ext>
              </a:extLst>
            </p:cNvPr>
            <p:cNvSpPr>
              <a:spLocks noEditPoints="1"/>
            </p:cNvSpPr>
            <p:nvPr/>
          </p:nvSpPr>
          <p:spPr bwMode="auto">
            <a:xfrm>
              <a:off x="5082" y="1347"/>
              <a:ext cx="223" cy="254"/>
            </a:xfrm>
            <a:custGeom>
              <a:avLst/>
              <a:gdLst>
                <a:gd name="T0" fmla="*/ 0 w 223"/>
                <a:gd name="T1" fmla="*/ 191 h 254"/>
                <a:gd name="T2" fmla="*/ 112 w 223"/>
                <a:gd name="T3" fmla="*/ 254 h 254"/>
                <a:gd name="T4" fmla="*/ 223 w 223"/>
                <a:gd name="T5" fmla="*/ 191 h 254"/>
                <a:gd name="T6" fmla="*/ 223 w 223"/>
                <a:gd name="T7" fmla="*/ 63 h 254"/>
                <a:gd name="T8" fmla="*/ 112 w 223"/>
                <a:gd name="T9" fmla="*/ 0 h 254"/>
                <a:gd name="T10" fmla="*/ 0 w 223"/>
                <a:gd name="T11" fmla="*/ 63 h 254"/>
                <a:gd name="T12" fmla="*/ 0 w 223"/>
                <a:gd name="T13" fmla="*/ 191 h 254"/>
                <a:gd name="T14" fmla="*/ 7 w 223"/>
                <a:gd name="T15" fmla="*/ 68 h 254"/>
                <a:gd name="T16" fmla="*/ 112 w 223"/>
                <a:gd name="T17" fmla="*/ 8 h 254"/>
                <a:gd name="T18" fmla="*/ 217 w 223"/>
                <a:gd name="T19" fmla="*/ 68 h 254"/>
                <a:gd name="T20" fmla="*/ 217 w 223"/>
                <a:gd name="T21" fmla="*/ 186 h 254"/>
                <a:gd name="T22" fmla="*/ 112 w 223"/>
                <a:gd name="T23" fmla="*/ 245 h 254"/>
                <a:gd name="T24" fmla="*/ 7 w 223"/>
                <a:gd name="T25" fmla="*/ 186 h 254"/>
                <a:gd name="T26" fmla="*/ 7 w 223"/>
                <a:gd name="T27" fmla="*/ 6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54">
                  <a:moveTo>
                    <a:pt x="0" y="191"/>
                  </a:moveTo>
                  <a:lnTo>
                    <a:pt x="112" y="254"/>
                  </a:lnTo>
                  <a:lnTo>
                    <a:pt x="223" y="191"/>
                  </a:lnTo>
                  <a:lnTo>
                    <a:pt x="223" y="63"/>
                  </a:lnTo>
                  <a:lnTo>
                    <a:pt x="112" y="0"/>
                  </a:lnTo>
                  <a:lnTo>
                    <a:pt x="0" y="63"/>
                  </a:lnTo>
                  <a:lnTo>
                    <a:pt x="0" y="191"/>
                  </a:lnTo>
                  <a:close/>
                  <a:moveTo>
                    <a:pt x="7" y="68"/>
                  </a:moveTo>
                  <a:lnTo>
                    <a:pt x="112" y="8"/>
                  </a:lnTo>
                  <a:lnTo>
                    <a:pt x="217" y="68"/>
                  </a:lnTo>
                  <a:lnTo>
                    <a:pt x="217" y="186"/>
                  </a:lnTo>
                  <a:lnTo>
                    <a:pt x="112" y="245"/>
                  </a:lnTo>
                  <a:lnTo>
                    <a:pt x="7" y="186"/>
                  </a:lnTo>
                  <a:lnTo>
                    <a:pt x="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1" name="Freeform 39">
              <a:extLst>
                <a:ext uri="{FF2B5EF4-FFF2-40B4-BE49-F238E27FC236}">
                  <a16:creationId xmlns:a16="http://schemas.microsoft.com/office/drawing/2014/main" id="{03802BE6-F165-48C6-AA42-B228246A5BDC}"/>
                </a:ext>
              </a:extLst>
            </p:cNvPr>
            <p:cNvSpPr>
              <a:spLocks/>
            </p:cNvSpPr>
            <p:nvPr/>
          </p:nvSpPr>
          <p:spPr bwMode="auto">
            <a:xfrm>
              <a:off x="4888" y="1758"/>
              <a:ext cx="57" cy="839"/>
            </a:xfrm>
            <a:custGeom>
              <a:avLst/>
              <a:gdLst>
                <a:gd name="T0" fmla="*/ 12 w 34"/>
                <a:gd name="T1" fmla="*/ 0 h 496"/>
                <a:gd name="T2" fmla="*/ 12 w 34"/>
                <a:gd name="T3" fmla="*/ 464 h 496"/>
                <a:gd name="T4" fmla="*/ 0 w 34"/>
                <a:gd name="T5" fmla="*/ 480 h 496"/>
                <a:gd name="T6" fmla="*/ 17 w 34"/>
                <a:gd name="T7" fmla="*/ 496 h 496"/>
                <a:gd name="T8" fmla="*/ 34 w 34"/>
                <a:gd name="T9" fmla="*/ 480 h 496"/>
                <a:gd name="T10" fmla="*/ 22 w 34"/>
                <a:gd name="T11" fmla="*/ 464 h 496"/>
                <a:gd name="T12" fmla="*/ 22 w 34"/>
                <a:gd name="T13" fmla="*/ 0 h 496"/>
                <a:gd name="T14" fmla="*/ 12 w 34"/>
                <a:gd name="T15" fmla="*/ 0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96">
                  <a:moveTo>
                    <a:pt x="12" y="0"/>
                  </a:moveTo>
                  <a:cubicBezTo>
                    <a:pt x="12" y="464"/>
                    <a:pt x="12" y="464"/>
                    <a:pt x="12" y="464"/>
                  </a:cubicBezTo>
                  <a:cubicBezTo>
                    <a:pt x="5" y="467"/>
                    <a:pt x="0" y="473"/>
                    <a:pt x="0" y="480"/>
                  </a:cubicBezTo>
                  <a:cubicBezTo>
                    <a:pt x="0" y="489"/>
                    <a:pt x="8" y="496"/>
                    <a:pt x="17" y="496"/>
                  </a:cubicBezTo>
                  <a:cubicBezTo>
                    <a:pt x="26" y="496"/>
                    <a:pt x="34" y="489"/>
                    <a:pt x="34" y="480"/>
                  </a:cubicBezTo>
                  <a:cubicBezTo>
                    <a:pt x="34" y="473"/>
                    <a:pt x="29" y="467"/>
                    <a:pt x="22" y="464"/>
                  </a:cubicBezTo>
                  <a:cubicBezTo>
                    <a:pt x="22" y="0"/>
                    <a:pt x="22" y="0"/>
                    <a:pt x="2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2" name="Freeform 40">
              <a:extLst>
                <a:ext uri="{FF2B5EF4-FFF2-40B4-BE49-F238E27FC236}">
                  <a16:creationId xmlns:a16="http://schemas.microsoft.com/office/drawing/2014/main" id="{FC697B0D-1511-46C6-B265-571A7D5470DC}"/>
                </a:ext>
              </a:extLst>
            </p:cNvPr>
            <p:cNvSpPr>
              <a:spLocks/>
            </p:cNvSpPr>
            <p:nvPr/>
          </p:nvSpPr>
          <p:spPr bwMode="auto">
            <a:xfrm>
              <a:off x="2403" y="548"/>
              <a:ext cx="76" cy="87"/>
            </a:xfrm>
            <a:custGeom>
              <a:avLst/>
              <a:gdLst>
                <a:gd name="T0" fmla="*/ 0 w 76"/>
                <a:gd name="T1" fmla="*/ 44 h 87"/>
                <a:gd name="T2" fmla="*/ 38 w 76"/>
                <a:gd name="T3" fmla="*/ 65 h 87"/>
                <a:gd name="T4" fmla="*/ 76 w 76"/>
                <a:gd name="T5" fmla="*/ 87 h 87"/>
                <a:gd name="T6" fmla="*/ 76 w 76"/>
                <a:gd name="T7" fmla="*/ 44 h 87"/>
                <a:gd name="T8" fmla="*/ 76 w 76"/>
                <a:gd name="T9" fmla="*/ 0 h 87"/>
                <a:gd name="T10" fmla="*/ 38 w 76"/>
                <a:gd name="T11" fmla="*/ 22 h 87"/>
                <a:gd name="T12" fmla="*/ 0 w 7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76" h="87">
                  <a:moveTo>
                    <a:pt x="0" y="44"/>
                  </a:moveTo>
                  <a:lnTo>
                    <a:pt x="38" y="65"/>
                  </a:lnTo>
                  <a:lnTo>
                    <a:pt x="76" y="87"/>
                  </a:lnTo>
                  <a:lnTo>
                    <a:pt x="76" y="44"/>
                  </a:lnTo>
                  <a:lnTo>
                    <a:pt x="76" y="0"/>
                  </a:lnTo>
                  <a:lnTo>
                    <a:pt x="38" y="22"/>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3" name="Freeform 41">
              <a:extLst>
                <a:ext uri="{FF2B5EF4-FFF2-40B4-BE49-F238E27FC236}">
                  <a16:creationId xmlns:a16="http://schemas.microsoft.com/office/drawing/2014/main" id="{2A6049E8-A69A-496E-8FDA-A2CA242FE4C8}"/>
                </a:ext>
              </a:extLst>
            </p:cNvPr>
            <p:cNvSpPr>
              <a:spLocks/>
            </p:cNvSpPr>
            <p:nvPr/>
          </p:nvSpPr>
          <p:spPr bwMode="auto">
            <a:xfrm>
              <a:off x="5282" y="1689"/>
              <a:ext cx="722" cy="716"/>
            </a:xfrm>
            <a:custGeom>
              <a:avLst/>
              <a:gdLst>
                <a:gd name="T0" fmla="*/ 0 w 427"/>
                <a:gd name="T1" fmla="*/ 8 h 423"/>
                <a:gd name="T2" fmla="*/ 396 w 427"/>
                <a:gd name="T3" fmla="*/ 398 h 423"/>
                <a:gd name="T4" fmla="*/ 394 w 427"/>
                <a:gd name="T5" fmla="*/ 407 h 423"/>
                <a:gd name="T6" fmla="*/ 410 w 427"/>
                <a:gd name="T7" fmla="*/ 423 h 423"/>
                <a:gd name="T8" fmla="*/ 427 w 427"/>
                <a:gd name="T9" fmla="*/ 407 h 423"/>
                <a:gd name="T10" fmla="*/ 410 w 427"/>
                <a:gd name="T11" fmla="*/ 391 h 423"/>
                <a:gd name="T12" fmla="*/ 404 w 427"/>
                <a:gd name="T13" fmla="*/ 392 h 423"/>
                <a:gd name="T14" fmla="*/ 105 w 427"/>
                <a:gd name="T15" fmla="*/ 97 h 423"/>
                <a:gd name="T16" fmla="*/ 208 w 427"/>
                <a:gd name="T17" fmla="*/ 97 h 423"/>
                <a:gd name="T18" fmla="*/ 284 w 427"/>
                <a:gd name="T19" fmla="*/ 171 h 423"/>
                <a:gd name="T20" fmla="*/ 292 w 427"/>
                <a:gd name="T21" fmla="*/ 164 h 423"/>
                <a:gd name="T22" fmla="*/ 213 w 427"/>
                <a:gd name="T23" fmla="*/ 86 h 423"/>
                <a:gd name="T24" fmla="*/ 95 w 427"/>
                <a:gd name="T25" fmla="*/ 86 h 423"/>
                <a:gd name="T26" fmla="*/ 7 w 427"/>
                <a:gd name="T27" fmla="*/ 0 h 423"/>
                <a:gd name="T28" fmla="*/ 0 w 427"/>
                <a:gd name="T29" fmla="*/ 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423">
                  <a:moveTo>
                    <a:pt x="0" y="8"/>
                  </a:moveTo>
                  <a:cubicBezTo>
                    <a:pt x="396" y="398"/>
                    <a:pt x="396" y="398"/>
                    <a:pt x="396" y="398"/>
                  </a:cubicBezTo>
                  <a:cubicBezTo>
                    <a:pt x="394" y="401"/>
                    <a:pt x="394" y="404"/>
                    <a:pt x="394" y="407"/>
                  </a:cubicBezTo>
                  <a:cubicBezTo>
                    <a:pt x="394" y="416"/>
                    <a:pt x="401" y="423"/>
                    <a:pt x="410" y="423"/>
                  </a:cubicBezTo>
                  <a:cubicBezTo>
                    <a:pt x="419" y="423"/>
                    <a:pt x="427" y="416"/>
                    <a:pt x="427" y="407"/>
                  </a:cubicBezTo>
                  <a:cubicBezTo>
                    <a:pt x="427" y="398"/>
                    <a:pt x="419" y="391"/>
                    <a:pt x="410" y="391"/>
                  </a:cubicBezTo>
                  <a:cubicBezTo>
                    <a:pt x="408" y="391"/>
                    <a:pt x="406" y="391"/>
                    <a:pt x="404" y="392"/>
                  </a:cubicBezTo>
                  <a:cubicBezTo>
                    <a:pt x="105" y="97"/>
                    <a:pt x="105" y="97"/>
                    <a:pt x="105" y="97"/>
                  </a:cubicBezTo>
                  <a:cubicBezTo>
                    <a:pt x="208" y="97"/>
                    <a:pt x="208" y="97"/>
                    <a:pt x="208" y="97"/>
                  </a:cubicBezTo>
                  <a:cubicBezTo>
                    <a:pt x="284" y="171"/>
                    <a:pt x="284" y="171"/>
                    <a:pt x="284" y="171"/>
                  </a:cubicBezTo>
                  <a:cubicBezTo>
                    <a:pt x="292" y="164"/>
                    <a:pt x="292" y="164"/>
                    <a:pt x="292" y="164"/>
                  </a:cubicBezTo>
                  <a:cubicBezTo>
                    <a:pt x="213" y="86"/>
                    <a:pt x="213" y="86"/>
                    <a:pt x="213" y="86"/>
                  </a:cubicBezTo>
                  <a:cubicBezTo>
                    <a:pt x="95" y="86"/>
                    <a:pt x="95" y="86"/>
                    <a:pt x="95" y="86"/>
                  </a:cubicBezTo>
                  <a:cubicBezTo>
                    <a:pt x="7" y="0"/>
                    <a:pt x="7" y="0"/>
                    <a:pt x="7" y="0"/>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4" name="Freeform 42">
              <a:extLst>
                <a:ext uri="{FF2B5EF4-FFF2-40B4-BE49-F238E27FC236}">
                  <a16:creationId xmlns:a16="http://schemas.microsoft.com/office/drawing/2014/main" id="{DE2AB1B4-9F16-458F-832D-4298C13D744D}"/>
                </a:ext>
              </a:extLst>
            </p:cNvPr>
            <p:cNvSpPr>
              <a:spLocks/>
            </p:cNvSpPr>
            <p:nvPr/>
          </p:nvSpPr>
          <p:spPr bwMode="auto">
            <a:xfrm>
              <a:off x="4505" y="455"/>
              <a:ext cx="88" cy="98"/>
            </a:xfrm>
            <a:custGeom>
              <a:avLst/>
              <a:gdLst>
                <a:gd name="T0" fmla="*/ 87 w 88"/>
                <a:gd name="T1" fmla="*/ 49 h 98"/>
                <a:gd name="T2" fmla="*/ 88 w 88"/>
                <a:gd name="T3" fmla="*/ 0 h 98"/>
                <a:gd name="T4" fmla="*/ 44 w 88"/>
                <a:gd name="T5" fmla="*/ 24 h 98"/>
                <a:gd name="T6" fmla="*/ 0 w 88"/>
                <a:gd name="T7" fmla="*/ 48 h 98"/>
                <a:gd name="T8" fmla="*/ 43 w 88"/>
                <a:gd name="T9" fmla="*/ 73 h 98"/>
                <a:gd name="T10" fmla="*/ 87 w 88"/>
                <a:gd name="T11" fmla="*/ 98 h 98"/>
                <a:gd name="T12" fmla="*/ 87 w 88"/>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87" y="49"/>
                  </a:moveTo>
                  <a:lnTo>
                    <a:pt x="88" y="0"/>
                  </a:lnTo>
                  <a:lnTo>
                    <a:pt x="44" y="24"/>
                  </a:lnTo>
                  <a:lnTo>
                    <a:pt x="0" y="48"/>
                  </a:lnTo>
                  <a:lnTo>
                    <a:pt x="43" y="73"/>
                  </a:lnTo>
                  <a:lnTo>
                    <a:pt x="87" y="98"/>
                  </a:lnTo>
                  <a:lnTo>
                    <a:pt x="8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5" name="Freeform 43">
              <a:extLst>
                <a:ext uri="{FF2B5EF4-FFF2-40B4-BE49-F238E27FC236}">
                  <a16:creationId xmlns:a16="http://schemas.microsoft.com/office/drawing/2014/main" id="{A469FF59-7774-4FD5-91D6-F017B0988ACE}"/>
                </a:ext>
              </a:extLst>
            </p:cNvPr>
            <p:cNvSpPr>
              <a:spLocks/>
            </p:cNvSpPr>
            <p:nvPr/>
          </p:nvSpPr>
          <p:spPr bwMode="auto">
            <a:xfrm>
              <a:off x="4626" y="455"/>
              <a:ext cx="86" cy="98"/>
            </a:xfrm>
            <a:custGeom>
              <a:avLst/>
              <a:gdLst>
                <a:gd name="T0" fmla="*/ 84 w 86"/>
                <a:gd name="T1" fmla="*/ 49 h 98"/>
                <a:gd name="T2" fmla="*/ 86 w 86"/>
                <a:gd name="T3" fmla="*/ 0 h 98"/>
                <a:gd name="T4" fmla="*/ 42 w 86"/>
                <a:gd name="T5" fmla="*/ 24 h 98"/>
                <a:gd name="T6" fmla="*/ 0 w 86"/>
                <a:gd name="T7" fmla="*/ 48 h 98"/>
                <a:gd name="T8" fmla="*/ 42 w 86"/>
                <a:gd name="T9" fmla="*/ 73 h 98"/>
                <a:gd name="T10" fmla="*/ 84 w 86"/>
                <a:gd name="T11" fmla="*/ 98 h 98"/>
                <a:gd name="T12" fmla="*/ 84 w 86"/>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84" y="49"/>
                  </a:moveTo>
                  <a:lnTo>
                    <a:pt x="86" y="0"/>
                  </a:lnTo>
                  <a:lnTo>
                    <a:pt x="42" y="24"/>
                  </a:lnTo>
                  <a:lnTo>
                    <a:pt x="0" y="48"/>
                  </a:lnTo>
                  <a:lnTo>
                    <a:pt x="42" y="73"/>
                  </a:lnTo>
                  <a:lnTo>
                    <a:pt x="84" y="98"/>
                  </a:lnTo>
                  <a:lnTo>
                    <a:pt x="8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6" name="Freeform 44">
              <a:extLst>
                <a:ext uri="{FF2B5EF4-FFF2-40B4-BE49-F238E27FC236}">
                  <a16:creationId xmlns:a16="http://schemas.microsoft.com/office/drawing/2014/main" id="{57BF2BDB-8446-410D-BF0D-21DBE8A6D3D2}"/>
                </a:ext>
              </a:extLst>
            </p:cNvPr>
            <p:cNvSpPr>
              <a:spLocks/>
            </p:cNvSpPr>
            <p:nvPr/>
          </p:nvSpPr>
          <p:spPr bwMode="auto">
            <a:xfrm>
              <a:off x="5469" y="17"/>
              <a:ext cx="98" cy="86"/>
            </a:xfrm>
            <a:custGeom>
              <a:avLst/>
              <a:gdLst>
                <a:gd name="T0" fmla="*/ 98 w 98"/>
                <a:gd name="T1" fmla="*/ 86 h 86"/>
                <a:gd name="T2" fmla="*/ 75 w 98"/>
                <a:gd name="T3" fmla="*/ 42 h 86"/>
                <a:gd name="T4" fmla="*/ 51 w 98"/>
                <a:gd name="T5" fmla="*/ 0 h 86"/>
                <a:gd name="T6" fmla="*/ 26 w 98"/>
                <a:gd name="T7" fmla="*/ 41 h 86"/>
                <a:gd name="T8" fmla="*/ 0 w 98"/>
                <a:gd name="T9" fmla="*/ 83 h 86"/>
                <a:gd name="T10" fmla="*/ 49 w 98"/>
                <a:gd name="T11" fmla="*/ 85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2"/>
                  </a:lnTo>
                  <a:lnTo>
                    <a:pt x="51" y="0"/>
                  </a:lnTo>
                  <a:lnTo>
                    <a:pt x="26" y="41"/>
                  </a:lnTo>
                  <a:lnTo>
                    <a:pt x="0" y="83"/>
                  </a:lnTo>
                  <a:lnTo>
                    <a:pt x="49" y="85"/>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7" name="Freeform 45">
              <a:extLst>
                <a:ext uri="{FF2B5EF4-FFF2-40B4-BE49-F238E27FC236}">
                  <a16:creationId xmlns:a16="http://schemas.microsoft.com/office/drawing/2014/main" id="{8045339B-605C-48D0-BA58-F82CA3884C28}"/>
                </a:ext>
              </a:extLst>
            </p:cNvPr>
            <p:cNvSpPr>
              <a:spLocks/>
            </p:cNvSpPr>
            <p:nvPr/>
          </p:nvSpPr>
          <p:spPr bwMode="auto">
            <a:xfrm>
              <a:off x="5469" y="134"/>
              <a:ext cx="98" cy="86"/>
            </a:xfrm>
            <a:custGeom>
              <a:avLst/>
              <a:gdLst>
                <a:gd name="T0" fmla="*/ 98 w 98"/>
                <a:gd name="T1" fmla="*/ 86 h 86"/>
                <a:gd name="T2" fmla="*/ 75 w 98"/>
                <a:gd name="T3" fmla="*/ 44 h 86"/>
                <a:gd name="T4" fmla="*/ 51 w 98"/>
                <a:gd name="T5" fmla="*/ 0 h 86"/>
                <a:gd name="T6" fmla="*/ 26 w 98"/>
                <a:gd name="T7" fmla="*/ 42 h 86"/>
                <a:gd name="T8" fmla="*/ 0 w 98"/>
                <a:gd name="T9" fmla="*/ 84 h 86"/>
                <a:gd name="T10" fmla="*/ 49 w 98"/>
                <a:gd name="T11" fmla="*/ 86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4"/>
                  </a:lnTo>
                  <a:lnTo>
                    <a:pt x="51" y="0"/>
                  </a:lnTo>
                  <a:lnTo>
                    <a:pt x="26" y="42"/>
                  </a:lnTo>
                  <a:lnTo>
                    <a:pt x="0" y="84"/>
                  </a:lnTo>
                  <a:lnTo>
                    <a:pt x="49" y="86"/>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8" name="Freeform 46">
              <a:extLst>
                <a:ext uri="{FF2B5EF4-FFF2-40B4-BE49-F238E27FC236}">
                  <a16:creationId xmlns:a16="http://schemas.microsoft.com/office/drawing/2014/main" id="{BFA190CB-E608-4867-8280-E12731D19D3C}"/>
                </a:ext>
              </a:extLst>
            </p:cNvPr>
            <p:cNvSpPr>
              <a:spLocks noEditPoints="1"/>
            </p:cNvSpPr>
            <p:nvPr/>
          </p:nvSpPr>
          <p:spPr bwMode="auto">
            <a:xfrm>
              <a:off x="1526" y="448"/>
              <a:ext cx="1008" cy="286"/>
            </a:xfrm>
            <a:custGeom>
              <a:avLst/>
              <a:gdLst>
                <a:gd name="T0" fmla="*/ 1 w 596"/>
                <a:gd name="T1" fmla="*/ 90 h 169"/>
                <a:gd name="T2" fmla="*/ 25 w 596"/>
                <a:gd name="T3" fmla="*/ 109 h 169"/>
                <a:gd name="T4" fmla="*/ 50 w 596"/>
                <a:gd name="T5" fmla="*/ 90 h 169"/>
                <a:gd name="T6" fmla="*/ 337 w 596"/>
                <a:gd name="T7" fmla="*/ 90 h 169"/>
                <a:gd name="T8" fmla="*/ 306 w 596"/>
                <a:gd name="T9" fmla="*/ 120 h 169"/>
                <a:gd name="T10" fmla="*/ 156 w 596"/>
                <a:gd name="T11" fmla="*/ 120 h 169"/>
                <a:gd name="T12" fmla="*/ 141 w 596"/>
                <a:gd name="T13" fmla="*/ 109 h 169"/>
                <a:gd name="T14" fmla="*/ 124 w 596"/>
                <a:gd name="T15" fmla="*/ 125 h 169"/>
                <a:gd name="T16" fmla="*/ 141 w 596"/>
                <a:gd name="T17" fmla="*/ 141 h 169"/>
                <a:gd name="T18" fmla="*/ 156 w 596"/>
                <a:gd name="T19" fmla="*/ 130 h 169"/>
                <a:gd name="T20" fmla="*/ 310 w 596"/>
                <a:gd name="T21" fmla="*/ 130 h 169"/>
                <a:gd name="T22" fmla="*/ 351 w 596"/>
                <a:gd name="T23" fmla="*/ 90 h 169"/>
                <a:gd name="T24" fmla="*/ 456 w 596"/>
                <a:gd name="T25" fmla="*/ 90 h 169"/>
                <a:gd name="T26" fmla="*/ 596 w 596"/>
                <a:gd name="T27" fmla="*/ 169 h 169"/>
                <a:gd name="T28" fmla="*/ 596 w 596"/>
                <a:gd name="T29" fmla="*/ 0 h 169"/>
                <a:gd name="T30" fmla="*/ 456 w 596"/>
                <a:gd name="T31" fmla="*/ 80 h 169"/>
                <a:gd name="T32" fmla="*/ 50 w 596"/>
                <a:gd name="T33" fmla="*/ 80 h 169"/>
                <a:gd name="T34" fmla="*/ 25 w 596"/>
                <a:gd name="T35" fmla="*/ 60 h 169"/>
                <a:gd name="T36" fmla="*/ 1 w 596"/>
                <a:gd name="T37" fmla="*/ 80 h 169"/>
                <a:gd name="T38" fmla="*/ 0 w 596"/>
                <a:gd name="T39" fmla="*/ 80 h 169"/>
                <a:gd name="T40" fmla="*/ 0 w 596"/>
                <a:gd name="T41" fmla="*/ 90 h 169"/>
                <a:gd name="T42" fmla="*/ 1 w 596"/>
                <a:gd name="T43" fmla="*/ 90 h 169"/>
                <a:gd name="T44" fmla="*/ 586 w 596"/>
                <a:gd name="T45" fmla="*/ 18 h 169"/>
                <a:gd name="T46" fmla="*/ 586 w 596"/>
                <a:gd name="T47" fmla="*/ 152 h 169"/>
                <a:gd name="T48" fmla="*/ 468 w 596"/>
                <a:gd name="T49" fmla="*/ 85 h 169"/>
                <a:gd name="T50" fmla="*/ 586 w 596"/>
                <a:gd name="T51" fmla="*/ 1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6" h="169">
                  <a:moveTo>
                    <a:pt x="1" y="90"/>
                  </a:moveTo>
                  <a:cubicBezTo>
                    <a:pt x="3" y="101"/>
                    <a:pt x="13" y="109"/>
                    <a:pt x="25" y="109"/>
                  </a:cubicBezTo>
                  <a:cubicBezTo>
                    <a:pt x="37" y="109"/>
                    <a:pt x="47" y="101"/>
                    <a:pt x="50" y="90"/>
                  </a:cubicBezTo>
                  <a:cubicBezTo>
                    <a:pt x="337" y="90"/>
                    <a:pt x="337" y="90"/>
                    <a:pt x="337" y="90"/>
                  </a:cubicBezTo>
                  <a:cubicBezTo>
                    <a:pt x="306" y="120"/>
                    <a:pt x="306" y="120"/>
                    <a:pt x="306" y="120"/>
                  </a:cubicBezTo>
                  <a:cubicBezTo>
                    <a:pt x="156" y="120"/>
                    <a:pt x="156" y="120"/>
                    <a:pt x="156" y="120"/>
                  </a:cubicBezTo>
                  <a:cubicBezTo>
                    <a:pt x="154" y="113"/>
                    <a:pt x="148" y="109"/>
                    <a:pt x="141" y="109"/>
                  </a:cubicBezTo>
                  <a:cubicBezTo>
                    <a:pt x="132" y="109"/>
                    <a:pt x="124" y="116"/>
                    <a:pt x="124" y="125"/>
                  </a:cubicBezTo>
                  <a:cubicBezTo>
                    <a:pt x="124" y="134"/>
                    <a:pt x="132" y="141"/>
                    <a:pt x="141" y="141"/>
                  </a:cubicBezTo>
                  <a:cubicBezTo>
                    <a:pt x="148" y="141"/>
                    <a:pt x="154" y="137"/>
                    <a:pt x="156" y="130"/>
                  </a:cubicBezTo>
                  <a:cubicBezTo>
                    <a:pt x="310" y="130"/>
                    <a:pt x="310" y="130"/>
                    <a:pt x="310" y="130"/>
                  </a:cubicBezTo>
                  <a:cubicBezTo>
                    <a:pt x="351" y="90"/>
                    <a:pt x="351" y="90"/>
                    <a:pt x="351" y="90"/>
                  </a:cubicBezTo>
                  <a:cubicBezTo>
                    <a:pt x="456" y="90"/>
                    <a:pt x="456" y="90"/>
                    <a:pt x="456" y="90"/>
                  </a:cubicBezTo>
                  <a:cubicBezTo>
                    <a:pt x="596" y="169"/>
                    <a:pt x="596" y="169"/>
                    <a:pt x="596" y="169"/>
                  </a:cubicBezTo>
                  <a:cubicBezTo>
                    <a:pt x="596" y="0"/>
                    <a:pt x="596" y="0"/>
                    <a:pt x="596" y="0"/>
                  </a:cubicBezTo>
                  <a:cubicBezTo>
                    <a:pt x="456" y="80"/>
                    <a:pt x="456" y="80"/>
                    <a:pt x="456" y="80"/>
                  </a:cubicBezTo>
                  <a:cubicBezTo>
                    <a:pt x="50" y="80"/>
                    <a:pt x="50" y="80"/>
                    <a:pt x="50" y="80"/>
                  </a:cubicBezTo>
                  <a:cubicBezTo>
                    <a:pt x="47" y="68"/>
                    <a:pt x="37" y="60"/>
                    <a:pt x="25" y="60"/>
                  </a:cubicBezTo>
                  <a:cubicBezTo>
                    <a:pt x="13" y="60"/>
                    <a:pt x="3" y="68"/>
                    <a:pt x="1" y="80"/>
                  </a:cubicBezTo>
                  <a:cubicBezTo>
                    <a:pt x="0" y="80"/>
                    <a:pt x="0" y="80"/>
                    <a:pt x="0" y="80"/>
                  </a:cubicBezTo>
                  <a:cubicBezTo>
                    <a:pt x="0" y="90"/>
                    <a:pt x="0" y="90"/>
                    <a:pt x="0" y="90"/>
                  </a:cubicBezTo>
                  <a:lnTo>
                    <a:pt x="1" y="90"/>
                  </a:lnTo>
                  <a:close/>
                  <a:moveTo>
                    <a:pt x="586" y="18"/>
                  </a:moveTo>
                  <a:cubicBezTo>
                    <a:pt x="586" y="152"/>
                    <a:pt x="586" y="152"/>
                    <a:pt x="586" y="152"/>
                  </a:cubicBezTo>
                  <a:cubicBezTo>
                    <a:pt x="468" y="85"/>
                    <a:pt x="468" y="85"/>
                    <a:pt x="468" y="85"/>
                  </a:cubicBezTo>
                  <a:lnTo>
                    <a:pt x="58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9" name="Freeform 47">
              <a:extLst>
                <a:ext uri="{FF2B5EF4-FFF2-40B4-BE49-F238E27FC236}">
                  <a16:creationId xmlns:a16="http://schemas.microsoft.com/office/drawing/2014/main" id="{6CE7AFB7-E2D8-4686-AA2A-F984F7CD1AC8}"/>
                </a:ext>
              </a:extLst>
            </p:cNvPr>
            <p:cNvSpPr>
              <a:spLocks/>
            </p:cNvSpPr>
            <p:nvPr/>
          </p:nvSpPr>
          <p:spPr bwMode="auto">
            <a:xfrm>
              <a:off x="2302" y="294"/>
              <a:ext cx="683" cy="192"/>
            </a:xfrm>
            <a:custGeom>
              <a:avLst/>
              <a:gdLst>
                <a:gd name="T0" fmla="*/ 670 w 683"/>
                <a:gd name="T1" fmla="*/ 192 h 192"/>
                <a:gd name="T2" fmla="*/ 683 w 683"/>
                <a:gd name="T3" fmla="*/ 180 h 192"/>
                <a:gd name="T4" fmla="*/ 536 w 683"/>
                <a:gd name="T5" fmla="*/ 0 h 192"/>
                <a:gd name="T6" fmla="*/ 0 w 683"/>
                <a:gd name="T7" fmla="*/ 0 h 192"/>
                <a:gd name="T8" fmla="*/ 0 w 683"/>
                <a:gd name="T9" fmla="*/ 19 h 192"/>
                <a:gd name="T10" fmla="*/ 528 w 683"/>
                <a:gd name="T11" fmla="*/ 19 h 192"/>
                <a:gd name="T12" fmla="*/ 670 w 683"/>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683" h="192">
                  <a:moveTo>
                    <a:pt x="670" y="192"/>
                  </a:moveTo>
                  <a:lnTo>
                    <a:pt x="683" y="180"/>
                  </a:lnTo>
                  <a:lnTo>
                    <a:pt x="536" y="0"/>
                  </a:lnTo>
                  <a:lnTo>
                    <a:pt x="0" y="0"/>
                  </a:lnTo>
                  <a:lnTo>
                    <a:pt x="0" y="19"/>
                  </a:lnTo>
                  <a:lnTo>
                    <a:pt x="528" y="19"/>
                  </a:lnTo>
                  <a:lnTo>
                    <a:pt x="67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0" name="Freeform 48">
              <a:extLst>
                <a:ext uri="{FF2B5EF4-FFF2-40B4-BE49-F238E27FC236}">
                  <a16:creationId xmlns:a16="http://schemas.microsoft.com/office/drawing/2014/main" id="{84A77905-162B-44A4-B8C9-61B6AEA37FF9}"/>
                </a:ext>
              </a:extLst>
            </p:cNvPr>
            <p:cNvSpPr>
              <a:spLocks noEditPoints="1"/>
            </p:cNvSpPr>
            <p:nvPr/>
          </p:nvSpPr>
          <p:spPr bwMode="auto">
            <a:xfrm>
              <a:off x="5441" y="1267"/>
              <a:ext cx="715" cy="187"/>
            </a:xfrm>
            <a:custGeom>
              <a:avLst/>
              <a:gdLst>
                <a:gd name="T0" fmla="*/ 112 w 423"/>
                <a:gd name="T1" fmla="*/ 50 h 110"/>
                <a:gd name="T2" fmla="*/ 56 w 423"/>
                <a:gd name="T3" fmla="*/ 0 h 110"/>
                <a:gd name="T4" fmla="*/ 0 w 423"/>
                <a:gd name="T5" fmla="*/ 55 h 110"/>
                <a:gd name="T6" fmla="*/ 56 w 423"/>
                <a:gd name="T7" fmla="*/ 110 h 110"/>
                <a:gd name="T8" fmla="*/ 112 w 423"/>
                <a:gd name="T9" fmla="*/ 60 h 110"/>
                <a:gd name="T10" fmla="*/ 391 w 423"/>
                <a:gd name="T11" fmla="*/ 60 h 110"/>
                <a:gd name="T12" fmla="*/ 406 w 423"/>
                <a:gd name="T13" fmla="*/ 71 h 110"/>
                <a:gd name="T14" fmla="*/ 423 w 423"/>
                <a:gd name="T15" fmla="*/ 55 h 110"/>
                <a:gd name="T16" fmla="*/ 406 w 423"/>
                <a:gd name="T17" fmla="*/ 38 h 110"/>
                <a:gd name="T18" fmla="*/ 390 w 423"/>
                <a:gd name="T19" fmla="*/ 50 h 110"/>
                <a:gd name="T20" fmla="*/ 112 w 423"/>
                <a:gd name="T21" fmla="*/ 50 h 110"/>
                <a:gd name="T22" fmla="*/ 56 w 423"/>
                <a:gd name="T23" fmla="*/ 100 h 110"/>
                <a:gd name="T24" fmla="*/ 11 w 423"/>
                <a:gd name="T25" fmla="*/ 55 h 110"/>
                <a:gd name="T26" fmla="*/ 56 w 423"/>
                <a:gd name="T27" fmla="*/ 10 h 110"/>
                <a:gd name="T28" fmla="*/ 102 w 423"/>
                <a:gd name="T29" fmla="*/ 55 h 110"/>
                <a:gd name="T30" fmla="*/ 56 w 423"/>
                <a:gd name="T31"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110">
                  <a:moveTo>
                    <a:pt x="112" y="50"/>
                  </a:moveTo>
                  <a:cubicBezTo>
                    <a:pt x="109" y="22"/>
                    <a:pt x="85" y="0"/>
                    <a:pt x="56" y="0"/>
                  </a:cubicBezTo>
                  <a:cubicBezTo>
                    <a:pt x="25" y="0"/>
                    <a:pt x="0" y="25"/>
                    <a:pt x="0" y="55"/>
                  </a:cubicBezTo>
                  <a:cubicBezTo>
                    <a:pt x="0" y="86"/>
                    <a:pt x="25" y="110"/>
                    <a:pt x="56" y="110"/>
                  </a:cubicBezTo>
                  <a:cubicBezTo>
                    <a:pt x="85" y="110"/>
                    <a:pt x="109" y="88"/>
                    <a:pt x="112" y="60"/>
                  </a:cubicBezTo>
                  <a:cubicBezTo>
                    <a:pt x="391" y="60"/>
                    <a:pt x="391" y="60"/>
                    <a:pt x="391" y="60"/>
                  </a:cubicBezTo>
                  <a:cubicBezTo>
                    <a:pt x="393" y="67"/>
                    <a:pt x="399" y="71"/>
                    <a:pt x="406" y="71"/>
                  </a:cubicBezTo>
                  <a:cubicBezTo>
                    <a:pt x="415" y="71"/>
                    <a:pt x="423" y="64"/>
                    <a:pt x="423" y="55"/>
                  </a:cubicBezTo>
                  <a:cubicBezTo>
                    <a:pt x="423" y="46"/>
                    <a:pt x="415" y="38"/>
                    <a:pt x="406" y="38"/>
                  </a:cubicBezTo>
                  <a:cubicBezTo>
                    <a:pt x="399" y="38"/>
                    <a:pt x="392" y="43"/>
                    <a:pt x="390" y="50"/>
                  </a:cubicBezTo>
                  <a:lnTo>
                    <a:pt x="112" y="50"/>
                  </a:lnTo>
                  <a:close/>
                  <a:moveTo>
                    <a:pt x="56" y="100"/>
                  </a:moveTo>
                  <a:cubicBezTo>
                    <a:pt x="31" y="100"/>
                    <a:pt x="11" y="80"/>
                    <a:pt x="11" y="55"/>
                  </a:cubicBezTo>
                  <a:cubicBezTo>
                    <a:pt x="11" y="30"/>
                    <a:pt x="31" y="10"/>
                    <a:pt x="56" y="10"/>
                  </a:cubicBezTo>
                  <a:cubicBezTo>
                    <a:pt x="81" y="10"/>
                    <a:pt x="102" y="30"/>
                    <a:pt x="102" y="55"/>
                  </a:cubicBezTo>
                  <a:cubicBezTo>
                    <a:pt x="102" y="80"/>
                    <a:pt x="81" y="100"/>
                    <a:pt x="56"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1" name="Freeform 49">
              <a:extLst>
                <a:ext uri="{FF2B5EF4-FFF2-40B4-BE49-F238E27FC236}">
                  <a16:creationId xmlns:a16="http://schemas.microsoft.com/office/drawing/2014/main" id="{98832E14-A687-4C19-9187-BB094C729CE9}"/>
                </a:ext>
              </a:extLst>
            </p:cNvPr>
            <p:cNvSpPr>
              <a:spLocks/>
            </p:cNvSpPr>
            <p:nvPr/>
          </p:nvSpPr>
          <p:spPr bwMode="auto">
            <a:xfrm>
              <a:off x="5009" y="2178"/>
              <a:ext cx="127" cy="144"/>
            </a:xfrm>
            <a:custGeom>
              <a:avLst/>
              <a:gdLst>
                <a:gd name="T0" fmla="*/ 0 w 127"/>
                <a:gd name="T1" fmla="*/ 35 h 144"/>
                <a:gd name="T2" fmla="*/ 0 w 127"/>
                <a:gd name="T3" fmla="*/ 108 h 144"/>
                <a:gd name="T4" fmla="*/ 65 w 127"/>
                <a:gd name="T5" fmla="*/ 144 h 144"/>
                <a:gd name="T6" fmla="*/ 127 w 127"/>
                <a:gd name="T7" fmla="*/ 108 h 144"/>
                <a:gd name="T8" fmla="*/ 127 w 127"/>
                <a:gd name="T9" fmla="*/ 35 h 144"/>
                <a:gd name="T10" fmla="*/ 65 w 127"/>
                <a:gd name="T11" fmla="*/ 0 h 144"/>
                <a:gd name="T12" fmla="*/ 0 w 127"/>
                <a:gd name="T13" fmla="*/ 35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0" y="35"/>
                  </a:moveTo>
                  <a:lnTo>
                    <a:pt x="0" y="108"/>
                  </a:lnTo>
                  <a:lnTo>
                    <a:pt x="65" y="144"/>
                  </a:lnTo>
                  <a:lnTo>
                    <a:pt x="127" y="108"/>
                  </a:lnTo>
                  <a:lnTo>
                    <a:pt x="127" y="35"/>
                  </a:lnTo>
                  <a:lnTo>
                    <a:pt x="65"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2" name="Freeform 50">
              <a:extLst>
                <a:ext uri="{FF2B5EF4-FFF2-40B4-BE49-F238E27FC236}">
                  <a16:creationId xmlns:a16="http://schemas.microsoft.com/office/drawing/2014/main" id="{DB302A47-4484-46DF-A4A5-2C7C4525CA50}"/>
                </a:ext>
              </a:extLst>
            </p:cNvPr>
            <p:cNvSpPr>
              <a:spLocks/>
            </p:cNvSpPr>
            <p:nvPr/>
          </p:nvSpPr>
          <p:spPr bwMode="auto">
            <a:xfrm>
              <a:off x="2999" y="252"/>
              <a:ext cx="126" cy="144"/>
            </a:xfrm>
            <a:custGeom>
              <a:avLst/>
              <a:gdLst>
                <a:gd name="T0" fmla="*/ 62 w 126"/>
                <a:gd name="T1" fmla="*/ 144 h 144"/>
                <a:gd name="T2" fmla="*/ 126 w 126"/>
                <a:gd name="T3" fmla="*/ 108 h 144"/>
                <a:gd name="T4" fmla="*/ 126 w 126"/>
                <a:gd name="T5" fmla="*/ 36 h 144"/>
                <a:gd name="T6" fmla="*/ 62 w 126"/>
                <a:gd name="T7" fmla="*/ 0 h 144"/>
                <a:gd name="T8" fmla="*/ 0 w 126"/>
                <a:gd name="T9" fmla="*/ 36 h 144"/>
                <a:gd name="T10" fmla="*/ 0 w 126"/>
                <a:gd name="T11" fmla="*/ 108 h 144"/>
                <a:gd name="T12" fmla="*/ 62 w 126"/>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6" h="144">
                  <a:moveTo>
                    <a:pt x="62" y="144"/>
                  </a:moveTo>
                  <a:lnTo>
                    <a:pt x="126" y="108"/>
                  </a:lnTo>
                  <a:lnTo>
                    <a:pt x="126" y="36"/>
                  </a:lnTo>
                  <a:lnTo>
                    <a:pt x="62" y="0"/>
                  </a:lnTo>
                  <a:lnTo>
                    <a:pt x="0" y="36"/>
                  </a:lnTo>
                  <a:lnTo>
                    <a:pt x="0" y="108"/>
                  </a:lnTo>
                  <a:lnTo>
                    <a:pt x="6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3" name="Freeform 51">
              <a:extLst>
                <a:ext uri="{FF2B5EF4-FFF2-40B4-BE49-F238E27FC236}">
                  <a16:creationId xmlns:a16="http://schemas.microsoft.com/office/drawing/2014/main" id="{56FA7390-E14B-4B87-A058-1D988F22AB10}"/>
                </a:ext>
              </a:extLst>
            </p:cNvPr>
            <p:cNvSpPr>
              <a:spLocks noEditPoints="1"/>
            </p:cNvSpPr>
            <p:nvPr/>
          </p:nvSpPr>
          <p:spPr bwMode="auto">
            <a:xfrm>
              <a:off x="3386" y="714"/>
              <a:ext cx="291" cy="332"/>
            </a:xfrm>
            <a:custGeom>
              <a:avLst/>
              <a:gdLst>
                <a:gd name="T0" fmla="*/ 291 w 291"/>
                <a:gd name="T1" fmla="*/ 332 h 332"/>
                <a:gd name="T2" fmla="*/ 291 w 291"/>
                <a:gd name="T3" fmla="*/ 0 h 332"/>
                <a:gd name="T4" fmla="*/ 0 w 291"/>
                <a:gd name="T5" fmla="*/ 166 h 332"/>
                <a:gd name="T6" fmla="*/ 291 w 291"/>
                <a:gd name="T7" fmla="*/ 332 h 332"/>
                <a:gd name="T8" fmla="*/ 274 w 291"/>
                <a:gd name="T9" fmla="*/ 166 h 332"/>
                <a:gd name="T10" fmla="*/ 274 w 291"/>
                <a:gd name="T11" fmla="*/ 301 h 332"/>
                <a:gd name="T12" fmla="*/ 35 w 291"/>
                <a:gd name="T13" fmla="*/ 166 h 332"/>
                <a:gd name="T14" fmla="*/ 274 w 291"/>
                <a:gd name="T15" fmla="*/ 31 h 332"/>
                <a:gd name="T16" fmla="*/ 274 w 291"/>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332">
                  <a:moveTo>
                    <a:pt x="291" y="332"/>
                  </a:moveTo>
                  <a:lnTo>
                    <a:pt x="291" y="0"/>
                  </a:lnTo>
                  <a:lnTo>
                    <a:pt x="0" y="166"/>
                  </a:lnTo>
                  <a:lnTo>
                    <a:pt x="291" y="332"/>
                  </a:lnTo>
                  <a:close/>
                  <a:moveTo>
                    <a:pt x="274" y="166"/>
                  </a:moveTo>
                  <a:lnTo>
                    <a:pt x="274" y="301"/>
                  </a:lnTo>
                  <a:lnTo>
                    <a:pt x="35" y="166"/>
                  </a:lnTo>
                  <a:lnTo>
                    <a:pt x="274" y="31"/>
                  </a:lnTo>
                  <a:lnTo>
                    <a:pt x="274"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4" name="Freeform 52">
              <a:extLst>
                <a:ext uri="{FF2B5EF4-FFF2-40B4-BE49-F238E27FC236}">
                  <a16:creationId xmlns:a16="http://schemas.microsoft.com/office/drawing/2014/main" id="{660C3168-E3D1-411F-AD26-7E825A023F73}"/>
                </a:ext>
              </a:extLst>
            </p:cNvPr>
            <p:cNvSpPr>
              <a:spLocks noEditPoints="1"/>
            </p:cNvSpPr>
            <p:nvPr/>
          </p:nvSpPr>
          <p:spPr bwMode="auto">
            <a:xfrm>
              <a:off x="4771" y="2652"/>
              <a:ext cx="291" cy="248"/>
            </a:xfrm>
            <a:custGeom>
              <a:avLst/>
              <a:gdLst>
                <a:gd name="T0" fmla="*/ 145 w 291"/>
                <a:gd name="T1" fmla="*/ 248 h 248"/>
                <a:gd name="T2" fmla="*/ 291 w 291"/>
                <a:gd name="T3" fmla="*/ 0 h 248"/>
                <a:gd name="T4" fmla="*/ 0 w 291"/>
                <a:gd name="T5" fmla="*/ 0 h 248"/>
                <a:gd name="T6" fmla="*/ 145 w 291"/>
                <a:gd name="T7" fmla="*/ 248 h 248"/>
                <a:gd name="T8" fmla="*/ 145 w 291"/>
                <a:gd name="T9" fmla="*/ 214 h 248"/>
                <a:gd name="T10" fmla="*/ 30 w 291"/>
                <a:gd name="T11" fmla="*/ 18 h 248"/>
                <a:gd name="T12" fmla="*/ 260 w 291"/>
                <a:gd name="T13" fmla="*/ 18 h 248"/>
                <a:gd name="T14" fmla="*/ 145 w 291"/>
                <a:gd name="T15" fmla="*/ 214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48">
                  <a:moveTo>
                    <a:pt x="145" y="248"/>
                  </a:moveTo>
                  <a:lnTo>
                    <a:pt x="291" y="0"/>
                  </a:lnTo>
                  <a:lnTo>
                    <a:pt x="0" y="0"/>
                  </a:lnTo>
                  <a:lnTo>
                    <a:pt x="145" y="248"/>
                  </a:lnTo>
                  <a:close/>
                  <a:moveTo>
                    <a:pt x="145" y="214"/>
                  </a:moveTo>
                  <a:lnTo>
                    <a:pt x="30" y="18"/>
                  </a:lnTo>
                  <a:lnTo>
                    <a:pt x="260" y="18"/>
                  </a:lnTo>
                  <a:lnTo>
                    <a:pt x="145"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5" name="Oval 53">
              <a:extLst>
                <a:ext uri="{FF2B5EF4-FFF2-40B4-BE49-F238E27FC236}">
                  <a16:creationId xmlns:a16="http://schemas.microsoft.com/office/drawing/2014/main" id="{0B1A3613-2930-4297-8DEE-667CDAB2C33F}"/>
                </a:ext>
              </a:extLst>
            </p:cNvPr>
            <p:cNvSpPr>
              <a:spLocks noChangeArrowheads="1"/>
            </p:cNvSpPr>
            <p:nvPr/>
          </p:nvSpPr>
          <p:spPr bwMode="auto">
            <a:xfrm>
              <a:off x="3234" y="474"/>
              <a:ext cx="135" cy="1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6" name="Oval 54">
              <a:extLst>
                <a:ext uri="{FF2B5EF4-FFF2-40B4-BE49-F238E27FC236}">
                  <a16:creationId xmlns:a16="http://schemas.microsoft.com/office/drawing/2014/main" id="{42CD0CB4-A8D4-436E-AD12-D5CCB64353B3}"/>
                </a:ext>
              </a:extLst>
            </p:cNvPr>
            <p:cNvSpPr>
              <a:spLocks noChangeArrowheads="1"/>
            </p:cNvSpPr>
            <p:nvPr/>
          </p:nvSpPr>
          <p:spPr bwMode="auto">
            <a:xfrm>
              <a:off x="5075" y="646"/>
              <a:ext cx="237" cy="2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7" name="Freeform 55">
              <a:extLst>
                <a:ext uri="{FF2B5EF4-FFF2-40B4-BE49-F238E27FC236}">
                  <a16:creationId xmlns:a16="http://schemas.microsoft.com/office/drawing/2014/main" id="{6A831134-76B7-44CF-A066-E8D8C2B3E203}"/>
                </a:ext>
              </a:extLst>
            </p:cNvPr>
            <p:cNvSpPr>
              <a:spLocks/>
            </p:cNvSpPr>
            <p:nvPr/>
          </p:nvSpPr>
          <p:spPr bwMode="auto">
            <a:xfrm>
              <a:off x="5419" y="3234"/>
              <a:ext cx="99" cy="113"/>
            </a:xfrm>
            <a:custGeom>
              <a:avLst/>
              <a:gdLst>
                <a:gd name="T0" fmla="*/ 0 w 99"/>
                <a:gd name="T1" fmla="*/ 28 h 113"/>
                <a:gd name="T2" fmla="*/ 50 w 99"/>
                <a:gd name="T3" fmla="*/ 0 h 113"/>
                <a:gd name="T4" fmla="*/ 99 w 99"/>
                <a:gd name="T5" fmla="*/ 28 h 113"/>
                <a:gd name="T6" fmla="*/ 99 w 99"/>
                <a:gd name="T7" fmla="*/ 84 h 113"/>
                <a:gd name="T8" fmla="*/ 50 w 99"/>
                <a:gd name="T9" fmla="*/ 113 h 113"/>
                <a:gd name="T10" fmla="*/ 0 w 99"/>
                <a:gd name="T11" fmla="*/ 84 h 113"/>
                <a:gd name="T12" fmla="*/ 0 w 99"/>
                <a:gd name="T13" fmla="*/ 28 h 113"/>
              </a:gdLst>
              <a:ahLst/>
              <a:cxnLst>
                <a:cxn ang="0">
                  <a:pos x="T0" y="T1"/>
                </a:cxn>
                <a:cxn ang="0">
                  <a:pos x="T2" y="T3"/>
                </a:cxn>
                <a:cxn ang="0">
                  <a:pos x="T4" y="T5"/>
                </a:cxn>
                <a:cxn ang="0">
                  <a:pos x="T6" y="T7"/>
                </a:cxn>
                <a:cxn ang="0">
                  <a:pos x="T8" y="T9"/>
                </a:cxn>
                <a:cxn ang="0">
                  <a:pos x="T10" y="T11"/>
                </a:cxn>
                <a:cxn ang="0">
                  <a:pos x="T12" y="T13"/>
                </a:cxn>
              </a:cxnLst>
              <a:rect l="0" t="0" r="r" b="b"/>
              <a:pathLst>
                <a:path w="99" h="113">
                  <a:moveTo>
                    <a:pt x="0" y="28"/>
                  </a:moveTo>
                  <a:lnTo>
                    <a:pt x="50" y="0"/>
                  </a:lnTo>
                  <a:lnTo>
                    <a:pt x="99" y="28"/>
                  </a:lnTo>
                  <a:lnTo>
                    <a:pt x="99" y="84"/>
                  </a:lnTo>
                  <a:lnTo>
                    <a:pt x="50" y="113"/>
                  </a:lnTo>
                  <a:lnTo>
                    <a:pt x="0" y="84"/>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8" name="Freeform 56">
              <a:extLst>
                <a:ext uri="{FF2B5EF4-FFF2-40B4-BE49-F238E27FC236}">
                  <a16:creationId xmlns:a16="http://schemas.microsoft.com/office/drawing/2014/main" id="{CF45672E-A331-46BB-91B4-1476CDB5C391}"/>
                </a:ext>
              </a:extLst>
            </p:cNvPr>
            <p:cNvSpPr>
              <a:spLocks/>
            </p:cNvSpPr>
            <p:nvPr/>
          </p:nvSpPr>
          <p:spPr bwMode="auto">
            <a:xfrm>
              <a:off x="4333" y="1212"/>
              <a:ext cx="198" cy="226"/>
            </a:xfrm>
            <a:custGeom>
              <a:avLst/>
              <a:gdLst>
                <a:gd name="T0" fmla="*/ 0 w 198"/>
                <a:gd name="T1" fmla="*/ 57 h 226"/>
                <a:gd name="T2" fmla="*/ 100 w 198"/>
                <a:gd name="T3" fmla="*/ 0 h 226"/>
                <a:gd name="T4" fmla="*/ 198 w 198"/>
                <a:gd name="T5" fmla="*/ 57 h 226"/>
                <a:gd name="T6" fmla="*/ 198 w 198"/>
                <a:gd name="T7" fmla="*/ 170 h 226"/>
                <a:gd name="T8" fmla="*/ 100 w 198"/>
                <a:gd name="T9" fmla="*/ 226 h 226"/>
                <a:gd name="T10" fmla="*/ 0 w 198"/>
                <a:gd name="T11" fmla="*/ 170 h 226"/>
                <a:gd name="T12" fmla="*/ 0 w 198"/>
                <a:gd name="T13" fmla="*/ 57 h 226"/>
              </a:gdLst>
              <a:ahLst/>
              <a:cxnLst>
                <a:cxn ang="0">
                  <a:pos x="T0" y="T1"/>
                </a:cxn>
                <a:cxn ang="0">
                  <a:pos x="T2" y="T3"/>
                </a:cxn>
                <a:cxn ang="0">
                  <a:pos x="T4" y="T5"/>
                </a:cxn>
                <a:cxn ang="0">
                  <a:pos x="T6" y="T7"/>
                </a:cxn>
                <a:cxn ang="0">
                  <a:pos x="T8" y="T9"/>
                </a:cxn>
                <a:cxn ang="0">
                  <a:pos x="T10" y="T11"/>
                </a:cxn>
                <a:cxn ang="0">
                  <a:pos x="T12" y="T13"/>
                </a:cxn>
              </a:cxnLst>
              <a:rect l="0" t="0" r="r" b="b"/>
              <a:pathLst>
                <a:path w="198" h="226">
                  <a:moveTo>
                    <a:pt x="0" y="57"/>
                  </a:moveTo>
                  <a:lnTo>
                    <a:pt x="100" y="0"/>
                  </a:lnTo>
                  <a:lnTo>
                    <a:pt x="198" y="57"/>
                  </a:lnTo>
                  <a:lnTo>
                    <a:pt x="198" y="170"/>
                  </a:lnTo>
                  <a:lnTo>
                    <a:pt x="100" y="226"/>
                  </a:lnTo>
                  <a:lnTo>
                    <a:pt x="0" y="17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9" name="Freeform 57">
              <a:extLst>
                <a:ext uri="{FF2B5EF4-FFF2-40B4-BE49-F238E27FC236}">
                  <a16:creationId xmlns:a16="http://schemas.microsoft.com/office/drawing/2014/main" id="{F265AE7E-2F0A-432A-9B6A-7BE9D60AEFD1}"/>
                </a:ext>
              </a:extLst>
            </p:cNvPr>
            <p:cNvSpPr>
              <a:spLocks/>
            </p:cNvSpPr>
            <p:nvPr/>
          </p:nvSpPr>
          <p:spPr bwMode="auto">
            <a:xfrm>
              <a:off x="5145" y="1418"/>
              <a:ext cx="98" cy="112"/>
            </a:xfrm>
            <a:custGeom>
              <a:avLst/>
              <a:gdLst>
                <a:gd name="T0" fmla="*/ 0 w 98"/>
                <a:gd name="T1" fmla="*/ 29 h 112"/>
                <a:gd name="T2" fmla="*/ 49 w 98"/>
                <a:gd name="T3" fmla="*/ 0 h 112"/>
                <a:gd name="T4" fmla="*/ 98 w 98"/>
                <a:gd name="T5" fmla="*/ 29 h 112"/>
                <a:gd name="T6" fmla="*/ 98 w 98"/>
                <a:gd name="T7" fmla="*/ 83 h 112"/>
                <a:gd name="T8" fmla="*/ 49 w 98"/>
                <a:gd name="T9" fmla="*/ 112 h 112"/>
                <a:gd name="T10" fmla="*/ 0 w 98"/>
                <a:gd name="T11" fmla="*/ 83 h 112"/>
                <a:gd name="T12" fmla="*/ 0 w 98"/>
                <a:gd name="T13" fmla="*/ 29 h 112"/>
              </a:gdLst>
              <a:ahLst/>
              <a:cxnLst>
                <a:cxn ang="0">
                  <a:pos x="T0" y="T1"/>
                </a:cxn>
                <a:cxn ang="0">
                  <a:pos x="T2" y="T3"/>
                </a:cxn>
                <a:cxn ang="0">
                  <a:pos x="T4" y="T5"/>
                </a:cxn>
                <a:cxn ang="0">
                  <a:pos x="T6" y="T7"/>
                </a:cxn>
                <a:cxn ang="0">
                  <a:pos x="T8" y="T9"/>
                </a:cxn>
                <a:cxn ang="0">
                  <a:pos x="T10" y="T11"/>
                </a:cxn>
                <a:cxn ang="0">
                  <a:pos x="T12" y="T13"/>
                </a:cxn>
              </a:cxnLst>
              <a:rect l="0" t="0" r="r" b="b"/>
              <a:pathLst>
                <a:path w="98" h="112">
                  <a:moveTo>
                    <a:pt x="0" y="29"/>
                  </a:moveTo>
                  <a:lnTo>
                    <a:pt x="49" y="0"/>
                  </a:lnTo>
                  <a:lnTo>
                    <a:pt x="98" y="29"/>
                  </a:lnTo>
                  <a:lnTo>
                    <a:pt x="98" y="83"/>
                  </a:lnTo>
                  <a:lnTo>
                    <a:pt x="49" y="112"/>
                  </a:lnTo>
                  <a:lnTo>
                    <a:pt x="0" y="83"/>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0" name="Freeform 58">
              <a:extLst>
                <a:ext uri="{FF2B5EF4-FFF2-40B4-BE49-F238E27FC236}">
                  <a16:creationId xmlns:a16="http://schemas.microsoft.com/office/drawing/2014/main" id="{5F162F0B-F1BE-4EDF-A1C7-521E60B36585}"/>
                </a:ext>
              </a:extLst>
            </p:cNvPr>
            <p:cNvSpPr>
              <a:spLocks/>
            </p:cNvSpPr>
            <p:nvPr/>
          </p:nvSpPr>
          <p:spPr bwMode="auto">
            <a:xfrm>
              <a:off x="3525" y="829"/>
              <a:ext cx="89" cy="102"/>
            </a:xfrm>
            <a:custGeom>
              <a:avLst/>
              <a:gdLst>
                <a:gd name="T0" fmla="*/ 0 w 89"/>
                <a:gd name="T1" fmla="*/ 51 h 102"/>
                <a:gd name="T2" fmla="*/ 45 w 89"/>
                <a:gd name="T3" fmla="*/ 26 h 102"/>
                <a:gd name="T4" fmla="*/ 89 w 89"/>
                <a:gd name="T5" fmla="*/ 0 h 102"/>
                <a:gd name="T6" fmla="*/ 89 w 89"/>
                <a:gd name="T7" fmla="*/ 51 h 102"/>
                <a:gd name="T8" fmla="*/ 89 w 89"/>
                <a:gd name="T9" fmla="*/ 102 h 102"/>
                <a:gd name="T10" fmla="*/ 45 w 89"/>
                <a:gd name="T11" fmla="*/ 76 h 102"/>
                <a:gd name="T12" fmla="*/ 0 w 89"/>
                <a:gd name="T13" fmla="*/ 51 h 102"/>
              </a:gdLst>
              <a:ahLst/>
              <a:cxnLst>
                <a:cxn ang="0">
                  <a:pos x="T0" y="T1"/>
                </a:cxn>
                <a:cxn ang="0">
                  <a:pos x="T2" y="T3"/>
                </a:cxn>
                <a:cxn ang="0">
                  <a:pos x="T4" y="T5"/>
                </a:cxn>
                <a:cxn ang="0">
                  <a:pos x="T6" y="T7"/>
                </a:cxn>
                <a:cxn ang="0">
                  <a:pos x="T8" y="T9"/>
                </a:cxn>
                <a:cxn ang="0">
                  <a:pos x="T10" y="T11"/>
                </a:cxn>
                <a:cxn ang="0">
                  <a:pos x="T12" y="T13"/>
                </a:cxn>
              </a:cxnLst>
              <a:rect l="0" t="0" r="r" b="b"/>
              <a:pathLst>
                <a:path w="89" h="102">
                  <a:moveTo>
                    <a:pt x="0" y="51"/>
                  </a:moveTo>
                  <a:lnTo>
                    <a:pt x="45" y="26"/>
                  </a:lnTo>
                  <a:lnTo>
                    <a:pt x="89" y="0"/>
                  </a:lnTo>
                  <a:lnTo>
                    <a:pt x="89" y="51"/>
                  </a:lnTo>
                  <a:lnTo>
                    <a:pt x="89" y="102"/>
                  </a:lnTo>
                  <a:lnTo>
                    <a:pt x="45" y="76"/>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1" name="Freeform 59">
              <a:extLst>
                <a:ext uri="{FF2B5EF4-FFF2-40B4-BE49-F238E27FC236}">
                  <a16:creationId xmlns:a16="http://schemas.microsoft.com/office/drawing/2014/main" id="{9B5CB64B-4D90-4287-8B8B-669F80B1BFFC}"/>
                </a:ext>
              </a:extLst>
            </p:cNvPr>
            <p:cNvSpPr>
              <a:spLocks/>
            </p:cNvSpPr>
            <p:nvPr/>
          </p:nvSpPr>
          <p:spPr bwMode="auto">
            <a:xfrm>
              <a:off x="4872" y="2706"/>
              <a:ext cx="88" cy="76"/>
            </a:xfrm>
            <a:custGeom>
              <a:avLst/>
              <a:gdLst>
                <a:gd name="T0" fmla="*/ 44 w 88"/>
                <a:gd name="T1" fmla="*/ 76 h 76"/>
                <a:gd name="T2" fmla="*/ 22 w 88"/>
                <a:gd name="T3" fmla="*/ 37 h 76"/>
                <a:gd name="T4" fmla="*/ 0 w 88"/>
                <a:gd name="T5" fmla="*/ 0 h 76"/>
                <a:gd name="T6" fmla="*/ 44 w 88"/>
                <a:gd name="T7" fmla="*/ 0 h 76"/>
                <a:gd name="T8" fmla="*/ 88 w 88"/>
                <a:gd name="T9" fmla="*/ 0 h 76"/>
                <a:gd name="T10" fmla="*/ 66 w 88"/>
                <a:gd name="T11" fmla="*/ 37 h 76"/>
                <a:gd name="T12" fmla="*/ 44 w 88"/>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88" h="76">
                  <a:moveTo>
                    <a:pt x="44" y="76"/>
                  </a:moveTo>
                  <a:lnTo>
                    <a:pt x="22" y="37"/>
                  </a:lnTo>
                  <a:lnTo>
                    <a:pt x="0" y="0"/>
                  </a:lnTo>
                  <a:lnTo>
                    <a:pt x="44" y="0"/>
                  </a:lnTo>
                  <a:lnTo>
                    <a:pt x="88" y="0"/>
                  </a:lnTo>
                  <a:lnTo>
                    <a:pt x="66" y="37"/>
                  </a:lnTo>
                  <a:lnTo>
                    <a:pt x="4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63" name="Group 4">
            <a:extLst>
              <a:ext uri="{FF2B5EF4-FFF2-40B4-BE49-F238E27FC236}">
                <a16:creationId xmlns:a16="http://schemas.microsoft.com/office/drawing/2014/main" id="{FE7C67A2-205C-4EF6-AA68-433300813C84}"/>
              </a:ext>
            </a:extLst>
          </p:cNvPr>
          <p:cNvGrpSpPr>
            <a:grpSpLocks noChangeAspect="1"/>
          </p:cNvGrpSpPr>
          <p:nvPr/>
        </p:nvGrpSpPr>
        <p:grpSpPr bwMode="auto">
          <a:xfrm rot="10800000">
            <a:off x="-241257" y="4357250"/>
            <a:ext cx="3766340" cy="2677589"/>
            <a:chOff x="2074" y="-2"/>
            <a:chExt cx="4082" cy="2902"/>
          </a:xfrm>
          <a:solidFill>
            <a:srgbClr val="7030A0"/>
          </a:solidFill>
        </p:grpSpPr>
        <p:sp>
          <p:nvSpPr>
            <p:cNvPr id="64" name="Oval 5">
              <a:extLst>
                <a:ext uri="{FF2B5EF4-FFF2-40B4-BE49-F238E27FC236}">
                  <a16:creationId xmlns:a16="http://schemas.microsoft.com/office/drawing/2014/main" id="{E6F1752C-8581-4947-AF5B-51934624E8EA}"/>
                </a:ext>
              </a:extLst>
            </p:cNvPr>
            <p:cNvSpPr>
              <a:spLocks noChangeArrowheads="1"/>
            </p:cNvSpPr>
            <p:nvPr/>
          </p:nvSpPr>
          <p:spPr bwMode="auto">
            <a:xfrm>
              <a:off x="5919" y="2014"/>
              <a:ext cx="56"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5" name="Freeform 6">
              <a:extLst>
                <a:ext uri="{FF2B5EF4-FFF2-40B4-BE49-F238E27FC236}">
                  <a16:creationId xmlns:a16="http://schemas.microsoft.com/office/drawing/2014/main" id="{2C6F5700-B4A9-4D6F-9467-B69AC1F04BA0}"/>
                </a:ext>
              </a:extLst>
            </p:cNvPr>
            <p:cNvSpPr>
              <a:spLocks/>
            </p:cNvSpPr>
            <p:nvPr/>
          </p:nvSpPr>
          <p:spPr bwMode="auto">
            <a:xfrm>
              <a:off x="5747" y="701"/>
              <a:ext cx="122" cy="142"/>
            </a:xfrm>
            <a:custGeom>
              <a:avLst/>
              <a:gdLst>
                <a:gd name="T0" fmla="*/ 122 w 122"/>
                <a:gd name="T1" fmla="*/ 71 h 142"/>
                <a:gd name="T2" fmla="*/ 61 w 122"/>
                <a:gd name="T3" fmla="*/ 106 h 142"/>
                <a:gd name="T4" fmla="*/ 0 w 122"/>
                <a:gd name="T5" fmla="*/ 142 h 142"/>
                <a:gd name="T6" fmla="*/ 0 w 122"/>
                <a:gd name="T7" fmla="*/ 71 h 142"/>
                <a:gd name="T8" fmla="*/ 0 w 122"/>
                <a:gd name="T9" fmla="*/ 0 h 142"/>
                <a:gd name="T10" fmla="*/ 61 w 122"/>
                <a:gd name="T11" fmla="*/ 35 h 142"/>
                <a:gd name="T12" fmla="*/ 122 w 122"/>
                <a:gd name="T13" fmla="*/ 71 h 142"/>
              </a:gdLst>
              <a:ahLst/>
              <a:cxnLst>
                <a:cxn ang="0">
                  <a:pos x="T0" y="T1"/>
                </a:cxn>
                <a:cxn ang="0">
                  <a:pos x="T2" y="T3"/>
                </a:cxn>
                <a:cxn ang="0">
                  <a:pos x="T4" y="T5"/>
                </a:cxn>
                <a:cxn ang="0">
                  <a:pos x="T6" y="T7"/>
                </a:cxn>
                <a:cxn ang="0">
                  <a:pos x="T8" y="T9"/>
                </a:cxn>
                <a:cxn ang="0">
                  <a:pos x="T10" y="T11"/>
                </a:cxn>
                <a:cxn ang="0">
                  <a:pos x="T12" y="T13"/>
                </a:cxn>
              </a:cxnLst>
              <a:rect l="0" t="0" r="r" b="b"/>
              <a:pathLst>
                <a:path w="122" h="142">
                  <a:moveTo>
                    <a:pt x="122" y="71"/>
                  </a:moveTo>
                  <a:lnTo>
                    <a:pt x="61" y="106"/>
                  </a:lnTo>
                  <a:lnTo>
                    <a:pt x="0" y="142"/>
                  </a:lnTo>
                  <a:lnTo>
                    <a:pt x="0" y="71"/>
                  </a:lnTo>
                  <a:lnTo>
                    <a:pt x="0" y="0"/>
                  </a:lnTo>
                  <a:lnTo>
                    <a:pt x="61" y="35"/>
                  </a:lnTo>
                  <a:lnTo>
                    <a:pt x="12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6" name="Oval 7">
              <a:extLst>
                <a:ext uri="{FF2B5EF4-FFF2-40B4-BE49-F238E27FC236}">
                  <a16:creationId xmlns:a16="http://schemas.microsoft.com/office/drawing/2014/main" id="{5F2E342B-1B53-4EA4-9E5E-5514728EF696}"/>
                </a:ext>
              </a:extLst>
            </p:cNvPr>
            <p:cNvSpPr>
              <a:spLocks noChangeArrowheads="1"/>
            </p:cNvSpPr>
            <p:nvPr/>
          </p:nvSpPr>
          <p:spPr bwMode="auto">
            <a:xfrm>
              <a:off x="5167" y="74"/>
              <a:ext cx="55"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7" name="Freeform 8">
              <a:extLst>
                <a:ext uri="{FF2B5EF4-FFF2-40B4-BE49-F238E27FC236}">
                  <a16:creationId xmlns:a16="http://schemas.microsoft.com/office/drawing/2014/main" id="{4F79FF38-7010-4E8D-831C-92B60C50CD59}"/>
                </a:ext>
              </a:extLst>
            </p:cNvPr>
            <p:cNvSpPr>
              <a:spLocks noEditPoints="1"/>
            </p:cNvSpPr>
            <p:nvPr/>
          </p:nvSpPr>
          <p:spPr bwMode="auto">
            <a:xfrm>
              <a:off x="3181" y="421"/>
              <a:ext cx="242" cy="239"/>
            </a:xfrm>
            <a:custGeom>
              <a:avLst/>
              <a:gdLst>
                <a:gd name="T0" fmla="*/ 71 w 143"/>
                <a:gd name="T1" fmla="*/ 141 h 141"/>
                <a:gd name="T2" fmla="*/ 143 w 143"/>
                <a:gd name="T3" fmla="*/ 70 h 141"/>
                <a:gd name="T4" fmla="*/ 71 w 143"/>
                <a:gd name="T5" fmla="*/ 0 h 141"/>
                <a:gd name="T6" fmla="*/ 0 w 143"/>
                <a:gd name="T7" fmla="*/ 70 h 141"/>
                <a:gd name="T8" fmla="*/ 71 w 143"/>
                <a:gd name="T9" fmla="*/ 141 h 141"/>
                <a:gd name="T10" fmla="*/ 71 w 143"/>
                <a:gd name="T11" fmla="*/ 4 h 141"/>
                <a:gd name="T12" fmla="*/ 139 w 143"/>
                <a:gd name="T13" fmla="*/ 70 h 141"/>
                <a:gd name="T14" fmla="*/ 71 w 143"/>
                <a:gd name="T15" fmla="*/ 137 h 141"/>
                <a:gd name="T16" fmla="*/ 4 w 143"/>
                <a:gd name="T17" fmla="*/ 70 h 141"/>
                <a:gd name="T18" fmla="*/ 71 w 143"/>
                <a:gd name="T19"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1">
                  <a:moveTo>
                    <a:pt x="71" y="141"/>
                  </a:moveTo>
                  <a:cubicBezTo>
                    <a:pt x="111" y="141"/>
                    <a:pt x="143" y="109"/>
                    <a:pt x="143" y="70"/>
                  </a:cubicBezTo>
                  <a:cubicBezTo>
                    <a:pt x="143" y="32"/>
                    <a:pt x="111" y="0"/>
                    <a:pt x="71" y="0"/>
                  </a:cubicBezTo>
                  <a:cubicBezTo>
                    <a:pt x="32" y="0"/>
                    <a:pt x="0" y="32"/>
                    <a:pt x="0" y="70"/>
                  </a:cubicBezTo>
                  <a:cubicBezTo>
                    <a:pt x="0" y="109"/>
                    <a:pt x="32" y="141"/>
                    <a:pt x="71" y="141"/>
                  </a:cubicBezTo>
                  <a:close/>
                  <a:moveTo>
                    <a:pt x="71" y="4"/>
                  </a:moveTo>
                  <a:cubicBezTo>
                    <a:pt x="108" y="4"/>
                    <a:pt x="139" y="34"/>
                    <a:pt x="139" y="70"/>
                  </a:cubicBezTo>
                  <a:cubicBezTo>
                    <a:pt x="139" y="107"/>
                    <a:pt x="108" y="137"/>
                    <a:pt x="71" y="137"/>
                  </a:cubicBezTo>
                  <a:cubicBezTo>
                    <a:pt x="34" y="137"/>
                    <a:pt x="4" y="107"/>
                    <a:pt x="4" y="70"/>
                  </a:cubicBezTo>
                  <a:cubicBezTo>
                    <a:pt x="4" y="34"/>
                    <a:pt x="34" y="4"/>
                    <a:pt x="7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8" name="Freeform 9">
              <a:extLst>
                <a:ext uri="{FF2B5EF4-FFF2-40B4-BE49-F238E27FC236}">
                  <a16:creationId xmlns:a16="http://schemas.microsoft.com/office/drawing/2014/main" id="{EAA0DB13-F8F7-4838-AFDC-2C31B4A89197}"/>
                </a:ext>
              </a:extLst>
            </p:cNvPr>
            <p:cNvSpPr>
              <a:spLocks noEditPoints="1"/>
            </p:cNvSpPr>
            <p:nvPr/>
          </p:nvSpPr>
          <p:spPr bwMode="auto">
            <a:xfrm>
              <a:off x="5441" y="1498"/>
              <a:ext cx="189" cy="187"/>
            </a:xfrm>
            <a:custGeom>
              <a:avLst/>
              <a:gdLst>
                <a:gd name="T0" fmla="*/ 112 w 112"/>
                <a:gd name="T1" fmla="*/ 56 h 111"/>
                <a:gd name="T2" fmla="*/ 56 w 112"/>
                <a:gd name="T3" fmla="*/ 0 h 111"/>
                <a:gd name="T4" fmla="*/ 0 w 112"/>
                <a:gd name="T5" fmla="*/ 56 h 111"/>
                <a:gd name="T6" fmla="*/ 56 w 112"/>
                <a:gd name="T7" fmla="*/ 111 h 111"/>
                <a:gd name="T8" fmla="*/ 112 w 112"/>
                <a:gd name="T9" fmla="*/ 56 h 111"/>
                <a:gd name="T10" fmla="*/ 11 w 112"/>
                <a:gd name="T11" fmla="*/ 56 h 111"/>
                <a:gd name="T12" fmla="*/ 56 w 112"/>
                <a:gd name="T13" fmla="*/ 11 h 111"/>
                <a:gd name="T14" fmla="*/ 102 w 112"/>
                <a:gd name="T15" fmla="*/ 56 h 111"/>
                <a:gd name="T16" fmla="*/ 56 w 112"/>
                <a:gd name="T17" fmla="*/ 101 h 111"/>
                <a:gd name="T18" fmla="*/ 11 w 112"/>
                <a:gd name="T1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1">
                  <a:moveTo>
                    <a:pt x="112" y="56"/>
                  </a:moveTo>
                  <a:cubicBezTo>
                    <a:pt x="112" y="25"/>
                    <a:pt x="87" y="0"/>
                    <a:pt x="56" y="0"/>
                  </a:cubicBezTo>
                  <a:cubicBezTo>
                    <a:pt x="25" y="0"/>
                    <a:pt x="0" y="25"/>
                    <a:pt x="0" y="56"/>
                  </a:cubicBezTo>
                  <a:cubicBezTo>
                    <a:pt x="0" y="86"/>
                    <a:pt x="25" y="111"/>
                    <a:pt x="56" y="111"/>
                  </a:cubicBezTo>
                  <a:cubicBezTo>
                    <a:pt x="87" y="111"/>
                    <a:pt x="112" y="86"/>
                    <a:pt x="112" y="56"/>
                  </a:cubicBezTo>
                  <a:close/>
                  <a:moveTo>
                    <a:pt x="11" y="56"/>
                  </a:moveTo>
                  <a:cubicBezTo>
                    <a:pt x="11" y="31"/>
                    <a:pt x="31" y="11"/>
                    <a:pt x="56" y="11"/>
                  </a:cubicBezTo>
                  <a:cubicBezTo>
                    <a:pt x="81" y="11"/>
                    <a:pt x="102" y="31"/>
                    <a:pt x="102" y="56"/>
                  </a:cubicBezTo>
                  <a:cubicBezTo>
                    <a:pt x="102" y="80"/>
                    <a:pt x="81" y="101"/>
                    <a:pt x="56" y="101"/>
                  </a:cubicBezTo>
                  <a:cubicBezTo>
                    <a:pt x="31" y="101"/>
                    <a:pt x="11" y="80"/>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9" name="Oval 10">
              <a:extLst>
                <a:ext uri="{FF2B5EF4-FFF2-40B4-BE49-F238E27FC236}">
                  <a16:creationId xmlns:a16="http://schemas.microsoft.com/office/drawing/2014/main" id="{013D4C64-09CB-4688-9998-3362F25D1F94}"/>
                </a:ext>
              </a:extLst>
            </p:cNvPr>
            <p:cNvSpPr>
              <a:spLocks noChangeArrowheads="1"/>
            </p:cNvSpPr>
            <p:nvPr/>
          </p:nvSpPr>
          <p:spPr bwMode="auto">
            <a:xfrm>
              <a:off x="2943" y="640"/>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0" name="Freeform 11">
              <a:extLst>
                <a:ext uri="{FF2B5EF4-FFF2-40B4-BE49-F238E27FC236}">
                  <a16:creationId xmlns:a16="http://schemas.microsoft.com/office/drawing/2014/main" id="{E9A32BBD-F27E-4E26-94B0-573484281E5D}"/>
                </a:ext>
              </a:extLst>
            </p:cNvPr>
            <p:cNvSpPr>
              <a:spLocks noEditPoints="1"/>
            </p:cNvSpPr>
            <p:nvPr/>
          </p:nvSpPr>
          <p:spPr bwMode="auto">
            <a:xfrm>
              <a:off x="2074" y="-2"/>
              <a:ext cx="3877" cy="2555"/>
            </a:xfrm>
            <a:custGeom>
              <a:avLst/>
              <a:gdLst>
                <a:gd name="T0" fmla="*/ 425 w 2293"/>
                <a:gd name="T1" fmla="*/ 226 h 1510"/>
                <a:gd name="T2" fmla="*/ 327 w 2293"/>
                <a:gd name="T3" fmla="*/ 320 h 1510"/>
                <a:gd name="T4" fmla="*/ 726 w 2293"/>
                <a:gd name="T5" fmla="*/ 424 h 1510"/>
                <a:gd name="T6" fmla="*/ 1311 w 2293"/>
                <a:gd name="T7" fmla="*/ 457 h 1510"/>
                <a:gd name="T8" fmla="*/ 1374 w 2293"/>
                <a:gd name="T9" fmla="*/ 550 h 1510"/>
                <a:gd name="T10" fmla="*/ 1068 w 2293"/>
                <a:gd name="T11" fmla="*/ 571 h 1510"/>
                <a:gd name="T12" fmla="*/ 1571 w 2293"/>
                <a:gd name="T13" fmla="*/ 457 h 1510"/>
                <a:gd name="T14" fmla="*/ 1525 w 2293"/>
                <a:gd name="T15" fmla="*/ 708 h 1510"/>
                <a:gd name="T16" fmla="*/ 1395 w 2293"/>
                <a:gd name="T17" fmla="*/ 934 h 1510"/>
                <a:gd name="T18" fmla="*/ 1623 w 2293"/>
                <a:gd name="T19" fmla="*/ 611 h 1510"/>
                <a:gd name="T20" fmla="*/ 1755 w 2293"/>
                <a:gd name="T21" fmla="*/ 858 h 1510"/>
                <a:gd name="T22" fmla="*/ 1703 w 2293"/>
                <a:gd name="T23" fmla="*/ 769 h 1510"/>
                <a:gd name="T24" fmla="*/ 1596 w 2293"/>
                <a:gd name="T25" fmla="*/ 1196 h 1510"/>
                <a:gd name="T26" fmla="*/ 1527 w 2293"/>
                <a:gd name="T27" fmla="*/ 1288 h 1510"/>
                <a:gd name="T28" fmla="*/ 1607 w 2293"/>
                <a:gd name="T29" fmla="*/ 1019 h 1510"/>
                <a:gd name="T30" fmla="*/ 1635 w 2293"/>
                <a:gd name="T31" fmla="*/ 1331 h 1510"/>
                <a:gd name="T32" fmla="*/ 1840 w 2293"/>
                <a:gd name="T33" fmla="*/ 972 h 1510"/>
                <a:gd name="T34" fmla="*/ 1939 w 2293"/>
                <a:gd name="T35" fmla="*/ 1331 h 1510"/>
                <a:gd name="T36" fmla="*/ 1964 w 2293"/>
                <a:gd name="T37" fmla="*/ 1510 h 1510"/>
                <a:gd name="T38" fmla="*/ 1989 w 2293"/>
                <a:gd name="T39" fmla="*/ 1331 h 1510"/>
                <a:gd name="T40" fmla="*/ 1850 w 2293"/>
                <a:gd name="T41" fmla="*/ 972 h 1510"/>
                <a:gd name="T42" fmla="*/ 1879 w 2293"/>
                <a:gd name="T43" fmla="*/ 685 h 1510"/>
                <a:gd name="T44" fmla="*/ 2253 w 2293"/>
                <a:gd name="T45" fmla="*/ 680 h 1510"/>
                <a:gd name="T46" fmla="*/ 2056 w 2293"/>
                <a:gd name="T47" fmla="*/ 657 h 1510"/>
                <a:gd name="T48" fmla="*/ 2033 w 2293"/>
                <a:gd name="T49" fmla="*/ 269 h 1510"/>
                <a:gd name="T50" fmla="*/ 2268 w 2293"/>
                <a:gd name="T51" fmla="*/ 36 h 1510"/>
                <a:gd name="T52" fmla="*/ 2259 w 2293"/>
                <a:gd name="T53" fmla="*/ 22 h 1510"/>
                <a:gd name="T54" fmla="*/ 1845 w 2293"/>
                <a:gd name="T55" fmla="*/ 191 h 1510"/>
                <a:gd name="T56" fmla="*/ 1681 w 2293"/>
                <a:gd name="T57" fmla="*/ 282 h 1510"/>
                <a:gd name="T58" fmla="*/ 1272 w 2293"/>
                <a:gd name="T59" fmla="*/ 16 h 1510"/>
                <a:gd name="T60" fmla="*/ 1265 w 2293"/>
                <a:gd name="T61" fmla="*/ 30 h 1510"/>
                <a:gd name="T62" fmla="*/ 1216 w 2293"/>
                <a:gd name="T63" fmla="*/ 16 h 1510"/>
                <a:gd name="T64" fmla="*/ 1209 w 2293"/>
                <a:gd name="T65" fmla="*/ 30 h 1510"/>
                <a:gd name="T66" fmla="*/ 1138 w 2293"/>
                <a:gd name="T67" fmla="*/ 204 h 1510"/>
                <a:gd name="T68" fmla="*/ 1391 w 2293"/>
                <a:gd name="T69" fmla="*/ 210 h 1510"/>
                <a:gd name="T70" fmla="*/ 1448 w 2293"/>
                <a:gd name="T71" fmla="*/ 209 h 1510"/>
                <a:gd name="T72" fmla="*/ 1840 w 2293"/>
                <a:gd name="T73" fmla="*/ 687 h 1510"/>
                <a:gd name="T74" fmla="*/ 1360 w 2293"/>
                <a:gd name="T75" fmla="*/ 447 h 1510"/>
                <a:gd name="T76" fmla="*/ 948 w 2293"/>
                <a:gd name="T77" fmla="*/ 315 h 1510"/>
                <a:gd name="T78" fmla="*/ 515 w 2293"/>
                <a:gd name="T79" fmla="*/ 315 h 1510"/>
                <a:gd name="T80" fmla="*/ 0 w 2293"/>
                <a:gd name="T81" fmla="*/ 231 h 1510"/>
                <a:gd name="T82" fmla="*/ 1273 w 2293"/>
                <a:gd name="T83" fmla="*/ 853 h 1510"/>
                <a:gd name="T84" fmla="*/ 1516 w 2293"/>
                <a:gd name="T85" fmla="*/ 853 h 1510"/>
                <a:gd name="T86" fmla="*/ 1765 w 2293"/>
                <a:gd name="T87" fmla="*/ 826 h 1510"/>
                <a:gd name="T88" fmla="*/ 1869 w 2293"/>
                <a:gd name="T89" fmla="*/ 783 h 1510"/>
                <a:gd name="T90" fmla="*/ 1869 w 2293"/>
                <a:gd name="T91" fmla="*/ 783 h 1510"/>
                <a:gd name="T92" fmla="*/ 2039 w 2293"/>
                <a:gd name="T93" fmla="*/ 452 h 1510"/>
                <a:gd name="T94" fmla="*/ 1840 w 2293"/>
                <a:gd name="T95" fmla="*/ 643 h 1510"/>
                <a:gd name="T96" fmla="*/ 1845 w 2293"/>
                <a:gd name="T97" fmla="*/ 227 h 1510"/>
                <a:gd name="T98" fmla="*/ 2043 w 2293"/>
                <a:gd name="T99" fmla="*/ 452 h 1510"/>
                <a:gd name="T100" fmla="*/ 1845 w 2293"/>
                <a:gd name="T101" fmla="*/ 227 h 1510"/>
                <a:gd name="T102" fmla="*/ 1647 w 2293"/>
                <a:gd name="T103" fmla="*/ 452 h 1510"/>
                <a:gd name="T104" fmla="*/ 726 w 2293"/>
                <a:gd name="T105" fmla="*/ 227 h 1510"/>
                <a:gd name="T106" fmla="*/ 726 w 2293"/>
                <a:gd name="T107" fmla="*/ 227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3" h="1510">
                  <a:moveTo>
                    <a:pt x="25" y="255"/>
                  </a:moveTo>
                  <a:cubicBezTo>
                    <a:pt x="39" y="255"/>
                    <a:pt x="50" y="244"/>
                    <a:pt x="50" y="231"/>
                  </a:cubicBezTo>
                  <a:cubicBezTo>
                    <a:pt x="50" y="229"/>
                    <a:pt x="50" y="227"/>
                    <a:pt x="50" y="226"/>
                  </a:cubicBezTo>
                  <a:cubicBezTo>
                    <a:pt x="425" y="226"/>
                    <a:pt x="425" y="226"/>
                    <a:pt x="425" y="226"/>
                  </a:cubicBezTo>
                  <a:cubicBezTo>
                    <a:pt x="502" y="315"/>
                    <a:pt x="502" y="315"/>
                    <a:pt x="502" y="315"/>
                  </a:cubicBezTo>
                  <a:cubicBezTo>
                    <a:pt x="360" y="315"/>
                    <a:pt x="360" y="315"/>
                    <a:pt x="360" y="315"/>
                  </a:cubicBezTo>
                  <a:cubicBezTo>
                    <a:pt x="358" y="309"/>
                    <a:pt x="351" y="304"/>
                    <a:pt x="344" y="304"/>
                  </a:cubicBezTo>
                  <a:cubicBezTo>
                    <a:pt x="335" y="304"/>
                    <a:pt x="327" y="311"/>
                    <a:pt x="327" y="320"/>
                  </a:cubicBezTo>
                  <a:cubicBezTo>
                    <a:pt x="327" y="329"/>
                    <a:pt x="335" y="337"/>
                    <a:pt x="344" y="337"/>
                  </a:cubicBezTo>
                  <a:cubicBezTo>
                    <a:pt x="351" y="337"/>
                    <a:pt x="358" y="332"/>
                    <a:pt x="360" y="326"/>
                  </a:cubicBezTo>
                  <a:cubicBezTo>
                    <a:pt x="621" y="326"/>
                    <a:pt x="621" y="326"/>
                    <a:pt x="621" y="326"/>
                  </a:cubicBezTo>
                  <a:cubicBezTo>
                    <a:pt x="624" y="380"/>
                    <a:pt x="670" y="424"/>
                    <a:pt x="726" y="424"/>
                  </a:cubicBezTo>
                  <a:cubicBezTo>
                    <a:pt x="782" y="424"/>
                    <a:pt x="829" y="380"/>
                    <a:pt x="831" y="326"/>
                  </a:cubicBezTo>
                  <a:cubicBezTo>
                    <a:pt x="944" y="326"/>
                    <a:pt x="944" y="326"/>
                    <a:pt x="944" y="326"/>
                  </a:cubicBezTo>
                  <a:cubicBezTo>
                    <a:pt x="1077" y="457"/>
                    <a:pt x="1077" y="457"/>
                    <a:pt x="1077" y="457"/>
                  </a:cubicBezTo>
                  <a:cubicBezTo>
                    <a:pt x="1311" y="457"/>
                    <a:pt x="1311" y="457"/>
                    <a:pt x="1311" y="457"/>
                  </a:cubicBezTo>
                  <a:cubicBezTo>
                    <a:pt x="1314" y="468"/>
                    <a:pt x="1324" y="477"/>
                    <a:pt x="1336" y="477"/>
                  </a:cubicBezTo>
                  <a:cubicBezTo>
                    <a:pt x="1348" y="477"/>
                    <a:pt x="1358" y="468"/>
                    <a:pt x="1360" y="457"/>
                  </a:cubicBezTo>
                  <a:cubicBezTo>
                    <a:pt x="1468" y="457"/>
                    <a:pt x="1468" y="457"/>
                    <a:pt x="1468" y="457"/>
                  </a:cubicBezTo>
                  <a:cubicBezTo>
                    <a:pt x="1374" y="550"/>
                    <a:pt x="1374" y="550"/>
                    <a:pt x="1374" y="550"/>
                  </a:cubicBezTo>
                  <a:cubicBezTo>
                    <a:pt x="1084" y="550"/>
                    <a:pt x="1084" y="550"/>
                    <a:pt x="1084" y="550"/>
                  </a:cubicBezTo>
                  <a:cubicBezTo>
                    <a:pt x="1082" y="543"/>
                    <a:pt x="1075" y="539"/>
                    <a:pt x="1068" y="539"/>
                  </a:cubicBezTo>
                  <a:cubicBezTo>
                    <a:pt x="1059" y="539"/>
                    <a:pt x="1051" y="546"/>
                    <a:pt x="1051" y="555"/>
                  </a:cubicBezTo>
                  <a:cubicBezTo>
                    <a:pt x="1051" y="564"/>
                    <a:pt x="1059" y="571"/>
                    <a:pt x="1068" y="571"/>
                  </a:cubicBezTo>
                  <a:cubicBezTo>
                    <a:pt x="1075" y="571"/>
                    <a:pt x="1082" y="567"/>
                    <a:pt x="1084" y="560"/>
                  </a:cubicBezTo>
                  <a:cubicBezTo>
                    <a:pt x="1378" y="560"/>
                    <a:pt x="1378" y="560"/>
                    <a:pt x="1378" y="560"/>
                  </a:cubicBezTo>
                  <a:cubicBezTo>
                    <a:pt x="1483" y="457"/>
                    <a:pt x="1483" y="457"/>
                    <a:pt x="1483" y="457"/>
                  </a:cubicBezTo>
                  <a:cubicBezTo>
                    <a:pt x="1571" y="457"/>
                    <a:pt x="1571" y="457"/>
                    <a:pt x="1571" y="457"/>
                  </a:cubicBezTo>
                  <a:cubicBezTo>
                    <a:pt x="1572" y="511"/>
                    <a:pt x="1589" y="561"/>
                    <a:pt x="1617" y="603"/>
                  </a:cubicBezTo>
                  <a:cubicBezTo>
                    <a:pt x="1617" y="603"/>
                    <a:pt x="1617" y="603"/>
                    <a:pt x="1617" y="603"/>
                  </a:cubicBezTo>
                  <a:cubicBezTo>
                    <a:pt x="1517" y="701"/>
                    <a:pt x="1517" y="701"/>
                    <a:pt x="1517" y="701"/>
                  </a:cubicBezTo>
                  <a:cubicBezTo>
                    <a:pt x="1525" y="708"/>
                    <a:pt x="1525" y="708"/>
                    <a:pt x="1525" y="708"/>
                  </a:cubicBezTo>
                  <a:cubicBezTo>
                    <a:pt x="1395" y="634"/>
                    <a:pt x="1395" y="634"/>
                    <a:pt x="1395" y="634"/>
                  </a:cubicBezTo>
                  <a:cubicBezTo>
                    <a:pt x="1263" y="709"/>
                    <a:pt x="1263" y="709"/>
                    <a:pt x="1263" y="709"/>
                  </a:cubicBezTo>
                  <a:cubicBezTo>
                    <a:pt x="1263" y="859"/>
                    <a:pt x="1263" y="859"/>
                    <a:pt x="1263" y="859"/>
                  </a:cubicBezTo>
                  <a:cubicBezTo>
                    <a:pt x="1395" y="934"/>
                    <a:pt x="1395" y="934"/>
                    <a:pt x="1395" y="934"/>
                  </a:cubicBezTo>
                  <a:cubicBezTo>
                    <a:pt x="1526" y="859"/>
                    <a:pt x="1526" y="859"/>
                    <a:pt x="1526" y="859"/>
                  </a:cubicBezTo>
                  <a:cubicBezTo>
                    <a:pt x="1526" y="709"/>
                    <a:pt x="1526" y="709"/>
                    <a:pt x="1526" y="709"/>
                  </a:cubicBezTo>
                  <a:cubicBezTo>
                    <a:pt x="1525" y="708"/>
                    <a:pt x="1525" y="708"/>
                    <a:pt x="1525" y="708"/>
                  </a:cubicBezTo>
                  <a:cubicBezTo>
                    <a:pt x="1623" y="611"/>
                    <a:pt x="1623" y="611"/>
                    <a:pt x="1623" y="611"/>
                  </a:cubicBezTo>
                  <a:cubicBezTo>
                    <a:pt x="1672" y="677"/>
                    <a:pt x="1751" y="721"/>
                    <a:pt x="1840" y="723"/>
                  </a:cubicBezTo>
                  <a:cubicBezTo>
                    <a:pt x="1840" y="772"/>
                    <a:pt x="1840" y="772"/>
                    <a:pt x="1840" y="772"/>
                  </a:cubicBezTo>
                  <a:cubicBezTo>
                    <a:pt x="1755" y="821"/>
                    <a:pt x="1755" y="821"/>
                    <a:pt x="1755" y="821"/>
                  </a:cubicBezTo>
                  <a:cubicBezTo>
                    <a:pt x="1755" y="858"/>
                    <a:pt x="1755" y="858"/>
                    <a:pt x="1755" y="858"/>
                  </a:cubicBezTo>
                  <a:cubicBezTo>
                    <a:pt x="1680" y="932"/>
                    <a:pt x="1680" y="932"/>
                    <a:pt x="1680" y="932"/>
                  </a:cubicBezTo>
                  <a:cubicBezTo>
                    <a:pt x="1680" y="807"/>
                    <a:pt x="1680" y="807"/>
                    <a:pt x="1680" y="807"/>
                  </a:cubicBezTo>
                  <a:cubicBezTo>
                    <a:pt x="1711" y="776"/>
                    <a:pt x="1711" y="776"/>
                    <a:pt x="1711" y="776"/>
                  </a:cubicBezTo>
                  <a:cubicBezTo>
                    <a:pt x="1703" y="769"/>
                    <a:pt x="1703" y="769"/>
                    <a:pt x="1703" y="769"/>
                  </a:cubicBezTo>
                  <a:cubicBezTo>
                    <a:pt x="1669" y="803"/>
                    <a:pt x="1669" y="803"/>
                    <a:pt x="1669" y="803"/>
                  </a:cubicBezTo>
                  <a:cubicBezTo>
                    <a:pt x="1669" y="943"/>
                    <a:pt x="1669" y="943"/>
                    <a:pt x="1669" y="943"/>
                  </a:cubicBezTo>
                  <a:cubicBezTo>
                    <a:pt x="1596" y="1015"/>
                    <a:pt x="1596" y="1015"/>
                    <a:pt x="1596" y="1015"/>
                  </a:cubicBezTo>
                  <a:cubicBezTo>
                    <a:pt x="1596" y="1196"/>
                    <a:pt x="1596" y="1196"/>
                    <a:pt x="1596" y="1196"/>
                  </a:cubicBezTo>
                  <a:cubicBezTo>
                    <a:pt x="1535" y="1257"/>
                    <a:pt x="1535" y="1257"/>
                    <a:pt x="1535" y="1257"/>
                  </a:cubicBezTo>
                  <a:cubicBezTo>
                    <a:pt x="1533" y="1256"/>
                    <a:pt x="1530" y="1255"/>
                    <a:pt x="1527" y="1255"/>
                  </a:cubicBezTo>
                  <a:cubicBezTo>
                    <a:pt x="1518" y="1255"/>
                    <a:pt x="1511" y="1262"/>
                    <a:pt x="1511" y="1271"/>
                  </a:cubicBezTo>
                  <a:cubicBezTo>
                    <a:pt x="1511" y="1280"/>
                    <a:pt x="1518" y="1288"/>
                    <a:pt x="1527" y="1288"/>
                  </a:cubicBezTo>
                  <a:cubicBezTo>
                    <a:pt x="1537" y="1288"/>
                    <a:pt x="1544" y="1280"/>
                    <a:pt x="1544" y="1271"/>
                  </a:cubicBezTo>
                  <a:cubicBezTo>
                    <a:pt x="1544" y="1269"/>
                    <a:pt x="1543" y="1266"/>
                    <a:pt x="1542" y="1264"/>
                  </a:cubicBezTo>
                  <a:cubicBezTo>
                    <a:pt x="1607" y="1200"/>
                    <a:pt x="1607" y="1200"/>
                    <a:pt x="1607" y="1200"/>
                  </a:cubicBezTo>
                  <a:cubicBezTo>
                    <a:pt x="1607" y="1019"/>
                    <a:pt x="1607" y="1019"/>
                    <a:pt x="1607" y="1019"/>
                  </a:cubicBezTo>
                  <a:cubicBezTo>
                    <a:pt x="1755" y="873"/>
                    <a:pt x="1755" y="873"/>
                    <a:pt x="1755" y="873"/>
                  </a:cubicBezTo>
                  <a:cubicBezTo>
                    <a:pt x="1755" y="918"/>
                    <a:pt x="1755" y="918"/>
                    <a:pt x="1755" y="918"/>
                  </a:cubicBezTo>
                  <a:cubicBezTo>
                    <a:pt x="1635" y="1037"/>
                    <a:pt x="1635" y="1037"/>
                    <a:pt x="1635" y="1037"/>
                  </a:cubicBezTo>
                  <a:cubicBezTo>
                    <a:pt x="1635" y="1331"/>
                    <a:pt x="1635" y="1331"/>
                    <a:pt x="1635" y="1331"/>
                  </a:cubicBezTo>
                  <a:cubicBezTo>
                    <a:pt x="1645" y="1331"/>
                    <a:pt x="1645" y="1331"/>
                    <a:pt x="1645" y="1331"/>
                  </a:cubicBezTo>
                  <a:cubicBezTo>
                    <a:pt x="1645" y="1041"/>
                    <a:pt x="1645" y="1041"/>
                    <a:pt x="1645" y="1041"/>
                  </a:cubicBezTo>
                  <a:cubicBezTo>
                    <a:pt x="1761" y="927"/>
                    <a:pt x="1761" y="927"/>
                    <a:pt x="1761" y="927"/>
                  </a:cubicBezTo>
                  <a:cubicBezTo>
                    <a:pt x="1840" y="972"/>
                    <a:pt x="1840" y="972"/>
                    <a:pt x="1840" y="972"/>
                  </a:cubicBezTo>
                  <a:cubicBezTo>
                    <a:pt x="1840" y="1077"/>
                    <a:pt x="1840" y="1077"/>
                    <a:pt x="1840" y="1077"/>
                  </a:cubicBezTo>
                  <a:cubicBezTo>
                    <a:pt x="1959" y="1194"/>
                    <a:pt x="1959" y="1194"/>
                    <a:pt x="1959" y="1194"/>
                  </a:cubicBezTo>
                  <a:cubicBezTo>
                    <a:pt x="1959" y="1307"/>
                    <a:pt x="1959" y="1307"/>
                    <a:pt x="1959" y="1307"/>
                  </a:cubicBezTo>
                  <a:cubicBezTo>
                    <a:pt x="1948" y="1309"/>
                    <a:pt x="1939" y="1319"/>
                    <a:pt x="1939" y="1331"/>
                  </a:cubicBezTo>
                  <a:cubicBezTo>
                    <a:pt x="1939" y="1343"/>
                    <a:pt x="1948" y="1353"/>
                    <a:pt x="1959" y="1355"/>
                  </a:cubicBezTo>
                  <a:cubicBezTo>
                    <a:pt x="1959" y="1479"/>
                    <a:pt x="1959" y="1479"/>
                    <a:pt x="1959" y="1479"/>
                  </a:cubicBezTo>
                  <a:cubicBezTo>
                    <a:pt x="1953" y="1481"/>
                    <a:pt x="1948" y="1487"/>
                    <a:pt x="1948" y="1494"/>
                  </a:cubicBezTo>
                  <a:cubicBezTo>
                    <a:pt x="1948" y="1503"/>
                    <a:pt x="1955" y="1510"/>
                    <a:pt x="1964" y="1510"/>
                  </a:cubicBezTo>
                  <a:cubicBezTo>
                    <a:pt x="1974" y="1510"/>
                    <a:pt x="1981" y="1503"/>
                    <a:pt x="1981" y="1494"/>
                  </a:cubicBezTo>
                  <a:cubicBezTo>
                    <a:pt x="1981" y="1487"/>
                    <a:pt x="1976" y="1481"/>
                    <a:pt x="1969" y="1479"/>
                  </a:cubicBezTo>
                  <a:cubicBezTo>
                    <a:pt x="1969" y="1355"/>
                    <a:pt x="1969" y="1355"/>
                    <a:pt x="1969" y="1355"/>
                  </a:cubicBezTo>
                  <a:cubicBezTo>
                    <a:pt x="1981" y="1353"/>
                    <a:pt x="1989" y="1343"/>
                    <a:pt x="1989" y="1331"/>
                  </a:cubicBezTo>
                  <a:cubicBezTo>
                    <a:pt x="1989" y="1319"/>
                    <a:pt x="1981" y="1309"/>
                    <a:pt x="1969" y="1307"/>
                  </a:cubicBezTo>
                  <a:cubicBezTo>
                    <a:pt x="1969" y="1190"/>
                    <a:pt x="1969" y="1190"/>
                    <a:pt x="1969" y="1190"/>
                  </a:cubicBezTo>
                  <a:cubicBezTo>
                    <a:pt x="1850" y="1073"/>
                    <a:pt x="1850" y="1073"/>
                    <a:pt x="1850" y="1073"/>
                  </a:cubicBezTo>
                  <a:cubicBezTo>
                    <a:pt x="1850" y="972"/>
                    <a:pt x="1850" y="972"/>
                    <a:pt x="1850" y="972"/>
                  </a:cubicBezTo>
                  <a:cubicBezTo>
                    <a:pt x="1936" y="923"/>
                    <a:pt x="1936" y="923"/>
                    <a:pt x="1936" y="923"/>
                  </a:cubicBezTo>
                  <a:cubicBezTo>
                    <a:pt x="1936" y="821"/>
                    <a:pt x="1936" y="821"/>
                    <a:pt x="1936" y="821"/>
                  </a:cubicBezTo>
                  <a:cubicBezTo>
                    <a:pt x="1879" y="788"/>
                    <a:pt x="1879" y="788"/>
                    <a:pt x="1879" y="788"/>
                  </a:cubicBezTo>
                  <a:cubicBezTo>
                    <a:pt x="1879" y="685"/>
                    <a:pt x="1879" y="685"/>
                    <a:pt x="1879" y="685"/>
                  </a:cubicBezTo>
                  <a:cubicBezTo>
                    <a:pt x="1928" y="678"/>
                    <a:pt x="1973" y="656"/>
                    <a:pt x="2007" y="624"/>
                  </a:cubicBezTo>
                  <a:cubicBezTo>
                    <a:pt x="2051" y="667"/>
                    <a:pt x="2051" y="667"/>
                    <a:pt x="2051" y="667"/>
                  </a:cubicBezTo>
                  <a:cubicBezTo>
                    <a:pt x="2237" y="667"/>
                    <a:pt x="2237" y="667"/>
                    <a:pt x="2237" y="667"/>
                  </a:cubicBezTo>
                  <a:cubicBezTo>
                    <a:pt x="2238" y="675"/>
                    <a:pt x="2245" y="680"/>
                    <a:pt x="2253" y="680"/>
                  </a:cubicBezTo>
                  <a:cubicBezTo>
                    <a:pt x="2262" y="680"/>
                    <a:pt x="2269" y="673"/>
                    <a:pt x="2269" y="664"/>
                  </a:cubicBezTo>
                  <a:cubicBezTo>
                    <a:pt x="2269" y="655"/>
                    <a:pt x="2262" y="647"/>
                    <a:pt x="2253" y="647"/>
                  </a:cubicBezTo>
                  <a:cubicBezTo>
                    <a:pt x="2246" y="647"/>
                    <a:pt x="2240" y="651"/>
                    <a:pt x="2237" y="657"/>
                  </a:cubicBezTo>
                  <a:cubicBezTo>
                    <a:pt x="2056" y="657"/>
                    <a:pt x="2056" y="657"/>
                    <a:pt x="2056" y="657"/>
                  </a:cubicBezTo>
                  <a:cubicBezTo>
                    <a:pt x="2015" y="617"/>
                    <a:pt x="2015" y="617"/>
                    <a:pt x="2015" y="617"/>
                  </a:cubicBezTo>
                  <a:cubicBezTo>
                    <a:pt x="2057" y="574"/>
                    <a:pt x="2084" y="516"/>
                    <a:pt x="2084" y="452"/>
                  </a:cubicBezTo>
                  <a:cubicBezTo>
                    <a:pt x="2084" y="388"/>
                    <a:pt x="2057" y="329"/>
                    <a:pt x="2015" y="287"/>
                  </a:cubicBezTo>
                  <a:cubicBezTo>
                    <a:pt x="2033" y="269"/>
                    <a:pt x="2033" y="269"/>
                    <a:pt x="2033" y="269"/>
                  </a:cubicBezTo>
                  <a:cubicBezTo>
                    <a:pt x="2080" y="316"/>
                    <a:pt x="2110" y="380"/>
                    <a:pt x="2110" y="452"/>
                  </a:cubicBezTo>
                  <a:cubicBezTo>
                    <a:pt x="2120" y="452"/>
                    <a:pt x="2120" y="452"/>
                    <a:pt x="2120" y="452"/>
                  </a:cubicBezTo>
                  <a:cubicBezTo>
                    <a:pt x="2120" y="378"/>
                    <a:pt x="2089" y="310"/>
                    <a:pt x="2040" y="261"/>
                  </a:cubicBezTo>
                  <a:cubicBezTo>
                    <a:pt x="2268" y="36"/>
                    <a:pt x="2268" y="36"/>
                    <a:pt x="2268" y="36"/>
                  </a:cubicBezTo>
                  <a:cubicBezTo>
                    <a:pt x="2271" y="38"/>
                    <a:pt x="2273" y="38"/>
                    <a:pt x="2276" y="38"/>
                  </a:cubicBezTo>
                  <a:cubicBezTo>
                    <a:pt x="2285" y="38"/>
                    <a:pt x="2293" y="31"/>
                    <a:pt x="2293" y="22"/>
                  </a:cubicBezTo>
                  <a:cubicBezTo>
                    <a:pt x="2293" y="13"/>
                    <a:pt x="2285" y="6"/>
                    <a:pt x="2276" y="6"/>
                  </a:cubicBezTo>
                  <a:cubicBezTo>
                    <a:pt x="2267" y="6"/>
                    <a:pt x="2259" y="13"/>
                    <a:pt x="2259" y="22"/>
                  </a:cubicBezTo>
                  <a:cubicBezTo>
                    <a:pt x="2259" y="25"/>
                    <a:pt x="2260" y="27"/>
                    <a:pt x="2261" y="29"/>
                  </a:cubicBezTo>
                  <a:cubicBezTo>
                    <a:pt x="2033" y="254"/>
                    <a:pt x="2033" y="254"/>
                    <a:pt x="2033" y="254"/>
                  </a:cubicBezTo>
                  <a:cubicBezTo>
                    <a:pt x="1984" y="209"/>
                    <a:pt x="1918" y="181"/>
                    <a:pt x="1845" y="181"/>
                  </a:cubicBezTo>
                  <a:cubicBezTo>
                    <a:pt x="1845" y="191"/>
                    <a:pt x="1845" y="191"/>
                    <a:pt x="1845" y="191"/>
                  </a:cubicBezTo>
                  <a:cubicBezTo>
                    <a:pt x="1915" y="191"/>
                    <a:pt x="1978" y="218"/>
                    <a:pt x="2026" y="262"/>
                  </a:cubicBezTo>
                  <a:cubicBezTo>
                    <a:pt x="2007" y="280"/>
                    <a:pt x="2007" y="280"/>
                    <a:pt x="2007" y="280"/>
                  </a:cubicBezTo>
                  <a:cubicBezTo>
                    <a:pt x="1965" y="241"/>
                    <a:pt x="1908" y="217"/>
                    <a:pt x="1845" y="217"/>
                  </a:cubicBezTo>
                  <a:cubicBezTo>
                    <a:pt x="1781" y="217"/>
                    <a:pt x="1723" y="242"/>
                    <a:pt x="1681" y="282"/>
                  </a:cubicBezTo>
                  <a:cubicBezTo>
                    <a:pt x="1596" y="199"/>
                    <a:pt x="1596" y="199"/>
                    <a:pt x="1596" y="199"/>
                  </a:cubicBezTo>
                  <a:cubicBezTo>
                    <a:pt x="1451" y="199"/>
                    <a:pt x="1451" y="199"/>
                    <a:pt x="1451" y="199"/>
                  </a:cubicBezTo>
                  <a:cubicBezTo>
                    <a:pt x="1271" y="22"/>
                    <a:pt x="1271" y="22"/>
                    <a:pt x="1271" y="22"/>
                  </a:cubicBezTo>
                  <a:cubicBezTo>
                    <a:pt x="1272" y="20"/>
                    <a:pt x="1272" y="18"/>
                    <a:pt x="1272" y="16"/>
                  </a:cubicBezTo>
                  <a:cubicBezTo>
                    <a:pt x="1272" y="7"/>
                    <a:pt x="1265" y="0"/>
                    <a:pt x="1256" y="0"/>
                  </a:cubicBezTo>
                  <a:cubicBezTo>
                    <a:pt x="1246" y="0"/>
                    <a:pt x="1239" y="7"/>
                    <a:pt x="1239" y="16"/>
                  </a:cubicBezTo>
                  <a:cubicBezTo>
                    <a:pt x="1239" y="25"/>
                    <a:pt x="1246" y="33"/>
                    <a:pt x="1256" y="33"/>
                  </a:cubicBezTo>
                  <a:cubicBezTo>
                    <a:pt x="1259" y="33"/>
                    <a:pt x="1262" y="32"/>
                    <a:pt x="1265" y="30"/>
                  </a:cubicBezTo>
                  <a:cubicBezTo>
                    <a:pt x="1436" y="199"/>
                    <a:pt x="1436" y="199"/>
                    <a:pt x="1436" y="199"/>
                  </a:cubicBezTo>
                  <a:cubicBezTo>
                    <a:pt x="1394" y="199"/>
                    <a:pt x="1394" y="199"/>
                    <a:pt x="1394" y="199"/>
                  </a:cubicBezTo>
                  <a:cubicBezTo>
                    <a:pt x="1215" y="22"/>
                    <a:pt x="1215" y="22"/>
                    <a:pt x="1215" y="22"/>
                  </a:cubicBezTo>
                  <a:cubicBezTo>
                    <a:pt x="1216" y="20"/>
                    <a:pt x="1216" y="18"/>
                    <a:pt x="1216" y="16"/>
                  </a:cubicBezTo>
                  <a:cubicBezTo>
                    <a:pt x="1216" y="7"/>
                    <a:pt x="1209" y="0"/>
                    <a:pt x="1200" y="0"/>
                  </a:cubicBezTo>
                  <a:cubicBezTo>
                    <a:pt x="1190" y="0"/>
                    <a:pt x="1183" y="7"/>
                    <a:pt x="1183" y="16"/>
                  </a:cubicBezTo>
                  <a:cubicBezTo>
                    <a:pt x="1183" y="25"/>
                    <a:pt x="1190" y="33"/>
                    <a:pt x="1200" y="33"/>
                  </a:cubicBezTo>
                  <a:cubicBezTo>
                    <a:pt x="1203" y="33"/>
                    <a:pt x="1206" y="32"/>
                    <a:pt x="1209" y="30"/>
                  </a:cubicBezTo>
                  <a:cubicBezTo>
                    <a:pt x="1380" y="199"/>
                    <a:pt x="1380" y="199"/>
                    <a:pt x="1380" y="199"/>
                  </a:cubicBezTo>
                  <a:cubicBezTo>
                    <a:pt x="1170" y="199"/>
                    <a:pt x="1170" y="199"/>
                    <a:pt x="1170" y="199"/>
                  </a:cubicBezTo>
                  <a:cubicBezTo>
                    <a:pt x="1168" y="192"/>
                    <a:pt x="1162" y="187"/>
                    <a:pt x="1154" y="187"/>
                  </a:cubicBezTo>
                  <a:cubicBezTo>
                    <a:pt x="1145" y="187"/>
                    <a:pt x="1138" y="195"/>
                    <a:pt x="1138" y="204"/>
                  </a:cubicBezTo>
                  <a:cubicBezTo>
                    <a:pt x="1138" y="213"/>
                    <a:pt x="1145" y="220"/>
                    <a:pt x="1154" y="220"/>
                  </a:cubicBezTo>
                  <a:cubicBezTo>
                    <a:pt x="1162" y="220"/>
                    <a:pt x="1168" y="216"/>
                    <a:pt x="1170" y="209"/>
                  </a:cubicBezTo>
                  <a:cubicBezTo>
                    <a:pt x="1390" y="209"/>
                    <a:pt x="1390" y="209"/>
                    <a:pt x="1390" y="209"/>
                  </a:cubicBezTo>
                  <a:cubicBezTo>
                    <a:pt x="1391" y="210"/>
                    <a:pt x="1391" y="210"/>
                    <a:pt x="1391" y="210"/>
                  </a:cubicBezTo>
                  <a:cubicBezTo>
                    <a:pt x="1392" y="209"/>
                    <a:pt x="1392" y="209"/>
                    <a:pt x="1392" y="209"/>
                  </a:cubicBezTo>
                  <a:cubicBezTo>
                    <a:pt x="1447" y="209"/>
                    <a:pt x="1447" y="209"/>
                    <a:pt x="1447" y="209"/>
                  </a:cubicBezTo>
                  <a:cubicBezTo>
                    <a:pt x="1447" y="210"/>
                    <a:pt x="1447" y="210"/>
                    <a:pt x="1447" y="210"/>
                  </a:cubicBezTo>
                  <a:cubicBezTo>
                    <a:pt x="1448" y="209"/>
                    <a:pt x="1448" y="209"/>
                    <a:pt x="1448" y="209"/>
                  </a:cubicBezTo>
                  <a:cubicBezTo>
                    <a:pt x="1592" y="209"/>
                    <a:pt x="1592" y="209"/>
                    <a:pt x="1592" y="209"/>
                  </a:cubicBezTo>
                  <a:cubicBezTo>
                    <a:pt x="1673" y="289"/>
                    <a:pt x="1673" y="289"/>
                    <a:pt x="1673" y="289"/>
                  </a:cubicBezTo>
                  <a:cubicBezTo>
                    <a:pt x="1632" y="332"/>
                    <a:pt x="1607" y="389"/>
                    <a:pt x="1607" y="452"/>
                  </a:cubicBezTo>
                  <a:cubicBezTo>
                    <a:pt x="1607" y="580"/>
                    <a:pt x="1711" y="684"/>
                    <a:pt x="1840" y="687"/>
                  </a:cubicBezTo>
                  <a:cubicBezTo>
                    <a:pt x="1840" y="712"/>
                    <a:pt x="1840" y="712"/>
                    <a:pt x="1840" y="712"/>
                  </a:cubicBezTo>
                  <a:cubicBezTo>
                    <a:pt x="1697" y="710"/>
                    <a:pt x="1581" y="594"/>
                    <a:pt x="1581" y="452"/>
                  </a:cubicBezTo>
                  <a:cubicBezTo>
                    <a:pt x="1581" y="447"/>
                    <a:pt x="1581" y="447"/>
                    <a:pt x="1581" y="447"/>
                  </a:cubicBezTo>
                  <a:cubicBezTo>
                    <a:pt x="1360" y="447"/>
                    <a:pt x="1360" y="447"/>
                    <a:pt x="1360" y="447"/>
                  </a:cubicBezTo>
                  <a:cubicBezTo>
                    <a:pt x="1358" y="436"/>
                    <a:pt x="1348" y="427"/>
                    <a:pt x="1336" y="427"/>
                  </a:cubicBezTo>
                  <a:cubicBezTo>
                    <a:pt x="1324" y="427"/>
                    <a:pt x="1314" y="436"/>
                    <a:pt x="1311" y="447"/>
                  </a:cubicBezTo>
                  <a:cubicBezTo>
                    <a:pt x="1081" y="447"/>
                    <a:pt x="1081" y="447"/>
                    <a:pt x="1081" y="447"/>
                  </a:cubicBezTo>
                  <a:cubicBezTo>
                    <a:pt x="948" y="315"/>
                    <a:pt x="948" y="315"/>
                    <a:pt x="948" y="315"/>
                  </a:cubicBezTo>
                  <a:cubicBezTo>
                    <a:pt x="831" y="315"/>
                    <a:pt x="831" y="315"/>
                    <a:pt x="831" y="315"/>
                  </a:cubicBezTo>
                  <a:cubicBezTo>
                    <a:pt x="829" y="260"/>
                    <a:pt x="782" y="217"/>
                    <a:pt x="726" y="217"/>
                  </a:cubicBezTo>
                  <a:cubicBezTo>
                    <a:pt x="670" y="217"/>
                    <a:pt x="624" y="260"/>
                    <a:pt x="621" y="315"/>
                  </a:cubicBezTo>
                  <a:cubicBezTo>
                    <a:pt x="515" y="315"/>
                    <a:pt x="515" y="315"/>
                    <a:pt x="515" y="315"/>
                  </a:cubicBezTo>
                  <a:cubicBezTo>
                    <a:pt x="430" y="215"/>
                    <a:pt x="430" y="215"/>
                    <a:pt x="430" y="215"/>
                  </a:cubicBezTo>
                  <a:cubicBezTo>
                    <a:pt x="45" y="215"/>
                    <a:pt x="45" y="215"/>
                    <a:pt x="45" y="215"/>
                  </a:cubicBezTo>
                  <a:cubicBezTo>
                    <a:pt x="40" y="210"/>
                    <a:pt x="33" y="206"/>
                    <a:pt x="25" y="206"/>
                  </a:cubicBezTo>
                  <a:cubicBezTo>
                    <a:pt x="11" y="206"/>
                    <a:pt x="0" y="217"/>
                    <a:pt x="0" y="231"/>
                  </a:cubicBezTo>
                  <a:cubicBezTo>
                    <a:pt x="0" y="244"/>
                    <a:pt x="11" y="255"/>
                    <a:pt x="25" y="255"/>
                  </a:cubicBezTo>
                  <a:close/>
                  <a:moveTo>
                    <a:pt x="1516" y="853"/>
                  </a:moveTo>
                  <a:cubicBezTo>
                    <a:pt x="1395" y="922"/>
                    <a:pt x="1395" y="922"/>
                    <a:pt x="1395" y="922"/>
                  </a:cubicBezTo>
                  <a:cubicBezTo>
                    <a:pt x="1273" y="853"/>
                    <a:pt x="1273" y="853"/>
                    <a:pt x="1273" y="853"/>
                  </a:cubicBezTo>
                  <a:cubicBezTo>
                    <a:pt x="1273" y="715"/>
                    <a:pt x="1273" y="715"/>
                    <a:pt x="1273" y="715"/>
                  </a:cubicBezTo>
                  <a:cubicBezTo>
                    <a:pt x="1395" y="646"/>
                    <a:pt x="1395" y="646"/>
                    <a:pt x="1395" y="646"/>
                  </a:cubicBezTo>
                  <a:cubicBezTo>
                    <a:pt x="1516" y="715"/>
                    <a:pt x="1516" y="715"/>
                    <a:pt x="1516" y="715"/>
                  </a:cubicBezTo>
                  <a:lnTo>
                    <a:pt x="1516" y="853"/>
                  </a:lnTo>
                  <a:close/>
                  <a:moveTo>
                    <a:pt x="1925" y="918"/>
                  </a:moveTo>
                  <a:cubicBezTo>
                    <a:pt x="1845" y="963"/>
                    <a:pt x="1845" y="963"/>
                    <a:pt x="1845" y="963"/>
                  </a:cubicBezTo>
                  <a:cubicBezTo>
                    <a:pt x="1765" y="918"/>
                    <a:pt x="1765" y="918"/>
                    <a:pt x="1765" y="918"/>
                  </a:cubicBezTo>
                  <a:cubicBezTo>
                    <a:pt x="1765" y="826"/>
                    <a:pt x="1765" y="826"/>
                    <a:pt x="1765" y="826"/>
                  </a:cubicBezTo>
                  <a:cubicBezTo>
                    <a:pt x="1845" y="781"/>
                    <a:pt x="1845" y="781"/>
                    <a:pt x="1845" y="781"/>
                  </a:cubicBezTo>
                  <a:cubicBezTo>
                    <a:pt x="1925" y="826"/>
                    <a:pt x="1925" y="826"/>
                    <a:pt x="1925" y="826"/>
                  </a:cubicBezTo>
                  <a:lnTo>
                    <a:pt x="1925" y="918"/>
                  </a:lnTo>
                  <a:close/>
                  <a:moveTo>
                    <a:pt x="1869" y="783"/>
                  </a:moveTo>
                  <a:cubicBezTo>
                    <a:pt x="1850" y="772"/>
                    <a:pt x="1850" y="772"/>
                    <a:pt x="1850" y="772"/>
                  </a:cubicBezTo>
                  <a:cubicBezTo>
                    <a:pt x="1850" y="687"/>
                    <a:pt x="1850" y="687"/>
                    <a:pt x="1850" y="687"/>
                  </a:cubicBezTo>
                  <a:cubicBezTo>
                    <a:pt x="1857" y="687"/>
                    <a:pt x="1863" y="686"/>
                    <a:pt x="1869" y="686"/>
                  </a:cubicBezTo>
                  <a:lnTo>
                    <a:pt x="1869" y="783"/>
                  </a:lnTo>
                  <a:close/>
                  <a:moveTo>
                    <a:pt x="1850" y="450"/>
                  </a:moveTo>
                  <a:cubicBezTo>
                    <a:pt x="1712" y="313"/>
                    <a:pt x="1712" y="313"/>
                    <a:pt x="1712" y="313"/>
                  </a:cubicBezTo>
                  <a:cubicBezTo>
                    <a:pt x="1747" y="280"/>
                    <a:pt x="1794" y="260"/>
                    <a:pt x="1845" y="260"/>
                  </a:cubicBezTo>
                  <a:cubicBezTo>
                    <a:pt x="1952" y="260"/>
                    <a:pt x="2039" y="346"/>
                    <a:pt x="2039" y="452"/>
                  </a:cubicBezTo>
                  <a:cubicBezTo>
                    <a:pt x="2039" y="556"/>
                    <a:pt x="1955" y="640"/>
                    <a:pt x="1850" y="643"/>
                  </a:cubicBezTo>
                  <a:lnTo>
                    <a:pt x="1850" y="450"/>
                  </a:lnTo>
                  <a:close/>
                  <a:moveTo>
                    <a:pt x="1840" y="454"/>
                  </a:moveTo>
                  <a:cubicBezTo>
                    <a:pt x="1840" y="643"/>
                    <a:pt x="1840" y="643"/>
                    <a:pt x="1840" y="643"/>
                  </a:cubicBezTo>
                  <a:cubicBezTo>
                    <a:pt x="1735" y="640"/>
                    <a:pt x="1651" y="556"/>
                    <a:pt x="1651" y="452"/>
                  </a:cubicBezTo>
                  <a:cubicBezTo>
                    <a:pt x="1651" y="401"/>
                    <a:pt x="1671" y="355"/>
                    <a:pt x="1704" y="320"/>
                  </a:cubicBezTo>
                  <a:lnTo>
                    <a:pt x="1840" y="454"/>
                  </a:lnTo>
                  <a:close/>
                  <a:moveTo>
                    <a:pt x="1845" y="227"/>
                  </a:moveTo>
                  <a:cubicBezTo>
                    <a:pt x="1971" y="227"/>
                    <a:pt x="2073" y="328"/>
                    <a:pt x="2073" y="452"/>
                  </a:cubicBezTo>
                  <a:cubicBezTo>
                    <a:pt x="2073" y="574"/>
                    <a:pt x="1974" y="674"/>
                    <a:pt x="1850" y="677"/>
                  </a:cubicBezTo>
                  <a:cubicBezTo>
                    <a:pt x="1850" y="647"/>
                    <a:pt x="1850" y="647"/>
                    <a:pt x="1850" y="647"/>
                  </a:cubicBezTo>
                  <a:cubicBezTo>
                    <a:pt x="1957" y="645"/>
                    <a:pt x="2043" y="558"/>
                    <a:pt x="2043" y="452"/>
                  </a:cubicBezTo>
                  <a:cubicBezTo>
                    <a:pt x="2043" y="344"/>
                    <a:pt x="1955" y="256"/>
                    <a:pt x="1845" y="256"/>
                  </a:cubicBezTo>
                  <a:cubicBezTo>
                    <a:pt x="1792" y="256"/>
                    <a:pt x="1744" y="277"/>
                    <a:pt x="1709" y="310"/>
                  </a:cubicBezTo>
                  <a:cubicBezTo>
                    <a:pt x="1688" y="289"/>
                    <a:pt x="1688" y="289"/>
                    <a:pt x="1688" y="289"/>
                  </a:cubicBezTo>
                  <a:cubicBezTo>
                    <a:pt x="1729" y="251"/>
                    <a:pt x="1784" y="227"/>
                    <a:pt x="1845" y="227"/>
                  </a:cubicBezTo>
                  <a:close/>
                  <a:moveTo>
                    <a:pt x="1617" y="452"/>
                  </a:moveTo>
                  <a:cubicBezTo>
                    <a:pt x="1617" y="392"/>
                    <a:pt x="1641" y="337"/>
                    <a:pt x="1681" y="297"/>
                  </a:cubicBezTo>
                  <a:cubicBezTo>
                    <a:pt x="1702" y="317"/>
                    <a:pt x="1702" y="317"/>
                    <a:pt x="1702" y="317"/>
                  </a:cubicBezTo>
                  <a:cubicBezTo>
                    <a:pt x="1668" y="352"/>
                    <a:pt x="1647" y="400"/>
                    <a:pt x="1647" y="452"/>
                  </a:cubicBezTo>
                  <a:cubicBezTo>
                    <a:pt x="1647" y="558"/>
                    <a:pt x="1733" y="645"/>
                    <a:pt x="1840" y="647"/>
                  </a:cubicBezTo>
                  <a:cubicBezTo>
                    <a:pt x="1840" y="677"/>
                    <a:pt x="1840" y="677"/>
                    <a:pt x="1840" y="677"/>
                  </a:cubicBezTo>
                  <a:cubicBezTo>
                    <a:pt x="1717" y="674"/>
                    <a:pt x="1617" y="574"/>
                    <a:pt x="1617" y="452"/>
                  </a:cubicBezTo>
                  <a:close/>
                  <a:moveTo>
                    <a:pt x="726" y="227"/>
                  </a:moveTo>
                  <a:cubicBezTo>
                    <a:pt x="779" y="227"/>
                    <a:pt x="821" y="269"/>
                    <a:pt x="821" y="320"/>
                  </a:cubicBezTo>
                  <a:cubicBezTo>
                    <a:pt x="821" y="372"/>
                    <a:pt x="779" y="414"/>
                    <a:pt x="726" y="414"/>
                  </a:cubicBezTo>
                  <a:cubicBezTo>
                    <a:pt x="674" y="414"/>
                    <a:pt x="631" y="372"/>
                    <a:pt x="631" y="320"/>
                  </a:cubicBezTo>
                  <a:cubicBezTo>
                    <a:pt x="631" y="269"/>
                    <a:pt x="674" y="227"/>
                    <a:pt x="726"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1" name="Oval 12">
              <a:extLst>
                <a:ext uri="{FF2B5EF4-FFF2-40B4-BE49-F238E27FC236}">
                  <a16:creationId xmlns:a16="http://schemas.microsoft.com/office/drawing/2014/main" id="{C30A6D8E-C2B9-4C6F-ADE7-042A115CD36F}"/>
                </a:ext>
              </a:extLst>
            </p:cNvPr>
            <p:cNvSpPr>
              <a:spLocks noChangeArrowheads="1"/>
            </p:cNvSpPr>
            <p:nvPr/>
          </p:nvSpPr>
          <p:spPr bwMode="auto">
            <a:xfrm>
              <a:off x="5031" y="1922"/>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2" name="Oval 13">
              <a:extLst>
                <a:ext uri="{FF2B5EF4-FFF2-40B4-BE49-F238E27FC236}">
                  <a16:creationId xmlns:a16="http://schemas.microsoft.com/office/drawing/2014/main" id="{0DF88A94-0987-4AB9-9915-8F8FD8433E50}"/>
                </a:ext>
              </a:extLst>
            </p:cNvPr>
            <p:cNvSpPr>
              <a:spLocks noChangeArrowheads="1"/>
            </p:cNvSpPr>
            <p:nvPr/>
          </p:nvSpPr>
          <p:spPr bwMode="auto">
            <a:xfrm>
              <a:off x="5031" y="1794"/>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3" name="Oval 14">
              <a:extLst>
                <a:ext uri="{FF2B5EF4-FFF2-40B4-BE49-F238E27FC236}">
                  <a16:creationId xmlns:a16="http://schemas.microsoft.com/office/drawing/2014/main" id="{E5D53C3D-693E-4CEE-90BD-9B1485B17EC6}"/>
                </a:ext>
              </a:extLst>
            </p:cNvPr>
            <p:cNvSpPr>
              <a:spLocks noChangeArrowheads="1"/>
            </p:cNvSpPr>
            <p:nvPr/>
          </p:nvSpPr>
          <p:spPr bwMode="auto">
            <a:xfrm>
              <a:off x="4073" y="1349"/>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4" name="Oval 15">
              <a:extLst>
                <a:ext uri="{FF2B5EF4-FFF2-40B4-BE49-F238E27FC236}">
                  <a16:creationId xmlns:a16="http://schemas.microsoft.com/office/drawing/2014/main" id="{894B216B-A6A1-4574-93E8-883CB8657A75}"/>
                </a:ext>
              </a:extLst>
            </p:cNvPr>
            <p:cNvSpPr>
              <a:spLocks noChangeArrowheads="1"/>
            </p:cNvSpPr>
            <p:nvPr/>
          </p:nvSpPr>
          <p:spPr bwMode="auto">
            <a:xfrm>
              <a:off x="4073" y="1222"/>
              <a:ext cx="84"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5" name="Oval 16">
              <a:extLst>
                <a:ext uri="{FF2B5EF4-FFF2-40B4-BE49-F238E27FC236}">
                  <a16:creationId xmlns:a16="http://schemas.microsoft.com/office/drawing/2014/main" id="{6F0460E2-3BEC-495B-B2E8-506D07160650}"/>
                </a:ext>
              </a:extLst>
            </p:cNvPr>
            <p:cNvSpPr>
              <a:spLocks noChangeArrowheads="1"/>
            </p:cNvSpPr>
            <p:nvPr/>
          </p:nvSpPr>
          <p:spPr bwMode="auto">
            <a:xfrm>
              <a:off x="5508" y="1564"/>
              <a:ext cx="56" cy="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6" name="Freeform 17">
              <a:extLst>
                <a:ext uri="{FF2B5EF4-FFF2-40B4-BE49-F238E27FC236}">
                  <a16:creationId xmlns:a16="http://schemas.microsoft.com/office/drawing/2014/main" id="{823FBD81-47A8-48DE-A801-696F0ECD74E3}"/>
                </a:ext>
              </a:extLst>
            </p:cNvPr>
            <p:cNvSpPr>
              <a:spLocks noEditPoints="1"/>
            </p:cNvSpPr>
            <p:nvPr/>
          </p:nvSpPr>
          <p:spPr bwMode="auto">
            <a:xfrm>
              <a:off x="5099" y="10"/>
              <a:ext cx="189" cy="186"/>
            </a:xfrm>
            <a:custGeom>
              <a:avLst/>
              <a:gdLst>
                <a:gd name="T0" fmla="*/ 56 w 112"/>
                <a:gd name="T1" fmla="*/ 110 h 110"/>
                <a:gd name="T2" fmla="*/ 112 w 112"/>
                <a:gd name="T3" fmla="*/ 55 h 110"/>
                <a:gd name="T4" fmla="*/ 56 w 112"/>
                <a:gd name="T5" fmla="*/ 0 h 110"/>
                <a:gd name="T6" fmla="*/ 0 w 112"/>
                <a:gd name="T7" fmla="*/ 55 h 110"/>
                <a:gd name="T8" fmla="*/ 56 w 112"/>
                <a:gd name="T9" fmla="*/ 110 h 110"/>
                <a:gd name="T10" fmla="*/ 56 w 112"/>
                <a:gd name="T11" fmla="*/ 10 h 110"/>
                <a:gd name="T12" fmla="*/ 102 w 112"/>
                <a:gd name="T13" fmla="*/ 55 h 110"/>
                <a:gd name="T14" fmla="*/ 56 w 112"/>
                <a:gd name="T15" fmla="*/ 100 h 110"/>
                <a:gd name="T16" fmla="*/ 11 w 112"/>
                <a:gd name="T17" fmla="*/ 55 h 110"/>
                <a:gd name="T18" fmla="*/ 56 w 112"/>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0">
                  <a:moveTo>
                    <a:pt x="56" y="110"/>
                  </a:moveTo>
                  <a:cubicBezTo>
                    <a:pt x="87" y="110"/>
                    <a:pt x="112" y="85"/>
                    <a:pt x="112" y="55"/>
                  </a:cubicBezTo>
                  <a:cubicBezTo>
                    <a:pt x="112" y="24"/>
                    <a:pt x="87" y="0"/>
                    <a:pt x="56" y="0"/>
                  </a:cubicBezTo>
                  <a:cubicBezTo>
                    <a:pt x="25" y="0"/>
                    <a:pt x="0" y="24"/>
                    <a:pt x="0" y="55"/>
                  </a:cubicBezTo>
                  <a:cubicBezTo>
                    <a:pt x="0" y="85"/>
                    <a:pt x="25" y="110"/>
                    <a:pt x="56" y="110"/>
                  </a:cubicBezTo>
                  <a:close/>
                  <a:moveTo>
                    <a:pt x="56" y="10"/>
                  </a:moveTo>
                  <a:cubicBezTo>
                    <a:pt x="81" y="10"/>
                    <a:pt x="102" y="30"/>
                    <a:pt x="102" y="55"/>
                  </a:cubicBezTo>
                  <a:cubicBezTo>
                    <a:pt x="102" y="79"/>
                    <a:pt x="81" y="100"/>
                    <a:pt x="56" y="100"/>
                  </a:cubicBezTo>
                  <a:cubicBezTo>
                    <a:pt x="31" y="100"/>
                    <a:pt x="11" y="79"/>
                    <a:pt x="11" y="55"/>
                  </a:cubicBezTo>
                  <a:cubicBezTo>
                    <a:pt x="11" y="30"/>
                    <a:pt x="31"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7" name="Freeform 18">
              <a:extLst>
                <a:ext uri="{FF2B5EF4-FFF2-40B4-BE49-F238E27FC236}">
                  <a16:creationId xmlns:a16="http://schemas.microsoft.com/office/drawing/2014/main" id="{105147A4-3E4D-4109-AFF2-60917A5A68A7}"/>
                </a:ext>
              </a:extLst>
            </p:cNvPr>
            <p:cNvSpPr>
              <a:spLocks noEditPoints="1"/>
            </p:cNvSpPr>
            <p:nvPr/>
          </p:nvSpPr>
          <p:spPr bwMode="auto">
            <a:xfrm>
              <a:off x="5853" y="1948"/>
              <a:ext cx="188" cy="186"/>
            </a:xfrm>
            <a:custGeom>
              <a:avLst/>
              <a:gdLst>
                <a:gd name="T0" fmla="*/ 0 w 111"/>
                <a:gd name="T1" fmla="*/ 55 h 110"/>
                <a:gd name="T2" fmla="*/ 56 w 111"/>
                <a:gd name="T3" fmla="*/ 110 h 110"/>
                <a:gd name="T4" fmla="*/ 111 w 111"/>
                <a:gd name="T5" fmla="*/ 55 h 110"/>
                <a:gd name="T6" fmla="*/ 56 w 111"/>
                <a:gd name="T7" fmla="*/ 0 h 110"/>
                <a:gd name="T8" fmla="*/ 0 w 111"/>
                <a:gd name="T9" fmla="*/ 55 h 110"/>
                <a:gd name="T10" fmla="*/ 56 w 111"/>
                <a:gd name="T11" fmla="*/ 10 h 110"/>
                <a:gd name="T12" fmla="*/ 101 w 111"/>
                <a:gd name="T13" fmla="*/ 55 h 110"/>
                <a:gd name="T14" fmla="*/ 56 w 111"/>
                <a:gd name="T15" fmla="*/ 100 h 110"/>
                <a:gd name="T16" fmla="*/ 10 w 111"/>
                <a:gd name="T17" fmla="*/ 55 h 110"/>
                <a:gd name="T18" fmla="*/ 56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0" y="55"/>
                  </a:moveTo>
                  <a:cubicBezTo>
                    <a:pt x="0" y="85"/>
                    <a:pt x="25" y="110"/>
                    <a:pt x="56" y="110"/>
                  </a:cubicBezTo>
                  <a:cubicBezTo>
                    <a:pt x="86" y="110"/>
                    <a:pt x="111" y="85"/>
                    <a:pt x="111" y="55"/>
                  </a:cubicBezTo>
                  <a:cubicBezTo>
                    <a:pt x="111" y="25"/>
                    <a:pt x="86" y="0"/>
                    <a:pt x="56" y="0"/>
                  </a:cubicBezTo>
                  <a:cubicBezTo>
                    <a:pt x="25" y="0"/>
                    <a:pt x="0" y="25"/>
                    <a:pt x="0" y="55"/>
                  </a:cubicBezTo>
                  <a:close/>
                  <a:moveTo>
                    <a:pt x="56" y="10"/>
                  </a:moveTo>
                  <a:cubicBezTo>
                    <a:pt x="81" y="10"/>
                    <a:pt x="101" y="30"/>
                    <a:pt x="101" y="55"/>
                  </a:cubicBezTo>
                  <a:cubicBezTo>
                    <a:pt x="101" y="80"/>
                    <a:pt x="81" y="100"/>
                    <a:pt x="56" y="100"/>
                  </a:cubicBezTo>
                  <a:cubicBezTo>
                    <a:pt x="30" y="100"/>
                    <a:pt x="10" y="80"/>
                    <a:pt x="10" y="55"/>
                  </a:cubicBezTo>
                  <a:cubicBezTo>
                    <a:pt x="10" y="30"/>
                    <a:pt x="30"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8" name="Freeform 19">
              <a:extLst>
                <a:ext uri="{FF2B5EF4-FFF2-40B4-BE49-F238E27FC236}">
                  <a16:creationId xmlns:a16="http://schemas.microsoft.com/office/drawing/2014/main" id="{EAB18AC3-8139-4229-BCBE-4E59EA224720}"/>
                </a:ext>
              </a:extLst>
            </p:cNvPr>
            <p:cNvSpPr>
              <a:spLocks noEditPoints="1"/>
            </p:cNvSpPr>
            <p:nvPr/>
          </p:nvSpPr>
          <p:spPr bwMode="auto">
            <a:xfrm>
              <a:off x="3663" y="85"/>
              <a:ext cx="188" cy="186"/>
            </a:xfrm>
            <a:custGeom>
              <a:avLst/>
              <a:gdLst>
                <a:gd name="T0" fmla="*/ 55 w 111"/>
                <a:gd name="T1" fmla="*/ 110 h 110"/>
                <a:gd name="T2" fmla="*/ 111 w 111"/>
                <a:gd name="T3" fmla="*/ 55 h 110"/>
                <a:gd name="T4" fmla="*/ 55 w 111"/>
                <a:gd name="T5" fmla="*/ 0 h 110"/>
                <a:gd name="T6" fmla="*/ 0 w 111"/>
                <a:gd name="T7" fmla="*/ 55 h 110"/>
                <a:gd name="T8" fmla="*/ 55 w 111"/>
                <a:gd name="T9" fmla="*/ 110 h 110"/>
                <a:gd name="T10" fmla="*/ 55 w 111"/>
                <a:gd name="T11" fmla="*/ 10 h 110"/>
                <a:gd name="T12" fmla="*/ 101 w 111"/>
                <a:gd name="T13" fmla="*/ 55 h 110"/>
                <a:gd name="T14" fmla="*/ 55 w 111"/>
                <a:gd name="T15" fmla="*/ 100 h 110"/>
                <a:gd name="T16" fmla="*/ 10 w 111"/>
                <a:gd name="T17" fmla="*/ 55 h 110"/>
                <a:gd name="T18" fmla="*/ 55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55" y="110"/>
                  </a:moveTo>
                  <a:cubicBezTo>
                    <a:pt x="86" y="110"/>
                    <a:pt x="111" y="85"/>
                    <a:pt x="111" y="55"/>
                  </a:cubicBezTo>
                  <a:cubicBezTo>
                    <a:pt x="111" y="25"/>
                    <a:pt x="86" y="0"/>
                    <a:pt x="55" y="0"/>
                  </a:cubicBezTo>
                  <a:cubicBezTo>
                    <a:pt x="25" y="0"/>
                    <a:pt x="0" y="25"/>
                    <a:pt x="0" y="55"/>
                  </a:cubicBezTo>
                  <a:cubicBezTo>
                    <a:pt x="0" y="85"/>
                    <a:pt x="25" y="110"/>
                    <a:pt x="55" y="110"/>
                  </a:cubicBezTo>
                  <a:close/>
                  <a:moveTo>
                    <a:pt x="55" y="10"/>
                  </a:moveTo>
                  <a:cubicBezTo>
                    <a:pt x="81" y="10"/>
                    <a:pt x="101" y="30"/>
                    <a:pt x="101" y="55"/>
                  </a:cubicBezTo>
                  <a:cubicBezTo>
                    <a:pt x="101" y="80"/>
                    <a:pt x="81" y="100"/>
                    <a:pt x="55" y="100"/>
                  </a:cubicBezTo>
                  <a:cubicBezTo>
                    <a:pt x="30" y="100"/>
                    <a:pt x="10" y="80"/>
                    <a:pt x="10" y="55"/>
                  </a:cubicBezTo>
                  <a:cubicBezTo>
                    <a:pt x="10" y="30"/>
                    <a:pt x="30" y="10"/>
                    <a:pt x="5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9" name="Freeform 20">
              <a:extLst>
                <a:ext uri="{FF2B5EF4-FFF2-40B4-BE49-F238E27FC236}">
                  <a16:creationId xmlns:a16="http://schemas.microsoft.com/office/drawing/2014/main" id="{C4DF1BE7-58E7-4545-8DDE-20EB469C5379}"/>
                </a:ext>
              </a:extLst>
            </p:cNvPr>
            <p:cNvSpPr>
              <a:spLocks/>
            </p:cNvSpPr>
            <p:nvPr/>
          </p:nvSpPr>
          <p:spPr bwMode="auto">
            <a:xfrm>
              <a:off x="3729" y="151"/>
              <a:ext cx="56" cy="54"/>
            </a:xfrm>
            <a:custGeom>
              <a:avLst/>
              <a:gdLst>
                <a:gd name="T0" fmla="*/ 17 w 33"/>
                <a:gd name="T1" fmla="*/ 32 h 32"/>
                <a:gd name="T2" fmla="*/ 33 w 33"/>
                <a:gd name="T3" fmla="*/ 16 h 32"/>
                <a:gd name="T4" fmla="*/ 16 w 33"/>
                <a:gd name="T5" fmla="*/ 0 h 32"/>
                <a:gd name="T6" fmla="*/ 0 w 33"/>
                <a:gd name="T7" fmla="*/ 16 h 32"/>
                <a:gd name="T8" fmla="*/ 17 w 33"/>
                <a:gd name="T9" fmla="*/ 32 h 32"/>
              </a:gdLst>
              <a:ahLst/>
              <a:cxnLst>
                <a:cxn ang="0">
                  <a:pos x="T0" y="T1"/>
                </a:cxn>
                <a:cxn ang="0">
                  <a:pos x="T2" y="T3"/>
                </a:cxn>
                <a:cxn ang="0">
                  <a:pos x="T4" y="T5"/>
                </a:cxn>
                <a:cxn ang="0">
                  <a:pos x="T6" y="T7"/>
                </a:cxn>
                <a:cxn ang="0">
                  <a:pos x="T8" y="T9"/>
                </a:cxn>
              </a:cxnLst>
              <a:rect l="0" t="0" r="r" b="b"/>
              <a:pathLst>
                <a:path w="33" h="32">
                  <a:moveTo>
                    <a:pt x="17" y="32"/>
                  </a:moveTo>
                  <a:cubicBezTo>
                    <a:pt x="26" y="32"/>
                    <a:pt x="33" y="25"/>
                    <a:pt x="33" y="16"/>
                  </a:cubicBezTo>
                  <a:cubicBezTo>
                    <a:pt x="33" y="7"/>
                    <a:pt x="26" y="0"/>
                    <a:pt x="16" y="0"/>
                  </a:cubicBezTo>
                  <a:cubicBezTo>
                    <a:pt x="7" y="0"/>
                    <a:pt x="0" y="7"/>
                    <a:pt x="0" y="16"/>
                  </a:cubicBezTo>
                  <a:cubicBezTo>
                    <a:pt x="0" y="25"/>
                    <a:pt x="7" y="32"/>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0" name="Oval 21">
              <a:extLst>
                <a:ext uri="{FF2B5EF4-FFF2-40B4-BE49-F238E27FC236}">
                  <a16:creationId xmlns:a16="http://schemas.microsoft.com/office/drawing/2014/main" id="{0A89A273-E65C-4939-9E67-FB6AD297D18A}"/>
                </a:ext>
              </a:extLst>
            </p:cNvPr>
            <p:cNvSpPr>
              <a:spLocks noChangeArrowheads="1"/>
            </p:cNvSpPr>
            <p:nvPr/>
          </p:nvSpPr>
          <p:spPr bwMode="auto">
            <a:xfrm>
              <a:off x="5508" y="133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1" name="Freeform 22">
              <a:extLst>
                <a:ext uri="{FF2B5EF4-FFF2-40B4-BE49-F238E27FC236}">
                  <a16:creationId xmlns:a16="http://schemas.microsoft.com/office/drawing/2014/main" id="{8A337B01-8843-4C02-A78F-C89AC1CC3072}"/>
                </a:ext>
              </a:extLst>
            </p:cNvPr>
            <p:cNvSpPr>
              <a:spLocks/>
            </p:cNvSpPr>
            <p:nvPr/>
          </p:nvSpPr>
          <p:spPr bwMode="auto">
            <a:xfrm>
              <a:off x="3640" y="389"/>
              <a:ext cx="1092" cy="301"/>
            </a:xfrm>
            <a:custGeom>
              <a:avLst/>
              <a:gdLst>
                <a:gd name="T0" fmla="*/ 17 w 646"/>
                <a:gd name="T1" fmla="*/ 33 h 178"/>
                <a:gd name="T2" fmla="*/ 24 w 646"/>
                <a:gd name="T3" fmla="*/ 31 h 178"/>
                <a:gd name="T4" fmla="*/ 174 w 646"/>
                <a:gd name="T5" fmla="*/ 178 h 178"/>
                <a:gd name="T6" fmla="*/ 646 w 646"/>
                <a:gd name="T7" fmla="*/ 178 h 178"/>
                <a:gd name="T8" fmla="*/ 646 w 646"/>
                <a:gd name="T9" fmla="*/ 168 h 178"/>
                <a:gd name="T10" fmla="*/ 452 w 646"/>
                <a:gd name="T11" fmla="*/ 168 h 178"/>
                <a:gd name="T12" fmla="*/ 366 w 646"/>
                <a:gd name="T13" fmla="*/ 83 h 178"/>
                <a:gd name="T14" fmla="*/ 212 w 646"/>
                <a:gd name="T15" fmla="*/ 83 h 178"/>
                <a:gd name="T16" fmla="*/ 212 w 646"/>
                <a:gd name="T17" fmla="*/ 94 h 178"/>
                <a:gd name="T18" fmla="*/ 362 w 646"/>
                <a:gd name="T19" fmla="*/ 94 h 178"/>
                <a:gd name="T20" fmla="*/ 437 w 646"/>
                <a:gd name="T21" fmla="*/ 168 h 178"/>
                <a:gd name="T22" fmla="*/ 178 w 646"/>
                <a:gd name="T23" fmla="*/ 168 h 178"/>
                <a:gd name="T24" fmla="*/ 32 w 646"/>
                <a:gd name="T25" fmla="*/ 24 h 178"/>
                <a:gd name="T26" fmla="*/ 33 w 646"/>
                <a:gd name="T27" fmla="*/ 16 h 178"/>
                <a:gd name="T28" fmla="*/ 17 w 646"/>
                <a:gd name="T29" fmla="*/ 0 h 178"/>
                <a:gd name="T30" fmla="*/ 0 w 646"/>
                <a:gd name="T31" fmla="*/ 16 h 178"/>
                <a:gd name="T32" fmla="*/ 17 w 646"/>
                <a:gd name="T33" fmla="*/ 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6" h="178">
                  <a:moveTo>
                    <a:pt x="17" y="33"/>
                  </a:moveTo>
                  <a:cubicBezTo>
                    <a:pt x="20" y="33"/>
                    <a:pt x="22" y="32"/>
                    <a:pt x="24" y="31"/>
                  </a:cubicBezTo>
                  <a:cubicBezTo>
                    <a:pt x="174" y="178"/>
                    <a:pt x="174" y="178"/>
                    <a:pt x="174" y="178"/>
                  </a:cubicBezTo>
                  <a:cubicBezTo>
                    <a:pt x="646" y="178"/>
                    <a:pt x="646" y="178"/>
                    <a:pt x="646" y="178"/>
                  </a:cubicBezTo>
                  <a:cubicBezTo>
                    <a:pt x="646" y="168"/>
                    <a:pt x="646" y="168"/>
                    <a:pt x="646" y="168"/>
                  </a:cubicBezTo>
                  <a:cubicBezTo>
                    <a:pt x="452" y="168"/>
                    <a:pt x="452" y="168"/>
                    <a:pt x="452" y="168"/>
                  </a:cubicBezTo>
                  <a:cubicBezTo>
                    <a:pt x="366" y="83"/>
                    <a:pt x="366" y="83"/>
                    <a:pt x="366" y="83"/>
                  </a:cubicBezTo>
                  <a:cubicBezTo>
                    <a:pt x="212" y="83"/>
                    <a:pt x="212" y="83"/>
                    <a:pt x="212" y="83"/>
                  </a:cubicBezTo>
                  <a:cubicBezTo>
                    <a:pt x="212" y="94"/>
                    <a:pt x="212" y="94"/>
                    <a:pt x="212" y="94"/>
                  </a:cubicBezTo>
                  <a:cubicBezTo>
                    <a:pt x="362" y="94"/>
                    <a:pt x="362" y="94"/>
                    <a:pt x="362" y="94"/>
                  </a:cubicBezTo>
                  <a:cubicBezTo>
                    <a:pt x="437" y="168"/>
                    <a:pt x="437" y="168"/>
                    <a:pt x="437" y="168"/>
                  </a:cubicBezTo>
                  <a:cubicBezTo>
                    <a:pt x="178" y="168"/>
                    <a:pt x="178" y="168"/>
                    <a:pt x="178" y="168"/>
                  </a:cubicBezTo>
                  <a:cubicBezTo>
                    <a:pt x="32" y="24"/>
                    <a:pt x="32" y="24"/>
                    <a:pt x="32" y="24"/>
                  </a:cubicBezTo>
                  <a:cubicBezTo>
                    <a:pt x="33" y="21"/>
                    <a:pt x="33" y="19"/>
                    <a:pt x="33" y="16"/>
                  </a:cubicBezTo>
                  <a:cubicBezTo>
                    <a:pt x="33" y="7"/>
                    <a:pt x="26" y="0"/>
                    <a:pt x="17" y="0"/>
                  </a:cubicBezTo>
                  <a:cubicBezTo>
                    <a:pt x="8" y="0"/>
                    <a:pt x="0" y="7"/>
                    <a:pt x="0" y="16"/>
                  </a:cubicBezTo>
                  <a:cubicBezTo>
                    <a:pt x="0" y="25"/>
                    <a:pt x="8"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2" name="Freeform 23">
              <a:extLst>
                <a:ext uri="{FF2B5EF4-FFF2-40B4-BE49-F238E27FC236}">
                  <a16:creationId xmlns:a16="http://schemas.microsoft.com/office/drawing/2014/main" id="{D5146AE3-5ED0-4870-B28D-1EC37B8B2B82}"/>
                </a:ext>
              </a:extLst>
            </p:cNvPr>
            <p:cNvSpPr>
              <a:spLocks/>
            </p:cNvSpPr>
            <p:nvPr/>
          </p:nvSpPr>
          <p:spPr bwMode="auto">
            <a:xfrm>
              <a:off x="5686" y="2196"/>
              <a:ext cx="391" cy="386"/>
            </a:xfrm>
            <a:custGeom>
              <a:avLst/>
              <a:gdLst>
                <a:gd name="T0" fmla="*/ 214 w 231"/>
                <a:gd name="T1" fmla="*/ 195 h 228"/>
                <a:gd name="T2" fmla="*/ 207 w 231"/>
                <a:gd name="T3" fmla="*/ 197 h 228"/>
                <a:gd name="T4" fmla="*/ 8 w 231"/>
                <a:gd name="T5" fmla="*/ 0 h 228"/>
                <a:gd name="T6" fmla="*/ 0 w 231"/>
                <a:gd name="T7" fmla="*/ 7 h 228"/>
                <a:gd name="T8" fmla="*/ 199 w 231"/>
                <a:gd name="T9" fmla="*/ 203 h 228"/>
                <a:gd name="T10" fmla="*/ 197 w 231"/>
                <a:gd name="T11" fmla="*/ 211 h 228"/>
                <a:gd name="T12" fmla="*/ 214 w 231"/>
                <a:gd name="T13" fmla="*/ 228 h 228"/>
                <a:gd name="T14" fmla="*/ 231 w 231"/>
                <a:gd name="T15" fmla="*/ 211 h 228"/>
                <a:gd name="T16" fmla="*/ 214 w 231"/>
                <a:gd name="T17" fmla="*/ 1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28">
                  <a:moveTo>
                    <a:pt x="214" y="195"/>
                  </a:moveTo>
                  <a:cubicBezTo>
                    <a:pt x="211" y="195"/>
                    <a:pt x="209" y="196"/>
                    <a:pt x="207" y="197"/>
                  </a:cubicBezTo>
                  <a:cubicBezTo>
                    <a:pt x="8" y="0"/>
                    <a:pt x="8" y="0"/>
                    <a:pt x="8" y="0"/>
                  </a:cubicBezTo>
                  <a:cubicBezTo>
                    <a:pt x="0" y="7"/>
                    <a:pt x="0" y="7"/>
                    <a:pt x="0" y="7"/>
                  </a:cubicBezTo>
                  <a:cubicBezTo>
                    <a:pt x="199" y="203"/>
                    <a:pt x="199" y="203"/>
                    <a:pt x="199" y="203"/>
                  </a:cubicBezTo>
                  <a:cubicBezTo>
                    <a:pt x="198" y="206"/>
                    <a:pt x="197" y="209"/>
                    <a:pt x="197" y="211"/>
                  </a:cubicBezTo>
                  <a:cubicBezTo>
                    <a:pt x="197" y="220"/>
                    <a:pt x="205" y="228"/>
                    <a:pt x="214" y="228"/>
                  </a:cubicBezTo>
                  <a:cubicBezTo>
                    <a:pt x="223" y="228"/>
                    <a:pt x="231" y="220"/>
                    <a:pt x="231" y="211"/>
                  </a:cubicBezTo>
                  <a:cubicBezTo>
                    <a:pt x="231" y="202"/>
                    <a:pt x="223" y="195"/>
                    <a:pt x="214"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4" name="Freeform 25">
              <a:extLst>
                <a:ext uri="{FF2B5EF4-FFF2-40B4-BE49-F238E27FC236}">
                  <a16:creationId xmlns:a16="http://schemas.microsoft.com/office/drawing/2014/main" id="{C50E598B-FFA0-43DF-9C15-A624B259AA77}"/>
                </a:ext>
              </a:extLst>
            </p:cNvPr>
            <p:cNvSpPr>
              <a:spLocks/>
            </p:cNvSpPr>
            <p:nvPr/>
          </p:nvSpPr>
          <p:spPr bwMode="auto">
            <a:xfrm>
              <a:off x="5304" y="2750"/>
              <a:ext cx="99" cy="86"/>
            </a:xfrm>
            <a:custGeom>
              <a:avLst/>
              <a:gdLst>
                <a:gd name="T0" fmla="*/ 23 w 99"/>
                <a:gd name="T1" fmla="*/ 44 h 86"/>
                <a:gd name="T2" fmla="*/ 47 w 99"/>
                <a:gd name="T3" fmla="*/ 86 h 86"/>
                <a:gd name="T4" fmla="*/ 72 w 99"/>
                <a:gd name="T5" fmla="*/ 44 h 86"/>
                <a:gd name="T6" fmla="*/ 99 w 99"/>
                <a:gd name="T7" fmla="*/ 3 h 86"/>
                <a:gd name="T8" fmla="*/ 49 w 99"/>
                <a:gd name="T9" fmla="*/ 1 h 86"/>
                <a:gd name="T10" fmla="*/ 0 w 99"/>
                <a:gd name="T11" fmla="*/ 0 h 86"/>
                <a:gd name="T12" fmla="*/ 23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23" y="44"/>
                  </a:moveTo>
                  <a:lnTo>
                    <a:pt x="47" y="86"/>
                  </a:lnTo>
                  <a:lnTo>
                    <a:pt x="72" y="44"/>
                  </a:lnTo>
                  <a:lnTo>
                    <a:pt x="99" y="3"/>
                  </a:lnTo>
                  <a:lnTo>
                    <a:pt x="49" y="1"/>
                  </a:lnTo>
                  <a:lnTo>
                    <a:pt x="0" y="0"/>
                  </a:lnTo>
                  <a:lnTo>
                    <a:pt x="2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5" name="Freeform 26">
              <a:extLst>
                <a:ext uri="{FF2B5EF4-FFF2-40B4-BE49-F238E27FC236}">
                  <a16:creationId xmlns:a16="http://schemas.microsoft.com/office/drawing/2014/main" id="{DB59D118-D717-44CC-9DDE-0DB02F24AA45}"/>
                </a:ext>
              </a:extLst>
            </p:cNvPr>
            <p:cNvSpPr>
              <a:spLocks/>
            </p:cNvSpPr>
            <p:nvPr/>
          </p:nvSpPr>
          <p:spPr bwMode="auto">
            <a:xfrm>
              <a:off x="2808" y="633"/>
              <a:ext cx="86" cy="98"/>
            </a:xfrm>
            <a:custGeom>
              <a:avLst/>
              <a:gdLst>
                <a:gd name="T0" fmla="*/ 0 w 86"/>
                <a:gd name="T1" fmla="*/ 47 h 98"/>
                <a:gd name="T2" fmla="*/ 42 w 86"/>
                <a:gd name="T3" fmla="*/ 73 h 98"/>
                <a:gd name="T4" fmla="*/ 84 w 86"/>
                <a:gd name="T5" fmla="*/ 98 h 98"/>
                <a:gd name="T6" fmla="*/ 84 w 86"/>
                <a:gd name="T7" fmla="*/ 49 h 98"/>
                <a:gd name="T8" fmla="*/ 86 w 86"/>
                <a:gd name="T9" fmla="*/ 0 h 98"/>
                <a:gd name="T10" fmla="*/ 42 w 86"/>
                <a:gd name="T11" fmla="*/ 24 h 98"/>
                <a:gd name="T12" fmla="*/ 0 w 86"/>
                <a:gd name="T13" fmla="*/ 47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0" y="47"/>
                  </a:moveTo>
                  <a:lnTo>
                    <a:pt x="42" y="73"/>
                  </a:lnTo>
                  <a:lnTo>
                    <a:pt x="84" y="98"/>
                  </a:lnTo>
                  <a:lnTo>
                    <a:pt x="84" y="49"/>
                  </a:lnTo>
                  <a:lnTo>
                    <a:pt x="86" y="0"/>
                  </a:lnTo>
                  <a:lnTo>
                    <a:pt x="42" y="24"/>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6" name="Freeform 27">
              <a:extLst>
                <a:ext uri="{FF2B5EF4-FFF2-40B4-BE49-F238E27FC236}">
                  <a16:creationId xmlns:a16="http://schemas.microsoft.com/office/drawing/2014/main" id="{FC1FFE02-4A41-47FD-9D4B-6D9E101FA9C7}"/>
                </a:ext>
              </a:extLst>
            </p:cNvPr>
            <p:cNvSpPr>
              <a:spLocks/>
            </p:cNvSpPr>
            <p:nvPr/>
          </p:nvSpPr>
          <p:spPr bwMode="auto">
            <a:xfrm>
              <a:off x="4199" y="1570"/>
              <a:ext cx="88" cy="98"/>
            </a:xfrm>
            <a:custGeom>
              <a:avLst/>
              <a:gdLst>
                <a:gd name="T0" fmla="*/ 0 w 88"/>
                <a:gd name="T1" fmla="*/ 48 h 98"/>
                <a:gd name="T2" fmla="*/ 43 w 88"/>
                <a:gd name="T3" fmla="*/ 73 h 98"/>
                <a:gd name="T4" fmla="*/ 87 w 88"/>
                <a:gd name="T5" fmla="*/ 98 h 98"/>
                <a:gd name="T6" fmla="*/ 87 w 88"/>
                <a:gd name="T7" fmla="*/ 49 h 98"/>
                <a:gd name="T8" fmla="*/ 88 w 88"/>
                <a:gd name="T9" fmla="*/ 0 h 98"/>
                <a:gd name="T10" fmla="*/ 44 w 88"/>
                <a:gd name="T11" fmla="*/ 24 h 98"/>
                <a:gd name="T12" fmla="*/ 0 w 88"/>
                <a:gd name="T13" fmla="*/ 48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0" y="48"/>
                  </a:moveTo>
                  <a:lnTo>
                    <a:pt x="43" y="73"/>
                  </a:lnTo>
                  <a:lnTo>
                    <a:pt x="87" y="98"/>
                  </a:lnTo>
                  <a:lnTo>
                    <a:pt x="87" y="49"/>
                  </a:lnTo>
                  <a:lnTo>
                    <a:pt x="88" y="0"/>
                  </a:lnTo>
                  <a:lnTo>
                    <a:pt x="44" y="24"/>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7" name="Freeform 28">
              <a:extLst>
                <a:ext uri="{FF2B5EF4-FFF2-40B4-BE49-F238E27FC236}">
                  <a16:creationId xmlns:a16="http://schemas.microsoft.com/office/drawing/2014/main" id="{BEC07B98-39CF-47B9-BE76-1C788A0068D6}"/>
                </a:ext>
              </a:extLst>
            </p:cNvPr>
            <p:cNvSpPr>
              <a:spLocks/>
            </p:cNvSpPr>
            <p:nvPr/>
          </p:nvSpPr>
          <p:spPr bwMode="auto">
            <a:xfrm>
              <a:off x="5840" y="1514"/>
              <a:ext cx="86" cy="99"/>
            </a:xfrm>
            <a:custGeom>
              <a:avLst/>
              <a:gdLst>
                <a:gd name="T0" fmla="*/ 1 w 86"/>
                <a:gd name="T1" fmla="*/ 0 h 99"/>
                <a:gd name="T2" fmla="*/ 1 w 86"/>
                <a:gd name="T3" fmla="*/ 50 h 99"/>
                <a:gd name="T4" fmla="*/ 0 w 86"/>
                <a:gd name="T5" fmla="*/ 99 h 99"/>
                <a:gd name="T6" fmla="*/ 44 w 86"/>
                <a:gd name="T7" fmla="*/ 75 h 99"/>
                <a:gd name="T8" fmla="*/ 86 w 86"/>
                <a:gd name="T9" fmla="*/ 51 h 99"/>
                <a:gd name="T10" fmla="*/ 44 w 86"/>
                <a:gd name="T11" fmla="*/ 26 h 99"/>
                <a:gd name="T12" fmla="*/ 1 w 8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86" h="99">
                  <a:moveTo>
                    <a:pt x="1" y="0"/>
                  </a:moveTo>
                  <a:lnTo>
                    <a:pt x="1" y="50"/>
                  </a:lnTo>
                  <a:lnTo>
                    <a:pt x="0" y="99"/>
                  </a:lnTo>
                  <a:lnTo>
                    <a:pt x="44" y="75"/>
                  </a:lnTo>
                  <a:lnTo>
                    <a:pt x="86" y="51"/>
                  </a:lnTo>
                  <a:lnTo>
                    <a:pt x="44" y="26"/>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8" name="Freeform 29">
              <a:extLst>
                <a:ext uri="{FF2B5EF4-FFF2-40B4-BE49-F238E27FC236}">
                  <a16:creationId xmlns:a16="http://schemas.microsoft.com/office/drawing/2014/main" id="{8B94389E-95A5-4DBC-BAC5-B324AF2F273D}"/>
                </a:ext>
              </a:extLst>
            </p:cNvPr>
            <p:cNvSpPr>
              <a:spLocks/>
            </p:cNvSpPr>
            <p:nvPr/>
          </p:nvSpPr>
          <p:spPr bwMode="auto">
            <a:xfrm>
              <a:off x="4766" y="1198"/>
              <a:ext cx="98" cy="86"/>
            </a:xfrm>
            <a:custGeom>
              <a:avLst/>
              <a:gdLst>
                <a:gd name="T0" fmla="*/ 47 w 98"/>
                <a:gd name="T1" fmla="*/ 86 h 86"/>
                <a:gd name="T2" fmla="*/ 73 w 98"/>
                <a:gd name="T3" fmla="*/ 44 h 86"/>
                <a:gd name="T4" fmla="*/ 98 w 98"/>
                <a:gd name="T5" fmla="*/ 2 h 86"/>
                <a:gd name="T6" fmla="*/ 49 w 98"/>
                <a:gd name="T7" fmla="*/ 2 h 86"/>
                <a:gd name="T8" fmla="*/ 0 w 98"/>
                <a:gd name="T9" fmla="*/ 0 h 86"/>
                <a:gd name="T10" fmla="*/ 24 w 98"/>
                <a:gd name="T11" fmla="*/ 42 h 86"/>
                <a:gd name="T12" fmla="*/ 47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47" y="86"/>
                  </a:moveTo>
                  <a:lnTo>
                    <a:pt x="73" y="44"/>
                  </a:lnTo>
                  <a:lnTo>
                    <a:pt x="98" y="2"/>
                  </a:lnTo>
                  <a:lnTo>
                    <a:pt x="49" y="2"/>
                  </a:lnTo>
                  <a:lnTo>
                    <a:pt x="0" y="0"/>
                  </a:lnTo>
                  <a:lnTo>
                    <a:pt x="24" y="42"/>
                  </a:lnTo>
                  <a:lnTo>
                    <a:pt x="47"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1" name="Freeform 32">
              <a:extLst>
                <a:ext uri="{FF2B5EF4-FFF2-40B4-BE49-F238E27FC236}">
                  <a16:creationId xmlns:a16="http://schemas.microsoft.com/office/drawing/2014/main" id="{ED731AB4-2EF3-49FD-BA2E-D026764B64AC}"/>
                </a:ext>
              </a:extLst>
            </p:cNvPr>
            <p:cNvSpPr>
              <a:spLocks/>
            </p:cNvSpPr>
            <p:nvPr/>
          </p:nvSpPr>
          <p:spPr bwMode="auto">
            <a:xfrm>
              <a:off x="5304" y="2633"/>
              <a:ext cx="99" cy="86"/>
            </a:xfrm>
            <a:custGeom>
              <a:avLst/>
              <a:gdLst>
                <a:gd name="T0" fmla="*/ 72 w 99"/>
                <a:gd name="T1" fmla="*/ 44 h 86"/>
                <a:gd name="T2" fmla="*/ 99 w 99"/>
                <a:gd name="T3" fmla="*/ 2 h 86"/>
                <a:gd name="T4" fmla="*/ 49 w 99"/>
                <a:gd name="T5" fmla="*/ 2 h 86"/>
                <a:gd name="T6" fmla="*/ 0 w 99"/>
                <a:gd name="T7" fmla="*/ 0 h 86"/>
                <a:gd name="T8" fmla="*/ 23 w 99"/>
                <a:gd name="T9" fmla="*/ 42 h 86"/>
                <a:gd name="T10" fmla="*/ 47 w 99"/>
                <a:gd name="T11" fmla="*/ 86 h 86"/>
                <a:gd name="T12" fmla="*/ 72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72" y="44"/>
                  </a:moveTo>
                  <a:lnTo>
                    <a:pt x="99" y="2"/>
                  </a:lnTo>
                  <a:lnTo>
                    <a:pt x="49" y="2"/>
                  </a:lnTo>
                  <a:lnTo>
                    <a:pt x="0" y="0"/>
                  </a:lnTo>
                  <a:lnTo>
                    <a:pt x="23" y="42"/>
                  </a:lnTo>
                  <a:lnTo>
                    <a:pt x="47" y="86"/>
                  </a:lnTo>
                  <a:lnTo>
                    <a:pt x="7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3" name="Freeform 34">
              <a:extLst>
                <a:ext uri="{FF2B5EF4-FFF2-40B4-BE49-F238E27FC236}">
                  <a16:creationId xmlns:a16="http://schemas.microsoft.com/office/drawing/2014/main" id="{E82DC89C-5785-4DAD-8604-6604257C7AA1}"/>
                </a:ext>
              </a:extLst>
            </p:cNvPr>
            <p:cNvSpPr>
              <a:spLocks noEditPoints="1"/>
            </p:cNvSpPr>
            <p:nvPr/>
          </p:nvSpPr>
          <p:spPr bwMode="auto">
            <a:xfrm>
              <a:off x="4259" y="1127"/>
              <a:ext cx="346" cy="396"/>
            </a:xfrm>
            <a:custGeom>
              <a:avLst/>
              <a:gdLst>
                <a:gd name="T0" fmla="*/ 1 w 346"/>
                <a:gd name="T1" fmla="*/ 98 h 396"/>
                <a:gd name="T2" fmla="*/ 0 w 346"/>
                <a:gd name="T3" fmla="*/ 100 h 396"/>
                <a:gd name="T4" fmla="*/ 0 w 346"/>
                <a:gd name="T5" fmla="*/ 298 h 396"/>
                <a:gd name="T6" fmla="*/ 174 w 346"/>
                <a:gd name="T7" fmla="*/ 396 h 396"/>
                <a:gd name="T8" fmla="*/ 345 w 346"/>
                <a:gd name="T9" fmla="*/ 298 h 396"/>
                <a:gd name="T10" fmla="*/ 346 w 346"/>
                <a:gd name="T11" fmla="*/ 298 h 396"/>
                <a:gd name="T12" fmla="*/ 346 w 346"/>
                <a:gd name="T13" fmla="*/ 100 h 396"/>
                <a:gd name="T14" fmla="*/ 174 w 346"/>
                <a:gd name="T15" fmla="*/ 0 h 396"/>
                <a:gd name="T16" fmla="*/ 1 w 346"/>
                <a:gd name="T17" fmla="*/ 98 h 396"/>
                <a:gd name="T18" fmla="*/ 339 w 346"/>
                <a:gd name="T19" fmla="*/ 293 h 396"/>
                <a:gd name="T20" fmla="*/ 174 w 346"/>
                <a:gd name="T21" fmla="*/ 387 h 396"/>
                <a:gd name="T22" fmla="*/ 6 w 346"/>
                <a:gd name="T23" fmla="*/ 293 h 396"/>
                <a:gd name="T24" fmla="*/ 6 w 346"/>
                <a:gd name="T25" fmla="*/ 103 h 396"/>
                <a:gd name="T26" fmla="*/ 174 w 346"/>
                <a:gd name="T27" fmla="*/ 8 h 396"/>
                <a:gd name="T28" fmla="*/ 339 w 346"/>
                <a:gd name="T29" fmla="*/ 103 h 396"/>
                <a:gd name="T30" fmla="*/ 339 w 346"/>
                <a:gd name="T31" fmla="*/ 2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6" h="396">
                  <a:moveTo>
                    <a:pt x="1" y="98"/>
                  </a:moveTo>
                  <a:lnTo>
                    <a:pt x="0" y="100"/>
                  </a:lnTo>
                  <a:lnTo>
                    <a:pt x="0" y="298"/>
                  </a:lnTo>
                  <a:lnTo>
                    <a:pt x="174" y="396"/>
                  </a:lnTo>
                  <a:lnTo>
                    <a:pt x="345" y="298"/>
                  </a:lnTo>
                  <a:lnTo>
                    <a:pt x="346" y="298"/>
                  </a:lnTo>
                  <a:lnTo>
                    <a:pt x="346" y="100"/>
                  </a:lnTo>
                  <a:lnTo>
                    <a:pt x="174" y="0"/>
                  </a:lnTo>
                  <a:lnTo>
                    <a:pt x="1" y="98"/>
                  </a:lnTo>
                  <a:close/>
                  <a:moveTo>
                    <a:pt x="339" y="293"/>
                  </a:moveTo>
                  <a:lnTo>
                    <a:pt x="174" y="387"/>
                  </a:lnTo>
                  <a:lnTo>
                    <a:pt x="6" y="293"/>
                  </a:lnTo>
                  <a:lnTo>
                    <a:pt x="6" y="103"/>
                  </a:lnTo>
                  <a:lnTo>
                    <a:pt x="174" y="8"/>
                  </a:lnTo>
                  <a:lnTo>
                    <a:pt x="339" y="103"/>
                  </a:lnTo>
                  <a:lnTo>
                    <a:pt x="339"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4" name="Freeform 35">
              <a:extLst>
                <a:ext uri="{FF2B5EF4-FFF2-40B4-BE49-F238E27FC236}">
                  <a16:creationId xmlns:a16="http://schemas.microsoft.com/office/drawing/2014/main" id="{06820BCE-6FBD-4694-8755-98B0634E4F84}"/>
                </a:ext>
              </a:extLst>
            </p:cNvPr>
            <p:cNvSpPr>
              <a:spLocks/>
            </p:cNvSpPr>
            <p:nvPr/>
          </p:nvSpPr>
          <p:spPr bwMode="auto">
            <a:xfrm>
              <a:off x="4896" y="178"/>
              <a:ext cx="127" cy="144"/>
            </a:xfrm>
            <a:custGeom>
              <a:avLst/>
              <a:gdLst>
                <a:gd name="T0" fmla="*/ 127 w 127"/>
                <a:gd name="T1" fmla="*/ 108 h 144"/>
                <a:gd name="T2" fmla="*/ 127 w 127"/>
                <a:gd name="T3" fmla="*/ 35 h 144"/>
                <a:gd name="T4" fmla="*/ 64 w 127"/>
                <a:gd name="T5" fmla="*/ 0 h 144"/>
                <a:gd name="T6" fmla="*/ 0 w 127"/>
                <a:gd name="T7" fmla="*/ 35 h 144"/>
                <a:gd name="T8" fmla="*/ 0 w 127"/>
                <a:gd name="T9" fmla="*/ 108 h 144"/>
                <a:gd name="T10" fmla="*/ 64 w 127"/>
                <a:gd name="T11" fmla="*/ 144 h 144"/>
                <a:gd name="T12" fmla="*/ 127 w 127"/>
                <a:gd name="T13" fmla="*/ 108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127" y="108"/>
                  </a:moveTo>
                  <a:lnTo>
                    <a:pt x="127" y="35"/>
                  </a:lnTo>
                  <a:lnTo>
                    <a:pt x="64" y="0"/>
                  </a:lnTo>
                  <a:lnTo>
                    <a:pt x="0" y="35"/>
                  </a:lnTo>
                  <a:lnTo>
                    <a:pt x="0" y="108"/>
                  </a:lnTo>
                  <a:lnTo>
                    <a:pt x="64" y="144"/>
                  </a:lnTo>
                  <a:lnTo>
                    <a:pt x="127"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5" name="Freeform 36">
              <a:extLst>
                <a:ext uri="{FF2B5EF4-FFF2-40B4-BE49-F238E27FC236}">
                  <a16:creationId xmlns:a16="http://schemas.microsoft.com/office/drawing/2014/main" id="{05176DB6-D31C-4A17-9BE5-C10D95AF9F25}"/>
                </a:ext>
              </a:extLst>
            </p:cNvPr>
            <p:cNvSpPr>
              <a:spLocks/>
            </p:cNvSpPr>
            <p:nvPr/>
          </p:nvSpPr>
          <p:spPr bwMode="auto">
            <a:xfrm>
              <a:off x="4467" y="1790"/>
              <a:ext cx="79" cy="90"/>
            </a:xfrm>
            <a:custGeom>
              <a:avLst/>
              <a:gdLst>
                <a:gd name="T0" fmla="*/ 0 w 79"/>
                <a:gd name="T1" fmla="*/ 22 h 90"/>
                <a:gd name="T2" fmla="*/ 0 w 79"/>
                <a:gd name="T3" fmla="*/ 68 h 90"/>
                <a:gd name="T4" fmla="*/ 38 w 79"/>
                <a:gd name="T5" fmla="*/ 90 h 90"/>
                <a:gd name="T6" fmla="*/ 79 w 79"/>
                <a:gd name="T7" fmla="*/ 68 h 90"/>
                <a:gd name="T8" fmla="*/ 79 w 79"/>
                <a:gd name="T9" fmla="*/ 22 h 90"/>
                <a:gd name="T10" fmla="*/ 38 w 79"/>
                <a:gd name="T11" fmla="*/ 0 h 90"/>
                <a:gd name="T12" fmla="*/ 0 w 79"/>
                <a:gd name="T13" fmla="*/ 22 h 90"/>
              </a:gdLst>
              <a:ahLst/>
              <a:cxnLst>
                <a:cxn ang="0">
                  <a:pos x="T0" y="T1"/>
                </a:cxn>
                <a:cxn ang="0">
                  <a:pos x="T2" y="T3"/>
                </a:cxn>
                <a:cxn ang="0">
                  <a:pos x="T4" y="T5"/>
                </a:cxn>
                <a:cxn ang="0">
                  <a:pos x="T6" y="T7"/>
                </a:cxn>
                <a:cxn ang="0">
                  <a:pos x="T8" y="T9"/>
                </a:cxn>
                <a:cxn ang="0">
                  <a:pos x="T10" y="T11"/>
                </a:cxn>
                <a:cxn ang="0">
                  <a:pos x="T12" y="T13"/>
                </a:cxn>
              </a:cxnLst>
              <a:rect l="0" t="0" r="r" b="b"/>
              <a:pathLst>
                <a:path w="79" h="90">
                  <a:moveTo>
                    <a:pt x="0" y="22"/>
                  </a:moveTo>
                  <a:lnTo>
                    <a:pt x="0" y="68"/>
                  </a:lnTo>
                  <a:lnTo>
                    <a:pt x="38" y="90"/>
                  </a:lnTo>
                  <a:lnTo>
                    <a:pt x="79" y="68"/>
                  </a:lnTo>
                  <a:lnTo>
                    <a:pt x="79" y="22"/>
                  </a:lnTo>
                  <a:lnTo>
                    <a:pt x="38"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6" name="Freeform 37">
              <a:extLst>
                <a:ext uri="{FF2B5EF4-FFF2-40B4-BE49-F238E27FC236}">
                  <a16:creationId xmlns:a16="http://schemas.microsoft.com/office/drawing/2014/main" id="{EE912DCF-EF0B-4A64-8800-F050E653D941}"/>
                </a:ext>
              </a:extLst>
            </p:cNvPr>
            <p:cNvSpPr>
              <a:spLocks/>
            </p:cNvSpPr>
            <p:nvPr/>
          </p:nvSpPr>
          <p:spPr bwMode="auto">
            <a:xfrm>
              <a:off x="3129" y="865"/>
              <a:ext cx="110" cy="123"/>
            </a:xfrm>
            <a:custGeom>
              <a:avLst/>
              <a:gdLst>
                <a:gd name="T0" fmla="*/ 0 w 110"/>
                <a:gd name="T1" fmla="*/ 30 h 123"/>
                <a:gd name="T2" fmla="*/ 0 w 110"/>
                <a:gd name="T3" fmla="*/ 93 h 123"/>
                <a:gd name="T4" fmla="*/ 56 w 110"/>
                <a:gd name="T5" fmla="*/ 123 h 123"/>
                <a:gd name="T6" fmla="*/ 110 w 110"/>
                <a:gd name="T7" fmla="*/ 93 h 123"/>
                <a:gd name="T8" fmla="*/ 110 w 110"/>
                <a:gd name="T9" fmla="*/ 30 h 123"/>
                <a:gd name="T10" fmla="*/ 56 w 110"/>
                <a:gd name="T11" fmla="*/ 0 h 123"/>
                <a:gd name="T12" fmla="*/ 0 w 110"/>
                <a:gd name="T13" fmla="*/ 30 h 123"/>
              </a:gdLst>
              <a:ahLst/>
              <a:cxnLst>
                <a:cxn ang="0">
                  <a:pos x="T0" y="T1"/>
                </a:cxn>
                <a:cxn ang="0">
                  <a:pos x="T2" y="T3"/>
                </a:cxn>
                <a:cxn ang="0">
                  <a:pos x="T4" y="T5"/>
                </a:cxn>
                <a:cxn ang="0">
                  <a:pos x="T6" y="T7"/>
                </a:cxn>
                <a:cxn ang="0">
                  <a:pos x="T8" y="T9"/>
                </a:cxn>
                <a:cxn ang="0">
                  <a:pos x="T10" y="T11"/>
                </a:cxn>
                <a:cxn ang="0">
                  <a:pos x="T12" y="T13"/>
                </a:cxn>
              </a:cxnLst>
              <a:rect l="0" t="0" r="r" b="b"/>
              <a:pathLst>
                <a:path w="110" h="123">
                  <a:moveTo>
                    <a:pt x="0" y="30"/>
                  </a:moveTo>
                  <a:lnTo>
                    <a:pt x="0" y="93"/>
                  </a:lnTo>
                  <a:lnTo>
                    <a:pt x="56" y="123"/>
                  </a:lnTo>
                  <a:lnTo>
                    <a:pt x="110" y="93"/>
                  </a:lnTo>
                  <a:lnTo>
                    <a:pt x="110" y="30"/>
                  </a:lnTo>
                  <a:lnTo>
                    <a:pt x="56"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7" name="Freeform 38">
              <a:extLst>
                <a:ext uri="{FF2B5EF4-FFF2-40B4-BE49-F238E27FC236}">
                  <a16:creationId xmlns:a16="http://schemas.microsoft.com/office/drawing/2014/main" id="{CA73CC18-F27C-46C6-8497-676B5DE7582D}"/>
                </a:ext>
              </a:extLst>
            </p:cNvPr>
            <p:cNvSpPr>
              <a:spLocks noEditPoints="1"/>
            </p:cNvSpPr>
            <p:nvPr/>
          </p:nvSpPr>
          <p:spPr bwMode="auto">
            <a:xfrm>
              <a:off x="5082" y="1347"/>
              <a:ext cx="223" cy="254"/>
            </a:xfrm>
            <a:custGeom>
              <a:avLst/>
              <a:gdLst>
                <a:gd name="T0" fmla="*/ 0 w 223"/>
                <a:gd name="T1" fmla="*/ 191 h 254"/>
                <a:gd name="T2" fmla="*/ 112 w 223"/>
                <a:gd name="T3" fmla="*/ 254 h 254"/>
                <a:gd name="T4" fmla="*/ 223 w 223"/>
                <a:gd name="T5" fmla="*/ 191 h 254"/>
                <a:gd name="T6" fmla="*/ 223 w 223"/>
                <a:gd name="T7" fmla="*/ 63 h 254"/>
                <a:gd name="T8" fmla="*/ 112 w 223"/>
                <a:gd name="T9" fmla="*/ 0 h 254"/>
                <a:gd name="T10" fmla="*/ 0 w 223"/>
                <a:gd name="T11" fmla="*/ 63 h 254"/>
                <a:gd name="T12" fmla="*/ 0 w 223"/>
                <a:gd name="T13" fmla="*/ 191 h 254"/>
                <a:gd name="T14" fmla="*/ 7 w 223"/>
                <a:gd name="T15" fmla="*/ 68 h 254"/>
                <a:gd name="T16" fmla="*/ 112 w 223"/>
                <a:gd name="T17" fmla="*/ 8 h 254"/>
                <a:gd name="T18" fmla="*/ 217 w 223"/>
                <a:gd name="T19" fmla="*/ 68 h 254"/>
                <a:gd name="T20" fmla="*/ 217 w 223"/>
                <a:gd name="T21" fmla="*/ 186 h 254"/>
                <a:gd name="T22" fmla="*/ 112 w 223"/>
                <a:gd name="T23" fmla="*/ 245 h 254"/>
                <a:gd name="T24" fmla="*/ 7 w 223"/>
                <a:gd name="T25" fmla="*/ 186 h 254"/>
                <a:gd name="T26" fmla="*/ 7 w 223"/>
                <a:gd name="T27" fmla="*/ 6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54">
                  <a:moveTo>
                    <a:pt x="0" y="191"/>
                  </a:moveTo>
                  <a:lnTo>
                    <a:pt x="112" y="254"/>
                  </a:lnTo>
                  <a:lnTo>
                    <a:pt x="223" y="191"/>
                  </a:lnTo>
                  <a:lnTo>
                    <a:pt x="223" y="63"/>
                  </a:lnTo>
                  <a:lnTo>
                    <a:pt x="112" y="0"/>
                  </a:lnTo>
                  <a:lnTo>
                    <a:pt x="0" y="63"/>
                  </a:lnTo>
                  <a:lnTo>
                    <a:pt x="0" y="191"/>
                  </a:lnTo>
                  <a:close/>
                  <a:moveTo>
                    <a:pt x="7" y="68"/>
                  </a:moveTo>
                  <a:lnTo>
                    <a:pt x="112" y="8"/>
                  </a:lnTo>
                  <a:lnTo>
                    <a:pt x="217" y="68"/>
                  </a:lnTo>
                  <a:lnTo>
                    <a:pt x="217" y="186"/>
                  </a:lnTo>
                  <a:lnTo>
                    <a:pt x="112" y="245"/>
                  </a:lnTo>
                  <a:lnTo>
                    <a:pt x="7" y="186"/>
                  </a:lnTo>
                  <a:lnTo>
                    <a:pt x="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8" name="Freeform 39">
              <a:extLst>
                <a:ext uri="{FF2B5EF4-FFF2-40B4-BE49-F238E27FC236}">
                  <a16:creationId xmlns:a16="http://schemas.microsoft.com/office/drawing/2014/main" id="{1EC80E81-BDE0-4AF0-93EC-0F25B6A8F7A3}"/>
                </a:ext>
              </a:extLst>
            </p:cNvPr>
            <p:cNvSpPr>
              <a:spLocks/>
            </p:cNvSpPr>
            <p:nvPr/>
          </p:nvSpPr>
          <p:spPr bwMode="auto">
            <a:xfrm>
              <a:off x="4888" y="1758"/>
              <a:ext cx="57" cy="839"/>
            </a:xfrm>
            <a:custGeom>
              <a:avLst/>
              <a:gdLst>
                <a:gd name="T0" fmla="*/ 12 w 34"/>
                <a:gd name="T1" fmla="*/ 0 h 496"/>
                <a:gd name="T2" fmla="*/ 12 w 34"/>
                <a:gd name="T3" fmla="*/ 464 h 496"/>
                <a:gd name="T4" fmla="*/ 0 w 34"/>
                <a:gd name="T5" fmla="*/ 480 h 496"/>
                <a:gd name="T6" fmla="*/ 17 w 34"/>
                <a:gd name="T7" fmla="*/ 496 h 496"/>
                <a:gd name="T8" fmla="*/ 34 w 34"/>
                <a:gd name="T9" fmla="*/ 480 h 496"/>
                <a:gd name="T10" fmla="*/ 22 w 34"/>
                <a:gd name="T11" fmla="*/ 464 h 496"/>
                <a:gd name="T12" fmla="*/ 22 w 34"/>
                <a:gd name="T13" fmla="*/ 0 h 496"/>
                <a:gd name="T14" fmla="*/ 12 w 34"/>
                <a:gd name="T15" fmla="*/ 0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96">
                  <a:moveTo>
                    <a:pt x="12" y="0"/>
                  </a:moveTo>
                  <a:cubicBezTo>
                    <a:pt x="12" y="464"/>
                    <a:pt x="12" y="464"/>
                    <a:pt x="12" y="464"/>
                  </a:cubicBezTo>
                  <a:cubicBezTo>
                    <a:pt x="5" y="467"/>
                    <a:pt x="0" y="473"/>
                    <a:pt x="0" y="480"/>
                  </a:cubicBezTo>
                  <a:cubicBezTo>
                    <a:pt x="0" y="489"/>
                    <a:pt x="8" y="496"/>
                    <a:pt x="17" y="496"/>
                  </a:cubicBezTo>
                  <a:cubicBezTo>
                    <a:pt x="26" y="496"/>
                    <a:pt x="34" y="489"/>
                    <a:pt x="34" y="480"/>
                  </a:cubicBezTo>
                  <a:cubicBezTo>
                    <a:pt x="34" y="473"/>
                    <a:pt x="29" y="467"/>
                    <a:pt x="22" y="464"/>
                  </a:cubicBezTo>
                  <a:cubicBezTo>
                    <a:pt x="22" y="0"/>
                    <a:pt x="22" y="0"/>
                    <a:pt x="2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9" name="Freeform 40">
              <a:extLst>
                <a:ext uri="{FF2B5EF4-FFF2-40B4-BE49-F238E27FC236}">
                  <a16:creationId xmlns:a16="http://schemas.microsoft.com/office/drawing/2014/main" id="{046B510F-CA04-4D27-AB1B-4D79242CABDD}"/>
                </a:ext>
              </a:extLst>
            </p:cNvPr>
            <p:cNvSpPr>
              <a:spLocks/>
            </p:cNvSpPr>
            <p:nvPr/>
          </p:nvSpPr>
          <p:spPr bwMode="auto">
            <a:xfrm>
              <a:off x="2403" y="548"/>
              <a:ext cx="76" cy="87"/>
            </a:xfrm>
            <a:custGeom>
              <a:avLst/>
              <a:gdLst>
                <a:gd name="T0" fmla="*/ 0 w 76"/>
                <a:gd name="T1" fmla="*/ 44 h 87"/>
                <a:gd name="T2" fmla="*/ 38 w 76"/>
                <a:gd name="T3" fmla="*/ 65 h 87"/>
                <a:gd name="T4" fmla="*/ 76 w 76"/>
                <a:gd name="T5" fmla="*/ 87 h 87"/>
                <a:gd name="T6" fmla="*/ 76 w 76"/>
                <a:gd name="T7" fmla="*/ 44 h 87"/>
                <a:gd name="T8" fmla="*/ 76 w 76"/>
                <a:gd name="T9" fmla="*/ 0 h 87"/>
                <a:gd name="T10" fmla="*/ 38 w 76"/>
                <a:gd name="T11" fmla="*/ 22 h 87"/>
                <a:gd name="T12" fmla="*/ 0 w 7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76" h="87">
                  <a:moveTo>
                    <a:pt x="0" y="44"/>
                  </a:moveTo>
                  <a:lnTo>
                    <a:pt x="38" y="65"/>
                  </a:lnTo>
                  <a:lnTo>
                    <a:pt x="76" y="87"/>
                  </a:lnTo>
                  <a:lnTo>
                    <a:pt x="76" y="44"/>
                  </a:lnTo>
                  <a:lnTo>
                    <a:pt x="76" y="0"/>
                  </a:lnTo>
                  <a:lnTo>
                    <a:pt x="38" y="22"/>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0" name="Freeform 41">
              <a:extLst>
                <a:ext uri="{FF2B5EF4-FFF2-40B4-BE49-F238E27FC236}">
                  <a16:creationId xmlns:a16="http://schemas.microsoft.com/office/drawing/2014/main" id="{70570F09-4A44-4CDD-B171-38EA3494D449}"/>
                </a:ext>
              </a:extLst>
            </p:cNvPr>
            <p:cNvSpPr>
              <a:spLocks/>
            </p:cNvSpPr>
            <p:nvPr/>
          </p:nvSpPr>
          <p:spPr bwMode="auto">
            <a:xfrm>
              <a:off x="5282" y="1689"/>
              <a:ext cx="722" cy="716"/>
            </a:xfrm>
            <a:custGeom>
              <a:avLst/>
              <a:gdLst>
                <a:gd name="T0" fmla="*/ 0 w 427"/>
                <a:gd name="T1" fmla="*/ 8 h 423"/>
                <a:gd name="T2" fmla="*/ 396 w 427"/>
                <a:gd name="T3" fmla="*/ 398 h 423"/>
                <a:gd name="T4" fmla="*/ 394 w 427"/>
                <a:gd name="T5" fmla="*/ 407 h 423"/>
                <a:gd name="T6" fmla="*/ 410 w 427"/>
                <a:gd name="T7" fmla="*/ 423 h 423"/>
                <a:gd name="T8" fmla="*/ 427 w 427"/>
                <a:gd name="T9" fmla="*/ 407 h 423"/>
                <a:gd name="T10" fmla="*/ 410 w 427"/>
                <a:gd name="T11" fmla="*/ 391 h 423"/>
                <a:gd name="T12" fmla="*/ 404 w 427"/>
                <a:gd name="T13" fmla="*/ 392 h 423"/>
                <a:gd name="T14" fmla="*/ 105 w 427"/>
                <a:gd name="T15" fmla="*/ 97 h 423"/>
                <a:gd name="T16" fmla="*/ 208 w 427"/>
                <a:gd name="T17" fmla="*/ 97 h 423"/>
                <a:gd name="T18" fmla="*/ 284 w 427"/>
                <a:gd name="T19" fmla="*/ 171 h 423"/>
                <a:gd name="T20" fmla="*/ 292 w 427"/>
                <a:gd name="T21" fmla="*/ 164 h 423"/>
                <a:gd name="T22" fmla="*/ 213 w 427"/>
                <a:gd name="T23" fmla="*/ 86 h 423"/>
                <a:gd name="T24" fmla="*/ 95 w 427"/>
                <a:gd name="T25" fmla="*/ 86 h 423"/>
                <a:gd name="T26" fmla="*/ 7 w 427"/>
                <a:gd name="T27" fmla="*/ 0 h 423"/>
                <a:gd name="T28" fmla="*/ 0 w 427"/>
                <a:gd name="T29" fmla="*/ 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423">
                  <a:moveTo>
                    <a:pt x="0" y="8"/>
                  </a:moveTo>
                  <a:cubicBezTo>
                    <a:pt x="396" y="398"/>
                    <a:pt x="396" y="398"/>
                    <a:pt x="396" y="398"/>
                  </a:cubicBezTo>
                  <a:cubicBezTo>
                    <a:pt x="394" y="401"/>
                    <a:pt x="394" y="404"/>
                    <a:pt x="394" y="407"/>
                  </a:cubicBezTo>
                  <a:cubicBezTo>
                    <a:pt x="394" y="416"/>
                    <a:pt x="401" y="423"/>
                    <a:pt x="410" y="423"/>
                  </a:cubicBezTo>
                  <a:cubicBezTo>
                    <a:pt x="419" y="423"/>
                    <a:pt x="427" y="416"/>
                    <a:pt x="427" y="407"/>
                  </a:cubicBezTo>
                  <a:cubicBezTo>
                    <a:pt x="427" y="398"/>
                    <a:pt x="419" y="391"/>
                    <a:pt x="410" y="391"/>
                  </a:cubicBezTo>
                  <a:cubicBezTo>
                    <a:pt x="408" y="391"/>
                    <a:pt x="406" y="391"/>
                    <a:pt x="404" y="392"/>
                  </a:cubicBezTo>
                  <a:cubicBezTo>
                    <a:pt x="105" y="97"/>
                    <a:pt x="105" y="97"/>
                    <a:pt x="105" y="97"/>
                  </a:cubicBezTo>
                  <a:cubicBezTo>
                    <a:pt x="208" y="97"/>
                    <a:pt x="208" y="97"/>
                    <a:pt x="208" y="97"/>
                  </a:cubicBezTo>
                  <a:cubicBezTo>
                    <a:pt x="284" y="171"/>
                    <a:pt x="284" y="171"/>
                    <a:pt x="284" y="171"/>
                  </a:cubicBezTo>
                  <a:cubicBezTo>
                    <a:pt x="292" y="164"/>
                    <a:pt x="292" y="164"/>
                    <a:pt x="292" y="164"/>
                  </a:cubicBezTo>
                  <a:cubicBezTo>
                    <a:pt x="213" y="86"/>
                    <a:pt x="213" y="86"/>
                    <a:pt x="213" y="86"/>
                  </a:cubicBezTo>
                  <a:cubicBezTo>
                    <a:pt x="95" y="86"/>
                    <a:pt x="95" y="86"/>
                    <a:pt x="95" y="86"/>
                  </a:cubicBezTo>
                  <a:cubicBezTo>
                    <a:pt x="7" y="0"/>
                    <a:pt x="7" y="0"/>
                    <a:pt x="7" y="0"/>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1" name="Freeform 42">
              <a:extLst>
                <a:ext uri="{FF2B5EF4-FFF2-40B4-BE49-F238E27FC236}">
                  <a16:creationId xmlns:a16="http://schemas.microsoft.com/office/drawing/2014/main" id="{8456E702-A218-4E0A-9E75-30ABCFA12DF7}"/>
                </a:ext>
              </a:extLst>
            </p:cNvPr>
            <p:cNvSpPr>
              <a:spLocks/>
            </p:cNvSpPr>
            <p:nvPr/>
          </p:nvSpPr>
          <p:spPr bwMode="auto">
            <a:xfrm>
              <a:off x="4505" y="455"/>
              <a:ext cx="88" cy="98"/>
            </a:xfrm>
            <a:custGeom>
              <a:avLst/>
              <a:gdLst>
                <a:gd name="T0" fmla="*/ 87 w 88"/>
                <a:gd name="T1" fmla="*/ 49 h 98"/>
                <a:gd name="T2" fmla="*/ 88 w 88"/>
                <a:gd name="T3" fmla="*/ 0 h 98"/>
                <a:gd name="T4" fmla="*/ 44 w 88"/>
                <a:gd name="T5" fmla="*/ 24 h 98"/>
                <a:gd name="T6" fmla="*/ 0 w 88"/>
                <a:gd name="T7" fmla="*/ 48 h 98"/>
                <a:gd name="T8" fmla="*/ 43 w 88"/>
                <a:gd name="T9" fmla="*/ 73 h 98"/>
                <a:gd name="T10" fmla="*/ 87 w 88"/>
                <a:gd name="T11" fmla="*/ 98 h 98"/>
                <a:gd name="T12" fmla="*/ 87 w 88"/>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87" y="49"/>
                  </a:moveTo>
                  <a:lnTo>
                    <a:pt x="88" y="0"/>
                  </a:lnTo>
                  <a:lnTo>
                    <a:pt x="44" y="24"/>
                  </a:lnTo>
                  <a:lnTo>
                    <a:pt x="0" y="48"/>
                  </a:lnTo>
                  <a:lnTo>
                    <a:pt x="43" y="73"/>
                  </a:lnTo>
                  <a:lnTo>
                    <a:pt x="87" y="98"/>
                  </a:lnTo>
                  <a:lnTo>
                    <a:pt x="8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2" name="Freeform 43">
              <a:extLst>
                <a:ext uri="{FF2B5EF4-FFF2-40B4-BE49-F238E27FC236}">
                  <a16:creationId xmlns:a16="http://schemas.microsoft.com/office/drawing/2014/main" id="{C1C471F4-2AF1-4C74-A438-4F5B3BCE951A}"/>
                </a:ext>
              </a:extLst>
            </p:cNvPr>
            <p:cNvSpPr>
              <a:spLocks/>
            </p:cNvSpPr>
            <p:nvPr/>
          </p:nvSpPr>
          <p:spPr bwMode="auto">
            <a:xfrm>
              <a:off x="4626" y="455"/>
              <a:ext cx="86" cy="98"/>
            </a:xfrm>
            <a:custGeom>
              <a:avLst/>
              <a:gdLst>
                <a:gd name="T0" fmla="*/ 84 w 86"/>
                <a:gd name="T1" fmla="*/ 49 h 98"/>
                <a:gd name="T2" fmla="*/ 86 w 86"/>
                <a:gd name="T3" fmla="*/ 0 h 98"/>
                <a:gd name="T4" fmla="*/ 42 w 86"/>
                <a:gd name="T5" fmla="*/ 24 h 98"/>
                <a:gd name="T6" fmla="*/ 0 w 86"/>
                <a:gd name="T7" fmla="*/ 48 h 98"/>
                <a:gd name="T8" fmla="*/ 42 w 86"/>
                <a:gd name="T9" fmla="*/ 73 h 98"/>
                <a:gd name="T10" fmla="*/ 84 w 86"/>
                <a:gd name="T11" fmla="*/ 98 h 98"/>
                <a:gd name="T12" fmla="*/ 84 w 86"/>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84" y="49"/>
                  </a:moveTo>
                  <a:lnTo>
                    <a:pt x="86" y="0"/>
                  </a:lnTo>
                  <a:lnTo>
                    <a:pt x="42" y="24"/>
                  </a:lnTo>
                  <a:lnTo>
                    <a:pt x="0" y="48"/>
                  </a:lnTo>
                  <a:lnTo>
                    <a:pt x="42" y="73"/>
                  </a:lnTo>
                  <a:lnTo>
                    <a:pt x="84" y="98"/>
                  </a:lnTo>
                  <a:lnTo>
                    <a:pt x="8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3" name="Freeform 44">
              <a:extLst>
                <a:ext uri="{FF2B5EF4-FFF2-40B4-BE49-F238E27FC236}">
                  <a16:creationId xmlns:a16="http://schemas.microsoft.com/office/drawing/2014/main" id="{52A3BCDB-EC55-43B7-920E-7ECDCF72D599}"/>
                </a:ext>
              </a:extLst>
            </p:cNvPr>
            <p:cNvSpPr>
              <a:spLocks/>
            </p:cNvSpPr>
            <p:nvPr/>
          </p:nvSpPr>
          <p:spPr bwMode="auto">
            <a:xfrm>
              <a:off x="5469" y="17"/>
              <a:ext cx="98" cy="86"/>
            </a:xfrm>
            <a:custGeom>
              <a:avLst/>
              <a:gdLst>
                <a:gd name="T0" fmla="*/ 98 w 98"/>
                <a:gd name="T1" fmla="*/ 86 h 86"/>
                <a:gd name="T2" fmla="*/ 75 w 98"/>
                <a:gd name="T3" fmla="*/ 42 h 86"/>
                <a:gd name="T4" fmla="*/ 51 w 98"/>
                <a:gd name="T5" fmla="*/ 0 h 86"/>
                <a:gd name="T6" fmla="*/ 26 w 98"/>
                <a:gd name="T7" fmla="*/ 41 h 86"/>
                <a:gd name="T8" fmla="*/ 0 w 98"/>
                <a:gd name="T9" fmla="*/ 83 h 86"/>
                <a:gd name="T10" fmla="*/ 49 w 98"/>
                <a:gd name="T11" fmla="*/ 85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2"/>
                  </a:lnTo>
                  <a:lnTo>
                    <a:pt x="51" y="0"/>
                  </a:lnTo>
                  <a:lnTo>
                    <a:pt x="26" y="41"/>
                  </a:lnTo>
                  <a:lnTo>
                    <a:pt x="0" y="83"/>
                  </a:lnTo>
                  <a:lnTo>
                    <a:pt x="49" y="85"/>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4" name="Freeform 45">
              <a:extLst>
                <a:ext uri="{FF2B5EF4-FFF2-40B4-BE49-F238E27FC236}">
                  <a16:creationId xmlns:a16="http://schemas.microsoft.com/office/drawing/2014/main" id="{A0F37BAE-F516-459E-9D34-57304C84F2E6}"/>
                </a:ext>
              </a:extLst>
            </p:cNvPr>
            <p:cNvSpPr>
              <a:spLocks/>
            </p:cNvSpPr>
            <p:nvPr/>
          </p:nvSpPr>
          <p:spPr bwMode="auto">
            <a:xfrm>
              <a:off x="5469" y="134"/>
              <a:ext cx="98" cy="86"/>
            </a:xfrm>
            <a:custGeom>
              <a:avLst/>
              <a:gdLst>
                <a:gd name="T0" fmla="*/ 98 w 98"/>
                <a:gd name="T1" fmla="*/ 86 h 86"/>
                <a:gd name="T2" fmla="*/ 75 w 98"/>
                <a:gd name="T3" fmla="*/ 44 h 86"/>
                <a:gd name="T4" fmla="*/ 51 w 98"/>
                <a:gd name="T5" fmla="*/ 0 h 86"/>
                <a:gd name="T6" fmla="*/ 26 w 98"/>
                <a:gd name="T7" fmla="*/ 42 h 86"/>
                <a:gd name="T8" fmla="*/ 0 w 98"/>
                <a:gd name="T9" fmla="*/ 84 h 86"/>
                <a:gd name="T10" fmla="*/ 49 w 98"/>
                <a:gd name="T11" fmla="*/ 86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4"/>
                  </a:lnTo>
                  <a:lnTo>
                    <a:pt x="51" y="0"/>
                  </a:lnTo>
                  <a:lnTo>
                    <a:pt x="26" y="42"/>
                  </a:lnTo>
                  <a:lnTo>
                    <a:pt x="0" y="84"/>
                  </a:lnTo>
                  <a:lnTo>
                    <a:pt x="49" y="86"/>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7" name="Freeform 48">
              <a:extLst>
                <a:ext uri="{FF2B5EF4-FFF2-40B4-BE49-F238E27FC236}">
                  <a16:creationId xmlns:a16="http://schemas.microsoft.com/office/drawing/2014/main" id="{111C0DEA-3379-45AB-B284-CB69D564C7E3}"/>
                </a:ext>
              </a:extLst>
            </p:cNvPr>
            <p:cNvSpPr>
              <a:spLocks noEditPoints="1"/>
            </p:cNvSpPr>
            <p:nvPr/>
          </p:nvSpPr>
          <p:spPr bwMode="auto">
            <a:xfrm>
              <a:off x="5441" y="1267"/>
              <a:ext cx="715" cy="187"/>
            </a:xfrm>
            <a:custGeom>
              <a:avLst/>
              <a:gdLst>
                <a:gd name="T0" fmla="*/ 112 w 423"/>
                <a:gd name="T1" fmla="*/ 50 h 110"/>
                <a:gd name="T2" fmla="*/ 56 w 423"/>
                <a:gd name="T3" fmla="*/ 0 h 110"/>
                <a:gd name="T4" fmla="*/ 0 w 423"/>
                <a:gd name="T5" fmla="*/ 55 h 110"/>
                <a:gd name="T6" fmla="*/ 56 w 423"/>
                <a:gd name="T7" fmla="*/ 110 h 110"/>
                <a:gd name="T8" fmla="*/ 112 w 423"/>
                <a:gd name="T9" fmla="*/ 60 h 110"/>
                <a:gd name="T10" fmla="*/ 391 w 423"/>
                <a:gd name="T11" fmla="*/ 60 h 110"/>
                <a:gd name="T12" fmla="*/ 406 w 423"/>
                <a:gd name="T13" fmla="*/ 71 h 110"/>
                <a:gd name="T14" fmla="*/ 423 w 423"/>
                <a:gd name="T15" fmla="*/ 55 h 110"/>
                <a:gd name="T16" fmla="*/ 406 w 423"/>
                <a:gd name="T17" fmla="*/ 38 h 110"/>
                <a:gd name="T18" fmla="*/ 390 w 423"/>
                <a:gd name="T19" fmla="*/ 50 h 110"/>
                <a:gd name="T20" fmla="*/ 112 w 423"/>
                <a:gd name="T21" fmla="*/ 50 h 110"/>
                <a:gd name="T22" fmla="*/ 56 w 423"/>
                <a:gd name="T23" fmla="*/ 100 h 110"/>
                <a:gd name="T24" fmla="*/ 11 w 423"/>
                <a:gd name="T25" fmla="*/ 55 h 110"/>
                <a:gd name="T26" fmla="*/ 56 w 423"/>
                <a:gd name="T27" fmla="*/ 10 h 110"/>
                <a:gd name="T28" fmla="*/ 102 w 423"/>
                <a:gd name="T29" fmla="*/ 55 h 110"/>
                <a:gd name="T30" fmla="*/ 56 w 423"/>
                <a:gd name="T31"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110">
                  <a:moveTo>
                    <a:pt x="112" y="50"/>
                  </a:moveTo>
                  <a:cubicBezTo>
                    <a:pt x="109" y="22"/>
                    <a:pt x="85" y="0"/>
                    <a:pt x="56" y="0"/>
                  </a:cubicBezTo>
                  <a:cubicBezTo>
                    <a:pt x="25" y="0"/>
                    <a:pt x="0" y="25"/>
                    <a:pt x="0" y="55"/>
                  </a:cubicBezTo>
                  <a:cubicBezTo>
                    <a:pt x="0" y="86"/>
                    <a:pt x="25" y="110"/>
                    <a:pt x="56" y="110"/>
                  </a:cubicBezTo>
                  <a:cubicBezTo>
                    <a:pt x="85" y="110"/>
                    <a:pt x="109" y="88"/>
                    <a:pt x="112" y="60"/>
                  </a:cubicBezTo>
                  <a:cubicBezTo>
                    <a:pt x="391" y="60"/>
                    <a:pt x="391" y="60"/>
                    <a:pt x="391" y="60"/>
                  </a:cubicBezTo>
                  <a:cubicBezTo>
                    <a:pt x="393" y="67"/>
                    <a:pt x="399" y="71"/>
                    <a:pt x="406" y="71"/>
                  </a:cubicBezTo>
                  <a:cubicBezTo>
                    <a:pt x="415" y="71"/>
                    <a:pt x="423" y="64"/>
                    <a:pt x="423" y="55"/>
                  </a:cubicBezTo>
                  <a:cubicBezTo>
                    <a:pt x="423" y="46"/>
                    <a:pt x="415" y="38"/>
                    <a:pt x="406" y="38"/>
                  </a:cubicBezTo>
                  <a:cubicBezTo>
                    <a:pt x="399" y="38"/>
                    <a:pt x="392" y="43"/>
                    <a:pt x="390" y="50"/>
                  </a:cubicBezTo>
                  <a:lnTo>
                    <a:pt x="112" y="50"/>
                  </a:lnTo>
                  <a:close/>
                  <a:moveTo>
                    <a:pt x="56" y="100"/>
                  </a:moveTo>
                  <a:cubicBezTo>
                    <a:pt x="31" y="100"/>
                    <a:pt x="11" y="80"/>
                    <a:pt x="11" y="55"/>
                  </a:cubicBezTo>
                  <a:cubicBezTo>
                    <a:pt x="11" y="30"/>
                    <a:pt x="31" y="10"/>
                    <a:pt x="56" y="10"/>
                  </a:cubicBezTo>
                  <a:cubicBezTo>
                    <a:pt x="81" y="10"/>
                    <a:pt x="102" y="30"/>
                    <a:pt x="102" y="55"/>
                  </a:cubicBezTo>
                  <a:cubicBezTo>
                    <a:pt x="102" y="80"/>
                    <a:pt x="81" y="100"/>
                    <a:pt x="56"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8" name="Freeform 49">
              <a:extLst>
                <a:ext uri="{FF2B5EF4-FFF2-40B4-BE49-F238E27FC236}">
                  <a16:creationId xmlns:a16="http://schemas.microsoft.com/office/drawing/2014/main" id="{091E92F4-0B74-46B2-A0B5-3F3F2700A673}"/>
                </a:ext>
              </a:extLst>
            </p:cNvPr>
            <p:cNvSpPr>
              <a:spLocks/>
            </p:cNvSpPr>
            <p:nvPr/>
          </p:nvSpPr>
          <p:spPr bwMode="auto">
            <a:xfrm>
              <a:off x="5009" y="2178"/>
              <a:ext cx="127" cy="144"/>
            </a:xfrm>
            <a:custGeom>
              <a:avLst/>
              <a:gdLst>
                <a:gd name="T0" fmla="*/ 0 w 127"/>
                <a:gd name="T1" fmla="*/ 35 h 144"/>
                <a:gd name="T2" fmla="*/ 0 w 127"/>
                <a:gd name="T3" fmla="*/ 108 h 144"/>
                <a:gd name="T4" fmla="*/ 65 w 127"/>
                <a:gd name="T5" fmla="*/ 144 h 144"/>
                <a:gd name="T6" fmla="*/ 127 w 127"/>
                <a:gd name="T7" fmla="*/ 108 h 144"/>
                <a:gd name="T8" fmla="*/ 127 w 127"/>
                <a:gd name="T9" fmla="*/ 35 h 144"/>
                <a:gd name="T10" fmla="*/ 65 w 127"/>
                <a:gd name="T11" fmla="*/ 0 h 144"/>
                <a:gd name="T12" fmla="*/ 0 w 127"/>
                <a:gd name="T13" fmla="*/ 35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0" y="35"/>
                  </a:moveTo>
                  <a:lnTo>
                    <a:pt x="0" y="108"/>
                  </a:lnTo>
                  <a:lnTo>
                    <a:pt x="65" y="144"/>
                  </a:lnTo>
                  <a:lnTo>
                    <a:pt x="127" y="108"/>
                  </a:lnTo>
                  <a:lnTo>
                    <a:pt x="127" y="35"/>
                  </a:lnTo>
                  <a:lnTo>
                    <a:pt x="65"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9" name="Freeform 50">
              <a:extLst>
                <a:ext uri="{FF2B5EF4-FFF2-40B4-BE49-F238E27FC236}">
                  <a16:creationId xmlns:a16="http://schemas.microsoft.com/office/drawing/2014/main" id="{B9D2108F-3D37-4B64-867D-EDADFD99BC20}"/>
                </a:ext>
              </a:extLst>
            </p:cNvPr>
            <p:cNvSpPr>
              <a:spLocks/>
            </p:cNvSpPr>
            <p:nvPr/>
          </p:nvSpPr>
          <p:spPr bwMode="auto">
            <a:xfrm>
              <a:off x="2999" y="252"/>
              <a:ext cx="126" cy="144"/>
            </a:xfrm>
            <a:custGeom>
              <a:avLst/>
              <a:gdLst>
                <a:gd name="T0" fmla="*/ 62 w 126"/>
                <a:gd name="T1" fmla="*/ 144 h 144"/>
                <a:gd name="T2" fmla="*/ 126 w 126"/>
                <a:gd name="T3" fmla="*/ 108 h 144"/>
                <a:gd name="T4" fmla="*/ 126 w 126"/>
                <a:gd name="T5" fmla="*/ 36 h 144"/>
                <a:gd name="T6" fmla="*/ 62 w 126"/>
                <a:gd name="T7" fmla="*/ 0 h 144"/>
                <a:gd name="T8" fmla="*/ 0 w 126"/>
                <a:gd name="T9" fmla="*/ 36 h 144"/>
                <a:gd name="T10" fmla="*/ 0 w 126"/>
                <a:gd name="T11" fmla="*/ 108 h 144"/>
                <a:gd name="T12" fmla="*/ 62 w 126"/>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6" h="144">
                  <a:moveTo>
                    <a:pt x="62" y="144"/>
                  </a:moveTo>
                  <a:lnTo>
                    <a:pt x="126" y="108"/>
                  </a:lnTo>
                  <a:lnTo>
                    <a:pt x="126" y="36"/>
                  </a:lnTo>
                  <a:lnTo>
                    <a:pt x="62" y="0"/>
                  </a:lnTo>
                  <a:lnTo>
                    <a:pt x="0" y="36"/>
                  </a:lnTo>
                  <a:lnTo>
                    <a:pt x="0" y="108"/>
                  </a:lnTo>
                  <a:lnTo>
                    <a:pt x="6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0" name="Freeform 51">
              <a:extLst>
                <a:ext uri="{FF2B5EF4-FFF2-40B4-BE49-F238E27FC236}">
                  <a16:creationId xmlns:a16="http://schemas.microsoft.com/office/drawing/2014/main" id="{B40F833B-EF77-4517-837B-DDE73AD3950E}"/>
                </a:ext>
              </a:extLst>
            </p:cNvPr>
            <p:cNvSpPr>
              <a:spLocks noEditPoints="1"/>
            </p:cNvSpPr>
            <p:nvPr/>
          </p:nvSpPr>
          <p:spPr bwMode="auto">
            <a:xfrm>
              <a:off x="3386" y="714"/>
              <a:ext cx="291" cy="332"/>
            </a:xfrm>
            <a:custGeom>
              <a:avLst/>
              <a:gdLst>
                <a:gd name="T0" fmla="*/ 291 w 291"/>
                <a:gd name="T1" fmla="*/ 332 h 332"/>
                <a:gd name="T2" fmla="*/ 291 w 291"/>
                <a:gd name="T3" fmla="*/ 0 h 332"/>
                <a:gd name="T4" fmla="*/ 0 w 291"/>
                <a:gd name="T5" fmla="*/ 166 h 332"/>
                <a:gd name="T6" fmla="*/ 291 w 291"/>
                <a:gd name="T7" fmla="*/ 332 h 332"/>
                <a:gd name="T8" fmla="*/ 274 w 291"/>
                <a:gd name="T9" fmla="*/ 166 h 332"/>
                <a:gd name="T10" fmla="*/ 274 w 291"/>
                <a:gd name="T11" fmla="*/ 301 h 332"/>
                <a:gd name="T12" fmla="*/ 35 w 291"/>
                <a:gd name="T13" fmla="*/ 166 h 332"/>
                <a:gd name="T14" fmla="*/ 274 w 291"/>
                <a:gd name="T15" fmla="*/ 31 h 332"/>
                <a:gd name="T16" fmla="*/ 274 w 291"/>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332">
                  <a:moveTo>
                    <a:pt x="291" y="332"/>
                  </a:moveTo>
                  <a:lnTo>
                    <a:pt x="291" y="0"/>
                  </a:lnTo>
                  <a:lnTo>
                    <a:pt x="0" y="166"/>
                  </a:lnTo>
                  <a:lnTo>
                    <a:pt x="291" y="332"/>
                  </a:lnTo>
                  <a:close/>
                  <a:moveTo>
                    <a:pt x="274" y="166"/>
                  </a:moveTo>
                  <a:lnTo>
                    <a:pt x="274" y="301"/>
                  </a:lnTo>
                  <a:lnTo>
                    <a:pt x="35" y="166"/>
                  </a:lnTo>
                  <a:lnTo>
                    <a:pt x="274" y="31"/>
                  </a:lnTo>
                  <a:lnTo>
                    <a:pt x="274"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1" name="Freeform 52">
              <a:extLst>
                <a:ext uri="{FF2B5EF4-FFF2-40B4-BE49-F238E27FC236}">
                  <a16:creationId xmlns:a16="http://schemas.microsoft.com/office/drawing/2014/main" id="{BA3D89B9-F5DF-4298-8D0C-379289EEC864}"/>
                </a:ext>
              </a:extLst>
            </p:cNvPr>
            <p:cNvSpPr>
              <a:spLocks noEditPoints="1"/>
            </p:cNvSpPr>
            <p:nvPr/>
          </p:nvSpPr>
          <p:spPr bwMode="auto">
            <a:xfrm>
              <a:off x="4771" y="2652"/>
              <a:ext cx="291" cy="248"/>
            </a:xfrm>
            <a:custGeom>
              <a:avLst/>
              <a:gdLst>
                <a:gd name="T0" fmla="*/ 145 w 291"/>
                <a:gd name="T1" fmla="*/ 248 h 248"/>
                <a:gd name="T2" fmla="*/ 291 w 291"/>
                <a:gd name="T3" fmla="*/ 0 h 248"/>
                <a:gd name="T4" fmla="*/ 0 w 291"/>
                <a:gd name="T5" fmla="*/ 0 h 248"/>
                <a:gd name="T6" fmla="*/ 145 w 291"/>
                <a:gd name="T7" fmla="*/ 248 h 248"/>
                <a:gd name="T8" fmla="*/ 145 w 291"/>
                <a:gd name="T9" fmla="*/ 214 h 248"/>
                <a:gd name="T10" fmla="*/ 30 w 291"/>
                <a:gd name="T11" fmla="*/ 18 h 248"/>
                <a:gd name="T12" fmla="*/ 260 w 291"/>
                <a:gd name="T13" fmla="*/ 18 h 248"/>
                <a:gd name="T14" fmla="*/ 145 w 291"/>
                <a:gd name="T15" fmla="*/ 214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48">
                  <a:moveTo>
                    <a:pt x="145" y="248"/>
                  </a:moveTo>
                  <a:lnTo>
                    <a:pt x="291" y="0"/>
                  </a:lnTo>
                  <a:lnTo>
                    <a:pt x="0" y="0"/>
                  </a:lnTo>
                  <a:lnTo>
                    <a:pt x="145" y="248"/>
                  </a:lnTo>
                  <a:close/>
                  <a:moveTo>
                    <a:pt x="145" y="214"/>
                  </a:moveTo>
                  <a:lnTo>
                    <a:pt x="30" y="18"/>
                  </a:lnTo>
                  <a:lnTo>
                    <a:pt x="260" y="18"/>
                  </a:lnTo>
                  <a:lnTo>
                    <a:pt x="145"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2" name="Oval 53">
              <a:extLst>
                <a:ext uri="{FF2B5EF4-FFF2-40B4-BE49-F238E27FC236}">
                  <a16:creationId xmlns:a16="http://schemas.microsoft.com/office/drawing/2014/main" id="{7D52F2D8-FD8E-4DC0-ABAD-6CC56158A34F}"/>
                </a:ext>
              </a:extLst>
            </p:cNvPr>
            <p:cNvSpPr>
              <a:spLocks noChangeArrowheads="1"/>
            </p:cNvSpPr>
            <p:nvPr/>
          </p:nvSpPr>
          <p:spPr bwMode="auto">
            <a:xfrm>
              <a:off x="3234" y="474"/>
              <a:ext cx="135" cy="1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3" name="Oval 54">
              <a:extLst>
                <a:ext uri="{FF2B5EF4-FFF2-40B4-BE49-F238E27FC236}">
                  <a16:creationId xmlns:a16="http://schemas.microsoft.com/office/drawing/2014/main" id="{6DBDEA36-A2B3-4B9F-9ED6-84ECEADDF1D0}"/>
                </a:ext>
              </a:extLst>
            </p:cNvPr>
            <p:cNvSpPr>
              <a:spLocks noChangeArrowheads="1"/>
            </p:cNvSpPr>
            <p:nvPr/>
          </p:nvSpPr>
          <p:spPr bwMode="auto">
            <a:xfrm>
              <a:off x="5075" y="646"/>
              <a:ext cx="237" cy="2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5" name="Freeform 56">
              <a:extLst>
                <a:ext uri="{FF2B5EF4-FFF2-40B4-BE49-F238E27FC236}">
                  <a16:creationId xmlns:a16="http://schemas.microsoft.com/office/drawing/2014/main" id="{ED66451F-3281-4E9C-B31A-F41F87AE4565}"/>
                </a:ext>
              </a:extLst>
            </p:cNvPr>
            <p:cNvSpPr>
              <a:spLocks/>
            </p:cNvSpPr>
            <p:nvPr/>
          </p:nvSpPr>
          <p:spPr bwMode="auto">
            <a:xfrm>
              <a:off x="4333" y="1212"/>
              <a:ext cx="198" cy="226"/>
            </a:xfrm>
            <a:custGeom>
              <a:avLst/>
              <a:gdLst>
                <a:gd name="T0" fmla="*/ 0 w 198"/>
                <a:gd name="T1" fmla="*/ 57 h 226"/>
                <a:gd name="T2" fmla="*/ 100 w 198"/>
                <a:gd name="T3" fmla="*/ 0 h 226"/>
                <a:gd name="T4" fmla="*/ 198 w 198"/>
                <a:gd name="T5" fmla="*/ 57 h 226"/>
                <a:gd name="T6" fmla="*/ 198 w 198"/>
                <a:gd name="T7" fmla="*/ 170 h 226"/>
                <a:gd name="T8" fmla="*/ 100 w 198"/>
                <a:gd name="T9" fmla="*/ 226 h 226"/>
                <a:gd name="T10" fmla="*/ 0 w 198"/>
                <a:gd name="T11" fmla="*/ 170 h 226"/>
                <a:gd name="T12" fmla="*/ 0 w 198"/>
                <a:gd name="T13" fmla="*/ 57 h 226"/>
              </a:gdLst>
              <a:ahLst/>
              <a:cxnLst>
                <a:cxn ang="0">
                  <a:pos x="T0" y="T1"/>
                </a:cxn>
                <a:cxn ang="0">
                  <a:pos x="T2" y="T3"/>
                </a:cxn>
                <a:cxn ang="0">
                  <a:pos x="T4" y="T5"/>
                </a:cxn>
                <a:cxn ang="0">
                  <a:pos x="T6" y="T7"/>
                </a:cxn>
                <a:cxn ang="0">
                  <a:pos x="T8" y="T9"/>
                </a:cxn>
                <a:cxn ang="0">
                  <a:pos x="T10" y="T11"/>
                </a:cxn>
                <a:cxn ang="0">
                  <a:pos x="T12" y="T13"/>
                </a:cxn>
              </a:cxnLst>
              <a:rect l="0" t="0" r="r" b="b"/>
              <a:pathLst>
                <a:path w="198" h="226">
                  <a:moveTo>
                    <a:pt x="0" y="57"/>
                  </a:moveTo>
                  <a:lnTo>
                    <a:pt x="100" y="0"/>
                  </a:lnTo>
                  <a:lnTo>
                    <a:pt x="198" y="57"/>
                  </a:lnTo>
                  <a:lnTo>
                    <a:pt x="198" y="170"/>
                  </a:lnTo>
                  <a:lnTo>
                    <a:pt x="100" y="226"/>
                  </a:lnTo>
                  <a:lnTo>
                    <a:pt x="0" y="17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6" name="Freeform 57">
              <a:extLst>
                <a:ext uri="{FF2B5EF4-FFF2-40B4-BE49-F238E27FC236}">
                  <a16:creationId xmlns:a16="http://schemas.microsoft.com/office/drawing/2014/main" id="{5A885A4C-7E99-4C67-99C6-8843BF441E96}"/>
                </a:ext>
              </a:extLst>
            </p:cNvPr>
            <p:cNvSpPr>
              <a:spLocks/>
            </p:cNvSpPr>
            <p:nvPr/>
          </p:nvSpPr>
          <p:spPr bwMode="auto">
            <a:xfrm>
              <a:off x="5145" y="1418"/>
              <a:ext cx="98" cy="112"/>
            </a:xfrm>
            <a:custGeom>
              <a:avLst/>
              <a:gdLst>
                <a:gd name="T0" fmla="*/ 0 w 98"/>
                <a:gd name="T1" fmla="*/ 29 h 112"/>
                <a:gd name="T2" fmla="*/ 49 w 98"/>
                <a:gd name="T3" fmla="*/ 0 h 112"/>
                <a:gd name="T4" fmla="*/ 98 w 98"/>
                <a:gd name="T5" fmla="*/ 29 h 112"/>
                <a:gd name="T6" fmla="*/ 98 w 98"/>
                <a:gd name="T7" fmla="*/ 83 h 112"/>
                <a:gd name="T8" fmla="*/ 49 w 98"/>
                <a:gd name="T9" fmla="*/ 112 h 112"/>
                <a:gd name="T10" fmla="*/ 0 w 98"/>
                <a:gd name="T11" fmla="*/ 83 h 112"/>
                <a:gd name="T12" fmla="*/ 0 w 98"/>
                <a:gd name="T13" fmla="*/ 29 h 112"/>
              </a:gdLst>
              <a:ahLst/>
              <a:cxnLst>
                <a:cxn ang="0">
                  <a:pos x="T0" y="T1"/>
                </a:cxn>
                <a:cxn ang="0">
                  <a:pos x="T2" y="T3"/>
                </a:cxn>
                <a:cxn ang="0">
                  <a:pos x="T4" y="T5"/>
                </a:cxn>
                <a:cxn ang="0">
                  <a:pos x="T6" y="T7"/>
                </a:cxn>
                <a:cxn ang="0">
                  <a:pos x="T8" y="T9"/>
                </a:cxn>
                <a:cxn ang="0">
                  <a:pos x="T10" y="T11"/>
                </a:cxn>
                <a:cxn ang="0">
                  <a:pos x="T12" y="T13"/>
                </a:cxn>
              </a:cxnLst>
              <a:rect l="0" t="0" r="r" b="b"/>
              <a:pathLst>
                <a:path w="98" h="112">
                  <a:moveTo>
                    <a:pt x="0" y="29"/>
                  </a:moveTo>
                  <a:lnTo>
                    <a:pt x="49" y="0"/>
                  </a:lnTo>
                  <a:lnTo>
                    <a:pt x="98" y="29"/>
                  </a:lnTo>
                  <a:lnTo>
                    <a:pt x="98" y="83"/>
                  </a:lnTo>
                  <a:lnTo>
                    <a:pt x="49" y="112"/>
                  </a:lnTo>
                  <a:lnTo>
                    <a:pt x="0" y="83"/>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7" name="Freeform 58">
              <a:extLst>
                <a:ext uri="{FF2B5EF4-FFF2-40B4-BE49-F238E27FC236}">
                  <a16:creationId xmlns:a16="http://schemas.microsoft.com/office/drawing/2014/main" id="{16199A8D-D5E3-4F69-A107-A222572EB2B0}"/>
                </a:ext>
              </a:extLst>
            </p:cNvPr>
            <p:cNvSpPr>
              <a:spLocks/>
            </p:cNvSpPr>
            <p:nvPr/>
          </p:nvSpPr>
          <p:spPr bwMode="auto">
            <a:xfrm>
              <a:off x="3525" y="829"/>
              <a:ext cx="89" cy="102"/>
            </a:xfrm>
            <a:custGeom>
              <a:avLst/>
              <a:gdLst>
                <a:gd name="T0" fmla="*/ 0 w 89"/>
                <a:gd name="T1" fmla="*/ 51 h 102"/>
                <a:gd name="T2" fmla="*/ 45 w 89"/>
                <a:gd name="T3" fmla="*/ 26 h 102"/>
                <a:gd name="T4" fmla="*/ 89 w 89"/>
                <a:gd name="T5" fmla="*/ 0 h 102"/>
                <a:gd name="T6" fmla="*/ 89 w 89"/>
                <a:gd name="T7" fmla="*/ 51 h 102"/>
                <a:gd name="T8" fmla="*/ 89 w 89"/>
                <a:gd name="T9" fmla="*/ 102 h 102"/>
                <a:gd name="T10" fmla="*/ 45 w 89"/>
                <a:gd name="T11" fmla="*/ 76 h 102"/>
                <a:gd name="T12" fmla="*/ 0 w 89"/>
                <a:gd name="T13" fmla="*/ 51 h 102"/>
              </a:gdLst>
              <a:ahLst/>
              <a:cxnLst>
                <a:cxn ang="0">
                  <a:pos x="T0" y="T1"/>
                </a:cxn>
                <a:cxn ang="0">
                  <a:pos x="T2" y="T3"/>
                </a:cxn>
                <a:cxn ang="0">
                  <a:pos x="T4" y="T5"/>
                </a:cxn>
                <a:cxn ang="0">
                  <a:pos x="T6" y="T7"/>
                </a:cxn>
                <a:cxn ang="0">
                  <a:pos x="T8" y="T9"/>
                </a:cxn>
                <a:cxn ang="0">
                  <a:pos x="T10" y="T11"/>
                </a:cxn>
                <a:cxn ang="0">
                  <a:pos x="T12" y="T13"/>
                </a:cxn>
              </a:cxnLst>
              <a:rect l="0" t="0" r="r" b="b"/>
              <a:pathLst>
                <a:path w="89" h="102">
                  <a:moveTo>
                    <a:pt x="0" y="51"/>
                  </a:moveTo>
                  <a:lnTo>
                    <a:pt x="45" y="26"/>
                  </a:lnTo>
                  <a:lnTo>
                    <a:pt x="89" y="0"/>
                  </a:lnTo>
                  <a:lnTo>
                    <a:pt x="89" y="51"/>
                  </a:lnTo>
                  <a:lnTo>
                    <a:pt x="89" y="102"/>
                  </a:lnTo>
                  <a:lnTo>
                    <a:pt x="45" y="76"/>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8" name="Freeform 59">
              <a:extLst>
                <a:ext uri="{FF2B5EF4-FFF2-40B4-BE49-F238E27FC236}">
                  <a16:creationId xmlns:a16="http://schemas.microsoft.com/office/drawing/2014/main" id="{5A19A270-9431-4A2C-9160-ED3C636C2640}"/>
                </a:ext>
              </a:extLst>
            </p:cNvPr>
            <p:cNvSpPr>
              <a:spLocks/>
            </p:cNvSpPr>
            <p:nvPr/>
          </p:nvSpPr>
          <p:spPr bwMode="auto">
            <a:xfrm>
              <a:off x="4872" y="2706"/>
              <a:ext cx="88" cy="76"/>
            </a:xfrm>
            <a:custGeom>
              <a:avLst/>
              <a:gdLst>
                <a:gd name="T0" fmla="*/ 44 w 88"/>
                <a:gd name="T1" fmla="*/ 76 h 76"/>
                <a:gd name="T2" fmla="*/ 22 w 88"/>
                <a:gd name="T3" fmla="*/ 37 h 76"/>
                <a:gd name="T4" fmla="*/ 0 w 88"/>
                <a:gd name="T5" fmla="*/ 0 h 76"/>
                <a:gd name="T6" fmla="*/ 44 w 88"/>
                <a:gd name="T7" fmla="*/ 0 h 76"/>
                <a:gd name="T8" fmla="*/ 88 w 88"/>
                <a:gd name="T9" fmla="*/ 0 h 76"/>
                <a:gd name="T10" fmla="*/ 66 w 88"/>
                <a:gd name="T11" fmla="*/ 37 h 76"/>
                <a:gd name="T12" fmla="*/ 44 w 88"/>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88" h="76">
                  <a:moveTo>
                    <a:pt x="44" y="76"/>
                  </a:moveTo>
                  <a:lnTo>
                    <a:pt x="22" y="37"/>
                  </a:lnTo>
                  <a:lnTo>
                    <a:pt x="0" y="0"/>
                  </a:lnTo>
                  <a:lnTo>
                    <a:pt x="44" y="0"/>
                  </a:lnTo>
                  <a:lnTo>
                    <a:pt x="88" y="0"/>
                  </a:lnTo>
                  <a:lnTo>
                    <a:pt x="66" y="37"/>
                  </a:lnTo>
                  <a:lnTo>
                    <a:pt x="4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119" name="组合 118">
            <a:extLst>
              <a:ext uri="{FF2B5EF4-FFF2-40B4-BE49-F238E27FC236}">
                <a16:creationId xmlns:a16="http://schemas.microsoft.com/office/drawing/2014/main" id="{297937F1-AA59-450B-B75B-E224A5AB10BF}"/>
              </a:ext>
            </a:extLst>
          </p:cNvPr>
          <p:cNvGrpSpPr/>
          <p:nvPr/>
        </p:nvGrpSpPr>
        <p:grpSpPr>
          <a:xfrm>
            <a:off x="97619" y="-312977"/>
            <a:ext cx="596822" cy="690723"/>
            <a:chOff x="2293938" y="-7937"/>
            <a:chExt cx="596900" cy="690563"/>
          </a:xfrm>
          <a:solidFill>
            <a:srgbClr val="7030A0"/>
          </a:solidFill>
        </p:grpSpPr>
        <p:sp>
          <p:nvSpPr>
            <p:cNvPr id="120" name="Freeform 32">
              <a:extLst>
                <a:ext uri="{FF2B5EF4-FFF2-40B4-BE49-F238E27FC236}">
                  <a16:creationId xmlns:a16="http://schemas.microsoft.com/office/drawing/2014/main" id="{0B32EDC4-5229-4D43-B5B9-1C884AAA73C1}"/>
                </a:ext>
              </a:extLst>
            </p:cNvPr>
            <p:cNvSpPr>
              <a:spLocks/>
            </p:cNvSpPr>
            <p:nvPr/>
          </p:nvSpPr>
          <p:spPr bwMode="auto">
            <a:xfrm>
              <a:off x="2343150" y="-7937"/>
              <a:ext cx="547688" cy="641350"/>
            </a:xfrm>
            <a:custGeom>
              <a:avLst/>
              <a:gdLst>
                <a:gd name="T0" fmla="*/ 331 w 345"/>
                <a:gd name="T1" fmla="*/ 0 h 404"/>
                <a:gd name="T2" fmla="*/ 331 w 345"/>
                <a:gd name="T3" fmla="*/ 66 h 404"/>
                <a:gd name="T4" fmla="*/ 0 w 345"/>
                <a:gd name="T5" fmla="*/ 395 h 404"/>
                <a:gd name="T6" fmla="*/ 9 w 345"/>
                <a:gd name="T7" fmla="*/ 404 h 404"/>
                <a:gd name="T8" fmla="*/ 343 w 345"/>
                <a:gd name="T9" fmla="*/ 75 h 404"/>
                <a:gd name="T10" fmla="*/ 345 w 345"/>
                <a:gd name="T11" fmla="*/ 73 h 404"/>
                <a:gd name="T12" fmla="*/ 345 w 345"/>
                <a:gd name="T13" fmla="*/ 69 h 404"/>
                <a:gd name="T14" fmla="*/ 345 w 345"/>
                <a:gd name="T15" fmla="*/ 0 h 404"/>
                <a:gd name="T16" fmla="*/ 331 w 345"/>
                <a:gd name="T1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404">
                  <a:moveTo>
                    <a:pt x="331" y="0"/>
                  </a:moveTo>
                  <a:lnTo>
                    <a:pt x="331" y="66"/>
                  </a:lnTo>
                  <a:lnTo>
                    <a:pt x="0" y="395"/>
                  </a:lnTo>
                  <a:lnTo>
                    <a:pt x="9" y="404"/>
                  </a:lnTo>
                  <a:lnTo>
                    <a:pt x="343" y="75"/>
                  </a:lnTo>
                  <a:lnTo>
                    <a:pt x="345" y="73"/>
                  </a:lnTo>
                  <a:lnTo>
                    <a:pt x="345" y="69"/>
                  </a:lnTo>
                  <a:lnTo>
                    <a:pt x="345" y="0"/>
                  </a:lnTo>
                  <a:lnTo>
                    <a:pt x="3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1" name="Oval 33">
              <a:extLst>
                <a:ext uri="{FF2B5EF4-FFF2-40B4-BE49-F238E27FC236}">
                  <a16:creationId xmlns:a16="http://schemas.microsoft.com/office/drawing/2014/main" id="{4BF7D80E-E091-4223-A19B-31BFB1A5B246}"/>
                </a:ext>
              </a:extLst>
            </p:cNvPr>
            <p:cNvSpPr>
              <a:spLocks noChangeArrowheads="1"/>
            </p:cNvSpPr>
            <p:nvPr/>
          </p:nvSpPr>
          <p:spPr bwMode="auto">
            <a:xfrm>
              <a:off x="2293938" y="573088"/>
              <a:ext cx="112713"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grpSp>
      <p:grpSp>
        <p:nvGrpSpPr>
          <p:cNvPr id="122" name="组合 121">
            <a:extLst>
              <a:ext uri="{FF2B5EF4-FFF2-40B4-BE49-F238E27FC236}">
                <a16:creationId xmlns:a16="http://schemas.microsoft.com/office/drawing/2014/main" id="{BC325B5E-67C8-4B94-85FC-163C3027038F}"/>
              </a:ext>
            </a:extLst>
          </p:cNvPr>
          <p:cNvGrpSpPr/>
          <p:nvPr/>
        </p:nvGrpSpPr>
        <p:grpSpPr>
          <a:xfrm>
            <a:off x="1" y="843158"/>
            <a:ext cx="3166651" cy="1451312"/>
            <a:chOff x="0" y="842963"/>
            <a:chExt cx="3167063" cy="1450976"/>
          </a:xfrm>
          <a:solidFill>
            <a:srgbClr val="7030A0"/>
          </a:solidFill>
        </p:grpSpPr>
        <p:sp>
          <p:nvSpPr>
            <p:cNvPr id="123" name="Freeform 40">
              <a:extLst>
                <a:ext uri="{FF2B5EF4-FFF2-40B4-BE49-F238E27FC236}">
                  <a16:creationId xmlns:a16="http://schemas.microsoft.com/office/drawing/2014/main" id="{4C6687A1-4FC2-4F5C-8B16-351FFE596778}"/>
                </a:ext>
              </a:extLst>
            </p:cNvPr>
            <p:cNvSpPr>
              <a:spLocks/>
            </p:cNvSpPr>
            <p:nvPr/>
          </p:nvSpPr>
          <p:spPr bwMode="auto">
            <a:xfrm>
              <a:off x="0" y="890588"/>
              <a:ext cx="682625" cy="695325"/>
            </a:xfrm>
            <a:custGeom>
              <a:avLst/>
              <a:gdLst>
                <a:gd name="T0" fmla="*/ 0 w 430"/>
                <a:gd name="T1" fmla="*/ 419 h 438"/>
                <a:gd name="T2" fmla="*/ 421 w 430"/>
                <a:gd name="T3" fmla="*/ 0 h 438"/>
                <a:gd name="T4" fmla="*/ 430 w 430"/>
                <a:gd name="T5" fmla="*/ 8 h 438"/>
                <a:gd name="T6" fmla="*/ 0 w 430"/>
                <a:gd name="T7" fmla="*/ 438 h 438"/>
                <a:gd name="T8" fmla="*/ 0 w 430"/>
                <a:gd name="T9" fmla="*/ 419 h 438"/>
              </a:gdLst>
              <a:ahLst/>
              <a:cxnLst>
                <a:cxn ang="0">
                  <a:pos x="T0" y="T1"/>
                </a:cxn>
                <a:cxn ang="0">
                  <a:pos x="T2" y="T3"/>
                </a:cxn>
                <a:cxn ang="0">
                  <a:pos x="T4" y="T5"/>
                </a:cxn>
                <a:cxn ang="0">
                  <a:pos x="T6" y="T7"/>
                </a:cxn>
                <a:cxn ang="0">
                  <a:pos x="T8" y="T9"/>
                </a:cxn>
              </a:cxnLst>
              <a:rect l="0" t="0" r="r" b="b"/>
              <a:pathLst>
                <a:path w="430" h="438">
                  <a:moveTo>
                    <a:pt x="0" y="419"/>
                  </a:moveTo>
                  <a:lnTo>
                    <a:pt x="421" y="0"/>
                  </a:lnTo>
                  <a:lnTo>
                    <a:pt x="430" y="8"/>
                  </a:lnTo>
                  <a:lnTo>
                    <a:pt x="0" y="438"/>
                  </a:lnTo>
                  <a:lnTo>
                    <a:pt x="0"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4" name="Freeform 41">
              <a:extLst>
                <a:ext uri="{FF2B5EF4-FFF2-40B4-BE49-F238E27FC236}">
                  <a16:creationId xmlns:a16="http://schemas.microsoft.com/office/drawing/2014/main" id="{3B85211A-1526-4DA4-A0CA-A9F25DF4CD04}"/>
                </a:ext>
              </a:extLst>
            </p:cNvPr>
            <p:cNvSpPr>
              <a:spLocks/>
            </p:cNvSpPr>
            <p:nvPr/>
          </p:nvSpPr>
          <p:spPr bwMode="auto">
            <a:xfrm>
              <a:off x="619125" y="842963"/>
              <a:ext cx="111125"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5" name="Freeform 42">
              <a:extLst>
                <a:ext uri="{FF2B5EF4-FFF2-40B4-BE49-F238E27FC236}">
                  <a16:creationId xmlns:a16="http://schemas.microsoft.com/office/drawing/2014/main" id="{5D454EED-BCB7-404B-AE67-42E2C683E714}"/>
                </a:ext>
              </a:extLst>
            </p:cNvPr>
            <p:cNvSpPr>
              <a:spLocks/>
            </p:cNvSpPr>
            <p:nvPr/>
          </p:nvSpPr>
          <p:spPr bwMode="auto">
            <a:xfrm>
              <a:off x="0" y="1041401"/>
              <a:ext cx="1268413" cy="696913"/>
            </a:xfrm>
            <a:custGeom>
              <a:avLst/>
              <a:gdLst>
                <a:gd name="T0" fmla="*/ 0 w 799"/>
                <a:gd name="T1" fmla="*/ 420 h 439"/>
                <a:gd name="T2" fmla="*/ 421 w 799"/>
                <a:gd name="T3" fmla="*/ 0 h 439"/>
                <a:gd name="T4" fmla="*/ 423 w 799"/>
                <a:gd name="T5" fmla="*/ 0 h 439"/>
                <a:gd name="T6" fmla="*/ 426 w 799"/>
                <a:gd name="T7" fmla="*/ 0 h 439"/>
                <a:gd name="T8" fmla="*/ 799 w 799"/>
                <a:gd name="T9" fmla="*/ 0 h 439"/>
                <a:gd name="T10" fmla="*/ 799 w 799"/>
                <a:gd name="T11" fmla="*/ 13 h 439"/>
                <a:gd name="T12" fmla="*/ 428 w 799"/>
                <a:gd name="T13" fmla="*/ 13 h 439"/>
                <a:gd name="T14" fmla="*/ 0 w 799"/>
                <a:gd name="T15" fmla="*/ 439 h 439"/>
                <a:gd name="T16" fmla="*/ 0 w 799"/>
                <a:gd name="T17" fmla="*/ 42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439">
                  <a:moveTo>
                    <a:pt x="0" y="420"/>
                  </a:moveTo>
                  <a:lnTo>
                    <a:pt x="421" y="0"/>
                  </a:lnTo>
                  <a:lnTo>
                    <a:pt x="423" y="0"/>
                  </a:lnTo>
                  <a:lnTo>
                    <a:pt x="426" y="0"/>
                  </a:lnTo>
                  <a:lnTo>
                    <a:pt x="799" y="0"/>
                  </a:lnTo>
                  <a:lnTo>
                    <a:pt x="799" y="13"/>
                  </a:lnTo>
                  <a:lnTo>
                    <a:pt x="428" y="13"/>
                  </a:lnTo>
                  <a:lnTo>
                    <a:pt x="0" y="439"/>
                  </a:lnTo>
                  <a:lnTo>
                    <a:pt x="0"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6" name="Oval 43">
              <a:extLst>
                <a:ext uri="{FF2B5EF4-FFF2-40B4-BE49-F238E27FC236}">
                  <a16:creationId xmlns:a16="http://schemas.microsoft.com/office/drawing/2014/main" id="{A624C966-9C26-4B38-B123-440E9FE023D2}"/>
                </a:ext>
              </a:extLst>
            </p:cNvPr>
            <p:cNvSpPr>
              <a:spLocks noChangeArrowheads="1"/>
            </p:cNvSpPr>
            <p:nvPr/>
          </p:nvSpPr>
          <p:spPr bwMode="auto">
            <a:xfrm>
              <a:off x="1212850" y="995363"/>
              <a:ext cx="111125"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7" name="Freeform 44">
              <a:extLst>
                <a:ext uri="{FF2B5EF4-FFF2-40B4-BE49-F238E27FC236}">
                  <a16:creationId xmlns:a16="http://schemas.microsoft.com/office/drawing/2014/main" id="{B992A181-2556-49F1-B6A2-2C7C0E153C79}"/>
                </a:ext>
              </a:extLst>
            </p:cNvPr>
            <p:cNvSpPr>
              <a:spLocks/>
            </p:cNvSpPr>
            <p:nvPr/>
          </p:nvSpPr>
          <p:spPr bwMode="auto">
            <a:xfrm>
              <a:off x="0" y="1182688"/>
              <a:ext cx="3106738" cy="733425"/>
            </a:xfrm>
            <a:custGeom>
              <a:avLst/>
              <a:gdLst>
                <a:gd name="T0" fmla="*/ 0 w 1957"/>
                <a:gd name="T1" fmla="*/ 443 h 462"/>
                <a:gd name="T2" fmla="*/ 442 w 1957"/>
                <a:gd name="T3" fmla="*/ 0 h 462"/>
                <a:gd name="T4" fmla="*/ 444 w 1957"/>
                <a:gd name="T5" fmla="*/ 0 h 462"/>
                <a:gd name="T6" fmla="*/ 447 w 1957"/>
                <a:gd name="T7" fmla="*/ 0 h 462"/>
                <a:gd name="T8" fmla="*/ 1071 w 1957"/>
                <a:gd name="T9" fmla="*/ 0 h 462"/>
                <a:gd name="T10" fmla="*/ 1072 w 1957"/>
                <a:gd name="T11" fmla="*/ 0 h 462"/>
                <a:gd name="T12" fmla="*/ 1074 w 1957"/>
                <a:gd name="T13" fmla="*/ 0 h 462"/>
                <a:gd name="T14" fmla="*/ 1311 w 1957"/>
                <a:gd name="T15" fmla="*/ 138 h 462"/>
                <a:gd name="T16" fmla="*/ 1957 w 1957"/>
                <a:gd name="T17" fmla="*/ 138 h 462"/>
                <a:gd name="T18" fmla="*/ 1957 w 1957"/>
                <a:gd name="T19" fmla="*/ 152 h 462"/>
                <a:gd name="T20" fmla="*/ 1309 w 1957"/>
                <a:gd name="T21" fmla="*/ 152 h 462"/>
                <a:gd name="T22" fmla="*/ 1307 w 1957"/>
                <a:gd name="T23" fmla="*/ 152 h 462"/>
                <a:gd name="T24" fmla="*/ 1306 w 1957"/>
                <a:gd name="T25" fmla="*/ 150 h 462"/>
                <a:gd name="T26" fmla="*/ 1069 w 1957"/>
                <a:gd name="T27" fmla="*/ 12 h 462"/>
                <a:gd name="T28" fmla="*/ 449 w 1957"/>
                <a:gd name="T29" fmla="*/ 12 h 462"/>
                <a:gd name="T30" fmla="*/ 0 w 1957"/>
                <a:gd name="T31" fmla="*/ 462 h 462"/>
                <a:gd name="T32" fmla="*/ 0 w 1957"/>
                <a:gd name="T33" fmla="*/ 44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7" h="462">
                  <a:moveTo>
                    <a:pt x="0" y="443"/>
                  </a:moveTo>
                  <a:lnTo>
                    <a:pt x="442" y="0"/>
                  </a:lnTo>
                  <a:lnTo>
                    <a:pt x="444" y="0"/>
                  </a:lnTo>
                  <a:lnTo>
                    <a:pt x="447" y="0"/>
                  </a:lnTo>
                  <a:lnTo>
                    <a:pt x="1071" y="0"/>
                  </a:lnTo>
                  <a:lnTo>
                    <a:pt x="1072" y="0"/>
                  </a:lnTo>
                  <a:lnTo>
                    <a:pt x="1074" y="0"/>
                  </a:lnTo>
                  <a:lnTo>
                    <a:pt x="1311" y="138"/>
                  </a:lnTo>
                  <a:lnTo>
                    <a:pt x="1957" y="138"/>
                  </a:lnTo>
                  <a:lnTo>
                    <a:pt x="1957" y="152"/>
                  </a:lnTo>
                  <a:lnTo>
                    <a:pt x="1309" y="152"/>
                  </a:lnTo>
                  <a:lnTo>
                    <a:pt x="1307" y="152"/>
                  </a:lnTo>
                  <a:lnTo>
                    <a:pt x="1306" y="150"/>
                  </a:lnTo>
                  <a:lnTo>
                    <a:pt x="1069" y="12"/>
                  </a:lnTo>
                  <a:lnTo>
                    <a:pt x="449" y="12"/>
                  </a:lnTo>
                  <a:lnTo>
                    <a:pt x="0" y="462"/>
                  </a:lnTo>
                  <a:lnTo>
                    <a:pt x="0" y="4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8" name="Oval 45">
              <a:extLst>
                <a:ext uri="{FF2B5EF4-FFF2-40B4-BE49-F238E27FC236}">
                  <a16:creationId xmlns:a16="http://schemas.microsoft.com/office/drawing/2014/main" id="{B49867C0-4983-4766-BB06-1AF8DAE22709}"/>
                </a:ext>
              </a:extLst>
            </p:cNvPr>
            <p:cNvSpPr>
              <a:spLocks noChangeArrowheads="1"/>
            </p:cNvSpPr>
            <p:nvPr/>
          </p:nvSpPr>
          <p:spPr bwMode="auto">
            <a:xfrm>
              <a:off x="3052763" y="1357313"/>
              <a:ext cx="114300"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9" name="Freeform 46">
              <a:extLst>
                <a:ext uri="{FF2B5EF4-FFF2-40B4-BE49-F238E27FC236}">
                  <a16:creationId xmlns:a16="http://schemas.microsoft.com/office/drawing/2014/main" id="{F653BE80-25C0-45F7-9FA7-CDC8CFA01C46}"/>
                </a:ext>
              </a:extLst>
            </p:cNvPr>
            <p:cNvSpPr>
              <a:spLocks/>
            </p:cNvSpPr>
            <p:nvPr/>
          </p:nvSpPr>
          <p:spPr bwMode="auto">
            <a:xfrm>
              <a:off x="0" y="1338263"/>
              <a:ext cx="1627188" cy="765175"/>
            </a:xfrm>
            <a:custGeom>
              <a:avLst/>
              <a:gdLst>
                <a:gd name="T0" fmla="*/ 0 w 1025"/>
                <a:gd name="T1" fmla="*/ 463 h 482"/>
                <a:gd name="T2" fmla="*/ 461 w 1025"/>
                <a:gd name="T3" fmla="*/ 3 h 482"/>
                <a:gd name="T4" fmla="*/ 463 w 1025"/>
                <a:gd name="T5" fmla="*/ 0 h 482"/>
                <a:gd name="T6" fmla="*/ 467 w 1025"/>
                <a:gd name="T7" fmla="*/ 0 h 482"/>
                <a:gd name="T8" fmla="*/ 1025 w 1025"/>
                <a:gd name="T9" fmla="*/ 0 h 482"/>
                <a:gd name="T10" fmla="*/ 1025 w 1025"/>
                <a:gd name="T11" fmla="*/ 14 h 482"/>
                <a:gd name="T12" fmla="*/ 468 w 1025"/>
                <a:gd name="T13" fmla="*/ 14 h 482"/>
                <a:gd name="T14" fmla="*/ 0 w 1025"/>
                <a:gd name="T15" fmla="*/ 482 h 482"/>
                <a:gd name="T16" fmla="*/ 0 w 1025"/>
                <a:gd name="T17" fmla="*/ 46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5" h="482">
                  <a:moveTo>
                    <a:pt x="0" y="463"/>
                  </a:moveTo>
                  <a:lnTo>
                    <a:pt x="461" y="3"/>
                  </a:lnTo>
                  <a:lnTo>
                    <a:pt x="463" y="0"/>
                  </a:lnTo>
                  <a:lnTo>
                    <a:pt x="467" y="0"/>
                  </a:lnTo>
                  <a:lnTo>
                    <a:pt x="1025" y="0"/>
                  </a:lnTo>
                  <a:lnTo>
                    <a:pt x="1025" y="14"/>
                  </a:lnTo>
                  <a:lnTo>
                    <a:pt x="468" y="14"/>
                  </a:lnTo>
                  <a:lnTo>
                    <a:pt x="0" y="482"/>
                  </a:lnTo>
                  <a:lnTo>
                    <a:pt x="0"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30" name="Freeform 47">
              <a:extLst>
                <a:ext uri="{FF2B5EF4-FFF2-40B4-BE49-F238E27FC236}">
                  <a16:creationId xmlns:a16="http://schemas.microsoft.com/office/drawing/2014/main" id="{1D861AC6-0155-4CF7-9B11-F48654B0D1BB}"/>
                </a:ext>
              </a:extLst>
            </p:cNvPr>
            <p:cNvSpPr>
              <a:spLocks/>
            </p:cNvSpPr>
            <p:nvPr/>
          </p:nvSpPr>
          <p:spPr bwMode="auto">
            <a:xfrm>
              <a:off x="1570038" y="1293813"/>
              <a:ext cx="109538"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31" name="Freeform 48">
              <a:extLst>
                <a:ext uri="{FF2B5EF4-FFF2-40B4-BE49-F238E27FC236}">
                  <a16:creationId xmlns:a16="http://schemas.microsoft.com/office/drawing/2014/main" id="{DA330934-AE20-48CF-87DE-8B81FA68AD16}"/>
                </a:ext>
              </a:extLst>
            </p:cNvPr>
            <p:cNvSpPr>
              <a:spLocks/>
            </p:cNvSpPr>
            <p:nvPr/>
          </p:nvSpPr>
          <p:spPr bwMode="auto">
            <a:xfrm>
              <a:off x="0" y="1682751"/>
              <a:ext cx="600075" cy="611188"/>
            </a:xfrm>
            <a:custGeom>
              <a:avLst/>
              <a:gdLst>
                <a:gd name="T0" fmla="*/ 0 w 378"/>
                <a:gd name="T1" fmla="*/ 368 h 385"/>
                <a:gd name="T2" fmla="*/ 367 w 378"/>
                <a:gd name="T3" fmla="*/ 0 h 385"/>
                <a:gd name="T4" fmla="*/ 378 w 378"/>
                <a:gd name="T5" fmla="*/ 9 h 385"/>
                <a:gd name="T6" fmla="*/ 0 w 378"/>
                <a:gd name="T7" fmla="*/ 385 h 385"/>
                <a:gd name="T8" fmla="*/ 0 w 378"/>
                <a:gd name="T9" fmla="*/ 368 h 385"/>
              </a:gdLst>
              <a:ahLst/>
              <a:cxnLst>
                <a:cxn ang="0">
                  <a:pos x="T0" y="T1"/>
                </a:cxn>
                <a:cxn ang="0">
                  <a:pos x="T2" y="T3"/>
                </a:cxn>
                <a:cxn ang="0">
                  <a:pos x="T4" y="T5"/>
                </a:cxn>
                <a:cxn ang="0">
                  <a:pos x="T6" y="T7"/>
                </a:cxn>
                <a:cxn ang="0">
                  <a:pos x="T8" y="T9"/>
                </a:cxn>
              </a:cxnLst>
              <a:rect l="0" t="0" r="r" b="b"/>
              <a:pathLst>
                <a:path w="378" h="385">
                  <a:moveTo>
                    <a:pt x="0" y="368"/>
                  </a:moveTo>
                  <a:lnTo>
                    <a:pt x="367" y="0"/>
                  </a:lnTo>
                  <a:lnTo>
                    <a:pt x="378" y="9"/>
                  </a:lnTo>
                  <a:lnTo>
                    <a:pt x="0" y="385"/>
                  </a:lnTo>
                  <a:lnTo>
                    <a:pt x="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32" name="Oval 49">
              <a:extLst>
                <a:ext uri="{FF2B5EF4-FFF2-40B4-BE49-F238E27FC236}">
                  <a16:creationId xmlns:a16="http://schemas.microsoft.com/office/drawing/2014/main" id="{79581B70-D79E-4473-B512-F939E5B0FAC7}"/>
                </a:ext>
              </a:extLst>
            </p:cNvPr>
            <p:cNvSpPr>
              <a:spLocks noChangeArrowheads="1"/>
            </p:cNvSpPr>
            <p:nvPr/>
          </p:nvSpPr>
          <p:spPr bwMode="auto">
            <a:xfrm>
              <a:off x="536575" y="1633538"/>
              <a:ext cx="109538"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grpSp>
      <p:sp>
        <p:nvSpPr>
          <p:cNvPr id="136" name="文本框 135">
            <a:extLst>
              <a:ext uri="{FF2B5EF4-FFF2-40B4-BE49-F238E27FC236}">
                <a16:creationId xmlns:a16="http://schemas.microsoft.com/office/drawing/2014/main" id="{99616291-6EB8-4E38-A2E7-1B907D2839BA}"/>
              </a:ext>
            </a:extLst>
          </p:cNvPr>
          <p:cNvSpPr txBox="1"/>
          <p:nvPr/>
        </p:nvSpPr>
        <p:spPr>
          <a:xfrm>
            <a:off x="4972762" y="2014454"/>
            <a:ext cx="1423788" cy="769441"/>
          </a:xfrm>
          <a:prstGeom prst="rect">
            <a:avLst/>
          </a:prstGeom>
          <a:noFill/>
        </p:spPr>
        <p:txBody>
          <a:bodyPr wrap="none" rtlCol="0">
            <a:spAutoFit/>
          </a:bodyPr>
          <a:lstStyle/>
          <a:p>
            <a:pPr algn="ctr"/>
            <a:r>
              <a:rPr lang="en-US" altLang="zh-CN" sz="4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Bài 8</a:t>
            </a:r>
            <a:endParaRPr lang="zh-CN"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56" name="组合 155">
            <a:extLst>
              <a:ext uri="{FF2B5EF4-FFF2-40B4-BE49-F238E27FC236}">
                <a16:creationId xmlns:a16="http://schemas.microsoft.com/office/drawing/2014/main" id="{8D84563C-7836-4670-B438-F0A0D05359BF}"/>
              </a:ext>
            </a:extLst>
          </p:cNvPr>
          <p:cNvGrpSpPr/>
          <p:nvPr/>
        </p:nvGrpSpPr>
        <p:grpSpPr>
          <a:xfrm>
            <a:off x="1883372" y="2854324"/>
            <a:ext cx="8427688" cy="2711691"/>
            <a:chOff x="1672868" y="2451342"/>
            <a:chExt cx="8427688" cy="1730365"/>
          </a:xfrm>
        </p:grpSpPr>
        <p:grpSp>
          <p:nvGrpSpPr>
            <p:cNvPr id="149" name="组合 148">
              <a:extLst>
                <a:ext uri="{FF2B5EF4-FFF2-40B4-BE49-F238E27FC236}">
                  <a16:creationId xmlns:a16="http://schemas.microsoft.com/office/drawing/2014/main" id="{5D75EFFE-FEE2-41AA-8652-75F0B75A2091}"/>
                </a:ext>
              </a:extLst>
            </p:cNvPr>
            <p:cNvGrpSpPr/>
            <p:nvPr/>
          </p:nvGrpSpPr>
          <p:grpSpPr>
            <a:xfrm>
              <a:off x="3250948" y="2451342"/>
              <a:ext cx="6849608" cy="368363"/>
              <a:chOff x="1779473" y="3078161"/>
              <a:chExt cx="6849608" cy="368363"/>
            </a:xfrm>
          </p:grpSpPr>
          <p:sp>
            <p:nvSpPr>
              <p:cNvPr id="139" name="Oval 45">
                <a:extLst>
                  <a:ext uri="{FF2B5EF4-FFF2-40B4-BE49-F238E27FC236}">
                    <a16:creationId xmlns:a16="http://schemas.microsoft.com/office/drawing/2014/main" id="{80896BA9-072E-456E-A757-B21D4D9E0D35}"/>
                  </a:ext>
                </a:extLst>
              </p:cNvPr>
              <p:cNvSpPr>
                <a:spLocks noChangeArrowheads="1"/>
              </p:cNvSpPr>
              <p:nvPr/>
            </p:nvSpPr>
            <p:spPr bwMode="auto">
              <a:xfrm>
                <a:off x="8514796" y="3335373"/>
                <a:ext cx="114285" cy="111151"/>
              </a:xfrm>
              <a:prstGeom prst="ellipse">
                <a:avLst/>
              </a:prstGeom>
              <a:gradFill>
                <a:gsLst>
                  <a:gs pos="100000">
                    <a:srgbClr val="363F4A"/>
                  </a:gs>
                  <a:gs pos="0">
                    <a:srgbClr val="0070C0"/>
                  </a:gs>
                </a:gsLst>
                <a:lin ang="108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grpSp>
            <p:nvGrpSpPr>
              <p:cNvPr id="148" name="组合 147">
                <a:extLst>
                  <a:ext uri="{FF2B5EF4-FFF2-40B4-BE49-F238E27FC236}">
                    <a16:creationId xmlns:a16="http://schemas.microsoft.com/office/drawing/2014/main" id="{5D0DF423-07E5-45F7-BF0F-8AB97529EEA7}"/>
                  </a:ext>
                </a:extLst>
              </p:cNvPr>
              <p:cNvGrpSpPr/>
              <p:nvPr/>
            </p:nvGrpSpPr>
            <p:grpSpPr>
              <a:xfrm>
                <a:off x="1779473" y="3078161"/>
                <a:ext cx="6834106" cy="312377"/>
                <a:chOff x="1779473" y="3078161"/>
                <a:chExt cx="6834106" cy="312377"/>
              </a:xfrm>
            </p:grpSpPr>
            <p:cxnSp>
              <p:nvCxnSpPr>
                <p:cNvPr id="141" name="直接连接符 140">
                  <a:extLst>
                    <a:ext uri="{FF2B5EF4-FFF2-40B4-BE49-F238E27FC236}">
                      <a16:creationId xmlns:a16="http://schemas.microsoft.com/office/drawing/2014/main" id="{414D61CA-7AC1-4227-A25F-4E799051D49B}"/>
                    </a:ext>
                  </a:extLst>
                </p:cNvPr>
                <p:cNvCxnSpPr>
                  <a:cxnSpLocks/>
                </p:cNvCxnSpPr>
                <p:nvPr/>
              </p:nvCxnSpPr>
              <p:spPr>
                <a:xfrm>
                  <a:off x="1779473" y="3078161"/>
                  <a:ext cx="54606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CEC5DE39-DF9B-43EA-96A9-AD406C6D96CB}"/>
                    </a:ext>
                  </a:extLst>
                </p:cNvPr>
                <p:cNvCxnSpPr/>
                <p:nvPr/>
              </p:nvCxnSpPr>
              <p:spPr>
                <a:xfrm>
                  <a:off x="7240103" y="3078161"/>
                  <a:ext cx="696780" cy="312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26215F05-B29C-4AE6-BACA-560C2B9DAC7F}"/>
                    </a:ext>
                  </a:extLst>
                </p:cNvPr>
                <p:cNvCxnSpPr>
                  <a:cxnSpLocks/>
                </p:cNvCxnSpPr>
                <p:nvPr/>
              </p:nvCxnSpPr>
              <p:spPr>
                <a:xfrm>
                  <a:off x="7936883" y="3390538"/>
                  <a:ext cx="676696"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50" name="组合 149">
              <a:extLst>
                <a:ext uri="{FF2B5EF4-FFF2-40B4-BE49-F238E27FC236}">
                  <a16:creationId xmlns:a16="http://schemas.microsoft.com/office/drawing/2014/main" id="{C31D6557-6FCD-4150-921A-22B5E63C1E01}"/>
                </a:ext>
              </a:extLst>
            </p:cNvPr>
            <p:cNvGrpSpPr/>
            <p:nvPr/>
          </p:nvGrpSpPr>
          <p:grpSpPr>
            <a:xfrm rot="10800000">
              <a:off x="1672868" y="3813344"/>
              <a:ext cx="6849608" cy="368363"/>
              <a:chOff x="1779473" y="3078161"/>
              <a:chExt cx="6849608" cy="368363"/>
            </a:xfrm>
          </p:grpSpPr>
          <p:sp>
            <p:nvSpPr>
              <p:cNvPr id="151" name="Oval 45">
                <a:extLst>
                  <a:ext uri="{FF2B5EF4-FFF2-40B4-BE49-F238E27FC236}">
                    <a16:creationId xmlns:a16="http://schemas.microsoft.com/office/drawing/2014/main" id="{8ED233A8-9C61-4D72-8B92-14F30C4235DB}"/>
                  </a:ext>
                </a:extLst>
              </p:cNvPr>
              <p:cNvSpPr>
                <a:spLocks noChangeArrowheads="1"/>
              </p:cNvSpPr>
              <p:nvPr/>
            </p:nvSpPr>
            <p:spPr bwMode="auto">
              <a:xfrm>
                <a:off x="8514796" y="3335373"/>
                <a:ext cx="114285" cy="111151"/>
              </a:xfrm>
              <a:prstGeom prst="ellipse">
                <a:avLst/>
              </a:prstGeom>
              <a:gradFill>
                <a:gsLst>
                  <a:gs pos="100000">
                    <a:srgbClr val="363F4A"/>
                  </a:gs>
                  <a:gs pos="0">
                    <a:srgbClr val="0070C0"/>
                  </a:gs>
                </a:gsLst>
                <a:lin ang="108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grpSp>
            <p:nvGrpSpPr>
              <p:cNvPr id="152" name="组合 151">
                <a:extLst>
                  <a:ext uri="{FF2B5EF4-FFF2-40B4-BE49-F238E27FC236}">
                    <a16:creationId xmlns:a16="http://schemas.microsoft.com/office/drawing/2014/main" id="{4606F6A2-721A-4238-BF88-F454E4396EDA}"/>
                  </a:ext>
                </a:extLst>
              </p:cNvPr>
              <p:cNvGrpSpPr/>
              <p:nvPr/>
            </p:nvGrpSpPr>
            <p:grpSpPr>
              <a:xfrm>
                <a:off x="1779473" y="3078161"/>
                <a:ext cx="6834106" cy="312377"/>
                <a:chOff x="1779473" y="3078161"/>
                <a:chExt cx="6834106" cy="312377"/>
              </a:xfrm>
            </p:grpSpPr>
            <p:cxnSp>
              <p:nvCxnSpPr>
                <p:cNvPr id="153" name="直接连接符 152">
                  <a:extLst>
                    <a:ext uri="{FF2B5EF4-FFF2-40B4-BE49-F238E27FC236}">
                      <a16:creationId xmlns:a16="http://schemas.microsoft.com/office/drawing/2014/main" id="{84E3E839-2E04-42DC-94F6-CE421566B041}"/>
                    </a:ext>
                  </a:extLst>
                </p:cNvPr>
                <p:cNvCxnSpPr>
                  <a:cxnSpLocks/>
                </p:cNvCxnSpPr>
                <p:nvPr/>
              </p:nvCxnSpPr>
              <p:spPr>
                <a:xfrm>
                  <a:off x="1779473" y="3078161"/>
                  <a:ext cx="54606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68B21E9A-3AA5-4CD9-85FD-3E3F6B4A481F}"/>
                    </a:ext>
                  </a:extLst>
                </p:cNvPr>
                <p:cNvCxnSpPr/>
                <p:nvPr/>
              </p:nvCxnSpPr>
              <p:spPr>
                <a:xfrm>
                  <a:off x="7240103" y="3078161"/>
                  <a:ext cx="696780" cy="312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7344C364-0A70-4517-AA16-2E3C162377A3}"/>
                    </a:ext>
                  </a:extLst>
                </p:cNvPr>
                <p:cNvCxnSpPr>
                  <a:cxnSpLocks/>
                </p:cNvCxnSpPr>
                <p:nvPr/>
              </p:nvCxnSpPr>
              <p:spPr>
                <a:xfrm>
                  <a:off x="7936883" y="3390538"/>
                  <a:ext cx="676696"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sp>
        <p:nvSpPr>
          <p:cNvPr id="2" name="矩形 1">
            <a:extLst>
              <a:ext uri="{FF2B5EF4-FFF2-40B4-BE49-F238E27FC236}">
                <a16:creationId xmlns:a16="http://schemas.microsoft.com/office/drawing/2014/main" id="{332EFB3E-5731-47B7-9782-06C9E53918B6}"/>
              </a:ext>
            </a:extLst>
          </p:cNvPr>
          <p:cNvSpPr/>
          <p:nvPr/>
        </p:nvSpPr>
        <p:spPr>
          <a:xfrm>
            <a:off x="1612387" y="2939412"/>
            <a:ext cx="7995608" cy="2485745"/>
          </a:xfrm>
          <a:prstGeom prst="rect">
            <a:avLst/>
          </a:prstGeom>
        </p:spPr>
        <p:txBody>
          <a:bodyPr wrap="square">
            <a:spAutoFit/>
          </a:bodyPr>
          <a:lstStyle/>
          <a:p>
            <a:pPr algn="ctr">
              <a:lnSpc>
                <a:spcPct val="150000"/>
              </a:lnSpc>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ĐỊNH LUẬT TUẦN HOÀN. Ý NGHĨA CỦA BẢNG TUẦN HOÀN CÁC NGUYÊN TỐ HÓA HỌC</a:t>
            </a:r>
            <a:endParaRPr lang="zh-CN" alt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303995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400"/>
                                        <p:tgtEl>
                                          <p:spTgt spid="122"/>
                                        </p:tgtEl>
                                      </p:cBhvr>
                                    </p:animEffect>
                                  </p:childTnLst>
                                </p:cTn>
                              </p:par>
                              <p:par>
                                <p:cTn id="8" presetID="22" presetClass="entr" presetSubtype="1"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wipe(up)">
                                      <p:cBhvr>
                                        <p:cTn id="10" dur="400"/>
                                        <p:tgtEl>
                                          <p:spTgt spid="119"/>
                                        </p:tgtEl>
                                      </p:cBhvr>
                                    </p:animEffect>
                                  </p:childTnLst>
                                </p:cTn>
                              </p:par>
                            </p:childTnLst>
                          </p:cTn>
                        </p:par>
                        <p:par>
                          <p:cTn id="11" fill="hold">
                            <p:stCondLst>
                              <p:cond delay="400"/>
                            </p:stCondLst>
                            <p:childTnLst>
                              <p:par>
                                <p:cTn id="12" presetID="2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down)">
                                      <p:cBhvr>
                                        <p:cTn id="17" dur="500"/>
                                        <p:tgtEl>
                                          <p:spTgt spid="63"/>
                                        </p:tgtEl>
                                      </p:cBhvr>
                                    </p:animEffect>
                                  </p:childTnLst>
                                </p:cTn>
                              </p:par>
                            </p:childTnLst>
                          </p:cTn>
                        </p:par>
                        <p:par>
                          <p:cTn id="18" fill="hold">
                            <p:stCondLst>
                              <p:cond delay="900"/>
                            </p:stCondLst>
                            <p:childTnLst>
                              <p:par>
                                <p:cTn id="19" presetID="16" presetClass="entr" presetSubtype="37" fill="hold" nodeType="afterEffect">
                                  <p:stCondLst>
                                    <p:cond delay="0"/>
                                  </p:stCondLst>
                                  <p:childTnLst>
                                    <p:set>
                                      <p:cBhvr>
                                        <p:cTn id="20" dur="1" fill="hold">
                                          <p:stCondLst>
                                            <p:cond delay="0"/>
                                          </p:stCondLst>
                                        </p:cTn>
                                        <p:tgtEl>
                                          <p:spTgt spid="156"/>
                                        </p:tgtEl>
                                        <p:attrNameLst>
                                          <p:attrName>style.visibility</p:attrName>
                                        </p:attrNameLst>
                                      </p:cBhvr>
                                      <p:to>
                                        <p:strVal val="visible"/>
                                      </p:to>
                                    </p:set>
                                    <p:animEffect transition="in" filter="barn(outVertical)">
                                      <p:cBhvr>
                                        <p:cTn id="21" dur="500"/>
                                        <p:tgtEl>
                                          <p:spTgt spid="156"/>
                                        </p:tgtEl>
                                      </p:cBhvr>
                                    </p:animEffect>
                                  </p:childTnLst>
                                </p:cTn>
                              </p:par>
                            </p:childTnLst>
                          </p:cTn>
                        </p:par>
                        <p:par>
                          <p:cTn id="22" fill="hold">
                            <p:stCondLst>
                              <p:cond delay="1400"/>
                            </p:stCondLst>
                            <p:childTnLst>
                              <p:par>
                                <p:cTn id="23" presetID="10" presetClass="entr" presetSubtype="0" fill="hold" grpId="0" nodeType="after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fade">
                                      <p:cBhvr>
                                        <p:cTn id="25" dur="500"/>
                                        <p:tgtEl>
                                          <p:spTgt spid="136"/>
                                        </p:tgtEl>
                                      </p:cBhvr>
                                    </p:animEffect>
                                  </p:childTnLst>
                                </p:cTn>
                              </p:par>
                            </p:childTnLst>
                          </p:cTn>
                        </p:par>
                        <p:par>
                          <p:cTn id="26" fill="hold">
                            <p:stCondLst>
                              <p:cond delay="1900"/>
                            </p:stCondLst>
                            <p:childTnLst>
                              <p:par>
                                <p:cTn id="27" presetID="53" presetClass="entr" presetSubtype="16" fill="hold" nodeType="after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 calcmode="lin" valueType="num">
                                      <p:cBhvr>
                                        <p:cTn id="2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1"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Hình chữ nhật 58">
            <a:extLst>
              <a:ext uri="{FF2B5EF4-FFF2-40B4-BE49-F238E27FC236}">
                <a16:creationId xmlns:a16="http://schemas.microsoft.com/office/drawing/2014/main" id="{49065BF8-5872-434F-B158-49A05F1E8F5B}"/>
              </a:ext>
            </a:extLst>
          </p:cNvPr>
          <p:cNvSpPr/>
          <p:nvPr/>
        </p:nvSpPr>
        <p:spPr>
          <a:xfrm>
            <a:off x="653992" y="645455"/>
            <a:ext cx="2436888" cy="52938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图片 17">
            <a:extLst>
              <a:ext uri="{FF2B5EF4-FFF2-40B4-BE49-F238E27FC236}">
                <a16:creationId xmlns:a16="http://schemas.microsoft.com/office/drawing/2014/main" id="{82B5484C-F38E-4EB1-97EC-B93E2A5F9CCB}"/>
              </a:ext>
            </a:extLst>
          </p:cNvPr>
          <p:cNvPicPr>
            <a:picLocks noChangeAspect="1"/>
          </p:cNvPicPr>
          <p:nvPr/>
        </p:nvPicPr>
        <p:blipFill rotWithShape="1">
          <a:blip r:embed="rId3">
            <a:extLst>
              <a:ext uri="{28A0092B-C50C-407E-A947-70E740481C1C}">
                <a14:useLocalDpi xmlns:a14="http://schemas.microsoft.com/office/drawing/2010/main" val="0"/>
              </a:ext>
            </a:extLst>
          </a:blip>
          <a:srcRect l="7287" t="9767" r="7287" b="7734"/>
          <a:stretch/>
        </p:blipFill>
        <p:spPr>
          <a:xfrm rot="16200000">
            <a:off x="3169152" y="-1687717"/>
            <a:ext cx="5853696" cy="10520040"/>
          </a:xfrm>
          <a:prstGeom prst="rect">
            <a:avLst/>
          </a:prstGeom>
        </p:spPr>
      </p:pic>
      <p:pic>
        <p:nvPicPr>
          <p:cNvPr id="13" name="图片 20">
            <a:extLst>
              <a:ext uri="{FF2B5EF4-FFF2-40B4-BE49-F238E27FC236}">
                <a16:creationId xmlns:a16="http://schemas.microsoft.com/office/drawing/2014/main" id="{F72260DC-3388-4B0C-9ACF-0885E189A92C}"/>
              </a:ext>
            </a:extLst>
          </p:cNvPr>
          <p:cNvPicPr>
            <a:picLocks noChangeAspect="1"/>
          </p:cNvPicPr>
          <p:nvPr/>
        </p:nvPicPr>
        <p:blipFill rotWithShape="1">
          <a:blip r:embed="rId4">
            <a:extLst>
              <a:ext uri="{28A0092B-C50C-407E-A947-70E740481C1C}">
                <a14:useLocalDpi xmlns:a14="http://schemas.microsoft.com/office/drawing/2010/main" val="0"/>
              </a:ext>
            </a:extLst>
          </a:blip>
          <a:srcRect l="87128" t="41144" r="309" b="49815"/>
          <a:stretch/>
        </p:blipFill>
        <p:spPr>
          <a:xfrm rot="16200000">
            <a:off x="409815" y="5473060"/>
            <a:ext cx="1201994" cy="1419219"/>
          </a:xfrm>
          <a:prstGeom prst="rect">
            <a:avLst/>
          </a:prstGeom>
        </p:spPr>
      </p:pic>
      <p:pic>
        <p:nvPicPr>
          <p:cNvPr id="15" name="图片 26">
            <a:extLst>
              <a:ext uri="{FF2B5EF4-FFF2-40B4-BE49-F238E27FC236}">
                <a16:creationId xmlns:a16="http://schemas.microsoft.com/office/drawing/2014/main" id="{7865BA28-4BCC-4B19-8BD7-DE74773B94BD}"/>
              </a:ext>
            </a:extLst>
          </p:cNvPr>
          <p:cNvPicPr>
            <a:picLocks noChangeAspect="1"/>
          </p:cNvPicPr>
          <p:nvPr/>
        </p:nvPicPr>
        <p:blipFill rotWithShape="1">
          <a:blip r:embed="rId4">
            <a:extLst>
              <a:ext uri="{28A0092B-C50C-407E-A947-70E740481C1C}">
                <a14:useLocalDpi xmlns:a14="http://schemas.microsoft.com/office/drawing/2010/main" val="0"/>
              </a:ext>
            </a:extLst>
          </a:blip>
          <a:srcRect l="85844" t="60000" b="29561"/>
          <a:stretch/>
        </p:blipFill>
        <p:spPr>
          <a:xfrm rot="16200000">
            <a:off x="10460837" y="117205"/>
            <a:ext cx="1155406" cy="1398007"/>
          </a:xfrm>
          <a:prstGeom prst="rect">
            <a:avLst/>
          </a:prstGeom>
        </p:spPr>
      </p:pic>
      <p:pic>
        <p:nvPicPr>
          <p:cNvPr id="16" name="图片 27">
            <a:extLst>
              <a:ext uri="{FF2B5EF4-FFF2-40B4-BE49-F238E27FC236}">
                <a16:creationId xmlns:a16="http://schemas.microsoft.com/office/drawing/2014/main" id="{620925CF-BAB0-4834-887C-1A350947E267}"/>
              </a:ext>
            </a:extLst>
          </p:cNvPr>
          <p:cNvPicPr>
            <a:picLocks noChangeAspect="1"/>
          </p:cNvPicPr>
          <p:nvPr/>
        </p:nvPicPr>
        <p:blipFill rotWithShape="1">
          <a:blip r:embed="rId4">
            <a:extLst>
              <a:ext uri="{28A0092B-C50C-407E-A947-70E740481C1C}">
                <a14:useLocalDpi xmlns:a14="http://schemas.microsoft.com/office/drawing/2010/main" val="0"/>
              </a:ext>
            </a:extLst>
          </a:blip>
          <a:srcRect l="86452" t="71982" r="5211" b="23545"/>
          <a:stretch/>
        </p:blipFill>
        <p:spPr>
          <a:xfrm rot="16200000">
            <a:off x="4084030" y="6118000"/>
            <a:ext cx="680484" cy="598977"/>
          </a:xfrm>
          <a:prstGeom prst="rect">
            <a:avLst/>
          </a:prstGeom>
        </p:spPr>
      </p:pic>
      <p:sp>
        <p:nvSpPr>
          <p:cNvPr id="2" name="Hộp Văn bản 1">
            <a:extLst>
              <a:ext uri="{FF2B5EF4-FFF2-40B4-BE49-F238E27FC236}">
                <a16:creationId xmlns:a16="http://schemas.microsoft.com/office/drawing/2014/main" id="{39C0D569-DDB0-419F-B330-E3A2DA4FCCEF}"/>
              </a:ext>
            </a:extLst>
          </p:cNvPr>
          <p:cNvSpPr txBox="1"/>
          <p:nvPr/>
        </p:nvSpPr>
        <p:spPr>
          <a:xfrm>
            <a:off x="1549616" y="1280515"/>
            <a:ext cx="9352846" cy="4832092"/>
          </a:xfrm>
          <a:prstGeom prst="rect">
            <a:avLst/>
          </a:prstGeom>
          <a:noFill/>
        </p:spPr>
        <p:txBody>
          <a:bodyPr wrap="square" rtlCol="0">
            <a:spAutoFit/>
          </a:bodyPr>
          <a:lstStyle/>
          <a:p>
            <a:pPr algn="just"/>
            <a:r>
              <a:rPr lang="vi-VN" sz="2800" b="0" i="0">
                <a:solidFill>
                  <a:srgbClr val="050505"/>
                </a:solidFill>
                <a:effectLst/>
                <a:latin typeface="Times New Roman" panose="02020603050405020304" pitchFamily="18" charset="0"/>
                <a:cs typeface="Times New Roman" panose="02020603050405020304" pitchFamily="18" charset="0"/>
              </a:rPr>
              <a:t>Dựa trên xu hướng biến đổi tính chất của các nguyên tố hóa học khi sắp xếp theo chiều tăng dần khối lượng nguyên tử, D. I. Mendeleev đã đưa ra hai quyết định quan trọng. Thứ nhất, ông đã dành chỗ trống cho các nguyên tố khi đó chưa được tìm ra và dự đoán tính chất của chúng (ví dụ: gallium và gẻmanim). Thứ hai, ông bỏ qua trật tự cứng nhắc theo chiều tăng của khối lượng nguyên tử để sắp xếp các nguyên tố theo xu hướng biến đổi tính chất (ví dụ: nguyên tố tellirium có số khối lớn hơn được xếp trước nguyên tố iodine trong bảng tuần hoàn các nguyên tố). Các quyết định này của ông phù hợp với nguyên tắc sắp xếp các nguyên tố theo chiều tăng của điện tích hạt nhân.</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892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250" fill="hold"/>
                                        <p:tgtEl>
                                          <p:spTgt spid="12"/>
                                        </p:tgtEl>
                                        <p:attrNameLst>
                                          <p:attrName>ppt_w</p:attrName>
                                        </p:attrNameLst>
                                      </p:cBhvr>
                                      <p:tavLst>
                                        <p:tav tm="0">
                                          <p:val>
                                            <p:fltVal val="0"/>
                                          </p:val>
                                        </p:tav>
                                        <p:tav tm="100000">
                                          <p:val>
                                            <p:strVal val="#ppt_w"/>
                                          </p:val>
                                        </p:tav>
                                      </p:tavLst>
                                    </p:anim>
                                    <p:anim calcmode="lin" valueType="num">
                                      <p:cBhvr>
                                        <p:cTn id="8" dur="1250" fill="hold"/>
                                        <p:tgtEl>
                                          <p:spTgt spid="12"/>
                                        </p:tgtEl>
                                        <p:attrNameLst>
                                          <p:attrName>ppt_h</p:attrName>
                                        </p:attrNameLst>
                                      </p:cBhvr>
                                      <p:tavLst>
                                        <p:tav tm="0">
                                          <p:val>
                                            <p:fltVal val="0"/>
                                          </p:val>
                                        </p:tav>
                                        <p:tav tm="100000">
                                          <p:val>
                                            <p:strVal val="#ppt_h"/>
                                          </p:val>
                                        </p:tav>
                                      </p:tavLst>
                                    </p:anim>
                                    <p:animEffect transition="in" filter="fade">
                                      <p:cBhvr>
                                        <p:cTn id="9" dur="125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250" fill="hold"/>
                                        <p:tgtEl>
                                          <p:spTgt spid="13"/>
                                        </p:tgtEl>
                                        <p:attrNameLst>
                                          <p:attrName>ppt_w</p:attrName>
                                        </p:attrNameLst>
                                      </p:cBhvr>
                                      <p:tavLst>
                                        <p:tav tm="0">
                                          <p:val>
                                            <p:fltVal val="0"/>
                                          </p:val>
                                        </p:tav>
                                        <p:tav tm="100000">
                                          <p:val>
                                            <p:strVal val="#ppt_w"/>
                                          </p:val>
                                        </p:tav>
                                      </p:tavLst>
                                    </p:anim>
                                    <p:anim calcmode="lin" valueType="num">
                                      <p:cBhvr>
                                        <p:cTn id="13" dur="1250" fill="hold"/>
                                        <p:tgtEl>
                                          <p:spTgt spid="13"/>
                                        </p:tgtEl>
                                        <p:attrNameLst>
                                          <p:attrName>ppt_h</p:attrName>
                                        </p:attrNameLst>
                                      </p:cBhvr>
                                      <p:tavLst>
                                        <p:tav tm="0">
                                          <p:val>
                                            <p:fltVal val="0"/>
                                          </p:val>
                                        </p:tav>
                                        <p:tav tm="100000">
                                          <p:val>
                                            <p:strVal val="#ppt_h"/>
                                          </p:val>
                                        </p:tav>
                                      </p:tavLst>
                                    </p:anim>
                                    <p:animEffect transition="in" filter="fade">
                                      <p:cBhvr>
                                        <p:cTn id="14" dur="125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250" fill="hold"/>
                                        <p:tgtEl>
                                          <p:spTgt spid="16"/>
                                        </p:tgtEl>
                                        <p:attrNameLst>
                                          <p:attrName>ppt_w</p:attrName>
                                        </p:attrNameLst>
                                      </p:cBhvr>
                                      <p:tavLst>
                                        <p:tav tm="0">
                                          <p:val>
                                            <p:fltVal val="0"/>
                                          </p:val>
                                        </p:tav>
                                        <p:tav tm="100000">
                                          <p:val>
                                            <p:strVal val="#ppt_w"/>
                                          </p:val>
                                        </p:tav>
                                      </p:tavLst>
                                    </p:anim>
                                    <p:anim calcmode="lin" valueType="num">
                                      <p:cBhvr>
                                        <p:cTn id="18" dur="1250" fill="hold"/>
                                        <p:tgtEl>
                                          <p:spTgt spid="16"/>
                                        </p:tgtEl>
                                        <p:attrNameLst>
                                          <p:attrName>ppt_h</p:attrName>
                                        </p:attrNameLst>
                                      </p:cBhvr>
                                      <p:tavLst>
                                        <p:tav tm="0">
                                          <p:val>
                                            <p:fltVal val="0"/>
                                          </p:val>
                                        </p:tav>
                                        <p:tav tm="100000">
                                          <p:val>
                                            <p:strVal val="#ppt_h"/>
                                          </p:val>
                                        </p:tav>
                                      </p:tavLst>
                                    </p:anim>
                                    <p:animEffect transition="in" filter="fade">
                                      <p:cBhvr>
                                        <p:cTn id="19" dur="125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250" fill="hold"/>
                                        <p:tgtEl>
                                          <p:spTgt spid="15"/>
                                        </p:tgtEl>
                                        <p:attrNameLst>
                                          <p:attrName>ppt_w</p:attrName>
                                        </p:attrNameLst>
                                      </p:cBhvr>
                                      <p:tavLst>
                                        <p:tav tm="0">
                                          <p:val>
                                            <p:fltVal val="0"/>
                                          </p:val>
                                        </p:tav>
                                        <p:tav tm="100000">
                                          <p:val>
                                            <p:strVal val="#ppt_w"/>
                                          </p:val>
                                        </p:tav>
                                      </p:tavLst>
                                    </p:anim>
                                    <p:anim calcmode="lin" valueType="num">
                                      <p:cBhvr>
                                        <p:cTn id="23" dur="1250" fill="hold"/>
                                        <p:tgtEl>
                                          <p:spTgt spid="15"/>
                                        </p:tgtEl>
                                        <p:attrNameLst>
                                          <p:attrName>ppt_h</p:attrName>
                                        </p:attrNameLst>
                                      </p:cBhvr>
                                      <p:tavLst>
                                        <p:tav tm="0">
                                          <p:val>
                                            <p:fltVal val="0"/>
                                          </p:val>
                                        </p:tav>
                                        <p:tav tm="100000">
                                          <p:val>
                                            <p:strVal val="#ppt_h"/>
                                          </p:val>
                                        </p:tav>
                                      </p:tavLst>
                                    </p:anim>
                                    <p:animEffect transition="in" filter="fade">
                                      <p:cBhvr>
                                        <p:cTn id="24" dur="125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3">
            <a:extLst>
              <a:ext uri="{FF2B5EF4-FFF2-40B4-BE49-F238E27FC236}">
                <a16:creationId xmlns:a16="http://schemas.microsoft.com/office/drawing/2014/main" id="{67E1F9B9-1C67-4C4B-A2F8-8DB6EA3A447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5400000">
            <a:off x="9408320" y="1560445"/>
            <a:ext cx="3494075" cy="3302443"/>
          </a:xfrm>
          <a:prstGeom prst="rect">
            <a:avLst/>
          </a:prstGeom>
        </p:spPr>
      </p:pic>
      <p:grpSp>
        <p:nvGrpSpPr>
          <p:cNvPr id="5" name="组合 4">
            <a:extLst>
              <a:ext uri="{FF2B5EF4-FFF2-40B4-BE49-F238E27FC236}">
                <a16:creationId xmlns:a16="http://schemas.microsoft.com/office/drawing/2014/main" id="{52BBC9B6-68A0-4B9D-BC2A-79ACE91852BD}"/>
              </a:ext>
            </a:extLst>
          </p:cNvPr>
          <p:cNvGrpSpPr/>
          <p:nvPr/>
        </p:nvGrpSpPr>
        <p:grpSpPr>
          <a:xfrm>
            <a:off x="1" y="843158"/>
            <a:ext cx="3166651" cy="1451312"/>
            <a:chOff x="0" y="842963"/>
            <a:chExt cx="3167063" cy="1450976"/>
          </a:xfrm>
          <a:solidFill>
            <a:srgbClr val="00B050"/>
          </a:solidFill>
        </p:grpSpPr>
        <p:sp>
          <p:nvSpPr>
            <p:cNvPr id="6" name="Freeform 40">
              <a:extLst>
                <a:ext uri="{FF2B5EF4-FFF2-40B4-BE49-F238E27FC236}">
                  <a16:creationId xmlns:a16="http://schemas.microsoft.com/office/drawing/2014/main" id="{506F2786-1446-4B29-B677-FD632C8E8084}"/>
                </a:ext>
              </a:extLst>
            </p:cNvPr>
            <p:cNvSpPr>
              <a:spLocks/>
            </p:cNvSpPr>
            <p:nvPr/>
          </p:nvSpPr>
          <p:spPr bwMode="auto">
            <a:xfrm>
              <a:off x="0" y="890588"/>
              <a:ext cx="682625" cy="695325"/>
            </a:xfrm>
            <a:custGeom>
              <a:avLst/>
              <a:gdLst>
                <a:gd name="T0" fmla="*/ 0 w 430"/>
                <a:gd name="T1" fmla="*/ 419 h 438"/>
                <a:gd name="T2" fmla="*/ 421 w 430"/>
                <a:gd name="T3" fmla="*/ 0 h 438"/>
                <a:gd name="T4" fmla="*/ 430 w 430"/>
                <a:gd name="T5" fmla="*/ 8 h 438"/>
                <a:gd name="T6" fmla="*/ 0 w 430"/>
                <a:gd name="T7" fmla="*/ 438 h 438"/>
                <a:gd name="T8" fmla="*/ 0 w 430"/>
                <a:gd name="T9" fmla="*/ 419 h 438"/>
              </a:gdLst>
              <a:ahLst/>
              <a:cxnLst>
                <a:cxn ang="0">
                  <a:pos x="T0" y="T1"/>
                </a:cxn>
                <a:cxn ang="0">
                  <a:pos x="T2" y="T3"/>
                </a:cxn>
                <a:cxn ang="0">
                  <a:pos x="T4" y="T5"/>
                </a:cxn>
                <a:cxn ang="0">
                  <a:pos x="T6" y="T7"/>
                </a:cxn>
                <a:cxn ang="0">
                  <a:pos x="T8" y="T9"/>
                </a:cxn>
              </a:cxnLst>
              <a:rect l="0" t="0" r="r" b="b"/>
              <a:pathLst>
                <a:path w="430" h="438">
                  <a:moveTo>
                    <a:pt x="0" y="419"/>
                  </a:moveTo>
                  <a:lnTo>
                    <a:pt x="421" y="0"/>
                  </a:lnTo>
                  <a:lnTo>
                    <a:pt x="430" y="8"/>
                  </a:lnTo>
                  <a:lnTo>
                    <a:pt x="0" y="438"/>
                  </a:lnTo>
                  <a:lnTo>
                    <a:pt x="0"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7" name="Freeform 41">
              <a:extLst>
                <a:ext uri="{FF2B5EF4-FFF2-40B4-BE49-F238E27FC236}">
                  <a16:creationId xmlns:a16="http://schemas.microsoft.com/office/drawing/2014/main" id="{AD7E8138-BE7A-476A-AE86-C298B26472E0}"/>
                </a:ext>
              </a:extLst>
            </p:cNvPr>
            <p:cNvSpPr>
              <a:spLocks/>
            </p:cNvSpPr>
            <p:nvPr/>
          </p:nvSpPr>
          <p:spPr bwMode="auto">
            <a:xfrm>
              <a:off x="619125" y="842963"/>
              <a:ext cx="111125"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8" name="Freeform 42">
              <a:extLst>
                <a:ext uri="{FF2B5EF4-FFF2-40B4-BE49-F238E27FC236}">
                  <a16:creationId xmlns:a16="http://schemas.microsoft.com/office/drawing/2014/main" id="{A32DE47F-10DB-479F-BB99-2222C2051C97}"/>
                </a:ext>
              </a:extLst>
            </p:cNvPr>
            <p:cNvSpPr>
              <a:spLocks/>
            </p:cNvSpPr>
            <p:nvPr/>
          </p:nvSpPr>
          <p:spPr bwMode="auto">
            <a:xfrm>
              <a:off x="0" y="1041401"/>
              <a:ext cx="1268413" cy="696913"/>
            </a:xfrm>
            <a:custGeom>
              <a:avLst/>
              <a:gdLst>
                <a:gd name="T0" fmla="*/ 0 w 799"/>
                <a:gd name="T1" fmla="*/ 420 h 439"/>
                <a:gd name="T2" fmla="*/ 421 w 799"/>
                <a:gd name="T3" fmla="*/ 0 h 439"/>
                <a:gd name="T4" fmla="*/ 423 w 799"/>
                <a:gd name="T5" fmla="*/ 0 h 439"/>
                <a:gd name="T6" fmla="*/ 426 w 799"/>
                <a:gd name="T7" fmla="*/ 0 h 439"/>
                <a:gd name="T8" fmla="*/ 799 w 799"/>
                <a:gd name="T9" fmla="*/ 0 h 439"/>
                <a:gd name="T10" fmla="*/ 799 w 799"/>
                <a:gd name="T11" fmla="*/ 13 h 439"/>
                <a:gd name="T12" fmla="*/ 428 w 799"/>
                <a:gd name="T13" fmla="*/ 13 h 439"/>
                <a:gd name="T14" fmla="*/ 0 w 799"/>
                <a:gd name="T15" fmla="*/ 439 h 439"/>
                <a:gd name="T16" fmla="*/ 0 w 799"/>
                <a:gd name="T17" fmla="*/ 42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439">
                  <a:moveTo>
                    <a:pt x="0" y="420"/>
                  </a:moveTo>
                  <a:lnTo>
                    <a:pt x="421" y="0"/>
                  </a:lnTo>
                  <a:lnTo>
                    <a:pt x="423" y="0"/>
                  </a:lnTo>
                  <a:lnTo>
                    <a:pt x="426" y="0"/>
                  </a:lnTo>
                  <a:lnTo>
                    <a:pt x="799" y="0"/>
                  </a:lnTo>
                  <a:lnTo>
                    <a:pt x="799" y="13"/>
                  </a:lnTo>
                  <a:lnTo>
                    <a:pt x="428" y="13"/>
                  </a:lnTo>
                  <a:lnTo>
                    <a:pt x="0" y="439"/>
                  </a:lnTo>
                  <a:lnTo>
                    <a:pt x="0"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9" name="Oval 43">
              <a:extLst>
                <a:ext uri="{FF2B5EF4-FFF2-40B4-BE49-F238E27FC236}">
                  <a16:creationId xmlns:a16="http://schemas.microsoft.com/office/drawing/2014/main" id="{4E23C1CC-1CBB-47AF-9C65-76E6781CD4A5}"/>
                </a:ext>
              </a:extLst>
            </p:cNvPr>
            <p:cNvSpPr>
              <a:spLocks noChangeArrowheads="1"/>
            </p:cNvSpPr>
            <p:nvPr/>
          </p:nvSpPr>
          <p:spPr bwMode="auto">
            <a:xfrm>
              <a:off x="1212850" y="995363"/>
              <a:ext cx="111125"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0" name="Freeform 44">
              <a:extLst>
                <a:ext uri="{FF2B5EF4-FFF2-40B4-BE49-F238E27FC236}">
                  <a16:creationId xmlns:a16="http://schemas.microsoft.com/office/drawing/2014/main" id="{A7DE7C70-6CE6-4520-B9BC-E209643A57A4}"/>
                </a:ext>
              </a:extLst>
            </p:cNvPr>
            <p:cNvSpPr>
              <a:spLocks/>
            </p:cNvSpPr>
            <p:nvPr/>
          </p:nvSpPr>
          <p:spPr bwMode="auto">
            <a:xfrm>
              <a:off x="0" y="1182688"/>
              <a:ext cx="3106738" cy="733425"/>
            </a:xfrm>
            <a:custGeom>
              <a:avLst/>
              <a:gdLst>
                <a:gd name="T0" fmla="*/ 0 w 1957"/>
                <a:gd name="T1" fmla="*/ 443 h 462"/>
                <a:gd name="T2" fmla="*/ 442 w 1957"/>
                <a:gd name="T3" fmla="*/ 0 h 462"/>
                <a:gd name="T4" fmla="*/ 444 w 1957"/>
                <a:gd name="T5" fmla="*/ 0 h 462"/>
                <a:gd name="T6" fmla="*/ 447 w 1957"/>
                <a:gd name="T7" fmla="*/ 0 h 462"/>
                <a:gd name="T8" fmla="*/ 1071 w 1957"/>
                <a:gd name="T9" fmla="*/ 0 h 462"/>
                <a:gd name="T10" fmla="*/ 1072 w 1957"/>
                <a:gd name="T11" fmla="*/ 0 h 462"/>
                <a:gd name="T12" fmla="*/ 1074 w 1957"/>
                <a:gd name="T13" fmla="*/ 0 h 462"/>
                <a:gd name="T14" fmla="*/ 1311 w 1957"/>
                <a:gd name="T15" fmla="*/ 138 h 462"/>
                <a:gd name="T16" fmla="*/ 1957 w 1957"/>
                <a:gd name="T17" fmla="*/ 138 h 462"/>
                <a:gd name="T18" fmla="*/ 1957 w 1957"/>
                <a:gd name="T19" fmla="*/ 152 h 462"/>
                <a:gd name="T20" fmla="*/ 1309 w 1957"/>
                <a:gd name="T21" fmla="*/ 152 h 462"/>
                <a:gd name="T22" fmla="*/ 1307 w 1957"/>
                <a:gd name="T23" fmla="*/ 152 h 462"/>
                <a:gd name="T24" fmla="*/ 1306 w 1957"/>
                <a:gd name="T25" fmla="*/ 150 h 462"/>
                <a:gd name="T26" fmla="*/ 1069 w 1957"/>
                <a:gd name="T27" fmla="*/ 12 h 462"/>
                <a:gd name="T28" fmla="*/ 449 w 1957"/>
                <a:gd name="T29" fmla="*/ 12 h 462"/>
                <a:gd name="T30" fmla="*/ 0 w 1957"/>
                <a:gd name="T31" fmla="*/ 462 h 462"/>
                <a:gd name="T32" fmla="*/ 0 w 1957"/>
                <a:gd name="T33" fmla="*/ 44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7" h="462">
                  <a:moveTo>
                    <a:pt x="0" y="443"/>
                  </a:moveTo>
                  <a:lnTo>
                    <a:pt x="442" y="0"/>
                  </a:lnTo>
                  <a:lnTo>
                    <a:pt x="444" y="0"/>
                  </a:lnTo>
                  <a:lnTo>
                    <a:pt x="447" y="0"/>
                  </a:lnTo>
                  <a:lnTo>
                    <a:pt x="1071" y="0"/>
                  </a:lnTo>
                  <a:lnTo>
                    <a:pt x="1072" y="0"/>
                  </a:lnTo>
                  <a:lnTo>
                    <a:pt x="1074" y="0"/>
                  </a:lnTo>
                  <a:lnTo>
                    <a:pt x="1311" y="138"/>
                  </a:lnTo>
                  <a:lnTo>
                    <a:pt x="1957" y="138"/>
                  </a:lnTo>
                  <a:lnTo>
                    <a:pt x="1957" y="152"/>
                  </a:lnTo>
                  <a:lnTo>
                    <a:pt x="1309" y="152"/>
                  </a:lnTo>
                  <a:lnTo>
                    <a:pt x="1307" y="152"/>
                  </a:lnTo>
                  <a:lnTo>
                    <a:pt x="1306" y="150"/>
                  </a:lnTo>
                  <a:lnTo>
                    <a:pt x="1069" y="12"/>
                  </a:lnTo>
                  <a:lnTo>
                    <a:pt x="449" y="12"/>
                  </a:lnTo>
                  <a:lnTo>
                    <a:pt x="0" y="462"/>
                  </a:lnTo>
                  <a:lnTo>
                    <a:pt x="0" y="4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1" name="Oval 45">
              <a:extLst>
                <a:ext uri="{FF2B5EF4-FFF2-40B4-BE49-F238E27FC236}">
                  <a16:creationId xmlns:a16="http://schemas.microsoft.com/office/drawing/2014/main" id="{127A38D2-D88B-48FC-8BBC-A779DB9C3230}"/>
                </a:ext>
              </a:extLst>
            </p:cNvPr>
            <p:cNvSpPr>
              <a:spLocks noChangeArrowheads="1"/>
            </p:cNvSpPr>
            <p:nvPr/>
          </p:nvSpPr>
          <p:spPr bwMode="auto">
            <a:xfrm>
              <a:off x="3052763" y="1357313"/>
              <a:ext cx="114300"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 name="Freeform 46">
              <a:extLst>
                <a:ext uri="{FF2B5EF4-FFF2-40B4-BE49-F238E27FC236}">
                  <a16:creationId xmlns:a16="http://schemas.microsoft.com/office/drawing/2014/main" id="{786E5DB0-0BE9-4127-BA33-C4B75844AA99}"/>
                </a:ext>
              </a:extLst>
            </p:cNvPr>
            <p:cNvSpPr>
              <a:spLocks/>
            </p:cNvSpPr>
            <p:nvPr/>
          </p:nvSpPr>
          <p:spPr bwMode="auto">
            <a:xfrm>
              <a:off x="0" y="1338263"/>
              <a:ext cx="1627188" cy="765175"/>
            </a:xfrm>
            <a:custGeom>
              <a:avLst/>
              <a:gdLst>
                <a:gd name="T0" fmla="*/ 0 w 1025"/>
                <a:gd name="T1" fmla="*/ 463 h 482"/>
                <a:gd name="T2" fmla="*/ 461 w 1025"/>
                <a:gd name="T3" fmla="*/ 3 h 482"/>
                <a:gd name="T4" fmla="*/ 463 w 1025"/>
                <a:gd name="T5" fmla="*/ 0 h 482"/>
                <a:gd name="T6" fmla="*/ 467 w 1025"/>
                <a:gd name="T7" fmla="*/ 0 h 482"/>
                <a:gd name="T8" fmla="*/ 1025 w 1025"/>
                <a:gd name="T9" fmla="*/ 0 h 482"/>
                <a:gd name="T10" fmla="*/ 1025 w 1025"/>
                <a:gd name="T11" fmla="*/ 14 h 482"/>
                <a:gd name="T12" fmla="*/ 468 w 1025"/>
                <a:gd name="T13" fmla="*/ 14 h 482"/>
                <a:gd name="T14" fmla="*/ 0 w 1025"/>
                <a:gd name="T15" fmla="*/ 482 h 482"/>
                <a:gd name="T16" fmla="*/ 0 w 1025"/>
                <a:gd name="T17" fmla="*/ 46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5" h="482">
                  <a:moveTo>
                    <a:pt x="0" y="463"/>
                  </a:moveTo>
                  <a:lnTo>
                    <a:pt x="461" y="3"/>
                  </a:lnTo>
                  <a:lnTo>
                    <a:pt x="463" y="0"/>
                  </a:lnTo>
                  <a:lnTo>
                    <a:pt x="467" y="0"/>
                  </a:lnTo>
                  <a:lnTo>
                    <a:pt x="1025" y="0"/>
                  </a:lnTo>
                  <a:lnTo>
                    <a:pt x="1025" y="14"/>
                  </a:lnTo>
                  <a:lnTo>
                    <a:pt x="468" y="14"/>
                  </a:lnTo>
                  <a:lnTo>
                    <a:pt x="0" y="482"/>
                  </a:lnTo>
                  <a:lnTo>
                    <a:pt x="0"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3" name="Freeform 47">
              <a:extLst>
                <a:ext uri="{FF2B5EF4-FFF2-40B4-BE49-F238E27FC236}">
                  <a16:creationId xmlns:a16="http://schemas.microsoft.com/office/drawing/2014/main" id="{2CCC3F3A-732C-4602-B6CA-8B3269B82327}"/>
                </a:ext>
              </a:extLst>
            </p:cNvPr>
            <p:cNvSpPr>
              <a:spLocks/>
            </p:cNvSpPr>
            <p:nvPr/>
          </p:nvSpPr>
          <p:spPr bwMode="auto">
            <a:xfrm>
              <a:off x="1570038" y="1293813"/>
              <a:ext cx="109538"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4" name="Freeform 48">
              <a:extLst>
                <a:ext uri="{FF2B5EF4-FFF2-40B4-BE49-F238E27FC236}">
                  <a16:creationId xmlns:a16="http://schemas.microsoft.com/office/drawing/2014/main" id="{DC0E4760-CF0A-4C9F-9BBC-5504F8EAAB78}"/>
                </a:ext>
              </a:extLst>
            </p:cNvPr>
            <p:cNvSpPr>
              <a:spLocks/>
            </p:cNvSpPr>
            <p:nvPr/>
          </p:nvSpPr>
          <p:spPr bwMode="auto">
            <a:xfrm>
              <a:off x="0" y="1682751"/>
              <a:ext cx="600075" cy="611188"/>
            </a:xfrm>
            <a:custGeom>
              <a:avLst/>
              <a:gdLst>
                <a:gd name="T0" fmla="*/ 0 w 378"/>
                <a:gd name="T1" fmla="*/ 368 h 385"/>
                <a:gd name="T2" fmla="*/ 367 w 378"/>
                <a:gd name="T3" fmla="*/ 0 h 385"/>
                <a:gd name="T4" fmla="*/ 378 w 378"/>
                <a:gd name="T5" fmla="*/ 9 h 385"/>
                <a:gd name="T6" fmla="*/ 0 w 378"/>
                <a:gd name="T7" fmla="*/ 385 h 385"/>
                <a:gd name="T8" fmla="*/ 0 w 378"/>
                <a:gd name="T9" fmla="*/ 368 h 385"/>
              </a:gdLst>
              <a:ahLst/>
              <a:cxnLst>
                <a:cxn ang="0">
                  <a:pos x="T0" y="T1"/>
                </a:cxn>
                <a:cxn ang="0">
                  <a:pos x="T2" y="T3"/>
                </a:cxn>
                <a:cxn ang="0">
                  <a:pos x="T4" y="T5"/>
                </a:cxn>
                <a:cxn ang="0">
                  <a:pos x="T6" y="T7"/>
                </a:cxn>
                <a:cxn ang="0">
                  <a:pos x="T8" y="T9"/>
                </a:cxn>
              </a:cxnLst>
              <a:rect l="0" t="0" r="r" b="b"/>
              <a:pathLst>
                <a:path w="378" h="385">
                  <a:moveTo>
                    <a:pt x="0" y="368"/>
                  </a:moveTo>
                  <a:lnTo>
                    <a:pt x="367" y="0"/>
                  </a:lnTo>
                  <a:lnTo>
                    <a:pt x="378" y="9"/>
                  </a:lnTo>
                  <a:lnTo>
                    <a:pt x="0" y="385"/>
                  </a:lnTo>
                  <a:lnTo>
                    <a:pt x="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5" name="Oval 49">
              <a:extLst>
                <a:ext uri="{FF2B5EF4-FFF2-40B4-BE49-F238E27FC236}">
                  <a16:creationId xmlns:a16="http://schemas.microsoft.com/office/drawing/2014/main" id="{6F215A7B-8BE3-4811-980D-C64C508D4F67}"/>
                </a:ext>
              </a:extLst>
            </p:cNvPr>
            <p:cNvSpPr>
              <a:spLocks noChangeArrowheads="1"/>
            </p:cNvSpPr>
            <p:nvPr/>
          </p:nvSpPr>
          <p:spPr bwMode="auto">
            <a:xfrm>
              <a:off x="536575" y="1633538"/>
              <a:ext cx="109538"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grpSp>
      <p:grpSp>
        <p:nvGrpSpPr>
          <p:cNvPr id="16" name="Group 4">
            <a:extLst>
              <a:ext uri="{FF2B5EF4-FFF2-40B4-BE49-F238E27FC236}">
                <a16:creationId xmlns:a16="http://schemas.microsoft.com/office/drawing/2014/main" id="{537E6D19-E783-435C-B254-DE0CD40260D1}"/>
              </a:ext>
            </a:extLst>
          </p:cNvPr>
          <p:cNvGrpSpPr>
            <a:grpSpLocks noChangeAspect="1"/>
          </p:cNvGrpSpPr>
          <p:nvPr/>
        </p:nvGrpSpPr>
        <p:grpSpPr bwMode="auto">
          <a:xfrm rot="10800000">
            <a:off x="-241257" y="4357250"/>
            <a:ext cx="3766340" cy="2677589"/>
            <a:chOff x="2074" y="-2"/>
            <a:chExt cx="4082" cy="2902"/>
          </a:xfrm>
          <a:solidFill>
            <a:srgbClr val="00B050"/>
          </a:solidFill>
        </p:grpSpPr>
        <p:sp>
          <p:nvSpPr>
            <p:cNvPr id="17" name="Oval 5">
              <a:extLst>
                <a:ext uri="{FF2B5EF4-FFF2-40B4-BE49-F238E27FC236}">
                  <a16:creationId xmlns:a16="http://schemas.microsoft.com/office/drawing/2014/main" id="{3676A40E-F933-4D10-B8C0-8D2762E399BE}"/>
                </a:ext>
              </a:extLst>
            </p:cNvPr>
            <p:cNvSpPr>
              <a:spLocks noChangeArrowheads="1"/>
            </p:cNvSpPr>
            <p:nvPr/>
          </p:nvSpPr>
          <p:spPr bwMode="auto">
            <a:xfrm>
              <a:off x="5919" y="2014"/>
              <a:ext cx="56"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8" name="Freeform 6">
              <a:extLst>
                <a:ext uri="{FF2B5EF4-FFF2-40B4-BE49-F238E27FC236}">
                  <a16:creationId xmlns:a16="http://schemas.microsoft.com/office/drawing/2014/main" id="{D6D25716-0CD0-41A1-A818-38E2EB60D67D}"/>
                </a:ext>
              </a:extLst>
            </p:cNvPr>
            <p:cNvSpPr>
              <a:spLocks/>
            </p:cNvSpPr>
            <p:nvPr/>
          </p:nvSpPr>
          <p:spPr bwMode="auto">
            <a:xfrm>
              <a:off x="5747" y="701"/>
              <a:ext cx="122" cy="142"/>
            </a:xfrm>
            <a:custGeom>
              <a:avLst/>
              <a:gdLst>
                <a:gd name="T0" fmla="*/ 122 w 122"/>
                <a:gd name="T1" fmla="*/ 71 h 142"/>
                <a:gd name="T2" fmla="*/ 61 w 122"/>
                <a:gd name="T3" fmla="*/ 106 h 142"/>
                <a:gd name="T4" fmla="*/ 0 w 122"/>
                <a:gd name="T5" fmla="*/ 142 h 142"/>
                <a:gd name="T6" fmla="*/ 0 w 122"/>
                <a:gd name="T7" fmla="*/ 71 h 142"/>
                <a:gd name="T8" fmla="*/ 0 w 122"/>
                <a:gd name="T9" fmla="*/ 0 h 142"/>
                <a:gd name="T10" fmla="*/ 61 w 122"/>
                <a:gd name="T11" fmla="*/ 35 h 142"/>
                <a:gd name="T12" fmla="*/ 122 w 122"/>
                <a:gd name="T13" fmla="*/ 71 h 142"/>
              </a:gdLst>
              <a:ahLst/>
              <a:cxnLst>
                <a:cxn ang="0">
                  <a:pos x="T0" y="T1"/>
                </a:cxn>
                <a:cxn ang="0">
                  <a:pos x="T2" y="T3"/>
                </a:cxn>
                <a:cxn ang="0">
                  <a:pos x="T4" y="T5"/>
                </a:cxn>
                <a:cxn ang="0">
                  <a:pos x="T6" y="T7"/>
                </a:cxn>
                <a:cxn ang="0">
                  <a:pos x="T8" y="T9"/>
                </a:cxn>
                <a:cxn ang="0">
                  <a:pos x="T10" y="T11"/>
                </a:cxn>
                <a:cxn ang="0">
                  <a:pos x="T12" y="T13"/>
                </a:cxn>
              </a:cxnLst>
              <a:rect l="0" t="0" r="r" b="b"/>
              <a:pathLst>
                <a:path w="122" h="142">
                  <a:moveTo>
                    <a:pt x="122" y="71"/>
                  </a:moveTo>
                  <a:lnTo>
                    <a:pt x="61" y="106"/>
                  </a:lnTo>
                  <a:lnTo>
                    <a:pt x="0" y="142"/>
                  </a:lnTo>
                  <a:lnTo>
                    <a:pt x="0" y="71"/>
                  </a:lnTo>
                  <a:lnTo>
                    <a:pt x="0" y="0"/>
                  </a:lnTo>
                  <a:lnTo>
                    <a:pt x="61" y="35"/>
                  </a:lnTo>
                  <a:lnTo>
                    <a:pt x="12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9" name="Oval 7">
              <a:extLst>
                <a:ext uri="{FF2B5EF4-FFF2-40B4-BE49-F238E27FC236}">
                  <a16:creationId xmlns:a16="http://schemas.microsoft.com/office/drawing/2014/main" id="{E18C53A7-AAC6-4BD5-B2DD-52BA49010F95}"/>
                </a:ext>
              </a:extLst>
            </p:cNvPr>
            <p:cNvSpPr>
              <a:spLocks noChangeArrowheads="1"/>
            </p:cNvSpPr>
            <p:nvPr/>
          </p:nvSpPr>
          <p:spPr bwMode="auto">
            <a:xfrm>
              <a:off x="5167" y="74"/>
              <a:ext cx="55"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0" name="Freeform 8">
              <a:extLst>
                <a:ext uri="{FF2B5EF4-FFF2-40B4-BE49-F238E27FC236}">
                  <a16:creationId xmlns:a16="http://schemas.microsoft.com/office/drawing/2014/main" id="{FA0EBAB2-9DB8-4C25-B36C-09BA9FDF3BAA}"/>
                </a:ext>
              </a:extLst>
            </p:cNvPr>
            <p:cNvSpPr>
              <a:spLocks noEditPoints="1"/>
            </p:cNvSpPr>
            <p:nvPr/>
          </p:nvSpPr>
          <p:spPr bwMode="auto">
            <a:xfrm>
              <a:off x="3181" y="421"/>
              <a:ext cx="242" cy="239"/>
            </a:xfrm>
            <a:custGeom>
              <a:avLst/>
              <a:gdLst>
                <a:gd name="T0" fmla="*/ 71 w 143"/>
                <a:gd name="T1" fmla="*/ 141 h 141"/>
                <a:gd name="T2" fmla="*/ 143 w 143"/>
                <a:gd name="T3" fmla="*/ 70 h 141"/>
                <a:gd name="T4" fmla="*/ 71 w 143"/>
                <a:gd name="T5" fmla="*/ 0 h 141"/>
                <a:gd name="T6" fmla="*/ 0 w 143"/>
                <a:gd name="T7" fmla="*/ 70 h 141"/>
                <a:gd name="T8" fmla="*/ 71 w 143"/>
                <a:gd name="T9" fmla="*/ 141 h 141"/>
                <a:gd name="T10" fmla="*/ 71 w 143"/>
                <a:gd name="T11" fmla="*/ 4 h 141"/>
                <a:gd name="T12" fmla="*/ 139 w 143"/>
                <a:gd name="T13" fmla="*/ 70 h 141"/>
                <a:gd name="T14" fmla="*/ 71 w 143"/>
                <a:gd name="T15" fmla="*/ 137 h 141"/>
                <a:gd name="T16" fmla="*/ 4 w 143"/>
                <a:gd name="T17" fmla="*/ 70 h 141"/>
                <a:gd name="T18" fmla="*/ 71 w 143"/>
                <a:gd name="T19"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1">
                  <a:moveTo>
                    <a:pt x="71" y="141"/>
                  </a:moveTo>
                  <a:cubicBezTo>
                    <a:pt x="111" y="141"/>
                    <a:pt x="143" y="109"/>
                    <a:pt x="143" y="70"/>
                  </a:cubicBezTo>
                  <a:cubicBezTo>
                    <a:pt x="143" y="32"/>
                    <a:pt x="111" y="0"/>
                    <a:pt x="71" y="0"/>
                  </a:cubicBezTo>
                  <a:cubicBezTo>
                    <a:pt x="32" y="0"/>
                    <a:pt x="0" y="32"/>
                    <a:pt x="0" y="70"/>
                  </a:cubicBezTo>
                  <a:cubicBezTo>
                    <a:pt x="0" y="109"/>
                    <a:pt x="32" y="141"/>
                    <a:pt x="71" y="141"/>
                  </a:cubicBezTo>
                  <a:close/>
                  <a:moveTo>
                    <a:pt x="71" y="4"/>
                  </a:moveTo>
                  <a:cubicBezTo>
                    <a:pt x="108" y="4"/>
                    <a:pt x="139" y="34"/>
                    <a:pt x="139" y="70"/>
                  </a:cubicBezTo>
                  <a:cubicBezTo>
                    <a:pt x="139" y="107"/>
                    <a:pt x="108" y="137"/>
                    <a:pt x="71" y="137"/>
                  </a:cubicBezTo>
                  <a:cubicBezTo>
                    <a:pt x="34" y="137"/>
                    <a:pt x="4" y="107"/>
                    <a:pt x="4" y="70"/>
                  </a:cubicBezTo>
                  <a:cubicBezTo>
                    <a:pt x="4" y="34"/>
                    <a:pt x="34" y="4"/>
                    <a:pt x="7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1" name="Freeform 9">
              <a:extLst>
                <a:ext uri="{FF2B5EF4-FFF2-40B4-BE49-F238E27FC236}">
                  <a16:creationId xmlns:a16="http://schemas.microsoft.com/office/drawing/2014/main" id="{EFE434D7-DD8A-48B9-8C72-0CD9907BEFA7}"/>
                </a:ext>
              </a:extLst>
            </p:cNvPr>
            <p:cNvSpPr>
              <a:spLocks noEditPoints="1"/>
            </p:cNvSpPr>
            <p:nvPr/>
          </p:nvSpPr>
          <p:spPr bwMode="auto">
            <a:xfrm>
              <a:off x="5441" y="1498"/>
              <a:ext cx="189" cy="187"/>
            </a:xfrm>
            <a:custGeom>
              <a:avLst/>
              <a:gdLst>
                <a:gd name="T0" fmla="*/ 112 w 112"/>
                <a:gd name="T1" fmla="*/ 56 h 111"/>
                <a:gd name="T2" fmla="*/ 56 w 112"/>
                <a:gd name="T3" fmla="*/ 0 h 111"/>
                <a:gd name="T4" fmla="*/ 0 w 112"/>
                <a:gd name="T5" fmla="*/ 56 h 111"/>
                <a:gd name="T6" fmla="*/ 56 w 112"/>
                <a:gd name="T7" fmla="*/ 111 h 111"/>
                <a:gd name="T8" fmla="*/ 112 w 112"/>
                <a:gd name="T9" fmla="*/ 56 h 111"/>
                <a:gd name="T10" fmla="*/ 11 w 112"/>
                <a:gd name="T11" fmla="*/ 56 h 111"/>
                <a:gd name="T12" fmla="*/ 56 w 112"/>
                <a:gd name="T13" fmla="*/ 11 h 111"/>
                <a:gd name="T14" fmla="*/ 102 w 112"/>
                <a:gd name="T15" fmla="*/ 56 h 111"/>
                <a:gd name="T16" fmla="*/ 56 w 112"/>
                <a:gd name="T17" fmla="*/ 101 h 111"/>
                <a:gd name="T18" fmla="*/ 11 w 112"/>
                <a:gd name="T1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1">
                  <a:moveTo>
                    <a:pt x="112" y="56"/>
                  </a:moveTo>
                  <a:cubicBezTo>
                    <a:pt x="112" y="25"/>
                    <a:pt x="87" y="0"/>
                    <a:pt x="56" y="0"/>
                  </a:cubicBezTo>
                  <a:cubicBezTo>
                    <a:pt x="25" y="0"/>
                    <a:pt x="0" y="25"/>
                    <a:pt x="0" y="56"/>
                  </a:cubicBezTo>
                  <a:cubicBezTo>
                    <a:pt x="0" y="86"/>
                    <a:pt x="25" y="111"/>
                    <a:pt x="56" y="111"/>
                  </a:cubicBezTo>
                  <a:cubicBezTo>
                    <a:pt x="87" y="111"/>
                    <a:pt x="112" y="86"/>
                    <a:pt x="112" y="56"/>
                  </a:cubicBezTo>
                  <a:close/>
                  <a:moveTo>
                    <a:pt x="11" y="56"/>
                  </a:moveTo>
                  <a:cubicBezTo>
                    <a:pt x="11" y="31"/>
                    <a:pt x="31" y="11"/>
                    <a:pt x="56" y="11"/>
                  </a:cubicBezTo>
                  <a:cubicBezTo>
                    <a:pt x="81" y="11"/>
                    <a:pt x="102" y="31"/>
                    <a:pt x="102" y="56"/>
                  </a:cubicBezTo>
                  <a:cubicBezTo>
                    <a:pt x="102" y="80"/>
                    <a:pt x="81" y="101"/>
                    <a:pt x="56" y="101"/>
                  </a:cubicBezTo>
                  <a:cubicBezTo>
                    <a:pt x="31" y="101"/>
                    <a:pt x="11" y="80"/>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2" name="Oval 10">
              <a:extLst>
                <a:ext uri="{FF2B5EF4-FFF2-40B4-BE49-F238E27FC236}">
                  <a16:creationId xmlns:a16="http://schemas.microsoft.com/office/drawing/2014/main" id="{F46CA8FC-A270-4BC1-8C3A-2F99CFAB248F}"/>
                </a:ext>
              </a:extLst>
            </p:cNvPr>
            <p:cNvSpPr>
              <a:spLocks noChangeArrowheads="1"/>
            </p:cNvSpPr>
            <p:nvPr/>
          </p:nvSpPr>
          <p:spPr bwMode="auto">
            <a:xfrm>
              <a:off x="2943" y="640"/>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3" name="Freeform 11">
              <a:extLst>
                <a:ext uri="{FF2B5EF4-FFF2-40B4-BE49-F238E27FC236}">
                  <a16:creationId xmlns:a16="http://schemas.microsoft.com/office/drawing/2014/main" id="{A8B63FE4-E1FD-4438-A0CA-AC1F6997E1B9}"/>
                </a:ext>
              </a:extLst>
            </p:cNvPr>
            <p:cNvSpPr>
              <a:spLocks noEditPoints="1"/>
            </p:cNvSpPr>
            <p:nvPr/>
          </p:nvSpPr>
          <p:spPr bwMode="auto">
            <a:xfrm>
              <a:off x="2074" y="-2"/>
              <a:ext cx="3877" cy="2555"/>
            </a:xfrm>
            <a:custGeom>
              <a:avLst/>
              <a:gdLst>
                <a:gd name="T0" fmla="*/ 425 w 2293"/>
                <a:gd name="T1" fmla="*/ 226 h 1510"/>
                <a:gd name="T2" fmla="*/ 327 w 2293"/>
                <a:gd name="T3" fmla="*/ 320 h 1510"/>
                <a:gd name="T4" fmla="*/ 726 w 2293"/>
                <a:gd name="T5" fmla="*/ 424 h 1510"/>
                <a:gd name="T6" fmla="*/ 1311 w 2293"/>
                <a:gd name="T7" fmla="*/ 457 h 1510"/>
                <a:gd name="T8" fmla="*/ 1374 w 2293"/>
                <a:gd name="T9" fmla="*/ 550 h 1510"/>
                <a:gd name="T10" fmla="*/ 1068 w 2293"/>
                <a:gd name="T11" fmla="*/ 571 h 1510"/>
                <a:gd name="T12" fmla="*/ 1571 w 2293"/>
                <a:gd name="T13" fmla="*/ 457 h 1510"/>
                <a:gd name="T14" fmla="*/ 1525 w 2293"/>
                <a:gd name="T15" fmla="*/ 708 h 1510"/>
                <a:gd name="T16" fmla="*/ 1395 w 2293"/>
                <a:gd name="T17" fmla="*/ 934 h 1510"/>
                <a:gd name="T18" fmla="*/ 1623 w 2293"/>
                <a:gd name="T19" fmla="*/ 611 h 1510"/>
                <a:gd name="T20" fmla="*/ 1755 w 2293"/>
                <a:gd name="T21" fmla="*/ 858 h 1510"/>
                <a:gd name="T22" fmla="*/ 1703 w 2293"/>
                <a:gd name="T23" fmla="*/ 769 h 1510"/>
                <a:gd name="T24" fmla="*/ 1596 w 2293"/>
                <a:gd name="T25" fmla="*/ 1196 h 1510"/>
                <a:gd name="T26" fmla="*/ 1527 w 2293"/>
                <a:gd name="T27" fmla="*/ 1288 h 1510"/>
                <a:gd name="T28" fmla="*/ 1607 w 2293"/>
                <a:gd name="T29" fmla="*/ 1019 h 1510"/>
                <a:gd name="T30" fmla="*/ 1635 w 2293"/>
                <a:gd name="T31" fmla="*/ 1331 h 1510"/>
                <a:gd name="T32" fmla="*/ 1840 w 2293"/>
                <a:gd name="T33" fmla="*/ 972 h 1510"/>
                <a:gd name="T34" fmla="*/ 1939 w 2293"/>
                <a:gd name="T35" fmla="*/ 1331 h 1510"/>
                <a:gd name="T36" fmla="*/ 1964 w 2293"/>
                <a:gd name="T37" fmla="*/ 1510 h 1510"/>
                <a:gd name="T38" fmla="*/ 1989 w 2293"/>
                <a:gd name="T39" fmla="*/ 1331 h 1510"/>
                <a:gd name="T40" fmla="*/ 1850 w 2293"/>
                <a:gd name="T41" fmla="*/ 972 h 1510"/>
                <a:gd name="T42" fmla="*/ 1879 w 2293"/>
                <a:gd name="T43" fmla="*/ 685 h 1510"/>
                <a:gd name="T44" fmla="*/ 2253 w 2293"/>
                <a:gd name="T45" fmla="*/ 680 h 1510"/>
                <a:gd name="T46" fmla="*/ 2056 w 2293"/>
                <a:gd name="T47" fmla="*/ 657 h 1510"/>
                <a:gd name="T48" fmla="*/ 2033 w 2293"/>
                <a:gd name="T49" fmla="*/ 269 h 1510"/>
                <a:gd name="T50" fmla="*/ 2268 w 2293"/>
                <a:gd name="T51" fmla="*/ 36 h 1510"/>
                <a:gd name="T52" fmla="*/ 2259 w 2293"/>
                <a:gd name="T53" fmla="*/ 22 h 1510"/>
                <a:gd name="T54" fmla="*/ 1845 w 2293"/>
                <a:gd name="T55" fmla="*/ 191 h 1510"/>
                <a:gd name="T56" fmla="*/ 1681 w 2293"/>
                <a:gd name="T57" fmla="*/ 282 h 1510"/>
                <a:gd name="T58" fmla="*/ 1272 w 2293"/>
                <a:gd name="T59" fmla="*/ 16 h 1510"/>
                <a:gd name="T60" fmla="*/ 1265 w 2293"/>
                <a:gd name="T61" fmla="*/ 30 h 1510"/>
                <a:gd name="T62" fmla="*/ 1216 w 2293"/>
                <a:gd name="T63" fmla="*/ 16 h 1510"/>
                <a:gd name="T64" fmla="*/ 1209 w 2293"/>
                <a:gd name="T65" fmla="*/ 30 h 1510"/>
                <a:gd name="T66" fmla="*/ 1138 w 2293"/>
                <a:gd name="T67" fmla="*/ 204 h 1510"/>
                <a:gd name="T68" fmla="*/ 1391 w 2293"/>
                <a:gd name="T69" fmla="*/ 210 h 1510"/>
                <a:gd name="T70" fmla="*/ 1448 w 2293"/>
                <a:gd name="T71" fmla="*/ 209 h 1510"/>
                <a:gd name="T72" fmla="*/ 1840 w 2293"/>
                <a:gd name="T73" fmla="*/ 687 h 1510"/>
                <a:gd name="T74" fmla="*/ 1360 w 2293"/>
                <a:gd name="T75" fmla="*/ 447 h 1510"/>
                <a:gd name="T76" fmla="*/ 948 w 2293"/>
                <a:gd name="T77" fmla="*/ 315 h 1510"/>
                <a:gd name="T78" fmla="*/ 515 w 2293"/>
                <a:gd name="T79" fmla="*/ 315 h 1510"/>
                <a:gd name="T80" fmla="*/ 0 w 2293"/>
                <a:gd name="T81" fmla="*/ 231 h 1510"/>
                <a:gd name="T82" fmla="*/ 1273 w 2293"/>
                <a:gd name="T83" fmla="*/ 853 h 1510"/>
                <a:gd name="T84" fmla="*/ 1516 w 2293"/>
                <a:gd name="T85" fmla="*/ 853 h 1510"/>
                <a:gd name="T86" fmla="*/ 1765 w 2293"/>
                <a:gd name="T87" fmla="*/ 826 h 1510"/>
                <a:gd name="T88" fmla="*/ 1869 w 2293"/>
                <a:gd name="T89" fmla="*/ 783 h 1510"/>
                <a:gd name="T90" fmla="*/ 1869 w 2293"/>
                <a:gd name="T91" fmla="*/ 783 h 1510"/>
                <a:gd name="T92" fmla="*/ 2039 w 2293"/>
                <a:gd name="T93" fmla="*/ 452 h 1510"/>
                <a:gd name="T94" fmla="*/ 1840 w 2293"/>
                <a:gd name="T95" fmla="*/ 643 h 1510"/>
                <a:gd name="T96" fmla="*/ 1845 w 2293"/>
                <a:gd name="T97" fmla="*/ 227 h 1510"/>
                <a:gd name="T98" fmla="*/ 2043 w 2293"/>
                <a:gd name="T99" fmla="*/ 452 h 1510"/>
                <a:gd name="T100" fmla="*/ 1845 w 2293"/>
                <a:gd name="T101" fmla="*/ 227 h 1510"/>
                <a:gd name="T102" fmla="*/ 1647 w 2293"/>
                <a:gd name="T103" fmla="*/ 452 h 1510"/>
                <a:gd name="T104" fmla="*/ 726 w 2293"/>
                <a:gd name="T105" fmla="*/ 227 h 1510"/>
                <a:gd name="T106" fmla="*/ 726 w 2293"/>
                <a:gd name="T107" fmla="*/ 227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3" h="1510">
                  <a:moveTo>
                    <a:pt x="25" y="255"/>
                  </a:moveTo>
                  <a:cubicBezTo>
                    <a:pt x="39" y="255"/>
                    <a:pt x="50" y="244"/>
                    <a:pt x="50" y="231"/>
                  </a:cubicBezTo>
                  <a:cubicBezTo>
                    <a:pt x="50" y="229"/>
                    <a:pt x="50" y="227"/>
                    <a:pt x="50" y="226"/>
                  </a:cubicBezTo>
                  <a:cubicBezTo>
                    <a:pt x="425" y="226"/>
                    <a:pt x="425" y="226"/>
                    <a:pt x="425" y="226"/>
                  </a:cubicBezTo>
                  <a:cubicBezTo>
                    <a:pt x="502" y="315"/>
                    <a:pt x="502" y="315"/>
                    <a:pt x="502" y="315"/>
                  </a:cubicBezTo>
                  <a:cubicBezTo>
                    <a:pt x="360" y="315"/>
                    <a:pt x="360" y="315"/>
                    <a:pt x="360" y="315"/>
                  </a:cubicBezTo>
                  <a:cubicBezTo>
                    <a:pt x="358" y="309"/>
                    <a:pt x="351" y="304"/>
                    <a:pt x="344" y="304"/>
                  </a:cubicBezTo>
                  <a:cubicBezTo>
                    <a:pt x="335" y="304"/>
                    <a:pt x="327" y="311"/>
                    <a:pt x="327" y="320"/>
                  </a:cubicBezTo>
                  <a:cubicBezTo>
                    <a:pt x="327" y="329"/>
                    <a:pt x="335" y="337"/>
                    <a:pt x="344" y="337"/>
                  </a:cubicBezTo>
                  <a:cubicBezTo>
                    <a:pt x="351" y="337"/>
                    <a:pt x="358" y="332"/>
                    <a:pt x="360" y="326"/>
                  </a:cubicBezTo>
                  <a:cubicBezTo>
                    <a:pt x="621" y="326"/>
                    <a:pt x="621" y="326"/>
                    <a:pt x="621" y="326"/>
                  </a:cubicBezTo>
                  <a:cubicBezTo>
                    <a:pt x="624" y="380"/>
                    <a:pt x="670" y="424"/>
                    <a:pt x="726" y="424"/>
                  </a:cubicBezTo>
                  <a:cubicBezTo>
                    <a:pt x="782" y="424"/>
                    <a:pt x="829" y="380"/>
                    <a:pt x="831" y="326"/>
                  </a:cubicBezTo>
                  <a:cubicBezTo>
                    <a:pt x="944" y="326"/>
                    <a:pt x="944" y="326"/>
                    <a:pt x="944" y="326"/>
                  </a:cubicBezTo>
                  <a:cubicBezTo>
                    <a:pt x="1077" y="457"/>
                    <a:pt x="1077" y="457"/>
                    <a:pt x="1077" y="457"/>
                  </a:cubicBezTo>
                  <a:cubicBezTo>
                    <a:pt x="1311" y="457"/>
                    <a:pt x="1311" y="457"/>
                    <a:pt x="1311" y="457"/>
                  </a:cubicBezTo>
                  <a:cubicBezTo>
                    <a:pt x="1314" y="468"/>
                    <a:pt x="1324" y="477"/>
                    <a:pt x="1336" y="477"/>
                  </a:cubicBezTo>
                  <a:cubicBezTo>
                    <a:pt x="1348" y="477"/>
                    <a:pt x="1358" y="468"/>
                    <a:pt x="1360" y="457"/>
                  </a:cubicBezTo>
                  <a:cubicBezTo>
                    <a:pt x="1468" y="457"/>
                    <a:pt x="1468" y="457"/>
                    <a:pt x="1468" y="457"/>
                  </a:cubicBezTo>
                  <a:cubicBezTo>
                    <a:pt x="1374" y="550"/>
                    <a:pt x="1374" y="550"/>
                    <a:pt x="1374" y="550"/>
                  </a:cubicBezTo>
                  <a:cubicBezTo>
                    <a:pt x="1084" y="550"/>
                    <a:pt x="1084" y="550"/>
                    <a:pt x="1084" y="550"/>
                  </a:cubicBezTo>
                  <a:cubicBezTo>
                    <a:pt x="1082" y="543"/>
                    <a:pt x="1075" y="539"/>
                    <a:pt x="1068" y="539"/>
                  </a:cubicBezTo>
                  <a:cubicBezTo>
                    <a:pt x="1059" y="539"/>
                    <a:pt x="1051" y="546"/>
                    <a:pt x="1051" y="555"/>
                  </a:cubicBezTo>
                  <a:cubicBezTo>
                    <a:pt x="1051" y="564"/>
                    <a:pt x="1059" y="571"/>
                    <a:pt x="1068" y="571"/>
                  </a:cubicBezTo>
                  <a:cubicBezTo>
                    <a:pt x="1075" y="571"/>
                    <a:pt x="1082" y="567"/>
                    <a:pt x="1084" y="560"/>
                  </a:cubicBezTo>
                  <a:cubicBezTo>
                    <a:pt x="1378" y="560"/>
                    <a:pt x="1378" y="560"/>
                    <a:pt x="1378" y="560"/>
                  </a:cubicBezTo>
                  <a:cubicBezTo>
                    <a:pt x="1483" y="457"/>
                    <a:pt x="1483" y="457"/>
                    <a:pt x="1483" y="457"/>
                  </a:cubicBezTo>
                  <a:cubicBezTo>
                    <a:pt x="1571" y="457"/>
                    <a:pt x="1571" y="457"/>
                    <a:pt x="1571" y="457"/>
                  </a:cubicBezTo>
                  <a:cubicBezTo>
                    <a:pt x="1572" y="511"/>
                    <a:pt x="1589" y="561"/>
                    <a:pt x="1617" y="603"/>
                  </a:cubicBezTo>
                  <a:cubicBezTo>
                    <a:pt x="1617" y="603"/>
                    <a:pt x="1617" y="603"/>
                    <a:pt x="1617" y="603"/>
                  </a:cubicBezTo>
                  <a:cubicBezTo>
                    <a:pt x="1517" y="701"/>
                    <a:pt x="1517" y="701"/>
                    <a:pt x="1517" y="701"/>
                  </a:cubicBezTo>
                  <a:cubicBezTo>
                    <a:pt x="1525" y="708"/>
                    <a:pt x="1525" y="708"/>
                    <a:pt x="1525" y="708"/>
                  </a:cubicBezTo>
                  <a:cubicBezTo>
                    <a:pt x="1395" y="634"/>
                    <a:pt x="1395" y="634"/>
                    <a:pt x="1395" y="634"/>
                  </a:cubicBezTo>
                  <a:cubicBezTo>
                    <a:pt x="1263" y="709"/>
                    <a:pt x="1263" y="709"/>
                    <a:pt x="1263" y="709"/>
                  </a:cubicBezTo>
                  <a:cubicBezTo>
                    <a:pt x="1263" y="859"/>
                    <a:pt x="1263" y="859"/>
                    <a:pt x="1263" y="859"/>
                  </a:cubicBezTo>
                  <a:cubicBezTo>
                    <a:pt x="1395" y="934"/>
                    <a:pt x="1395" y="934"/>
                    <a:pt x="1395" y="934"/>
                  </a:cubicBezTo>
                  <a:cubicBezTo>
                    <a:pt x="1526" y="859"/>
                    <a:pt x="1526" y="859"/>
                    <a:pt x="1526" y="859"/>
                  </a:cubicBezTo>
                  <a:cubicBezTo>
                    <a:pt x="1526" y="709"/>
                    <a:pt x="1526" y="709"/>
                    <a:pt x="1526" y="709"/>
                  </a:cubicBezTo>
                  <a:cubicBezTo>
                    <a:pt x="1525" y="708"/>
                    <a:pt x="1525" y="708"/>
                    <a:pt x="1525" y="708"/>
                  </a:cubicBezTo>
                  <a:cubicBezTo>
                    <a:pt x="1623" y="611"/>
                    <a:pt x="1623" y="611"/>
                    <a:pt x="1623" y="611"/>
                  </a:cubicBezTo>
                  <a:cubicBezTo>
                    <a:pt x="1672" y="677"/>
                    <a:pt x="1751" y="721"/>
                    <a:pt x="1840" y="723"/>
                  </a:cubicBezTo>
                  <a:cubicBezTo>
                    <a:pt x="1840" y="772"/>
                    <a:pt x="1840" y="772"/>
                    <a:pt x="1840" y="772"/>
                  </a:cubicBezTo>
                  <a:cubicBezTo>
                    <a:pt x="1755" y="821"/>
                    <a:pt x="1755" y="821"/>
                    <a:pt x="1755" y="821"/>
                  </a:cubicBezTo>
                  <a:cubicBezTo>
                    <a:pt x="1755" y="858"/>
                    <a:pt x="1755" y="858"/>
                    <a:pt x="1755" y="858"/>
                  </a:cubicBezTo>
                  <a:cubicBezTo>
                    <a:pt x="1680" y="932"/>
                    <a:pt x="1680" y="932"/>
                    <a:pt x="1680" y="932"/>
                  </a:cubicBezTo>
                  <a:cubicBezTo>
                    <a:pt x="1680" y="807"/>
                    <a:pt x="1680" y="807"/>
                    <a:pt x="1680" y="807"/>
                  </a:cubicBezTo>
                  <a:cubicBezTo>
                    <a:pt x="1711" y="776"/>
                    <a:pt x="1711" y="776"/>
                    <a:pt x="1711" y="776"/>
                  </a:cubicBezTo>
                  <a:cubicBezTo>
                    <a:pt x="1703" y="769"/>
                    <a:pt x="1703" y="769"/>
                    <a:pt x="1703" y="769"/>
                  </a:cubicBezTo>
                  <a:cubicBezTo>
                    <a:pt x="1669" y="803"/>
                    <a:pt x="1669" y="803"/>
                    <a:pt x="1669" y="803"/>
                  </a:cubicBezTo>
                  <a:cubicBezTo>
                    <a:pt x="1669" y="943"/>
                    <a:pt x="1669" y="943"/>
                    <a:pt x="1669" y="943"/>
                  </a:cubicBezTo>
                  <a:cubicBezTo>
                    <a:pt x="1596" y="1015"/>
                    <a:pt x="1596" y="1015"/>
                    <a:pt x="1596" y="1015"/>
                  </a:cubicBezTo>
                  <a:cubicBezTo>
                    <a:pt x="1596" y="1196"/>
                    <a:pt x="1596" y="1196"/>
                    <a:pt x="1596" y="1196"/>
                  </a:cubicBezTo>
                  <a:cubicBezTo>
                    <a:pt x="1535" y="1257"/>
                    <a:pt x="1535" y="1257"/>
                    <a:pt x="1535" y="1257"/>
                  </a:cubicBezTo>
                  <a:cubicBezTo>
                    <a:pt x="1533" y="1256"/>
                    <a:pt x="1530" y="1255"/>
                    <a:pt x="1527" y="1255"/>
                  </a:cubicBezTo>
                  <a:cubicBezTo>
                    <a:pt x="1518" y="1255"/>
                    <a:pt x="1511" y="1262"/>
                    <a:pt x="1511" y="1271"/>
                  </a:cubicBezTo>
                  <a:cubicBezTo>
                    <a:pt x="1511" y="1280"/>
                    <a:pt x="1518" y="1288"/>
                    <a:pt x="1527" y="1288"/>
                  </a:cubicBezTo>
                  <a:cubicBezTo>
                    <a:pt x="1537" y="1288"/>
                    <a:pt x="1544" y="1280"/>
                    <a:pt x="1544" y="1271"/>
                  </a:cubicBezTo>
                  <a:cubicBezTo>
                    <a:pt x="1544" y="1269"/>
                    <a:pt x="1543" y="1266"/>
                    <a:pt x="1542" y="1264"/>
                  </a:cubicBezTo>
                  <a:cubicBezTo>
                    <a:pt x="1607" y="1200"/>
                    <a:pt x="1607" y="1200"/>
                    <a:pt x="1607" y="1200"/>
                  </a:cubicBezTo>
                  <a:cubicBezTo>
                    <a:pt x="1607" y="1019"/>
                    <a:pt x="1607" y="1019"/>
                    <a:pt x="1607" y="1019"/>
                  </a:cubicBezTo>
                  <a:cubicBezTo>
                    <a:pt x="1755" y="873"/>
                    <a:pt x="1755" y="873"/>
                    <a:pt x="1755" y="873"/>
                  </a:cubicBezTo>
                  <a:cubicBezTo>
                    <a:pt x="1755" y="918"/>
                    <a:pt x="1755" y="918"/>
                    <a:pt x="1755" y="918"/>
                  </a:cubicBezTo>
                  <a:cubicBezTo>
                    <a:pt x="1635" y="1037"/>
                    <a:pt x="1635" y="1037"/>
                    <a:pt x="1635" y="1037"/>
                  </a:cubicBezTo>
                  <a:cubicBezTo>
                    <a:pt x="1635" y="1331"/>
                    <a:pt x="1635" y="1331"/>
                    <a:pt x="1635" y="1331"/>
                  </a:cubicBezTo>
                  <a:cubicBezTo>
                    <a:pt x="1645" y="1331"/>
                    <a:pt x="1645" y="1331"/>
                    <a:pt x="1645" y="1331"/>
                  </a:cubicBezTo>
                  <a:cubicBezTo>
                    <a:pt x="1645" y="1041"/>
                    <a:pt x="1645" y="1041"/>
                    <a:pt x="1645" y="1041"/>
                  </a:cubicBezTo>
                  <a:cubicBezTo>
                    <a:pt x="1761" y="927"/>
                    <a:pt x="1761" y="927"/>
                    <a:pt x="1761" y="927"/>
                  </a:cubicBezTo>
                  <a:cubicBezTo>
                    <a:pt x="1840" y="972"/>
                    <a:pt x="1840" y="972"/>
                    <a:pt x="1840" y="972"/>
                  </a:cubicBezTo>
                  <a:cubicBezTo>
                    <a:pt x="1840" y="1077"/>
                    <a:pt x="1840" y="1077"/>
                    <a:pt x="1840" y="1077"/>
                  </a:cubicBezTo>
                  <a:cubicBezTo>
                    <a:pt x="1959" y="1194"/>
                    <a:pt x="1959" y="1194"/>
                    <a:pt x="1959" y="1194"/>
                  </a:cubicBezTo>
                  <a:cubicBezTo>
                    <a:pt x="1959" y="1307"/>
                    <a:pt x="1959" y="1307"/>
                    <a:pt x="1959" y="1307"/>
                  </a:cubicBezTo>
                  <a:cubicBezTo>
                    <a:pt x="1948" y="1309"/>
                    <a:pt x="1939" y="1319"/>
                    <a:pt x="1939" y="1331"/>
                  </a:cubicBezTo>
                  <a:cubicBezTo>
                    <a:pt x="1939" y="1343"/>
                    <a:pt x="1948" y="1353"/>
                    <a:pt x="1959" y="1355"/>
                  </a:cubicBezTo>
                  <a:cubicBezTo>
                    <a:pt x="1959" y="1479"/>
                    <a:pt x="1959" y="1479"/>
                    <a:pt x="1959" y="1479"/>
                  </a:cubicBezTo>
                  <a:cubicBezTo>
                    <a:pt x="1953" y="1481"/>
                    <a:pt x="1948" y="1487"/>
                    <a:pt x="1948" y="1494"/>
                  </a:cubicBezTo>
                  <a:cubicBezTo>
                    <a:pt x="1948" y="1503"/>
                    <a:pt x="1955" y="1510"/>
                    <a:pt x="1964" y="1510"/>
                  </a:cubicBezTo>
                  <a:cubicBezTo>
                    <a:pt x="1974" y="1510"/>
                    <a:pt x="1981" y="1503"/>
                    <a:pt x="1981" y="1494"/>
                  </a:cubicBezTo>
                  <a:cubicBezTo>
                    <a:pt x="1981" y="1487"/>
                    <a:pt x="1976" y="1481"/>
                    <a:pt x="1969" y="1479"/>
                  </a:cubicBezTo>
                  <a:cubicBezTo>
                    <a:pt x="1969" y="1355"/>
                    <a:pt x="1969" y="1355"/>
                    <a:pt x="1969" y="1355"/>
                  </a:cubicBezTo>
                  <a:cubicBezTo>
                    <a:pt x="1981" y="1353"/>
                    <a:pt x="1989" y="1343"/>
                    <a:pt x="1989" y="1331"/>
                  </a:cubicBezTo>
                  <a:cubicBezTo>
                    <a:pt x="1989" y="1319"/>
                    <a:pt x="1981" y="1309"/>
                    <a:pt x="1969" y="1307"/>
                  </a:cubicBezTo>
                  <a:cubicBezTo>
                    <a:pt x="1969" y="1190"/>
                    <a:pt x="1969" y="1190"/>
                    <a:pt x="1969" y="1190"/>
                  </a:cubicBezTo>
                  <a:cubicBezTo>
                    <a:pt x="1850" y="1073"/>
                    <a:pt x="1850" y="1073"/>
                    <a:pt x="1850" y="1073"/>
                  </a:cubicBezTo>
                  <a:cubicBezTo>
                    <a:pt x="1850" y="972"/>
                    <a:pt x="1850" y="972"/>
                    <a:pt x="1850" y="972"/>
                  </a:cubicBezTo>
                  <a:cubicBezTo>
                    <a:pt x="1936" y="923"/>
                    <a:pt x="1936" y="923"/>
                    <a:pt x="1936" y="923"/>
                  </a:cubicBezTo>
                  <a:cubicBezTo>
                    <a:pt x="1936" y="821"/>
                    <a:pt x="1936" y="821"/>
                    <a:pt x="1936" y="821"/>
                  </a:cubicBezTo>
                  <a:cubicBezTo>
                    <a:pt x="1879" y="788"/>
                    <a:pt x="1879" y="788"/>
                    <a:pt x="1879" y="788"/>
                  </a:cubicBezTo>
                  <a:cubicBezTo>
                    <a:pt x="1879" y="685"/>
                    <a:pt x="1879" y="685"/>
                    <a:pt x="1879" y="685"/>
                  </a:cubicBezTo>
                  <a:cubicBezTo>
                    <a:pt x="1928" y="678"/>
                    <a:pt x="1973" y="656"/>
                    <a:pt x="2007" y="624"/>
                  </a:cubicBezTo>
                  <a:cubicBezTo>
                    <a:pt x="2051" y="667"/>
                    <a:pt x="2051" y="667"/>
                    <a:pt x="2051" y="667"/>
                  </a:cubicBezTo>
                  <a:cubicBezTo>
                    <a:pt x="2237" y="667"/>
                    <a:pt x="2237" y="667"/>
                    <a:pt x="2237" y="667"/>
                  </a:cubicBezTo>
                  <a:cubicBezTo>
                    <a:pt x="2238" y="675"/>
                    <a:pt x="2245" y="680"/>
                    <a:pt x="2253" y="680"/>
                  </a:cubicBezTo>
                  <a:cubicBezTo>
                    <a:pt x="2262" y="680"/>
                    <a:pt x="2269" y="673"/>
                    <a:pt x="2269" y="664"/>
                  </a:cubicBezTo>
                  <a:cubicBezTo>
                    <a:pt x="2269" y="655"/>
                    <a:pt x="2262" y="647"/>
                    <a:pt x="2253" y="647"/>
                  </a:cubicBezTo>
                  <a:cubicBezTo>
                    <a:pt x="2246" y="647"/>
                    <a:pt x="2240" y="651"/>
                    <a:pt x="2237" y="657"/>
                  </a:cubicBezTo>
                  <a:cubicBezTo>
                    <a:pt x="2056" y="657"/>
                    <a:pt x="2056" y="657"/>
                    <a:pt x="2056" y="657"/>
                  </a:cubicBezTo>
                  <a:cubicBezTo>
                    <a:pt x="2015" y="617"/>
                    <a:pt x="2015" y="617"/>
                    <a:pt x="2015" y="617"/>
                  </a:cubicBezTo>
                  <a:cubicBezTo>
                    <a:pt x="2057" y="574"/>
                    <a:pt x="2084" y="516"/>
                    <a:pt x="2084" y="452"/>
                  </a:cubicBezTo>
                  <a:cubicBezTo>
                    <a:pt x="2084" y="388"/>
                    <a:pt x="2057" y="329"/>
                    <a:pt x="2015" y="287"/>
                  </a:cubicBezTo>
                  <a:cubicBezTo>
                    <a:pt x="2033" y="269"/>
                    <a:pt x="2033" y="269"/>
                    <a:pt x="2033" y="269"/>
                  </a:cubicBezTo>
                  <a:cubicBezTo>
                    <a:pt x="2080" y="316"/>
                    <a:pt x="2110" y="380"/>
                    <a:pt x="2110" y="452"/>
                  </a:cubicBezTo>
                  <a:cubicBezTo>
                    <a:pt x="2120" y="452"/>
                    <a:pt x="2120" y="452"/>
                    <a:pt x="2120" y="452"/>
                  </a:cubicBezTo>
                  <a:cubicBezTo>
                    <a:pt x="2120" y="378"/>
                    <a:pt x="2089" y="310"/>
                    <a:pt x="2040" y="261"/>
                  </a:cubicBezTo>
                  <a:cubicBezTo>
                    <a:pt x="2268" y="36"/>
                    <a:pt x="2268" y="36"/>
                    <a:pt x="2268" y="36"/>
                  </a:cubicBezTo>
                  <a:cubicBezTo>
                    <a:pt x="2271" y="38"/>
                    <a:pt x="2273" y="38"/>
                    <a:pt x="2276" y="38"/>
                  </a:cubicBezTo>
                  <a:cubicBezTo>
                    <a:pt x="2285" y="38"/>
                    <a:pt x="2293" y="31"/>
                    <a:pt x="2293" y="22"/>
                  </a:cubicBezTo>
                  <a:cubicBezTo>
                    <a:pt x="2293" y="13"/>
                    <a:pt x="2285" y="6"/>
                    <a:pt x="2276" y="6"/>
                  </a:cubicBezTo>
                  <a:cubicBezTo>
                    <a:pt x="2267" y="6"/>
                    <a:pt x="2259" y="13"/>
                    <a:pt x="2259" y="22"/>
                  </a:cubicBezTo>
                  <a:cubicBezTo>
                    <a:pt x="2259" y="25"/>
                    <a:pt x="2260" y="27"/>
                    <a:pt x="2261" y="29"/>
                  </a:cubicBezTo>
                  <a:cubicBezTo>
                    <a:pt x="2033" y="254"/>
                    <a:pt x="2033" y="254"/>
                    <a:pt x="2033" y="254"/>
                  </a:cubicBezTo>
                  <a:cubicBezTo>
                    <a:pt x="1984" y="209"/>
                    <a:pt x="1918" y="181"/>
                    <a:pt x="1845" y="181"/>
                  </a:cubicBezTo>
                  <a:cubicBezTo>
                    <a:pt x="1845" y="191"/>
                    <a:pt x="1845" y="191"/>
                    <a:pt x="1845" y="191"/>
                  </a:cubicBezTo>
                  <a:cubicBezTo>
                    <a:pt x="1915" y="191"/>
                    <a:pt x="1978" y="218"/>
                    <a:pt x="2026" y="262"/>
                  </a:cubicBezTo>
                  <a:cubicBezTo>
                    <a:pt x="2007" y="280"/>
                    <a:pt x="2007" y="280"/>
                    <a:pt x="2007" y="280"/>
                  </a:cubicBezTo>
                  <a:cubicBezTo>
                    <a:pt x="1965" y="241"/>
                    <a:pt x="1908" y="217"/>
                    <a:pt x="1845" y="217"/>
                  </a:cubicBezTo>
                  <a:cubicBezTo>
                    <a:pt x="1781" y="217"/>
                    <a:pt x="1723" y="242"/>
                    <a:pt x="1681" y="282"/>
                  </a:cubicBezTo>
                  <a:cubicBezTo>
                    <a:pt x="1596" y="199"/>
                    <a:pt x="1596" y="199"/>
                    <a:pt x="1596" y="199"/>
                  </a:cubicBezTo>
                  <a:cubicBezTo>
                    <a:pt x="1451" y="199"/>
                    <a:pt x="1451" y="199"/>
                    <a:pt x="1451" y="199"/>
                  </a:cubicBezTo>
                  <a:cubicBezTo>
                    <a:pt x="1271" y="22"/>
                    <a:pt x="1271" y="22"/>
                    <a:pt x="1271" y="22"/>
                  </a:cubicBezTo>
                  <a:cubicBezTo>
                    <a:pt x="1272" y="20"/>
                    <a:pt x="1272" y="18"/>
                    <a:pt x="1272" y="16"/>
                  </a:cubicBezTo>
                  <a:cubicBezTo>
                    <a:pt x="1272" y="7"/>
                    <a:pt x="1265" y="0"/>
                    <a:pt x="1256" y="0"/>
                  </a:cubicBezTo>
                  <a:cubicBezTo>
                    <a:pt x="1246" y="0"/>
                    <a:pt x="1239" y="7"/>
                    <a:pt x="1239" y="16"/>
                  </a:cubicBezTo>
                  <a:cubicBezTo>
                    <a:pt x="1239" y="25"/>
                    <a:pt x="1246" y="33"/>
                    <a:pt x="1256" y="33"/>
                  </a:cubicBezTo>
                  <a:cubicBezTo>
                    <a:pt x="1259" y="33"/>
                    <a:pt x="1262" y="32"/>
                    <a:pt x="1265" y="30"/>
                  </a:cubicBezTo>
                  <a:cubicBezTo>
                    <a:pt x="1436" y="199"/>
                    <a:pt x="1436" y="199"/>
                    <a:pt x="1436" y="199"/>
                  </a:cubicBezTo>
                  <a:cubicBezTo>
                    <a:pt x="1394" y="199"/>
                    <a:pt x="1394" y="199"/>
                    <a:pt x="1394" y="199"/>
                  </a:cubicBezTo>
                  <a:cubicBezTo>
                    <a:pt x="1215" y="22"/>
                    <a:pt x="1215" y="22"/>
                    <a:pt x="1215" y="22"/>
                  </a:cubicBezTo>
                  <a:cubicBezTo>
                    <a:pt x="1216" y="20"/>
                    <a:pt x="1216" y="18"/>
                    <a:pt x="1216" y="16"/>
                  </a:cubicBezTo>
                  <a:cubicBezTo>
                    <a:pt x="1216" y="7"/>
                    <a:pt x="1209" y="0"/>
                    <a:pt x="1200" y="0"/>
                  </a:cubicBezTo>
                  <a:cubicBezTo>
                    <a:pt x="1190" y="0"/>
                    <a:pt x="1183" y="7"/>
                    <a:pt x="1183" y="16"/>
                  </a:cubicBezTo>
                  <a:cubicBezTo>
                    <a:pt x="1183" y="25"/>
                    <a:pt x="1190" y="33"/>
                    <a:pt x="1200" y="33"/>
                  </a:cubicBezTo>
                  <a:cubicBezTo>
                    <a:pt x="1203" y="33"/>
                    <a:pt x="1206" y="32"/>
                    <a:pt x="1209" y="30"/>
                  </a:cubicBezTo>
                  <a:cubicBezTo>
                    <a:pt x="1380" y="199"/>
                    <a:pt x="1380" y="199"/>
                    <a:pt x="1380" y="199"/>
                  </a:cubicBezTo>
                  <a:cubicBezTo>
                    <a:pt x="1170" y="199"/>
                    <a:pt x="1170" y="199"/>
                    <a:pt x="1170" y="199"/>
                  </a:cubicBezTo>
                  <a:cubicBezTo>
                    <a:pt x="1168" y="192"/>
                    <a:pt x="1162" y="187"/>
                    <a:pt x="1154" y="187"/>
                  </a:cubicBezTo>
                  <a:cubicBezTo>
                    <a:pt x="1145" y="187"/>
                    <a:pt x="1138" y="195"/>
                    <a:pt x="1138" y="204"/>
                  </a:cubicBezTo>
                  <a:cubicBezTo>
                    <a:pt x="1138" y="213"/>
                    <a:pt x="1145" y="220"/>
                    <a:pt x="1154" y="220"/>
                  </a:cubicBezTo>
                  <a:cubicBezTo>
                    <a:pt x="1162" y="220"/>
                    <a:pt x="1168" y="216"/>
                    <a:pt x="1170" y="209"/>
                  </a:cubicBezTo>
                  <a:cubicBezTo>
                    <a:pt x="1390" y="209"/>
                    <a:pt x="1390" y="209"/>
                    <a:pt x="1390" y="209"/>
                  </a:cubicBezTo>
                  <a:cubicBezTo>
                    <a:pt x="1391" y="210"/>
                    <a:pt x="1391" y="210"/>
                    <a:pt x="1391" y="210"/>
                  </a:cubicBezTo>
                  <a:cubicBezTo>
                    <a:pt x="1392" y="209"/>
                    <a:pt x="1392" y="209"/>
                    <a:pt x="1392" y="209"/>
                  </a:cubicBezTo>
                  <a:cubicBezTo>
                    <a:pt x="1447" y="209"/>
                    <a:pt x="1447" y="209"/>
                    <a:pt x="1447" y="209"/>
                  </a:cubicBezTo>
                  <a:cubicBezTo>
                    <a:pt x="1447" y="210"/>
                    <a:pt x="1447" y="210"/>
                    <a:pt x="1447" y="210"/>
                  </a:cubicBezTo>
                  <a:cubicBezTo>
                    <a:pt x="1448" y="209"/>
                    <a:pt x="1448" y="209"/>
                    <a:pt x="1448" y="209"/>
                  </a:cubicBezTo>
                  <a:cubicBezTo>
                    <a:pt x="1592" y="209"/>
                    <a:pt x="1592" y="209"/>
                    <a:pt x="1592" y="209"/>
                  </a:cubicBezTo>
                  <a:cubicBezTo>
                    <a:pt x="1673" y="289"/>
                    <a:pt x="1673" y="289"/>
                    <a:pt x="1673" y="289"/>
                  </a:cubicBezTo>
                  <a:cubicBezTo>
                    <a:pt x="1632" y="332"/>
                    <a:pt x="1607" y="389"/>
                    <a:pt x="1607" y="452"/>
                  </a:cubicBezTo>
                  <a:cubicBezTo>
                    <a:pt x="1607" y="580"/>
                    <a:pt x="1711" y="684"/>
                    <a:pt x="1840" y="687"/>
                  </a:cubicBezTo>
                  <a:cubicBezTo>
                    <a:pt x="1840" y="712"/>
                    <a:pt x="1840" y="712"/>
                    <a:pt x="1840" y="712"/>
                  </a:cubicBezTo>
                  <a:cubicBezTo>
                    <a:pt x="1697" y="710"/>
                    <a:pt x="1581" y="594"/>
                    <a:pt x="1581" y="452"/>
                  </a:cubicBezTo>
                  <a:cubicBezTo>
                    <a:pt x="1581" y="447"/>
                    <a:pt x="1581" y="447"/>
                    <a:pt x="1581" y="447"/>
                  </a:cubicBezTo>
                  <a:cubicBezTo>
                    <a:pt x="1360" y="447"/>
                    <a:pt x="1360" y="447"/>
                    <a:pt x="1360" y="447"/>
                  </a:cubicBezTo>
                  <a:cubicBezTo>
                    <a:pt x="1358" y="436"/>
                    <a:pt x="1348" y="427"/>
                    <a:pt x="1336" y="427"/>
                  </a:cubicBezTo>
                  <a:cubicBezTo>
                    <a:pt x="1324" y="427"/>
                    <a:pt x="1314" y="436"/>
                    <a:pt x="1311" y="447"/>
                  </a:cubicBezTo>
                  <a:cubicBezTo>
                    <a:pt x="1081" y="447"/>
                    <a:pt x="1081" y="447"/>
                    <a:pt x="1081" y="447"/>
                  </a:cubicBezTo>
                  <a:cubicBezTo>
                    <a:pt x="948" y="315"/>
                    <a:pt x="948" y="315"/>
                    <a:pt x="948" y="315"/>
                  </a:cubicBezTo>
                  <a:cubicBezTo>
                    <a:pt x="831" y="315"/>
                    <a:pt x="831" y="315"/>
                    <a:pt x="831" y="315"/>
                  </a:cubicBezTo>
                  <a:cubicBezTo>
                    <a:pt x="829" y="260"/>
                    <a:pt x="782" y="217"/>
                    <a:pt x="726" y="217"/>
                  </a:cubicBezTo>
                  <a:cubicBezTo>
                    <a:pt x="670" y="217"/>
                    <a:pt x="624" y="260"/>
                    <a:pt x="621" y="315"/>
                  </a:cubicBezTo>
                  <a:cubicBezTo>
                    <a:pt x="515" y="315"/>
                    <a:pt x="515" y="315"/>
                    <a:pt x="515" y="315"/>
                  </a:cubicBezTo>
                  <a:cubicBezTo>
                    <a:pt x="430" y="215"/>
                    <a:pt x="430" y="215"/>
                    <a:pt x="430" y="215"/>
                  </a:cubicBezTo>
                  <a:cubicBezTo>
                    <a:pt x="45" y="215"/>
                    <a:pt x="45" y="215"/>
                    <a:pt x="45" y="215"/>
                  </a:cubicBezTo>
                  <a:cubicBezTo>
                    <a:pt x="40" y="210"/>
                    <a:pt x="33" y="206"/>
                    <a:pt x="25" y="206"/>
                  </a:cubicBezTo>
                  <a:cubicBezTo>
                    <a:pt x="11" y="206"/>
                    <a:pt x="0" y="217"/>
                    <a:pt x="0" y="231"/>
                  </a:cubicBezTo>
                  <a:cubicBezTo>
                    <a:pt x="0" y="244"/>
                    <a:pt x="11" y="255"/>
                    <a:pt x="25" y="255"/>
                  </a:cubicBezTo>
                  <a:close/>
                  <a:moveTo>
                    <a:pt x="1516" y="853"/>
                  </a:moveTo>
                  <a:cubicBezTo>
                    <a:pt x="1395" y="922"/>
                    <a:pt x="1395" y="922"/>
                    <a:pt x="1395" y="922"/>
                  </a:cubicBezTo>
                  <a:cubicBezTo>
                    <a:pt x="1273" y="853"/>
                    <a:pt x="1273" y="853"/>
                    <a:pt x="1273" y="853"/>
                  </a:cubicBezTo>
                  <a:cubicBezTo>
                    <a:pt x="1273" y="715"/>
                    <a:pt x="1273" y="715"/>
                    <a:pt x="1273" y="715"/>
                  </a:cubicBezTo>
                  <a:cubicBezTo>
                    <a:pt x="1395" y="646"/>
                    <a:pt x="1395" y="646"/>
                    <a:pt x="1395" y="646"/>
                  </a:cubicBezTo>
                  <a:cubicBezTo>
                    <a:pt x="1516" y="715"/>
                    <a:pt x="1516" y="715"/>
                    <a:pt x="1516" y="715"/>
                  </a:cubicBezTo>
                  <a:lnTo>
                    <a:pt x="1516" y="853"/>
                  </a:lnTo>
                  <a:close/>
                  <a:moveTo>
                    <a:pt x="1925" y="918"/>
                  </a:moveTo>
                  <a:cubicBezTo>
                    <a:pt x="1845" y="963"/>
                    <a:pt x="1845" y="963"/>
                    <a:pt x="1845" y="963"/>
                  </a:cubicBezTo>
                  <a:cubicBezTo>
                    <a:pt x="1765" y="918"/>
                    <a:pt x="1765" y="918"/>
                    <a:pt x="1765" y="918"/>
                  </a:cubicBezTo>
                  <a:cubicBezTo>
                    <a:pt x="1765" y="826"/>
                    <a:pt x="1765" y="826"/>
                    <a:pt x="1765" y="826"/>
                  </a:cubicBezTo>
                  <a:cubicBezTo>
                    <a:pt x="1845" y="781"/>
                    <a:pt x="1845" y="781"/>
                    <a:pt x="1845" y="781"/>
                  </a:cubicBezTo>
                  <a:cubicBezTo>
                    <a:pt x="1925" y="826"/>
                    <a:pt x="1925" y="826"/>
                    <a:pt x="1925" y="826"/>
                  </a:cubicBezTo>
                  <a:lnTo>
                    <a:pt x="1925" y="918"/>
                  </a:lnTo>
                  <a:close/>
                  <a:moveTo>
                    <a:pt x="1869" y="783"/>
                  </a:moveTo>
                  <a:cubicBezTo>
                    <a:pt x="1850" y="772"/>
                    <a:pt x="1850" y="772"/>
                    <a:pt x="1850" y="772"/>
                  </a:cubicBezTo>
                  <a:cubicBezTo>
                    <a:pt x="1850" y="687"/>
                    <a:pt x="1850" y="687"/>
                    <a:pt x="1850" y="687"/>
                  </a:cubicBezTo>
                  <a:cubicBezTo>
                    <a:pt x="1857" y="687"/>
                    <a:pt x="1863" y="686"/>
                    <a:pt x="1869" y="686"/>
                  </a:cubicBezTo>
                  <a:lnTo>
                    <a:pt x="1869" y="783"/>
                  </a:lnTo>
                  <a:close/>
                  <a:moveTo>
                    <a:pt x="1850" y="450"/>
                  </a:moveTo>
                  <a:cubicBezTo>
                    <a:pt x="1712" y="313"/>
                    <a:pt x="1712" y="313"/>
                    <a:pt x="1712" y="313"/>
                  </a:cubicBezTo>
                  <a:cubicBezTo>
                    <a:pt x="1747" y="280"/>
                    <a:pt x="1794" y="260"/>
                    <a:pt x="1845" y="260"/>
                  </a:cubicBezTo>
                  <a:cubicBezTo>
                    <a:pt x="1952" y="260"/>
                    <a:pt x="2039" y="346"/>
                    <a:pt x="2039" y="452"/>
                  </a:cubicBezTo>
                  <a:cubicBezTo>
                    <a:pt x="2039" y="556"/>
                    <a:pt x="1955" y="640"/>
                    <a:pt x="1850" y="643"/>
                  </a:cubicBezTo>
                  <a:lnTo>
                    <a:pt x="1850" y="450"/>
                  </a:lnTo>
                  <a:close/>
                  <a:moveTo>
                    <a:pt x="1840" y="454"/>
                  </a:moveTo>
                  <a:cubicBezTo>
                    <a:pt x="1840" y="643"/>
                    <a:pt x="1840" y="643"/>
                    <a:pt x="1840" y="643"/>
                  </a:cubicBezTo>
                  <a:cubicBezTo>
                    <a:pt x="1735" y="640"/>
                    <a:pt x="1651" y="556"/>
                    <a:pt x="1651" y="452"/>
                  </a:cubicBezTo>
                  <a:cubicBezTo>
                    <a:pt x="1651" y="401"/>
                    <a:pt x="1671" y="355"/>
                    <a:pt x="1704" y="320"/>
                  </a:cubicBezTo>
                  <a:lnTo>
                    <a:pt x="1840" y="454"/>
                  </a:lnTo>
                  <a:close/>
                  <a:moveTo>
                    <a:pt x="1845" y="227"/>
                  </a:moveTo>
                  <a:cubicBezTo>
                    <a:pt x="1971" y="227"/>
                    <a:pt x="2073" y="328"/>
                    <a:pt x="2073" y="452"/>
                  </a:cubicBezTo>
                  <a:cubicBezTo>
                    <a:pt x="2073" y="574"/>
                    <a:pt x="1974" y="674"/>
                    <a:pt x="1850" y="677"/>
                  </a:cubicBezTo>
                  <a:cubicBezTo>
                    <a:pt x="1850" y="647"/>
                    <a:pt x="1850" y="647"/>
                    <a:pt x="1850" y="647"/>
                  </a:cubicBezTo>
                  <a:cubicBezTo>
                    <a:pt x="1957" y="645"/>
                    <a:pt x="2043" y="558"/>
                    <a:pt x="2043" y="452"/>
                  </a:cubicBezTo>
                  <a:cubicBezTo>
                    <a:pt x="2043" y="344"/>
                    <a:pt x="1955" y="256"/>
                    <a:pt x="1845" y="256"/>
                  </a:cubicBezTo>
                  <a:cubicBezTo>
                    <a:pt x="1792" y="256"/>
                    <a:pt x="1744" y="277"/>
                    <a:pt x="1709" y="310"/>
                  </a:cubicBezTo>
                  <a:cubicBezTo>
                    <a:pt x="1688" y="289"/>
                    <a:pt x="1688" y="289"/>
                    <a:pt x="1688" y="289"/>
                  </a:cubicBezTo>
                  <a:cubicBezTo>
                    <a:pt x="1729" y="251"/>
                    <a:pt x="1784" y="227"/>
                    <a:pt x="1845" y="227"/>
                  </a:cubicBezTo>
                  <a:close/>
                  <a:moveTo>
                    <a:pt x="1617" y="452"/>
                  </a:moveTo>
                  <a:cubicBezTo>
                    <a:pt x="1617" y="392"/>
                    <a:pt x="1641" y="337"/>
                    <a:pt x="1681" y="297"/>
                  </a:cubicBezTo>
                  <a:cubicBezTo>
                    <a:pt x="1702" y="317"/>
                    <a:pt x="1702" y="317"/>
                    <a:pt x="1702" y="317"/>
                  </a:cubicBezTo>
                  <a:cubicBezTo>
                    <a:pt x="1668" y="352"/>
                    <a:pt x="1647" y="400"/>
                    <a:pt x="1647" y="452"/>
                  </a:cubicBezTo>
                  <a:cubicBezTo>
                    <a:pt x="1647" y="558"/>
                    <a:pt x="1733" y="645"/>
                    <a:pt x="1840" y="647"/>
                  </a:cubicBezTo>
                  <a:cubicBezTo>
                    <a:pt x="1840" y="677"/>
                    <a:pt x="1840" y="677"/>
                    <a:pt x="1840" y="677"/>
                  </a:cubicBezTo>
                  <a:cubicBezTo>
                    <a:pt x="1717" y="674"/>
                    <a:pt x="1617" y="574"/>
                    <a:pt x="1617" y="452"/>
                  </a:cubicBezTo>
                  <a:close/>
                  <a:moveTo>
                    <a:pt x="726" y="227"/>
                  </a:moveTo>
                  <a:cubicBezTo>
                    <a:pt x="779" y="227"/>
                    <a:pt x="821" y="269"/>
                    <a:pt x="821" y="320"/>
                  </a:cubicBezTo>
                  <a:cubicBezTo>
                    <a:pt x="821" y="372"/>
                    <a:pt x="779" y="414"/>
                    <a:pt x="726" y="414"/>
                  </a:cubicBezTo>
                  <a:cubicBezTo>
                    <a:pt x="674" y="414"/>
                    <a:pt x="631" y="372"/>
                    <a:pt x="631" y="320"/>
                  </a:cubicBezTo>
                  <a:cubicBezTo>
                    <a:pt x="631" y="269"/>
                    <a:pt x="674" y="227"/>
                    <a:pt x="726"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4" name="Oval 12">
              <a:extLst>
                <a:ext uri="{FF2B5EF4-FFF2-40B4-BE49-F238E27FC236}">
                  <a16:creationId xmlns:a16="http://schemas.microsoft.com/office/drawing/2014/main" id="{EA6AE2C6-A0CA-4BFA-A1CB-B6C8964107B0}"/>
                </a:ext>
              </a:extLst>
            </p:cNvPr>
            <p:cNvSpPr>
              <a:spLocks noChangeArrowheads="1"/>
            </p:cNvSpPr>
            <p:nvPr/>
          </p:nvSpPr>
          <p:spPr bwMode="auto">
            <a:xfrm>
              <a:off x="5031" y="1922"/>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5" name="Oval 13">
              <a:extLst>
                <a:ext uri="{FF2B5EF4-FFF2-40B4-BE49-F238E27FC236}">
                  <a16:creationId xmlns:a16="http://schemas.microsoft.com/office/drawing/2014/main" id="{0DBA0538-EA77-4282-A766-B16D0B673A71}"/>
                </a:ext>
              </a:extLst>
            </p:cNvPr>
            <p:cNvSpPr>
              <a:spLocks noChangeArrowheads="1"/>
            </p:cNvSpPr>
            <p:nvPr/>
          </p:nvSpPr>
          <p:spPr bwMode="auto">
            <a:xfrm>
              <a:off x="5031" y="1794"/>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6" name="Oval 14">
              <a:extLst>
                <a:ext uri="{FF2B5EF4-FFF2-40B4-BE49-F238E27FC236}">
                  <a16:creationId xmlns:a16="http://schemas.microsoft.com/office/drawing/2014/main" id="{8C07227F-7575-4B31-B4BB-5A19741B55A4}"/>
                </a:ext>
              </a:extLst>
            </p:cNvPr>
            <p:cNvSpPr>
              <a:spLocks noChangeArrowheads="1"/>
            </p:cNvSpPr>
            <p:nvPr/>
          </p:nvSpPr>
          <p:spPr bwMode="auto">
            <a:xfrm>
              <a:off x="4073" y="1349"/>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7" name="Oval 15">
              <a:extLst>
                <a:ext uri="{FF2B5EF4-FFF2-40B4-BE49-F238E27FC236}">
                  <a16:creationId xmlns:a16="http://schemas.microsoft.com/office/drawing/2014/main" id="{44270B3F-C14A-47CC-8CDB-3118CF8EED8D}"/>
                </a:ext>
              </a:extLst>
            </p:cNvPr>
            <p:cNvSpPr>
              <a:spLocks noChangeArrowheads="1"/>
            </p:cNvSpPr>
            <p:nvPr/>
          </p:nvSpPr>
          <p:spPr bwMode="auto">
            <a:xfrm>
              <a:off x="4073" y="1222"/>
              <a:ext cx="84"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8" name="Oval 16">
              <a:extLst>
                <a:ext uri="{FF2B5EF4-FFF2-40B4-BE49-F238E27FC236}">
                  <a16:creationId xmlns:a16="http://schemas.microsoft.com/office/drawing/2014/main" id="{34659405-6605-4CB3-A3B8-F294BBB454B1}"/>
                </a:ext>
              </a:extLst>
            </p:cNvPr>
            <p:cNvSpPr>
              <a:spLocks noChangeArrowheads="1"/>
            </p:cNvSpPr>
            <p:nvPr/>
          </p:nvSpPr>
          <p:spPr bwMode="auto">
            <a:xfrm>
              <a:off x="5508" y="1564"/>
              <a:ext cx="56" cy="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9" name="Freeform 17">
              <a:extLst>
                <a:ext uri="{FF2B5EF4-FFF2-40B4-BE49-F238E27FC236}">
                  <a16:creationId xmlns:a16="http://schemas.microsoft.com/office/drawing/2014/main" id="{2A71C2BD-1E7A-4364-92E8-A60AAF63C003}"/>
                </a:ext>
              </a:extLst>
            </p:cNvPr>
            <p:cNvSpPr>
              <a:spLocks noEditPoints="1"/>
            </p:cNvSpPr>
            <p:nvPr/>
          </p:nvSpPr>
          <p:spPr bwMode="auto">
            <a:xfrm>
              <a:off x="5099" y="10"/>
              <a:ext cx="189" cy="186"/>
            </a:xfrm>
            <a:custGeom>
              <a:avLst/>
              <a:gdLst>
                <a:gd name="T0" fmla="*/ 56 w 112"/>
                <a:gd name="T1" fmla="*/ 110 h 110"/>
                <a:gd name="T2" fmla="*/ 112 w 112"/>
                <a:gd name="T3" fmla="*/ 55 h 110"/>
                <a:gd name="T4" fmla="*/ 56 w 112"/>
                <a:gd name="T5" fmla="*/ 0 h 110"/>
                <a:gd name="T6" fmla="*/ 0 w 112"/>
                <a:gd name="T7" fmla="*/ 55 h 110"/>
                <a:gd name="T8" fmla="*/ 56 w 112"/>
                <a:gd name="T9" fmla="*/ 110 h 110"/>
                <a:gd name="T10" fmla="*/ 56 w 112"/>
                <a:gd name="T11" fmla="*/ 10 h 110"/>
                <a:gd name="T12" fmla="*/ 102 w 112"/>
                <a:gd name="T13" fmla="*/ 55 h 110"/>
                <a:gd name="T14" fmla="*/ 56 w 112"/>
                <a:gd name="T15" fmla="*/ 100 h 110"/>
                <a:gd name="T16" fmla="*/ 11 w 112"/>
                <a:gd name="T17" fmla="*/ 55 h 110"/>
                <a:gd name="T18" fmla="*/ 56 w 112"/>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0">
                  <a:moveTo>
                    <a:pt x="56" y="110"/>
                  </a:moveTo>
                  <a:cubicBezTo>
                    <a:pt x="87" y="110"/>
                    <a:pt x="112" y="85"/>
                    <a:pt x="112" y="55"/>
                  </a:cubicBezTo>
                  <a:cubicBezTo>
                    <a:pt x="112" y="24"/>
                    <a:pt x="87" y="0"/>
                    <a:pt x="56" y="0"/>
                  </a:cubicBezTo>
                  <a:cubicBezTo>
                    <a:pt x="25" y="0"/>
                    <a:pt x="0" y="24"/>
                    <a:pt x="0" y="55"/>
                  </a:cubicBezTo>
                  <a:cubicBezTo>
                    <a:pt x="0" y="85"/>
                    <a:pt x="25" y="110"/>
                    <a:pt x="56" y="110"/>
                  </a:cubicBezTo>
                  <a:close/>
                  <a:moveTo>
                    <a:pt x="56" y="10"/>
                  </a:moveTo>
                  <a:cubicBezTo>
                    <a:pt x="81" y="10"/>
                    <a:pt x="102" y="30"/>
                    <a:pt x="102" y="55"/>
                  </a:cubicBezTo>
                  <a:cubicBezTo>
                    <a:pt x="102" y="79"/>
                    <a:pt x="81" y="100"/>
                    <a:pt x="56" y="100"/>
                  </a:cubicBezTo>
                  <a:cubicBezTo>
                    <a:pt x="31" y="100"/>
                    <a:pt x="11" y="79"/>
                    <a:pt x="11" y="55"/>
                  </a:cubicBezTo>
                  <a:cubicBezTo>
                    <a:pt x="11" y="30"/>
                    <a:pt x="31"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0" name="Freeform 18">
              <a:extLst>
                <a:ext uri="{FF2B5EF4-FFF2-40B4-BE49-F238E27FC236}">
                  <a16:creationId xmlns:a16="http://schemas.microsoft.com/office/drawing/2014/main" id="{DA7A5083-9DE3-46E4-B003-8C55303C216E}"/>
                </a:ext>
              </a:extLst>
            </p:cNvPr>
            <p:cNvSpPr>
              <a:spLocks noEditPoints="1"/>
            </p:cNvSpPr>
            <p:nvPr/>
          </p:nvSpPr>
          <p:spPr bwMode="auto">
            <a:xfrm>
              <a:off x="5853" y="1948"/>
              <a:ext cx="188" cy="186"/>
            </a:xfrm>
            <a:custGeom>
              <a:avLst/>
              <a:gdLst>
                <a:gd name="T0" fmla="*/ 0 w 111"/>
                <a:gd name="T1" fmla="*/ 55 h 110"/>
                <a:gd name="T2" fmla="*/ 56 w 111"/>
                <a:gd name="T3" fmla="*/ 110 h 110"/>
                <a:gd name="T4" fmla="*/ 111 w 111"/>
                <a:gd name="T5" fmla="*/ 55 h 110"/>
                <a:gd name="T6" fmla="*/ 56 w 111"/>
                <a:gd name="T7" fmla="*/ 0 h 110"/>
                <a:gd name="T8" fmla="*/ 0 w 111"/>
                <a:gd name="T9" fmla="*/ 55 h 110"/>
                <a:gd name="T10" fmla="*/ 56 w 111"/>
                <a:gd name="T11" fmla="*/ 10 h 110"/>
                <a:gd name="T12" fmla="*/ 101 w 111"/>
                <a:gd name="T13" fmla="*/ 55 h 110"/>
                <a:gd name="T14" fmla="*/ 56 w 111"/>
                <a:gd name="T15" fmla="*/ 100 h 110"/>
                <a:gd name="T16" fmla="*/ 10 w 111"/>
                <a:gd name="T17" fmla="*/ 55 h 110"/>
                <a:gd name="T18" fmla="*/ 56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0" y="55"/>
                  </a:moveTo>
                  <a:cubicBezTo>
                    <a:pt x="0" y="85"/>
                    <a:pt x="25" y="110"/>
                    <a:pt x="56" y="110"/>
                  </a:cubicBezTo>
                  <a:cubicBezTo>
                    <a:pt x="86" y="110"/>
                    <a:pt x="111" y="85"/>
                    <a:pt x="111" y="55"/>
                  </a:cubicBezTo>
                  <a:cubicBezTo>
                    <a:pt x="111" y="25"/>
                    <a:pt x="86" y="0"/>
                    <a:pt x="56" y="0"/>
                  </a:cubicBezTo>
                  <a:cubicBezTo>
                    <a:pt x="25" y="0"/>
                    <a:pt x="0" y="25"/>
                    <a:pt x="0" y="55"/>
                  </a:cubicBezTo>
                  <a:close/>
                  <a:moveTo>
                    <a:pt x="56" y="10"/>
                  </a:moveTo>
                  <a:cubicBezTo>
                    <a:pt x="81" y="10"/>
                    <a:pt x="101" y="30"/>
                    <a:pt x="101" y="55"/>
                  </a:cubicBezTo>
                  <a:cubicBezTo>
                    <a:pt x="101" y="80"/>
                    <a:pt x="81" y="100"/>
                    <a:pt x="56" y="100"/>
                  </a:cubicBezTo>
                  <a:cubicBezTo>
                    <a:pt x="30" y="100"/>
                    <a:pt x="10" y="80"/>
                    <a:pt x="10" y="55"/>
                  </a:cubicBezTo>
                  <a:cubicBezTo>
                    <a:pt x="10" y="30"/>
                    <a:pt x="30"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1" name="Freeform 19">
              <a:extLst>
                <a:ext uri="{FF2B5EF4-FFF2-40B4-BE49-F238E27FC236}">
                  <a16:creationId xmlns:a16="http://schemas.microsoft.com/office/drawing/2014/main" id="{5835DA67-7A2A-4B28-897B-9BE99D82A6A7}"/>
                </a:ext>
              </a:extLst>
            </p:cNvPr>
            <p:cNvSpPr>
              <a:spLocks noEditPoints="1"/>
            </p:cNvSpPr>
            <p:nvPr/>
          </p:nvSpPr>
          <p:spPr bwMode="auto">
            <a:xfrm>
              <a:off x="3663" y="85"/>
              <a:ext cx="188" cy="186"/>
            </a:xfrm>
            <a:custGeom>
              <a:avLst/>
              <a:gdLst>
                <a:gd name="T0" fmla="*/ 55 w 111"/>
                <a:gd name="T1" fmla="*/ 110 h 110"/>
                <a:gd name="T2" fmla="*/ 111 w 111"/>
                <a:gd name="T3" fmla="*/ 55 h 110"/>
                <a:gd name="T4" fmla="*/ 55 w 111"/>
                <a:gd name="T5" fmla="*/ 0 h 110"/>
                <a:gd name="T6" fmla="*/ 0 w 111"/>
                <a:gd name="T7" fmla="*/ 55 h 110"/>
                <a:gd name="T8" fmla="*/ 55 w 111"/>
                <a:gd name="T9" fmla="*/ 110 h 110"/>
                <a:gd name="T10" fmla="*/ 55 w 111"/>
                <a:gd name="T11" fmla="*/ 10 h 110"/>
                <a:gd name="T12" fmla="*/ 101 w 111"/>
                <a:gd name="T13" fmla="*/ 55 h 110"/>
                <a:gd name="T14" fmla="*/ 55 w 111"/>
                <a:gd name="T15" fmla="*/ 100 h 110"/>
                <a:gd name="T16" fmla="*/ 10 w 111"/>
                <a:gd name="T17" fmla="*/ 55 h 110"/>
                <a:gd name="T18" fmla="*/ 55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55" y="110"/>
                  </a:moveTo>
                  <a:cubicBezTo>
                    <a:pt x="86" y="110"/>
                    <a:pt x="111" y="85"/>
                    <a:pt x="111" y="55"/>
                  </a:cubicBezTo>
                  <a:cubicBezTo>
                    <a:pt x="111" y="25"/>
                    <a:pt x="86" y="0"/>
                    <a:pt x="55" y="0"/>
                  </a:cubicBezTo>
                  <a:cubicBezTo>
                    <a:pt x="25" y="0"/>
                    <a:pt x="0" y="25"/>
                    <a:pt x="0" y="55"/>
                  </a:cubicBezTo>
                  <a:cubicBezTo>
                    <a:pt x="0" y="85"/>
                    <a:pt x="25" y="110"/>
                    <a:pt x="55" y="110"/>
                  </a:cubicBezTo>
                  <a:close/>
                  <a:moveTo>
                    <a:pt x="55" y="10"/>
                  </a:moveTo>
                  <a:cubicBezTo>
                    <a:pt x="81" y="10"/>
                    <a:pt x="101" y="30"/>
                    <a:pt x="101" y="55"/>
                  </a:cubicBezTo>
                  <a:cubicBezTo>
                    <a:pt x="101" y="80"/>
                    <a:pt x="81" y="100"/>
                    <a:pt x="55" y="100"/>
                  </a:cubicBezTo>
                  <a:cubicBezTo>
                    <a:pt x="30" y="100"/>
                    <a:pt x="10" y="80"/>
                    <a:pt x="10" y="55"/>
                  </a:cubicBezTo>
                  <a:cubicBezTo>
                    <a:pt x="10" y="30"/>
                    <a:pt x="30" y="10"/>
                    <a:pt x="5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2" name="Freeform 20">
              <a:extLst>
                <a:ext uri="{FF2B5EF4-FFF2-40B4-BE49-F238E27FC236}">
                  <a16:creationId xmlns:a16="http://schemas.microsoft.com/office/drawing/2014/main" id="{F496A0FC-5E6B-4FC3-BBA2-4EB643B82B61}"/>
                </a:ext>
              </a:extLst>
            </p:cNvPr>
            <p:cNvSpPr>
              <a:spLocks/>
            </p:cNvSpPr>
            <p:nvPr/>
          </p:nvSpPr>
          <p:spPr bwMode="auto">
            <a:xfrm>
              <a:off x="3729" y="151"/>
              <a:ext cx="56" cy="54"/>
            </a:xfrm>
            <a:custGeom>
              <a:avLst/>
              <a:gdLst>
                <a:gd name="T0" fmla="*/ 17 w 33"/>
                <a:gd name="T1" fmla="*/ 32 h 32"/>
                <a:gd name="T2" fmla="*/ 33 w 33"/>
                <a:gd name="T3" fmla="*/ 16 h 32"/>
                <a:gd name="T4" fmla="*/ 16 w 33"/>
                <a:gd name="T5" fmla="*/ 0 h 32"/>
                <a:gd name="T6" fmla="*/ 0 w 33"/>
                <a:gd name="T7" fmla="*/ 16 h 32"/>
                <a:gd name="T8" fmla="*/ 17 w 33"/>
                <a:gd name="T9" fmla="*/ 32 h 32"/>
              </a:gdLst>
              <a:ahLst/>
              <a:cxnLst>
                <a:cxn ang="0">
                  <a:pos x="T0" y="T1"/>
                </a:cxn>
                <a:cxn ang="0">
                  <a:pos x="T2" y="T3"/>
                </a:cxn>
                <a:cxn ang="0">
                  <a:pos x="T4" y="T5"/>
                </a:cxn>
                <a:cxn ang="0">
                  <a:pos x="T6" y="T7"/>
                </a:cxn>
                <a:cxn ang="0">
                  <a:pos x="T8" y="T9"/>
                </a:cxn>
              </a:cxnLst>
              <a:rect l="0" t="0" r="r" b="b"/>
              <a:pathLst>
                <a:path w="33" h="32">
                  <a:moveTo>
                    <a:pt x="17" y="32"/>
                  </a:moveTo>
                  <a:cubicBezTo>
                    <a:pt x="26" y="32"/>
                    <a:pt x="33" y="25"/>
                    <a:pt x="33" y="16"/>
                  </a:cubicBezTo>
                  <a:cubicBezTo>
                    <a:pt x="33" y="7"/>
                    <a:pt x="26" y="0"/>
                    <a:pt x="16" y="0"/>
                  </a:cubicBezTo>
                  <a:cubicBezTo>
                    <a:pt x="7" y="0"/>
                    <a:pt x="0" y="7"/>
                    <a:pt x="0" y="16"/>
                  </a:cubicBezTo>
                  <a:cubicBezTo>
                    <a:pt x="0" y="25"/>
                    <a:pt x="7" y="32"/>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3" name="Oval 21">
              <a:extLst>
                <a:ext uri="{FF2B5EF4-FFF2-40B4-BE49-F238E27FC236}">
                  <a16:creationId xmlns:a16="http://schemas.microsoft.com/office/drawing/2014/main" id="{C453EB0C-D02C-4034-92B0-8273BB5F7995}"/>
                </a:ext>
              </a:extLst>
            </p:cNvPr>
            <p:cNvSpPr>
              <a:spLocks noChangeArrowheads="1"/>
            </p:cNvSpPr>
            <p:nvPr/>
          </p:nvSpPr>
          <p:spPr bwMode="auto">
            <a:xfrm>
              <a:off x="5508" y="133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4" name="Freeform 22">
              <a:extLst>
                <a:ext uri="{FF2B5EF4-FFF2-40B4-BE49-F238E27FC236}">
                  <a16:creationId xmlns:a16="http://schemas.microsoft.com/office/drawing/2014/main" id="{F7B79501-401F-4558-ACA7-7AEDC3D72317}"/>
                </a:ext>
              </a:extLst>
            </p:cNvPr>
            <p:cNvSpPr>
              <a:spLocks/>
            </p:cNvSpPr>
            <p:nvPr/>
          </p:nvSpPr>
          <p:spPr bwMode="auto">
            <a:xfrm>
              <a:off x="3640" y="389"/>
              <a:ext cx="1092" cy="301"/>
            </a:xfrm>
            <a:custGeom>
              <a:avLst/>
              <a:gdLst>
                <a:gd name="T0" fmla="*/ 17 w 646"/>
                <a:gd name="T1" fmla="*/ 33 h 178"/>
                <a:gd name="T2" fmla="*/ 24 w 646"/>
                <a:gd name="T3" fmla="*/ 31 h 178"/>
                <a:gd name="T4" fmla="*/ 174 w 646"/>
                <a:gd name="T5" fmla="*/ 178 h 178"/>
                <a:gd name="T6" fmla="*/ 646 w 646"/>
                <a:gd name="T7" fmla="*/ 178 h 178"/>
                <a:gd name="T8" fmla="*/ 646 w 646"/>
                <a:gd name="T9" fmla="*/ 168 h 178"/>
                <a:gd name="T10" fmla="*/ 452 w 646"/>
                <a:gd name="T11" fmla="*/ 168 h 178"/>
                <a:gd name="T12" fmla="*/ 366 w 646"/>
                <a:gd name="T13" fmla="*/ 83 h 178"/>
                <a:gd name="T14" fmla="*/ 212 w 646"/>
                <a:gd name="T15" fmla="*/ 83 h 178"/>
                <a:gd name="T16" fmla="*/ 212 w 646"/>
                <a:gd name="T17" fmla="*/ 94 h 178"/>
                <a:gd name="T18" fmla="*/ 362 w 646"/>
                <a:gd name="T19" fmla="*/ 94 h 178"/>
                <a:gd name="T20" fmla="*/ 437 w 646"/>
                <a:gd name="T21" fmla="*/ 168 h 178"/>
                <a:gd name="T22" fmla="*/ 178 w 646"/>
                <a:gd name="T23" fmla="*/ 168 h 178"/>
                <a:gd name="T24" fmla="*/ 32 w 646"/>
                <a:gd name="T25" fmla="*/ 24 h 178"/>
                <a:gd name="T26" fmla="*/ 33 w 646"/>
                <a:gd name="T27" fmla="*/ 16 h 178"/>
                <a:gd name="T28" fmla="*/ 17 w 646"/>
                <a:gd name="T29" fmla="*/ 0 h 178"/>
                <a:gd name="T30" fmla="*/ 0 w 646"/>
                <a:gd name="T31" fmla="*/ 16 h 178"/>
                <a:gd name="T32" fmla="*/ 17 w 646"/>
                <a:gd name="T33" fmla="*/ 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6" h="178">
                  <a:moveTo>
                    <a:pt x="17" y="33"/>
                  </a:moveTo>
                  <a:cubicBezTo>
                    <a:pt x="20" y="33"/>
                    <a:pt x="22" y="32"/>
                    <a:pt x="24" y="31"/>
                  </a:cubicBezTo>
                  <a:cubicBezTo>
                    <a:pt x="174" y="178"/>
                    <a:pt x="174" y="178"/>
                    <a:pt x="174" y="178"/>
                  </a:cubicBezTo>
                  <a:cubicBezTo>
                    <a:pt x="646" y="178"/>
                    <a:pt x="646" y="178"/>
                    <a:pt x="646" y="178"/>
                  </a:cubicBezTo>
                  <a:cubicBezTo>
                    <a:pt x="646" y="168"/>
                    <a:pt x="646" y="168"/>
                    <a:pt x="646" y="168"/>
                  </a:cubicBezTo>
                  <a:cubicBezTo>
                    <a:pt x="452" y="168"/>
                    <a:pt x="452" y="168"/>
                    <a:pt x="452" y="168"/>
                  </a:cubicBezTo>
                  <a:cubicBezTo>
                    <a:pt x="366" y="83"/>
                    <a:pt x="366" y="83"/>
                    <a:pt x="366" y="83"/>
                  </a:cubicBezTo>
                  <a:cubicBezTo>
                    <a:pt x="212" y="83"/>
                    <a:pt x="212" y="83"/>
                    <a:pt x="212" y="83"/>
                  </a:cubicBezTo>
                  <a:cubicBezTo>
                    <a:pt x="212" y="94"/>
                    <a:pt x="212" y="94"/>
                    <a:pt x="212" y="94"/>
                  </a:cubicBezTo>
                  <a:cubicBezTo>
                    <a:pt x="362" y="94"/>
                    <a:pt x="362" y="94"/>
                    <a:pt x="362" y="94"/>
                  </a:cubicBezTo>
                  <a:cubicBezTo>
                    <a:pt x="437" y="168"/>
                    <a:pt x="437" y="168"/>
                    <a:pt x="437" y="168"/>
                  </a:cubicBezTo>
                  <a:cubicBezTo>
                    <a:pt x="178" y="168"/>
                    <a:pt x="178" y="168"/>
                    <a:pt x="178" y="168"/>
                  </a:cubicBezTo>
                  <a:cubicBezTo>
                    <a:pt x="32" y="24"/>
                    <a:pt x="32" y="24"/>
                    <a:pt x="32" y="24"/>
                  </a:cubicBezTo>
                  <a:cubicBezTo>
                    <a:pt x="33" y="21"/>
                    <a:pt x="33" y="19"/>
                    <a:pt x="33" y="16"/>
                  </a:cubicBezTo>
                  <a:cubicBezTo>
                    <a:pt x="33" y="7"/>
                    <a:pt x="26" y="0"/>
                    <a:pt x="17" y="0"/>
                  </a:cubicBezTo>
                  <a:cubicBezTo>
                    <a:pt x="8" y="0"/>
                    <a:pt x="0" y="7"/>
                    <a:pt x="0" y="16"/>
                  </a:cubicBezTo>
                  <a:cubicBezTo>
                    <a:pt x="0" y="25"/>
                    <a:pt x="8"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 name="Freeform 23">
              <a:extLst>
                <a:ext uri="{FF2B5EF4-FFF2-40B4-BE49-F238E27FC236}">
                  <a16:creationId xmlns:a16="http://schemas.microsoft.com/office/drawing/2014/main" id="{E3C82837-F621-4445-AEF4-7034E9406A43}"/>
                </a:ext>
              </a:extLst>
            </p:cNvPr>
            <p:cNvSpPr>
              <a:spLocks/>
            </p:cNvSpPr>
            <p:nvPr/>
          </p:nvSpPr>
          <p:spPr bwMode="auto">
            <a:xfrm>
              <a:off x="5686" y="2196"/>
              <a:ext cx="391" cy="386"/>
            </a:xfrm>
            <a:custGeom>
              <a:avLst/>
              <a:gdLst>
                <a:gd name="T0" fmla="*/ 214 w 231"/>
                <a:gd name="T1" fmla="*/ 195 h 228"/>
                <a:gd name="T2" fmla="*/ 207 w 231"/>
                <a:gd name="T3" fmla="*/ 197 h 228"/>
                <a:gd name="T4" fmla="*/ 8 w 231"/>
                <a:gd name="T5" fmla="*/ 0 h 228"/>
                <a:gd name="T6" fmla="*/ 0 w 231"/>
                <a:gd name="T7" fmla="*/ 7 h 228"/>
                <a:gd name="T8" fmla="*/ 199 w 231"/>
                <a:gd name="T9" fmla="*/ 203 h 228"/>
                <a:gd name="T10" fmla="*/ 197 w 231"/>
                <a:gd name="T11" fmla="*/ 211 h 228"/>
                <a:gd name="T12" fmla="*/ 214 w 231"/>
                <a:gd name="T13" fmla="*/ 228 h 228"/>
                <a:gd name="T14" fmla="*/ 231 w 231"/>
                <a:gd name="T15" fmla="*/ 211 h 228"/>
                <a:gd name="T16" fmla="*/ 214 w 231"/>
                <a:gd name="T17" fmla="*/ 1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28">
                  <a:moveTo>
                    <a:pt x="214" y="195"/>
                  </a:moveTo>
                  <a:cubicBezTo>
                    <a:pt x="211" y="195"/>
                    <a:pt x="209" y="196"/>
                    <a:pt x="207" y="197"/>
                  </a:cubicBezTo>
                  <a:cubicBezTo>
                    <a:pt x="8" y="0"/>
                    <a:pt x="8" y="0"/>
                    <a:pt x="8" y="0"/>
                  </a:cubicBezTo>
                  <a:cubicBezTo>
                    <a:pt x="0" y="7"/>
                    <a:pt x="0" y="7"/>
                    <a:pt x="0" y="7"/>
                  </a:cubicBezTo>
                  <a:cubicBezTo>
                    <a:pt x="199" y="203"/>
                    <a:pt x="199" y="203"/>
                    <a:pt x="199" y="203"/>
                  </a:cubicBezTo>
                  <a:cubicBezTo>
                    <a:pt x="198" y="206"/>
                    <a:pt x="197" y="209"/>
                    <a:pt x="197" y="211"/>
                  </a:cubicBezTo>
                  <a:cubicBezTo>
                    <a:pt x="197" y="220"/>
                    <a:pt x="205" y="228"/>
                    <a:pt x="214" y="228"/>
                  </a:cubicBezTo>
                  <a:cubicBezTo>
                    <a:pt x="223" y="228"/>
                    <a:pt x="231" y="220"/>
                    <a:pt x="231" y="211"/>
                  </a:cubicBezTo>
                  <a:cubicBezTo>
                    <a:pt x="231" y="202"/>
                    <a:pt x="223" y="195"/>
                    <a:pt x="214"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 name="Freeform 25">
              <a:extLst>
                <a:ext uri="{FF2B5EF4-FFF2-40B4-BE49-F238E27FC236}">
                  <a16:creationId xmlns:a16="http://schemas.microsoft.com/office/drawing/2014/main" id="{7C3B41F8-FE5C-48D5-8961-45A508150660}"/>
                </a:ext>
              </a:extLst>
            </p:cNvPr>
            <p:cNvSpPr>
              <a:spLocks/>
            </p:cNvSpPr>
            <p:nvPr/>
          </p:nvSpPr>
          <p:spPr bwMode="auto">
            <a:xfrm>
              <a:off x="5304" y="2750"/>
              <a:ext cx="99" cy="86"/>
            </a:xfrm>
            <a:custGeom>
              <a:avLst/>
              <a:gdLst>
                <a:gd name="T0" fmla="*/ 23 w 99"/>
                <a:gd name="T1" fmla="*/ 44 h 86"/>
                <a:gd name="T2" fmla="*/ 47 w 99"/>
                <a:gd name="T3" fmla="*/ 86 h 86"/>
                <a:gd name="T4" fmla="*/ 72 w 99"/>
                <a:gd name="T5" fmla="*/ 44 h 86"/>
                <a:gd name="T6" fmla="*/ 99 w 99"/>
                <a:gd name="T7" fmla="*/ 3 h 86"/>
                <a:gd name="T8" fmla="*/ 49 w 99"/>
                <a:gd name="T9" fmla="*/ 1 h 86"/>
                <a:gd name="T10" fmla="*/ 0 w 99"/>
                <a:gd name="T11" fmla="*/ 0 h 86"/>
                <a:gd name="T12" fmla="*/ 23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23" y="44"/>
                  </a:moveTo>
                  <a:lnTo>
                    <a:pt x="47" y="86"/>
                  </a:lnTo>
                  <a:lnTo>
                    <a:pt x="72" y="44"/>
                  </a:lnTo>
                  <a:lnTo>
                    <a:pt x="99" y="3"/>
                  </a:lnTo>
                  <a:lnTo>
                    <a:pt x="49" y="1"/>
                  </a:lnTo>
                  <a:lnTo>
                    <a:pt x="0" y="0"/>
                  </a:lnTo>
                  <a:lnTo>
                    <a:pt x="2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7" name="Freeform 26">
              <a:extLst>
                <a:ext uri="{FF2B5EF4-FFF2-40B4-BE49-F238E27FC236}">
                  <a16:creationId xmlns:a16="http://schemas.microsoft.com/office/drawing/2014/main" id="{7D8B1538-6574-45B1-A2F8-E8DA55ABAF57}"/>
                </a:ext>
              </a:extLst>
            </p:cNvPr>
            <p:cNvSpPr>
              <a:spLocks/>
            </p:cNvSpPr>
            <p:nvPr/>
          </p:nvSpPr>
          <p:spPr bwMode="auto">
            <a:xfrm>
              <a:off x="2808" y="633"/>
              <a:ext cx="86" cy="98"/>
            </a:xfrm>
            <a:custGeom>
              <a:avLst/>
              <a:gdLst>
                <a:gd name="T0" fmla="*/ 0 w 86"/>
                <a:gd name="T1" fmla="*/ 47 h 98"/>
                <a:gd name="T2" fmla="*/ 42 w 86"/>
                <a:gd name="T3" fmla="*/ 73 h 98"/>
                <a:gd name="T4" fmla="*/ 84 w 86"/>
                <a:gd name="T5" fmla="*/ 98 h 98"/>
                <a:gd name="T6" fmla="*/ 84 w 86"/>
                <a:gd name="T7" fmla="*/ 49 h 98"/>
                <a:gd name="T8" fmla="*/ 86 w 86"/>
                <a:gd name="T9" fmla="*/ 0 h 98"/>
                <a:gd name="T10" fmla="*/ 42 w 86"/>
                <a:gd name="T11" fmla="*/ 24 h 98"/>
                <a:gd name="T12" fmla="*/ 0 w 86"/>
                <a:gd name="T13" fmla="*/ 47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0" y="47"/>
                  </a:moveTo>
                  <a:lnTo>
                    <a:pt x="42" y="73"/>
                  </a:lnTo>
                  <a:lnTo>
                    <a:pt x="84" y="98"/>
                  </a:lnTo>
                  <a:lnTo>
                    <a:pt x="84" y="49"/>
                  </a:lnTo>
                  <a:lnTo>
                    <a:pt x="86" y="0"/>
                  </a:lnTo>
                  <a:lnTo>
                    <a:pt x="42" y="24"/>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8" name="Freeform 27">
              <a:extLst>
                <a:ext uri="{FF2B5EF4-FFF2-40B4-BE49-F238E27FC236}">
                  <a16:creationId xmlns:a16="http://schemas.microsoft.com/office/drawing/2014/main" id="{7BDB1870-FE94-4D73-A3FC-4900935B5DB2}"/>
                </a:ext>
              </a:extLst>
            </p:cNvPr>
            <p:cNvSpPr>
              <a:spLocks/>
            </p:cNvSpPr>
            <p:nvPr/>
          </p:nvSpPr>
          <p:spPr bwMode="auto">
            <a:xfrm>
              <a:off x="4199" y="1570"/>
              <a:ext cx="88" cy="98"/>
            </a:xfrm>
            <a:custGeom>
              <a:avLst/>
              <a:gdLst>
                <a:gd name="T0" fmla="*/ 0 w 88"/>
                <a:gd name="T1" fmla="*/ 48 h 98"/>
                <a:gd name="T2" fmla="*/ 43 w 88"/>
                <a:gd name="T3" fmla="*/ 73 h 98"/>
                <a:gd name="T4" fmla="*/ 87 w 88"/>
                <a:gd name="T5" fmla="*/ 98 h 98"/>
                <a:gd name="T6" fmla="*/ 87 w 88"/>
                <a:gd name="T7" fmla="*/ 49 h 98"/>
                <a:gd name="T8" fmla="*/ 88 w 88"/>
                <a:gd name="T9" fmla="*/ 0 h 98"/>
                <a:gd name="T10" fmla="*/ 44 w 88"/>
                <a:gd name="T11" fmla="*/ 24 h 98"/>
                <a:gd name="T12" fmla="*/ 0 w 88"/>
                <a:gd name="T13" fmla="*/ 48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0" y="48"/>
                  </a:moveTo>
                  <a:lnTo>
                    <a:pt x="43" y="73"/>
                  </a:lnTo>
                  <a:lnTo>
                    <a:pt x="87" y="98"/>
                  </a:lnTo>
                  <a:lnTo>
                    <a:pt x="87" y="49"/>
                  </a:lnTo>
                  <a:lnTo>
                    <a:pt x="88" y="0"/>
                  </a:lnTo>
                  <a:lnTo>
                    <a:pt x="44" y="24"/>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9" name="Freeform 28">
              <a:extLst>
                <a:ext uri="{FF2B5EF4-FFF2-40B4-BE49-F238E27FC236}">
                  <a16:creationId xmlns:a16="http://schemas.microsoft.com/office/drawing/2014/main" id="{24BA0EEE-96A2-4782-B6E5-B2E1AAB582DD}"/>
                </a:ext>
              </a:extLst>
            </p:cNvPr>
            <p:cNvSpPr>
              <a:spLocks/>
            </p:cNvSpPr>
            <p:nvPr/>
          </p:nvSpPr>
          <p:spPr bwMode="auto">
            <a:xfrm>
              <a:off x="5840" y="1514"/>
              <a:ext cx="86" cy="99"/>
            </a:xfrm>
            <a:custGeom>
              <a:avLst/>
              <a:gdLst>
                <a:gd name="T0" fmla="*/ 1 w 86"/>
                <a:gd name="T1" fmla="*/ 0 h 99"/>
                <a:gd name="T2" fmla="*/ 1 w 86"/>
                <a:gd name="T3" fmla="*/ 50 h 99"/>
                <a:gd name="T4" fmla="*/ 0 w 86"/>
                <a:gd name="T5" fmla="*/ 99 h 99"/>
                <a:gd name="T6" fmla="*/ 44 w 86"/>
                <a:gd name="T7" fmla="*/ 75 h 99"/>
                <a:gd name="T8" fmla="*/ 86 w 86"/>
                <a:gd name="T9" fmla="*/ 51 h 99"/>
                <a:gd name="T10" fmla="*/ 44 w 86"/>
                <a:gd name="T11" fmla="*/ 26 h 99"/>
                <a:gd name="T12" fmla="*/ 1 w 8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86" h="99">
                  <a:moveTo>
                    <a:pt x="1" y="0"/>
                  </a:moveTo>
                  <a:lnTo>
                    <a:pt x="1" y="50"/>
                  </a:lnTo>
                  <a:lnTo>
                    <a:pt x="0" y="99"/>
                  </a:lnTo>
                  <a:lnTo>
                    <a:pt x="44" y="75"/>
                  </a:lnTo>
                  <a:lnTo>
                    <a:pt x="86" y="51"/>
                  </a:lnTo>
                  <a:lnTo>
                    <a:pt x="44" y="26"/>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0" name="Freeform 29">
              <a:extLst>
                <a:ext uri="{FF2B5EF4-FFF2-40B4-BE49-F238E27FC236}">
                  <a16:creationId xmlns:a16="http://schemas.microsoft.com/office/drawing/2014/main" id="{BDFD8CE7-2E6E-4A63-9CDD-D9891AFE3495}"/>
                </a:ext>
              </a:extLst>
            </p:cNvPr>
            <p:cNvSpPr>
              <a:spLocks/>
            </p:cNvSpPr>
            <p:nvPr/>
          </p:nvSpPr>
          <p:spPr bwMode="auto">
            <a:xfrm>
              <a:off x="4766" y="1198"/>
              <a:ext cx="98" cy="86"/>
            </a:xfrm>
            <a:custGeom>
              <a:avLst/>
              <a:gdLst>
                <a:gd name="T0" fmla="*/ 47 w 98"/>
                <a:gd name="T1" fmla="*/ 86 h 86"/>
                <a:gd name="T2" fmla="*/ 73 w 98"/>
                <a:gd name="T3" fmla="*/ 44 h 86"/>
                <a:gd name="T4" fmla="*/ 98 w 98"/>
                <a:gd name="T5" fmla="*/ 2 h 86"/>
                <a:gd name="T6" fmla="*/ 49 w 98"/>
                <a:gd name="T7" fmla="*/ 2 h 86"/>
                <a:gd name="T8" fmla="*/ 0 w 98"/>
                <a:gd name="T9" fmla="*/ 0 h 86"/>
                <a:gd name="T10" fmla="*/ 24 w 98"/>
                <a:gd name="T11" fmla="*/ 42 h 86"/>
                <a:gd name="T12" fmla="*/ 47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47" y="86"/>
                  </a:moveTo>
                  <a:lnTo>
                    <a:pt x="73" y="44"/>
                  </a:lnTo>
                  <a:lnTo>
                    <a:pt x="98" y="2"/>
                  </a:lnTo>
                  <a:lnTo>
                    <a:pt x="49" y="2"/>
                  </a:lnTo>
                  <a:lnTo>
                    <a:pt x="0" y="0"/>
                  </a:lnTo>
                  <a:lnTo>
                    <a:pt x="24" y="42"/>
                  </a:lnTo>
                  <a:lnTo>
                    <a:pt x="47"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1" name="Freeform 32">
              <a:extLst>
                <a:ext uri="{FF2B5EF4-FFF2-40B4-BE49-F238E27FC236}">
                  <a16:creationId xmlns:a16="http://schemas.microsoft.com/office/drawing/2014/main" id="{8B623CC8-C253-4223-A47B-EF382B08EC12}"/>
                </a:ext>
              </a:extLst>
            </p:cNvPr>
            <p:cNvSpPr>
              <a:spLocks/>
            </p:cNvSpPr>
            <p:nvPr/>
          </p:nvSpPr>
          <p:spPr bwMode="auto">
            <a:xfrm>
              <a:off x="5304" y="2633"/>
              <a:ext cx="99" cy="86"/>
            </a:xfrm>
            <a:custGeom>
              <a:avLst/>
              <a:gdLst>
                <a:gd name="T0" fmla="*/ 72 w 99"/>
                <a:gd name="T1" fmla="*/ 44 h 86"/>
                <a:gd name="T2" fmla="*/ 99 w 99"/>
                <a:gd name="T3" fmla="*/ 2 h 86"/>
                <a:gd name="T4" fmla="*/ 49 w 99"/>
                <a:gd name="T5" fmla="*/ 2 h 86"/>
                <a:gd name="T6" fmla="*/ 0 w 99"/>
                <a:gd name="T7" fmla="*/ 0 h 86"/>
                <a:gd name="T8" fmla="*/ 23 w 99"/>
                <a:gd name="T9" fmla="*/ 42 h 86"/>
                <a:gd name="T10" fmla="*/ 47 w 99"/>
                <a:gd name="T11" fmla="*/ 86 h 86"/>
                <a:gd name="T12" fmla="*/ 72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72" y="44"/>
                  </a:moveTo>
                  <a:lnTo>
                    <a:pt x="99" y="2"/>
                  </a:lnTo>
                  <a:lnTo>
                    <a:pt x="49" y="2"/>
                  </a:lnTo>
                  <a:lnTo>
                    <a:pt x="0" y="0"/>
                  </a:lnTo>
                  <a:lnTo>
                    <a:pt x="23" y="42"/>
                  </a:lnTo>
                  <a:lnTo>
                    <a:pt x="47" y="86"/>
                  </a:lnTo>
                  <a:lnTo>
                    <a:pt x="7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2" name="Freeform 34">
              <a:extLst>
                <a:ext uri="{FF2B5EF4-FFF2-40B4-BE49-F238E27FC236}">
                  <a16:creationId xmlns:a16="http://schemas.microsoft.com/office/drawing/2014/main" id="{225C3AC5-0D26-49F0-87BA-D15C57079F17}"/>
                </a:ext>
              </a:extLst>
            </p:cNvPr>
            <p:cNvSpPr>
              <a:spLocks noEditPoints="1"/>
            </p:cNvSpPr>
            <p:nvPr/>
          </p:nvSpPr>
          <p:spPr bwMode="auto">
            <a:xfrm>
              <a:off x="4259" y="1127"/>
              <a:ext cx="346" cy="396"/>
            </a:xfrm>
            <a:custGeom>
              <a:avLst/>
              <a:gdLst>
                <a:gd name="T0" fmla="*/ 1 w 346"/>
                <a:gd name="T1" fmla="*/ 98 h 396"/>
                <a:gd name="T2" fmla="*/ 0 w 346"/>
                <a:gd name="T3" fmla="*/ 100 h 396"/>
                <a:gd name="T4" fmla="*/ 0 w 346"/>
                <a:gd name="T5" fmla="*/ 298 h 396"/>
                <a:gd name="T6" fmla="*/ 174 w 346"/>
                <a:gd name="T7" fmla="*/ 396 h 396"/>
                <a:gd name="T8" fmla="*/ 345 w 346"/>
                <a:gd name="T9" fmla="*/ 298 h 396"/>
                <a:gd name="T10" fmla="*/ 346 w 346"/>
                <a:gd name="T11" fmla="*/ 298 h 396"/>
                <a:gd name="T12" fmla="*/ 346 w 346"/>
                <a:gd name="T13" fmla="*/ 100 h 396"/>
                <a:gd name="T14" fmla="*/ 174 w 346"/>
                <a:gd name="T15" fmla="*/ 0 h 396"/>
                <a:gd name="T16" fmla="*/ 1 w 346"/>
                <a:gd name="T17" fmla="*/ 98 h 396"/>
                <a:gd name="T18" fmla="*/ 339 w 346"/>
                <a:gd name="T19" fmla="*/ 293 h 396"/>
                <a:gd name="T20" fmla="*/ 174 w 346"/>
                <a:gd name="T21" fmla="*/ 387 h 396"/>
                <a:gd name="T22" fmla="*/ 6 w 346"/>
                <a:gd name="T23" fmla="*/ 293 h 396"/>
                <a:gd name="T24" fmla="*/ 6 w 346"/>
                <a:gd name="T25" fmla="*/ 103 h 396"/>
                <a:gd name="T26" fmla="*/ 174 w 346"/>
                <a:gd name="T27" fmla="*/ 8 h 396"/>
                <a:gd name="T28" fmla="*/ 339 w 346"/>
                <a:gd name="T29" fmla="*/ 103 h 396"/>
                <a:gd name="T30" fmla="*/ 339 w 346"/>
                <a:gd name="T31" fmla="*/ 2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6" h="396">
                  <a:moveTo>
                    <a:pt x="1" y="98"/>
                  </a:moveTo>
                  <a:lnTo>
                    <a:pt x="0" y="100"/>
                  </a:lnTo>
                  <a:lnTo>
                    <a:pt x="0" y="298"/>
                  </a:lnTo>
                  <a:lnTo>
                    <a:pt x="174" y="396"/>
                  </a:lnTo>
                  <a:lnTo>
                    <a:pt x="345" y="298"/>
                  </a:lnTo>
                  <a:lnTo>
                    <a:pt x="346" y="298"/>
                  </a:lnTo>
                  <a:lnTo>
                    <a:pt x="346" y="100"/>
                  </a:lnTo>
                  <a:lnTo>
                    <a:pt x="174" y="0"/>
                  </a:lnTo>
                  <a:lnTo>
                    <a:pt x="1" y="98"/>
                  </a:lnTo>
                  <a:close/>
                  <a:moveTo>
                    <a:pt x="339" y="293"/>
                  </a:moveTo>
                  <a:lnTo>
                    <a:pt x="174" y="387"/>
                  </a:lnTo>
                  <a:lnTo>
                    <a:pt x="6" y="293"/>
                  </a:lnTo>
                  <a:lnTo>
                    <a:pt x="6" y="103"/>
                  </a:lnTo>
                  <a:lnTo>
                    <a:pt x="174" y="8"/>
                  </a:lnTo>
                  <a:lnTo>
                    <a:pt x="339" y="103"/>
                  </a:lnTo>
                  <a:lnTo>
                    <a:pt x="339"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3" name="Freeform 35">
              <a:extLst>
                <a:ext uri="{FF2B5EF4-FFF2-40B4-BE49-F238E27FC236}">
                  <a16:creationId xmlns:a16="http://schemas.microsoft.com/office/drawing/2014/main" id="{BEB5FF20-F72D-4B9E-9B59-BEB706E5553D}"/>
                </a:ext>
              </a:extLst>
            </p:cNvPr>
            <p:cNvSpPr>
              <a:spLocks/>
            </p:cNvSpPr>
            <p:nvPr/>
          </p:nvSpPr>
          <p:spPr bwMode="auto">
            <a:xfrm>
              <a:off x="4896" y="178"/>
              <a:ext cx="127" cy="144"/>
            </a:xfrm>
            <a:custGeom>
              <a:avLst/>
              <a:gdLst>
                <a:gd name="T0" fmla="*/ 127 w 127"/>
                <a:gd name="T1" fmla="*/ 108 h 144"/>
                <a:gd name="T2" fmla="*/ 127 w 127"/>
                <a:gd name="T3" fmla="*/ 35 h 144"/>
                <a:gd name="T4" fmla="*/ 64 w 127"/>
                <a:gd name="T5" fmla="*/ 0 h 144"/>
                <a:gd name="T6" fmla="*/ 0 w 127"/>
                <a:gd name="T7" fmla="*/ 35 h 144"/>
                <a:gd name="T8" fmla="*/ 0 w 127"/>
                <a:gd name="T9" fmla="*/ 108 h 144"/>
                <a:gd name="T10" fmla="*/ 64 w 127"/>
                <a:gd name="T11" fmla="*/ 144 h 144"/>
                <a:gd name="T12" fmla="*/ 127 w 127"/>
                <a:gd name="T13" fmla="*/ 108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127" y="108"/>
                  </a:moveTo>
                  <a:lnTo>
                    <a:pt x="127" y="35"/>
                  </a:lnTo>
                  <a:lnTo>
                    <a:pt x="64" y="0"/>
                  </a:lnTo>
                  <a:lnTo>
                    <a:pt x="0" y="35"/>
                  </a:lnTo>
                  <a:lnTo>
                    <a:pt x="0" y="108"/>
                  </a:lnTo>
                  <a:lnTo>
                    <a:pt x="64" y="144"/>
                  </a:lnTo>
                  <a:lnTo>
                    <a:pt x="127"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4" name="Freeform 36">
              <a:extLst>
                <a:ext uri="{FF2B5EF4-FFF2-40B4-BE49-F238E27FC236}">
                  <a16:creationId xmlns:a16="http://schemas.microsoft.com/office/drawing/2014/main" id="{9D654E36-CD07-448B-BC2E-6C2AB4A35CD7}"/>
                </a:ext>
              </a:extLst>
            </p:cNvPr>
            <p:cNvSpPr>
              <a:spLocks/>
            </p:cNvSpPr>
            <p:nvPr/>
          </p:nvSpPr>
          <p:spPr bwMode="auto">
            <a:xfrm>
              <a:off x="4467" y="1790"/>
              <a:ext cx="79" cy="90"/>
            </a:xfrm>
            <a:custGeom>
              <a:avLst/>
              <a:gdLst>
                <a:gd name="T0" fmla="*/ 0 w 79"/>
                <a:gd name="T1" fmla="*/ 22 h 90"/>
                <a:gd name="T2" fmla="*/ 0 w 79"/>
                <a:gd name="T3" fmla="*/ 68 h 90"/>
                <a:gd name="T4" fmla="*/ 38 w 79"/>
                <a:gd name="T5" fmla="*/ 90 h 90"/>
                <a:gd name="T6" fmla="*/ 79 w 79"/>
                <a:gd name="T7" fmla="*/ 68 h 90"/>
                <a:gd name="T8" fmla="*/ 79 w 79"/>
                <a:gd name="T9" fmla="*/ 22 h 90"/>
                <a:gd name="T10" fmla="*/ 38 w 79"/>
                <a:gd name="T11" fmla="*/ 0 h 90"/>
                <a:gd name="T12" fmla="*/ 0 w 79"/>
                <a:gd name="T13" fmla="*/ 22 h 90"/>
              </a:gdLst>
              <a:ahLst/>
              <a:cxnLst>
                <a:cxn ang="0">
                  <a:pos x="T0" y="T1"/>
                </a:cxn>
                <a:cxn ang="0">
                  <a:pos x="T2" y="T3"/>
                </a:cxn>
                <a:cxn ang="0">
                  <a:pos x="T4" y="T5"/>
                </a:cxn>
                <a:cxn ang="0">
                  <a:pos x="T6" y="T7"/>
                </a:cxn>
                <a:cxn ang="0">
                  <a:pos x="T8" y="T9"/>
                </a:cxn>
                <a:cxn ang="0">
                  <a:pos x="T10" y="T11"/>
                </a:cxn>
                <a:cxn ang="0">
                  <a:pos x="T12" y="T13"/>
                </a:cxn>
              </a:cxnLst>
              <a:rect l="0" t="0" r="r" b="b"/>
              <a:pathLst>
                <a:path w="79" h="90">
                  <a:moveTo>
                    <a:pt x="0" y="22"/>
                  </a:moveTo>
                  <a:lnTo>
                    <a:pt x="0" y="68"/>
                  </a:lnTo>
                  <a:lnTo>
                    <a:pt x="38" y="90"/>
                  </a:lnTo>
                  <a:lnTo>
                    <a:pt x="79" y="68"/>
                  </a:lnTo>
                  <a:lnTo>
                    <a:pt x="79" y="22"/>
                  </a:lnTo>
                  <a:lnTo>
                    <a:pt x="38"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5" name="Freeform 37">
              <a:extLst>
                <a:ext uri="{FF2B5EF4-FFF2-40B4-BE49-F238E27FC236}">
                  <a16:creationId xmlns:a16="http://schemas.microsoft.com/office/drawing/2014/main" id="{9126143D-4136-4785-AA72-CBF39DE80E0A}"/>
                </a:ext>
              </a:extLst>
            </p:cNvPr>
            <p:cNvSpPr>
              <a:spLocks/>
            </p:cNvSpPr>
            <p:nvPr/>
          </p:nvSpPr>
          <p:spPr bwMode="auto">
            <a:xfrm>
              <a:off x="3129" y="865"/>
              <a:ext cx="110" cy="123"/>
            </a:xfrm>
            <a:custGeom>
              <a:avLst/>
              <a:gdLst>
                <a:gd name="T0" fmla="*/ 0 w 110"/>
                <a:gd name="T1" fmla="*/ 30 h 123"/>
                <a:gd name="T2" fmla="*/ 0 w 110"/>
                <a:gd name="T3" fmla="*/ 93 h 123"/>
                <a:gd name="T4" fmla="*/ 56 w 110"/>
                <a:gd name="T5" fmla="*/ 123 h 123"/>
                <a:gd name="T6" fmla="*/ 110 w 110"/>
                <a:gd name="T7" fmla="*/ 93 h 123"/>
                <a:gd name="T8" fmla="*/ 110 w 110"/>
                <a:gd name="T9" fmla="*/ 30 h 123"/>
                <a:gd name="T10" fmla="*/ 56 w 110"/>
                <a:gd name="T11" fmla="*/ 0 h 123"/>
                <a:gd name="T12" fmla="*/ 0 w 110"/>
                <a:gd name="T13" fmla="*/ 30 h 123"/>
              </a:gdLst>
              <a:ahLst/>
              <a:cxnLst>
                <a:cxn ang="0">
                  <a:pos x="T0" y="T1"/>
                </a:cxn>
                <a:cxn ang="0">
                  <a:pos x="T2" y="T3"/>
                </a:cxn>
                <a:cxn ang="0">
                  <a:pos x="T4" y="T5"/>
                </a:cxn>
                <a:cxn ang="0">
                  <a:pos x="T6" y="T7"/>
                </a:cxn>
                <a:cxn ang="0">
                  <a:pos x="T8" y="T9"/>
                </a:cxn>
                <a:cxn ang="0">
                  <a:pos x="T10" y="T11"/>
                </a:cxn>
                <a:cxn ang="0">
                  <a:pos x="T12" y="T13"/>
                </a:cxn>
              </a:cxnLst>
              <a:rect l="0" t="0" r="r" b="b"/>
              <a:pathLst>
                <a:path w="110" h="123">
                  <a:moveTo>
                    <a:pt x="0" y="30"/>
                  </a:moveTo>
                  <a:lnTo>
                    <a:pt x="0" y="93"/>
                  </a:lnTo>
                  <a:lnTo>
                    <a:pt x="56" y="123"/>
                  </a:lnTo>
                  <a:lnTo>
                    <a:pt x="110" y="93"/>
                  </a:lnTo>
                  <a:lnTo>
                    <a:pt x="110" y="30"/>
                  </a:lnTo>
                  <a:lnTo>
                    <a:pt x="56"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6" name="Freeform 38">
              <a:extLst>
                <a:ext uri="{FF2B5EF4-FFF2-40B4-BE49-F238E27FC236}">
                  <a16:creationId xmlns:a16="http://schemas.microsoft.com/office/drawing/2014/main" id="{4E5219D2-7DB2-45E6-B22A-D27A6ABCAFA5}"/>
                </a:ext>
              </a:extLst>
            </p:cNvPr>
            <p:cNvSpPr>
              <a:spLocks noEditPoints="1"/>
            </p:cNvSpPr>
            <p:nvPr/>
          </p:nvSpPr>
          <p:spPr bwMode="auto">
            <a:xfrm>
              <a:off x="5082" y="1347"/>
              <a:ext cx="223" cy="254"/>
            </a:xfrm>
            <a:custGeom>
              <a:avLst/>
              <a:gdLst>
                <a:gd name="T0" fmla="*/ 0 w 223"/>
                <a:gd name="T1" fmla="*/ 191 h 254"/>
                <a:gd name="T2" fmla="*/ 112 w 223"/>
                <a:gd name="T3" fmla="*/ 254 h 254"/>
                <a:gd name="T4" fmla="*/ 223 w 223"/>
                <a:gd name="T5" fmla="*/ 191 h 254"/>
                <a:gd name="T6" fmla="*/ 223 w 223"/>
                <a:gd name="T7" fmla="*/ 63 h 254"/>
                <a:gd name="T8" fmla="*/ 112 w 223"/>
                <a:gd name="T9" fmla="*/ 0 h 254"/>
                <a:gd name="T10" fmla="*/ 0 w 223"/>
                <a:gd name="T11" fmla="*/ 63 h 254"/>
                <a:gd name="T12" fmla="*/ 0 w 223"/>
                <a:gd name="T13" fmla="*/ 191 h 254"/>
                <a:gd name="T14" fmla="*/ 7 w 223"/>
                <a:gd name="T15" fmla="*/ 68 h 254"/>
                <a:gd name="T16" fmla="*/ 112 w 223"/>
                <a:gd name="T17" fmla="*/ 8 h 254"/>
                <a:gd name="T18" fmla="*/ 217 w 223"/>
                <a:gd name="T19" fmla="*/ 68 h 254"/>
                <a:gd name="T20" fmla="*/ 217 w 223"/>
                <a:gd name="T21" fmla="*/ 186 h 254"/>
                <a:gd name="T22" fmla="*/ 112 w 223"/>
                <a:gd name="T23" fmla="*/ 245 h 254"/>
                <a:gd name="T24" fmla="*/ 7 w 223"/>
                <a:gd name="T25" fmla="*/ 186 h 254"/>
                <a:gd name="T26" fmla="*/ 7 w 223"/>
                <a:gd name="T27" fmla="*/ 6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54">
                  <a:moveTo>
                    <a:pt x="0" y="191"/>
                  </a:moveTo>
                  <a:lnTo>
                    <a:pt x="112" y="254"/>
                  </a:lnTo>
                  <a:lnTo>
                    <a:pt x="223" y="191"/>
                  </a:lnTo>
                  <a:lnTo>
                    <a:pt x="223" y="63"/>
                  </a:lnTo>
                  <a:lnTo>
                    <a:pt x="112" y="0"/>
                  </a:lnTo>
                  <a:lnTo>
                    <a:pt x="0" y="63"/>
                  </a:lnTo>
                  <a:lnTo>
                    <a:pt x="0" y="191"/>
                  </a:lnTo>
                  <a:close/>
                  <a:moveTo>
                    <a:pt x="7" y="68"/>
                  </a:moveTo>
                  <a:lnTo>
                    <a:pt x="112" y="8"/>
                  </a:lnTo>
                  <a:lnTo>
                    <a:pt x="217" y="68"/>
                  </a:lnTo>
                  <a:lnTo>
                    <a:pt x="217" y="186"/>
                  </a:lnTo>
                  <a:lnTo>
                    <a:pt x="112" y="245"/>
                  </a:lnTo>
                  <a:lnTo>
                    <a:pt x="7" y="186"/>
                  </a:lnTo>
                  <a:lnTo>
                    <a:pt x="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7" name="Freeform 39">
              <a:extLst>
                <a:ext uri="{FF2B5EF4-FFF2-40B4-BE49-F238E27FC236}">
                  <a16:creationId xmlns:a16="http://schemas.microsoft.com/office/drawing/2014/main" id="{4782D1D1-04E4-4E8D-A055-E10121085D9B}"/>
                </a:ext>
              </a:extLst>
            </p:cNvPr>
            <p:cNvSpPr>
              <a:spLocks/>
            </p:cNvSpPr>
            <p:nvPr/>
          </p:nvSpPr>
          <p:spPr bwMode="auto">
            <a:xfrm>
              <a:off x="4888" y="1758"/>
              <a:ext cx="57" cy="839"/>
            </a:xfrm>
            <a:custGeom>
              <a:avLst/>
              <a:gdLst>
                <a:gd name="T0" fmla="*/ 12 w 34"/>
                <a:gd name="T1" fmla="*/ 0 h 496"/>
                <a:gd name="T2" fmla="*/ 12 w 34"/>
                <a:gd name="T3" fmla="*/ 464 h 496"/>
                <a:gd name="T4" fmla="*/ 0 w 34"/>
                <a:gd name="T5" fmla="*/ 480 h 496"/>
                <a:gd name="T6" fmla="*/ 17 w 34"/>
                <a:gd name="T7" fmla="*/ 496 h 496"/>
                <a:gd name="T8" fmla="*/ 34 w 34"/>
                <a:gd name="T9" fmla="*/ 480 h 496"/>
                <a:gd name="T10" fmla="*/ 22 w 34"/>
                <a:gd name="T11" fmla="*/ 464 h 496"/>
                <a:gd name="T12" fmla="*/ 22 w 34"/>
                <a:gd name="T13" fmla="*/ 0 h 496"/>
                <a:gd name="T14" fmla="*/ 12 w 34"/>
                <a:gd name="T15" fmla="*/ 0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96">
                  <a:moveTo>
                    <a:pt x="12" y="0"/>
                  </a:moveTo>
                  <a:cubicBezTo>
                    <a:pt x="12" y="464"/>
                    <a:pt x="12" y="464"/>
                    <a:pt x="12" y="464"/>
                  </a:cubicBezTo>
                  <a:cubicBezTo>
                    <a:pt x="5" y="467"/>
                    <a:pt x="0" y="473"/>
                    <a:pt x="0" y="480"/>
                  </a:cubicBezTo>
                  <a:cubicBezTo>
                    <a:pt x="0" y="489"/>
                    <a:pt x="8" y="496"/>
                    <a:pt x="17" y="496"/>
                  </a:cubicBezTo>
                  <a:cubicBezTo>
                    <a:pt x="26" y="496"/>
                    <a:pt x="34" y="489"/>
                    <a:pt x="34" y="480"/>
                  </a:cubicBezTo>
                  <a:cubicBezTo>
                    <a:pt x="34" y="473"/>
                    <a:pt x="29" y="467"/>
                    <a:pt x="22" y="464"/>
                  </a:cubicBezTo>
                  <a:cubicBezTo>
                    <a:pt x="22" y="0"/>
                    <a:pt x="22" y="0"/>
                    <a:pt x="2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8" name="Freeform 40">
              <a:extLst>
                <a:ext uri="{FF2B5EF4-FFF2-40B4-BE49-F238E27FC236}">
                  <a16:creationId xmlns:a16="http://schemas.microsoft.com/office/drawing/2014/main" id="{B4932A48-DA68-44EF-AE85-844039DC0F4C}"/>
                </a:ext>
              </a:extLst>
            </p:cNvPr>
            <p:cNvSpPr>
              <a:spLocks/>
            </p:cNvSpPr>
            <p:nvPr/>
          </p:nvSpPr>
          <p:spPr bwMode="auto">
            <a:xfrm>
              <a:off x="2403" y="548"/>
              <a:ext cx="76" cy="87"/>
            </a:xfrm>
            <a:custGeom>
              <a:avLst/>
              <a:gdLst>
                <a:gd name="T0" fmla="*/ 0 w 76"/>
                <a:gd name="T1" fmla="*/ 44 h 87"/>
                <a:gd name="T2" fmla="*/ 38 w 76"/>
                <a:gd name="T3" fmla="*/ 65 h 87"/>
                <a:gd name="T4" fmla="*/ 76 w 76"/>
                <a:gd name="T5" fmla="*/ 87 h 87"/>
                <a:gd name="T6" fmla="*/ 76 w 76"/>
                <a:gd name="T7" fmla="*/ 44 h 87"/>
                <a:gd name="T8" fmla="*/ 76 w 76"/>
                <a:gd name="T9" fmla="*/ 0 h 87"/>
                <a:gd name="T10" fmla="*/ 38 w 76"/>
                <a:gd name="T11" fmla="*/ 22 h 87"/>
                <a:gd name="T12" fmla="*/ 0 w 7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76" h="87">
                  <a:moveTo>
                    <a:pt x="0" y="44"/>
                  </a:moveTo>
                  <a:lnTo>
                    <a:pt x="38" y="65"/>
                  </a:lnTo>
                  <a:lnTo>
                    <a:pt x="76" y="87"/>
                  </a:lnTo>
                  <a:lnTo>
                    <a:pt x="76" y="44"/>
                  </a:lnTo>
                  <a:lnTo>
                    <a:pt x="76" y="0"/>
                  </a:lnTo>
                  <a:lnTo>
                    <a:pt x="38" y="22"/>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9" name="Freeform 41">
              <a:extLst>
                <a:ext uri="{FF2B5EF4-FFF2-40B4-BE49-F238E27FC236}">
                  <a16:creationId xmlns:a16="http://schemas.microsoft.com/office/drawing/2014/main" id="{B43A4289-1594-42F6-BFDD-1907618D6BE3}"/>
                </a:ext>
              </a:extLst>
            </p:cNvPr>
            <p:cNvSpPr>
              <a:spLocks/>
            </p:cNvSpPr>
            <p:nvPr/>
          </p:nvSpPr>
          <p:spPr bwMode="auto">
            <a:xfrm>
              <a:off x="5282" y="1689"/>
              <a:ext cx="722" cy="716"/>
            </a:xfrm>
            <a:custGeom>
              <a:avLst/>
              <a:gdLst>
                <a:gd name="T0" fmla="*/ 0 w 427"/>
                <a:gd name="T1" fmla="*/ 8 h 423"/>
                <a:gd name="T2" fmla="*/ 396 w 427"/>
                <a:gd name="T3" fmla="*/ 398 h 423"/>
                <a:gd name="T4" fmla="*/ 394 w 427"/>
                <a:gd name="T5" fmla="*/ 407 h 423"/>
                <a:gd name="T6" fmla="*/ 410 w 427"/>
                <a:gd name="T7" fmla="*/ 423 h 423"/>
                <a:gd name="T8" fmla="*/ 427 w 427"/>
                <a:gd name="T9" fmla="*/ 407 h 423"/>
                <a:gd name="T10" fmla="*/ 410 w 427"/>
                <a:gd name="T11" fmla="*/ 391 h 423"/>
                <a:gd name="T12" fmla="*/ 404 w 427"/>
                <a:gd name="T13" fmla="*/ 392 h 423"/>
                <a:gd name="T14" fmla="*/ 105 w 427"/>
                <a:gd name="T15" fmla="*/ 97 h 423"/>
                <a:gd name="T16" fmla="*/ 208 w 427"/>
                <a:gd name="T17" fmla="*/ 97 h 423"/>
                <a:gd name="T18" fmla="*/ 284 w 427"/>
                <a:gd name="T19" fmla="*/ 171 h 423"/>
                <a:gd name="T20" fmla="*/ 292 w 427"/>
                <a:gd name="T21" fmla="*/ 164 h 423"/>
                <a:gd name="T22" fmla="*/ 213 w 427"/>
                <a:gd name="T23" fmla="*/ 86 h 423"/>
                <a:gd name="T24" fmla="*/ 95 w 427"/>
                <a:gd name="T25" fmla="*/ 86 h 423"/>
                <a:gd name="T26" fmla="*/ 7 w 427"/>
                <a:gd name="T27" fmla="*/ 0 h 423"/>
                <a:gd name="T28" fmla="*/ 0 w 427"/>
                <a:gd name="T29" fmla="*/ 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423">
                  <a:moveTo>
                    <a:pt x="0" y="8"/>
                  </a:moveTo>
                  <a:cubicBezTo>
                    <a:pt x="396" y="398"/>
                    <a:pt x="396" y="398"/>
                    <a:pt x="396" y="398"/>
                  </a:cubicBezTo>
                  <a:cubicBezTo>
                    <a:pt x="394" y="401"/>
                    <a:pt x="394" y="404"/>
                    <a:pt x="394" y="407"/>
                  </a:cubicBezTo>
                  <a:cubicBezTo>
                    <a:pt x="394" y="416"/>
                    <a:pt x="401" y="423"/>
                    <a:pt x="410" y="423"/>
                  </a:cubicBezTo>
                  <a:cubicBezTo>
                    <a:pt x="419" y="423"/>
                    <a:pt x="427" y="416"/>
                    <a:pt x="427" y="407"/>
                  </a:cubicBezTo>
                  <a:cubicBezTo>
                    <a:pt x="427" y="398"/>
                    <a:pt x="419" y="391"/>
                    <a:pt x="410" y="391"/>
                  </a:cubicBezTo>
                  <a:cubicBezTo>
                    <a:pt x="408" y="391"/>
                    <a:pt x="406" y="391"/>
                    <a:pt x="404" y="392"/>
                  </a:cubicBezTo>
                  <a:cubicBezTo>
                    <a:pt x="105" y="97"/>
                    <a:pt x="105" y="97"/>
                    <a:pt x="105" y="97"/>
                  </a:cubicBezTo>
                  <a:cubicBezTo>
                    <a:pt x="208" y="97"/>
                    <a:pt x="208" y="97"/>
                    <a:pt x="208" y="97"/>
                  </a:cubicBezTo>
                  <a:cubicBezTo>
                    <a:pt x="284" y="171"/>
                    <a:pt x="284" y="171"/>
                    <a:pt x="284" y="171"/>
                  </a:cubicBezTo>
                  <a:cubicBezTo>
                    <a:pt x="292" y="164"/>
                    <a:pt x="292" y="164"/>
                    <a:pt x="292" y="164"/>
                  </a:cubicBezTo>
                  <a:cubicBezTo>
                    <a:pt x="213" y="86"/>
                    <a:pt x="213" y="86"/>
                    <a:pt x="213" y="86"/>
                  </a:cubicBezTo>
                  <a:cubicBezTo>
                    <a:pt x="95" y="86"/>
                    <a:pt x="95" y="86"/>
                    <a:pt x="95" y="86"/>
                  </a:cubicBezTo>
                  <a:cubicBezTo>
                    <a:pt x="7" y="0"/>
                    <a:pt x="7" y="0"/>
                    <a:pt x="7" y="0"/>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0" name="Freeform 42">
              <a:extLst>
                <a:ext uri="{FF2B5EF4-FFF2-40B4-BE49-F238E27FC236}">
                  <a16:creationId xmlns:a16="http://schemas.microsoft.com/office/drawing/2014/main" id="{49FF1CBD-2139-42F6-8CEE-259030FB3149}"/>
                </a:ext>
              </a:extLst>
            </p:cNvPr>
            <p:cNvSpPr>
              <a:spLocks/>
            </p:cNvSpPr>
            <p:nvPr/>
          </p:nvSpPr>
          <p:spPr bwMode="auto">
            <a:xfrm>
              <a:off x="4505" y="455"/>
              <a:ext cx="88" cy="98"/>
            </a:xfrm>
            <a:custGeom>
              <a:avLst/>
              <a:gdLst>
                <a:gd name="T0" fmla="*/ 87 w 88"/>
                <a:gd name="T1" fmla="*/ 49 h 98"/>
                <a:gd name="T2" fmla="*/ 88 w 88"/>
                <a:gd name="T3" fmla="*/ 0 h 98"/>
                <a:gd name="T4" fmla="*/ 44 w 88"/>
                <a:gd name="T5" fmla="*/ 24 h 98"/>
                <a:gd name="T6" fmla="*/ 0 w 88"/>
                <a:gd name="T7" fmla="*/ 48 h 98"/>
                <a:gd name="T8" fmla="*/ 43 w 88"/>
                <a:gd name="T9" fmla="*/ 73 h 98"/>
                <a:gd name="T10" fmla="*/ 87 w 88"/>
                <a:gd name="T11" fmla="*/ 98 h 98"/>
                <a:gd name="T12" fmla="*/ 87 w 88"/>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87" y="49"/>
                  </a:moveTo>
                  <a:lnTo>
                    <a:pt x="88" y="0"/>
                  </a:lnTo>
                  <a:lnTo>
                    <a:pt x="44" y="24"/>
                  </a:lnTo>
                  <a:lnTo>
                    <a:pt x="0" y="48"/>
                  </a:lnTo>
                  <a:lnTo>
                    <a:pt x="43" y="73"/>
                  </a:lnTo>
                  <a:lnTo>
                    <a:pt x="87" y="98"/>
                  </a:lnTo>
                  <a:lnTo>
                    <a:pt x="8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1" name="Freeform 43">
              <a:extLst>
                <a:ext uri="{FF2B5EF4-FFF2-40B4-BE49-F238E27FC236}">
                  <a16:creationId xmlns:a16="http://schemas.microsoft.com/office/drawing/2014/main" id="{DE2B70BD-5272-4FB7-8BCF-9040D8A2237B}"/>
                </a:ext>
              </a:extLst>
            </p:cNvPr>
            <p:cNvSpPr>
              <a:spLocks/>
            </p:cNvSpPr>
            <p:nvPr/>
          </p:nvSpPr>
          <p:spPr bwMode="auto">
            <a:xfrm>
              <a:off x="4626" y="455"/>
              <a:ext cx="86" cy="98"/>
            </a:xfrm>
            <a:custGeom>
              <a:avLst/>
              <a:gdLst>
                <a:gd name="T0" fmla="*/ 84 w 86"/>
                <a:gd name="T1" fmla="*/ 49 h 98"/>
                <a:gd name="T2" fmla="*/ 86 w 86"/>
                <a:gd name="T3" fmla="*/ 0 h 98"/>
                <a:gd name="T4" fmla="*/ 42 w 86"/>
                <a:gd name="T5" fmla="*/ 24 h 98"/>
                <a:gd name="T6" fmla="*/ 0 w 86"/>
                <a:gd name="T7" fmla="*/ 48 h 98"/>
                <a:gd name="T8" fmla="*/ 42 w 86"/>
                <a:gd name="T9" fmla="*/ 73 h 98"/>
                <a:gd name="T10" fmla="*/ 84 w 86"/>
                <a:gd name="T11" fmla="*/ 98 h 98"/>
                <a:gd name="T12" fmla="*/ 84 w 86"/>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84" y="49"/>
                  </a:moveTo>
                  <a:lnTo>
                    <a:pt x="86" y="0"/>
                  </a:lnTo>
                  <a:lnTo>
                    <a:pt x="42" y="24"/>
                  </a:lnTo>
                  <a:lnTo>
                    <a:pt x="0" y="48"/>
                  </a:lnTo>
                  <a:lnTo>
                    <a:pt x="42" y="73"/>
                  </a:lnTo>
                  <a:lnTo>
                    <a:pt x="84" y="98"/>
                  </a:lnTo>
                  <a:lnTo>
                    <a:pt x="8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2" name="Freeform 44">
              <a:extLst>
                <a:ext uri="{FF2B5EF4-FFF2-40B4-BE49-F238E27FC236}">
                  <a16:creationId xmlns:a16="http://schemas.microsoft.com/office/drawing/2014/main" id="{7C629A5F-3038-4686-BB81-52381D18C51D}"/>
                </a:ext>
              </a:extLst>
            </p:cNvPr>
            <p:cNvSpPr>
              <a:spLocks/>
            </p:cNvSpPr>
            <p:nvPr/>
          </p:nvSpPr>
          <p:spPr bwMode="auto">
            <a:xfrm>
              <a:off x="5469" y="17"/>
              <a:ext cx="98" cy="86"/>
            </a:xfrm>
            <a:custGeom>
              <a:avLst/>
              <a:gdLst>
                <a:gd name="T0" fmla="*/ 98 w 98"/>
                <a:gd name="T1" fmla="*/ 86 h 86"/>
                <a:gd name="T2" fmla="*/ 75 w 98"/>
                <a:gd name="T3" fmla="*/ 42 h 86"/>
                <a:gd name="T4" fmla="*/ 51 w 98"/>
                <a:gd name="T5" fmla="*/ 0 h 86"/>
                <a:gd name="T6" fmla="*/ 26 w 98"/>
                <a:gd name="T7" fmla="*/ 41 h 86"/>
                <a:gd name="T8" fmla="*/ 0 w 98"/>
                <a:gd name="T9" fmla="*/ 83 h 86"/>
                <a:gd name="T10" fmla="*/ 49 w 98"/>
                <a:gd name="T11" fmla="*/ 85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2"/>
                  </a:lnTo>
                  <a:lnTo>
                    <a:pt x="51" y="0"/>
                  </a:lnTo>
                  <a:lnTo>
                    <a:pt x="26" y="41"/>
                  </a:lnTo>
                  <a:lnTo>
                    <a:pt x="0" y="83"/>
                  </a:lnTo>
                  <a:lnTo>
                    <a:pt x="49" y="85"/>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3" name="Freeform 45">
              <a:extLst>
                <a:ext uri="{FF2B5EF4-FFF2-40B4-BE49-F238E27FC236}">
                  <a16:creationId xmlns:a16="http://schemas.microsoft.com/office/drawing/2014/main" id="{0890A98F-E27F-4C07-8449-0925712467B1}"/>
                </a:ext>
              </a:extLst>
            </p:cNvPr>
            <p:cNvSpPr>
              <a:spLocks/>
            </p:cNvSpPr>
            <p:nvPr/>
          </p:nvSpPr>
          <p:spPr bwMode="auto">
            <a:xfrm>
              <a:off x="5469" y="134"/>
              <a:ext cx="98" cy="86"/>
            </a:xfrm>
            <a:custGeom>
              <a:avLst/>
              <a:gdLst>
                <a:gd name="T0" fmla="*/ 98 w 98"/>
                <a:gd name="T1" fmla="*/ 86 h 86"/>
                <a:gd name="T2" fmla="*/ 75 w 98"/>
                <a:gd name="T3" fmla="*/ 44 h 86"/>
                <a:gd name="T4" fmla="*/ 51 w 98"/>
                <a:gd name="T5" fmla="*/ 0 h 86"/>
                <a:gd name="T6" fmla="*/ 26 w 98"/>
                <a:gd name="T7" fmla="*/ 42 h 86"/>
                <a:gd name="T8" fmla="*/ 0 w 98"/>
                <a:gd name="T9" fmla="*/ 84 h 86"/>
                <a:gd name="T10" fmla="*/ 49 w 98"/>
                <a:gd name="T11" fmla="*/ 86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4"/>
                  </a:lnTo>
                  <a:lnTo>
                    <a:pt x="51" y="0"/>
                  </a:lnTo>
                  <a:lnTo>
                    <a:pt x="26" y="42"/>
                  </a:lnTo>
                  <a:lnTo>
                    <a:pt x="0" y="84"/>
                  </a:lnTo>
                  <a:lnTo>
                    <a:pt x="49" y="86"/>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4" name="Freeform 48">
              <a:extLst>
                <a:ext uri="{FF2B5EF4-FFF2-40B4-BE49-F238E27FC236}">
                  <a16:creationId xmlns:a16="http://schemas.microsoft.com/office/drawing/2014/main" id="{6E378293-C59F-4407-B17D-00D455722A0D}"/>
                </a:ext>
              </a:extLst>
            </p:cNvPr>
            <p:cNvSpPr>
              <a:spLocks noEditPoints="1"/>
            </p:cNvSpPr>
            <p:nvPr/>
          </p:nvSpPr>
          <p:spPr bwMode="auto">
            <a:xfrm>
              <a:off x="5441" y="1267"/>
              <a:ext cx="715" cy="187"/>
            </a:xfrm>
            <a:custGeom>
              <a:avLst/>
              <a:gdLst>
                <a:gd name="T0" fmla="*/ 112 w 423"/>
                <a:gd name="T1" fmla="*/ 50 h 110"/>
                <a:gd name="T2" fmla="*/ 56 w 423"/>
                <a:gd name="T3" fmla="*/ 0 h 110"/>
                <a:gd name="T4" fmla="*/ 0 w 423"/>
                <a:gd name="T5" fmla="*/ 55 h 110"/>
                <a:gd name="T6" fmla="*/ 56 w 423"/>
                <a:gd name="T7" fmla="*/ 110 h 110"/>
                <a:gd name="T8" fmla="*/ 112 w 423"/>
                <a:gd name="T9" fmla="*/ 60 h 110"/>
                <a:gd name="T10" fmla="*/ 391 w 423"/>
                <a:gd name="T11" fmla="*/ 60 h 110"/>
                <a:gd name="T12" fmla="*/ 406 w 423"/>
                <a:gd name="T13" fmla="*/ 71 h 110"/>
                <a:gd name="T14" fmla="*/ 423 w 423"/>
                <a:gd name="T15" fmla="*/ 55 h 110"/>
                <a:gd name="T16" fmla="*/ 406 w 423"/>
                <a:gd name="T17" fmla="*/ 38 h 110"/>
                <a:gd name="T18" fmla="*/ 390 w 423"/>
                <a:gd name="T19" fmla="*/ 50 h 110"/>
                <a:gd name="T20" fmla="*/ 112 w 423"/>
                <a:gd name="T21" fmla="*/ 50 h 110"/>
                <a:gd name="T22" fmla="*/ 56 w 423"/>
                <a:gd name="T23" fmla="*/ 100 h 110"/>
                <a:gd name="T24" fmla="*/ 11 w 423"/>
                <a:gd name="T25" fmla="*/ 55 h 110"/>
                <a:gd name="T26" fmla="*/ 56 w 423"/>
                <a:gd name="T27" fmla="*/ 10 h 110"/>
                <a:gd name="T28" fmla="*/ 102 w 423"/>
                <a:gd name="T29" fmla="*/ 55 h 110"/>
                <a:gd name="T30" fmla="*/ 56 w 423"/>
                <a:gd name="T31"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110">
                  <a:moveTo>
                    <a:pt x="112" y="50"/>
                  </a:moveTo>
                  <a:cubicBezTo>
                    <a:pt x="109" y="22"/>
                    <a:pt x="85" y="0"/>
                    <a:pt x="56" y="0"/>
                  </a:cubicBezTo>
                  <a:cubicBezTo>
                    <a:pt x="25" y="0"/>
                    <a:pt x="0" y="25"/>
                    <a:pt x="0" y="55"/>
                  </a:cubicBezTo>
                  <a:cubicBezTo>
                    <a:pt x="0" y="86"/>
                    <a:pt x="25" y="110"/>
                    <a:pt x="56" y="110"/>
                  </a:cubicBezTo>
                  <a:cubicBezTo>
                    <a:pt x="85" y="110"/>
                    <a:pt x="109" y="88"/>
                    <a:pt x="112" y="60"/>
                  </a:cubicBezTo>
                  <a:cubicBezTo>
                    <a:pt x="391" y="60"/>
                    <a:pt x="391" y="60"/>
                    <a:pt x="391" y="60"/>
                  </a:cubicBezTo>
                  <a:cubicBezTo>
                    <a:pt x="393" y="67"/>
                    <a:pt x="399" y="71"/>
                    <a:pt x="406" y="71"/>
                  </a:cubicBezTo>
                  <a:cubicBezTo>
                    <a:pt x="415" y="71"/>
                    <a:pt x="423" y="64"/>
                    <a:pt x="423" y="55"/>
                  </a:cubicBezTo>
                  <a:cubicBezTo>
                    <a:pt x="423" y="46"/>
                    <a:pt x="415" y="38"/>
                    <a:pt x="406" y="38"/>
                  </a:cubicBezTo>
                  <a:cubicBezTo>
                    <a:pt x="399" y="38"/>
                    <a:pt x="392" y="43"/>
                    <a:pt x="390" y="50"/>
                  </a:cubicBezTo>
                  <a:lnTo>
                    <a:pt x="112" y="50"/>
                  </a:lnTo>
                  <a:close/>
                  <a:moveTo>
                    <a:pt x="56" y="100"/>
                  </a:moveTo>
                  <a:cubicBezTo>
                    <a:pt x="31" y="100"/>
                    <a:pt x="11" y="80"/>
                    <a:pt x="11" y="55"/>
                  </a:cubicBezTo>
                  <a:cubicBezTo>
                    <a:pt x="11" y="30"/>
                    <a:pt x="31" y="10"/>
                    <a:pt x="56" y="10"/>
                  </a:cubicBezTo>
                  <a:cubicBezTo>
                    <a:pt x="81" y="10"/>
                    <a:pt x="102" y="30"/>
                    <a:pt x="102" y="55"/>
                  </a:cubicBezTo>
                  <a:cubicBezTo>
                    <a:pt x="102" y="80"/>
                    <a:pt x="81" y="100"/>
                    <a:pt x="56"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5" name="Freeform 49">
              <a:extLst>
                <a:ext uri="{FF2B5EF4-FFF2-40B4-BE49-F238E27FC236}">
                  <a16:creationId xmlns:a16="http://schemas.microsoft.com/office/drawing/2014/main" id="{3829F72A-6204-4A40-951C-602D69404C95}"/>
                </a:ext>
              </a:extLst>
            </p:cNvPr>
            <p:cNvSpPr>
              <a:spLocks/>
            </p:cNvSpPr>
            <p:nvPr/>
          </p:nvSpPr>
          <p:spPr bwMode="auto">
            <a:xfrm>
              <a:off x="5009" y="2178"/>
              <a:ext cx="127" cy="144"/>
            </a:xfrm>
            <a:custGeom>
              <a:avLst/>
              <a:gdLst>
                <a:gd name="T0" fmla="*/ 0 w 127"/>
                <a:gd name="T1" fmla="*/ 35 h 144"/>
                <a:gd name="T2" fmla="*/ 0 w 127"/>
                <a:gd name="T3" fmla="*/ 108 h 144"/>
                <a:gd name="T4" fmla="*/ 65 w 127"/>
                <a:gd name="T5" fmla="*/ 144 h 144"/>
                <a:gd name="T6" fmla="*/ 127 w 127"/>
                <a:gd name="T7" fmla="*/ 108 h 144"/>
                <a:gd name="T8" fmla="*/ 127 w 127"/>
                <a:gd name="T9" fmla="*/ 35 h 144"/>
                <a:gd name="T10" fmla="*/ 65 w 127"/>
                <a:gd name="T11" fmla="*/ 0 h 144"/>
                <a:gd name="T12" fmla="*/ 0 w 127"/>
                <a:gd name="T13" fmla="*/ 35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0" y="35"/>
                  </a:moveTo>
                  <a:lnTo>
                    <a:pt x="0" y="108"/>
                  </a:lnTo>
                  <a:lnTo>
                    <a:pt x="65" y="144"/>
                  </a:lnTo>
                  <a:lnTo>
                    <a:pt x="127" y="108"/>
                  </a:lnTo>
                  <a:lnTo>
                    <a:pt x="127" y="35"/>
                  </a:lnTo>
                  <a:lnTo>
                    <a:pt x="65"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6" name="Freeform 50">
              <a:extLst>
                <a:ext uri="{FF2B5EF4-FFF2-40B4-BE49-F238E27FC236}">
                  <a16:creationId xmlns:a16="http://schemas.microsoft.com/office/drawing/2014/main" id="{BEBE75A3-8EDF-4397-A731-D66AF0390246}"/>
                </a:ext>
              </a:extLst>
            </p:cNvPr>
            <p:cNvSpPr>
              <a:spLocks/>
            </p:cNvSpPr>
            <p:nvPr/>
          </p:nvSpPr>
          <p:spPr bwMode="auto">
            <a:xfrm>
              <a:off x="2999" y="252"/>
              <a:ext cx="126" cy="144"/>
            </a:xfrm>
            <a:custGeom>
              <a:avLst/>
              <a:gdLst>
                <a:gd name="T0" fmla="*/ 62 w 126"/>
                <a:gd name="T1" fmla="*/ 144 h 144"/>
                <a:gd name="T2" fmla="*/ 126 w 126"/>
                <a:gd name="T3" fmla="*/ 108 h 144"/>
                <a:gd name="T4" fmla="*/ 126 w 126"/>
                <a:gd name="T5" fmla="*/ 36 h 144"/>
                <a:gd name="T6" fmla="*/ 62 w 126"/>
                <a:gd name="T7" fmla="*/ 0 h 144"/>
                <a:gd name="T8" fmla="*/ 0 w 126"/>
                <a:gd name="T9" fmla="*/ 36 h 144"/>
                <a:gd name="T10" fmla="*/ 0 w 126"/>
                <a:gd name="T11" fmla="*/ 108 h 144"/>
                <a:gd name="T12" fmla="*/ 62 w 126"/>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6" h="144">
                  <a:moveTo>
                    <a:pt x="62" y="144"/>
                  </a:moveTo>
                  <a:lnTo>
                    <a:pt x="126" y="108"/>
                  </a:lnTo>
                  <a:lnTo>
                    <a:pt x="126" y="36"/>
                  </a:lnTo>
                  <a:lnTo>
                    <a:pt x="62" y="0"/>
                  </a:lnTo>
                  <a:lnTo>
                    <a:pt x="0" y="36"/>
                  </a:lnTo>
                  <a:lnTo>
                    <a:pt x="0" y="108"/>
                  </a:lnTo>
                  <a:lnTo>
                    <a:pt x="6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7" name="Freeform 51">
              <a:extLst>
                <a:ext uri="{FF2B5EF4-FFF2-40B4-BE49-F238E27FC236}">
                  <a16:creationId xmlns:a16="http://schemas.microsoft.com/office/drawing/2014/main" id="{322D4416-7269-4C3A-8127-513428E02E17}"/>
                </a:ext>
              </a:extLst>
            </p:cNvPr>
            <p:cNvSpPr>
              <a:spLocks noEditPoints="1"/>
            </p:cNvSpPr>
            <p:nvPr/>
          </p:nvSpPr>
          <p:spPr bwMode="auto">
            <a:xfrm>
              <a:off x="3386" y="714"/>
              <a:ext cx="291" cy="332"/>
            </a:xfrm>
            <a:custGeom>
              <a:avLst/>
              <a:gdLst>
                <a:gd name="T0" fmla="*/ 291 w 291"/>
                <a:gd name="T1" fmla="*/ 332 h 332"/>
                <a:gd name="T2" fmla="*/ 291 w 291"/>
                <a:gd name="T3" fmla="*/ 0 h 332"/>
                <a:gd name="T4" fmla="*/ 0 w 291"/>
                <a:gd name="T5" fmla="*/ 166 h 332"/>
                <a:gd name="T6" fmla="*/ 291 w 291"/>
                <a:gd name="T7" fmla="*/ 332 h 332"/>
                <a:gd name="T8" fmla="*/ 274 w 291"/>
                <a:gd name="T9" fmla="*/ 166 h 332"/>
                <a:gd name="T10" fmla="*/ 274 w 291"/>
                <a:gd name="T11" fmla="*/ 301 h 332"/>
                <a:gd name="T12" fmla="*/ 35 w 291"/>
                <a:gd name="T13" fmla="*/ 166 h 332"/>
                <a:gd name="T14" fmla="*/ 274 w 291"/>
                <a:gd name="T15" fmla="*/ 31 h 332"/>
                <a:gd name="T16" fmla="*/ 274 w 291"/>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332">
                  <a:moveTo>
                    <a:pt x="291" y="332"/>
                  </a:moveTo>
                  <a:lnTo>
                    <a:pt x="291" y="0"/>
                  </a:lnTo>
                  <a:lnTo>
                    <a:pt x="0" y="166"/>
                  </a:lnTo>
                  <a:lnTo>
                    <a:pt x="291" y="332"/>
                  </a:lnTo>
                  <a:close/>
                  <a:moveTo>
                    <a:pt x="274" y="166"/>
                  </a:moveTo>
                  <a:lnTo>
                    <a:pt x="274" y="301"/>
                  </a:lnTo>
                  <a:lnTo>
                    <a:pt x="35" y="166"/>
                  </a:lnTo>
                  <a:lnTo>
                    <a:pt x="274" y="31"/>
                  </a:lnTo>
                  <a:lnTo>
                    <a:pt x="274"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8" name="Freeform 52">
              <a:extLst>
                <a:ext uri="{FF2B5EF4-FFF2-40B4-BE49-F238E27FC236}">
                  <a16:creationId xmlns:a16="http://schemas.microsoft.com/office/drawing/2014/main" id="{74733014-6DC3-4764-B1BB-28254002F956}"/>
                </a:ext>
              </a:extLst>
            </p:cNvPr>
            <p:cNvSpPr>
              <a:spLocks noEditPoints="1"/>
            </p:cNvSpPr>
            <p:nvPr/>
          </p:nvSpPr>
          <p:spPr bwMode="auto">
            <a:xfrm>
              <a:off x="4771" y="2652"/>
              <a:ext cx="291" cy="248"/>
            </a:xfrm>
            <a:custGeom>
              <a:avLst/>
              <a:gdLst>
                <a:gd name="T0" fmla="*/ 145 w 291"/>
                <a:gd name="T1" fmla="*/ 248 h 248"/>
                <a:gd name="T2" fmla="*/ 291 w 291"/>
                <a:gd name="T3" fmla="*/ 0 h 248"/>
                <a:gd name="T4" fmla="*/ 0 w 291"/>
                <a:gd name="T5" fmla="*/ 0 h 248"/>
                <a:gd name="T6" fmla="*/ 145 w 291"/>
                <a:gd name="T7" fmla="*/ 248 h 248"/>
                <a:gd name="T8" fmla="*/ 145 w 291"/>
                <a:gd name="T9" fmla="*/ 214 h 248"/>
                <a:gd name="T10" fmla="*/ 30 w 291"/>
                <a:gd name="T11" fmla="*/ 18 h 248"/>
                <a:gd name="T12" fmla="*/ 260 w 291"/>
                <a:gd name="T13" fmla="*/ 18 h 248"/>
                <a:gd name="T14" fmla="*/ 145 w 291"/>
                <a:gd name="T15" fmla="*/ 214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48">
                  <a:moveTo>
                    <a:pt x="145" y="248"/>
                  </a:moveTo>
                  <a:lnTo>
                    <a:pt x="291" y="0"/>
                  </a:lnTo>
                  <a:lnTo>
                    <a:pt x="0" y="0"/>
                  </a:lnTo>
                  <a:lnTo>
                    <a:pt x="145" y="248"/>
                  </a:lnTo>
                  <a:close/>
                  <a:moveTo>
                    <a:pt x="145" y="214"/>
                  </a:moveTo>
                  <a:lnTo>
                    <a:pt x="30" y="18"/>
                  </a:lnTo>
                  <a:lnTo>
                    <a:pt x="260" y="18"/>
                  </a:lnTo>
                  <a:lnTo>
                    <a:pt x="145"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9" name="Oval 53">
              <a:extLst>
                <a:ext uri="{FF2B5EF4-FFF2-40B4-BE49-F238E27FC236}">
                  <a16:creationId xmlns:a16="http://schemas.microsoft.com/office/drawing/2014/main" id="{036A5FFE-B3D4-4494-BF96-F3B5887903C7}"/>
                </a:ext>
              </a:extLst>
            </p:cNvPr>
            <p:cNvSpPr>
              <a:spLocks noChangeArrowheads="1"/>
            </p:cNvSpPr>
            <p:nvPr/>
          </p:nvSpPr>
          <p:spPr bwMode="auto">
            <a:xfrm>
              <a:off x="3234" y="474"/>
              <a:ext cx="135" cy="1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0" name="Oval 54">
              <a:extLst>
                <a:ext uri="{FF2B5EF4-FFF2-40B4-BE49-F238E27FC236}">
                  <a16:creationId xmlns:a16="http://schemas.microsoft.com/office/drawing/2014/main" id="{DC0FAF92-1D51-427C-97FD-0B3936180FB8}"/>
                </a:ext>
              </a:extLst>
            </p:cNvPr>
            <p:cNvSpPr>
              <a:spLocks noChangeArrowheads="1"/>
            </p:cNvSpPr>
            <p:nvPr/>
          </p:nvSpPr>
          <p:spPr bwMode="auto">
            <a:xfrm>
              <a:off x="5075" y="646"/>
              <a:ext cx="237" cy="2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1" name="Freeform 56">
              <a:extLst>
                <a:ext uri="{FF2B5EF4-FFF2-40B4-BE49-F238E27FC236}">
                  <a16:creationId xmlns:a16="http://schemas.microsoft.com/office/drawing/2014/main" id="{B32A69B5-9CF0-4D0F-8497-7A986C490ABC}"/>
                </a:ext>
              </a:extLst>
            </p:cNvPr>
            <p:cNvSpPr>
              <a:spLocks/>
            </p:cNvSpPr>
            <p:nvPr/>
          </p:nvSpPr>
          <p:spPr bwMode="auto">
            <a:xfrm>
              <a:off x="4333" y="1212"/>
              <a:ext cx="198" cy="226"/>
            </a:xfrm>
            <a:custGeom>
              <a:avLst/>
              <a:gdLst>
                <a:gd name="T0" fmla="*/ 0 w 198"/>
                <a:gd name="T1" fmla="*/ 57 h 226"/>
                <a:gd name="T2" fmla="*/ 100 w 198"/>
                <a:gd name="T3" fmla="*/ 0 h 226"/>
                <a:gd name="T4" fmla="*/ 198 w 198"/>
                <a:gd name="T5" fmla="*/ 57 h 226"/>
                <a:gd name="T6" fmla="*/ 198 w 198"/>
                <a:gd name="T7" fmla="*/ 170 h 226"/>
                <a:gd name="T8" fmla="*/ 100 w 198"/>
                <a:gd name="T9" fmla="*/ 226 h 226"/>
                <a:gd name="T10" fmla="*/ 0 w 198"/>
                <a:gd name="T11" fmla="*/ 170 h 226"/>
                <a:gd name="T12" fmla="*/ 0 w 198"/>
                <a:gd name="T13" fmla="*/ 57 h 226"/>
              </a:gdLst>
              <a:ahLst/>
              <a:cxnLst>
                <a:cxn ang="0">
                  <a:pos x="T0" y="T1"/>
                </a:cxn>
                <a:cxn ang="0">
                  <a:pos x="T2" y="T3"/>
                </a:cxn>
                <a:cxn ang="0">
                  <a:pos x="T4" y="T5"/>
                </a:cxn>
                <a:cxn ang="0">
                  <a:pos x="T6" y="T7"/>
                </a:cxn>
                <a:cxn ang="0">
                  <a:pos x="T8" y="T9"/>
                </a:cxn>
                <a:cxn ang="0">
                  <a:pos x="T10" y="T11"/>
                </a:cxn>
                <a:cxn ang="0">
                  <a:pos x="T12" y="T13"/>
                </a:cxn>
              </a:cxnLst>
              <a:rect l="0" t="0" r="r" b="b"/>
              <a:pathLst>
                <a:path w="198" h="226">
                  <a:moveTo>
                    <a:pt x="0" y="57"/>
                  </a:moveTo>
                  <a:lnTo>
                    <a:pt x="100" y="0"/>
                  </a:lnTo>
                  <a:lnTo>
                    <a:pt x="198" y="57"/>
                  </a:lnTo>
                  <a:lnTo>
                    <a:pt x="198" y="170"/>
                  </a:lnTo>
                  <a:lnTo>
                    <a:pt x="100" y="226"/>
                  </a:lnTo>
                  <a:lnTo>
                    <a:pt x="0" y="17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2" name="Freeform 57">
              <a:extLst>
                <a:ext uri="{FF2B5EF4-FFF2-40B4-BE49-F238E27FC236}">
                  <a16:creationId xmlns:a16="http://schemas.microsoft.com/office/drawing/2014/main" id="{F7A4D77A-3DF5-476E-A537-E94923C2EB5B}"/>
                </a:ext>
              </a:extLst>
            </p:cNvPr>
            <p:cNvSpPr>
              <a:spLocks/>
            </p:cNvSpPr>
            <p:nvPr/>
          </p:nvSpPr>
          <p:spPr bwMode="auto">
            <a:xfrm>
              <a:off x="5145" y="1418"/>
              <a:ext cx="98" cy="112"/>
            </a:xfrm>
            <a:custGeom>
              <a:avLst/>
              <a:gdLst>
                <a:gd name="T0" fmla="*/ 0 w 98"/>
                <a:gd name="T1" fmla="*/ 29 h 112"/>
                <a:gd name="T2" fmla="*/ 49 w 98"/>
                <a:gd name="T3" fmla="*/ 0 h 112"/>
                <a:gd name="T4" fmla="*/ 98 w 98"/>
                <a:gd name="T5" fmla="*/ 29 h 112"/>
                <a:gd name="T6" fmla="*/ 98 w 98"/>
                <a:gd name="T7" fmla="*/ 83 h 112"/>
                <a:gd name="T8" fmla="*/ 49 w 98"/>
                <a:gd name="T9" fmla="*/ 112 h 112"/>
                <a:gd name="T10" fmla="*/ 0 w 98"/>
                <a:gd name="T11" fmla="*/ 83 h 112"/>
                <a:gd name="T12" fmla="*/ 0 w 98"/>
                <a:gd name="T13" fmla="*/ 29 h 112"/>
              </a:gdLst>
              <a:ahLst/>
              <a:cxnLst>
                <a:cxn ang="0">
                  <a:pos x="T0" y="T1"/>
                </a:cxn>
                <a:cxn ang="0">
                  <a:pos x="T2" y="T3"/>
                </a:cxn>
                <a:cxn ang="0">
                  <a:pos x="T4" y="T5"/>
                </a:cxn>
                <a:cxn ang="0">
                  <a:pos x="T6" y="T7"/>
                </a:cxn>
                <a:cxn ang="0">
                  <a:pos x="T8" y="T9"/>
                </a:cxn>
                <a:cxn ang="0">
                  <a:pos x="T10" y="T11"/>
                </a:cxn>
                <a:cxn ang="0">
                  <a:pos x="T12" y="T13"/>
                </a:cxn>
              </a:cxnLst>
              <a:rect l="0" t="0" r="r" b="b"/>
              <a:pathLst>
                <a:path w="98" h="112">
                  <a:moveTo>
                    <a:pt x="0" y="29"/>
                  </a:moveTo>
                  <a:lnTo>
                    <a:pt x="49" y="0"/>
                  </a:lnTo>
                  <a:lnTo>
                    <a:pt x="98" y="29"/>
                  </a:lnTo>
                  <a:lnTo>
                    <a:pt x="98" y="83"/>
                  </a:lnTo>
                  <a:lnTo>
                    <a:pt x="49" y="112"/>
                  </a:lnTo>
                  <a:lnTo>
                    <a:pt x="0" y="83"/>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3" name="Freeform 58">
              <a:extLst>
                <a:ext uri="{FF2B5EF4-FFF2-40B4-BE49-F238E27FC236}">
                  <a16:creationId xmlns:a16="http://schemas.microsoft.com/office/drawing/2014/main" id="{065557F0-D667-4859-9505-AA418FD55E13}"/>
                </a:ext>
              </a:extLst>
            </p:cNvPr>
            <p:cNvSpPr>
              <a:spLocks/>
            </p:cNvSpPr>
            <p:nvPr/>
          </p:nvSpPr>
          <p:spPr bwMode="auto">
            <a:xfrm>
              <a:off x="3525" y="829"/>
              <a:ext cx="89" cy="102"/>
            </a:xfrm>
            <a:custGeom>
              <a:avLst/>
              <a:gdLst>
                <a:gd name="T0" fmla="*/ 0 w 89"/>
                <a:gd name="T1" fmla="*/ 51 h 102"/>
                <a:gd name="T2" fmla="*/ 45 w 89"/>
                <a:gd name="T3" fmla="*/ 26 h 102"/>
                <a:gd name="T4" fmla="*/ 89 w 89"/>
                <a:gd name="T5" fmla="*/ 0 h 102"/>
                <a:gd name="T6" fmla="*/ 89 w 89"/>
                <a:gd name="T7" fmla="*/ 51 h 102"/>
                <a:gd name="T8" fmla="*/ 89 w 89"/>
                <a:gd name="T9" fmla="*/ 102 h 102"/>
                <a:gd name="T10" fmla="*/ 45 w 89"/>
                <a:gd name="T11" fmla="*/ 76 h 102"/>
                <a:gd name="T12" fmla="*/ 0 w 89"/>
                <a:gd name="T13" fmla="*/ 51 h 102"/>
              </a:gdLst>
              <a:ahLst/>
              <a:cxnLst>
                <a:cxn ang="0">
                  <a:pos x="T0" y="T1"/>
                </a:cxn>
                <a:cxn ang="0">
                  <a:pos x="T2" y="T3"/>
                </a:cxn>
                <a:cxn ang="0">
                  <a:pos x="T4" y="T5"/>
                </a:cxn>
                <a:cxn ang="0">
                  <a:pos x="T6" y="T7"/>
                </a:cxn>
                <a:cxn ang="0">
                  <a:pos x="T8" y="T9"/>
                </a:cxn>
                <a:cxn ang="0">
                  <a:pos x="T10" y="T11"/>
                </a:cxn>
                <a:cxn ang="0">
                  <a:pos x="T12" y="T13"/>
                </a:cxn>
              </a:cxnLst>
              <a:rect l="0" t="0" r="r" b="b"/>
              <a:pathLst>
                <a:path w="89" h="102">
                  <a:moveTo>
                    <a:pt x="0" y="51"/>
                  </a:moveTo>
                  <a:lnTo>
                    <a:pt x="45" y="26"/>
                  </a:lnTo>
                  <a:lnTo>
                    <a:pt x="89" y="0"/>
                  </a:lnTo>
                  <a:lnTo>
                    <a:pt x="89" y="51"/>
                  </a:lnTo>
                  <a:lnTo>
                    <a:pt x="89" y="102"/>
                  </a:lnTo>
                  <a:lnTo>
                    <a:pt x="45" y="76"/>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4" name="Freeform 59">
              <a:extLst>
                <a:ext uri="{FF2B5EF4-FFF2-40B4-BE49-F238E27FC236}">
                  <a16:creationId xmlns:a16="http://schemas.microsoft.com/office/drawing/2014/main" id="{7840F444-3EB0-4630-BF9C-7FB2FA63B035}"/>
                </a:ext>
              </a:extLst>
            </p:cNvPr>
            <p:cNvSpPr>
              <a:spLocks/>
            </p:cNvSpPr>
            <p:nvPr/>
          </p:nvSpPr>
          <p:spPr bwMode="auto">
            <a:xfrm>
              <a:off x="4872" y="2706"/>
              <a:ext cx="88" cy="76"/>
            </a:xfrm>
            <a:custGeom>
              <a:avLst/>
              <a:gdLst>
                <a:gd name="T0" fmla="*/ 44 w 88"/>
                <a:gd name="T1" fmla="*/ 76 h 76"/>
                <a:gd name="T2" fmla="*/ 22 w 88"/>
                <a:gd name="T3" fmla="*/ 37 h 76"/>
                <a:gd name="T4" fmla="*/ 0 w 88"/>
                <a:gd name="T5" fmla="*/ 0 h 76"/>
                <a:gd name="T6" fmla="*/ 44 w 88"/>
                <a:gd name="T7" fmla="*/ 0 h 76"/>
                <a:gd name="T8" fmla="*/ 88 w 88"/>
                <a:gd name="T9" fmla="*/ 0 h 76"/>
                <a:gd name="T10" fmla="*/ 66 w 88"/>
                <a:gd name="T11" fmla="*/ 37 h 76"/>
                <a:gd name="T12" fmla="*/ 44 w 88"/>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88" h="76">
                  <a:moveTo>
                    <a:pt x="44" y="76"/>
                  </a:moveTo>
                  <a:lnTo>
                    <a:pt x="22" y="37"/>
                  </a:lnTo>
                  <a:lnTo>
                    <a:pt x="0" y="0"/>
                  </a:lnTo>
                  <a:lnTo>
                    <a:pt x="44" y="0"/>
                  </a:lnTo>
                  <a:lnTo>
                    <a:pt x="88" y="0"/>
                  </a:lnTo>
                  <a:lnTo>
                    <a:pt x="66" y="37"/>
                  </a:lnTo>
                  <a:lnTo>
                    <a:pt x="4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sp>
        <p:nvSpPr>
          <p:cNvPr id="71" name="文本框 70">
            <a:extLst>
              <a:ext uri="{FF2B5EF4-FFF2-40B4-BE49-F238E27FC236}">
                <a16:creationId xmlns:a16="http://schemas.microsoft.com/office/drawing/2014/main" id="{A1318570-2AF4-4718-81A8-278B79C90F37}"/>
              </a:ext>
            </a:extLst>
          </p:cNvPr>
          <p:cNvSpPr txBox="1"/>
          <p:nvPr/>
        </p:nvSpPr>
        <p:spPr>
          <a:xfrm flipH="1">
            <a:off x="2671613" y="2349290"/>
            <a:ext cx="6659851" cy="2435988"/>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lnSpc>
                <a:spcPct val="150000"/>
              </a:lnSpc>
            </a:pPr>
            <a:r>
              <a:rPr lang="en-US" altLang="zh-CN" sz="5400">
                <a:ln w="6350">
                  <a:noFill/>
                </a:ln>
                <a:solidFill>
                  <a:srgbClr val="ED7D31"/>
                </a:solidFill>
                <a:latin typeface="Times New Roman" panose="02020603050405020304" pitchFamily="18" charset="0"/>
                <a:ea typeface="微软雅黑" panose="020B0503020204020204" pitchFamily="34" charset="-122"/>
                <a:cs typeface="Times New Roman" panose="02020603050405020304" pitchFamily="18" charset="0"/>
              </a:rPr>
              <a:t>Ý NGHĨA CỦA BẢNG TUẦN HOÀN</a:t>
            </a:r>
            <a:endParaRPr lang="zh-CN" altLang="en-US" sz="5400" dirty="0">
              <a:ln w="6350">
                <a:noFill/>
              </a:ln>
              <a:solidFill>
                <a:srgbClr val="ED7D3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7" name="组合 66">
            <a:extLst>
              <a:ext uri="{FF2B5EF4-FFF2-40B4-BE49-F238E27FC236}">
                <a16:creationId xmlns:a16="http://schemas.microsoft.com/office/drawing/2014/main" id="{9BF431FF-9D1C-4345-8A16-DD50BE8CBB0D}"/>
              </a:ext>
            </a:extLst>
          </p:cNvPr>
          <p:cNvGrpSpPr/>
          <p:nvPr/>
        </p:nvGrpSpPr>
        <p:grpSpPr>
          <a:xfrm>
            <a:off x="1375260" y="2880516"/>
            <a:ext cx="1074912" cy="1074912"/>
            <a:chOff x="5523005" y="2186837"/>
            <a:chExt cx="642258" cy="642258"/>
          </a:xfrm>
        </p:grpSpPr>
        <p:sp>
          <p:nvSpPr>
            <p:cNvPr id="68" name="椭圆 67">
              <a:extLst>
                <a:ext uri="{FF2B5EF4-FFF2-40B4-BE49-F238E27FC236}">
                  <a16:creationId xmlns:a16="http://schemas.microsoft.com/office/drawing/2014/main" id="{00CFEF1C-4673-4560-80A4-639C9E9EC30E}"/>
                </a:ext>
              </a:extLst>
            </p:cNvPr>
            <p:cNvSpPr/>
            <p:nvPr/>
          </p:nvSpPr>
          <p:spPr>
            <a:xfrm>
              <a:off x="5523005" y="2186837"/>
              <a:ext cx="642258" cy="642258"/>
            </a:xfrm>
            <a:prstGeom prst="ellipse">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dirty="0">
                <a:solidFill>
                  <a:srgbClr val="363F4A"/>
                </a:solidFill>
                <a:latin typeface="微软雅黑" panose="020B0503020204020204" pitchFamily="34" charset="-122"/>
                <a:ea typeface="微软雅黑" panose="020B0503020204020204" pitchFamily="34" charset="-122"/>
              </a:endParaRPr>
            </a:p>
          </p:txBody>
        </p:sp>
        <p:sp>
          <p:nvSpPr>
            <p:cNvPr id="69" name="文本框 68">
              <a:extLst>
                <a:ext uri="{FF2B5EF4-FFF2-40B4-BE49-F238E27FC236}">
                  <a16:creationId xmlns:a16="http://schemas.microsoft.com/office/drawing/2014/main" id="{8FDB38D9-4D41-4C5F-9B97-C4F1395D92C2}"/>
                </a:ext>
              </a:extLst>
            </p:cNvPr>
            <p:cNvSpPr txBox="1"/>
            <p:nvPr/>
          </p:nvSpPr>
          <p:spPr>
            <a:xfrm>
              <a:off x="5616315" y="2204537"/>
              <a:ext cx="468552" cy="606857"/>
            </a:xfrm>
            <a:prstGeom prst="rect">
              <a:avLst/>
            </a:prstGeom>
            <a:noFill/>
            <a:ln>
              <a:noFill/>
            </a:ln>
          </p:spPr>
          <p:txBody>
            <a:bodyPr wrap="none" rtlCol="0">
              <a:spAutoFit/>
            </a:bodyPr>
            <a:lstStyle/>
            <a:p>
              <a:r>
                <a:rPr lang="en-US" altLang="zh-CN" sz="6000" b="1">
                  <a:solidFill>
                    <a:srgbClr val="ED7D31"/>
                  </a:solidFill>
                  <a:latin typeface="Times New Roman" panose="02020603050405020304" pitchFamily="18" charset="0"/>
                  <a:ea typeface="微软雅黑" panose="020B0503020204020204" pitchFamily="34" charset="-122"/>
                  <a:cs typeface="Times New Roman" panose="02020603050405020304" pitchFamily="18" charset="0"/>
                </a:rPr>
                <a:t>II</a:t>
              </a:r>
              <a:endParaRPr lang="zh-CN" altLang="en-US" sz="6000" b="1" dirty="0">
                <a:solidFill>
                  <a:srgbClr val="ED7D3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640227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p:cTn id="18" dur="500" fill="hold"/>
                                        <p:tgtEl>
                                          <p:spTgt spid="67"/>
                                        </p:tgtEl>
                                        <p:attrNameLst>
                                          <p:attrName>ppt_w</p:attrName>
                                        </p:attrNameLst>
                                      </p:cBhvr>
                                      <p:tavLst>
                                        <p:tav tm="0">
                                          <p:val>
                                            <p:fltVal val="0"/>
                                          </p:val>
                                        </p:tav>
                                        <p:tav tm="100000">
                                          <p:val>
                                            <p:strVal val="#ppt_w"/>
                                          </p:val>
                                        </p:tav>
                                      </p:tavLst>
                                    </p:anim>
                                    <p:anim calcmode="lin" valueType="num">
                                      <p:cBhvr>
                                        <p:cTn id="19" dur="500" fill="hold"/>
                                        <p:tgtEl>
                                          <p:spTgt spid="67"/>
                                        </p:tgtEl>
                                        <p:attrNameLst>
                                          <p:attrName>ppt_h</p:attrName>
                                        </p:attrNameLst>
                                      </p:cBhvr>
                                      <p:tavLst>
                                        <p:tav tm="0">
                                          <p:val>
                                            <p:fltVal val="0"/>
                                          </p:val>
                                        </p:tav>
                                        <p:tav tm="100000">
                                          <p:val>
                                            <p:strVal val="#ppt_h"/>
                                          </p:val>
                                        </p:tav>
                                      </p:tavLst>
                                    </p:anim>
                                    <p:animEffect transition="in" filter="fade">
                                      <p:cBhvr>
                                        <p:cTn id="20" dur="500"/>
                                        <p:tgtEl>
                                          <p:spTgt spid="67"/>
                                        </p:tgtEl>
                                      </p:cBhvr>
                                    </p:animEffect>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ppt_x"/>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3485428-7C64-450D-9C5B-B940EE357179}"/>
              </a:ext>
            </a:extLst>
          </p:cNvPr>
          <p:cNvSpPr/>
          <p:nvPr/>
        </p:nvSpPr>
        <p:spPr>
          <a:xfrm>
            <a:off x="902043" y="621256"/>
            <a:ext cx="11158152" cy="4988711"/>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70">
            <a:extLst>
              <a:ext uri="{FF2B5EF4-FFF2-40B4-BE49-F238E27FC236}">
                <a16:creationId xmlns:a16="http://schemas.microsoft.com/office/drawing/2014/main" id="{317B709D-9203-436F-A4B9-A49F2D510224}"/>
              </a:ext>
            </a:extLst>
          </p:cNvPr>
          <p:cNvSpPr txBox="1"/>
          <p:nvPr/>
        </p:nvSpPr>
        <p:spPr>
          <a:xfrm flipH="1">
            <a:off x="2487326" y="1039936"/>
            <a:ext cx="5290803" cy="646331"/>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r>
              <a:rPr lang="en-US" altLang="zh-CN" b="0" dirty="0" err="1">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Điền</a:t>
            </a:r>
            <a:r>
              <a:rPr lang="en-US" altLang="zh-CN" b="0" dirty="0">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vào</a:t>
            </a:r>
            <a:r>
              <a:rPr lang="en-US" altLang="zh-CN" b="0" dirty="0">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chỗ</a:t>
            </a:r>
            <a:r>
              <a:rPr lang="en-US" altLang="zh-CN" b="0" dirty="0">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trống</a:t>
            </a:r>
            <a:r>
              <a:rPr lang="en-US" altLang="zh-CN" b="0" dirty="0">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b="0" dirty="0">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70">
            <a:extLst>
              <a:ext uri="{FF2B5EF4-FFF2-40B4-BE49-F238E27FC236}">
                <a16:creationId xmlns:a16="http://schemas.microsoft.com/office/drawing/2014/main" id="{C3103359-2E74-4E34-8AF4-87464148433C}"/>
              </a:ext>
            </a:extLst>
          </p:cNvPr>
          <p:cNvSpPr txBox="1"/>
          <p:nvPr/>
        </p:nvSpPr>
        <p:spPr>
          <a:xfrm flipH="1">
            <a:off x="3717594" y="5913578"/>
            <a:ext cx="3583245" cy="646331"/>
          </a:xfrm>
          <a:prstGeom prst="rect">
            <a:avLst/>
          </a:prstGeom>
          <a:solidFill>
            <a:schemeClr val="accent6">
              <a:lumMod val="60000"/>
              <a:lumOff val="40000"/>
            </a:schemeClr>
          </a:solid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b="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b="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thứ</a:t>
            </a:r>
            <a:r>
              <a:rPr lang="en-US" altLang="zh-CN" b="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tự</a:t>
            </a:r>
            <a:r>
              <a:rPr lang="en-US" altLang="zh-CN" b="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nhóm</a:t>
            </a:r>
            <a:endParaRPr lang="zh-CN" altLang="en-US" b="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70">
            <a:extLst>
              <a:ext uri="{FF2B5EF4-FFF2-40B4-BE49-F238E27FC236}">
                <a16:creationId xmlns:a16="http://schemas.microsoft.com/office/drawing/2014/main" id="{022E5C73-F4D2-48B1-8381-9F4B1D81F7A6}"/>
              </a:ext>
            </a:extLst>
          </p:cNvPr>
          <p:cNvSpPr txBox="1"/>
          <p:nvPr/>
        </p:nvSpPr>
        <p:spPr>
          <a:xfrm flipH="1">
            <a:off x="712573" y="5913578"/>
            <a:ext cx="2409678" cy="646331"/>
          </a:xfrm>
          <a:prstGeom prst="rect">
            <a:avLst/>
          </a:prstGeom>
          <a:solidFill>
            <a:srgbClr val="FCC800"/>
          </a:solid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b="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b="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proton</a:t>
            </a:r>
            <a:endParaRPr lang="zh-CN" altLang="en-US" b="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文本框 70">
            <a:extLst>
              <a:ext uri="{FF2B5EF4-FFF2-40B4-BE49-F238E27FC236}">
                <a16:creationId xmlns:a16="http://schemas.microsoft.com/office/drawing/2014/main" id="{AF578AAE-7EDA-474F-A5D6-FC2743B07603}"/>
              </a:ext>
            </a:extLst>
          </p:cNvPr>
          <p:cNvSpPr txBox="1"/>
          <p:nvPr/>
        </p:nvSpPr>
        <p:spPr>
          <a:xfrm flipH="1">
            <a:off x="7896181" y="5913578"/>
            <a:ext cx="3583246" cy="646331"/>
          </a:xfrm>
          <a:prstGeom prst="rect">
            <a:avLst/>
          </a:prstGeom>
          <a:solidFill>
            <a:schemeClr val="accent2">
              <a:lumMod val="40000"/>
              <a:lumOff val="60000"/>
            </a:schemeClr>
          </a:solid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b="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b="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thứ</a:t>
            </a:r>
            <a:r>
              <a:rPr lang="en-US" altLang="zh-CN" b="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tự</a:t>
            </a:r>
            <a:r>
              <a:rPr lang="en-US" altLang="zh-CN" b="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chu </a:t>
            </a:r>
            <a:r>
              <a:rPr lang="en-US" altLang="zh-CN" b="0" dirty="0" err="1">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kì</a:t>
            </a:r>
            <a:endParaRPr lang="zh-CN" altLang="en-US" b="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70">
            <a:extLst>
              <a:ext uri="{FF2B5EF4-FFF2-40B4-BE49-F238E27FC236}">
                <a16:creationId xmlns:a16="http://schemas.microsoft.com/office/drawing/2014/main" id="{E7D60049-7AA1-46F5-8581-E4B68492DFF5}"/>
              </a:ext>
            </a:extLst>
          </p:cNvPr>
          <p:cNvSpPr txBox="1"/>
          <p:nvPr/>
        </p:nvSpPr>
        <p:spPr>
          <a:xfrm flipH="1">
            <a:off x="928764" y="1983125"/>
            <a:ext cx="3029519" cy="646331"/>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70">
            <a:extLst>
              <a:ext uri="{FF2B5EF4-FFF2-40B4-BE49-F238E27FC236}">
                <a16:creationId xmlns:a16="http://schemas.microsoft.com/office/drawing/2014/main" id="{0583B5E7-5C32-4307-A147-73C613D2B7D9}"/>
              </a:ext>
            </a:extLst>
          </p:cNvPr>
          <p:cNvSpPr txBox="1"/>
          <p:nvPr/>
        </p:nvSpPr>
        <p:spPr>
          <a:xfrm flipH="1">
            <a:off x="4072609" y="1983124"/>
            <a:ext cx="7987586" cy="646331"/>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electron =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thứ</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tự</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ô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nguyên</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tố</a:t>
            </a:r>
            <a:endParaRPr lang="zh-CN" altLang="en-US"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70">
            <a:extLst>
              <a:ext uri="{FF2B5EF4-FFF2-40B4-BE49-F238E27FC236}">
                <a16:creationId xmlns:a16="http://schemas.microsoft.com/office/drawing/2014/main" id="{777DA538-9C69-4073-9F30-C1D98268C4B9}"/>
              </a:ext>
            </a:extLst>
          </p:cNvPr>
          <p:cNvSpPr txBox="1"/>
          <p:nvPr/>
        </p:nvSpPr>
        <p:spPr>
          <a:xfrm flipH="1">
            <a:off x="5070495" y="2933066"/>
            <a:ext cx="3029519" cy="646331"/>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文本框 70">
            <a:extLst>
              <a:ext uri="{FF2B5EF4-FFF2-40B4-BE49-F238E27FC236}">
                <a16:creationId xmlns:a16="http://schemas.microsoft.com/office/drawing/2014/main" id="{1974DF40-7D6A-48EB-9264-DDA14AC31723}"/>
              </a:ext>
            </a:extLst>
          </p:cNvPr>
          <p:cNvSpPr txBox="1"/>
          <p:nvPr/>
        </p:nvSpPr>
        <p:spPr>
          <a:xfrm flipH="1">
            <a:off x="1006179" y="2911373"/>
            <a:ext cx="3960180" cy="646331"/>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lớp electron =</a:t>
            </a:r>
            <a:endParaRPr lang="zh-CN" altLang="en-US"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70">
            <a:extLst>
              <a:ext uri="{FF2B5EF4-FFF2-40B4-BE49-F238E27FC236}">
                <a16:creationId xmlns:a16="http://schemas.microsoft.com/office/drawing/2014/main" id="{46EBF496-DF31-4885-BD3C-DA3EC81FBD75}"/>
              </a:ext>
            </a:extLst>
          </p:cNvPr>
          <p:cNvSpPr txBox="1"/>
          <p:nvPr/>
        </p:nvSpPr>
        <p:spPr>
          <a:xfrm flipH="1">
            <a:off x="5704651" y="4008209"/>
            <a:ext cx="3029519" cy="646331"/>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70">
            <a:extLst>
              <a:ext uri="{FF2B5EF4-FFF2-40B4-BE49-F238E27FC236}">
                <a16:creationId xmlns:a16="http://schemas.microsoft.com/office/drawing/2014/main" id="{5C722D36-B58A-4614-859F-2F52289CC697}"/>
              </a:ext>
            </a:extLst>
          </p:cNvPr>
          <p:cNvSpPr txBox="1"/>
          <p:nvPr/>
        </p:nvSpPr>
        <p:spPr>
          <a:xfrm flipH="1">
            <a:off x="996726" y="4008210"/>
            <a:ext cx="4613242" cy="646331"/>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electron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hóa</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trị</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 </a:t>
            </a:r>
            <a:endParaRPr lang="zh-CN" altLang="en-US"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Picture 14">
            <a:extLst>
              <a:ext uri="{FF2B5EF4-FFF2-40B4-BE49-F238E27FC236}">
                <a16:creationId xmlns:a16="http://schemas.microsoft.com/office/drawing/2014/main" id="{2D5CB071-754C-C978-7B1C-57573C2B7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15" y="230791"/>
            <a:ext cx="2098311" cy="1774753"/>
          </a:xfrm>
          <a:prstGeom prst="rect">
            <a:avLst/>
          </a:prstGeom>
        </p:spPr>
      </p:pic>
    </p:spTree>
    <p:extLst>
      <p:ext uri="{BB962C8B-B14F-4D97-AF65-F5344CB8AC3E}">
        <p14:creationId xmlns:p14="http://schemas.microsoft.com/office/powerpoint/2010/main" val="3123822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64" presetClass="path" presetSubtype="0" accel="50000" decel="50000" fill="hold" grpId="1" nodeType="withEffect">
                                  <p:stCondLst>
                                    <p:cond delay="0"/>
                                  </p:stCondLst>
                                  <p:childTnLst>
                                    <p:animMotion origin="layout" path="M -1.66667E-6 7.40741E-7 L 0.06563 -0.5831 " pathEditMode="relative" rAng="0" ptsTypes="AA">
                                      <p:cBhvr>
                                        <p:cTn id="58" dur="1000" fill="hold"/>
                                        <p:tgtEl>
                                          <p:spTgt spid="6"/>
                                        </p:tgtEl>
                                        <p:attrNameLst>
                                          <p:attrName>ppt_x</p:attrName>
                                          <p:attrName>ppt_y</p:attrName>
                                        </p:attrNameLst>
                                      </p:cBhvr>
                                      <p:rCtr x="3281" y="-29167"/>
                                    </p:animMotion>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par>
                                <p:cTn id="64" presetID="64" presetClass="path" presetSubtype="0" accel="50000" decel="50000" fill="hold" grpId="1" nodeType="withEffect">
                                  <p:stCondLst>
                                    <p:cond delay="0"/>
                                  </p:stCondLst>
                                  <p:childTnLst>
                                    <p:animMotion origin="layout" path="M -1.25E-6 7.40741E-7 L -0.24323 -0.44259 " pathEditMode="relative" rAng="0" ptsTypes="AA">
                                      <p:cBhvr>
                                        <p:cTn id="65" dur="1000" fill="hold"/>
                                        <p:tgtEl>
                                          <p:spTgt spid="8"/>
                                        </p:tgtEl>
                                        <p:attrNameLst>
                                          <p:attrName>ppt_x</p:attrName>
                                          <p:attrName>ppt_y</p:attrName>
                                        </p:attrNameLst>
                                      </p:cBhvr>
                                      <p:rCtr x="-12161" y="-22130"/>
                                    </p:animMotion>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par>
                                <p:cTn id="71" presetID="64" presetClass="path" presetSubtype="0" accel="50000" decel="50000" fill="hold" grpId="1" nodeType="withEffect">
                                  <p:stCondLst>
                                    <p:cond delay="0"/>
                                  </p:stCondLst>
                                  <p:childTnLst>
                                    <p:animMotion origin="layout" path="M -2.91667E-6 7.40741E-7 L 0.15482 -0.2787 " pathEditMode="relative" rAng="0" ptsTypes="AA">
                                      <p:cBhvr>
                                        <p:cTn id="72" dur="1000" fill="hold"/>
                                        <p:tgtEl>
                                          <p:spTgt spid="5"/>
                                        </p:tgtEl>
                                        <p:attrNameLst>
                                          <p:attrName>ppt_x</p:attrName>
                                          <p:attrName>ppt_y</p:attrName>
                                        </p:attrNameLst>
                                      </p:cBhvr>
                                      <p:rCtr x="7734" y="-1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5" grpId="1" animBg="1"/>
      <p:bldP spid="6" grpId="0" animBg="1"/>
      <p:bldP spid="6" grpId="1" animBg="1"/>
      <p:bldP spid="8" grpId="0" animBg="1"/>
      <p:bldP spid="8" grpId="1" animBg="1"/>
      <p:bldP spid="9" grpId="0"/>
      <p:bldP spid="9" grpId="1"/>
      <p:bldP spid="10" grpId="0"/>
      <p:bldP spid="11" grpId="0"/>
      <p:bldP spid="12" grpId="0"/>
      <p:bldP spid="12" grpId="1"/>
      <p:bldP spid="13" grpId="0"/>
      <p:bldP spid="13" grpId="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3485428-7C64-450D-9C5B-B940EE357179}"/>
              </a:ext>
            </a:extLst>
          </p:cNvPr>
          <p:cNvSpPr/>
          <p:nvPr/>
        </p:nvSpPr>
        <p:spPr>
          <a:xfrm>
            <a:off x="241737" y="1705233"/>
            <a:ext cx="11694891" cy="4213653"/>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70">
            <a:extLst>
              <a:ext uri="{FF2B5EF4-FFF2-40B4-BE49-F238E27FC236}">
                <a16:creationId xmlns:a16="http://schemas.microsoft.com/office/drawing/2014/main" id="{317B709D-9203-436F-A4B9-A49F2D510224}"/>
              </a:ext>
            </a:extLst>
          </p:cNvPr>
          <p:cNvSpPr txBox="1"/>
          <p:nvPr/>
        </p:nvSpPr>
        <p:spPr>
          <a:xfrm flipH="1">
            <a:off x="2603210" y="1235314"/>
            <a:ext cx="6642261" cy="646331"/>
          </a:xfrm>
          <a:prstGeom prst="rect">
            <a:avLst/>
          </a:prstGeom>
          <a:solidFill>
            <a:srgbClr val="F4DD45"/>
          </a:solid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dirty="0" err="1">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Cách</a:t>
            </a:r>
            <a:r>
              <a:rPr lang="en-US" altLang="zh-CN" dirty="0">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err="1">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xác</a:t>
            </a:r>
            <a:r>
              <a:rPr lang="en-US" altLang="zh-CN" dirty="0">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err="1">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định</a:t>
            </a:r>
            <a:r>
              <a:rPr lang="en-US" altLang="zh-CN" dirty="0">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err="1">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dirty="0">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err="1">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thứ</a:t>
            </a:r>
            <a:r>
              <a:rPr lang="en-US" altLang="zh-CN" dirty="0">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err="1">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tự</a:t>
            </a:r>
            <a:r>
              <a:rPr lang="en-US" altLang="zh-CN" dirty="0">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err="1">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nhóm</a:t>
            </a:r>
            <a:endParaRPr lang="zh-CN" altLang="en-US" dirty="0">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70">
            <a:extLst>
              <a:ext uri="{FF2B5EF4-FFF2-40B4-BE49-F238E27FC236}">
                <a16:creationId xmlns:a16="http://schemas.microsoft.com/office/drawing/2014/main" id="{E7D60049-7AA1-46F5-8581-E4B68492DFF5}"/>
              </a:ext>
            </a:extLst>
          </p:cNvPr>
          <p:cNvSpPr txBox="1"/>
          <p:nvPr/>
        </p:nvSpPr>
        <p:spPr>
          <a:xfrm flipH="1">
            <a:off x="883877" y="2940310"/>
            <a:ext cx="10410609" cy="1200329"/>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 STT </a:t>
            </a:r>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 </a:t>
            </a:r>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electron </a:t>
            </a:r>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hóa</a:t>
            </a:r>
            <a:r>
              <a:rPr lang="en-US" altLang="zh-CN"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trị</a:t>
            </a:r>
            <a:r>
              <a:rPr lang="en-US" altLang="zh-CN"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 </a:t>
            </a:r>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electron lớp </a:t>
            </a:r>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ngoài</a:t>
            </a:r>
            <a:r>
              <a:rPr lang="en-US" altLang="zh-CN"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cùng</a:t>
            </a:r>
            <a:endParaRPr lang="zh-CN" altLang="en-US"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Picture 2" descr="Hóa học">
            <a:extLst>
              <a:ext uri="{FF2B5EF4-FFF2-40B4-BE49-F238E27FC236}">
                <a16:creationId xmlns:a16="http://schemas.microsoft.com/office/drawing/2014/main" id="{96A801F0-8E82-4D39-A4F3-CF248E073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20" y="985611"/>
            <a:ext cx="1219200" cy="1219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文本框 70">
                <a:extLst>
                  <a:ext uri="{FF2B5EF4-FFF2-40B4-BE49-F238E27FC236}">
                    <a16:creationId xmlns:a16="http://schemas.microsoft.com/office/drawing/2014/main" id="{BF6E1643-D860-47A6-9C09-032E21515E7C}"/>
                  </a:ext>
                </a:extLst>
              </p:cNvPr>
              <p:cNvSpPr txBox="1"/>
              <p:nvPr/>
            </p:nvSpPr>
            <p:spPr>
              <a:xfrm flipH="1">
                <a:off x="1784689" y="4552973"/>
                <a:ext cx="9200468" cy="58477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Ví </a:t>
                </a:r>
                <a:r>
                  <a:rPr lang="en-US" altLang="zh-CN" sz="32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dụ</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1s</a:t>
                </a:r>
                <a:r>
                  <a:rPr lang="en-US" altLang="zh-CN" sz="32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2s</a:t>
                </a:r>
                <a:r>
                  <a:rPr lang="en-US" altLang="zh-CN" sz="32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2p</a:t>
                </a:r>
                <a:r>
                  <a:rPr lang="en-US" altLang="zh-CN" sz="32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groupChr>
                      <m:groupChrPr>
                        <m:chr m:val="⇒"/>
                        <m:vertJc m:val="bot"/>
                        <m:ctrlPr>
                          <a:rPr lang="en-US" altLang="zh-CN" sz="3200" b="0" i="1" smtClean="0">
                            <a:ln w="6350">
                              <a:noFill/>
                            </a:ln>
                            <a:solidFill>
                              <a:schemeClr val="tx1"/>
                            </a:solidFill>
                            <a:latin typeface="Cambria Math" panose="02040503050406030204" pitchFamily="18" charset="0"/>
                            <a:ea typeface="微软雅黑" panose="020B0503020204020204" pitchFamily="34" charset="-122"/>
                            <a:cs typeface="Arial" panose="020B0604020202020204" pitchFamily="34" charset="0"/>
                          </a:rPr>
                        </m:ctrlPr>
                      </m:groupChrPr>
                      <m:e>
                        <m:r>
                          <m:rPr>
                            <m:brk m:alnAt="2"/>
                          </m:rPr>
                          <a:rPr lang="en-US" altLang="zh-CN" sz="3200" b="0" i="1" smtClean="0">
                            <a:ln w="6350">
                              <a:noFill/>
                            </a:ln>
                            <a:solidFill>
                              <a:schemeClr val="tx1"/>
                            </a:solidFill>
                            <a:latin typeface="Cambria Math" panose="02040503050406030204" pitchFamily="18" charset="0"/>
                            <a:ea typeface="微软雅黑" panose="020B0503020204020204" pitchFamily="34" charset="-122"/>
                            <a:cs typeface="Arial" panose="020B0604020202020204" pitchFamily="34" charset="0"/>
                          </a:rPr>
                          <m:t> </m:t>
                        </m:r>
                        <m:r>
                          <a:rPr lang="en-US" altLang="zh-CN" sz="3200" b="0" i="1" smtClean="0">
                            <a:ln w="6350">
                              <a:noFill/>
                            </a:ln>
                            <a:solidFill>
                              <a:schemeClr val="tx1"/>
                            </a:solidFill>
                            <a:latin typeface="Cambria Math" panose="02040503050406030204" pitchFamily="18" charset="0"/>
                            <a:ea typeface="微软雅黑" panose="020B0503020204020204" pitchFamily="34" charset="-122"/>
                            <a:cs typeface="Arial" panose="020B0604020202020204" pitchFamily="34" charset="0"/>
                          </a:rPr>
                          <m:t>         </m:t>
                        </m:r>
                      </m:e>
                    </m:groupChr>
                  </m:oMath>
                </a14:m>
                <a:r>
                  <a:rPr lang="zh-CN" altLang="en-US"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nguyên</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tố</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thuộc</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VIIA</a:t>
                </a:r>
                <a:endParaRPr lang="zh-CN" altLang="en-US"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6" name="文本框 70">
                <a:extLst>
                  <a:ext uri="{FF2B5EF4-FFF2-40B4-BE49-F238E27FC236}">
                    <a16:creationId xmlns:a16="http://schemas.microsoft.com/office/drawing/2014/main" id="{BF6E1643-D860-47A6-9C09-032E21515E7C}"/>
                  </a:ext>
                </a:extLst>
              </p:cNvPr>
              <p:cNvSpPr txBox="1">
                <a:spLocks noRot="1" noChangeAspect="1" noMove="1" noResize="1" noEditPoints="1" noAdjustHandles="1" noChangeArrowheads="1" noChangeShapeType="1" noTextEdit="1"/>
              </p:cNvSpPr>
              <p:nvPr/>
            </p:nvSpPr>
            <p:spPr>
              <a:xfrm flipH="1">
                <a:off x="1784689" y="4552973"/>
                <a:ext cx="9200468" cy="584775"/>
              </a:xfrm>
              <a:prstGeom prst="rect">
                <a:avLst/>
              </a:prstGeom>
              <a:blipFill>
                <a:blip r:embed="rId3"/>
                <a:stretch>
                  <a:fillRect l="-1723" t="-14583" b="-32292"/>
                </a:stretch>
              </a:blipFill>
            </p:spPr>
            <p:txBody>
              <a:bodyPr/>
              <a:lstStyle/>
              <a:p>
                <a:r>
                  <a:rPr lang="vi-VN">
                    <a:noFill/>
                  </a:rPr>
                  <a:t> </a:t>
                </a:r>
              </a:p>
            </p:txBody>
          </p:sp>
        </mc:Fallback>
      </mc:AlternateContent>
    </p:spTree>
    <p:extLst>
      <p:ext uri="{BB962C8B-B14F-4D97-AF65-F5344CB8AC3E}">
        <p14:creationId xmlns:p14="http://schemas.microsoft.com/office/powerpoint/2010/main" val="93566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3485428-7C64-450D-9C5B-B940EE357179}"/>
              </a:ext>
            </a:extLst>
          </p:cNvPr>
          <p:cNvSpPr/>
          <p:nvPr/>
        </p:nvSpPr>
        <p:spPr>
          <a:xfrm>
            <a:off x="248554" y="963828"/>
            <a:ext cx="11694891" cy="5400263"/>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70">
            <a:extLst>
              <a:ext uri="{FF2B5EF4-FFF2-40B4-BE49-F238E27FC236}">
                <a16:creationId xmlns:a16="http://schemas.microsoft.com/office/drawing/2014/main" id="{317B709D-9203-436F-A4B9-A49F2D510224}"/>
              </a:ext>
            </a:extLst>
          </p:cNvPr>
          <p:cNvSpPr txBox="1"/>
          <p:nvPr/>
        </p:nvSpPr>
        <p:spPr>
          <a:xfrm flipH="1">
            <a:off x="2610027" y="493909"/>
            <a:ext cx="6642261" cy="646331"/>
          </a:xfrm>
          <a:prstGeom prst="rect">
            <a:avLst/>
          </a:prstGeom>
          <a:solidFill>
            <a:srgbClr val="F4DD45"/>
          </a:solid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Cách</a:t>
            </a:r>
            <a:r>
              <a:rPr lang="en-US" altLang="zh-CN"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xác</a:t>
            </a:r>
            <a:r>
              <a:rPr lang="en-US" altLang="zh-CN"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định</a:t>
            </a:r>
            <a:r>
              <a:rPr lang="en-US" altLang="zh-CN"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số</a:t>
            </a:r>
            <a:r>
              <a:rPr lang="en-US" altLang="zh-CN"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thứ</a:t>
            </a:r>
            <a:r>
              <a:rPr lang="en-US" altLang="zh-CN"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tự</a:t>
            </a:r>
            <a:r>
              <a:rPr lang="en-US" altLang="zh-CN"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nhóm</a:t>
            </a:r>
            <a:endParaRPr lang="zh-CN" altLang="en-US"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70">
            <a:extLst>
              <a:ext uri="{FF2B5EF4-FFF2-40B4-BE49-F238E27FC236}">
                <a16:creationId xmlns:a16="http://schemas.microsoft.com/office/drawing/2014/main" id="{E7D60049-7AA1-46F5-8581-E4B68492DFF5}"/>
              </a:ext>
            </a:extLst>
          </p:cNvPr>
          <p:cNvSpPr txBox="1"/>
          <p:nvPr/>
        </p:nvSpPr>
        <p:spPr>
          <a:xfrm flipH="1">
            <a:off x="3534450" y="1357353"/>
            <a:ext cx="4793414" cy="646331"/>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B: (n-1)</a:t>
            </a:r>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a:t>
            </a:r>
            <a:r>
              <a:rPr lang="en-US" altLang="zh-CN" b="0" baseline="3000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ns</a:t>
            </a:r>
            <a:r>
              <a:rPr lang="en-US" altLang="zh-CN" b="0" baseline="3000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a:t>
            </a:r>
            <a:endParaRPr lang="zh-CN" altLang="en-US"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Picture 2" descr="Hóa học">
            <a:extLst>
              <a:ext uri="{FF2B5EF4-FFF2-40B4-BE49-F238E27FC236}">
                <a16:creationId xmlns:a16="http://schemas.microsoft.com/office/drawing/2014/main" id="{96A801F0-8E82-4D39-A4F3-CF248E073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37" y="24420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ân tử">
            <a:extLst>
              <a:ext uri="{FF2B5EF4-FFF2-40B4-BE49-F238E27FC236}">
                <a16:creationId xmlns:a16="http://schemas.microsoft.com/office/drawing/2014/main" id="{992C054D-3B99-4194-BA96-1047D2243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1" y="2382774"/>
            <a:ext cx="741405" cy="7414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文本框 70">
                <a:extLst>
                  <a:ext uri="{FF2B5EF4-FFF2-40B4-BE49-F238E27FC236}">
                    <a16:creationId xmlns:a16="http://schemas.microsoft.com/office/drawing/2014/main" id="{DF67C4F2-2D85-491E-B884-141FD52CC4D1}"/>
                  </a:ext>
                </a:extLst>
              </p:cNvPr>
              <p:cNvSpPr txBox="1"/>
              <p:nvPr/>
            </p:nvSpPr>
            <p:spPr>
              <a:xfrm flipH="1">
                <a:off x="1439100" y="2436262"/>
                <a:ext cx="6026675" cy="58477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 b &lt; 8 </a:t>
                </a:r>
                <a14:m>
                  <m:oMath xmlns:m="http://schemas.openxmlformats.org/officeDocument/2006/math">
                    <m:groupChr>
                      <m:groupChrPr>
                        <m:chr m:val="⇒"/>
                        <m:vertJc m:val="bot"/>
                        <m:ctrlPr>
                          <a:rPr lang="en-US" altLang="zh-CN" sz="3200" b="0" i="1">
                            <a:ln w="6350">
                              <a:noFill/>
                            </a:ln>
                            <a:solidFill>
                              <a:srgbClr val="C00000"/>
                            </a:solidFill>
                            <a:latin typeface="Cambria Math" panose="02040503050406030204" pitchFamily="18" charset="0"/>
                            <a:ea typeface="微软雅黑" panose="020B0503020204020204" pitchFamily="34" charset="-122"/>
                            <a:cs typeface="Arial" panose="020B0604020202020204" pitchFamily="34" charset="0"/>
                          </a:rPr>
                        </m:ctrlPr>
                      </m:groupChrPr>
                      <m:e>
                        <m:r>
                          <m:rPr>
                            <m:brk m:alnAt="2"/>
                          </m:rPr>
                          <a:rPr lang="en-US" altLang="zh-CN" sz="3200" b="0" i="1">
                            <a:ln w="6350">
                              <a:noFill/>
                            </a:ln>
                            <a:solidFill>
                              <a:srgbClr val="C00000"/>
                            </a:solidFill>
                            <a:latin typeface="Cambria Math" panose="02040503050406030204" pitchFamily="18" charset="0"/>
                            <a:ea typeface="微软雅黑" panose="020B0503020204020204" pitchFamily="34" charset="-122"/>
                            <a:cs typeface="Arial" panose="020B0604020202020204" pitchFamily="34" charset="0"/>
                          </a:rPr>
                          <m:t> </m:t>
                        </m:r>
                        <m:r>
                          <a:rPr lang="en-US" altLang="zh-CN" sz="3200" b="0" i="1">
                            <a:ln w="6350">
                              <a:noFill/>
                            </a:ln>
                            <a:solidFill>
                              <a:srgbClr val="C00000"/>
                            </a:solidFill>
                            <a:latin typeface="Cambria Math" panose="02040503050406030204" pitchFamily="18" charset="0"/>
                            <a:ea typeface="微软雅黑" panose="020B0503020204020204" pitchFamily="34" charset="-122"/>
                            <a:cs typeface="Arial" panose="020B0604020202020204" pitchFamily="34" charset="0"/>
                          </a:rPr>
                          <m:t>         </m:t>
                        </m:r>
                      </m:e>
                    </m:groupChr>
                  </m:oMath>
                </a14:m>
                <a:r>
                  <a:rPr lang="zh-CN" altLang="en-US"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STT </a:t>
                </a:r>
                <a:r>
                  <a:rPr lang="en-US" altLang="zh-CN" sz="32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 </a:t>
                </a:r>
                <a:r>
                  <a:rPr lang="en-US" altLang="zh-CN" sz="32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a+b</a:t>
                </a:r>
                <a:endParaRPr lang="zh-CN" altLang="en-US"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8" name="文本框 70">
                <a:extLst>
                  <a:ext uri="{FF2B5EF4-FFF2-40B4-BE49-F238E27FC236}">
                    <a16:creationId xmlns:a16="http://schemas.microsoft.com/office/drawing/2014/main" id="{DF67C4F2-2D85-491E-B884-141FD52CC4D1}"/>
                  </a:ext>
                </a:extLst>
              </p:cNvPr>
              <p:cNvSpPr txBox="1">
                <a:spLocks noRot="1" noChangeAspect="1" noMove="1" noResize="1" noEditPoints="1" noAdjustHandles="1" noChangeArrowheads="1" noChangeShapeType="1" noTextEdit="1"/>
              </p:cNvSpPr>
              <p:nvPr/>
            </p:nvSpPr>
            <p:spPr>
              <a:xfrm flipH="1">
                <a:off x="1439100" y="2436262"/>
                <a:ext cx="6026675" cy="584775"/>
              </a:xfrm>
              <a:prstGeom prst="rect">
                <a:avLst/>
              </a:prstGeom>
              <a:blipFill>
                <a:blip r:embed="rId4"/>
                <a:stretch>
                  <a:fillRect l="-2528" t="-14583" b="-322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文本框 70">
                <a:extLst>
                  <a:ext uri="{FF2B5EF4-FFF2-40B4-BE49-F238E27FC236}">
                    <a16:creationId xmlns:a16="http://schemas.microsoft.com/office/drawing/2014/main" id="{42FF3F62-E5C4-49F9-9CA4-6E3042057A66}"/>
                  </a:ext>
                </a:extLst>
              </p:cNvPr>
              <p:cNvSpPr txBox="1"/>
              <p:nvPr/>
            </p:nvSpPr>
            <p:spPr>
              <a:xfrm flipH="1">
                <a:off x="339810" y="3449375"/>
                <a:ext cx="11512376" cy="58477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Ví </a:t>
                </a:r>
                <a:r>
                  <a:rPr lang="en-US" altLang="zh-CN" sz="32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dụ</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1s</a:t>
                </a:r>
                <a:r>
                  <a:rPr lang="en-US" altLang="zh-CN" sz="3200"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2s</a:t>
                </a:r>
                <a:r>
                  <a:rPr lang="en-US" altLang="zh-CN" sz="3200"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2p</a:t>
                </a:r>
                <a:r>
                  <a:rPr lang="en-US" altLang="zh-CN" sz="3200"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3s</a:t>
                </a:r>
                <a:r>
                  <a:rPr lang="en-US" altLang="zh-CN" sz="3200"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3p</a:t>
                </a:r>
                <a:r>
                  <a:rPr lang="en-US" altLang="zh-CN" sz="3200"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3d</a:t>
                </a:r>
                <a:r>
                  <a:rPr lang="en-US" altLang="zh-CN" sz="3200"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4s</a:t>
                </a:r>
                <a:r>
                  <a:rPr lang="en-US" altLang="zh-CN" sz="3200"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groupChr>
                      <m:groupChrPr>
                        <m:chr m:val="⇒"/>
                        <m:vertJc m:val="bot"/>
                        <m:ctrlPr>
                          <a:rPr lang="en-US" altLang="zh-CN" sz="3200" b="0" i="1" smtClean="0">
                            <a:ln w="6350">
                              <a:noFill/>
                            </a:ln>
                            <a:solidFill>
                              <a:srgbClr val="C00000"/>
                            </a:solidFill>
                            <a:latin typeface="Cambria Math" panose="02040503050406030204" pitchFamily="18" charset="0"/>
                            <a:ea typeface="微软雅黑" panose="020B0503020204020204" pitchFamily="34" charset="-122"/>
                            <a:cs typeface="Arial" panose="020B0604020202020204" pitchFamily="34" charset="0"/>
                          </a:rPr>
                        </m:ctrlPr>
                      </m:groupChrPr>
                      <m:e>
                        <m:r>
                          <m:rPr>
                            <m:brk m:alnAt="2"/>
                          </m:rPr>
                          <a:rPr lang="en-US" altLang="zh-CN" sz="3200" b="0" i="1" smtClean="0">
                            <a:ln w="6350">
                              <a:noFill/>
                            </a:ln>
                            <a:solidFill>
                              <a:srgbClr val="C00000"/>
                            </a:solidFill>
                            <a:latin typeface="Cambria Math" panose="02040503050406030204" pitchFamily="18" charset="0"/>
                            <a:ea typeface="微软雅黑" panose="020B0503020204020204" pitchFamily="34" charset="-122"/>
                            <a:cs typeface="Arial" panose="020B0604020202020204" pitchFamily="34" charset="0"/>
                          </a:rPr>
                          <m:t> </m:t>
                        </m:r>
                        <m:r>
                          <a:rPr lang="en-US" altLang="zh-CN" sz="3200" b="0" i="1" smtClean="0">
                            <a:ln w="6350">
                              <a:noFill/>
                            </a:ln>
                            <a:solidFill>
                              <a:srgbClr val="C00000"/>
                            </a:solidFill>
                            <a:latin typeface="Cambria Math" panose="02040503050406030204" pitchFamily="18" charset="0"/>
                            <a:ea typeface="微软雅黑" panose="020B0503020204020204" pitchFamily="34" charset="-122"/>
                            <a:cs typeface="Arial" panose="020B0604020202020204" pitchFamily="34" charset="0"/>
                          </a:rPr>
                          <m:t>         </m:t>
                        </m:r>
                      </m:e>
                    </m:groupChr>
                  </m:oMath>
                </a14:m>
                <a:r>
                  <a:rPr lang="zh-CN" altLang="en-US"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nguyên</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tố</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thuộc</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IVB</a:t>
                </a:r>
                <a:endParaRPr lang="zh-CN" altLang="en-US"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0" name="文本框 70">
                <a:extLst>
                  <a:ext uri="{FF2B5EF4-FFF2-40B4-BE49-F238E27FC236}">
                    <a16:creationId xmlns:a16="http://schemas.microsoft.com/office/drawing/2014/main" id="{42FF3F62-E5C4-49F9-9CA4-6E3042057A66}"/>
                  </a:ext>
                </a:extLst>
              </p:cNvPr>
              <p:cNvSpPr txBox="1">
                <a:spLocks noRot="1" noChangeAspect="1" noMove="1" noResize="1" noEditPoints="1" noAdjustHandles="1" noChangeArrowheads="1" noChangeShapeType="1" noTextEdit="1"/>
              </p:cNvSpPr>
              <p:nvPr/>
            </p:nvSpPr>
            <p:spPr>
              <a:xfrm flipH="1">
                <a:off x="339810" y="3449375"/>
                <a:ext cx="11512376" cy="584775"/>
              </a:xfrm>
              <a:prstGeom prst="rect">
                <a:avLst/>
              </a:prstGeom>
              <a:blipFill>
                <a:blip r:embed="rId5"/>
                <a:stretch>
                  <a:fillRect l="-1377" t="-14583" b="-32292"/>
                </a:stretch>
              </a:blipFill>
            </p:spPr>
            <p:txBody>
              <a:bodyPr/>
              <a:lstStyle/>
              <a:p>
                <a:r>
                  <a:rPr lang="vi-VN">
                    <a:noFill/>
                  </a:rPr>
                  <a:t> </a:t>
                </a:r>
              </a:p>
            </p:txBody>
          </p:sp>
        </mc:Fallback>
      </mc:AlternateContent>
      <p:pic>
        <p:nvPicPr>
          <p:cNvPr id="11" name="Picture 2" descr="Phân tử">
            <a:extLst>
              <a:ext uri="{FF2B5EF4-FFF2-40B4-BE49-F238E27FC236}">
                <a16:creationId xmlns:a16="http://schemas.microsoft.com/office/drawing/2014/main" id="{3409B553-CEA5-4A4D-B891-FAA65E2F1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1" y="3449375"/>
            <a:ext cx="741405" cy="7414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文本框 70">
                <a:extLst>
                  <a:ext uri="{FF2B5EF4-FFF2-40B4-BE49-F238E27FC236}">
                    <a16:creationId xmlns:a16="http://schemas.microsoft.com/office/drawing/2014/main" id="{62F55887-DE31-4657-9292-EDB17939AB43}"/>
                  </a:ext>
                </a:extLst>
              </p:cNvPr>
              <p:cNvSpPr txBox="1"/>
              <p:nvPr/>
            </p:nvSpPr>
            <p:spPr>
              <a:xfrm flipH="1">
                <a:off x="1439099" y="3536551"/>
                <a:ext cx="7813188" cy="58477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 b = {8, 9, 10} </a:t>
                </a:r>
                <a14:m>
                  <m:oMath xmlns:m="http://schemas.openxmlformats.org/officeDocument/2006/math">
                    <m:groupChr>
                      <m:groupChrPr>
                        <m:chr m:val="⇒"/>
                        <m:vertJc m:val="bot"/>
                        <m:ctrlPr>
                          <a:rPr lang="en-US" altLang="zh-CN" sz="3200" b="0" i="1">
                            <a:ln w="6350">
                              <a:noFill/>
                            </a:ln>
                            <a:solidFill>
                              <a:srgbClr val="C00000"/>
                            </a:solidFill>
                            <a:latin typeface="Cambria Math" panose="02040503050406030204" pitchFamily="18" charset="0"/>
                            <a:ea typeface="微软雅黑" panose="020B0503020204020204" pitchFamily="34" charset="-122"/>
                            <a:cs typeface="Arial" panose="020B0604020202020204" pitchFamily="34" charset="0"/>
                          </a:rPr>
                        </m:ctrlPr>
                      </m:groupChrPr>
                      <m:e>
                        <m:r>
                          <m:rPr>
                            <m:brk m:alnAt="2"/>
                          </m:rPr>
                          <a:rPr lang="en-US" altLang="zh-CN" sz="3200" b="0" i="1">
                            <a:ln w="6350">
                              <a:noFill/>
                            </a:ln>
                            <a:solidFill>
                              <a:srgbClr val="C00000"/>
                            </a:solidFill>
                            <a:latin typeface="Cambria Math" panose="02040503050406030204" pitchFamily="18" charset="0"/>
                            <a:ea typeface="微软雅黑" panose="020B0503020204020204" pitchFamily="34" charset="-122"/>
                            <a:cs typeface="Arial" panose="020B0604020202020204" pitchFamily="34" charset="0"/>
                          </a:rPr>
                          <m:t> </m:t>
                        </m:r>
                        <m:r>
                          <a:rPr lang="en-US" altLang="zh-CN" sz="3200" b="0" i="1">
                            <a:ln w="6350">
                              <a:noFill/>
                            </a:ln>
                            <a:solidFill>
                              <a:srgbClr val="C00000"/>
                            </a:solidFill>
                            <a:latin typeface="Cambria Math" panose="02040503050406030204" pitchFamily="18" charset="0"/>
                            <a:ea typeface="微软雅黑" panose="020B0503020204020204" pitchFamily="34" charset="-122"/>
                            <a:cs typeface="Arial" panose="020B0604020202020204" pitchFamily="34" charset="0"/>
                          </a:rPr>
                          <m:t>         </m:t>
                        </m:r>
                      </m:e>
                    </m:groupChr>
                  </m:oMath>
                </a14:m>
                <a:r>
                  <a:rPr lang="zh-CN" altLang="en-US"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STT </a:t>
                </a:r>
                <a:r>
                  <a:rPr lang="en-US" altLang="zh-CN" sz="32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 8</a:t>
                </a:r>
                <a:endParaRPr lang="zh-CN" altLang="en-US"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2" name="文本框 70">
                <a:extLst>
                  <a:ext uri="{FF2B5EF4-FFF2-40B4-BE49-F238E27FC236}">
                    <a16:creationId xmlns:a16="http://schemas.microsoft.com/office/drawing/2014/main" id="{62F55887-DE31-4657-9292-EDB17939AB43}"/>
                  </a:ext>
                </a:extLst>
              </p:cNvPr>
              <p:cNvSpPr txBox="1">
                <a:spLocks noRot="1" noChangeAspect="1" noMove="1" noResize="1" noEditPoints="1" noAdjustHandles="1" noChangeArrowheads="1" noChangeShapeType="1" noTextEdit="1"/>
              </p:cNvSpPr>
              <p:nvPr/>
            </p:nvSpPr>
            <p:spPr>
              <a:xfrm flipH="1">
                <a:off x="1439099" y="3536551"/>
                <a:ext cx="7813188" cy="584775"/>
              </a:xfrm>
              <a:prstGeom prst="rect">
                <a:avLst/>
              </a:prstGeom>
              <a:blipFill>
                <a:blip r:embed="rId6"/>
                <a:stretch>
                  <a:fillRect l="-1950" t="-14583" b="-322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文本框 70">
                <a:extLst>
                  <a:ext uri="{FF2B5EF4-FFF2-40B4-BE49-F238E27FC236}">
                    <a16:creationId xmlns:a16="http://schemas.microsoft.com/office/drawing/2014/main" id="{B24E10F9-9934-4251-A7F6-4D512C191A29}"/>
                  </a:ext>
                </a:extLst>
              </p:cNvPr>
              <p:cNvSpPr txBox="1"/>
              <p:nvPr/>
            </p:nvSpPr>
            <p:spPr>
              <a:xfrm flipH="1">
                <a:off x="248554" y="4429064"/>
                <a:ext cx="11852190" cy="58477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Ví </a:t>
                </a:r>
                <a:r>
                  <a:rPr lang="en-US" altLang="zh-CN" sz="32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dụ</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1s</a:t>
                </a:r>
                <a:r>
                  <a:rPr lang="en-US" altLang="zh-CN" sz="3200"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2s</a:t>
                </a:r>
                <a:r>
                  <a:rPr lang="en-US" altLang="zh-CN" sz="3200"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2p</a:t>
                </a:r>
                <a:r>
                  <a:rPr lang="en-US" altLang="zh-CN" sz="3200"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3s</a:t>
                </a:r>
                <a:r>
                  <a:rPr lang="en-US" altLang="zh-CN" sz="3200"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3p</a:t>
                </a:r>
                <a:r>
                  <a:rPr lang="en-US" altLang="zh-CN" sz="3200"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3d</a:t>
                </a:r>
                <a:r>
                  <a:rPr lang="en-US" altLang="zh-CN" sz="3200"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7</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4s</a:t>
                </a:r>
                <a:r>
                  <a:rPr lang="en-US" altLang="zh-CN" sz="3200" b="0" baseline="3000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groupChr>
                      <m:groupChrPr>
                        <m:chr m:val="⇒"/>
                        <m:vertJc m:val="bot"/>
                        <m:ctrlPr>
                          <a:rPr lang="en-US" altLang="zh-CN" sz="3200" b="0" i="1" smtClean="0">
                            <a:ln w="6350">
                              <a:noFill/>
                            </a:ln>
                            <a:solidFill>
                              <a:srgbClr val="C00000"/>
                            </a:solidFill>
                            <a:latin typeface="Cambria Math" panose="02040503050406030204" pitchFamily="18" charset="0"/>
                            <a:ea typeface="微软雅黑" panose="020B0503020204020204" pitchFamily="34" charset="-122"/>
                            <a:cs typeface="Arial" panose="020B0604020202020204" pitchFamily="34" charset="0"/>
                          </a:rPr>
                        </m:ctrlPr>
                      </m:groupChrPr>
                      <m:e>
                        <m:r>
                          <m:rPr>
                            <m:brk m:alnAt="2"/>
                          </m:rPr>
                          <a:rPr lang="en-US" altLang="zh-CN" sz="3200" b="0" i="1" smtClean="0">
                            <a:ln w="6350">
                              <a:noFill/>
                            </a:ln>
                            <a:solidFill>
                              <a:srgbClr val="C00000"/>
                            </a:solidFill>
                            <a:latin typeface="Cambria Math" panose="02040503050406030204" pitchFamily="18" charset="0"/>
                            <a:ea typeface="微软雅黑" panose="020B0503020204020204" pitchFamily="34" charset="-122"/>
                            <a:cs typeface="Arial" panose="020B0604020202020204" pitchFamily="34" charset="0"/>
                          </a:rPr>
                          <m:t> </m:t>
                        </m:r>
                        <m:r>
                          <a:rPr lang="en-US" altLang="zh-CN" sz="3200" b="0" i="1" smtClean="0">
                            <a:ln w="6350">
                              <a:noFill/>
                            </a:ln>
                            <a:solidFill>
                              <a:srgbClr val="C00000"/>
                            </a:solidFill>
                            <a:latin typeface="Cambria Math" panose="02040503050406030204" pitchFamily="18" charset="0"/>
                            <a:ea typeface="微软雅黑" panose="020B0503020204020204" pitchFamily="34" charset="-122"/>
                            <a:cs typeface="Arial" panose="020B0604020202020204" pitchFamily="34" charset="0"/>
                          </a:rPr>
                          <m:t>         </m:t>
                        </m:r>
                      </m:e>
                    </m:groupChr>
                  </m:oMath>
                </a14:m>
                <a:r>
                  <a:rPr lang="zh-CN" altLang="en-US"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nguyên</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tố</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thuộc</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VIIIB</a:t>
                </a:r>
                <a:endParaRPr lang="zh-CN" altLang="en-US"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3" name="文本框 70">
                <a:extLst>
                  <a:ext uri="{FF2B5EF4-FFF2-40B4-BE49-F238E27FC236}">
                    <a16:creationId xmlns:a16="http://schemas.microsoft.com/office/drawing/2014/main" id="{B24E10F9-9934-4251-A7F6-4D512C191A29}"/>
                  </a:ext>
                </a:extLst>
              </p:cNvPr>
              <p:cNvSpPr txBox="1">
                <a:spLocks noRot="1" noChangeAspect="1" noMove="1" noResize="1" noEditPoints="1" noAdjustHandles="1" noChangeArrowheads="1" noChangeShapeType="1" noTextEdit="1"/>
              </p:cNvSpPr>
              <p:nvPr/>
            </p:nvSpPr>
            <p:spPr>
              <a:xfrm flipH="1">
                <a:off x="248554" y="4429064"/>
                <a:ext cx="11852190" cy="584775"/>
              </a:xfrm>
              <a:prstGeom prst="rect">
                <a:avLst/>
              </a:prstGeom>
              <a:blipFill>
                <a:blip r:embed="rId7"/>
                <a:stretch>
                  <a:fillRect l="-1337" t="-14737" b="-33684"/>
                </a:stretch>
              </a:blipFill>
            </p:spPr>
            <p:txBody>
              <a:bodyPr/>
              <a:lstStyle/>
              <a:p>
                <a:r>
                  <a:rPr lang="vi-VN">
                    <a:noFill/>
                  </a:rPr>
                  <a:t> </a:t>
                </a:r>
              </a:p>
            </p:txBody>
          </p:sp>
        </mc:Fallback>
      </mc:AlternateContent>
      <p:pic>
        <p:nvPicPr>
          <p:cNvPr id="14" name="Picture 2" descr="Phân tử">
            <a:extLst>
              <a:ext uri="{FF2B5EF4-FFF2-40B4-BE49-F238E27FC236}">
                <a16:creationId xmlns:a16="http://schemas.microsoft.com/office/drawing/2014/main" id="{AFC28014-2F16-4F4A-BF76-9380769FB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81" y="4474753"/>
            <a:ext cx="741405" cy="7414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文本框 70">
                <a:extLst>
                  <a:ext uri="{FF2B5EF4-FFF2-40B4-BE49-F238E27FC236}">
                    <a16:creationId xmlns:a16="http://schemas.microsoft.com/office/drawing/2014/main" id="{27039E24-6841-45B2-A686-FC337A151C12}"/>
                  </a:ext>
                </a:extLst>
              </p:cNvPr>
              <p:cNvSpPr txBox="1"/>
              <p:nvPr/>
            </p:nvSpPr>
            <p:spPr>
              <a:xfrm flipH="1">
                <a:off x="1439099" y="4561929"/>
                <a:ext cx="7813188" cy="58477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 b &gt; 10 </a:t>
                </a:r>
                <a14:m>
                  <m:oMath xmlns:m="http://schemas.openxmlformats.org/officeDocument/2006/math">
                    <m:groupChr>
                      <m:groupChrPr>
                        <m:chr m:val="⇒"/>
                        <m:vertJc m:val="bot"/>
                        <m:ctrlPr>
                          <a:rPr lang="en-US" altLang="zh-CN" sz="3200" b="0" i="1">
                            <a:ln w="6350">
                              <a:noFill/>
                            </a:ln>
                            <a:solidFill>
                              <a:srgbClr val="C00000"/>
                            </a:solidFill>
                            <a:latin typeface="Cambria Math" panose="02040503050406030204" pitchFamily="18" charset="0"/>
                            <a:ea typeface="微软雅黑" panose="020B0503020204020204" pitchFamily="34" charset="-122"/>
                            <a:cs typeface="Arial" panose="020B0604020202020204" pitchFamily="34" charset="0"/>
                          </a:rPr>
                        </m:ctrlPr>
                      </m:groupChrPr>
                      <m:e>
                        <m:r>
                          <m:rPr>
                            <m:brk m:alnAt="2"/>
                          </m:rPr>
                          <a:rPr lang="en-US" altLang="zh-CN" sz="3200" b="0" i="1">
                            <a:ln w="6350">
                              <a:noFill/>
                            </a:ln>
                            <a:solidFill>
                              <a:srgbClr val="C00000"/>
                            </a:solidFill>
                            <a:latin typeface="Cambria Math" panose="02040503050406030204" pitchFamily="18" charset="0"/>
                            <a:ea typeface="微软雅黑" panose="020B0503020204020204" pitchFamily="34" charset="-122"/>
                            <a:cs typeface="Arial" panose="020B0604020202020204" pitchFamily="34" charset="0"/>
                          </a:rPr>
                          <m:t> </m:t>
                        </m:r>
                        <m:r>
                          <a:rPr lang="en-US" altLang="zh-CN" sz="3200" b="0" i="1">
                            <a:ln w="6350">
                              <a:noFill/>
                            </a:ln>
                            <a:solidFill>
                              <a:srgbClr val="C00000"/>
                            </a:solidFill>
                            <a:latin typeface="Cambria Math" panose="02040503050406030204" pitchFamily="18" charset="0"/>
                            <a:ea typeface="微软雅黑" panose="020B0503020204020204" pitchFamily="34" charset="-122"/>
                            <a:cs typeface="Arial" panose="020B0604020202020204" pitchFamily="34" charset="0"/>
                          </a:rPr>
                          <m:t>         </m:t>
                        </m:r>
                      </m:e>
                    </m:groupChr>
                  </m:oMath>
                </a14:m>
                <a:r>
                  <a:rPr lang="zh-CN" altLang="en-US"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STT </a:t>
                </a:r>
                <a:r>
                  <a:rPr lang="en-US" altLang="zh-CN" sz="3200" b="0" dirty="0" err="1">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 (a + b) - 10</a:t>
                </a:r>
                <a:endParaRPr lang="zh-CN" altLang="en-US" sz="3200" b="0" dirty="0">
                  <a:ln w="635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7" name="文本框 70">
                <a:extLst>
                  <a:ext uri="{FF2B5EF4-FFF2-40B4-BE49-F238E27FC236}">
                    <a16:creationId xmlns:a16="http://schemas.microsoft.com/office/drawing/2014/main" id="{27039E24-6841-45B2-A686-FC337A151C12}"/>
                  </a:ext>
                </a:extLst>
              </p:cNvPr>
              <p:cNvSpPr txBox="1">
                <a:spLocks noRot="1" noChangeAspect="1" noMove="1" noResize="1" noEditPoints="1" noAdjustHandles="1" noChangeArrowheads="1" noChangeShapeType="1" noTextEdit="1"/>
              </p:cNvSpPr>
              <p:nvPr/>
            </p:nvSpPr>
            <p:spPr>
              <a:xfrm flipH="1">
                <a:off x="1439099" y="4561929"/>
                <a:ext cx="7813188" cy="584775"/>
              </a:xfrm>
              <a:prstGeom prst="rect">
                <a:avLst/>
              </a:prstGeom>
              <a:blipFill>
                <a:blip r:embed="rId8"/>
                <a:stretch>
                  <a:fillRect l="-1950" t="-14583" b="-322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8" name="文本框 70">
                <a:extLst>
                  <a:ext uri="{FF2B5EF4-FFF2-40B4-BE49-F238E27FC236}">
                    <a16:creationId xmlns:a16="http://schemas.microsoft.com/office/drawing/2014/main" id="{DB10FE20-1EF9-43E5-9477-9C29B32074D9}"/>
                  </a:ext>
                </a:extLst>
              </p:cNvPr>
              <p:cNvSpPr txBox="1"/>
              <p:nvPr/>
            </p:nvSpPr>
            <p:spPr>
              <a:xfrm flipH="1">
                <a:off x="492263" y="5463010"/>
                <a:ext cx="11512376" cy="58477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Ví </a:t>
                </a:r>
                <a:r>
                  <a:rPr lang="en-US" altLang="zh-CN" sz="32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dụ</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1s</a:t>
                </a:r>
                <a:r>
                  <a:rPr lang="en-US" altLang="zh-CN" sz="32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2s</a:t>
                </a:r>
                <a:r>
                  <a:rPr lang="en-US" altLang="zh-CN" sz="32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2p</a:t>
                </a:r>
                <a:r>
                  <a:rPr lang="en-US" altLang="zh-CN" sz="32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3s</a:t>
                </a:r>
                <a:r>
                  <a:rPr lang="en-US" altLang="zh-CN" sz="32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3p</a:t>
                </a:r>
                <a:r>
                  <a:rPr lang="en-US" altLang="zh-CN" sz="32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3d</a:t>
                </a:r>
                <a:r>
                  <a:rPr lang="en-US" altLang="zh-CN" sz="32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4s</a:t>
                </a:r>
                <a:r>
                  <a:rPr lang="en-US" altLang="zh-CN" sz="3200" b="0" baseline="3000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groupChr>
                      <m:groupChrPr>
                        <m:chr m:val="⇒"/>
                        <m:vertJc m:val="bot"/>
                        <m:ctrlPr>
                          <a:rPr lang="en-US" altLang="zh-CN" sz="3200" b="0" i="1" smtClean="0">
                            <a:ln w="6350">
                              <a:noFill/>
                            </a:ln>
                            <a:solidFill>
                              <a:schemeClr val="tx1"/>
                            </a:solidFill>
                            <a:latin typeface="Cambria Math" panose="02040503050406030204" pitchFamily="18" charset="0"/>
                            <a:ea typeface="微软雅黑" panose="020B0503020204020204" pitchFamily="34" charset="-122"/>
                            <a:cs typeface="Arial" panose="020B0604020202020204" pitchFamily="34" charset="0"/>
                          </a:rPr>
                        </m:ctrlPr>
                      </m:groupChrPr>
                      <m:e>
                        <m:r>
                          <m:rPr>
                            <m:brk m:alnAt="2"/>
                          </m:rPr>
                          <a:rPr lang="en-US" altLang="zh-CN" sz="3200" b="0" i="1" smtClean="0">
                            <a:ln w="6350">
                              <a:noFill/>
                            </a:ln>
                            <a:solidFill>
                              <a:schemeClr val="tx1"/>
                            </a:solidFill>
                            <a:latin typeface="Cambria Math" panose="02040503050406030204" pitchFamily="18" charset="0"/>
                            <a:ea typeface="微软雅黑" panose="020B0503020204020204" pitchFamily="34" charset="-122"/>
                            <a:cs typeface="Arial" panose="020B0604020202020204" pitchFamily="34" charset="0"/>
                          </a:rPr>
                          <m:t> </m:t>
                        </m:r>
                        <m:r>
                          <a:rPr lang="en-US" altLang="zh-CN" sz="3200" b="0" i="1" smtClean="0">
                            <a:ln w="6350">
                              <a:noFill/>
                            </a:ln>
                            <a:solidFill>
                              <a:schemeClr val="tx1"/>
                            </a:solidFill>
                            <a:latin typeface="Cambria Math" panose="02040503050406030204" pitchFamily="18" charset="0"/>
                            <a:ea typeface="微软雅黑" panose="020B0503020204020204" pitchFamily="34" charset="-122"/>
                            <a:cs typeface="Arial" panose="020B0604020202020204" pitchFamily="34" charset="0"/>
                          </a:rPr>
                          <m:t>         </m:t>
                        </m:r>
                      </m:e>
                    </m:groupChr>
                  </m:oMath>
                </a14:m>
                <a:r>
                  <a:rPr lang="zh-CN" altLang="en-US"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nguyên</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tố</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thuộc</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IB</a:t>
                </a:r>
                <a:endParaRPr lang="zh-CN" altLang="en-US" sz="32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8" name="文本框 70">
                <a:extLst>
                  <a:ext uri="{FF2B5EF4-FFF2-40B4-BE49-F238E27FC236}">
                    <a16:creationId xmlns:a16="http://schemas.microsoft.com/office/drawing/2014/main" id="{DB10FE20-1EF9-43E5-9477-9C29B32074D9}"/>
                  </a:ext>
                </a:extLst>
              </p:cNvPr>
              <p:cNvSpPr txBox="1">
                <a:spLocks noRot="1" noChangeAspect="1" noMove="1" noResize="1" noEditPoints="1" noAdjustHandles="1" noChangeArrowheads="1" noChangeShapeType="1" noTextEdit="1"/>
              </p:cNvSpPr>
              <p:nvPr/>
            </p:nvSpPr>
            <p:spPr>
              <a:xfrm flipH="1">
                <a:off x="492263" y="5463010"/>
                <a:ext cx="11512376" cy="584775"/>
              </a:xfrm>
              <a:prstGeom prst="rect">
                <a:avLst/>
              </a:prstGeom>
              <a:blipFill>
                <a:blip r:embed="rId9"/>
                <a:stretch>
                  <a:fillRect l="-1377" t="-14583" b="-32292"/>
                </a:stretch>
              </a:blipFill>
            </p:spPr>
            <p:txBody>
              <a:bodyPr/>
              <a:lstStyle/>
              <a:p>
                <a:r>
                  <a:rPr lang="vi-VN">
                    <a:noFill/>
                  </a:rPr>
                  <a:t> </a:t>
                </a:r>
              </a:p>
            </p:txBody>
          </p:sp>
        </mc:Fallback>
      </mc:AlternateContent>
    </p:spTree>
    <p:extLst>
      <p:ext uri="{BB962C8B-B14F-4D97-AF65-F5344CB8AC3E}">
        <p14:creationId xmlns:p14="http://schemas.microsoft.com/office/powerpoint/2010/main" val="41051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53" presetClass="entr" presetSubtype="16"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par>
                                <p:cTn id="57" presetID="53" presetClass="entr" presetSubtype="16"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p:bldP spid="8" grpId="0"/>
      <p:bldP spid="10" grpId="0"/>
      <p:bldP spid="10" grpId="1"/>
      <p:bldP spid="12" grpId="0"/>
      <p:bldP spid="13" grpId="0"/>
      <p:bldP spid="13" grpId="1"/>
      <p:bldP spid="17" grpId="0"/>
      <p:bldP spid="18" grpId="0"/>
      <p:bldP spid="1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9">
            <a:extLst>
              <a:ext uri="{FF2B5EF4-FFF2-40B4-BE49-F238E27FC236}">
                <a16:creationId xmlns:a16="http://schemas.microsoft.com/office/drawing/2014/main" id="{CACC48B8-7247-4831-B26F-9A764ED71E22}"/>
              </a:ext>
            </a:extLst>
          </p:cNvPr>
          <p:cNvSpPr/>
          <p:nvPr/>
        </p:nvSpPr>
        <p:spPr>
          <a:xfrm>
            <a:off x="653992" y="645455"/>
            <a:ext cx="2436888" cy="52938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组合 4">
            <a:extLst>
              <a:ext uri="{FF2B5EF4-FFF2-40B4-BE49-F238E27FC236}">
                <a16:creationId xmlns:a16="http://schemas.microsoft.com/office/drawing/2014/main" id="{086B8180-1DFD-47C9-A948-D718A3B0652E}"/>
              </a:ext>
            </a:extLst>
          </p:cNvPr>
          <p:cNvGrpSpPr/>
          <p:nvPr/>
        </p:nvGrpSpPr>
        <p:grpSpPr>
          <a:xfrm>
            <a:off x="217179" y="1174844"/>
            <a:ext cx="5116822" cy="5268857"/>
            <a:chOff x="2068615" y="1696036"/>
            <a:chExt cx="3669812" cy="4320480"/>
          </a:xfrm>
        </p:grpSpPr>
        <p:sp>
          <p:nvSpPr>
            <p:cNvPr id="52" name="圆角矩形 5">
              <a:extLst>
                <a:ext uri="{FF2B5EF4-FFF2-40B4-BE49-F238E27FC236}">
                  <a16:creationId xmlns:a16="http://schemas.microsoft.com/office/drawing/2014/main" id="{0F3CDEA1-1E98-42AA-8552-5DA55DEA29F2}"/>
                </a:ext>
              </a:extLst>
            </p:cNvPr>
            <p:cNvSpPr/>
            <p:nvPr/>
          </p:nvSpPr>
          <p:spPr>
            <a:xfrm>
              <a:off x="2068615" y="1696036"/>
              <a:ext cx="3669812" cy="4320480"/>
            </a:xfrm>
            <a:prstGeom prst="roundRect">
              <a:avLst>
                <a:gd name="adj" fmla="val 7822"/>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5" name="TextBox 8">
              <a:extLst>
                <a:ext uri="{FF2B5EF4-FFF2-40B4-BE49-F238E27FC236}">
                  <a16:creationId xmlns:a16="http://schemas.microsoft.com/office/drawing/2014/main" id="{30E99972-BB9C-4971-A6C6-AD377544B672}"/>
                </a:ext>
              </a:extLst>
            </p:cNvPr>
            <p:cNvSpPr txBox="1"/>
            <p:nvPr/>
          </p:nvSpPr>
          <p:spPr>
            <a:xfrm>
              <a:off x="2209339" y="1836307"/>
              <a:ext cx="3388364" cy="3676513"/>
            </a:xfrm>
            <a:prstGeom prst="rect">
              <a:avLst/>
            </a:prstGeom>
            <a:noFill/>
          </p:spPr>
          <p:txBody>
            <a:bodyPr wrap="square" rtlCol="0">
              <a:spAutoFit/>
            </a:bodyPr>
            <a:lstStyle/>
            <a:p>
              <a:pPr algn="just">
                <a:lnSpc>
                  <a:spcPct val="120000"/>
                </a:lnSpc>
              </a:pPr>
              <a:r>
                <a:rPr lang="en-US" altLang="zh-CN" sz="2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Vị trí của nguyên tố trong bảng tuần hoàn các nguyên tố hóa học cho biết cấu hình electron nguyên tử, cấu hình electron nguyên tử quyết định tính chất của các nguyên tố. Vì vậy, có thể dự đoán đ</a:t>
              </a:r>
              <a:r>
                <a:rPr lang="vi-VN" altLang="zh-CN" sz="2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ư</a:t>
              </a:r>
              <a:r>
                <a:rPr lang="en-US" altLang="zh-CN" sz="240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ợc tính chất hóa học của các nguyên tố khi biết vị trí của nó trong bảng tuần hoàn các nguyên tố hóa học hay cấu hình electron của nó. </a:t>
              </a:r>
              <a:endParaRPr lang="zh-CN" altLang="en-US" sz="24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2" name="Nhóm 1">
            <a:extLst>
              <a:ext uri="{FF2B5EF4-FFF2-40B4-BE49-F238E27FC236}">
                <a16:creationId xmlns:a16="http://schemas.microsoft.com/office/drawing/2014/main" id="{2F28FA9D-0D45-4B82-9259-09813A8DA447}"/>
              </a:ext>
            </a:extLst>
          </p:cNvPr>
          <p:cNvGrpSpPr/>
          <p:nvPr/>
        </p:nvGrpSpPr>
        <p:grpSpPr>
          <a:xfrm>
            <a:off x="5512219" y="1241974"/>
            <a:ext cx="6462602" cy="4121729"/>
            <a:chOff x="5512219" y="1241974"/>
            <a:chExt cx="6462602" cy="4121729"/>
          </a:xfrm>
        </p:grpSpPr>
        <p:pic>
          <p:nvPicPr>
            <p:cNvPr id="11" name="Hình ảnh 10">
              <a:extLst>
                <a:ext uri="{FF2B5EF4-FFF2-40B4-BE49-F238E27FC236}">
                  <a16:creationId xmlns:a16="http://schemas.microsoft.com/office/drawing/2014/main" id="{8674B9EA-D6A0-4DB2-857A-A514F540D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219" y="1241974"/>
              <a:ext cx="6462602" cy="4121729"/>
            </a:xfrm>
            <a:prstGeom prst="rect">
              <a:avLst/>
            </a:prstGeom>
          </p:spPr>
        </p:pic>
        <p:sp>
          <p:nvSpPr>
            <p:cNvPr id="59" name="Hình chữ nhật 58">
              <a:extLst>
                <a:ext uri="{FF2B5EF4-FFF2-40B4-BE49-F238E27FC236}">
                  <a16:creationId xmlns:a16="http://schemas.microsoft.com/office/drawing/2014/main" id="{B6F51768-D850-4BE3-AE4E-8B192043E281}"/>
                </a:ext>
              </a:extLst>
            </p:cNvPr>
            <p:cNvSpPr/>
            <p:nvPr/>
          </p:nvSpPr>
          <p:spPr>
            <a:xfrm>
              <a:off x="6553200" y="1241974"/>
              <a:ext cx="3162300" cy="1082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2379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10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9">
            <a:extLst>
              <a:ext uri="{FF2B5EF4-FFF2-40B4-BE49-F238E27FC236}">
                <a16:creationId xmlns:a16="http://schemas.microsoft.com/office/drawing/2014/main" id="{CACC48B8-7247-4831-B26F-9A764ED71E22}"/>
              </a:ext>
            </a:extLst>
          </p:cNvPr>
          <p:cNvSpPr/>
          <p:nvPr/>
        </p:nvSpPr>
        <p:spPr>
          <a:xfrm>
            <a:off x="653992" y="645455"/>
            <a:ext cx="2436888" cy="52938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等腰三角形 7">
            <a:extLst>
              <a:ext uri="{FF2B5EF4-FFF2-40B4-BE49-F238E27FC236}">
                <a16:creationId xmlns:a16="http://schemas.microsoft.com/office/drawing/2014/main" id="{AA41FF06-B2FF-4E98-BC58-B656C35553EB}"/>
              </a:ext>
            </a:extLst>
          </p:cNvPr>
          <p:cNvSpPr/>
          <p:nvPr/>
        </p:nvSpPr>
        <p:spPr>
          <a:xfrm rot="7200000" flipV="1">
            <a:off x="3639093" y="3738891"/>
            <a:ext cx="725695" cy="354660"/>
          </a:xfrm>
          <a:prstGeom prst="triangle">
            <a:avLst>
              <a:gd name="adj" fmla="val 50907"/>
            </a:avLst>
          </a:prstGeom>
          <a:solidFill>
            <a:schemeClr val="tx2"/>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a typeface="微软雅黑" panose="020B0503020204020204" pitchFamily="34" charset="-122"/>
            </a:endParaRPr>
          </a:p>
        </p:txBody>
      </p:sp>
      <p:sp>
        <p:nvSpPr>
          <p:cNvPr id="15" name="任意多边形 9">
            <a:extLst>
              <a:ext uri="{FF2B5EF4-FFF2-40B4-BE49-F238E27FC236}">
                <a16:creationId xmlns:a16="http://schemas.microsoft.com/office/drawing/2014/main" id="{BFFF65F1-25A2-4E16-B6DA-B3CB99BE80C6}"/>
              </a:ext>
            </a:extLst>
          </p:cNvPr>
          <p:cNvSpPr/>
          <p:nvPr/>
        </p:nvSpPr>
        <p:spPr>
          <a:xfrm>
            <a:off x="2735334" y="3246637"/>
            <a:ext cx="3337306" cy="2884750"/>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2700000" scaled="1"/>
            <a:tileRect/>
          </a:gradFill>
          <a:ln w="2540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a typeface="微软雅黑" panose="020B0503020204020204" pitchFamily="34" charset="-122"/>
            </a:endParaRPr>
          </a:p>
        </p:txBody>
      </p:sp>
      <p:sp>
        <p:nvSpPr>
          <p:cNvPr id="16" name="任意多边形 10">
            <a:extLst>
              <a:ext uri="{FF2B5EF4-FFF2-40B4-BE49-F238E27FC236}">
                <a16:creationId xmlns:a16="http://schemas.microsoft.com/office/drawing/2014/main" id="{F0984F60-A0E9-48B9-8C85-D3F55A7DB5B9}"/>
              </a:ext>
            </a:extLst>
          </p:cNvPr>
          <p:cNvSpPr/>
          <p:nvPr/>
        </p:nvSpPr>
        <p:spPr>
          <a:xfrm flipH="1">
            <a:off x="6119360" y="3241643"/>
            <a:ext cx="3337306" cy="2884750"/>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lumMod val="95000"/>
                </a:schemeClr>
              </a:gs>
              <a:gs pos="100000">
                <a:schemeClr val="bg1">
                  <a:lumMod val="75000"/>
                </a:schemeClr>
              </a:gs>
            </a:gsLst>
            <a:lin ang="18900000" scaled="0"/>
          </a:gradFill>
          <a:ln w="25400">
            <a:gradFill>
              <a:gsLst>
                <a:gs pos="0">
                  <a:schemeClr val="bg1"/>
                </a:gs>
                <a:gs pos="100000">
                  <a:schemeClr val="bg1">
                    <a:lumMod val="85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a typeface="微软雅黑" panose="020B0503020204020204" pitchFamily="34" charset="-122"/>
            </a:endParaRPr>
          </a:p>
        </p:txBody>
      </p:sp>
      <p:sp>
        <p:nvSpPr>
          <p:cNvPr id="17" name="任意多边形 11">
            <a:extLst>
              <a:ext uri="{FF2B5EF4-FFF2-40B4-BE49-F238E27FC236}">
                <a16:creationId xmlns:a16="http://schemas.microsoft.com/office/drawing/2014/main" id="{0BF37C58-138E-431E-B0DC-4D67708DEB0B}"/>
              </a:ext>
            </a:extLst>
          </p:cNvPr>
          <p:cNvSpPr/>
          <p:nvPr/>
        </p:nvSpPr>
        <p:spPr>
          <a:xfrm rot="14400000" flipH="1">
            <a:off x="4009541" y="1030558"/>
            <a:ext cx="3337129" cy="288490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900000" scaled="0"/>
            <a:tileRect/>
          </a:gradFill>
          <a:ln w="25400">
            <a:gradFill flip="none" rotWithShape="1">
              <a:gsLst>
                <a:gs pos="0">
                  <a:schemeClr val="bg1"/>
                </a:gs>
                <a:gs pos="100000">
                  <a:schemeClr val="bg1">
                    <a:lumMod val="85000"/>
                  </a:schemeClr>
                </a:gs>
              </a:gsLst>
              <a:lin ang="9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a typeface="微软雅黑" panose="020B0503020204020204" pitchFamily="34" charset="-122"/>
            </a:endParaRPr>
          </a:p>
        </p:txBody>
      </p:sp>
      <p:sp>
        <p:nvSpPr>
          <p:cNvPr id="19" name="任意多边形 13">
            <a:extLst>
              <a:ext uri="{FF2B5EF4-FFF2-40B4-BE49-F238E27FC236}">
                <a16:creationId xmlns:a16="http://schemas.microsoft.com/office/drawing/2014/main" id="{2594DA80-3442-4A1F-8286-88A8AE018276}"/>
              </a:ext>
            </a:extLst>
          </p:cNvPr>
          <p:cNvSpPr/>
          <p:nvPr/>
        </p:nvSpPr>
        <p:spPr>
          <a:xfrm rot="15321110">
            <a:off x="3744622" y="2469890"/>
            <a:ext cx="1438465" cy="1506631"/>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chemeClr val="accent1"/>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a typeface="微软雅黑" panose="020B0503020204020204" pitchFamily="34" charset="-122"/>
            </a:endParaRPr>
          </a:p>
        </p:txBody>
      </p:sp>
      <p:grpSp>
        <p:nvGrpSpPr>
          <p:cNvPr id="2" name="Nhóm 1">
            <a:extLst>
              <a:ext uri="{FF2B5EF4-FFF2-40B4-BE49-F238E27FC236}">
                <a16:creationId xmlns:a16="http://schemas.microsoft.com/office/drawing/2014/main" id="{EC063E82-54E0-4CC3-8B0B-20D8C3A866C6}"/>
              </a:ext>
            </a:extLst>
          </p:cNvPr>
          <p:cNvGrpSpPr/>
          <p:nvPr/>
        </p:nvGrpSpPr>
        <p:grpSpPr>
          <a:xfrm>
            <a:off x="5744689" y="6148168"/>
            <a:ext cx="756763" cy="354642"/>
            <a:chOff x="5744689" y="6148168"/>
            <a:chExt cx="756763" cy="354642"/>
          </a:xfrm>
        </p:grpSpPr>
        <p:sp>
          <p:nvSpPr>
            <p:cNvPr id="12" name="等腰三角形 6">
              <a:extLst>
                <a:ext uri="{FF2B5EF4-FFF2-40B4-BE49-F238E27FC236}">
                  <a16:creationId xmlns:a16="http://schemas.microsoft.com/office/drawing/2014/main" id="{0F74D1F9-7E10-4DC5-AC91-31F68AFE3A45}"/>
                </a:ext>
              </a:extLst>
            </p:cNvPr>
            <p:cNvSpPr/>
            <p:nvPr/>
          </p:nvSpPr>
          <p:spPr>
            <a:xfrm flipV="1">
              <a:off x="5744689" y="6148168"/>
              <a:ext cx="725735" cy="354642"/>
            </a:xfrm>
            <a:prstGeom prst="triangle">
              <a:avLst>
                <a:gd name="adj" fmla="val 50907"/>
              </a:avLst>
            </a:prstGeom>
            <a:solidFill>
              <a:schemeClr val="accent2">
                <a:lumMod val="75000"/>
                <a:lumOff val="25000"/>
              </a:schemeClr>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a typeface="微软雅黑" panose="020B0503020204020204" pitchFamily="34" charset="-122"/>
              </a:endParaRPr>
            </a:p>
          </p:txBody>
        </p:sp>
        <p:sp>
          <p:nvSpPr>
            <p:cNvPr id="14" name="等腰三角形 8">
              <a:extLst>
                <a:ext uri="{FF2B5EF4-FFF2-40B4-BE49-F238E27FC236}">
                  <a16:creationId xmlns:a16="http://schemas.microsoft.com/office/drawing/2014/main" id="{02E5BB51-DE2B-444E-B60D-F02FE8AB203B}"/>
                </a:ext>
              </a:extLst>
            </p:cNvPr>
            <p:cNvSpPr/>
            <p:nvPr/>
          </p:nvSpPr>
          <p:spPr>
            <a:xfrm rot="10851263">
              <a:off x="5813989" y="6163710"/>
              <a:ext cx="687463" cy="330031"/>
            </a:xfrm>
            <a:prstGeom prst="triangle">
              <a:avLst>
                <a:gd name="adj" fmla="val 50907"/>
              </a:avLst>
            </a:prstGeom>
            <a:solidFill>
              <a:schemeClr val="tx2">
                <a:lumMod val="75000"/>
              </a:schemeClr>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a typeface="微软雅黑" panose="020B0503020204020204" pitchFamily="34" charset="-122"/>
              </a:endParaRPr>
            </a:p>
          </p:txBody>
        </p:sp>
      </p:grpSp>
      <p:sp>
        <p:nvSpPr>
          <p:cNvPr id="30" name="文本框 51">
            <a:extLst>
              <a:ext uri="{FF2B5EF4-FFF2-40B4-BE49-F238E27FC236}">
                <a16:creationId xmlns:a16="http://schemas.microsoft.com/office/drawing/2014/main" id="{92AA7CEE-3783-4758-AC33-C36C55FD4477}"/>
              </a:ext>
            </a:extLst>
          </p:cNvPr>
          <p:cNvSpPr txBox="1"/>
          <p:nvPr/>
        </p:nvSpPr>
        <p:spPr>
          <a:xfrm>
            <a:off x="4872212" y="1977732"/>
            <a:ext cx="2492986" cy="937949"/>
          </a:xfrm>
          <a:prstGeom prst="rect">
            <a:avLst/>
          </a:prstGeom>
          <a:noFill/>
        </p:spPr>
        <p:txBody>
          <a:bodyPr wrap="square" rtlCol="0">
            <a:spAutoFit/>
          </a:bodyPr>
          <a:lstStyle>
            <a:defPPr>
              <a:defRPr lang="zh-CN"/>
            </a:defPPr>
            <a:lvl1pPr algn="ctr">
              <a:lnSpc>
                <a:spcPct val="120000"/>
              </a:lnSpc>
              <a:defRPr sz="2400" b="1">
                <a:solidFill>
                  <a:schemeClr val="accent3">
                    <a:lumMod val="50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lang="en-US" altLang="zh-CN">
                <a:solidFill>
                  <a:schemeClr val="accent5">
                    <a:lumMod val="75000"/>
                  </a:schemeClr>
                </a:solidFill>
                <a:latin typeface="Times New Roman" panose="02020603050405020304" pitchFamily="18" charset="0"/>
                <a:cs typeface="Times New Roman" panose="02020603050405020304" pitchFamily="18" charset="0"/>
              </a:rPr>
              <a:t>Tính chất của nguyên tố</a:t>
            </a:r>
            <a:endParaRPr lang="zh-CN" altLang="en-US"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1" name="文本框 52">
            <a:extLst>
              <a:ext uri="{FF2B5EF4-FFF2-40B4-BE49-F238E27FC236}">
                <a16:creationId xmlns:a16="http://schemas.microsoft.com/office/drawing/2014/main" id="{EA7CEBDA-4661-4FFF-92C5-A9B9BD40D9BF}"/>
              </a:ext>
            </a:extLst>
          </p:cNvPr>
          <p:cNvSpPr txBox="1"/>
          <p:nvPr/>
        </p:nvSpPr>
        <p:spPr>
          <a:xfrm>
            <a:off x="3966386" y="4395799"/>
            <a:ext cx="1848652" cy="937949"/>
          </a:xfrm>
          <a:prstGeom prst="rect">
            <a:avLst/>
          </a:prstGeom>
          <a:noFill/>
        </p:spPr>
        <p:txBody>
          <a:bodyPr wrap="square" rtlCol="0">
            <a:spAutoFit/>
          </a:bodyPr>
          <a:lstStyle/>
          <a:p>
            <a:pPr algn="ctr">
              <a:lnSpc>
                <a:spcPct val="120000"/>
              </a:lnSpc>
            </a:pPr>
            <a:r>
              <a:rPr lang="en-US" altLang="zh-CN" sz="24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Cấu hình electron</a:t>
            </a:r>
            <a:endParaRPr lang="zh-CN" altLang="en-US" sz="24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文本框 53">
            <a:extLst>
              <a:ext uri="{FF2B5EF4-FFF2-40B4-BE49-F238E27FC236}">
                <a16:creationId xmlns:a16="http://schemas.microsoft.com/office/drawing/2014/main" id="{BEE2FD58-1D30-4097-871B-7333B2E94D3D}"/>
              </a:ext>
            </a:extLst>
          </p:cNvPr>
          <p:cNvSpPr txBox="1"/>
          <p:nvPr/>
        </p:nvSpPr>
        <p:spPr>
          <a:xfrm>
            <a:off x="6269083" y="4223515"/>
            <a:ext cx="2517056" cy="1381147"/>
          </a:xfrm>
          <a:prstGeom prst="rect">
            <a:avLst/>
          </a:prstGeom>
          <a:noFill/>
        </p:spPr>
        <p:txBody>
          <a:bodyPr wrap="square" rtlCol="0">
            <a:spAutoFit/>
          </a:bodyPr>
          <a:lstStyle>
            <a:defPPr>
              <a:defRPr lang="zh-CN"/>
            </a:defPPr>
            <a:lvl1pPr algn="ctr">
              <a:lnSpc>
                <a:spcPct val="120000"/>
              </a:lnSpc>
              <a:defRPr sz="2400" b="1">
                <a:solidFill>
                  <a:schemeClr val="accent2"/>
                </a:solidFill>
                <a:latin typeface="Arial" panose="020B0604020202020204" pitchFamily="34" charset="0"/>
                <a:ea typeface="微软雅黑" panose="020B0503020204020204" pitchFamily="34" charset="-122"/>
                <a:cs typeface="Arial" panose="020B0604020202020204" pitchFamily="34" charset="0"/>
              </a:defRPr>
            </a:lvl1pPr>
          </a:lstStyle>
          <a:p>
            <a:r>
              <a:rPr lang="en-US" altLang="zh-CN">
                <a:solidFill>
                  <a:schemeClr val="accent3">
                    <a:lumMod val="50000"/>
                  </a:schemeClr>
                </a:solidFill>
                <a:latin typeface="Times New Roman" panose="02020603050405020304" pitchFamily="18" charset="0"/>
                <a:cs typeface="Times New Roman" panose="02020603050405020304" pitchFamily="18" charset="0"/>
              </a:rPr>
              <a:t>Vị trí của nguyên tố trong bảng tuần hoàn</a:t>
            </a:r>
            <a:endParaRPr lang="zh-CN" altLang="en-US"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54" name="等腰三角形 7">
            <a:extLst>
              <a:ext uri="{FF2B5EF4-FFF2-40B4-BE49-F238E27FC236}">
                <a16:creationId xmlns:a16="http://schemas.microsoft.com/office/drawing/2014/main" id="{82F3C6C8-51D8-4717-B69C-4EE1956346BA}"/>
              </a:ext>
            </a:extLst>
          </p:cNvPr>
          <p:cNvSpPr/>
          <p:nvPr/>
        </p:nvSpPr>
        <p:spPr>
          <a:xfrm rot="14400000" flipH="1" flipV="1">
            <a:off x="8106971" y="3874453"/>
            <a:ext cx="725695" cy="354660"/>
          </a:xfrm>
          <a:prstGeom prst="triangle">
            <a:avLst>
              <a:gd name="adj" fmla="val 50907"/>
            </a:avLst>
          </a:prstGeom>
          <a:solidFill>
            <a:schemeClr val="tx2"/>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a typeface="微软雅黑" panose="020B0503020204020204" pitchFamily="34" charset="-122"/>
            </a:endParaRPr>
          </a:p>
        </p:txBody>
      </p:sp>
      <p:sp>
        <p:nvSpPr>
          <p:cNvPr id="55" name="任意多边形 13">
            <a:extLst>
              <a:ext uri="{FF2B5EF4-FFF2-40B4-BE49-F238E27FC236}">
                <a16:creationId xmlns:a16="http://schemas.microsoft.com/office/drawing/2014/main" id="{9897F033-7423-48B9-A386-0B336DB392B3}"/>
              </a:ext>
            </a:extLst>
          </p:cNvPr>
          <p:cNvSpPr/>
          <p:nvPr/>
        </p:nvSpPr>
        <p:spPr>
          <a:xfrm rot="6278890" flipH="1">
            <a:off x="7288672" y="2605452"/>
            <a:ext cx="1438465" cy="1506631"/>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chemeClr val="accent1"/>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a typeface="微软雅黑" panose="020B0503020204020204" pitchFamily="34" charset="-122"/>
            </a:endParaRPr>
          </a:p>
        </p:txBody>
      </p:sp>
      <p:grpSp>
        <p:nvGrpSpPr>
          <p:cNvPr id="3" name="Nhóm 2">
            <a:extLst>
              <a:ext uri="{FF2B5EF4-FFF2-40B4-BE49-F238E27FC236}">
                <a16:creationId xmlns:a16="http://schemas.microsoft.com/office/drawing/2014/main" id="{E568A2D8-647E-4605-8722-65305322B9DD}"/>
              </a:ext>
            </a:extLst>
          </p:cNvPr>
          <p:cNvGrpSpPr/>
          <p:nvPr/>
        </p:nvGrpSpPr>
        <p:grpSpPr>
          <a:xfrm>
            <a:off x="4542319" y="5440374"/>
            <a:ext cx="3017739" cy="1590964"/>
            <a:chOff x="4542319" y="5440374"/>
            <a:chExt cx="3017739" cy="1590964"/>
          </a:xfrm>
        </p:grpSpPr>
        <p:sp>
          <p:nvSpPr>
            <p:cNvPr id="28" name="任意多边形 19">
              <a:extLst>
                <a:ext uri="{FF2B5EF4-FFF2-40B4-BE49-F238E27FC236}">
                  <a16:creationId xmlns:a16="http://schemas.microsoft.com/office/drawing/2014/main" id="{1573572F-090D-47C7-8A52-62AE5843A9A3}"/>
                </a:ext>
              </a:extLst>
            </p:cNvPr>
            <p:cNvSpPr/>
            <p:nvPr/>
          </p:nvSpPr>
          <p:spPr>
            <a:xfrm rot="2730153" flipV="1">
              <a:off x="6207190" y="5598513"/>
              <a:ext cx="1322473" cy="1383263"/>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chemeClr val="accent3"/>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a typeface="微软雅黑" panose="020B0503020204020204" pitchFamily="34" charset="-122"/>
              </a:endParaRPr>
            </a:p>
          </p:txBody>
        </p:sp>
        <p:sp>
          <p:nvSpPr>
            <p:cNvPr id="25" name="任意多边形 16">
              <a:extLst>
                <a:ext uri="{FF2B5EF4-FFF2-40B4-BE49-F238E27FC236}">
                  <a16:creationId xmlns:a16="http://schemas.microsoft.com/office/drawing/2014/main" id="{B2F2B7A2-9EA3-46E4-8AD9-9AB8A78EA1FA}"/>
                </a:ext>
              </a:extLst>
            </p:cNvPr>
            <p:cNvSpPr/>
            <p:nvPr/>
          </p:nvSpPr>
          <p:spPr>
            <a:xfrm rot="8121110">
              <a:off x="4542319" y="5440374"/>
              <a:ext cx="1421163" cy="1590964"/>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chemeClr val="accent2"/>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a typeface="微软雅黑" panose="020B0503020204020204" pitchFamily="34" charset="-122"/>
              </a:endParaRPr>
            </a:p>
          </p:txBody>
        </p:sp>
      </p:grpSp>
    </p:spTree>
    <p:extLst>
      <p:ext uri="{BB962C8B-B14F-4D97-AF65-F5344CB8AC3E}">
        <p14:creationId xmlns:p14="http://schemas.microsoft.com/office/powerpoint/2010/main" val="1448998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ppt_x"/>
                                          </p:val>
                                        </p:tav>
                                        <p:tav tm="100000">
                                          <p:val>
                                            <p:strVal val="#ppt_x"/>
                                          </p:val>
                                        </p:tav>
                                      </p:tavLst>
                                    </p:anim>
                                    <p:anim calcmode="lin" valueType="num">
                                      <p:cBhvr additive="base">
                                        <p:cTn id="8" dur="125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4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0-#ppt_w/2"/>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accel="4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250" fill="hold"/>
                                        <p:tgtEl>
                                          <p:spTgt spid="16"/>
                                        </p:tgtEl>
                                        <p:attrNameLst>
                                          <p:attrName>ppt_x</p:attrName>
                                        </p:attrNameLst>
                                      </p:cBhvr>
                                      <p:tavLst>
                                        <p:tav tm="0">
                                          <p:val>
                                            <p:strVal val="1+#ppt_w/2"/>
                                          </p:val>
                                        </p:tav>
                                        <p:tav tm="100000">
                                          <p:val>
                                            <p:strVal val="#ppt_x"/>
                                          </p:val>
                                        </p:tav>
                                      </p:tavLst>
                                    </p:anim>
                                    <p:anim calcmode="lin" valueType="num">
                                      <p:cBhvr additive="base">
                                        <p:cTn id="16" dur="125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14" presetClass="entr" presetSubtype="1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randombar(horizontal)">
                                      <p:cBhvr>
                                        <p:cTn id="26" dur="500"/>
                                        <p:tgtEl>
                                          <p:spTgt spid="32"/>
                                        </p:tgtEl>
                                      </p:cBhvr>
                                    </p:animEffect>
                                  </p:childTnLst>
                                </p:cTn>
                              </p:par>
                            </p:childTnLst>
                          </p:cTn>
                        </p:par>
                        <p:par>
                          <p:cTn id="27" fill="hold">
                            <p:stCondLst>
                              <p:cond delay="1750"/>
                            </p:stCondLst>
                            <p:childTnLst>
                              <p:par>
                                <p:cTn id="28" presetID="2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right)">
                                      <p:cBhvr>
                                        <p:cTn id="33" dur="500"/>
                                        <p:tgtEl>
                                          <p:spTgt spid="54"/>
                                        </p:tgtEl>
                                      </p:cBhvr>
                                    </p:animEffect>
                                  </p:childTnLst>
                                </p:cTn>
                              </p:par>
                            </p:childTnLst>
                          </p:cTn>
                        </p:par>
                        <p:par>
                          <p:cTn id="34" fill="hold">
                            <p:stCondLst>
                              <p:cond delay="2250"/>
                            </p:stCondLst>
                            <p:childTnLst>
                              <p:par>
                                <p:cTn id="35" presetID="22" presetClass="entr" presetSubtype="8"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right)">
                                      <p:cBhvr>
                                        <p:cTn id="40" dur="500"/>
                                        <p:tgtEl>
                                          <p:spTgt spid="55"/>
                                        </p:tgtEl>
                                      </p:cBhvr>
                                    </p:animEffect>
                                  </p:childTnLst>
                                </p:cTn>
                              </p:par>
                            </p:childTnLst>
                          </p:cTn>
                        </p:par>
                        <p:par>
                          <p:cTn id="41" fill="hold">
                            <p:stCondLst>
                              <p:cond delay="2750"/>
                            </p:stCondLst>
                            <p:childTnLst>
                              <p:par>
                                <p:cTn id="42" presetID="22" presetClass="entr" presetSubtype="1"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up)">
                                      <p:cBhvr>
                                        <p:cTn id="44" dur="500"/>
                                        <p:tgtEl>
                                          <p:spTgt spid="2"/>
                                        </p:tgtEl>
                                      </p:cBhvr>
                                    </p:animEffect>
                                  </p:childTnLst>
                                </p:cTn>
                              </p:par>
                            </p:childTnLst>
                          </p:cTn>
                        </p:par>
                        <p:par>
                          <p:cTn id="45" fill="hold">
                            <p:stCondLst>
                              <p:cond delay="3250"/>
                            </p:stCondLst>
                            <p:childTnLst>
                              <p:par>
                                <p:cTn id="46" presetID="22" presetClass="entr" presetSubtype="4"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9" grpId="0" animBg="1"/>
      <p:bldP spid="30" grpId="0"/>
      <p:bldP spid="31" grpId="0"/>
      <p:bldP spid="32" grpId="0"/>
      <p:bldP spid="54"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9">
            <a:extLst>
              <a:ext uri="{FF2B5EF4-FFF2-40B4-BE49-F238E27FC236}">
                <a16:creationId xmlns:a16="http://schemas.microsoft.com/office/drawing/2014/main" id="{CACC48B8-7247-4831-B26F-9A764ED71E22}"/>
              </a:ext>
            </a:extLst>
          </p:cNvPr>
          <p:cNvSpPr/>
          <p:nvPr/>
        </p:nvSpPr>
        <p:spPr>
          <a:xfrm>
            <a:off x="653992" y="645455"/>
            <a:ext cx="2436888" cy="52938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Góc Tròn 2">
            <a:extLst>
              <a:ext uri="{FF2B5EF4-FFF2-40B4-BE49-F238E27FC236}">
                <a16:creationId xmlns:a16="http://schemas.microsoft.com/office/drawing/2014/main" id="{9A4A3036-F621-40C4-B0D9-CFE25B60DEBC}"/>
              </a:ext>
            </a:extLst>
          </p:cNvPr>
          <p:cNvSpPr/>
          <p:nvPr/>
        </p:nvSpPr>
        <p:spPr>
          <a:xfrm>
            <a:off x="228600" y="2819400"/>
            <a:ext cx="4171950" cy="1219200"/>
          </a:xfrm>
          <a:prstGeom prst="roundRect">
            <a:avLst/>
          </a:prstGeom>
          <a:solidFill>
            <a:schemeClr val="accent3">
              <a:lumMod val="60000"/>
              <a:lumOff val="4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C00000"/>
                </a:solidFill>
                <a:latin typeface="Times New Roman" panose="02020603050405020304" pitchFamily="18" charset="0"/>
                <a:cs typeface="Times New Roman" panose="02020603050405020304" pitchFamily="18" charset="0"/>
              </a:rPr>
              <a:t>Nguyên tử sulfur (S) ở ô số 16, nhóm VIA, chu kì 3</a:t>
            </a:r>
          </a:p>
        </p:txBody>
      </p:sp>
      <p:cxnSp>
        <p:nvCxnSpPr>
          <p:cNvPr id="5" name="Đường nối Thẳng 4">
            <a:extLst>
              <a:ext uri="{FF2B5EF4-FFF2-40B4-BE49-F238E27FC236}">
                <a16:creationId xmlns:a16="http://schemas.microsoft.com/office/drawing/2014/main" id="{E14952A5-C338-462E-865D-C85E9A49F62F}"/>
              </a:ext>
            </a:extLst>
          </p:cNvPr>
          <p:cNvCxnSpPr>
            <a:stCxn id="3" idx="0"/>
          </p:cNvCxnSpPr>
          <p:nvPr/>
        </p:nvCxnSpPr>
        <p:spPr>
          <a:xfrm flipH="1" flipV="1">
            <a:off x="2305050" y="1790700"/>
            <a:ext cx="9525" cy="1028700"/>
          </a:xfrm>
          <a:prstGeom prst="line">
            <a:avLst/>
          </a:prstGeom>
        </p:spPr>
        <p:style>
          <a:lnRef idx="1">
            <a:schemeClr val="dk1"/>
          </a:lnRef>
          <a:fillRef idx="0">
            <a:schemeClr val="dk1"/>
          </a:fillRef>
          <a:effectRef idx="0">
            <a:schemeClr val="dk1"/>
          </a:effectRef>
          <a:fontRef idx="minor">
            <a:schemeClr val="tx1"/>
          </a:fontRef>
        </p:style>
      </p:cxnSp>
      <p:cxnSp>
        <p:nvCxnSpPr>
          <p:cNvPr id="14" name="Đường nối Thẳng 13">
            <a:extLst>
              <a:ext uri="{FF2B5EF4-FFF2-40B4-BE49-F238E27FC236}">
                <a16:creationId xmlns:a16="http://schemas.microsoft.com/office/drawing/2014/main" id="{CE159A40-21E6-43ED-8E1E-AC0A99A45EEA}"/>
              </a:ext>
            </a:extLst>
          </p:cNvPr>
          <p:cNvCxnSpPr>
            <a:cxnSpLocks/>
          </p:cNvCxnSpPr>
          <p:nvPr/>
        </p:nvCxnSpPr>
        <p:spPr>
          <a:xfrm flipV="1">
            <a:off x="2305050" y="4038600"/>
            <a:ext cx="9526" cy="1428750"/>
          </a:xfrm>
          <a:prstGeom prst="line">
            <a:avLst/>
          </a:prstGeom>
        </p:spPr>
        <p:style>
          <a:lnRef idx="1">
            <a:schemeClr val="dk1"/>
          </a:lnRef>
          <a:fillRef idx="0">
            <a:schemeClr val="dk1"/>
          </a:fillRef>
          <a:effectRef idx="0">
            <a:schemeClr val="dk1"/>
          </a:effectRef>
          <a:fontRef idx="minor">
            <a:schemeClr val="tx1"/>
          </a:fontRef>
        </p:style>
      </p:cxnSp>
      <p:cxnSp>
        <p:nvCxnSpPr>
          <p:cNvPr id="7" name="Đường kết nối Mũi tên Thẳng 6">
            <a:extLst>
              <a:ext uri="{FF2B5EF4-FFF2-40B4-BE49-F238E27FC236}">
                <a16:creationId xmlns:a16="http://schemas.microsoft.com/office/drawing/2014/main" id="{49768608-ECA3-41CC-9C2E-5D6EA929DAFC}"/>
              </a:ext>
            </a:extLst>
          </p:cNvPr>
          <p:cNvCxnSpPr>
            <a:cxnSpLocks/>
          </p:cNvCxnSpPr>
          <p:nvPr/>
        </p:nvCxnSpPr>
        <p:spPr>
          <a:xfrm>
            <a:off x="2305050" y="1790700"/>
            <a:ext cx="78583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Đường kết nối Mũi tên Thẳng 16">
            <a:extLst>
              <a:ext uri="{FF2B5EF4-FFF2-40B4-BE49-F238E27FC236}">
                <a16:creationId xmlns:a16="http://schemas.microsoft.com/office/drawing/2014/main" id="{A2701C94-4800-4F5A-983A-EC4BF3037C83}"/>
              </a:ext>
            </a:extLst>
          </p:cNvPr>
          <p:cNvCxnSpPr/>
          <p:nvPr/>
        </p:nvCxnSpPr>
        <p:spPr>
          <a:xfrm>
            <a:off x="2333624" y="5467350"/>
            <a:ext cx="13335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Hình chữ nhật: Góc Tròn 7">
            <a:extLst>
              <a:ext uri="{FF2B5EF4-FFF2-40B4-BE49-F238E27FC236}">
                <a16:creationId xmlns:a16="http://schemas.microsoft.com/office/drawing/2014/main" id="{76B96A02-BF71-4A5E-AB48-5BD90FDBEAFD}"/>
              </a:ext>
            </a:extLst>
          </p:cNvPr>
          <p:cNvSpPr/>
          <p:nvPr/>
        </p:nvSpPr>
        <p:spPr>
          <a:xfrm>
            <a:off x="3131336" y="1390649"/>
            <a:ext cx="3714750" cy="889081"/>
          </a:xfrm>
          <a:prstGeom prst="roundRect">
            <a:avLst/>
          </a:prstGeom>
          <a:solidFill>
            <a:schemeClr val="accent3">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US" sz="2400" i="1">
                <a:solidFill>
                  <a:schemeClr val="bg2">
                    <a:lumMod val="10000"/>
                  </a:schemeClr>
                </a:solidFill>
                <a:latin typeface="Times New Roman" panose="02020603050405020304" pitchFamily="18" charset="0"/>
                <a:cs typeface="Times New Roman" panose="02020603050405020304" pitchFamily="18" charset="0"/>
              </a:rPr>
              <a:t>Nguyên tử S có</a:t>
            </a:r>
          </a:p>
        </p:txBody>
      </p:sp>
      <p:sp>
        <p:nvSpPr>
          <p:cNvPr id="19" name="Hình chữ nhật: Góc Tròn 18">
            <a:extLst>
              <a:ext uri="{FF2B5EF4-FFF2-40B4-BE49-F238E27FC236}">
                <a16:creationId xmlns:a16="http://schemas.microsoft.com/office/drawing/2014/main" id="{FA740599-3CB3-4A06-8837-F45BFAE8000D}"/>
              </a:ext>
            </a:extLst>
          </p:cNvPr>
          <p:cNvSpPr/>
          <p:nvPr/>
        </p:nvSpPr>
        <p:spPr>
          <a:xfrm>
            <a:off x="3667124" y="4343410"/>
            <a:ext cx="6791326" cy="2171688"/>
          </a:xfrm>
          <a:prstGeom prst="roundRect">
            <a:avLst/>
          </a:prstGeom>
          <a:solidFill>
            <a:schemeClr val="accent3">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en-US" sz="2400" i="1">
                <a:solidFill>
                  <a:schemeClr val="bg2">
                    <a:lumMod val="10000"/>
                  </a:schemeClr>
                </a:solidFill>
                <a:latin typeface="Times New Roman" panose="02020603050405020304" pitchFamily="18" charset="0"/>
                <a:cs typeface="Times New Roman" panose="02020603050405020304" pitchFamily="18" charset="0"/>
              </a:rPr>
              <a:t>Cấu hình electron của S: S là nguyên tố phi kim. Oxide cao nhất (SO</a:t>
            </a:r>
            <a:r>
              <a:rPr lang="en-US" sz="2400" i="1" baseline="-25000">
                <a:solidFill>
                  <a:schemeClr val="bg2">
                    <a:lumMod val="10000"/>
                  </a:schemeClr>
                </a:solidFill>
                <a:latin typeface="Times New Roman" panose="02020603050405020304" pitchFamily="18" charset="0"/>
                <a:cs typeface="Times New Roman" panose="02020603050405020304" pitchFamily="18" charset="0"/>
              </a:rPr>
              <a:t>3</a:t>
            </a:r>
            <a:r>
              <a:rPr lang="en-US" sz="2400" i="1">
                <a:solidFill>
                  <a:schemeClr val="bg2">
                    <a:lumMod val="10000"/>
                  </a:schemeClr>
                </a:solidFill>
                <a:latin typeface="Times New Roman" panose="02020603050405020304" pitchFamily="18" charset="0"/>
                <a:cs typeface="Times New Roman" panose="02020603050405020304" pitchFamily="18" charset="0"/>
              </a:rPr>
              <a:t>) là acidic oxide và acid t</a:t>
            </a:r>
            <a:r>
              <a:rPr lang="vi-VN" sz="2400" i="1">
                <a:solidFill>
                  <a:schemeClr val="bg2">
                    <a:lumMod val="10000"/>
                  </a:schemeClr>
                </a:solidFill>
                <a:latin typeface="Times New Roman" panose="02020603050405020304" pitchFamily="18" charset="0"/>
                <a:cs typeface="Times New Roman" panose="02020603050405020304" pitchFamily="18" charset="0"/>
              </a:rPr>
              <a:t>ư</a:t>
            </a:r>
            <a:r>
              <a:rPr lang="en-US" sz="2400" i="1">
                <a:solidFill>
                  <a:schemeClr val="bg2">
                    <a:lumMod val="10000"/>
                  </a:schemeClr>
                </a:solidFill>
                <a:latin typeface="Times New Roman" panose="02020603050405020304" pitchFamily="18" charset="0"/>
                <a:cs typeface="Times New Roman" panose="02020603050405020304" pitchFamily="18" charset="0"/>
              </a:rPr>
              <a:t>ơng ứng H</a:t>
            </a:r>
            <a:r>
              <a:rPr lang="en-US" sz="2400" i="1" baseline="-25000">
                <a:solidFill>
                  <a:schemeClr val="bg2">
                    <a:lumMod val="10000"/>
                  </a:schemeClr>
                </a:solidFill>
                <a:latin typeface="Times New Roman" panose="02020603050405020304" pitchFamily="18" charset="0"/>
                <a:cs typeface="Times New Roman" panose="02020603050405020304" pitchFamily="18" charset="0"/>
              </a:rPr>
              <a:t>2</a:t>
            </a:r>
            <a:r>
              <a:rPr lang="en-US" sz="2400" i="1">
                <a:solidFill>
                  <a:schemeClr val="bg2">
                    <a:lumMod val="10000"/>
                  </a:schemeClr>
                </a:solidFill>
                <a:latin typeface="Times New Roman" panose="02020603050405020304" pitchFamily="18" charset="0"/>
                <a:cs typeface="Times New Roman" panose="02020603050405020304" pitchFamily="18" charset="0"/>
              </a:rPr>
              <a:t>SO</a:t>
            </a:r>
            <a:r>
              <a:rPr lang="en-US" sz="2400" i="1" baseline="-25000">
                <a:solidFill>
                  <a:schemeClr val="bg2">
                    <a:lumMod val="10000"/>
                  </a:schemeClr>
                </a:solidFill>
                <a:latin typeface="Times New Roman" panose="02020603050405020304" pitchFamily="18" charset="0"/>
                <a:cs typeface="Times New Roman" panose="02020603050405020304" pitchFamily="18" charset="0"/>
              </a:rPr>
              <a:t>4</a:t>
            </a:r>
            <a:r>
              <a:rPr lang="en-US" sz="2400" i="1">
                <a:solidFill>
                  <a:schemeClr val="bg2">
                    <a:lumMod val="10000"/>
                  </a:schemeClr>
                </a:solidFill>
                <a:latin typeface="Times New Roman" panose="02020603050405020304" pitchFamily="18" charset="0"/>
                <a:cs typeface="Times New Roman" panose="02020603050405020304" pitchFamily="18" charset="0"/>
              </a:rPr>
              <a:t> là acid mạnh</a:t>
            </a:r>
          </a:p>
        </p:txBody>
      </p:sp>
      <p:cxnSp>
        <p:nvCxnSpPr>
          <p:cNvPr id="16" name="Đường kết nối Mũi tên Thẳng 15">
            <a:extLst>
              <a:ext uri="{FF2B5EF4-FFF2-40B4-BE49-F238E27FC236}">
                <a16:creationId xmlns:a16="http://schemas.microsoft.com/office/drawing/2014/main" id="{086CC949-3856-4846-923D-C4883B71F643}"/>
              </a:ext>
            </a:extLst>
          </p:cNvPr>
          <p:cNvCxnSpPr>
            <a:cxnSpLocks/>
            <a:stCxn id="8" idx="3"/>
          </p:cNvCxnSpPr>
          <p:nvPr/>
        </p:nvCxnSpPr>
        <p:spPr>
          <a:xfrm>
            <a:off x="6846086" y="1835190"/>
            <a:ext cx="533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Hình chữ nhật: Góc Tròn 22">
            <a:extLst>
              <a:ext uri="{FF2B5EF4-FFF2-40B4-BE49-F238E27FC236}">
                <a16:creationId xmlns:a16="http://schemas.microsoft.com/office/drawing/2014/main" id="{15206656-D261-409B-86F9-036592B425A5}"/>
              </a:ext>
            </a:extLst>
          </p:cNvPr>
          <p:cNvSpPr/>
          <p:nvPr/>
        </p:nvSpPr>
        <p:spPr>
          <a:xfrm>
            <a:off x="7398536" y="247649"/>
            <a:ext cx="4526765" cy="3790945"/>
          </a:xfrm>
          <a:prstGeom prst="roundRect">
            <a:avLst>
              <a:gd name="adj" fmla="val 0"/>
            </a:avLst>
          </a:prstGeom>
          <a:solidFill>
            <a:schemeClr val="accent3">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lgn="just">
              <a:lnSpc>
                <a:spcPct val="150000"/>
              </a:lnSpc>
              <a:buFont typeface="Wingdings" panose="05000000000000000000" pitchFamily="2" charset="2"/>
              <a:buChar char="ü"/>
            </a:pPr>
            <a:r>
              <a:rPr lang="en-US" sz="2200">
                <a:solidFill>
                  <a:schemeClr val="bg2">
                    <a:lumMod val="10000"/>
                  </a:schemeClr>
                </a:solidFill>
                <a:latin typeface="Times New Roman" panose="02020603050405020304" pitchFamily="18" charset="0"/>
                <a:cs typeface="Times New Roman" panose="02020603050405020304" pitchFamily="18" charset="0"/>
              </a:rPr>
              <a:t>16 proton, 16 electron (do số proton=số electron=Z)</a:t>
            </a:r>
          </a:p>
          <a:p>
            <a:pPr marL="342900" indent="-342900" algn="just">
              <a:lnSpc>
                <a:spcPct val="150000"/>
              </a:lnSpc>
              <a:buFont typeface="Wingdings" panose="05000000000000000000" pitchFamily="2" charset="2"/>
              <a:buChar char="ü"/>
            </a:pPr>
            <a:r>
              <a:rPr lang="en-US" sz="2200">
                <a:solidFill>
                  <a:schemeClr val="bg2">
                    <a:lumMod val="10000"/>
                  </a:schemeClr>
                </a:solidFill>
                <a:latin typeface="Times New Roman" panose="02020603050405020304" pitchFamily="18" charset="0"/>
                <a:cs typeface="Times New Roman" panose="02020603050405020304" pitchFamily="18" charset="0"/>
              </a:rPr>
              <a:t>3 lớp electron (do số lớp electron bằng số thứ tự chu kì)</a:t>
            </a:r>
          </a:p>
          <a:p>
            <a:pPr marL="342900" indent="-342900" algn="just">
              <a:lnSpc>
                <a:spcPct val="150000"/>
              </a:lnSpc>
              <a:buFont typeface="Wingdings" panose="05000000000000000000" pitchFamily="2" charset="2"/>
              <a:buChar char="ü"/>
            </a:pPr>
            <a:r>
              <a:rPr lang="en-US" sz="2200">
                <a:solidFill>
                  <a:schemeClr val="bg2">
                    <a:lumMod val="10000"/>
                  </a:schemeClr>
                </a:solidFill>
                <a:latin typeface="Times New Roman" panose="02020603050405020304" pitchFamily="18" charset="0"/>
                <a:cs typeface="Times New Roman" panose="02020603050405020304" pitchFamily="18" charset="0"/>
              </a:rPr>
              <a:t>6 electron lớp ngoài cùng (do số electron lớp ngoài cùng bằng số thứ tự nhóm A)</a:t>
            </a:r>
          </a:p>
        </p:txBody>
      </p:sp>
      <p:sp>
        <p:nvSpPr>
          <p:cNvPr id="27" name="文本框 70">
            <a:extLst>
              <a:ext uri="{FF2B5EF4-FFF2-40B4-BE49-F238E27FC236}">
                <a16:creationId xmlns:a16="http://schemas.microsoft.com/office/drawing/2014/main" id="{AB2A775E-54C7-4AC9-9DAC-0CAF0D924128}"/>
              </a:ext>
            </a:extLst>
          </p:cNvPr>
          <p:cNvSpPr txBox="1"/>
          <p:nvPr/>
        </p:nvSpPr>
        <p:spPr>
          <a:xfrm flipH="1">
            <a:off x="512297" y="645455"/>
            <a:ext cx="2254733" cy="65883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lnSpc>
                <a:spcPct val="150000"/>
              </a:lnSpc>
            </a:pPr>
            <a:r>
              <a:rPr lang="en-US" altLang="zh-CN" sz="280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Ví dụ 1</a:t>
            </a:r>
            <a:endParaRPr lang="zh-CN" altLang="en-US" sz="280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785536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1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1500"/>
                                        <p:tgtEl>
                                          <p:spTgt spid="8"/>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heel(1)">
                                      <p:cBhvr>
                                        <p:cTn id="35" dur="1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750"/>
                                        <p:tgtEl>
                                          <p:spTgt spid="16"/>
                                        </p:tgtEl>
                                      </p:cBhvr>
                                    </p:animEffect>
                                  </p:childTnLst>
                                </p:cTn>
                              </p:par>
                            </p:childTnLst>
                          </p:cTn>
                        </p:par>
                        <p:par>
                          <p:cTn id="41" fill="hold">
                            <p:stCondLst>
                              <p:cond delay="750"/>
                            </p:stCondLst>
                            <p:childTnLst>
                              <p:par>
                                <p:cTn id="42" presetID="21" presetClass="entr" presetSubtype="1"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heel(1)">
                                      <p:cBhvr>
                                        <p:cTn id="4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9" grpId="0" animBg="1"/>
      <p:bldP spid="23"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9">
            <a:extLst>
              <a:ext uri="{FF2B5EF4-FFF2-40B4-BE49-F238E27FC236}">
                <a16:creationId xmlns:a16="http://schemas.microsoft.com/office/drawing/2014/main" id="{CACC48B8-7247-4831-B26F-9A764ED71E22}"/>
              </a:ext>
            </a:extLst>
          </p:cNvPr>
          <p:cNvSpPr/>
          <p:nvPr/>
        </p:nvSpPr>
        <p:spPr>
          <a:xfrm>
            <a:off x="653992" y="645455"/>
            <a:ext cx="2436888" cy="52938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文本框 70">
            <a:extLst>
              <a:ext uri="{FF2B5EF4-FFF2-40B4-BE49-F238E27FC236}">
                <a16:creationId xmlns:a16="http://schemas.microsoft.com/office/drawing/2014/main" id="{AB2A775E-54C7-4AC9-9DAC-0CAF0D924128}"/>
              </a:ext>
            </a:extLst>
          </p:cNvPr>
          <p:cNvSpPr txBox="1"/>
          <p:nvPr/>
        </p:nvSpPr>
        <p:spPr>
          <a:xfrm flipH="1">
            <a:off x="838206" y="622161"/>
            <a:ext cx="11243555" cy="65883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lnSpc>
                <a:spcPct val="150000"/>
              </a:lnSpc>
            </a:pPr>
            <a:r>
              <a:rPr lang="en-US" altLang="zh-CN" sz="280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Ví dụ 2: </a:t>
            </a:r>
            <a:r>
              <a:rPr lang="en-US" altLang="zh-CN" sz="2400" b="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Cấu hình electron của nguyên tử phosphorus (P) là 1s</a:t>
            </a:r>
            <a:r>
              <a:rPr lang="en-US" altLang="zh-CN" sz="2400" b="0" baseline="3000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2s</a:t>
            </a:r>
            <a:r>
              <a:rPr lang="en-US" altLang="zh-CN" sz="2400" b="0" baseline="3000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2p</a:t>
            </a:r>
            <a:r>
              <a:rPr lang="en-US" altLang="zh-CN" sz="2400" b="0" baseline="3000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2400" b="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3s</a:t>
            </a:r>
            <a:r>
              <a:rPr lang="en-US" altLang="zh-CN" sz="2400" b="0" baseline="3000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b="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3p</a:t>
            </a:r>
            <a:r>
              <a:rPr lang="en-US" altLang="zh-CN" sz="2400" b="0" baseline="3000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b="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3" name="Group 11">
            <a:extLst>
              <a:ext uri="{FF2B5EF4-FFF2-40B4-BE49-F238E27FC236}">
                <a16:creationId xmlns:a16="http://schemas.microsoft.com/office/drawing/2014/main" id="{6C7D22AA-3958-481A-A4D0-142F1D626199}"/>
              </a:ext>
            </a:extLst>
          </p:cNvPr>
          <p:cNvGrpSpPr/>
          <p:nvPr/>
        </p:nvGrpSpPr>
        <p:grpSpPr>
          <a:xfrm>
            <a:off x="653992" y="2349501"/>
            <a:ext cx="2609497" cy="2534591"/>
            <a:chOff x="3525308" y="1219112"/>
            <a:chExt cx="1957123" cy="1900943"/>
          </a:xfrm>
          <a:solidFill>
            <a:schemeClr val="accent1">
              <a:lumMod val="75000"/>
            </a:schemeClr>
          </a:solidFill>
        </p:grpSpPr>
        <p:sp>
          <p:nvSpPr>
            <p:cNvPr id="15" name="Freeform 7">
              <a:extLst>
                <a:ext uri="{FF2B5EF4-FFF2-40B4-BE49-F238E27FC236}">
                  <a16:creationId xmlns:a16="http://schemas.microsoft.com/office/drawing/2014/main" id="{83CE3C12-8DFB-4137-A191-7AFCD618904A}"/>
                </a:ext>
              </a:extLst>
            </p:cNvPr>
            <p:cNvSpPr>
              <a:spLocks noEditPoints="1"/>
            </p:cNvSpPr>
            <p:nvPr/>
          </p:nvSpPr>
          <p:spPr bwMode="auto">
            <a:xfrm>
              <a:off x="4345076" y="1751101"/>
              <a:ext cx="440267" cy="465490"/>
            </a:xfrm>
            <a:custGeom>
              <a:avLst/>
              <a:gdLst/>
              <a:ahLst/>
              <a:cxnLst>
                <a:cxn ang="0">
                  <a:pos x="277" y="97"/>
                </a:cxn>
                <a:cxn ang="0">
                  <a:pos x="264" y="70"/>
                </a:cxn>
                <a:cxn ang="0">
                  <a:pos x="253" y="70"/>
                </a:cxn>
                <a:cxn ang="0">
                  <a:pos x="214" y="86"/>
                </a:cxn>
                <a:cxn ang="0">
                  <a:pos x="168" y="55"/>
                </a:cxn>
                <a:cxn ang="0">
                  <a:pos x="168" y="13"/>
                </a:cxn>
                <a:cxn ang="0">
                  <a:pos x="164" y="2"/>
                </a:cxn>
                <a:cxn ang="0">
                  <a:pos x="135" y="0"/>
                </a:cxn>
                <a:cxn ang="0">
                  <a:pos x="129" y="10"/>
                </a:cxn>
                <a:cxn ang="0">
                  <a:pos x="124" y="52"/>
                </a:cxn>
                <a:cxn ang="0">
                  <a:pos x="74" y="76"/>
                </a:cxn>
                <a:cxn ang="0">
                  <a:pos x="37" y="55"/>
                </a:cxn>
                <a:cxn ang="0">
                  <a:pos x="26" y="53"/>
                </a:cxn>
                <a:cxn ang="0">
                  <a:pos x="10" y="78"/>
                </a:cxn>
                <a:cxn ang="0">
                  <a:pos x="16" y="87"/>
                </a:cxn>
                <a:cxn ang="0">
                  <a:pos x="49" y="113"/>
                </a:cxn>
                <a:cxn ang="0">
                  <a:pos x="43" y="140"/>
                </a:cxn>
                <a:cxn ang="0">
                  <a:pos x="45" y="168"/>
                </a:cxn>
                <a:cxn ang="0">
                  <a:pos x="8" y="189"/>
                </a:cxn>
                <a:cxn ang="0">
                  <a:pos x="1" y="198"/>
                </a:cxn>
                <a:cxn ang="0">
                  <a:pos x="14" y="225"/>
                </a:cxn>
                <a:cxn ang="0">
                  <a:pos x="25" y="224"/>
                </a:cxn>
                <a:cxn ang="0">
                  <a:pos x="64" y="208"/>
                </a:cxn>
                <a:cxn ang="0">
                  <a:pos x="110" y="239"/>
                </a:cxn>
                <a:cxn ang="0">
                  <a:pos x="110" y="282"/>
                </a:cxn>
                <a:cxn ang="0">
                  <a:pos x="114" y="292"/>
                </a:cxn>
                <a:cxn ang="0">
                  <a:pos x="143" y="294"/>
                </a:cxn>
                <a:cxn ang="0">
                  <a:pos x="149" y="284"/>
                </a:cxn>
                <a:cxn ang="0">
                  <a:pos x="154" y="243"/>
                </a:cxn>
                <a:cxn ang="0">
                  <a:pos x="205" y="218"/>
                </a:cxn>
                <a:cxn ang="0">
                  <a:pos x="241" y="240"/>
                </a:cxn>
                <a:cxn ang="0">
                  <a:pos x="252" y="242"/>
                </a:cxn>
                <a:cxn ang="0">
                  <a:pos x="269" y="217"/>
                </a:cxn>
                <a:cxn ang="0">
                  <a:pos x="263" y="207"/>
                </a:cxn>
                <a:cxn ang="0">
                  <a:pos x="229" y="182"/>
                </a:cxn>
                <a:cxn ang="0">
                  <a:pos x="235" y="154"/>
                </a:cxn>
                <a:cxn ang="0">
                  <a:pos x="233" y="126"/>
                </a:cxn>
                <a:cxn ang="0">
                  <a:pos x="270" y="105"/>
                </a:cxn>
                <a:cxn ang="0">
                  <a:pos x="277" y="97"/>
                </a:cxn>
                <a:cxn ang="0">
                  <a:pos x="139" y="222"/>
                </a:cxn>
                <a:cxn ang="0">
                  <a:pos x="65" y="147"/>
                </a:cxn>
                <a:cxn ang="0">
                  <a:pos x="139" y="73"/>
                </a:cxn>
                <a:cxn ang="0">
                  <a:pos x="214" y="147"/>
                </a:cxn>
                <a:cxn ang="0">
                  <a:pos x="139" y="222"/>
                </a:cxn>
              </a:cxnLst>
              <a:rect l="0" t="0" r="r" b="b"/>
              <a:pathLst>
                <a:path w="278" h="295">
                  <a:moveTo>
                    <a:pt x="277" y="97"/>
                  </a:moveTo>
                  <a:cubicBezTo>
                    <a:pt x="264" y="70"/>
                    <a:pt x="264" y="70"/>
                    <a:pt x="264" y="70"/>
                  </a:cubicBezTo>
                  <a:cubicBezTo>
                    <a:pt x="263" y="68"/>
                    <a:pt x="258" y="68"/>
                    <a:pt x="253" y="70"/>
                  </a:cubicBezTo>
                  <a:cubicBezTo>
                    <a:pt x="214" y="86"/>
                    <a:pt x="214" y="86"/>
                    <a:pt x="214" y="86"/>
                  </a:cubicBezTo>
                  <a:cubicBezTo>
                    <a:pt x="202" y="72"/>
                    <a:pt x="186" y="61"/>
                    <a:pt x="168" y="55"/>
                  </a:cubicBezTo>
                  <a:cubicBezTo>
                    <a:pt x="168" y="13"/>
                    <a:pt x="168" y="13"/>
                    <a:pt x="168" y="13"/>
                  </a:cubicBezTo>
                  <a:cubicBezTo>
                    <a:pt x="168" y="8"/>
                    <a:pt x="167" y="3"/>
                    <a:pt x="164" y="2"/>
                  </a:cubicBezTo>
                  <a:cubicBezTo>
                    <a:pt x="135" y="0"/>
                    <a:pt x="135" y="0"/>
                    <a:pt x="135" y="0"/>
                  </a:cubicBezTo>
                  <a:cubicBezTo>
                    <a:pt x="133" y="0"/>
                    <a:pt x="130" y="5"/>
                    <a:pt x="129" y="10"/>
                  </a:cubicBezTo>
                  <a:cubicBezTo>
                    <a:pt x="124" y="52"/>
                    <a:pt x="124" y="52"/>
                    <a:pt x="124" y="52"/>
                  </a:cubicBezTo>
                  <a:cubicBezTo>
                    <a:pt x="105" y="55"/>
                    <a:pt x="87" y="64"/>
                    <a:pt x="74" y="76"/>
                  </a:cubicBezTo>
                  <a:cubicBezTo>
                    <a:pt x="37" y="55"/>
                    <a:pt x="37" y="55"/>
                    <a:pt x="37" y="55"/>
                  </a:cubicBezTo>
                  <a:cubicBezTo>
                    <a:pt x="33" y="52"/>
                    <a:pt x="28" y="51"/>
                    <a:pt x="26" y="53"/>
                  </a:cubicBezTo>
                  <a:cubicBezTo>
                    <a:pt x="10" y="78"/>
                    <a:pt x="10" y="78"/>
                    <a:pt x="10" y="78"/>
                  </a:cubicBezTo>
                  <a:cubicBezTo>
                    <a:pt x="8" y="79"/>
                    <a:pt x="11" y="84"/>
                    <a:pt x="16" y="87"/>
                  </a:cubicBezTo>
                  <a:cubicBezTo>
                    <a:pt x="49" y="113"/>
                    <a:pt x="49" y="113"/>
                    <a:pt x="49" y="113"/>
                  </a:cubicBezTo>
                  <a:cubicBezTo>
                    <a:pt x="46" y="121"/>
                    <a:pt x="44" y="131"/>
                    <a:pt x="43" y="140"/>
                  </a:cubicBezTo>
                  <a:cubicBezTo>
                    <a:pt x="42" y="150"/>
                    <a:pt x="43" y="159"/>
                    <a:pt x="45" y="168"/>
                  </a:cubicBezTo>
                  <a:cubicBezTo>
                    <a:pt x="8" y="189"/>
                    <a:pt x="8" y="189"/>
                    <a:pt x="8" y="189"/>
                  </a:cubicBezTo>
                  <a:cubicBezTo>
                    <a:pt x="3" y="192"/>
                    <a:pt x="0" y="196"/>
                    <a:pt x="1" y="198"/>
                  </a:cubicBezTo>
                  <a:cubicBezTo>
                    <a:pt x="14" y="225"/>
                    <a:pt x="14" y="225"/>
                    <a:pt x="14" y="225"/>
                  </a:cubicBezTo>
                  <a:cubicBezTo>
                    <a:pt x="15" y="227"/>
                    <a:pt x="20" y="226"/>
                    <a:pt x="25" y="224"/>
                  </a:cubicBezTo>
                  <a:cubicBezTo>
                    <a:pt x="64" y="208"/>
                    <a:pt x="64" y="208"/>
                    <a:pt x="64" y="208"/>
                  </a:cubicBezTo>
                  <a:cubicBezTo>
                    <a:pt x="76" y="223"/>
                    <a:pt x="92" y="234"/>
                    <a:pt x="110" y="239"/>
                  </a:cubicBezTo>
                  <a:cubicBezTo>
                    <a:pt x="110" y="282"/>
                    <a:pt x="110" y="282"/>
                    <a:pt x="110" y="282"/>
                  </a:cubicBezTo>
                  <a:cubicBezTo>
                    <a:pt x="110" y="287"/>
                    <a:pt x="112" y="292"/>
                    <a:pt x="114" y="292"/>
                  </a:cubicBezTo>
                  <a:cubicBezTo>
                    <a:pt x="143" y="294"/>
                    <a:pt x="143" y="294"/>
                    <a:pt x="143" y="294"/>
                  </a:cubicBezTo>
                  <a:cubicBezTo>
                    <a:pt x="146" y="295"/>
                    <a:pt x="148" y="290"/>
                    <a:pt x="149" y="284"/>
                  </a:cubicBezTo>
                  <a:cubicBezTo>
                    <a:pt x="154" y="243"/>
                    <a:pt x="154" y="243"/>
                    <a:pt x="154" y="243"/>
                  </a:cubicBezTo>
                  <a:cubicBezTo>
                    <a:pt x="173" y="240"/>
                    <a:pt x="191" y="231"/>
                    <a:pt x="205" y="218"/>
                  </a:cubicBezTo>
                  <a:cubicBezTo>
                    <a:pt x="241" y="240"/>
                    <a:pt x="241" y="240"/>
                    <a:pt x="241" y="240"/>
                  </a:cubicBezTo>
                  <a:cubicBezTo>
                    <a:pt x="246" y="243"/>
                    <a:pt x="251" y="243"/>
                    <a:pt x="252" y="242"/>
                  </a:cubicBezTo>
                  <a:cubicBezTo>
                    <a:pt x="269" y="217"/>
                    <a:pt x="269" y="217"/>
                    <a:pt x="269" y="217"/>
                  </a:cubicBezTo>
                  <a:cubicBezTo>
                    <a:pt x="270" y="215"/>
                    <a:pt x="267" y="211"/>
                    <a:pt x="263" y="207"/>
                  </a:cubicBezTo>
                  <a:cubicBezTo>
                    <a:pt x="229" y="182"/>
                    <a:pt x="229" y="182"/>
                    <a:pt x="229" y="182"/>
                  </a:cubicBezTo>
                  <a:cubicBezTo>
                    <a:pt x="233" y="173"/>
                    <a:pt x="235" y="164"/>
                    <a:pt x="235" y="154"/>
                  </a:cubicBezTo>
                  <a:cubicBezTo>
                    <a:pt x="236" y="145"/>
                    <a:pt x="235" y="135"/>
                    <a:pt x="233" y="126"/>
                  </a:cubicBezTo>
                  <a:cubicBezTo>
                    <a:pt x="270" y="105"/>
                    <a:pt x="270" y="105"/>
                    <a:pt x="270" y="105"/>
                  </a:cubicBezTo>
                  <a:cubicBezTo>
                    <a:pt x="275" y="103"/>
                    <a:pt x="278" y="99"/>
                    <a:pt x="277" y="97"/>
                  </a:cubicBezTo>
                  <a:close/>
                  <a:moveTo>
                    <a:pt x="139" y="222"/>
                  </a:moveTo>
                  <a:cubicBezTo>
                    <a:pt x="98" y="222"/>
                    <a:pt x="65" y="189"/>
                    <a:pt x="65" y="147"/>
                  </a:cubicBezTo>
                  <a:cubicBezTo>
                    <a:pt x="65" y="106"/>
                    <a:pt x="98" y="73"/>
                    <a:pt x="139" y="73"/>
                  </a:cubicBezTo>
                  <a:cubicBezTo>
                    <a:pt x="180" y="73"/>
                    <a:pt x="214" y="106"/>
                    <a:pt x="214" y="147"/>
                  </a:cubicBezTo>
                  <a:cubicBezTo>
                    <a:pt x="214" y="189"/>
                    <a:pt x="180" y="222"/>
                    <a:pt x="139" y="2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8">
              <a:extLst>
                <a:ext uri="{FF2B5EF4-FFF2-40B4-BE49-F238E27FC236}">
                  <a16:creationId xmlns:a16="http://schemas.microsoft.com/office/drawing/2014/main" id="{CA5DF31D-2EAC-4188-B26F-8B78B8C48ECC}"/>
                </a:ext>
              </a:extLst>
            </p:cNvPr>
            <p:cNvSpPr>
              <a:spLocks noEditPoints="1"/>
            </p:cNvSpPr>
            <p:nvPr/>
          </p:nvSpPr>
          <p:spPr bwMode="auto">
            <a:xfrm>
              <a:off x="4455142" y="1872633"/>
              <a:ext cx="221280" cy="222426"/>
            </a:xfrm>
            <a:custGeom>
              <a:avLst/>
              <a:gdLst/>
              <a:ahLst/>
              <a:cxnLst>
                <a:cxn ang="0">
                  <a:pos x="70" y="0"/>
                </a:cxn>
                <a:cxn ang="0">
                  <a:pos x="0" y="70"/>
                </a:cxn>
                <a:cxn ang="0">
                  <a:pos x="70" y="141"/>
                </a:cxn>
                <a:cxn ang="0">
                  <a:pos x="140" y="70"/>
                </a:cxn>
                <a:cxn ang="0">
                  <a:pos x="70" y="0"/>
                </a:cxn>
                <a:cxn ang="0">
                  <a:pos x="94" y="31"/>
                </a:cxn>
                <a:cxn ang="0">
                  <a:pos x="109" y="31"/>
                </a:cxn>
                <a:cxn ang="0">
                  <a:pos x="109" y="46"/>
                </a:cxn>
                <a:cxn ang="0">
                  <a:pos x="94" y="46"/>
                </a:cxn>
                <a:cxn ang="0">
                  <a:pos x="94" y="31"/>
                </a:cxn>
                <a:cxn ang="0">
                  <a:pos x="70" y="15"/>
                </a:cxn>
                <a:cxn ang="0">
                  <a:pos x="80" y="26"/>
                </a:cxn>
                <a:cxn ang="0">
                  <a:pos x="70" y="36"/>
                </a:cxn>
                <a:cxn ang="0">
                  <a:pos x="60" y="26"/>
                </a:cxn>
                <a:cxn ang="0">
                  <a:pos x="70" y="15"/>
                </a:cxn>
                <a:cxn ang="0">
                  <a:pos x="31" y="31"/>
                </a:cxn>
                <a:cxn ang="0">
                  <a:pos x="46" y="31"/>
                </a:cxn>
                <a:cxn ang="0">
                  <a:pos x="46" y="46"/>
                </a:cxn>
                <a:cxn ang="0">
                  <a:pos x="31" y="46"/>
                </a:cxn>
                <a:cxn ang="0">
                  <a:pos x="31" y="31"/>
                </a:cxn>
                <a:cxn ang="0">
                  <a:pos x="15" y="70"/>
                </a:cxn>
                <a:cxn ang="0">
                  <a:pos x="25" y="60"/>
                </a:cxn>
                <a:cxn ang="0">
                  <a:pos x="36" y="70"/>
                </a:cxn>
                <a:cxn ang="0">
                  <a:pos x="25" y="81"/>
                </a:cxn>
                <a:cxn ang="0">
                  <a:pos x="15" y="70"/>
                </a:cxn>
                <a:cxn ang="0">
                  <a:pos x="46" y="109"/>
                </a:cxn>
                <a:cxn ang="0">
                  <a:pos x="31" y="109"/>
                </a:cxn>
                <a:cxn ang="0">
                  <a:pos x="31" y="95"/>
                </a:cxn>
                <a:cxn ang="0">
                  <a:pos x="46" y="95"/>
                </a:cxn>
                <a:cxn ang="0">
                  <a:pos x="46" y="109"/>
                </a:cxn>
                <a:cxn ang="0">
                  <a:pos x="70" y="125"/>
                </a:cxn>
                <a:cxn ang="0">
                  <a:pos x="60" y="115"/>
                </a:cxn>
                <a:cxn ang="0">
                  <a:pos x="70" y="105"/>
                </a:cxn>
                <a:cxn ang="0">
                  <a:pos x="80" y="115"/>
                </a:cxn>
                <a:cxn ang="0">
                  <a:pos x="70" y="125"/>
                </a:cxn>
                <a:cxn ang="0">
                  <a:pos x="70" y="97"/>
                </a:cxn>
                <a:cxn ang="0">
                  <a:pos x="44" y="70"/>
                </a:cxn>
                <a:cxn ang="0">
                  <a:pos x="70" y="44"/>
                </a:cxn>
                <a:cxn ang="0">
                  <a:pos x="96" y="70"/>
                </a:cxn>
                <a:cxn ang="0">
                  <a:pos x="70" y="97"/>
                </a:cxn>
                <a:cxn ang="0">
                  <a:pos x="109" y="109"/>
                </a:cxn>
                <a:cxn ang="0">
                  <a:pos x="94" y="109"/>
                </a:cxn>
                <a:cxn ang="0">
                  <a:pos x="94" y="95"/>
                </a:cxn>
                <a:cxn ang="0">
                  <a:pos x="109" y="95"/>
                </a:cxn>
                <a:cxn ang="0">
                  <a:pos x="109" y="109"/>
                </a:cxn>
                <a:cxn ang="0">
                  <a:pos x="115" y="81"/>
                </a:cxn>
                <a:cxn ang="0">
                  <a:pos x="104" y="70"/>
                </a:cxn>
                <a:cxn ang="0">
                  <a:pos x="115" y="60"/>
                </a:cxn>
                <a:cxn ang="0">
                  <a:pos x="125" y="70"/>
                </a:cxn>
                <a:cxn ang="0">
                  <a:pos x="115" y="81"/>
                </a:cxn>
              </a:cxnLst>
              <a:rect l="0" t="0" r="r" b="b"/>
              <a:pathLst>
                <a:path w="140" h="141">
                  <a:moveTo>
                    <a:pt x="70" y="0"/>
                  </a:moveTo>
                  <a:cubicBezTo>
                    <a:pt x="31" y="0"/>
                    <a:pt x="0" y="32"/>
                    <a:pt x="0" y="70"/>
                  </a:cubicBezTo>
                  <a:cubicBezTo>
                    <a:pt x="0" y="109"/>
                    <a:pt x="31" y="141"/>
                    <a:pt x="70" y="141"/>
                  </a:cubicBezTo>
                  <a:cubicBezTo>
                    <a:pt x="109" y="141"/>
                    <a:pt x="140" y="109"/>
                    <a:pt x="140" y="70"/>
                  </a:cubicBezTo>
                  <a:cubicBezTo>
                    <a:pt x="140" y="32"/>
                    <a:pt x="109" y="0"/>
                    <a:pt x="70" y="0"/>
                  </a:cubicBezTo>
                  <a:close/>
                  <a:moveTo>
                    <a:pt x="94" y="31"/>
                  </a:moveTo>
                  <a:cubicBezTo>
                    <a:pt x="98" y="27"/>
                    <a:pt x="105" y="27"/>
                    <a:pt x="109" y="31"/>
                  </a:cubicBezTo>
                  <a:cubicBezTo>
                    <a:pt x="113" y="36"/>
                    <a:pt x="113" y="42"/>
                    <a:pt x="109" y="46"/>
                  </a:cubicBezTo>
                  <a:cubicBezTo>
                    <a:pt x="105" y="50"/>
                    <a:pt x="98" y="50"/>
                    <a:pt x="94" y="46"/>
                  </a:cubicBezTo>
                  <a:cubicBezTo>
                    <a:pt x="90" y="42"/>
                    <a:pt x="90" y="36"/>
                    <a:pt x="94" y="31"/>
                  </a:cubicBezTo>
                  <a:close/>
                  <a:moveTo>
                    <a:pt x="70" y="15"/>
                  </a:moveTo>
                  <a:cubicBezTo>
                    <a:pt x="76" y="15"/>
                    <a:pt x="80" y="20"/>
                    <a:pt x="80" y="26"/>
                  </a:cubicBezTo>
                  <a:cubicBezTo>
                    <a:pt x="80" y="31"/>
                    <a:pt x="76" y="36"/>
                    <a:pt x="70" y="36"/>
                  </a:cubicBezTo>
                  <a:cubicBezTo>
                    <a:pt x="64" y="36"/>
                    <a:pt x="60" y="31"/>
                    <a:pt x="60" y="26"/>
                  </a:cubicBezTo>
                  <a:cubicBezTo>
                    <a:pt x="60" y="20"/>
                    <a:pt x="64" y="15"/>
                    <a:pt x="70" y="15"/>
                  </a:cubicBezTo>
                  <a:close/>
                  <a:moveTo>
                    <a:pt x="31" y="31"/>
                  </a:moveTo>
                  <a:cubicBezTo>
                    <a:pt x="35" y="27"/>
                    <a:pt x="42" y="27"/>
                    <a:pt x="46" y="31"/>
                  </a:cubicBezTo>
                  <a:cubicBezTo>
                    <a:pt x="50" y="36"/>
                    <a:pt x="50" y="42"/>
                    <a:pt x="46" y="46"/>
                  </a:cubicBezTo>
                  <a:cubicBezTo>
                    <a:pt x="42" y="50"/>
                    <a:pt x="35" y="50"/>
                    <a:pt x="31" y="46"/>
                  </a:cubicBezTo>
                  <a:cubicBezTo>
                    <a:pt x="27" y="42"/>
                    <a:pt x="27" y="36"/>
                    <a:pt x="31" y="31"/>
                  </a:cubicBezTo>
                  <a:close/>
                  <a:moveTo>
                    <a:pt x="15" y="70"/>
                  </a:moveTo>
                  <a:cubicBezTo>
                    <a:pt x="15" y="65"/>
                    <a:pt x="20" y="60"/>
                    <a:pt x="25" y="60"/>
                  </a:cubicBezTo>
                  <a:cubicBezTo>
                    <a:pt x="31" y="60"/>
                    <a:pt x="36" y="65"/>
                    <a:pt x="36" y="70"/>
                  </a:cubicBezTo>
                  <a:cubicBezTo>
                    <a:pt x="36" y="76"/>
                    <a:pt x="31" y="81"/>
                    <a:pt x="25" y="81"/>
                  </a:cubicBezTo>
                  <a:cubicBezTo>
                    <a:pt x="20" y="81"/>
                    <a:pt x="15" y="76"/>
                    <a:pt x="15" y="70"/>
                  </a:cubicBezTo>
                  <a:close/>
                  <a:moveTo>
                    <a:pt x="46" y="109"/>
                  </a:moveTo>
                  <a:cubicBezTo>
                    <a:pt x="42" y="113"/>
                    <a:pt x="35" y="113"/>
                    <a:pt x="31" y="109"/>
                  </a:cubicBezTo>
                  <a:cubicBezTo>
                    <a:pt x="27" y="105"/>
                    <a:pt x="27" y="99"/>
                    <a:pt x="31" y="95"/>
                  </a:cubicBezTo>
                  <a:cubicBezTo>
                    <a:pt x="35" y="91"/>
                    <a:pt x="42" y="91"/>
                    <a:pt x="46" y="95"/>
                  </a:cubicBezTo>
                  <a:cubicBezTo>
                    <a:pt x="50" y="99"/>
                    <a:pt x="50" y="105"/>
                    <a:pt x="46" y="109"/>
                  </a:cubicBezTo>
                  <a:close/>
                  <a:moveTo>
                    <a:pt x="70" y="125"/>
                  </a:moveTo>
                  <a:cubicBezTo>
                    <a:pt x="64" y="125"/>
                    <a:pt x="60" y="121"/>
                    <a:pt x="60" y="115"/>
                  </a:cubicBezTo>
                  <a:cubicBezTo>
                    <a:pt x="60" y="109"/>
                    <a:pt x="64" y="105"/>
                    <a:pt x="70" y="105"/>
                  </a:cubicBezTo>
                  <a:cubicBezTo>
                    <a:pt x="76" y="105"/>
                    <a:pt x="80" y="109"/>
                    <a:pt x="80" y="115"/>
                  </a:cubicBezTo>
                  <a:cubicBezTo>
                    <a:pt x="80" y="121"/>
                    <a:pt x="76" y="125"/>
                    <a:pt x="70" y="125"/>
                  </a:cubicBezTo>
                  <a:close/>
                  <a:moveTo>
                    <a:pt x="70" y="97"/>
                  </a:moveTo>
                  <a:cubicBezTo>
                    <a:pt x="56" y="97"/>
                    <a:pt x="44" y="85"/>
                    <a:pt x="44" y="70"/>
                  </a:cubicBezTo>
                  <a:cubicBezTo>
                    <a:pt x="44" y="56"/>
                    <a:pt x="56" y="44"/>
                    <a:pt x="70" y="44"/>
                  </a:cubicBezTo>
                  <a:cubicBezTo>
                    <a:pt x="85" y="44"/>
                    <a:pt x="96" y="56"/>
                    <a:pt x="96" y="70"/>
                  </a:cubicBezTo>
                  <a:cubicBezTo>
                    <a:pt x="96" y="85"/>
                    <a:pt x="85" y="97"/>
                    <a:pt x="70" y="97"/>
                  </a:cubicBezTo>
                  <a:close/>
                  <a:moveTo>
                    <a:pt x="109" y="109"/>
                  </a:moveTo>
                  <a:cubicBezTo>
                    <a:pt x="105" y="113"/>
                    <a:pt x="98" y="113"/>
                    <a:pt x="94" y="109"/>
                  </a:cubicBezTo>
                  <a:cubicBezTo>
                    <a:pt x="90" y="105"/>
                    <a:pt x="90" y="99"/>
                    <a:pt x="94" y="95"/>
                  </a:cubicBezTo>
                  <a:cubicBezTo>
                    <a:pt x="98" y="91"/>
                    <a:pt x="105" y="91"/>
                    <a:pt x="109" y="95"/>
                  </a:cubicBezTo>
                  <a:cubicBezTo>
                    <a:pt x="113" y="99"/>
                    <a:pt x="113" y="105"/>
                    <a:pt x="109" y="109"/>
                  </a:cubicBezTo>
                  <a:close/>
                  <a:moveTo>
                    <a:pt x="115" y="81"/>
                  </a:moveTo>
                  <a:cubicBezTo>
                    <a:pt x="109" y="81"/>
                    <a:pt x="104" y="76"/>
                    <a:pt x="104" y="70"/>
                  </a:cubicBezTo>
                  <a:cubicBezTo>
                    <a:pt x="104" y="65"/>
                    <a:pt x="109" y="60"/>
                    <a:pt x="115" y="60"/>
                  </a:cubicBezTo>
                  <a:cubicBezTo>
                    <a:pt x="120" y="60"/>
                    <a:pt x="125" y="65"/>
                    <a:pt x="125" y="70"/>
                  </a:cubicBezTo>
                  <a:cubicBezTo>
                    <a:pt x="125" y="76"/>
                    <a:pt x="120" y="81"/>
                    <a:pt x="115" y="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9">
              <a:extLst>
                <a:ext uri="{FF2B5EF4-FFF2-40B4-BE49-F238E27FC236}">
                  <a16:creationId xmlns:a16="http://schemas.microsoft.com/office/drawing/2014/main" id="{5881C999-2952-48FD-94BC-9E0C4203439B}"/>
                </a:ext>
              </a:extLst>
            </p:cNvPr>
            <p:cNvSpPr>
              <a:spLocks noChangeArrowheads="1"/>
            </p:cNvSpPr>
            <p:nvPr/>
          </p:nvSpPr>
          <p:spPr bwMode="auto">
            <a:xfrm>
              <a:off x="4539985" y="1959769"/>
              <a:ext cx="50447" cy="48154"/>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0">
              <a:extLst>
                <a:ext uri="{FF2B5EF4-FFF2-40B4-BE49-F238E27FC236}">
                  <a16:creationId xmlns:a16="http://schemas.microsoft.com/office/drawing/2014/main" id="{9278FC45-4DB3-443C-B3CD-11A1394FA315}"/>
                </a:ext>
              </a:extLst>
            </p:cNvPr>
            <p:cNvSpPr>
              <a:spLocks noEditPoints="1"/>
            </p:cNvSpPr>
            <p:nvPr/>
          </p:nvSpPr>
          <p:spPr bwMode="auto">
            <a:xfrm>
              <a:off x="4159338" y="2655711"/>
              <a:ext cx="465490" cy="464344"/>
            </a:xfrm>
            <a:custGeom>
              <a:avLst/>
              <a:gdLst/>
              <a:ahLst/>
              <a:cxnLst>
                <a:cxn ang="0">
                  <a:pos x="283" y="89"/>
                </a:cxn>
                <a:cxn ang="0">
                  <a:pos x="261" y="91"/>
                </a:cxn>
                <a:cxn ang="0">
                  <a:pos x="252" y="47"/>
                </a:cxn>
                <a:cxn ang="0">
                  <a:pos x="237" y="30"/>
                </a:cxn>
                <a:cxn ang="0">
                  <a:pos x="218" y="42"/>
                </a:cxn>
                <a:cxn ang="0">
                  <a:pos x="200" y="12"/>
                </a:cxn>
                <a:cxn ang="0">
                  <a:pos x="179" y="3"/>
                </a:cxn>
                <a:cxn ang="0">
                  <a:pos x="167" y="22"/>
                </a:cxn>
                <a:cxn ang="0">
                  <a:pos x="137" y="3"/>
                </a:cxn>
                <a:cxn ang="0">
                  <a:pos x="114" y="4"/>
                </a:cxn>
                <a:cxn ang="0">
                  <a:pos x="112" y="26"/>
                </a:cxn>
                <a:cxn ang="0">
                  <a:pos x="77" y="21"/>
                </a:cxn>
                <a:cxn ang="0">
                  <a:pos x="57" y="31"/>
                </a:cxn>
                <a:cxn ang="0">
                  <a:pos x="64" y="52"/>
                </a:cxn>
                <a:cxn ang="0">
                  <a:pos x="30" y="63"/>
                </a:cxn>
                <a:cxn ang="0">
                  <a:pos x="16" y="80"/>
                </a:cxn>
                <a:cxn ang="0">
                  <a:pos x="32" y="96"/>
                </a:cxn>
                <a:cxn ang="0">
                  <a:pos x="5" y="120"/>
                </a:cxn>
                <a:cxn ang="0">
                  <a:pos x="0" y="142"/>
                </a:cxn>
                <a:cxn ang="0">
                  <a:pos x="21" y="150"/>
                </a:cxn>
                <a:cxn ang="0">
                  <a:pos x="24" y="174"/>
                </a:cxn>
                <a:cxn ang="0">
                  <a:pos x="6" y="187"/>
                </a:cxn>
                <a:cxn ang="0">
                  <a:pos x="16" y="207"/>
                </a:cxn>
                <a:cxn ang="0">
                  <a:pos x="54" y="232"/>
                </a:cxn>
                <a:cxn ang="0">
                  <a:pos x="44" y="252"/>
                </a:cxn>
                <a:cxn ang="0">
                  <a:pos x="63" y="265"/>
                </a:cxn>
                <a:cxn ang="0">
                  <a:pos x="98" y="264"/>
                </a:cxn>
                <a:cxn ang="0">
                  <a:pos x="98" y="286"/>
                </a:cxn>
                <a:cxn ang="0">
                  <a:pos x="120" y="290"/>
                </a:cxn>
                <a:cxn ang="0">
                  <a:pos x="153" y="274"/>
                </a:cxn>
                <a:cxn ang="0">
                  <a:pos x="162" y="294"/>
                </a:cxn>
                <a:cxn ang="0">
                  <a:pos x="184" y="288"/>
                </a:cxn>
                <a:cxn ang="0">
                  <a:pos x="206" y="260"/>
                </a:cxn>
                <a:cxn ang="0">
                  <a:pos x="223" y="274"/>
                </a:cxn>
                <a:cxn ang="0">
                  <a:pos x="240" y="259"/>
                </a:cxn>
                <a:cxn ang="0">
                  <a:pos x="248" y="225"/>
                </a:cxn>
                <a:cxn ang="0">
                  <a:pos x="269" y="230"/>
                </a:cxn>
                <a:cxn ang="0">
                  <a:pos x="278" y="210"/>
                </a:cxn>
                <a:cxn ang="0">
                  <a:pos x="271" y="175"/>
                </a:cxn>
                <a:cxn ang="0">
                  <a:pos x="293" y="171"/>
                </a:cxn>
                <a:cxn ang="0">
                  <a:pos x="293" y="149"/>
                </a:cxn>
                <a:cxn ang="0">
                  <a:pos x="273" y="127"/>
                </a:cxn>
                <a:cxn ang="0">
                  <a:pos x="288" y="111"/>
                </a:cxn>
                <a:cxn ang="0">
                  <a:pos x="215" y="228"/>
                </a:cxn>
                <a:cxn ang="0">
                  <a:pos x="175" y="248"/>
                </a:cxn>
                <a:cxn ang="0">
                  <a:pos x="154" y="252"/>
                </a:cxn>
                <a:cxn ang="0">
                  <a:pos x="109" y="245"/>
                </a:cxn>
                <a:cxn ang="0">
                  <a:pos x="66" y="212"/>
                </a:cxn>
                <a:cxn ang="0">
                  <a:pos x="46" y="171"/>
                </a:cxn>
                <a:cxn ang="0">
                  <a:pos x="43" y="147"/>
                </a:cxn>
                <a:cxn ang="0">
                  <a:pos x="53" y="103"/>
                </a:cxn>
                <a:cxn ang="0">
                  <a:pos x="81" y="67"/>
                </a:cxn>
                <a:cxn ang="0">
                  <a:pos x="121" y="46"/>
                </a:cxn>
                <a:cxn ang="0">
                  <a:pos x="142" y="43"/>
                </a:cxn>
                <a:cxn ang="0">
                  <a:pos x="186" y="50"/>
                </a:cxn>
                <a:cxn ang="0">
                  <a:pos x="230" y="82"/>
                </a:cxn>
                <a:cxn ang="0">
                  <a:pos x="250" y="123"/>
                </a:cxn>
                <a:cxn ang="0">
                  <a:pos x="252" y="147"/>
                </a:cxn>
                <a:cxn ang="0">
                  <a:pos x="243" y="192"/>
                </a:cxn>
                <a:cxn ang="0">
                  <a:pos x="215" y="228"/>
                </a:cxn>
              </a:cxnLst>
              <a:rect l="0" t="0" r="r" b="b"/>
              <a:pathLst>
                <a:path w="295" h="294">
                  <a:moveTo>
                    <a:pt x="290" y="108"/>
                  </a:moveTo>
                  <a:cubicBezTo>
                    <a:pt x="283" y="89"/>
                    <a:pt x="283" y="89"/>
                    <a:pt x="283" y="89"/>
                  </a:cubicBezTo>
                  <a:cubicBezTo>
                    <a:pt x="283" y="88"/>
                    <a:pt x="281" y="87"/>
                    <a:pt x="280" y="87"/>
                  </a:cubicBezTo>
                  <a:cubicBezTo>
                    <a:pt x="261" y="91"/>
                    <a:pt x="261" y="91"/>
                    <a:pt x="261" y="91"/>
                  </a:cubicBezTo>
                  <a:cubicBezTo>
                    <a:pt x="256" y="81"/>
                    <a:pt x="250" y="71"/>
                    <a:pt x="242" y="63"/>
                  </a:cubicBezTo>
                  <a:cubicBezTo>
                    <a:pt x="252" y="47"/>
                    <a:pt x="252" y="47"/>
                    <a:pt x="252" y="47"/>
                  </a:cubicBezTo>
                  <a:cubicBezTo>
                    <a:pt x="253" y="45"/>
                    <a:pt x="253" y="43"/>
                    <a:pt x="252" y="42"/>
                  </a:cubicBezTo>
                  <a:cubicBezTo>
                    <a:pt x="237" y="30"/>
                    <a:pt x="237" y="30"/>
                    <a:pt x="237" y="30"/>
                  </a:cubicBezTo>
                  <a:cubicBezTo>
                    <a:pt x="236" y="29"/>
                    <a:pt x="234" y="29"/>
                    <a:pt x="233" y="30"/>
                  </a:cubicBezTo>
                  <a:cubicBezTo>
                    <a:pt x="218" y="42"/>
                    <a:pt x="218" y="42"/>
                    <a:pt x="218" y="42"/>
                  </a:cubicBezTo>
                  <a:cubicBezTo>
                    <a:pt x="212" y="38"/>
                    <a:pt x="205" y="34"/>
                    <a:pt x="197" y="31"/>
                  </a:cubicBezTo>
                  <a:cubicBezTo>
                    <a:pt x="200" y="12"/>
                    <a:pt x="200" y="12"/>
                    <a:pt x="200" y="12"/>
                  </a:cubicBezTo>
                  <a:cubicBezTo>
                    <a:pt x="200" y="10"/>
                    <a:pt x="199" y="9"/>
                    <a:pt x="198" y="8"/>
                  </a:cubicBezTo>
                  <a:cubicBezTo>
                    <a:pt x="179" y="3"/>
                    <a:pt x="179" y="3"/>
                    <a:pt x="179" y="3"/>
                  </a:cubicBezTo>
                  <a:cubicBezTo>
                    <a:pt x="178" y="3"/>
                    <a:pt x="176" y="4"/>
                    <a:pt x="175" y="5"/>
                  </a:cubicBezTo>
                  <a:cubicBezTo>
                    <a:pt x="167" y="22"/>
                    <a:pt x="167" y="22"/>
                    <a:pt x="167" y="22"/>
                  </a:cubicBezTo>
                  <a:cubicBezTo>
                    <a:pt x="159" y="21"/>
                    <a:pt x="151" y="20"/>
                    <a:pt x="143" y="21"/>
                  </a:cubicBezTo>
                  <a:cubicBezTo>
                    <a:pt x="137" y="3"/>
                    <a:pt x="137" y="3"/>
                    <a:pt x="137" y="3"/>
                  </a:cubicBezTo>
                  <a:cubicBezTo>
                    <a:pt x="136" y="1"/>
                    <a:pt x="135" y="0"/>
                    <a:pt x="133" y="1"/>
                  </a:cubicBezTo>
                  <a:cubicBezTo>
                    <a:pt x="114" y="4"/>
                    <a:pt x="114" y="4"/>
                    <a:pt x="114" y="4"/>
                  </a:cubicBezTo>
                  <a:cubicBezTo>
                    <a:pt x="113" y="4"/>
                    <a:pt x="112" y="5"/>
                    <a:pt x="112" y="7"/>
                  </a:cubicBezTo>
                  <a:cubicBezTo>
                    <a:pt x="112" y="26"/>
                    <a:pt x="112" y="26"/>
                    <a:pt x="112" y="26"/>
                  </a:cubicBezTo>
                  <a:cubicBezTo>
                    <a:pt x="104" y="28"/>
                    <a:pt x="97" y="31"/>
                    <a:pt x="90" y="35"/>
                  </a:cubicBezTo>
                  <a:cubicBezTo>
                    <a:pt x="77" y="21"/>
                    <a:pt x="77" y="21"/>
                    <a:pt x="77" y="21"/>
                  </a:cubicBezTo>
                  <a:cubicBezTo>
                    <a:pt x="76" y="20"/>
                    <a:pt x="74" y="19"/>
                    <a:pt x="73" y="20"/>
                  </a:cubicBezTo>
                  <a:cubicBezTo>
                    <a:pt x="57" y="31"/>
                    <a:pt x="57" y="31"/>
                    <a:pt x="57" y="31"/>
                  </a:cubicBezTo>
                  <a:cubicBezTo>
                    <a:pt x="56" y="32"/>
                    <a:pt x="55" y="34"/>
                    <a:pt x="56" y="35"/>
                  </a:cubicBezTo>
                  <a:cubicBezTo>
                    <a:pt x="64" y="52"/>
                    <a:pt x="64" y="52"/>
                    <a:pt x="64" y="52"/>
                  </a:cubicBezTo>
                  <a:cubicBezTo>
                    <a:pt x="58" y="58"/>
                    <a:pt x="53" y="63"/>
                    <a:pt x="48" y="70"/>
                  </a:cubicBezTo>
                  <a:cubicBezTo>
                    <a:pt x="30" y="63"/>
                    <a:pt x="30" y="63"/>
                    <a:pt x="30" y="63"/>
                  </a:cubicBezTo>
                  <a:cubicBezTo>
                    <a:pt x="29" y="62"/>
                    <a:pt x="27" y="63"/>
                    <a:pt x="26" y="64"/>
                  </a:cubicBezTo>
                  <a:cubicBezTo>
                    <a:pt x="16" y="80"/>
                    <a:pt x="16" y="80"/>
                    <a:pt x="16" y="80"/>
                  </a:cubicBezTo>
                  <a:cubicBezTo>
                    <a:pt x="15" y="82"/>
                    <a:pt x="16" y="84"/>
                    <a:pt x="17" y="85"/>
                  </a:cubicBezTo>
                  <a:cubicBezTo>
                    <a:pt x="32" y="96"/>
                    <a:pt x="32" y="96"/>
                    <a:pt x="32" y="96"/>
                  </a:cubicBezTo>
                  <a:cubicBezTo>
                    <a:pt x="29" y="104"/>
                    <a:pt x="26" y="111"/>
                    <a:pt x="24" y="119"/>
                  </a:cubicBezTo>
                  <a:cubicBezTo>
                    <a:pt x="5" y="120"/>
                    <a:pt x="5" y="120"/>
                    <a:pt x="5" y="120"/>
                  </a:cubicBezTo>
                  <a:cubicBezTo>
                    <a:pt x="4" y="120"/>
                    <a:pt x="2" y="122"/>
                    <a:pt x="2" y="123"/>
                  </a:cubicBezTo>
                  <a:cubicBezTo>
                    <a:pt x="0" y="142"/>
                    <a:pt x="0" y="142"/>
                    <a:pt x="0" y="142"/>
                  </a:cubicBezTo>
                  <a:cubicBezTo>
                    <a:pt x="0" y="144"/>
                    <a:pt x="1" y="145"/>
                    <a:pt x="3" y="146"/>
                  </a:cubicBezTo>
                  <a:cubicBezTo>
                    <a:pt x="21" y="150"/>
                    <a:pt x="21" y="150"/>
                    <a:pt x="21" y="150"/>
                  </a:cubicBezTo>
                  <a:cubicBezTo>
                    <a:pt x="21" y="156"/>
                    <a:pt x="22" y="162"/>
                    <a:pt x="23" y="167"/>
                  </a:cubicBezTo>
                  <a:cubicBezTo>
                    <a:pt x="23" y="170"/>
                    <a:pt x="24" y="172"/>
                    <a:pt x="24" y="174"/>
                  </a:cubicBezTo>
                  <a:cubicBezTo>
                    <a:pt x="7" y="183"/>
                    <a:pt x="7" y="183"/>
                    <a:pt x="7" y="183"/>
                  </a:cubicBezTo>
                  <a:cubicBezTo>
                    <a:pt x="6" y="184"/>
                    <a:pt x="5" y="185"/>
                    <a:pt x="6" y="187"/>
                  </a:cubicBezTo>
                  <a:cubicBezTo>
                    <a:pt x="12" y="205"/>
                    <a:pt x="12" y="205"/>
                    <a:pt x="12" y="205"/>
                  </a:cubicBezTo>
                  <a:cubicBezTo>
                    <a:pt x="13" y="206"/>
                    <a:pt x="14" y="207"/>
                    <a:pt x="16" y="207"/>
                  </a:cubicBezTo>
                  <a:cubicBezTo>
                    <a:pt x="34" y="203"/>
                    <a:pt x="34" y="203"/>
                    <a:pt x="34" y="203"/>
                  </a:cubicBezTo>
                  <a:cubicBezTo>
                    <a:pt x="39" y="214"/>
                    <a:pt x="46" y="223"/>
                    <a:pt x="54" y="232"/>
                  </a:cubicBezTo>
                  <a:cubicBezTo>
                    <a:pt x="43" y="248"/>
                    <a:pt x="43" y="248"/>
                    <a:pt x="43" y="248"/>
                  </a:cubicBezTo>
                  <a:cubicBezTo>
                    <a:pt x="42" y="249"/>
                    <a:pt x="43" y="251"/>
                    <a:pt x="44" y="252"/>
                  </a:cubicBezTo>
                  <a:cubicBezTo>
                    <a:pt x="58" y="265"/>
                    <a:pt x="58" y="265"/>
                    <a:pt x="58" y="265"/>
                  </a:cubicBezTo>
                  <a:cubicBezTo>
                    <a:pt x="60" y="266"/>
                    <a:pt x="61" y="266"/>
                    <a:pt x="63" y="265"/>
                  </a:cubicBezTo>
                  <a:cubicBezTo>
                    <a:pt x="77" y="252"/>
                    <a:pt x="77" y="252"/>
                    <a:pt x="77" y="252"/>
                  </a:cubicBezTo>
                  <a:cubicBezTo>
                    <a:pt x="84" y="257"/>
                    <a:pt x="91" y="261"/>
                    <a:pt x="98" y="264"/>
                  </a:cubicBezTo>
                  <a:cubicBezTo>
                    <a:pt x="96" y="283"/>
                    <a:pt x="96" y="283"/>
                    <a:pt x="96" y="283"/>
                  </a:cubicBezTo>
                  <a:cubicBezTo>
                    <a:pt x="95" y="284"/>
                    <a:pt x="96" y="286"/>
                    <a:pt x="98" y="286"/>
                  </a:cubicBezTo>
                  <a:cubicBezTo>
                    <a:pt x="116" y="291"/>
                    <a:pt x="116" y="291"/>
                    <a:pt x="116" y="291"/>
                  </a:cubicBezTo>
                  <a:cubicBezTo>
                    <a:pt x="118" y="292"/>
                    <a:pt x="120" y="291"/>
                    <a:pt x="120" y="290"/>
                  </a:cubicBezTo>
                  <a:cubicBezTo>
                    <a:pt x="128" y="272"/>
                    <a:pt x="128" y="272"/>
                    <a:pt x="128" y="272"/>
                  </a:cubicBezTo>
                  <a:cubicBezTo>
                    <a:pt x="136" y="274"/>
                    <a:pt x="144" y="274"/>
                    <a:pt x="153" y="274"/>
                  </a:cubicBezTo>
                  <a:cubicBezTo>
                    <a:pt x="159" y="292"/>
                    <a:pt x="159" y="292"/>
                    <a:pt x="159" y="292"/>
                  </a:cubicBezTo>
                  <a:cubicBezTo>
                    <a:pt x="159" y="293"/>
                    <a:pt x="161" y="294"/>
                    <a:pt x="162" y="294"/>
                  </a:cubicBezTo>
                  <a:cubicBezTo>
                    <a:pt x="181" y="291"/>
                    <a:pt x="181" y="291"/>
                    <a:pt x="181" y="291"/>
                  </a:cubicBezTo>
                  <a:cubicBezTo>
                    <a:pt x="183" y="291"/>
                    <a:pt x="184" y="289"/>
                    <a:pt x="184" y="288"/>
                  </a:cubicBezTo>
                  <a:cubicBezTo>
                    <a:pt x="183" y="269"/>
                    <a:pt x="183" y="269"/>
                    <a:pt x="183" y="269"/>
                  </a:cubicBezTo>
                  <a:cubicBezTo>
                    <a:pt x="191" y="266"/>
                    <a:pt x="199" y="263"/>
                    <a:pt x="206" y="260"/>
                  </a:cubicBezTo>
                  <a:cubicBezTo>
                    <a:pt x="219" y="274"/>
                    <a:pt x="219" y="274"/>
                    <a:pt x="219" y="274"/>
                  </a:cubicBezTo>
                  <a:cubicBezTo>
                    <a:pt x="220" y="275"/>
                    <a:pt x="222" y="275"/>
                    <a:pt x="223" y="274"/>
                  </a:cubicBezTo>
                  <a:cubicBezTo>
                    <a:pt x="239" y="263"/>
                    <a:pt x="239" y="263"/>
                    <a:pt x="239" y="263"/>
                  </a:cubicBezTo>
                  <a:cubicBezTo>
                    <a:pt x="240" y="262"/>
                    <a:pt x="240" y="261"/>
                    <a:pt x="240" y="259"/>
                  </a:cubicBezTo>
                  <a:cubicBezTo>
                    <a:pt x="231" y="242"/>
                    <a:pt x="231" y="242"/>
                    <a:pt x="231" y="242"/>
                  </a:cubicBezTo>
                  <a:cubicBezTo>
                    <a:pt x="237" y="237"/>
                    <a:pt x="243" y="231"/>
                    <a:pt x="248" y="225"/>
                  </a:cubicBezTo>
                  <a:cubicBezTo>
                    <a:pt x="265" y="232"/>
                    <a:pt x="265" y="232"/>
                    <a:pt x="265" y="232"/>
                  </a:cubicBezTo>
                  <a:cubicBezTo>
                    <a:pt x="267" y="232"/>
                    <a:pt x="269" y="232"/>
                    <a:pt x="269" y="230"/>
                  </a:cubicBezTo>
                  <a:cubicBezTo>
                    <a:pt x="279" y="214"/>
                    <a:pt x="279" y="214"/>
                    <a:pt x="279" y="214"/>
                  </a:cubicBezTo>
                  <a:cubicBezTo>
                    <a:pt x="280" y="213"/>
                    <a:pt x="280" y="211"/>
                    <a:pt x="278" y="210"/>
                  </a:cubicBezTo>
                  <a:cubicBezTo>
                    <a:pt x="264" y="198"/>
                    <a:pt x="264" y="198"/>
                    <a:pt x="264" y="198"/>
                  </a:cubicBezTo>
                  <a:cubicBezTo>
                    <a:pt x="267" y="191"/>
                    <a:pt x="270" y="183"/>
                    <a:pt x="271" y="175"/>
                  </a:cubicBezTo>
                  <a:cubicBezTo>
                    <a:pt x="290" y="174"/>
                    <a:pt x="290" y="174"/>
                    <a:pt x="290" y="174"/>
                  </a:cubicBezTo>
                  <a:cubicBezTo>
                    <a:pt x="292" y="174"/>
                    <a:pt x="293" y="173"/>
                    <a:pt x="293" y="171"/>
                  </a:cubicBezTo>
                  <a:cubicBezTo>
                    <a:pt x="295" y="152"/>
                    <a:pt x="295" y="152"/>
                    <a:pt x="295" y="152"/>
                  </a:cubicBezTo>
                  <a:cubicBezTo>
                    <a:pt x="295" y="151"/>
                    <a:pt x="294" y="149"/>
                    <a:pt x="293" y="149"/>
                  </a:cubicBezTo>
                  <a:cubicBezTo>
                    <a:pt x="274" y="144"/>
                    <a:pt x="274" y="144"/>
                    <a:pt x="274" y="144"/>
                  </a:cubicBezTo>
                  <a:cubicBezTo>
                    <a:pt x="274" y="139"/>
                    <a:pt x="274" y="133"/>
                    <a:pt x="273" y="127"/>
                  </a:cubicBezTo>
                  <a:cubicBezTo>
                    <a:pt x="272" y="125"/>
                    <a:pt x="272" y="123"/>
                    <a:pt x="271" y="120"/>
                  </a:cubicBezTo>
                  <a:cubicBezTo>
                    <a:pt x="288" y="111"/>
                    <a:pt x="288" y="111"/>
                    <a:pt x="288" y="111"/>
                  </a:cubicBezTo>
                  <a:cubicBezTo>
                    <a:pt x="290" y="111"/>
                    <a:pt x="290" y="109"/>
                    <a:pt x="290" y="108"/>
                  </a:cubicBezTo>
                  <a:close/>
                  <a:moveTo>
                    <a:pt x="215" y="228"/>
                  </a:moveTo>
                  <a:cubicBezTo>
                    <a:pt x="210" y="232"/>
                    <a:pt x="204" y="236"/>
                    <a:pt x="198" y="239"/>
                  </a:cubicBezTo>
                  <a:cubicBezTo>
                    <a:pt x="190" y="243"/>
                    <a:pt x="183" y="246"/>
                    <a:pt x="175" y="248"/>
                  </a:cubicBezTo>
                  <a:cubicBezTo>
                    <a:pt x="171" y="249"/>
                    <a:pt x="168" y="250"/>
                    <a:pt x="164" y="251"/>
                  </a:cubicBezTo>
                  <a:cubicBezTo>
                    <a:pt x="161" y="251"/>
                    <a:pt x="157" y="252"/>
                    <a:pt x="154" y="252"/>
                  </a:cubicBezTo>
                  <a:cubicBezTo>
                    <a:pt x="146" y="252"/>
                    <a:pt x="137" y="252"/>
                    <a:pt x="129" y="250"/>
                  </a:cubicBezTo>
                  <a:cubicBezTo>
                    <a:pt x="122" y="249"/>
                    <a:pt x="116" y="247"/>
                    <a:pt x="109" y="245"/>
                  </a:cubicBezTo>
                  <a:cubicBezTo>
                    <a:pt x="102" y="242"/>
                    <a:pt x="94" y="238"/>
                    <a:pt x="88" y="233"/>
                  </a:cubicBezTo>
                  <a:cubicBezTo>
                    <a:pt x="79" y="227"/>
                    <a:pt x="72" y="220"/>
                    <a:pt x="66" y="212"/>
                  </a:cubicBezTo>
                  <a:cubicBezTo>
                    <a:pt x="62" y="208"/>
                    <a:pt x="60" y="204"/>
                    <a:pt x="57" y="199"/>
                  </a:cubicBezTo>
                  <a:cubicBezTo>
                    <a:pt x="52" y="191"/>
                    <a:pt x="48" y="182"/>
                    <a:pt x="46" y="171"/>
                  </a:cubicBezTo>
                  <a:cubicBezTo>
                    <a:pt x="45" y="169"/>
                    <a:pt x="45" y="166"/>
                    <a:pt x="44" y="164"/>
                  </a:cubicBezTo>
                  <a:cubicBezTo>
                    <a:pt x="43" y="158"/>
                    <a:pt x="43" y="153"/>
                    <a:pt x="43" y="147"/>
                  </a:cubicBezTo>
                  <a:cubicBezTo>
                    <a:pt x="43" y="140"/>
                    <a:pt x="44" y="133"/>
                    <a:pt x="45" y="126"/>
                  </a:cubicBezTo>
                  <a:cubicBezTo>
                    <a:pt x="47" y="118"/>
                    <a:pt x="49" y="110"/>
                    <a:pt x="53" y="103"/>
                  </a:cubicBezTo>
                  <a:cubicBezTo>
                    <a:pt x="56" y="96"/>
                    <a:pt x="59" y="90"/>
                    <a:pt x="64" y="85"/>
                  </a:cubicBezTo>
                  <a:cubicBezTo>
                    <a:pt x="69" y="78"/>
                    <a:pt x="74" y="72"/>
                    <a:pt x="81" y="67"/>
                  </a:cubicBezTo>
                  <a:cubicBezTo>
                    <a:pt x="86" y="62"/>
                    <a:pt x="92" y="58"/>
                    <a:pt x="98" y="55"/>
                  </a:cubicBezTo>
                  <a:cubicBezTo>
                    <a:pt x="105" y="51"/>
                    <a:pt x="113" y="48"/>
                    <a:pt x="121" y="46"/>
                  </a:cubicBezTo>
                  <a:cubicBezTo>
                    <a:pt x="124" y="45"/>
                    <a:pt x="128" y="44"/>
                    <a:pt x="131" y="44"/>
                  </a:cubicBezTo>
                  <a:cubicBezTo>
                    <a:pt x="135" y="43"/>
                    <a:pt x="138" y="43"/>
                    <a:pt x="142" y="43"/>
                  </a:cubicBezTo>
                  <a:cubicBezTo>
                    <a:pt x="150" y="42"/>
                    <a:pt x="158" y="43"/>
                    <a:pt x="166" y="44"/>
                  </a:cubicBezTo>
                  <a:cubicBezTo>
                    <a:pt x="173" y="45"/>
                    <a:pt x="180" y="47"/>
                    <a:pt x="186" y="50"/>
                  </a:cubicBezTo>
                  <a:cubicBezTo>
                    <a:pt x="194" y="53"/>
                    <a:pt x="201" y="57"/>
                    <a:pt x="208" y="62"/>
                  </a:cubicBezTo>
                  <a:cubicBezTo>
                    <a:pt x="216" y="67"/>
                    <a:pt x="223" y="74"/>
                    <a:pt x="230" y="82"/>
                  </a:cubicBezTo>
                  <a:cubicBezTo>
                    <a:pt x="233" y="86"/>
                    <a:pt x="236" y="90"/>
                    <a:pt x="238" y="95"/>
                  </a:cubicBezTo>
                  <a:cubicBezTo>
                    <a:pt x="243" y="104"/>
                    <a:pt x="247" y="113"/>
                    <a:pt x="250" y="123"/>
                  </a:cubicBezTo>
                  <a:cubicBezTo>
                    <a:pt x="250" y="125"/>
                    <a:pt x="251" y="128"/>
                    <a:pt x="251" y="131"/>
                  </a:cubicBezTo>
                  <a:cubicBezTo>
                    <a:pt x="252" y="136"/>
                    <a:pt x="252" y="142"/>
                    <a:pt x="252" y="147"/>
                  </a:cubicBezTo>
                  <a:cubicBezTo>
                    <a:pt x="252" y="154"/>
                    <a:pt x="252" y="161"/>
                    <a:pt x="250" y="168"/>
                  </a:cubicBezTo>
                  <a:cubicBezTo>
                    <a:pt x="249" y="176"/>
                    <a:pt x="246" y="184"/>
                    <a:pt x="243" y="192"/>
                  </a:cubicBezTo>
                  <a:cubicBezTo>
                    <a:pt x="240" y="198"/>
                    <a:pt x="236" y="204"/>
                    <a:pt x="232" y="210"/>
                  </a:cubicBezTo>
                  <a:cubicBezTo>
                    <a:pt x="227" y="216"/>
                    <a:pt x="221" y="222"/>
                    <a:pt x="215" y="2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1">
              <a:extLst>
                <a:ext uri="{FF2B5EF4-FFF2-40B4-BE49-F238E27FC236}">
                  <a16:creationId xmlns:a16="http://schemas.microsoft.com/office/drawing/2014/main" id="{25AB1AE3-1CC5-40CD-ACC4-FB3BA55433C5}"/>
                </a:ext>
              </a:extLst>
            </p:cNvPr>
            <p:cNvSpPr>
              <a:spLocks/>
            </p:cNvSpPr>
            <p:nvPr/>
          </p:nvSpPr>
          <p:spPr bwMode="auto">
            <a:xfrm>
              <a:off x="4259086" y="2754313"/>
              <a:ext cx="268287" cy="269434"/>
            </a:xfrm>
            <a:custGeom>
              <a:avLst/>
              <a:gdLst/>
              <a:ahLst/>
              <a:cxnLst>
                <a:cxn ang="0">
                  <a:pos x="167" y="66"/>
                </a:cxn>
                <a:cxn ang="0">
                  <a:pos x="158" y="43"/>
                </a:cxn>
                <a:cxn ang="0">
                  <a:pos x="151" y="32"/>
                </a:cxn>
                <a:cxn ang="0">
                  <a:pos x="134" y="16"/>
                </a:cxn>
                <a:cxn ang="0">
                  <a:pos x="116" y="6"/>
                </a:cxn>
                <a:cxn ang="0">
                  <a:pos x="100" y="1"/>
                </a:cxn>
                <a:cxn ang="0">
                  <a:pos x="80" y="0"/>
                </a:cxn>
                <a:cxn ang="0">
                  <a:pos x="71" y="1"/>
                </a:cxn>
                <a:cxn ang="0">
                  <a:pos x="63" y="3"/>
                </a:cxn>
                <a:cxn ang="0">
                  <a:pos x="44" y="10"/>
                </a:cxn>
                <a:cxn ang="0">
                  <a:pos x="30" y="20"/>
                </a:cxn>
                <a:cxn ang="0">
                  <a:pos x="16" y="35"/>
                </a:cxn>
                <a:cxn ang="0">
                  <a:pos x="8" y="49"/>
                </a:cxn>
                <a:cxn ang="0">
                  <a:pos x="1" y="68"/>
                </a:cxn>
                <a:cxn ang="0">
                  <a:pos x="0" y="85"/>
                </a:cxn>
                <a:cxn ang="0">
                  <a:pos x="1" y="99"/>
                </a:cxn>
                <a:cxn ang="0">
                  <a:pos x="2" y="105"/>
                </a:cxn>
                <a:cxn ang="0">
                  <a:pos x="11" y="128"/>
                </a:cxn>
                <a:cxn ang="0">
                  <a:pos x="18" y="138"/>
                </a:cxn>
                <a:cxn ang="0">
                  <a:pos x="36" y="155"/>
                </a:cxn>
                <a:cxn ang="0">
                  <a:pos x="53" y="164"/>
                </a:cxn>
                <a:cxn ang="0">
                  <a:pos x="70" y="169"/>
                </a:cxn>
                <a:cxn ang="0">
                  <a:pos x="90" y="170"/>
                </a:cxn>
                <a:cxn ang="0">
                  <a:pos x="98" y="169"/>
                </a:cxn>
                <a:cxn ang="0">
                  <a:pos x="107" y="167"/>
                </a:cxn>
                <a:cxn ang="0">
                  <a:pos x="125" y="160"/>
                </a:cxn>
                <a:cxn ang="0">
                  <a:pos x="139" y="150"/>
                </a:cxn>
                <a:cxn ang="0">
                  <a:pos x="153" y="136"/>
                </a:cxn>
                <a:cxn ang="0">
                  <a:pos x="162" y="121"/>
                </a:cxn>
                <a:cxn ang="0">
                  <a:pos x="168" y="102"/>
                </a:cxn>
                <a:cxn ang="0">
                  <a:pos x="170" y="85"/>
                </a:cxn>
                <a:cxn ang="0">
                  <a:pos x="169" y="72"/>
                </a:cxn>
                <a:cxn ang="0">
                  <a:pos x="167" y="66"/>
                </a:cxn>
              </a:cxnLst>
              <a:rect l="0" t="0" r="r" b="b"/>
              <a:pathLst>
                <a:path w="170" h="171">
                  <a:moveTo>
                    <a:pt x="167" y="66"/>
                  </a:moveTo>
                  <a:cubicBezTo>
                    <a:pt x="166" y="57"/>
                    <a:pt x="162" y="50"/>
                    <a:pt x="158" y="43"/>
                  </a:cubicBezTo>
                  <a:cubicBezTo>
                    <a:pt x="156" y="39"/>
                    <a:pt x="154" y="36"/>
                    <a:pt x="151" y="32"/>
                  </a:cubicBezTo>
                  <a:cubicBezTo>
                    <a:pt x="146" y="26"/>
                    <a:pt x="140" y="20"/>
                    <a:pt x="134" y="16"/>
                  </a:cubicBezTo>
                  <a:cubicBezTo>
                    <a:pt x="128" y="12"/>
                    <a:pt x="122" y="9"/>
                    <a:pt x="116" y="6"/>
                  </a:cubicBezTo>
                  <a:cubicBezTo>
                    <a:pt x="111" y="4"/>
                    <a:pt x="105" y="2"/>
                    <a:pt x="100" y="1"/>
                  </a:cubicBezTo>
                  <a:cubicBezTo>
                    <a:pt x="93" y="0"/>
                    <a:pt x="86" y="0"/>
                    <a:pt x="80" y="0"/>
                  </a:cubicBezTo>
                  <a:cubicBezTo>
                    <a:pt x="77" y="0"/>
                    <a:pt x="74" y="1"/>
                    <a:pt x="71" y="1"/>
                  </a:cubicBezTo>
                  <a:cubicBezTo>
                    <a:pt x="68" y="2"/>
                    <a:pt x="66" y="2"/>
                    <a:pt x="63" y="3"/>
                  </a:cubicBezTo>
                  <a:cubicBezTo>
                    <a:pt x="56" y="5"/>
                    <a:pt x="50" y="7"/>
                    <a:pt x="44" y="10"/>
                  </a:cubicBezTo>
                  <a:cubicBezTo>
                    <a:pt x="39" y="13"/>
                    <a:pt x="34" y="16"/>
                    <a:pt x="30" y="20"/>
                  </a:cubicBezTo>
                  <a:cubicBezTo>
                    <a:pt x="25" y="24"/>
                    <a:pt x="20" y="29"/>
                    <a:pt x="16" y="35"/>
                  </a:cubicBezTo>
                  <a:cubicBezTo>
                    <a:pt x="13" y="39"/>
                    <a:pt x="10" y="44"/>
                    <a:pt x="8" y="49"/>
                  </a:cubicBezTo>
                  <a:cubicBezTo>
                    <a:pt x="5" y="55"/>
                    <a:pt x="3" y="62"/>
                    <a:pt x="1" y="68"/>
                  </a:cubicBezTo>
                  <a:cubicBezTo>
                    <a:pt x="0" y="74"/>
                    <a:pt x="0" y="79"/>
                    <a:pt x="0" y="85"/>
                  </a:cubicBezTo>
                  <a:cubicBezTo>
                    <a:pt x="0" y="90"/>
                    <a:pt x="0" y="94"/>
                    <a:pt x="1" y="99"/>
                  </a:cubicBezTo>
                  <a:cubicBezTo>
                    <a:pt x="1" y="101"/>
                    <a:pt x="2" y="103"/>
                    <a:pt x="2" y="105"/>
                  </a:cubicBezTo>
                  <a:cubicBezTo>
                    <a:pt x="4" y="113"/>
                    <a:pt x="7" y="121"/>
                    <a:pt x="11" y="128"/>
                  </a:cubicBezTo>
                  <a:cubicBezTo>
                    <a:pt x="13" y="131"/>
                    <a:pt x="15" y="135"/>
                    <a:pt x="18" y="138"/>
                  </a:cubicBezTo>
                  <a:cubicBezTo>
                    <a:pt x="23" y="145"/>
                    <a:pt x="29" y="150"/>
                    <a:pt x="36" y="155"/>
                  </a:cubicBezTo>
                  <a:cubicBezTo>
                    <a:pt x="41" y="159"/>
                    <a:pt x="47" y="162"/>
                    <a:pt x="53" y="164"/>
                  </a:cubicBezTo>
                  <a:cubicBezTo>
                    <a:pt x="59" y="166"/>
                    <a:pt x="64" y="168"/>
                    <a:pt x="70" y="169"/>
                  </a:cubicBezTo>
                  <a:cubicBezTo>
                    <a:pt x="76" y="170"/>
                    <a:pt x="83" y="171"/>
                    <a:pt x="90" y="170"/>
                  </a:cubicBezTo>
                  <a:cubicBezTo>
                    <a:pt x="93" y="170"/>
                    <a:pt x="95" y="170"/>
                    <a:pt x="98" y="169"/>
                  </a:cubicBezTo>
                  <a:cubicBezTo>
                    <a:pt x="101" y="169"/>
                    <a:pt x="104" y="168"/>
                    <a:pt x="107" y="167"/>
                  </a:cubicBezTo>
                  <a:cubicBezTo>
                    <a:pt x="113" y="166"/>
                    <a:pt x="119" y="163"/>
                    <a:pt x="125" y="160"/>
                  </a:cubicBezTo>
                  <a:cubicBezTo>
                    <a:pt x="130" y="157"/>
                    <a:pt x="135" y="154"/>
                    <a:pt x="139" y="150"/>
                  </a:cubicBezTo>
                  <a:cubicBezTo>
                    <a:pt x="144" y="146"/>
                    <a:pt x="149" y="141"/>
                    <a:pt x="153" y="136"/>
                  </a:cubicBezTo>
                  <a:cubicBezTo>
                    <a:pt x="156" y="131"/>
                    <a:pt x="159" y="126"/>
                    <a:pt x="162" y="121"/>
                  </a:cubicBezTo>
                  <a:cubicBezTo>
                    <a:pt x="165" y="115"/>
                    <a:pt x="167" y="109"/>
                    <a:pt x="168" y="102"/>
                  </a:cubicBezTo>
                  <a:cubicBezTo>
                    <a:pt x="169" y="97"/>
                    <a:pt x="170" y="91"/>
                    <a:pt x="170" y="85"/>
                  </a:cubicBezTo>
                  <a:cubicBezTo>
                    <a:pt x="170" y="81"/>
                    <a:pt x="169" y="76"/>
                    <a:pt x="169" y="72"/>
                  </a:cubicBezTo>
                  <a:cubicBezTo>
                    <a:pt x="168" y="70"/>
                    <a:pt x="168" y="68"/>
                    <a:pt x="167"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a:extLst>
                <a:ext uri="{FF2B5EF4-FFF2-40B4-BE49-F238E27FC236}">
                  <a16:creationId xmlns:a16="http://schemas.microsoft.com/office/drawing/2014/main" id="{F546E451-8CB1-49BE-99BE-88162DB302E9}"/>
                </a:ext>
              </a:extLst>
            </p:cNvPr>
            <p:cNvSpPr>
              <a:spLocks noEditPoints="1"/>
            </p:cNvSpPr>
            <p:nvPr/>
          </p:nvSpPr>
          <p:spPr bwMode="auto">
            <a:xfrm>
              <a:off x="3525308" y="1935692"/>
              <a:ext cx="644349" cy="645495"/>
            </a:xfrm>
            <a:custGeom>
              <a:avLst/>
              <a:gdLst/>
              <a:ahLst/>
              <a:cxnLst>
                <a:cxn ang="0">
                  <a:pos x="403" y="155"/>
                </a:cxn>
                <a:cxn ang="0">
                  <a:pos x="372" y="152"/>
                </a:cxn>
                <a:cxn ang="0">
                  <a:pos x="370" y="89"/>
                </a:cxn>
                <a:cxn ang="0">
                  <a:pos x="353" y="63"/>
                </a:cxn>
                <a:cxn ang="0">
                  <a:pos x="324" y="76"/>
                </a:cxn>
                <a:cxn ang="0">
                  <a:pos x="306" y="30"/>
                </a:cxn>
                <a:cxn ang="0">
                  <a:pos x="279" y="14"/>
                </a:cxn>
                <a:cxn ang="0">
                  <a:pos x="259" y="37"/>
                </a:cxn>
                <a:cxn ang="0">
                  <a:pos x="221" y="3"/>
                </a:cxn>
                <a:cxn ang="0">
                  <a:pos x="190" y="0"/>
                </a:cxn>
                <a:cxn ang="0">
                  <a:pos x="182" y="30"/>
                </a:cxn>
                <a:cxn ang="0">
                  <a:pos x="135" y="15"/>
                </a:cxn>
                <a:cxn ang="0">
                  <a:pos x="105" y="25"/>
                </a:cxn>
                <a:cxn ang="0">
                  <a:pos x="110" y="55"/>
                </a:cxn>
                <a:cxn ang="0">
                  <a:pos x="61" y="62"/>
                </a:cxn>
                <a:cxn ang="0">
                  <a:pos x="39" y="83"/>
                </a:cxn>
                <a:cxn ang="0">
                  <a:pos x="56" y="109"/>
                </a:cxn>
                <a:cxn ang="0">
                  <a:pos x="15" y="136"/>
                </a:cxn>
                <a:cxn ang="0">
                  <a:pos x="3" y="165"/>
                </a:cxn>
                <a:cxn ang="0">
                  <a:pos x="30" y="180"/>
                </a:cxn>
                <a:cxn ang="0">
                  <a:pos x="28" y="214"/>
                </a:cxn>
                <a:cxn ang="0">
                  <a:pos x="1" y="227"/>
                </a:cxn>
                <a:cxn ang="0">
                  <a:pos x="10" y="257"/>
                </a:cxn>
                <a:cxn ang="0">
                  <a:pos x="56" y="300"/>
                </a:cxn>
                <a:cxn ang="0">
                  <a:pos x="39" y="325"/>
                </a:cxn>
                <a:cxn ang="0">
                  <a:pos x="61" y="346"/>
                </a:cxn>
                <a:cxn ang="0">
                  <a:pos x="110" y="353"/>
                </a:cxn>
                <a:cxn ang="0">
                  <a:pos x="105" y="384"/>
                </a:cxn>
                <a:cxn ang="0">
                  <a:pos x="135" y="393"/>
                </a:cxn>
                <a:cxn ang="0">
                  <a:pos x="183" y="379"/>
                </a:cxn>
                <a:cxn ang="0">
                  <a:pos x="191" y="409"/>
                </a:cxn>
                <a:cxn ang="0">
                  <a:pos x="222" y="405"/>
                </a:cxn>
                <a:cxn ang="0">
                  <a:pos x="259" y="371"/>
                </a:cxn>
                <a:cxn ang="0">
                  <a:pos x="279" y="395"/>
                </a:cxn>
                <a:cxn ang="0">
                  <a:pos x="306" y="378"/>
                </a:cxn>
                <a:cxn ang="0">
                  <a:pos x="324" y="333"/>
                </a:cxn>
                <a:cxn ang="0">
                  <a:pos x="353" y="345"/>
                </a:cxn>
                <a:cxn ang="0">
                  <a:pos x="370" y="319"/>
                </a:cxn>
                <a:cxn ang="0">
                  <a:pos x="367" y="270"/>
                </a:cxn>
                <a:cxn ang="0">
                  <a:pos x="398" y="269"/>
                </a:cxn>
                <a:cxn ang="0">
                  <a:pos x="403" y="238"/>
                </a:cxn>
                <a:cxn ang="0">
                  <a:pos x="380" y="204"/>
                </a:cxn>
                <a:cxn ang="0">
                  <a:pos x="405" y="186"/>
                </a:cxn>
                <a:cxn ang="0">
                  <a:pos x="279" y="329"/>
                </a:cxn>
                <a:cxn ang="0">
                  <a:pos x="219" y="349"/>
                </a:cxn>
                <a:cxn ang="0">
                  <a:pos x="189" y="349"/>
                </a:cxn>
                <a:cxn ang="0">
                  <a:pos x="130" y="329"/>
                </a:cxn>
                <a:cxn ang="0">
                  <a:pos x="77" y="275"/>
                </a:cxn>
                <a:cxn ang="0">
                  <a:pos x="59" y="215"/>
                </a:cxn>
                <a:cxn ang="0">
                  <a:pos x="60" y="181"/>
                </a:cxn>
                <a:cxn ang="0">
                  <a:pos x="84" y="122"/>
                </a:cxn>
                <a:cxn ang="0">
                  <a:pos x="130" y="79"/>
                </a:cxn>
                <a:cxn ang="0">
                  <a:pos x="189" y="59"/>
                </a:cxn>
                <a:cxn ang="0">
                  <a:pos x="219" y="59"/>
                </a:cxn>
                <a:cxn ang="0">
                  <a:pos x="279" y="79"/>
                </a:cxn>
                <a:cxn ang="0">
                  <a:pos x="331" y="133"/>
                </a:cxn>
                <a:cxn ang="0">
                  <a:pos x="349" y="193"/>
                </a:cxn>
                <a:cxn ang="0">
                  <a:pos x="348" y="228"/>
                </a:cxn>
                <a:cxn ang="0">
                  <a:pos x="324" y="286"/>
                </a:cxn>
                <a:cxn ang="0">
                  <a:pos x="279" y="329"/>
                </a:cxn>
              </a:cxnLst>
              <a:rect l="0" t="0" r="r" b="b"/>
              <a:pathLst>
                <a:path w="408" h="409">
                  <a:moveTo>
                    <a:pt x="408" y="181"/>
                  </a:moveTo>
                  <a:cubicBezTo>
                    <a:pt x="403" y="155"/>
                    <a:pt x="403" y="155"/>
                    <a:pt x="403" y="155"/>
                  </a:cubicBezTo>
                  <a:cubicBezTo>
                    <a:pt x="403" y="153"/>
                    <a:pt x="401" y="151"/>
                    <a:pt x="399" y="151"/>
                  </a:cubicBezTo>
                  <a:cubicBezTo>
                    <a:pt x="372" y="152"/>
                    <a:pt x="372" y="152"/>
                    <a:pt x="372" y="152"/>
                  </a:cubicBezTo>
                  <a:cubicBezTo>
                    <a:pt x="368" y="137"/>
                    <a:pt x="361" y="122"/>
                    <a:pt x="352" y="109"/>
                  </a:cubicBezTo>
                  <a:cubicBezTo>
                    <a:pt x="370" y="89"/>
                    <a:pt x="370" y="89"/>
                    <a:pt x="370" y="89"/>
                  </a:cubicBezTo>
                  <a:cubicBezTo>
                    <a:pt x="371" y="88"/>
                    <a:pt x="371" y="85"/>
                    <a:pt x="370" y="83"/>
                  </a:cubicBezTo>
                  <a:cubicBezTo>
                    <a:pt x="353" y="63"/>
                    <a:pt x="353" y="63"/>
                    <a:pt x="353" y="63"/>
                  </a:cubicBezTo>
                  <a:cubicBezTo>
                    <a:pt x="351" y="61"/>
                    <a:pt x="349" y="61"/>
                    <a:pt x="347" y="62"/>
                  </a:cubicBezTo>
                  <a:cubicBezTo>
                    <a:pt x="324" y="76"/>
                    <a:pt x="324" y="76"/>
                    <a:pt x="324" y="76"/>
                  </a:cubicBezTo>
                  <a:cubicBezTo>
                    <a:pt x="316" y="68"/>
                    <a:pt x="307" y="61"/>
                    <a:pt x="298" y="55"/>
                  </a:cubicBezTo>
                  <a:cubicBezTo>
                    <a:pt x="306" y="30"/>
                    <a:pt x="306" y="30"/>
                    <a:pt x="306" y="30"/>
                  </a:cubicBezTo>
                  <a:cubicBezTo>
                    <a:pt x="306" y="28"/>
                    <a:pt x="305" y="26"/>
                    <a:pt x="303" y="25"/>
                  </a:cubicBezTo>
                  <a:cubicBezTo>
                    <a:pt x="279" y="14"/>
                    <a:pt x="279" y="14"/>
                    <a:pt x="279" y="14"/>
                  </a:cubicBezTo>
                  <a:cubicBezTo>
                    <a:pt x="277" y="13"/>
                    <a:pt x="275" y="13"/>
                    <a:pt x="273" y="15"/>
                  </a:cubicBezTo>
                  <a:cubicBezTo>
                    <a:pt x="259" y="37"/>
                    <a:pt x="259" y="37"/>
                    <a:pt x="259" y="37"/>
                  </a:cubicBezTo>
                  <a:cubicBezTo>
                    <a:pt x="248" y="33"/>
                    <a:pt x="237" y="31"/>
                    <a:pt x="225" y="29"/>
                  </a:cubicBezTo>
                  <a:cubicBezTo>
                    <a:pt x="221" y="3"/>
                    <a:pt x="221" y="3"/>
                    <a:pt x="221" y="3"/>
                  </a:cubicBezTo>
                  <a:cubicBezTo>
                    <a:pt x="221" y="1"/>
                    <a:pt x="219" y="0"/>
                    <a:pt x="217" y="0"/>
                  </a:cubicBezTo>
                  <a:cubicBezTo>
                    <a:pt x="190" y="0"/>
                    <a:pt x="190" y="0"/>
                    <a:pt x="190" y="0"/>
                  </a:cubicBezTo>
                  <a:cubicBezTo>
                    <a:pt x="188" y="0"/>
                    <a:pt x="186" y="1"/>
                    <a:pt x="186" y="4"/>
                  </a:cubicBezTo>
                  <a:cubicBezTo>
                    <a:pt x="182" y="30"/>
                    <a:pt x="182" y="30"/>
                    <a:pt x="182" y="30"/>
                  </a:cubicBezTo>
                  <a:cubicBezTo>
                    <a:pt x="171" y="31"/>
                    <a:pt x="160" y="33"/>
                    <a:pt x="149" y="37"/>
                  </a:cubicBezTo>
                  <a:cubicBezTo>
                    <a:pt x="135" y="15"/>
                    <a:pt x="135" y="15"/>
                    <a:pt x="135" y="15"/>
                  </a:cubicBezTo>
                  <a:cubicBezTo>
                    <a:pt x="134" y="13"/>
                    <a:pt x="131" y="13"/>
                    <a:pt x="129" y="14"/>
                  </a:cubicBezTo>
                  <a:cubicBezTo>
                    <a:pt x="105" y="25"/>
                    <a:pt x="105" y="25"/>
                    <a:pt x="105" y="25"/>
                  </a:cubicBezTo>
                  <a:cubicBezTo>
                    <a:pt x="103" y="26"/>
                    <a:pt x="102" y="28"/>
                    <a:pt x="103" y="30"/>
                  </a:cubicBezTo>
                  <a:cubicBezTo>
                    <a:pt x="110" y="55"/>
                    <a:pt x="110" y="55"/>
                    <a:pt x="110" y="55"/>
                  </a:cubicBezTo>
                  <a:cubicBezTo>
                    <a:pt x="101" y="61"/>
                    <a:pt x="92" y="68"/>
                    <a:pt x="84" y="76"/>
                  </a:cubicBezTo>
                  <a:cubicBezTo>
                    <a:pt x="61" y="62"/>
                    <a:pt x="61" y="62"/>
                    <a:pt x="61" y="62"/>
                  </a:cubicBezTo>
                  <a:cubicBezTo>
                    <a:pt x="60" y="61"/>
                    <a:pt x="57" y="61"/>
                    <a:pt x="56" y="63"/>
                  </a:cubicBezTo>
                  <a:cubicBezTo>
                    <a:pt x="39" y="83"/>
                    <a:pt x="39" y="83"/>
                    <a:pt x="39" y="83"/>
                  </a:cubicBezTo>
                  <a:cubicBezTo>
                    <a:pt x="37" y="85"/>
                    <a:pt x="37" y="88"/>
                    <a:pt x="39" y="89"/>
                  </a:cubicBezTo>
                  <a:cubicBezTo>
                    <a:pt x="56" y="109"/>
                    <a:pt x="56" y="109"/>
                    <a:pt x="56" y="109"/>
                  </a:cubicBezTo>
                  <a:cubicBezTo>
                    <a:pt x="50" y="118"/>
                    <a:pt x="45" y="128"/>
                    <a:pt x="41" y="139"/>
                  </a:cubicBezTo>
                  <a:cubicBezTo>
                    <a:pt x="15" y="136"/>
                    <a:pt x="15" y="136"/>
                    <a:pt x="15" y="136"/>
                  </a:cubicBezTo>
                  <a:cubicBezTo>
                    <a:pt x="13" y="135"/>
                    <a:pt x="10" y="137"/>
                    <a:pt x="10" y="139"/>
                  </a:cubicBezTo>
                  <a:cubicBezTo>
                    <a:pt x="3" y="165"/>
                    <a:pt x="3" y="165"/>
                    <a:pt x="3" y="165"/>
                  </a:cubicBezTo>
                  <a:cubicBezTo>
                    <a:pt x="2" y="167"/>
                    <a:pt x="4" y="169"/>
                    <a:pt x="6" y="170"/>
                  </a:cubicBezTo>
                  <a:cubicBezTo>
                    <a:pt x="30" y="180"/>
                    <a:pt x="30" y="180"/>
                    <a:pt x="30" y="180"/>
                  </a:cubicBezTo>
                  <a:cubicBezTo>
                    <a:pt x="29" y="188"/>
                    <a:pt x="28" y="196"/>
                    <a:pt x="28" y="204"/>
                  </a:cubicBezTo>
                  <a:cubicBezTo>
                    <a:pt x="28" y="207"/>
                    <a:pt x="28" y="211"/>
                    <a:pt x="28" y="214"/>
                  </a:cubicBezTo>
                  <a:cubicBezTo>
                    <a:pt x="3" y="222"/>
                    <a:pt x="3" y="222"/>
                    <a:pt x="3" y="222"/>
                  </a:cubicBezTo>
                  <a:cubicBezTo>
                    <a:pt x="2" y="223"/>
                    <a:pt x="0" y="225"/>
                    <a:pt x="1" y="227"/>
                  </a:cubicBezTo>
                  <a:cubicBezTo>
                    <a:pt x="5" y="253"/>
                    <a:pt x="5" y="253"/>
                    <a:pt x="5" y="253"/>
                  </a:cubicBezTo>
                  <a:cubicBezTo>
                    <a:pt x="6" y="256"/>
                    <a:pt x="8" y="257"/>
                    <a:pt x="10" y="257"/>
                  </a:cubicBezTo>
                  <a:cubicBezTo>
                    <a:pt x="36" y="256"/>
                    <a:pt x="36" y="256"/>
                    <a:pt x="36" y="256"/>
                  </a:cubicBezTo>
                  <a:cubicBezTo>
                    <a:pt x="41" y="272"/>
                    <a:pt x="48" y="286"/>
                    <a:pt x="56" y="300"/>
                  </a:cubicBezTo>
                  <a:cubicBezTo>
                    <a:pt x="39" y="319"/>
                    <a:pt x="39" y="319"/>
                    <a:pt x="39" y="319"/>
                  </a:cubicBezTo>
                  <a:cubicBezTo>
                    <a:pt x="37" y="321"/>
                    <a:pt x="37" y="323"/>
                    <a:pt x="39" y="325"/>
                  </a:cubicBezTo>
                  <a:cubicBezTo>
                    <a:pt x="56" y="345"/>
                    <a:pt x="56" y="345"/>
                    <a:pt x="56" y="345"/>
                  </a:cubicBezTo>
                  <a:cubicBezTo>
                    <a:pt x="57" y="347"/>
                    <a:pt x="60" y="347"/>
                    <a:pt x="61" y="346"/>
                  </a:cubicBezTo>
                  <a:cubicBezTo>
                    <a:pt x="84" y="333"/>
                    <a:pt x="84" y="333"/>
                    <a:pt x="84" y="333"/>
                  </a:cubicBezTo>
                  <a:cubicBezTo>
                    <a:pt x="92" y="340"/>
                    <a:pt x="101" y="347"/>
                    <a:pt x="110" y="353"/>
                  </a:cubicBezTo>
                  <a:cubicBezTo>
                    <a:pt x="103" y="378"/>
                    <a:pt x="103" y="378"/>
                    <a:pt x="103" y="378"/>
                  </a:cubicBezTo>
                  <a:cubicBezTo>
                    <a:pt x="102" y="380"/>
                    <a:pt x="103" y="383"/>
                    <a:pt x="105" y="384"/>
                  </a:cubicBezTo>
                  <a:cubicBezTo>
                    <a:pt x="129" y="395"/>
                    <a:pt x="129" y="395"/>
                    <a:pt x="129" y="395"/>
                  </a:cubicBezTo>
                  <a:cubicBezTo>
                    <a:pt x="131" y="396"/>
                    <a:pt x="134" y="395"/>
                    <a:pt x="135" y="393"/>
                  </a:cubicBezTo>
                  <a:cubicBezTo>
                    <a:pt x="149" y="371"/>
                    <a:pt x="149" y="371"/>
                    <a:pt x="149" y="371"/>
                  </a:cubicBezTo>
                  <a:cubicBezTo>
                    <a:pt x="160" y="375"/>
                    <a:pt x="171" y="378"/>
                    <a:pt x="183" y="379"/>
                  </a:cubicBezTo>
                  <a:cubicBezTo>
                    <a:pt x="187" y="405"/>
                    <a:pt x="187" y="405"/>
                    <a:pt x="187" y="405"/>
                  </a:cubicBezTo>
                  <a:cubicBezTo>
                    <a:pt x="187" y="407"/>
                    <a:pt x="189" y="409"/>
                    <a:pt x="191" y="409"/>
                  </a:cubicBezTo>
                  <a:cubicBezTo>
                    <a:pt x="218" y="409"/>
                    <a:pt x="218" y="409"/>
                    <a:pt x="218" y="409"/>
                  </a:cubicBezTo>
                  <a:cubicBezTo>
                    <a:pt x="220" y="409"/>
                    <a:pt x="222" y="407"/>
                    <a:pt x="222" y="405"/>
                  </a:cubicBezTo>
                  <a:cubicBezTo>
                    <a:pt x="226" y="379"/>
                    <a:pt x="226" y="379"/>
                    <a:pt x="226" y="379"/>
                  </a:cubicBezTo>
                  <a:cubicBezTo>
                    <a:pt x="237" y="377"/>
                    <a:pt x="248" y="375"/>
                    <a:pt x="259" y="371"/>
                  </a:cubicBezTo>
                  <a:cubicBezTo>
                    <a:pt x="273" y="393"/>
                    <a:pt x="273" y="393"/>
                    <a:pt x="273" y="393"/>
                  </a:cubicBezTo>
                  <a:cubicBezTo>
                    <a:pt x="275" y="395"/>
                    <a:pt x="277" y="396"/>
                    <a:pt x="279" y="395"/>
                  </a:cubicBezTo>
                  <a:cubicBezTo>
                    <a:pt x="303" y="384"/>
                    <a:pt x="303" y="384"/>
                    <a:pt x="303" y="384"/>
                  </a:cubicBezTo>
                  <a:cubicBezTo>
                    <a:pt x="305" y="383"/>
                    <a:pt x="306" y="380"/>
                    <a:pt x="306" y="378"/>
                  </a:cubicBezTo>
                  <a:cubicBezTo>
                    <a:pt x="298" y="353"/>
                    <a:pt x="298" y="353"/>
                    <a:pt x="298" y="353"/>
                  </a:cubicBezTo>
                  <a:cubicBezTo>
                    <a:pt x="307" y="347"/>
                    <a:pt x="316" y="340"/>
                    <a:pt x="324" y="333"/>
                  </a:cubicBezTo>
                  <a:cubicBezTo>
                    <a:pt x="347" y="346"/>
                    <a:pt x="347" y="346"/>
                    <a:pt x="347" y="346"/>
                  </a:cubicBezTo>
                  <a:cubicBezTo>
                    <a:pt x="349" y="347"/>
                    <a:pt x="351" y="347"/>
                    <a:pt x="353" y="345"/>
                  </a:cubicBezTo>
                  <a:cubicBezTo>
                    <a:pt x="370" y="325"/>
                    <a:pt x="370" y="325"/>
                    <a:pt x="370" y="325"/>
                  </a:cubicBezTo>
                  <a:cubicBezTo>
                    <a:pt x="371" y="323"/>
                    <a:pt x="371" y="321"/>
                    <a:pt x="370" y="319"/>
                  </a:cubicBezTo>
                  <a:cubicBezTo>
                    <a:pt x="352" y="300"/>
                    <a:pt x="352" y="300"/>
                    <a:pt x="352" y="300"/>
                  </a:cubicBezTo>
                  <a:cubicBezTo>
                    <a:pt x="358" y="290"/>
                    <a:pt x="363" y="280"/>
                    <a:pt x="367" y="270"/>
                  </a:cubicBezTo>
                  <a:cubicBezTo>
                    <a:pt x="394" y="273"/>
                    <a:pt x="394" y="273"/>
                    <a:pt x="394" y="273"/>
                  </a:cubicBezTo>
                  <a:cubicBezTo>
                    <a:pt x="396" y="273"/>
                    <a:pt x="398" y="271"/>
                    <a:pt x="398" y="269"/>
                  </a:cubicBezTo>
                  <a:cubicBezTo>
                    <a:pt x="405" y="244"/>
                    <a:pt x="405" y="244"/>
                    <a:pt x="405" y="244"/>
                  </a:cubicBezTo>
                  <a:cubicBezTo>
                    <a:pt x="406" y="242"/>
                    <a:pt x="405" y="239"/>
                    <a:pt x="403" y="238"/>
                  </a:cubicBezTo>
                  <a:cubicBezTo>
                    <a:pt x="378" y="228"/>
                    <a:pt x="378" y="228"/>
                    <a:pt x="378" y="228"/>
                  </a:cubicBezTo>
                  <a:cubicBezTo>
                    <a:pt x="380" y="220"/>
                    <a:pt x="380" y="212"/>
                    <a:pt x="380" y="204"/>
                  </a:cubicBezTo>
                  <a:cubicBezTo>
                    <a:pt x="380" y="201"/>
                    <a:pt x="380" y="198"/>
                    <a:pt x="380" y="195"/>
                  </a:cubicBezTo>
                  <a:cubicBezTo>
                    <a:pt x="405" y="186"/>
                    <a:pt x="405" y="186"/>
                    <a:pt x="405" y="186"/>
                  </a:cubicBezTo>
                  <a:cubicBezTo>
                    <a:pt x="407" y="186"/>
                    <a:pt x="408" y="183"/>
                    <a:pt x="408" y="181"/>
                  </a:cubicBezTo>
                  <a:close/>
                  <a:moveTo>
                    <a:pt x="279" y="329"/>
                  </a:moveTo>
                  <a:cubicBezTo>
                    <a:pt x="270" y="334"/>
                    <a:pt x="261" y="338"/>
                    <a:pt x="252" y="342"/>
                  </a:cubicBezTo>
                  <a:cubicBezTo>
                    <a:pt x="241" y="345"/>
                    <a:pt x="230" y="348"/>
                    <a:pt x="219" y="349"/>
                  </a:cubicBezTo>
                  <a:cubicBezTo>
                    <a:pt x="214" y="349"/>
                    <a:pt x="209" y="350"/>
                    <a:pt x="204" y="350"/>
                  </a:cubicBezTo>
                  <a:cubicBezTo>
                    <a:pt x="199" y="350"/>
                    <a:pt x="194" y="349"/>
                    <a:pt x="189" y="349"/>
                  </a:cubicBezTo>
                  <a:cubicBezTo>
                    <a:pt x="178" y="348"/>
                    <a:pt x="167" y="345"/>
                    <a:pt x="156" y="342"/>
                  </a:cubicBezTo>
                  <a:cubicBezTo>
                    <a:pt x="147" y="338"/>
                    <a:pt x="138" y="334"/>
                    <a:pt x="130" y="329"/>
                  </a:cubicBezTo>
                  <a:cubicBezTo>
                    <a:pt x="120" y="323"/>
                    <a:pt x="111" y="316"/>
                    <a:pt x="103" y="308"/>
                  </a:cubicBezTo>
                  <a:cubicBezTo>
                    <a:pt x="93" y="299"/>
                    <a:pt x="84" y="288"/>
                    <a:pt x="77" y="275"/>
                  </a:cubicBezTo>
                  <a:cubicBezTo>
                    <a:pt x="74" y="269"/>
                    <a:pt x="71" y="263"/>
                    <a:pt x="68" y="256"/>
                  </a:cubicBezTo>
                  <a:cubicBezTo>
                    <a:pt x="63" y="243"/>
                    <a:pt x="60" y="229"/>
                    <a:pt x="59" y="215"/>
                  </a:cubicBezTo>
                  <a:cubicBezTo>
                    <a:pt x="59" y="211"/>
                    <a:pt x="59" y="208"/>
                    <a:pt x="59" y="204"/>
                  </a:cubicBezTo>
                  <a:cubicBezTo>
                    <a:pt x="59" y="196"/>
                    <a:pt x="59" y="188"/>
                    <a:pt x="60" y="181"/>
                  </a:cubicBezTo>
                  <a:cubicBezTo>
                    <a:pt x="62" y="171"/>
                    <a:pt x="65" y="162"/>
                    <a:pt x="68" y="153"/>
                  </a:cubicBezTo>
                  <a:cubicBezTo>
                    <a:pt x="72" y="142"/>
                    <a:pt x="77" y="132"/>
                    <a:pt x="84" y="122"/>
                  </a:cubicBezTo>
                  <a:cubicBezTo>
                    <a:pt x="89" y="114"/>
                    <a:pt x="96" y="107"/>
                    <a:pt x="103" y="100"/>
                  </a:cubicBezTo>
                  <a:cubicBezTo>
                    <a:pt x="111" y="92"/>
                    <a:pt x="120" y="85"/>
                    <a:pt x="130" y="79"/>
                  </a:cubicBezTo>
                  <a:cubicBezTo>
                    <a:pt x="138" y="74"/>
                    <a:pt x="147" y="70"/>
                    <a:pt x="156" y="67"/>
                  </a:cubicBezTo>
                  <a:cubicBezTo>
                    <a:pt x="167" y="63"/>
                    <a:pt x="178" y="61"/>
                    <a:pt x="189" y="59"/>
                  </a:cubicBezTo>
                  <a:cubicBezTo>
                    <a:pt x="194" y="59"/>
                    <a:pt x="199" y="59"/>
                    <a:pt x="204" y="59"/>
                  </a:cubicBezTo>
                  <a:cubicBezTo>
                    <a:pt x="209" y="59"/>
                    <a:pt x="214" y="59"/>
                    <a:pt x="219" y="59"/>
                  </a:cubicBezTo>
                  <a:cubicBezTo>
                    <a:pt x="230" y="61"/>
                    <a:pt x="241" y="63"/>
                    <a:pt x="252" y="67"/>
                  </a:cubicBezTo>
                  <a:cubicBezTo>
                    <a:pt x="261" y="70"/>
                    <a:pt x="270" y="74"/>
                    <a:pt x="279" y="79"/>
                  </a:cubicBezTo>
                  <a:cubicBezTo>
                    <a:pt x="288" y="85"/>
                    <a:pt x="297" y="92"/>
                    <a:pt x="306" y="100"/>
                  </a:cubicBezTo>
                  <a:cubicBezTo>
                    <a:pt x="316" y="110"/>
                    <a:pt x="324" y="121"/>
                    <a:pt x="331" y="133"/>
                  </a:cubicBezTo>
                  <a:cubicBezTo>
                    <a:pt x="335" y="139"/>
                    <a:pt x="338" y="146"/>
                    <a:pt x="340" y="153"/>
                  </a:cubicBezTo>
                  <a:cubicBezTo>
                    <a:pt x="345" y="165"/>
                    <a:pt x="348" y="179"/>
                    <a:pt x="349" y="193"/>
                  </a:cubicBezTo>
                  <a:cubicBezTo>
                    <a:pt x="349" y="197"/>
                    <a:pt x="350" y="201"/>
                    <a:pt x="350" y="204"/>
                  </a:cubicBezTo>
                  <a:cubicBezTo>
                    <a:pt x="350" y="212"/>
                    <a:pt x="349" y="220"/>
                    <a:pt x="348" y="228"/>
                  </a:cubicBezTo>
                  <a:cubicBezTo>
                    <a:pt x="346" y="237"/>
                    <a:pt x="344" y="247"/>
                    <a:pt x="340" y="256"/>
                  </a:cubicBezTo>
                  <a:cubicBezTo>
                    <a:pt x="336" y="267"/>
                    <a:pt x="331" y="277"/>
                    <a:pt x="324" y="286"/>
                  </a:cubicBezTo>
                  <a:cubicBezTo>
                    <a:pt x="319" y="294"/>
                    <a:pt x="313" y="302"/>
                    <a:pt x="306" y="308"/>
                  </a:cubicBezTo>
                  <a:cubicBezTo>
                    <a:pt x="297" y="316"/>
                    <a:pt x="288" y="323"/>
                    <a:pt x="279" y="3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a:extLst>
                <a:ext uri="{FF2B5EF4-FFF2-40B4-BE49-F238E27FC236}">
                  <a16:creationId xmlns:a16="http://schemas.microsoft.com/office/drawing/2014/main" id="{7F11F519-3929-4CFC-86E0-5A7574397ED8}"/>
                </a:ext>
              </a:extLst>
            </p:cNvPr>
            <p:cNvSpPr>
              <a:spLocks/>
            </p:cNvSpPr>
            <p:nvPr/>
          </p:nvSpPr>
          <p:spPr bwMode="auto">
            <a:xfrm>
              <a:off x="3661745" y="2072128"/>
              <a:ext cx="372621" cy="372622"/>
            </a:xfrm>
            <a:custGeom>
              <a:avLst/>
              <a:gdLst/>
              <a:ahLst/>
              <a:cxnLst>
                <a:cxn ang="0">
                  <a:pos x="236" y="109"/>
                </a:cxn>
                <a:cxn ang="0">
                  <a:pos x="229" y="76"/>
                </a:cxn>
                <a:cxn ang="0">
                  <a:pos x="221" y="60"/>
                </a:cxn>
                <a:cxn ang="0">
                  <a:pos x="201" y="33"/>
                </a:cxn>
                <a:cxn ang="0">
                  <a:pos x="179" y="17"/>
                </a:cxn>
                <a:cxn ang="0">
                  <a:pos x="157" y="7"/>
                </a:cxn>
                <a:cxn ang="0">
                  <a:pos x="130" y="1"/>
                </a:cxn>
                <a:cxn ang="0">
                  <a:pos x="118" y="0"/>
                </a:cxn>
                <a:cxn ang="0">
                  <a:pos x="106" y="1"/>
                </a:cxn>
                <a:cxn ang="0">
                  <a:pos x="79" y="7"/>
                </a:cxn>
                <a:cxn ang="0">
                  <a:pos x="58" y="17"/>
                </a:cxn>
                <a:cxn ang="0">
                  <a:pos x="36" y="33"/>
                </a:cxn>
                <a:cxn ang="0">
                  <a:pos x="20" y="52"/>
                </a:cxn>
                <a:cxn ang="0">
                  <a:pos x="8" y="76"/>
                </a:cxn>
                <a:cxn ang="0">
                  <a:pos x="1" y="99"/>
                </a:cxn>
                <a:cxn ang="0">
                  <a:pos x="0" y="118"/>
                </a:cxn>
                <a:cxn ang="0">
                  <a:pos x="0" y="127"/>
                </a:cxn>
                <a:cxn ang="0">
                  <a:pos x="8" y="160"/>
                </a:cxn>
                <a:cxn ang="0">
                  <a:pos x="15" y="176"/>
                </a:cxn>
                <a:cxn ang="0">
                  <a:pos x="36" y="203"/>
                </a:cxn>
                <a:cxn ang="0">
                  <a:pos x="58" y="220"/>
                </a:cxn>
                <a:cxn ang="0">
                  <a:pos x="79" y="230"/>
                </a:cxn>
                <a:cxn ang="0">
                  <a:pos x="106" y="236"/>
                </a:cxn>
                <a:cxn ang="0">
                  <a:pos x="118" y="236"/>
                </a:cxn>
                <a:cxn ang="0">
                  <a:pos x="130" y="236"/>
                </a:cxn>
                <a:cxn ang="0">
                  <a:pos x="157" y="230"/>
                </a:cxn>
                <a:cxn ang="0">
                  <a:pos x="179" y="220"/>
                </a:cxn>
                <a:cxn ang="0">
                  <a:pos x="201" y="203"/>
                </a:cxn>
                <a:cxn ang="0">
                  <a:pos x="216" y="185"/>
                </a:cxn>
                <a:cxn ang="0">
                  <a:pos x="229" y="160"/>
                </a:cxn>
                <a:cxn ang="0">
                  <a:pos x="235" y="137"/>
                </a:cxn>
                <a:cxn ang="0">
                  <a:pos x="236" y="118"/>
                </a:cxn>
                <a:cxn ang="0">
                  <a:pos x="236" y="109"/>
                </a:cxn>
              </a:cxnLst>
              <a:rect l="0" t="0" r="r" b="b"/>
              <a:pathLst>
                <a:path w="236" h="236">
                  <a:moveTo>
                    <a:pt x="236" y="109"/>
                  </a:moveTo>
                  <a:cubicBezTo>
                    <a:pt x="235" y="98"/>
                    <a:pt x="233" y="87"/>
                    <a:pt x="229" y="76"/>
                  </a:cubicBezTo>
                  <a:cubicBezTo>
                    <a:pt x="227" y="71"/>
                    <a:pt x="224" y="66"/>
                    <a:pt x="221" y="60"/>
                  </a:cubicBezTo>
                  <a:cubicBezTo>
                    <a:pt x="216" y="51"/>
                    <a:pt x="209" y="41"/>
                    <a:pt x="201" y="33"/>
                  </a:cubicBezTo>
                  <a:cubicBezTo>
                    <a:pt x="194" y="27"/>
                    <a:pt x="187" y="21"/>
                    <a:pt x="179" y="17"/>
                  </a:cubicBezTo>
                  <a:cubicBezTo>
                    <a:pt x="172" y="13"/>
                    <a:pt x="165" y="9"/>
                    <a:pt x="157" y="7"/>
                  </a:cubicBezTo>
                  <a:cubicBezTo>
                    <a:pt x="148" y="4"/>
                    <a:pt x="139" y="2"/>
                    <a:pt x="130" y="1"/>
                  </a:cubicBezTo>
                  <a:cubicBezTo>
                    <a:pt x="126" y="0"/>
                    <a:pt x="122" y="0"/>
                    <a:pt x="118" y="0"/>
                  </a:cubicBezTo>
                  <a:cubicBezTo>
                    <a:pt x="114" y="0"/>
                    <a:pt x="110" y="0"/>
                    <a:pt x="106" y="1"/>
                  </a:cubicBezTo>
                  <a:cubicBezTo>
                    <a:pt x="97" y="2"/>
                    <a:pt x="88" y="4"/>
                    <a:pt x="79" y="7"/>
                  </a:cubicBezTo>
                  <a:cubicBezTo>
                    <a:pt x="72" y="9"/>
                    <a:pt x="64" y="13"/>
                    <a:pt x="58" y="17"/>
                  </a:cubicBezTo>
                  <a:cubicBezTo>
                    <a:pt x="50" y="21"/>
                    <a:pt x="42" y="27"/>
                    <a:pt x="36" y="33"/>
                  </a:cubicBezTo>
                  <a:cubicBezTo>
                    <a:pt x="30" y="39"/>
                    <a:pt x="25" y="45"/>
                    <a:pt x="20" y="52"/>
                  </a:cubicBezTo>
                  <a:cubicBezTo>
                    <a:pt x="15" y="59"/>
                    <a:pt x="11" y="68"/>
                    <a:pt x="8" y="76"/>
                  </a:cubicBezTo>
                  <a:cubicBezTo>
                    <a:pt x="5" y="84"/>
                    <a:pt x="3" y="91"/>
                    <a:pt x="1" y="99"/>
                  </a:cubicBezTo>
                  <a:cubicBezTo>
                    <a:pt x="0" y="105"/>
                    <a:pt x="0" y="112"/>
                    <a:pt x="0" y="118"/>
                  </a:cubicBezTo>
                  <a:cubicBezTo>
                    <a:pt x="0" y="121"/>
                    <a:pt x="0" y="124"/>
                    <a:pt x="0" y="127"/>
                  </a:cubicBezTo>
                  <a:cubicBezTo>
                    <a:pt x="1" y="139"/>
                    <a:pt x="4" y="150"/>
                    <a:pt x="8" y="160"/>
                  </a:cubicBezTo>
                  <a:cubicBezTo>
                    <a:pt x="10" y="166"/>
                    <a:pt x="12" y="171"/>
                    <a:pt x="15" y="176"/>
                  </a:cubicBezTo>
                  <a:cubicBezTo>
                    <a:pt x="21" y="186"/>
                    <a:pt x="28" y="195"/>
                    <a:pt x="36" y="203"/>
                  </a:cubicBezTo>
                  <a:cubicBezTo>
                    <a:pt x="42" y="209"/>
                    <a:pt x="50" y="215"/>
                    <a:pt x="58" y="220"/>
                  </a:cubicBezTo>
                  <a:cubicBezTo>
                    <a:pt x="64" y="224"/>
                    <a:pt x="72" y="227"/>
                    <a:pt x="79" y="230"/>
                  </a:cubicBezTo>
                  <a:cubicBezTo>
                    <a:pt x="88" y="233"/>
                    <a:pt x="97" y="235"/>
                    <a:pt x="106" y="236"/>
                  </a:cubicBezTo>
                  <a:cubicBezTo>
                    <a:pt x="110" y="236"/>
                    <a:pt x="114" y="236"/>
                    <a:pt x="118" y="236"/>
                  </a:cubicBezTo>
                  <a:cubicBezTo>
                    <a:pt x="122" y="236"/>
                    <a:pt x="126" y="236"/>
                    <a:pt x="130" y="236"/>
                  </a:cubicBezTo>
                  <a:cubicBezTo>
                    <a:pt x="139" y="235"/>
                    <a:pt x="148" y="233"/>
                    <a:pt x="157" y="230"/>
                  </a:cubicBezTo>
                  <a:cubicBezTo>
                    <a:pt x="165" y="227"/>
                    <a:pt x="172" y="224"/>
                    <a:pt x="179" y="220"/>
                  </a:cubicBezTo>
                  <a:cubicBezTo>
                    <a:pt x="187" y="215"/>
                    <a:pt x="194" y="209"/>
                    <a:pt x="201" y="203"/>
                  </a:cubicBezTo>
                  <a:cubicBezTo>
                    <a:pt x="206" y="197"/>
                    <a:pt x="211" y="191"/>
                    <a:pt x="216" y="185"/>
                  </a:cubicBezTo>
                  <a:cubicBezTo>
                    <a:pt x="221" y="177"/>
                    <a:pt x="225" y="169"/>
                    <a:pt x="229" y="160"/>
                  </a:cubicBezTo>
                  <a:cubicBezTo>
                    <a:pt x="231" y="153"/>
                    <a:pt x="234" y="145"/>
                    <a:pt x="235" y="137"/>
                  </a:cubicBezTo>
                  <a:cubicBezTo>
                    <a:pt x="236" y="131"/>
                    <a:pt x="236" y="125"/>
                    <a:pt x="236" y="118"/>
                  </a:cubicBezTo>
                  <a:cubicBezTo>
                    <a:pt x="236" y="115"/>
                    <a:pt x="236" y="112"/>
                    <a:pt x="236" y="10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a:extLst>
                <a:ext uri="{FF2B5EF4-FFF2-40B4-BE49-F238E27FC236}">
                  <a16:creationId xmlns:a16="http://schemas.microsoft.com/office/drawing/2014/main" id="{43C1F923-41E4-4E8A-B2B1-64481C4E480C}"/>
                </a:ext>
              </a:extLst>
            </p:cNvPr>
            <p:cNvSpPr>
              <a:spLocks noEditPoints="1"/>
            </p:cNvSpPr>
            <p:nvPr/>
          </p:nvSpPr>
          <p:spPr bwMode="auto">
            <a:xfrm>
              <a:off x="4165071" y="2170730"/>
              <a:ext cx="482688" cy="487274"/>
            </a:xfrm>
            <a:custGeom>
              <a:avLst/>
              <a:gdLst/>
              <a:ahLst/>
              <a:cxnLst>
                <a:cxn ang="0">
                  <a:pos x="300" y="109"/>
                </a:cxn>
                <a:cxn ang="0">
                  <a:pos x="276" y="108"/>
                </a:cxn>
                <a:cxn ang="0">
                  <a:pos x="272" y="61"/>
                </a:cxn>
                <a:cxn ang="0">
                  <a:pos x="258" y="42"/>
                </a:cxn>
                <a:cxn ang="0">
                  <a:pos x="238" y="53"/>
                </a:cxn>
                <a:cxn ang="0">
                  <a:pos x="222" y="19"/>
                </a:cxn>
                <a:cxn ang="0">
                  <a:pos x="201" y="8"/>
                </a:cxn>
                <a:cxn ang="0">
                  <a:pos x="187" y="26"/>
                </a:cxn>
                <a:cxn ang="0">
                  <a:pos x="158" y="3"/>
                </a:cxn>
                <a:cxn ang="0">
                  <a:pos x="134" y="1"/>
                </a:cxn>
                <a:cxn ang="0">
                  <a:pos x="129" y="24"/>
                </a:cxn>
                <a:cxn ang="0">
                  <a:pos x="93" y="15"/>
                </a:cxn>
                <a:cxn ang="0">
                  <a:pos x="71" y="23"/>
                </a:cxn>
                <a:cxn ang="0">
                  <a:pos x="76" y="46"/>
                </a:cxn>
                <a:cxn ang="0">
                  <a:pos x="40" y="53"/>
                </a:cxn>
                <a:cxn ang="0">
                  <a:pos x="24" y="70"/>
                </a:cxn>
                <a:cxn ang="0">
                  <a:pos x="38" y="88"/>
                </a:cxn>
                <a:cxn ang="0">
                  <a:pos x="8" y="110"/>
                </a:cxn>
                <a:cxn ang="0">
                  <a:pos x="0" y="132"/>
                </a:cxn>
                <a:cxn ang="0">
                  <a:pos x="21" y="142"/>
                </a:cxn>
                <a:cxn ang="0">
                  <a:pos x="21" y="168"/>
                </a:cxn>
                <a:cxn ang="0">
                  <a:pos x="1" y="179"/>
                </a:cxn>
                <a:cxn ang="0">
                  <a:pos x="9" y="201"/>
                </a:cxn>
                <a:cxn ang="0">
                  <a:pos x="45" y="231"/>
                </a:cxn>
                <a:cxn ang="0">
                  <a:pos x="33" y="251"/>
                </a:cxn>
                <a:cxn ang="0">
                  <a:pos x="51" y="266"/>
                </a:cxn>
                <a:cxn ang="0">
                  <a:pos x="88" y="269"/>
                </a:cxn>
                <a:cxn ang="0">
                  <a:pos x="85" y="292"/>
                </a:cxn>
                <a:cxn ang="0">
                  <a:pos x="108" y="298"/>
                </a:cxn>
                <a:cxn ang="0">
                  <a:pos x="143" y="285"/>
                </a:cxn>
                <a:cxn ang="0">
                  <a:pos x="151" y="307"/>
                </a:cxn>
                <a:cxn ang="0">
                  <a:pos x="174" y="303"/>
                </a:cxn>
                <a:cxn ang="0">
                  <a:pos x="200" y="277"/>
                </a:cxn>
                <a:cxn ang="0">
                  <a:pos x="216" y="294"/>
                </a:cxn>
                <a:cxn ang="0">
                  <a:pos x="235" y="280"/>
                </a:cxn>
                <a:cxn ang="0">
                  <a:pos x="248" y="245"/>
                </a:cxn>
                <a:cxn ang="0">
                  <a:pos x="269" y="254"/>
                </a:cxn>
                <a:cxn ang="0">
                  <a:pos x="281" y="234"/>
                </a:cxn>
                <a:cxn ang="0">
                  <a:pos x="277" y="197"/>
                </a:cxn>
                <a:cxn ang="0">
                  <a:pos x="300" y="195"/>
                </a:cxn>
                <a:cxn ang="0">
                  <a:pos x="303" y="172"/>
                </a:cxn>
                <a:cxn ang="0">
                  <a:pos x="284" y="147"/>
                </a:cxn>
                <a:cxn ang="0">
                  <a:pos x="302" y="132"/>
                </a:cxn>
                <a:cxn ang="0">
                  <a:pos x="213" y="245"/>
                </a:cxn>
                <a:cxn ang="0">
                  <a:pos x="169" y="262"/>
                </a:cxn>
                <a:cxn ang="0">
                  <a:pos x="147" y="263"/>
                </a:cxn>
                <a:cxn ang="0">
                  <a:pos x="101" y="250"/>
                </a:cxn>
                <a:cxn ang="0">
                  <a:pos x="60" y="212"/>
                </a:cxn>
                <a:cxn ang="0">
                  <a:pos x="44" y="167"/>
                </a:cxn>
                <a:cxn ang="0">
                  <a:pos x="44" y="142"/>
                </a:cxn>
                <a:cxn ang="0">
                  <a:pos x="59" y="97"/>
                </a:cxn>
                <a:cxn ang="0">
                  <a:pos x="92" y="63"/>
                </a:cxn>
                <a:cxn ang="0">
                  <a:pos x="136" y="46"/>
                </a:cxn>
                <a:cxn ang="0">
                  <a:pos x="158" y="45"/>
                </a:cxn>
                <a:cxn ang="0">
                  <a:pos x="203" y="57"/>
                </a:cxn>
                <a:cxn ang="0">
                  <a:pos x="245" y="95"/>
                </a:cxn>
                <a:cxn ang="0">
                  <a:pos x="261" y="140"/>
                </a:cxn>
                <a:cxn ang="0">
                  <a:pos x="261" y="166"/>
                </a:cxn>
                <a:cxn ang="0">
                  <a:pos x="246" y="210"/>
                </a:cxn>
                <a:cxn ang="0">
                  <a:pos x="213" y="245"/>
                </a:cxn>
              </a:cxnLst>
              <a:rect l="0" t="0" r="r" b="b"/>
              <a:pathLst>
                <a:path w="305" h="308">
                  <a:moveTo>
                    <a:pt x="304" y="129"/>
                  </a:moveTo>
                  <a:cubicBezTo>
                    <a:pt x="300" y="109"/>
                    <a:pt x="300" y="109"/>
                    <a:pt x="300" y="109"/>
                  </a:cubicBezTo>
                  <a:cubicBezTo>
                    <a:pt x="299" y="108"/>
                    <a:pt x="298" y="106"/>
                    <a:pt x="296" y="107"/>
                  </a:cubicBezTo>
                  <a:cubicBezTo>
                    <a:pt x="276" y="108"/>
                    <a:pt x="276" y="108"/>
                    <a:pt x="276" y="108"/>
                  </a:cubicBezTo>
                  <a:cubicBezTo>
                    <a:pt x="272" y="97"/>
                    <a:pt x="267" y="86"/>
                    <a:pt x="260" y="77"/>
                  </a:cubicBezTo>
                  <a:cubicBezTo>
                    <a:pt x="272" y="61"/>
                    <a:pt x="272" y="61"/>
                    <a:pt x="272" y="61"/>
                  </a:cubicBezTo>
                  <a:cubicBezTo>
                    <a:pt x="273" y="60"/>
                    <a:pt x="273" y="58"/>
                    <a:pt x="272" y="57"/>
                  </a:cubicBezTo>
                  <a:cubicBezTo>
                    <a:pt x="258" y="42"/>
                    <a:pt x="258" y="42"/>
                    <a:pt x="258" y="42"/>
                  </a:cubicBezTo>
                  <a:cubicBezTo>
                    <a:pt x="257" y="41"/>
                    <a:pt x="255" y="41"/>
                    <a:pt x="254" y="42"/>
                  </a:cubicBezTo>
                  <a:cubicBezTo>
                    <a:pt x="238" y="53"/>
                    <a:pt x="238" y="53"/>
                    <a:pt x="238" y="53"/>
                  </a:cubicBezTo>
                  <a:cubicBezTo>
                    <a:pt x="231" y="47"/>
                    <a:pt x="224" y="43"/>
                    <a:pt x="217" y="38"/>
                  </a:cubicBezTo>
                  <a:cubicBezTo>
                    <a:pt x="222" y="19"/>
                    <a:pt x="222" y="19"/>
                    <a:pt x="222" y="19"/>
                  </a:cubicBezTo>
                  <a:cubicBezTo>
                    <a:pt x="222" y="18"/>
                    <a:pt x="221" y="16"/>
                    <a:pt x="220" y="15"/>
                  </a:cubicBezTo>
                  <a:cubicBezTo>
                    <a:pt x="201" y="8"/>
                    <a:pt x="201" y="8"/>
                    <a:pt x="201" y="8"/>
                  </a:cubicBezTo>
                  <a:cubicBezTo>
                    <a:pt x="200" y="7"/>
                    <a:pt x="198" y="8"/>
                    <a:pt x="197" y="9"/>
                  </a:cubicBezTo>
                  <a:cubicBezTo>
                    <a:pt x="187" y="26"/>
                    <a:pt x="187" y="26"/>
                    <a:pt x="187" y="26"/>
                  </a:cubicBezTo>
                  <a:cubicBezTo>
                    <a:pt x="179" y="24"/>
                    <a:pt x="170" y="22"/>
                    <a:pt x="162" y="22"/>
                  </a:cubicBezTo>
                  <a:cubicBezTo>
                    <a:pt x="158" y="3"/>
                    <a:pt x="158" y="3"/>
                    <a:pt x="158" y="3"/>
                  </a:cubicBezTo>
                  <a:cubicBezTo>
                    <a:pt x="157" y="1"/>
                    <a:pt x="156" y="0"/>
                    <a:pt x="154" y="0"/>
                  </a:cubicBezTo>
                  <a:cubicBezTo>
                    <a:pt x="134" y="1"/>
                    <a:pt x="134" y="1"/>
                    <a:pt x="134" y="1"/>
                  </a:cubicBezTo>
                  <a:cubicBezTo>
                    <a:pt x="132" y="1"/>
                    <a:pt x="131" y="2"/>
                    <a:pt x="131" y="4"/>
                  </a:cubicBezTo>
                  <a:cubicBezTo>
                    <a:pt x="129" y="24"/>
                    <a:pt x="129" y="24"/>
                    <a:pt x="129" y="24"/>
                  </a:cubicBezTo>
                  <a:cubicBezTo>
                    <a:pt x="121" y="25"/>
                    <a:pt x="113" y="27"/>
                    <a:pt x="105" y="30"/>
                  </a:cubicBezTo>
                  <a:cubicBezTo>
                    <a:pt x="93" y="15"/>
                    <a:pt x="93" y="15"/>
                    <a:pt x="93" y="15"/>
                  </a:cubicBezTo>
                  <a:cubicBezTo>
                    <a:pt x="92" y="13"/>
                    <a:pt x="90" y="13"/>
                    <a:pt x="89" y="14"/>
                  </a:cubicBezTo>
                  <a:cubicBezTo>
                    <a:pt x="71" y="23"/>
                    <a:pt x="71" y="23"/>
                    <a:pt x="71" y="23"/>
                  </a:cubicBezTo>
                  <a:cubicBezTo>
                    <a:pt x="70" y="24"/>
                    <a:pt x="69" y="26"/>
                    <a:pt x="70" y="27"/>
                  </a:cubicBezTo>
                  <a:cubicBezTo>
                    <a:pt x="76" y="46"/>
                    <a:pt x="76" y="46"/>
                    <a:pt x="76" y="46"/>
                  </a:cubicBezTo>
                  <a:cubicBezTo>
                    <a:pt x="70" y="50"/>
                    <a:pt x="63" y="56"/>
                    <a:pt x="57" y="62"/>
                  </a:cubicBezTo>
                  <a:cubicBezTo>
                    <a:pt x="40" y="53"/>
                    <a:pt x="40" y="53"/>
                    <a:pt x="40" y="53"/>
                  </a:cubicBezTo>
                  <a:cubicBezTo>
                    <a:pt x="39" y="52"/>
                    <a:pt x="37" y="52"/>
                    <a:pt x="36" y="54"/>
                  </a:cubicBezTo>
                  <a:cubicBezTo>
                    <a:pt x="24" y="70"/>
                    <a:pt x="24" y="70"/>
                    <a:pt x="24" y="70"/>
                  </a:cubicBezTo>
                  <a:cubicBezTo>
                    <a:pt x="23" y="71"/>
                    <a:pt x="23" y="73"/>
                    <a:pt x="24" y="74"/>
                  </a:cubicBezTo>
                  <a:cubicBezTo>
                    <a:pt x="38" y="88"/>
                    <a:pt x="38" y="88"/>
                    <a:pt x="38" y="88"/>
                  </a:cubicBezTo>
                  <a:cubicBezTo>
                    <a:pt x="34" y="95"/>
                    <a:pt x="30" y="103"/>
                    <a:pt x="27" y="111"/>
                  </a:cubicBezTo>
                  <a:cubicBezTo>
                    <a:pt x="8" y="110"/>
                    <a:pt x="8" y="110"/>
                    <a:pt x="8" y="110"/>
                  </a:cubicBezTo>
                  <a:cubicBezTo>
                    <a:pt x="6" y="110"/>
                    <a:pt x="5" y="111"/>
                    <a:pt x="4" y="112"/>
                  </a:cubicBezTo>
                  <a:cubicBezTo>
                    <a:pt x="0" y="132"/>
                    <a:pt x="0" y="132"/>
                    <a:pt x="0" y="132"/>
                  </a:cubicBezTo>
                  <a:cubicBezTo>
                    <a:pt x="0" y="133"/>
                    <a:pt x="1" y="135"/>
                    <a:pt x="2" y="136"/>
                  </a:cubicBezTo>
                  <a:cubicBezTo>
                    <a:pt x="21" y="142"/>
                    <a:pt x="21" y="142"/>
                    <a:pt x="21" y="142"/>
                  </a:cubicBezTo>
                  <a:cubicBezTo>
                    <a:pt x="20" y="148"/>
                    <a:pt x="20" y="154"/>
                    <a:pt x="20" y="160"/>
                  </a:cubicBezTo>
                  <a:cubicBezTo>
                    <a:pt x="21" y="163"/>
                    <a:pt x="21" y="165"/>
                    <a:pt x="21" y="168"/>
                  </a:cubicBezTo>
                  <a:cubicBezTo>
                    <a:pt x="3" y="175"/>
                    <a:pt x="3" y="175"/>
                    <a:pt x="3" y="175"/>
                  </a:cubicBezTo>
                  <a:cubicBezTo>
                    <a:pt x="1" y="175"/>
                    <a:pt x="0" y="177"/>
                    <a:pt x="1" y="179"/>
                  </a:cubicBezTo>
                  <a:cubicBezTo>
                    <a:pt x="5" y="198"/>
                    <a:pt x="5" y="198"/>
                    <a:pt x="5" y="198"/>
                  </a:cubicBezTo>
                  <a:cubicBezTo>
                    <a:pt x="5" y="200"/>
                    <a:pt x="7" y="201"/>
                    <a:pt x="9" y="201"/>
                  </a:cubicBezTo>
                  <a:cubicBezTo>
                    <a:pt x="28" y="199"/>
                    <a:pt x="28" y="199"/>
                    <a:pt x="28" y="199"/>
                  </a:cubicBezTo>
                  <a:cubicBezTo>
                    <a:pt x="33" y="211"/>
                    <a:pt x="38" y="221"/>
                    <a:pt x="45" y="231"/>
                  </a:cubicBezTo>
                  <a:cubicBezTo>
                    <a:pt x="33" y="246"/>
                    <a:pt x="33" y="246"/>
                    <a:pt x="33" y="246"/>
                  </a:cubicBezTo>
                  <a:cubicBezTo>
                    <a:pt x="32" y="247"/>
                    <a:pt x="32" y="249"/>
                    <a:pt x="33" y="251"/>
                  </a:cubicBezTo>
                  <a:cubicBezTo>
                    <a:pt x="47" y="265"/>
                    <a:pt x="47" y="265"/>
                    <a:pt x="47" y="265"/>
                  </a:cubicBezTo>
                  <a:cubicBezTo>
                    <a:pt x="48" y="266"/>
                    <a:pt x="50" y="267"/>
                    <a:pt x="51" y="266"/>
                  </a:cubicBezTo>
                  <a:cubicBezTo>
                    <a:pt x="67" y="255"/>
                    <a:pt x="67" y="255"/>
                    <a:pt x="67" y="255"/>
                  </a:cubicBezTo>
                  <a:cubicBezTo>
                    <a:pt x="74" y="260"/>
                    <a:pt x="81" y="265"/>
                    <a:pt x="88" y="269"/>
                  </a:cubicBezTo>
                  <a:cubicBezTo>
                    <a:pt x="83" y="288"/>
                    <a:pt x="83" y="288"/>
                    <a:pt x="83" y="288"/>
                  </a:cubicBezTo>
                  <a:cubicBezTo>
                    <a:pt x="83" y="290"/>
                    <a:pt x="84" y="291"/>
                    <a:pt x="85" y="292"/>
                  </a:cubicBezTo>
                  <a:cubicBezTo>
                    <a:pt x="104" y="300"/>
                    <a:pt x="104" y="300"/>
                    <a:pt x="104" y="300"/>
                  </a:cubicBezTo>
                  <a:cubicBezTo>
                    <a:pt x="105" y="300"/>
                    <a:pt x="107" y="299"/>
                    <a:pt x="108" y="298"/>
                  </a:cubicBezTo>
                  <a:cubicBezTo>
                    <a:pt x="118" y="281"/>
                    <a:pt x="118" y="281"/>
                    <a:pt x="118" y="281"/>
                  </a:cubicBezTo>
                  <a:cubicBezTo>
                    <a:pt x="126" y="283"/>
                    <a:pt x="135" y="285"/>
                    <a:pt x="143" y="285"/>
                  </a:cubicBezTo>
                  <a:cubicBezTo>
                    <a:pt x="147" y="305"/>
                    <a:pt x="147" y="305"/>
                    <a:pt x="147" y="305"/>
                  </a:cubicBezTo>
                  <a:cubicBezTo>
                    <a:pt x="148" y="306"/>
                    <a:pt x="149" y="308"/>
                    <a:pt x="151" y="307"/>
                  </a:cubicBezTo>
                  <a:cubicBezTo>
                    <a:pt x="171" y="306"/>
                    <a:pt x="171" y="306"/>
                    <a:pt x="171" y="306"/>
                  </a:cubicBezTo>
                  <a:cubicBezTo>
                    <a:pt x="172" y="306"/>
                    <a:pt x="174" y="305"/>
                    <a:pt x="174" y="303"/>
                  </a:cubicBezTo>
                  <a:cubicBezTo>
                    <a:pt x="176" y="284"/>
                    <a:pt x="176" y="284"/>
                    <a:pt x="176" y="284"/>
                  </a:cubicBezTo>
                  <a:cubicBezTo>
                    <a:pt x="184" y="282"/>
                    <a:pt x="192" y="280"/>
                    <a:pt x="200" y="277"/>
                  </a:cubicBezTo>
                  <a:cubicBezTo>
                    <a:pt x="212" y="293"/>
                    <a:pt x="212" y="293"/>
                    <a:pt x="212" y="293"/>
                  </a:cubicBezTo>
                  <a:cubicBezTo>
                    <a:pt x="213" y="294"/>
                    <a:pt x="214" y="294"/>
                    <a:pt x="216" y="294"/>
                  </a:cubicBezTo>
                  <a:cubicBezTo>
                    <a:pt x="234" y="284"/>
                    <a:pt x="234" y="284"/>
                    <a:pt x="234" y="284"/>
                  </a:cubicBezTo>
                  <a:cubicBezTo>
                    <a:pt x="235" y="284"/>
                    <a:pt x="236" y="282"/>
                    <a:pt x="235" y="280"/>
                  </a:cubicBezTo>
                  <a:cubicBezTo>
                    <a:pt x="228" y="262"/>
                    <a:pt x="228" y="262"/>
                    <a:pt x="228" y="262"/>
                  </a:cubicBezTo>
                  <a:cubicBezTo>
                    <a:pt x="235" y="257"/>
                    <a:pt x="242" y="251"/>
                    <a:pt x="248" y="245"/>
                  </a:cubicBezTo>
                  <a:cubicBezTo>
                    <a:pt x="265" y="255"/>
                    <a:pt x="265" y="255"/>
                    <a:pt x="265" y="255"/>
                  </a:cubicBezTo>
                  <a:cubicBezTo>
                    <a:pt x="266" y="255"/>
                    <a:pt x="268" y="255"/>
                    <a:pt x="269" y="254"/>
                  </a:cubicBezTo>
                  <a:cubicBezTo>
                    <a:pt x="281" y="238"/>
                    <a:pt x="281" y="238"/>
                    <a:pt x="281" y="238"/>
                  </a:cubicBezTo>
                  <a:cubicBezTo>
                    <a:pt x="282" y="237"/>
                    <a:pt x="282" y="235"/>
                    <a:pt x="281" y="234"/>
                  </a:cubicBezTo>
                  <a:cubicBezTo>
                    <a:pt x="267" y="219"/>
                    <a:pt x="267" y="219"/>
                    <a:pt x="267" y="219"/>
                  </a:cubicBezTo>
                  <a:cubicBezTo>
                    <a:pt x="271" y="212"/>
                    <a:pt x="275" y="205"/>
                    <a:pt x="277" y="197"/>
                  </a:cubicBezTo>
                  <a:cubicBezTo>
                    <a:pt x="297" y="198"/>
                    <a:pt x="297" y="198"/>
                    <a:pt x="297" y="198"/>
                  </a:cubicBezTo>
                  <a:cubicBezTo>
                    <a:pt x="299" y="198"/>
                    <a:pt x="300" y="197"/>
                    <a:pt x="300" y="195"/>
                  </a:cubicBezTo>
                  <a:cubicBezTo>
                    <a:pt x="305" y="176"/>
                    <a:pt x="305" y="176"/>
                    <a:pt x="305" y="176"/>
                  </a:cubicBezTo>
                  <a:cubicBezTo>
                    <a:pt x="305" y="174"/>
                    <a:pt x="304" y="172"/>
                    <a:pt x="303" y="172"/>
                  </a:cubicBezTo>
                  <a:cubicBezTo>
                    <a:pt x="284" y="165"/>
                    <a:pt x="284" y="165"/>
                    <a:pt x="284" y="165"/>
                  </a:cubicBezTo>
                  <a:cubicBezTo>
                    <a:pt x="285" y="159"/>
                    <a:pt x="285" y="153"/>
                    <a:pt x="284" y="147"/>
                  </a:cubicBezTo>
                  <a:cubicBezTo>
                    <a:pt x="284" y="145"/>
                    <a:pt x="284" y="142"/>
                    <a:pt x="284" y="140"/>
                  </a:cubicBezTo>
                  <a:cubicBezTo>
                    <a:pt x="302" y="132"/>
                    <a:pt x="302" y="132"/>
                    <a:pt x="302" y="132"/>
                  </a:cubicBezTo>
                  <a:cubicBezTo>
                    <a:pt x="304" y="132"/>
                    <a:pt x="305" y="130"/>
                    <a:pt x="304" y="129"/>
                  </a:cubicBezTo>
                  <a:close/>
                  <a:moveTo>
                    <a:pt x="213" y="245"/>
                  </a:moveTo>
                  <a:cubicBezTo>
                    <a:pt x="207" y="249"/>
                    <a:pt x="200" y="252"/>
                    <a:pt x="194" y="255"/>
                  </a:cubicBezTo>
                  <a:cubicBezTo>
                    <a:pt x="186" y="258"/>
                    <a:pt x="178" y="260"/>
                    <a:pt x="169" y="262"/>
                  </a:cubicBezTo>
                  <a:cubicBezTo>
                    <a:pt x="165" y="262"/>
                    <a:pt x="162" y="263"/>
                    <a:pt x="158" y="263"/>
                  </a:cubicBezTo>
                  <a:cubicBezTo>
                    <a:pt x="154" y="263"/>
                    <a:pt x="151" y="263"/>
                    <a:pt x="147" y="263"/>
                  </a:cubicBezTo>
                  <a:cubicBezTo>
                    <a:pt x="138" y="262"/>
                    <a:pt x="130" y="261"/>
                    <a:pt x="122" y="259"/>
                  </a:cubicBezTo>
                  <a:cubicBezTo>
                    <a:pt x="115" y="256"/>
                    <a:pt x="108" y="254"/>
                    <a:pt x="101" y="250"/>
                  </a:cubicBezTo>
                  <a:cubicBezTo>
                    <a:pt x="94" y="246"/>
                    <a:pt x="87" y="241"/>
                    <a:pt x="80" y="236"/>
                  </a:cubicBezTo>
                  <a:cubicBezTo>
                    <a:pt x="72" y="229"/>
                    <a:pt x="66" y="221"/>
                    <a:pt x="60" y="212"/>
                  </a:cubicBezTo>
                  <a:cubicBezTo>
                    <a:pt x="57" y="207"/>
                    <a:pt x="55" y="203"/>
                    <a:pt x="52" y="198"/>
                  </a:cubicBezTo>
                  <a:cubicBezTo>
                    <a:pt x="48" y="188"/>
                    <a:pt x="45" y="178"/>
                    <a:pt x="44" y="167"/>
                  </a:cubicBezTo>
                  <a:cubicBezTo>
                    <a:pt x="44" y="165"/>
                    <a:pt x="43" y="162"/>
                    <a:pt x="43" y="159"/>
                  </a:cubicBezTo>
                  <a:cubicBezTo>
                    <a:pt x="43" y="153"/>
                    <a:pt x="43" y="147"/>
                    <a:pt x="44" y="142"/>
                  </a:cubicBezTo>
                  <a:cubicBezTo>
                    <a:pt x="45" y="134"/>
                    <a:pt x="46" y="127"/>
                    <a:pt x="48" y="120"/>
                  </a:cubicBezTo>
                  <a:cubicBezTo>
                    <a:pt x="51" y="112"/>
                    <a:pt x="55" y="104"/>
                    <a:pt x="59" y="97"/>
                  </a:cubicBezTo>
                  <a:cubicBezTo>
                    <a:pt x="63" y="91"/>
                    <a:pt x="67" y="85"/>
                    <a:pt x="72" y="79"/>
                  </a:cubicBezTo>
                  <a:cubicBezTo>
                    <a:pt x="78" y="73"/>
                    <a:pt x="85" y="68"/>
                    <a:pt x="92" y="63"/>
                  </a:cubicBezTo>
                  <a:cubicBezTo>
                    <a:pt x="98" y="59"/>
                    <a:pt x="104" y="55"/>
                    <a:pt x="111" y="52"/>
                  </a:cubicBezTo>
                  <a:cubicBezTo>
                    <a:pt x="119" y="49"/>
                    <a:pt x="127" y="47"/>
                    <a:pt x="136" y="46"/>
                  </a:cubicBezTo>
                  <a:cubicBezTo>
                    <a:pt x="139" y="45"/>
                    <a:pt x="143" y="45"/>
                    <a:pt x="147" y="45"/>
                  </a:cubicBezTo>
                  <a:cubicBezTo>
                    <a:pt x="151" y="44"/>
                    <a:pt x="154" y="44"/>
                    <a:pt x="158" y="45"/>
                  </a:cubicBezTo>
                  <a:cubicBezTo>
                    <a:pt x="166" y="45"/>
                    <a:pt x="175" y="46"/>
                    <a:pt x="183" y="49"/>
                  </a:cubicBezTo>
                  <a:cubicBezTo>
                    <a:pt x="190" y="51"/>
                    <a:pt x="197" y="54"/>
                    <a:pt x="203" y="57"/>
                  </a:cubicBezTo>
                  <a:cubicBezTo>
                    <a:pt x="211" y="61"/>
                    <a:pt x="218" y="66"/>
                    <a:pt x="224" y="72"/>
                  </a:cubicBezTo>
                  <a:cubicBezTo>
                    <a:pt x="232" y="79"/>
                    <a:pt x="239" y="87"/>
                    <a:pt x="245" y="95"/>
                  </a:cubicBezTo>
                  <a:cubicBezTo>
                    <a:pt x="248" y="100"/>
                    <a:pt x="250" y="105"/>
                    <a:pt x="252" y="110"/>
                  </a:cubicBezTo>
                  <a:cubicBezTo>
                    <a:pt x="257" y="119"/>
                    <a:pt x="259" y="129"/>
                    <a:pt x="261" y="140"/>
                  </a:cubicBezTo>
                  <a:cubicBezTo>
                    <a:pt x="261" y="143"/>
                    <a:pt x="261" y="145"/>
                    <a:pt x="262" y="148"/>
                  </a:cubicBezTo>
                  <a:cubicBezTo>
                    <a:pt x="262" y="154"/>
                    <a:pt x="262" y="160"/>
                    <a:pt x="261" y="166"/>
                  </a:cubicBezTo>
                  <a:cubicBezTo>
                    <a:pt x="260" y="173"/>
                    <a:pt x="259" y="180"/>
                    <a:pt x="256" y="187"/>
                  </a:cubicBezTo>
                  <a:cubicBezTo>
                    <a:pt x="254" y="195"/>
                    <a:pt x="250" y="203"/>
                    <a:pt x="246" y="210"/>
                  </a:cubicBezTo>
                  <a:cubicBezTo>
                    <a:pt x="242" y="217"/>
                    <a:pt x="238" y="223"/>
                    <a:pt x="233" y="228"/>
                  </a:cubicBezTo>
                  <a:cubicBezTo>
                    <a:pt x="227" y="234"/>
                    <a:pt x="220" y="240"/>
                    <a:pt x="213" y="24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a:extLst>
                <a:ext uri="{FF2B5EF4-FFF2-40B4-BE49-F238E27FC236}">
                  <a16:creationId xmlns:a16="http://schemas.microsoft.com/office/drawing/2014/main" id="{7C95EB9D-C158-48ED-964A-CDAA591FA0DC}"/>
                </a:ext>
              </a:extLst>
            </p:cNvPr>
            <p:cNvSpPr>
              <a:spLocks/>
            </p:cNvSpPr>
            <p:nvPr/>
          </p:nvSpPr>
          <p:spPr bwMode="auto">
            <a:xfrm>
              <a:off x="4267112" y="2273917"/>
              <a:ext cx="279753" cy="279753"/>
            </a:xfrm>
            <a:custGeom>
              <a:avLst/>
              <a:gdLst/>
              <a:ahLst/>
              <a:cxnLst>
                <a:cxn ang="0">
                  <a:pos x="176" y="78"/>
                </a:cxn>
                <a:cxn ang="0">
                  <a:pos x="170" y="53"/>
                </a:cxn>
                <a:cxn ang="0">
                  <a:pos x="164" y="41"/>
                </a:cxn>
                <a:cxn ang="0">
                  <a:pos x="147" y="22"/>
                </a:cxn>
                <a:cxn ang="0">
                  <a:pos x="130" y="10"/>
                </a:cxn>
                <a:cxn ang="0">
                  <a:pos x="113" y="4"/>
                </a:cxn>
                <a:cxn ang="0">
                  <a:pos x="93" y="0"/>
                </a:cxn>
                <a:cxn ang="0">
                  <a:pos x="84" y="0"/>
                </a:cxn>
                <a:cxn ang="0">
                  <a:pos x="75" y="1"/>
                </a:cxn>
                <a:cxn ang="0">
                  <a:pos x="55" y="7"/>
                </a:cxn>
                <a:cxn ang="0">
                  <a:pos x="39" y="15"/>
                </a:cxn>
                <a:cxn ang="0">
                  <a:pos x="23" y="28"/>
                </a:cxn>
                <a:cxn ang="0">
                  <a:pos x="13" y="43"/>
                </a:cxn>
                <a:cxn ang="0">
                  <a:pos x="4" y="62"/>
                </a:cxn>
                <a:cxn ang="0">
                  <a:pos x="0" y="79"/>
                </a:cxn>
                <a:cxn ang="0">
                  <a:pos x="0" y="93"/>
                </a:cxn>
                <a:cxn ang="0">
                  <a:pos x="0" y="100"/>
                </a:cxn>
                <a:cxn ang="0">
                  <a:pos x="7" y="124"/>
                </a:cxn>
                <a:cxn ang="0">
                  <a:pos x="13" y="136"/>
                </a:cxn>
                <a:cxn ang="0">
                  <a:pos x="30" y="155"/>
                </a:cxn>
                <a:cxn ang="0">
                  <a:pos x="47" y="167"/>
                </a:cxn>
                <a:cxn ang="0">
                  <a:pos x="63" y="174"/>
                </a:cxn>
                <a:cxn ang="0">
                  <a:pos x="84" y="177"/>
                </a:cxn>
                <a:cxn ang="0">
                  <a:pos x="93" y="177"/>
                </a:cxn>
                <a:cxn ang="0">
                  <a:pos x="102" y="176"/>
                </a:cxn>
                <a:cxn ang="0">
                  <a:pos x="122" y="171"/>
                </a:cxn>
                <a:cxn ang="0">
                  <a:pos x="138" y="162"/>
                </a:cxn>
                <a:cxn ang="0">
                  <a:pos x="153" y="149"/>
                </a:cxn>
                <a:cxn ang="0">
                  <a:pos x="164" y="135"/>
                </a:cxn>
                <a:cxn ang="0">
                  <a:pos x="173" y="116"/>
                </a:cxn>
                <a:cxn ang="0">
                  <a:pos x="177" y="98"/>
                </a:cxn>
                <a:cxn ang="0">
                  <a:pos x="177" y="84"/>
                </a:cxn>
                <a:cxn ang="0">
                  <a:pos x="176" y="78"/>
                </a:cxn>
              </a:cxnLst>
              <a:rect l="0" t="0" r="r" b="b"/>
              <a:pathLst>
                <a:path w="177" h="177">
                  <a:moveTo>
                    <a:pt x="176" y="78"/>
                  </a:moveTo>
                  <a:cubicBezTo>
                    <a:pt x="175" y="69"/>
                    <a:pt x="173" y="61"/>
                    <a:pt x="170" y="53"/>
                  </a:cubicBezTo>
                  <a:cubicBezTo>
                    <a:pt x="168" y="49"/>
                    <a:pt x="166" y="45"/>
                    <a:pt x="164" y="41"/>
                  </a:cubicBezTo>
                  <a:cubicBezTo>
                    <a:pt x="159" y="34"/>
                    <a:pt x="153" y="28"/>
                    <a:pt x="147" y="22"/>
                  </a:cubicBezTo>
                  <a:cubicBezTo>
                    <a:pt x="142" y="17"/>
                    <a:pt x="136" y="13"/>
                    <a:pt x="130" y="10"/>
                  </a:cubicBezTo>
                  <a:cubicBezTo>
                    <a:pt x="125" y="7"/>
                    <a:pt x="119" y="5"/>
                    <a:pt x="113" y="4"/>
                  </a:cubicBezTo>
                  <a:cubicBezTo>
                    <a:pt x="107" y="2"/>
                    <a:pt x="100" y="0"/>
                    <a:pt x="93" y="0"/>
                  </a:cubicBezTo>
                  <a:cubicBezTo>
                    <a:pt x="90" y="0"/>
                    <a:pt x="87" y="0"/>
                    <a:pt x="84" y="0"/>
                  </a:cubicBezTo>
                  <a:cubicBezTo>
                    <a:pt x="81" y="0"/>
                    <a:pt x="78" y="1"/>
                    <a:pt x="75" y="1"/>
                  </a:cubicBezTo>
                  <a:cubicBezTo>
                    <a:pt x="68" y="2"/>
                    <a:pt x="61" y="4"/>
                    <a:pt x="55" y="7"/>
                  </a:cubicBezTo>
                  <a:cubicBezTo>
                    <a:pt x="49" y="9"/>
                    <a:pt x="44" y="12"/>
                    <a:pt x="39" y="15"/>
                  </a:cubicBezTo>
                  <a:cubicBezTo>
                    <a:pt x="33" y="19"/>
                    <a:pt x="28" y="23"/>
                    <a:pt x="23" y="28"/>
                  </a:cubicBezTo>
                  <a:cubicBezTo>
                    <a:pt x="19" y="33"/>
                    <a:pt x="16" y="37"/>
                    <a:pt x="13" y="43"/>
                  </a:cubicBezTo>
                  <a:cubicBezTo>
                    <a:pt x="9" y="48"/>
                    <a:pt x="6" y="55"/>
                    <a:pt x="4" y="62"/>
                  </a:cubicBezTo>
                  <a:cubicBezTo>
                    <a:pt x="2" y="67"/>
                    <a:pt x="1" y="73"/>
                    <a:pt x="0" y="79"/>
                  </a:cubicBezTo>
                  <a:cubicBezTo>
                    <a:pt x="0" y="84"/>
                    <a:pt x="0" y="88"/>
                    <a:pt x="0" y="93"/>
                  </a:cubicBezTo>
                  <a:cubicBezTo>
                    <a:pt x="0" y="95"/>
                    <a:pt x="0" y="98"/>
                    <a:pt x="0" y="100"/>
                  </a:cubicBezTo>
                  <a:cubicBezTo>
                    <a:pt x="1" y="108"/>
                    <a:pt x="4" y="117"/>
                    <a:pt x="7" y="124"/>
                  </a:cubicBezTo>
                  <a:cubicBezTo>
                    <a:pt x="9" y="128"/>
                    <a:pt x="11" y="132"/>
                    <a:pt x="13" y="136"/>
                  </a:cubicBezTo>
                  <a:cubicBezTo>
                    <a:pt x="18" y="143"/>
                    <a:pt x="23" y="150"/>
                    <a:pt x="30" y="155"/>
                  </a:cubicBezTo>
                  <a:cubicBezTo>
                    <a:pt x="35" y="160"/>
                    <a:pt x="41" y="164"/>
                    <a:pt x="47" y="167"/>
                  </a:cubicBezTo>
                  <a:cubicBezTo>
                    <a:pt x="52" y="170"/>
                    <a:pt x="58" y="172"/>
                    <a:pt x="63" y="174"/>
                  </a:cubicBezTo>
                  <a:cubicBezTo>
                    <a:pt x="70" y="176"/>
                    <a:pt x="77" y="177"/>
                    <a:pt x="84" y="177"/>
                  </a:cubicBezTo>
                  <a:cubicBezTo>
                    <a:pt x="87" y="177"/>
                    <a:pt x="90" y="177"/>
                    <a:pt x="93" y="177"/>
                  </a:cubicBezTo>
                  <a:cubicBezTo>
                    <a:pt x="96" y="177"/>
                    <a:pt x="99" y="177"/>
                    <a:pt x="102" y="176"/>
                  </a:cubicBezTo>
                  <a:cubicBezTo>
                    <a:pt x="109" y="175"/>
                    <a:pt x="116" y="173"/>
                    <a:pt x="122" y="171"/>
                  </a:cubicBezTo>
                  <a:cubicBezTo>
                    <a:pt x="127" y="169"/>
                    <a:pt x="133" y="166"/>
                    <a:pt x="138" y="162"/>
                  </a:cubicBezTo>
                  <a:cubicBezTo>
                    <a:pt x="143" y="159"/>
                    <a:pt x="149" y="154"/>
                    <a:pt x="153" y="149"/>
                  </a:cubicBezTo>
                  <a:cubicBezTo>
                    <a:pt x="157" y="145"/>
                    <a:pt x="161" y="140"/>
                    <a:pt x="164" y="135"/>
                  </a:cubicBezTo>
                  <a:cubicBezTo>
                    <a:pt x="168" y="129"/>
                    <a:pt x="171" y="123"/>
                    <a:pt x="173" y="116"/>
                  </a:cubicBezTo>
                  <a:cubicBezTo>
                    <a:pt x="175" y="110"/>
                    <a:pt x="176" y="104"/>
                    <a:pt x="177" y="98"/>
                  </a:cubicBezTo>
                  <a:cubicBezTo>
                    <a:pt x="177" y="94"/>
                    <a:pt x="177" y="89"/>
                    <a:pt x="177" y="84"/>
                  </a:cubicBezTo>
                  <a:cubicBezTo>
                    <a:pt x="177" y="82"/>
                    <a:pt x="177" y="80"/>
                    <a:pt x="176" y="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a:extLst>
                <a:ext uri="{FF2B5EF4-FFF2-40B4-BE49-F238E27FC236}">
                  <a16:creationId xmlns:a16="http://schemas.microsoft.com/office/drawing/2014/main" id="{D7B4618A-08B5-46AA-97A6-EE70E8D60146}"/>
                </a:ext>
              </a:extLst>
            </p:cNvPr>
            <p:cNvSpPr>
              <a:spLocks noEditPoints="1"/>
            </p:cNvSpPr>
            <p:nvPr/>
          </p:nvSpPr>
          <p:spPr bwMode="auto">
            <a:xfrm>
              <a:off x="4096279" y="1913908"/>
              <a:ext cx="292365" cy="302683"/>
            </a:xfrm>
            <a:custGeom>
              <a:avLst/>
              <a:gdLst/>
              <a:ahLst/>
              <a:cxnLst>
                <a:cxn ang="0">
                  <a:pos x="150" y="122"/>
                </a:cxn>
                <a:cxn ang="0">
                  <a:pos x="154" y="86"/>
                </a:cxn>
                <a:cxn ang="0">
                  <a:pos x="184" y="68"/>
                </a:cxn>
                <a:cxn ang="0">
                  <a:pos x="169" y="50"/>
                </a:cxn>
                <a:cxn ang="0">
                  <a:pos x="114" y="37"/>
                </a:cxn>
                <a:cxn ang="0">
                  <a:pos x="114" y="3"/>
                </a:cxn>
                <a:cxn ang="0">
                  <a:pos x="91" y="6"/>
                </a:cxn>
                <a:cxn ang="0">
                  <a:pos x="52" y="47"/>
                </a:cxn>
                <a:cxn ang="0">
                  <a:pos x="22" y="30"/>
                </a:cxn>
                <a:cxn ang="0">
                  <a:pos x="14" y="52"/>
                </a:cxn>
                <a:cxn ang="0">
                  <a:pos x="30" y="88"/>
                </a:cxn>
                <a:cxn ang="0">
                  <a:pos x="6" y="118"/>
                </a:cxn>
                <a:cxn ang="0">
                  <a:pos x="8" y="142"/>
                </a:cxn>
                <a:cxn ang="0">
                  <a:pos x="41" y="133"/>
                </a:cxn>
                <a:cxn ang="0">
                  <a:pos x="68" y="182"/>
                </a:cxn>
                <a:cxn ang="0">
                  <a:pos x="90" y="192"/>
                </a:cxn>
                <a:cxn ang="0">
                  <a:pos x="99" y="159"/>
                </a:cxn>
                <a:cxn ang="0">
                  <a:pos x="155" y="160"/>
                </a:cxn>
                <a:cxn ang="0">
                  <a:pos x="174" y="146"/>
                </a:cxn>
                <a:cxn ang="0">
                  <a:pos x="138" y="102"/>
                </a:cxn>
                <a:cxn ang="0">
                  <a:pos x="109" y="100"/>
                </a:cxn>
                <a:cxn ang="0">
                  <a:pos x="110" y="96"/>
                </a:cxn>
                <a:cxn ang="0">
                  <a:pos x="138" y="102"/>
                </a:cxn>
                <a:cxn ang="0">
                  <a:pos x="53" y="74"/>
                </a:cxn>
                <a:cxn ang="0">
                  <a:pos x="75" y="94"/>
                </a:cxn>
                <a:cxn ang="0">
                  <a:pos x="48" y="107"/>
                </a:cxn>
                <a:cxn ang="0">
                  <a:pos x="132" y="73"/>
                </a:cxn>
                <a:cxn ang="0">
                  <a:pos x="101" y="81"/>
                </a:cxn>
                <a:cxn ang="0">
                  <a:pos x="132" y="73"/>
                </a:cxn>
                <a:cxn ang="0">
                  <a:pos x="88" y="79"/>
                </a:cxn>
                <a:cxn ang="0">
                  <a:pos x="60" y="63"/>
                </a:cxn>
                <a:cxn ang="0">
                  <a:pos x="53" y="119"/>
                </a:cxn>
                <a:cxn ang="0">
                  <a:pos x="84" y="111"/>
                </a:cxn>
                <a:cxn ang="0">
                  <a:pos x="53" y="119"/>
                </a:cxn>
                <a:cxn ang="0">
                  <a:pos x="97" y="113"/>
                </a:cxn>
                <a:cxn ang="0">
                  <a:pos x="124" y="129"/>
                </a:cxn>
              </a:cxnLst>
              <a:rect l="0" t="0" r="r" b="b"/>
              <a:pathLst>
                <a:path w="185" h="192">
                  <a:moveTo>
                    <a:pt x="171" y="140"/>
                  </a:moveTo>
                  <a:cubicBezTo>
                    <a:pt x="150" y="122"/>
                    <a:pt x="150" y="122"/>
                    <a:pt x="150" y="122"/>
                  </a:cubicBezTo>
                  <a:cubicBezTo>
                    <a:pt x="152" y="116"/>
                    <a:pt x="154" y="110"/>
                    <a:pt x="155" y="104"/>
                  </a:cubicBezTo>
                  <a:cubicBezTo>
                    <a:pt x="156" y="98"/>
                    <a:pt x="155" y="92"/>
                    <a:pt x="154" y="86"/>
                  </a:cubicBezTo>
                  <a:cubicBezTo>
                    <a:pt x="179" y="74"/>
                    <a:pt x="179" y="74"/>
                    <a:pt x="179" y="74"/>
                  </a:cubicBezTo>
                  <a:cubicBezTo>
                    <a:pt x="182" y="72"/>
                    <a:pt x="185" y="69"/>
                    <a:pt x="184" y="68"/>
                  </a:cubicBezTo>
                  <a:cubicBezTo>
                    <a:pt x="177" y="50"/>
                    <a:pt x="177" y="50"/>
                    <a:pt x="177" y="50"/>
                  </a:cubicBezTo>
                  <a:cubicBezTo>
                    <a:pt x="176" y="49"/>
                    <a:pt x="173" y="49"/>
                    <a:pt x="169" y="50"/>
                  </a:cubicBezTo>
                  <a:cubicBezTo>
                    <a:pt x="143" y="59"/>
                    <a:pt x="143" y="59"/>
                    <a:pt x="143" y="59"/>
                  </a:cubicBezTo>
                  <a:cubicBezTo>
                    <a:pt x="136" y="49"/>
                    <a:pt x="126" y="41"/>
                    <a:pt x="114" y="37"/>
                  </a:cubicBezTo>
                  <a:cubicBezTo>
                    <a:pt x="116" y="10"/>
                    <a:pt x="116" y="10"/>
                    <a:pt x="116" y="10"/>
                  </a:cubicBezTo>
                  <a:cubicBezTo>
                    <a:pt x="117" y="6"/>
                    <a:pt x="116" y="3"/>
                    <a:pt x="114" y="3"/>
                  </a:cubicBezTo>
                  <a:cubicBezTo>
                    <a:pt x="95" y="0"/>
                    <a:pt x="95" y="0"/>
                    <a:pt x="95" y="0"/>
                  </a:cubicBezTo>
                  <a:cubicBezTo>
                    <a:pt x="94" y="0"/>
                    <a:pt x="92" y="3"/>
                    <a:pt x="91" y="6"/>
                  </a:cubicBezTo>
                  <a:cubicBezTo>
                    <a:pt x="86" y="33"/>
                    <a:pt x="86" y="33"/>
                    <a:pt x="86" y="33"/>
                  </a:cubicBezTo>
                  <a:cubicBezTo>
                    <a:pt x="73" y="35"/>
                    <a:pt x="62" y="40"/>
                    <a:pt x="52" y="47"/>
                  </a:cubicBezTo>
                  <a:cubicBezTo>
                    <a:pt x="30" y="32"/>
                    <a:pt x="30" y="32"/>
                    <a:pt x="30" y="32"/>
                  </a:cubicBezTo>
                  <a:cubicBezTo>
                    <a:pt x="27" y="30"/>
                    <a:pt x="23" y="29"/>
                    <a:pt x="22" y="30"/>
                  </a:cubicBezTo>
                  <a:cubicBezTo>
                    <a:pt x="11" y="46"/>
                    <a:pt x="11" y="46"/>
                    <a:pt x="11" y="46"/>
                  </a:cubicBezTo>
                  <a:cubicBezTo>
                    <a:pt x="10" y="47"/>
                    <a:pt x="11" y="50"/>
                    <a:pt x="14" y="52"/>
                  </a:cubicBezTo>
                  <a:cubicBezTo>
                    <a:pt x="35" y="70"/>
                    <a:pt x="35" y="70"/>
                    <a:pt x="35" y="70"/>
                  </a:cubicBezTo>
                  <a:cubicBezTo>
                    <a:pt x="32" y="76"/>
                    <a:pt x="31" y="82"/>
                    <a:pt x="30" y="88"/>
                  </a:cubicBezTo>
                  <a:cubicBezTo>
                    <a:pt x="29" y="94"/>
                    <a:pt x="29" y="100"/>
                    <a:pt x="30" y="106"/>
                  </a:cubicBezTo>
                  <a:cubicBezTo>
                    <a:pt x="6" y="118"/>
                    <a:pt x="6" y="118"/>
                    <a:pt x="6" y="118"/>
                  </a:cubicBezTo>
                  <a:cubicBezTo>
                    <a:pt x="2" y="120"/>
                    <a:pt x="0" y="122"/>
                    <a:pt x="1" y="124"/>
                  </a:cubicBezTo>
                  <a:cubicBezTo>
                    <a:pt x="8" y="142"/>
                    <a:pt x="8" y="142"/>
                    <a:pt x="8" y="142"/>
                  </a:cubicBezTo>
                  <a:cubicBezTo>
                    <a:pt x="9" y="143"/>
                    <a:pt x="12" y="143"/>
                    <a:pt x="15" y="142"/>
                  </a:cubicBezTo>
                  <a:cubicBezTo>
                    <a:pt x="41" y="133"/>
                    <a:pt x="41" y="133"/>
                    <a:pt x="41" y="133"/>
                  </a:cubicBezTo>
                  <a:cubicBezTo>
                    <a:pt x="48" y="143"/>
                    <a:pt x="58" y="150"/>
                    <a:pt x="70" y="155"/>
                  </a:cubicBezTo>
                  <a:cubicBezTo>
                    <a:pt x="68" y="182"/>
                    <a:pt x="68" y="182"/>
                    <a:pt x="68" y="182"/>
                  </a:cubicBezTo>
                  <a:cubicBezTo>
                    <a:pt x="68" y="186"/>
                    <a:pt x="69" y="189"/>
                    <a:pt x="71" y="189"/>
                  </a:cubicBezTo>
                  <a:cubicBezTo>
                    <a:pt x="90" y="192"/>
                    <a:pt x="90" y="192"/>
                    <a:pt x="90" y="192"/>
                  </a:cubicBezTo>
                  <a:cubicBezTo>
                    <a:pt x="91" y="192"/>
                    <a:pt x="93" y="189"/>
                    <a:pt x="94" y="185"/>
                  </a:cubicBezTo>
                  <a:cubicBezTo>
                    <a:pt x="99" y="159"/>
                    <a:pt x="99" y="159"/>
                    <a:pt x="99" y="159"/>
                  </a:cubicBezTo>
                  <a:cubicBezTo>
                    <a:pt x="111" y="157"/>
                    <a:pt x="123" y="152"/>
                    <a:pt x="132" y="145"/>
                  </a:cubicBezTo>
                  <a:cubicBezTo>
                    <a:pt x="155" y="160"/>
                    <a:pt x="155" y="160"/>
                    <a:pt x="155" y="160"/>
                  </a:cubicBezTo>
                  <a:cubicBezTo>
                    <a:pt x="158" y="162"/>
                    <a:pt x="161" y="163"/>
                    <a:pt x="162" y="161"/>
                  </a:cubicBezTo>
                  <a:cubicBezTo>
                    <a:pt x="174" y="146"/>
                    <a:pt x="174" y="146"/>
                    <a:pt x="174" y="146"/>
                  </a:cubicBezTo>
                  <a:cubicBezTo>
                    <a:pt x="175" y="145"/>
                    <a:pt x="173" y="142"/>
                    <a:pt x="171" y="140"/>
                  </a:cubicBezTo>
                  <a:close/>
                  <a:moveTo>
                    <a:pt x="138" y="102"/>
                  </a:moveTo>
                  <a:cubicBezTo>
                    <a:pt x="137" y="108"/>
                    <a:pt x="135" y="113"/>
                    <a:pt x="132" y="118"/>
                  </a:cubicBezTo>
                  <a:cubicBezTo>
                    <a:pt x="109" y="100"/>
                    <a:pt x="109" y="100"/>
                    <a:pt x="109" y="100"/>
                  </a:cubicBezTo>
                  <a:cubicBezTo>
                    <a:pt x="109" y="100"/>
                    <a:pt x="109" y="99"/>
                    <a:pt x="110" y="98"/>
                  </a:cubicBezTo>
                  <a:cubicBezTo>
                    <a:pt x="110" y="97"/>
                    <a:pt x="110" y="97"/>
                    <a:pt x="110" y="96"/>
                  </a:cubicBezTo>
                  <a:cubicBezTo>
                    <a:pt x="137" y="85"/>
                    <a:pt x="137" y="85"/>
                    <a:pt x="137" y="85"/>
                  </a:cubicBezTo>
                  <a:cubicBezTo>
                    <a:pt x="138" y="90"/>
                    <a:pt x="138" y="96"/>
                    <a:pt x="138" y="102"/>
                  </a:cubicBezTo>
                  <a:close/>
                  <a:moveTo>
                    <a:pt x="47" y="90"/>
                  </a:moveTo>
                  <a:cubicBezTo>
                    <a:pt x="48" y="84"/>
                    <a:pt x="50" y="79"/>
                    <a:pt x="53" y="74"/>
                  </a:cubicBezTo>
                  <a:cubicBezTo>
                    <a:pt x="76" y="91"/>
                    <a:pt x="76" y="91"/>
                    <a:pt x="76" y="91"/>
                  </a:cubicBezTo>
                  <a:cubicBezTo>
                    <a:pt x="75" y="92"/>
                    <a:pt x="75" y="93"/>
                    <a:pt x="75" y="94"/>
                  </a:cubicBezTo>
                  <a:cubicBezTo>
                    <a:pt x="75" y="94"/>
                    <a:pt x="75" y="95"/>
                    <a:pt x="75" y="96"/>
                  </a:cubicBezTo>
                  <a:cubicBezTo>
                    <a:pt x="48" y="107"/>
                    <a:pt x="48" y="107"/>
                    <a:pt x="48" y="107"/>
                  </a:cubicBezTo>
                  <a:cubicBezTo>
                    <a:pt x="47" y="102"/>
                    <a:pt x="46" y="96"/>
                    <a:pt x="47" y="90"/>
                  </a:cubicBezTo>
                  <a:close/>
                  <a:moveTo>
                    <a:pt x="132" y="73"/>
                  </a:moveTo>
                  <a:cubicBezTo>
                    <a:pt x="105" y="84"/>
                    <a:pt x="105" y="84"/>
                    <a:pt x="105" y="84"/>
                  </a:cubicBezTo>
                  <a:cubicBezTo>
                    <a:pt x="104" y="83"/>
                    <a:pt x="102" y="82"/>
                    <a:pt x="101" y="81"/>
                  </a:cubicBezTo>
                  <a:cubicBezTo>
                    <a:pt x="105" y="52"/>
                    <a:pt x="105" y="52"/>
                    <a:pt x="105" y="52"/>
                  </a:cubicBezTo>
                  <a:cubicBezTo>
                    <a:pt x="116" y="55"/>
                    <a:pt x="126" y="63"/>
                    <a:pt x="132" y="73"/>
                  </a:cubicBezTo>
                  <a:close/>
                  <a:moveTo>
                    <a:pt x="92" y="50"/>
                  </a:moveTo>
                  <a:cubicBezTo>
                    <a:pt x="88" y="79"/>
                    <a:pt x="88" y="79"/>
                    <a:pt x="88" y="79"/>
                  </a:cubicBezTo>
                  <a:cubicBezTo>
                    <a:pt x="86" y="80"/>
                    <a:pt x="85" y="80"/>
                    <a:pt x="84" y="81"/>
                  </a:cubicBezTo>
                  <a:cubicBezTo>
                    <a:pt x="60" y="63"/>
                    <a:pt x="60" y="63"/>
                    <a:pt x="60" y="63"/>
                  </a:cubicBezTo>
                  <a:cubicBezTo>
                    <a:pt x="69" y="55"/>
                    <a:pt x="80" y="50"/>
                    <a:pt x="92" y="50"/>
                  </a:cubicBezTo>
                  <a:close/>
                  <a:moveTo>
                    <a:pt x="53" y="119"/>
                  </a:moveTo>
                  <a:cubicBezTo>
                    <a:pt x="80" y="108"/>
                    <a:pt x="80" y="108"/>
                    <a:pt x="80" y="108"/>
                  </a:cubicBezTo>
                  <a:cubicBezTo>
                    <a:pt x="81" y="109"/>
                    <a:pt x="82" y="110"/>
                    <a:pt x="84" y="111"/>
                  </a:cubicBezTo>
                  <a:cubicBezTo>
                    <a:pt x="80" y="140"/>
                    <a:pt x="80" y="140"/>
                    <a:pt x="80" y="140"/>
                  </a:cubicBezTo>
                  <a:cubicBezTo>
                    <a:pt x="69" y="137"/>
                    <a:pt x="59" y="129"/>
                    <a:pt x="53" y="119"/>
                  </a:cubicBezTo>
                  <a:close/>
                  <a:moveTo>
                    <a:pt x="93" y="142"/>
                  </a:moveTo>
                  <a:cubicBezTo>
                    <a:pt x="97" y="113"/>
                    <a:pt x="97" y="113"/>
                    <a:pt x="97" y="113"/>
                  </a:cubicBezTo>
                  <a:cubicBezTo>
                    <a:pt x="98" y="112"/>
                    <a:pt x="100" y="112"/>
                    <a:pt x="101" y="111"/>
                  </a:cubicBezTo>
                  <a:cubicBezTo>
                    <a:pt x="124" y="129"/>
                    <a:pt x="124" y="129"/>
                    <a:pt x="124" y="129"/>
                  </a:cubicBezTo>
                  <a:cubicBezTo>
                    <a:pt x="116" y="137"/>
                    <a:pt x="105" y="141"/>
                    <a:pt x="93" y="14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7">
              <a:extLst>
                <a:ext uri="{FF2B5EF4-FFF2-40B4-BE49-F238E27FC236}">
                  <a16:creationId xmlns:a16="http://schemas.microsoft.com/office/drawing/2014/main" id="{496493C7-09F4-4D24-8ECD-3A1DCA84103F}"/>
                </a:ext>
              </a:extLst>
            </p:cNvPr>
            <p:cNvSpPr>
              <a:spLocks noEditPoints="1"/>
            </p:cNvSpPr>
            <p:nvPr/>
          </p:nvSpPr>
          <p:spPr bwMode="auto">
            <a:xfrm>
              <a:off x="3803915" y="1237456"/>
              <a:ext cx="722312" cy="728045"/>
            </a:xfrm>
            <a:custGeom>
              <a:avLst/>
              <a:gdLst/>
              <a:ahLst/>
              <a:cxnLst>
                <a:cxn ang="0">
                  <a:pos x="449" y="164"/>
                </a:cxn>
                <a:cxn ang="0">
                  <a:pos x="414" y="163"/>
                </a:cxn>
                <a:cxn ang="0">
                  <a:pos x="408" y="92"/>
                </a:cxn>
                <a:cxn ang="0">
                  <a:pos x="387" y="64"/>
                </a:cxn>
                <a:cxn ang="0">
                  <a:pos x="356" y="80"/>
                </a:cxn>
                <a:cxn ang="0">
                  <a:pos x="332" y="29"/>
                </a:cxn>
                <a:cxn ang="0">
                  <a:pos x="302" y="12"/>
                </a:cxn>
                <a:cxn ang="0">
                  <a:pos x="280" y="40"/>
                </a:cxn>
                <a:cxn ang="0">
                  <a:pos x="236" y="4"/>
                </a:cxn>
                <a:cxn ang="0">
                  <a:pos x="201" y="2"/>
                </a:cxn>
                <a:cxn ang="0">
                  <a:pos x="194" y="36"/>
                </a:cxn>
                <a:cxn ang="0">
                  <a:pos x="140" y="22"/>
                </a:cxn>
                <a:cxn ang="0">
                  <a:pos x="107" y="35"/>
                </a:cxn>
                <a:cxn ang="0">
                  <a:pos x="115" y="69"/>
                </a:cxn>
                <a:cxn ang="0">
                  <a:pos x="60" y="79"/>
                </a:cxn>
                <a:cxn ang="0">
                  <a:pos x="36" y="105"/>
                </a:cxn>
                <a:cxn ang="0">
                  <a:pos x="57" y="132"/>
                </a:cxn>
                <a:cxn ang="0">
                  <a:pos x="12" y="165"/>
                </a:cxn>
                <a:cxn ang="0">
                  <a:pos x="0" y="198"/>
                </a:cxn>
                <a:cxn ang="0">
                  <a:pos x="31" y="214"/>
                </a:cxn>
                <a:cxn ang="0">
                  <a:pos x="32" y="251"/>
                </a:cxn>
                <a:cxn ang="0">
                  <a:pos x="1" y="268"/>
                </a:cxn>
                <a:cxn ang="0">
                  <a:pos x="13" y="301"/>
                </a:cxn>
                <a:cxn ang="0">
                  <a:pos x="68" y="346"/>
                </a:cxn>
                <a:cxn ang="0">
                  <a:pos x="49" y="376"/>
                </a:cxn>
                <a:cxn ang="0">
                  <a:pos x="76" y="398"/>
                </a:cxn>
                <a:cxn ang="0">
                  <a:pos x="132" y="403"/>
                </a:cxn>
                <a:cxn ang="0">
                  <a:pos x="127" y="438"/>
                </a:cxn>
                <a:cxn ang="0">
                  <a:pos x="161" y="447"/>
                </a:cxn>
                <a:cxn ang="0">
                  <a:pos x="215" y="428"/>
                </a:cxn>
                <a:cxn ang="0">
                  <a:pos x="226" y="461"/>
                </a:cxn>
                <a:cxn ang="0">
                  <a:pos x="260" y="455"/>
                </a:cxn>
                <a:cxn ang="0">
                  <a:pos x="299" y="415"/>
                </a:cxn>
                <a:cxn ang="0">
                  <a:pos x="323" y="441"/>
                </a:cxn>
                <a:cxn ang="0">
                  <a:pos x="352" y="421"/>
                </a:cxn>
                <a:cxn ang="0">
                  <a:pos x="371" y="368"/>
                </a:cxn>
                <a:cxn ang="0">
                  <a:pos x="403" y="381"/>
                </a:cxn>
                <a:cxn ang="0">
                  <a:pos x="421" y="350"/>
                </a:cxn>
                <a:cxn ang="0">
                  <a:pos x="416" y="295"/>
                </a:cxn>
                <a:cxn ang="0">
                  <a:pos x="450" y="293"/>
                </a:cxn>
                <a:cxn ang="0">
                  <a:pos x="453" y="258"/>
                </a:cxn>
                <a:cxn ang="0">
                  <a:pos x="426" y="221"/>
                </a:cxn>
                <a:cxn ang="0">
                  <a:pos x="453" y="199"/>
                </a:cxn>
                <a:cxn ang="0">
                  <a:pos x="319" y="367"/>
                </a:cxn>
                <a:cxn ang="0">
                  <a:pos x="253" y="392"/>
                </a:cxn>
                <a:cxn ang="0">
                  <a:pos x="220" y="394"/>
                </a:cxn>
                <a:cxn ang="0">
                  <a:pos x="152" y="375"/>
                </a:cxn>
                <a:cxn ang="0">
                  <a:pos x="90" y="318"/>
                </a:cxn>
                <a:cxn ang="0">
                  <a:pos x="66" y="251"/>
                </a:cxn>
                <a:cxn ang="0">
                  <a:pos x="66" y="213"/>
                </a:cxn>
                <a:cxn ang="0">
                  <a:pos x="89" y="146"/>
                </a:cxn>
                <a:cxn ang="0">
                  <a:pos x="138" y="95"/>
                </a:cxn>
                <a:cxn ang="0">
                  <a:pos x="204" y="69"/>
                </a:cxn>
                <a:cxn ang="0">
                  <a:pos x="237" y="67"/>
                </a:cxn>
                <a:cxn ang="0">
                  <a:pos x="305" y="86"/>
                </a:cxn>
                <a:cxn ang="0">
                  <a:pos x="367" y="144"/>
                </a:cxn>
                <a:cxn ang="0">
                  <a:pos x="391" y="210"/>
                </a:cxn>
                <a:cxn ang="0">
                  <a:pos x="391" y="249"/>
                </a:cxn>
                <a:cxn ang="0">
                  <a:pos x="368" y="316"/>
                </a:cxn>
                <a:cxn ang="0">
                  <a:pos x="319" y="367"/>
                </a:cxn>
              </a:cxnLst>
              <a:rect l="0" t="0" r="r" b="b"/>
              <a:pathLst>
                <a:path w="457" h="461">
                  <a:moveTo>
                    <a:pt x="456" y="193"/>
                  </a:moveTo>
                  <a:cubicBezTo>
                    <a:pt x="449" y="164"/>
                    <a:pt x="449" y="164"/>
                    <a:pt x="449" y="164"/>
                  </a:cubicBezTo>
                  <a:cubicBezTo>
                    <a:pt x="448" y="162"/>
                    <a:pt x="446" y="160"/>
                    <a:pt x="444" y="160"/>
                  </a:cubicBezTo>
                  <a:cubicBezTo>
                    <a:pt x="414" y="163"/>
                    <a:pt x="414" y="163"/>
                    <a:pt x="414" y="163"/>
                  </a:cubicBezTo>
                  <a:cubicBezTo>
                    <a:pt x="408" y="146"/>
                    <a:pt x="399" y="130"/>
                    <a:pt x="389" y="115"/>
                  </a:cubicBezTo>
                  <a:cubicBezTo>
                    <a:pt x="408" y="92"/>
                    <a:pt x="408" y="92"/>
                    <a:pt x="408" y="92"/>
                  </a:cubicBezTo>
                  <a:cubicBezTo>
                    <a:pt x="409" y="90"/>
                    <a:pt x="409" y="87"/>
                    <a:pt x="407" y="86"/>
                  </a:cubicBezTo>
                  <a:cubicBezTo>
                    <a:pt x="387" y="64"/>
                    <a:pt x="387" y="64"/>
                    <a:pt x="387" y="64"/>
                  </a:cubicBezTo>
                  <a:cubicBezTo>
                    <a:pt x="385" y="62"/>
                    <a:pt x="383" y="62"/>
                    <a:pt x="381" y="63"/>
                  </a:cubicBezTo>
                  <a:cubicBezTo>
                    <a:pt x="356" y="80"/>
                    <a:pt x="356" y="80"/>
                    <a:pt x="356" y="80"/>
                  </a:cubicBezTo>
                  <a:cubicBezTo>
                    <a:pt x="346" y="72"/>
                    <a:pt x="336" y="64"/>
                    <a:pt x="325" y="58"/>
                  </a:cubicBezTo>
                  <a:cubicBezTo>
                    <a:pt x="332" y="29"/>
                    <a:pt x="332" y="29"/>
                    <a:pt x="332" y="29"/>
                  </a:cubicBezTo>
                  <a:cubicBezTo>
                    <a:pt x="333" y="27"/>
                    <a:pt x="332" y="25"/>
                    <a:pt x="329" y="24"/>
                  </a:cubicBezTo>
                  <a:cubicBezTo>
                    <a:pt x="302" y="12"/>
                    <a:pt x="302" y="12"/>
                    <a:pt x="302" y="12"/>
                  </a:cubicBezTo>
                  <a:cubicBezTo>
                    <a:pt x="299" y="11"/>
                    <a:pt x="297" y="12"/>
                    <a:pt x="295" y="14"/>
                  </a:cubicBezTo>
                  <a:cubicBezTo>
                    <a:pt x="280" y="40"/>
                    <a:pt x="280" y="40"/>
                    <a:pt x="280" y="40"/>
                  </a:cubicBezTo>
                  <a:cubicBezTo>
                    <a:pt x="268" y="36"/>
                    <a:pt x="255" y="34"/>
                    <a:pt x="242" y="33"/>
                  </a:cubicBezTo>
                  <a:cubicBezTo>
                    <a:pt x="236" y="4"/>
                    <a:pt x="236" y="4"/>
                    <a:pt x="236" y="4"/>
                  </a:cubicBezTo>
                  <a:cubicBezTo>
                    <a:pt x="236" y="2"/>
                    <a:pt x="233" y="0"/>
                    <a:pt x="231" y="0"/>
                  </a:cubicBezTo>
                  <a:cubicBezTo>
                    <a:pt x="201" y="2"/>
                    <a:pt x="201" y="2"/>
                    <a:pt x="201" y="2"/>
                  </a:cubicBezTo>
                  <a:cubicBezTo>
                    <a:pt x="199" y="2"/>
                    <a:pt x="197" y="4"/>
                    <a:pt x="196" y="6"/>
                  </a:cubicBezTo>
                  <a:cubicBezTo>
                    <a:pt x="194" y="36"/>
                    <a:pt x="194" y="36"/>
                    <a:pt x="194" y="36"/>
                  </a:cubicBezTo>
                  <a:cubicBezTo>
                    <a:pt x="181" y="38"/>
                    <a:pt x="169" y="42"/>
                    <a:pt x="157" y="46"/>
                  </a:cubicBezTo>
                  <a:cubicBezTo>
                    <a:pt x="140" y="22"/>
                    <a:pt x="140" y="22"/>
                    <a:pt x="140" y="22"/>
                  </a:cubicBezTo>
                  <a:cubicBezTo>
                    <a:pt x="138" y="20"/>
                    <a:pt x="136" y="20"/>
                    <a:pt x="133" y="21"/>
                  </a:cubicBezTo>
                  <a:cubicBezTo>
                    <a:pt x="107" y="35"/>
                    <a:pt x="107" y="35"/>
                    <a:pt x="107" y="35"/>
                  </a:cubicBezTo>
                  <a:cubicBezTo>
                    <a:pt x="105" y="36"/>
                    <a:pt x="104" y="39"/>
                    <a:pt x="105" y="41"/>
                  </a:cubicBezTo>
                  <a:cubicBezTo>
                    <a:pt x="115" y="69"/>
                    <a:pt x="115" y="69"/>
                    <a:pt x="115" y="69"/>
                  </a:cubicBezTo>
                  <a:cubicBezTo>
                    <a:pt x="104" y="76"/>
                    <a:pt x="95" y="84"/>
                    <a:pt x="86" y="93"/>
                  </a:cubicBezTo>
                  <a:cubicBezTo>
                    <a:pt x="60" y="79"/>
                    <a:pt x="60" y="79"/>
                    <a:pt x="60" y="79"/>
                  </a:cubicBezTo>
                  <a:cubicBezTo>
                    <a:pt x="58" y="78"/>
                    <a:pt x="55" y="79"/>
                    <a:pt x="54" y="81"/>
                  </a:cubicBezTo>
                  <a:cubicBezTo>
                    <a:pt x="36" y="105"/>
                    <a:pt x="36" y="105"/>
                    <a:pt x="36" y="105"/>
                  </a:cubicBezTo>
                  <a:cubicBezTo>
                    <a:pt x="34" y="106"/>
                    <a:pt x="34" y="109"/>
                    <a:pt x="36" y="111"/>
                  </a:cubicBezTo>
                  <a:cubicBezTo>
                    <a:pt x="57" y="132"/>
                    <a:pt x="57" y="132"/>
                    <a:pt x="57" y="132"/>
                  </a:cubicBezTo>
                  <a:cubicBezTo>
                    <a:pt x="51" y="143"/>
                    <a:pt x="45" y="154"/>
                    <a:pt x="41" y="166"/>
                  </a:cubicBezTo>
                  <a:cubicBezTo>
                    <a:pt x="12" y="165"/>
                    <a:pt x="12" y="165"/>
                    <a:pt x="12" y="165"/>
                  </a:cubicBezTo>
                  <a:cubicBezTo>
                    <a:pt x="9" y="164"/>
                    <a:pt x="7" y="166"/>
                    <a:pt x="7" y="169"/>
                  </a:cubicBezTo>
                  <a:cubicBezTo>
                    <a:pt x="0" y="198"/>
                    <a:pt x="0" y="198"/>
                    <a:pt x="0" y="198"/>
                  </a:cubicBezTo>
                  <a:cubicBezTo>
                    <a:pt x="0" y="200"/>
                    <a:pt x="1" y="203"/>
                    <a:pt x="3" y="204"/>
                  </a:cubicBezTo>
                  <a:cubicBezTo>
                    <a:pt x="31" y="214"/>
                    <a:pt x="31" y="214"/>
                    <a:pt x="31" y="214"/>
                  </a:cubicBezTo>
                  <a:cubicBezTo>
                    <a:pt x="31" y="223"/>
                    <a:pt x="30" y="232"/>
                    <a:pt x="31" y="241"/>
                  </a:cubicBezTo>
                  <a:cubicBezTo>
                    <a:pt x="31" y="244"/>
                    <a:pt x="31" y="248"/>
                    <a:pt x="32" y="251"/>
                  </a:cubicBezTo>
                  <a:cubicBezTo>
                    <a:pt x="4" y="262"/>
                    <a:pt x="4" y="262"/>
                    <a:pt x="4" y="262"/>
                  </a:cubicBezTo>
                  <a:cubicBezTo>
                    <a:pt x="2" y="263"/>
                    <a:pt x="1" y="266"/>
                    <a:pt x="1" y="268"/>
                  </a:cubicBezTo>
                  <a:cubicBezTo>
                    <a:pt x="8" y="297"/>
                    <a:pt x="8" y="297"/>
                    <a:pt x="8" y="297"/>
                  </a:cubicBezTo>
                  <a:cubicBezTo>
                    <a:pt x="8" y="300"/>
                    <a:pt x="11" y="301"/>
                    <a:pt x="13" y="301"/>
                  </a:cubicBezTo>
                  <a:cubicBezTo>
                    <a:pt x="43" y="299"/>
                    <a:pt x="43" y="299"/>
                    <a:pt x="43" y="299"/>
                  </a:cubicBezTo>
                  <a:cubicBezTo>
                    <a:pt x="49" y="316"/>
                    <a:pt x="57" y="332"/>
                    <a:pt x="68" y="346"/>
                  </a:cubicBezTo>
                  <a:cubicBezTo>
                    <a:pt x="49" y="369"/>
                    <a:pt x="49" y="369"/>
                    <a:pt x="49" y="369"/>
                  </a:cubicBezTo>
                  <a:cubicBezTo>
                    <a:pt x="48" y="371"/>
                    <a:pt x="48" y="374"/>
                    <a:pt x="49" y="376"/>
                  </a:cubicBezTo>
                  <a:cubicBezTo>
                    <a:pt x="70" y="398"/>
                    <a:pt x="70" y="398"/>
                    <a:pt x="70" y="398"/>
                  </a:cubicBezTo>
                  <a:cubicBezTo>
                    <a:pt x="71" y="399"/>
                    <a:pt x="74" y="400"/>
                    <a:pt x="76" y="398"/>
                  </a:cubicBezTo>
                  <a:cubicBezTo>
                    <a:pt x="101" y="382"/>
                    <a:pt x="101" y="382"/>
                    <a:pt x="101" y="382"/>
                  </a:cubicBezTo>
                  <a:cubicBezTo>
                    <a:pt x="110" y="390"/>
                    <a:pt x="121" y="397"/>
                    <a:pt x="132" y="403"/>
                  </a:cubicBezTo>
                  <a:cubicBezTo>
                    <a:pt x="124" y="432"/>
                    <a:pt x="124" y="432"/>
                    <a:pt x="124" y="432"/>
                  </a:cubicBezTo>
                  <a:cubicBezTo>
                    <a:pt x="124" y="434"/>
                    <a:pt x="125" y="437"/>
                    <a:pt x="127" y="438"/>
                  </a:cubicBezTo>
                  <a:cubicBezTo>
                    <a:pt x="155" y="449"/>
                    <a:pt x="155" y="449"/>
                    <a:pt x="155" y="449"/>
                  </a:cubicBezTo>
                  <a:cubicBezTo>
                    <a:pt x="157" y="450"/>
                    <a:pt x="160" y="449"/>
                    <a:pt x="161" y="447"/>
                  </a:cubicBezTo>
                  <a:cubicBezTo>
                    <a:pt x="177" y="422"/>
                    <a:pt x="177" y="422"/>
                    <a:pt x="177" y="422"/>
                  </a:cubicBezTo>
                  <a:cubicBezTo>
                    <a:pt x="189" y="425"/>
                    <a:pt x="202" y="427"/>
                    <a:pt x="215" y="428"/>
                  </a:cubicBezTo>
                  <a:cubicBezTo>
                    <a:pt x="221" y="457"/>
                    <a:pt x="221" y="457"/>
                    <a:pt x="221" y="457"/>
                  </a:cubicBezTo>
                  <a:cubicBezTo>
                    <a:pt x="221" y="459"/>
                    <a:pt x="223" y="461"/>
                    <a:pt x="226" y="461"/>
                  </a:cubicBezTo>
                  <a:cubicBezTo>
                    <a:pt x="256" y="460"/>
                    <a:pt x="256" y="460"/>
                    <a:pt x="256" y="460"/>
                  </a:cubicBezTo>
                  <a:cubicBezTo>
                    <a:pt x="258" y="459"/>
                    <a:pt x="260" y="457"/>
                    <a:pt x="260" y="455"/>
                  </a:cubicBezTo>
                  <a:cubicBezTo>
                    <a:pt x="263" y="426"/>
                    <a:pt x="263" y="426"/>
                    <a:pt x="263" y="426"/>
                  </a:cubicBezTo>
                  <a:cubicBezTo>
                    <a:pt x="276" y="423"/>
                    <a:pt x="288" y="420"/>
                    <a:pt x="299" y="415"/>
                  </a:cubicBezTo>
                  <a:cubicBezTo>
                    <a:pt x="317" y="439"/>
                    <a:pt x="317" y="439"/>
                    <a:pt x="317" y="439"/>
                  </a:cubicBezTo>
                  <a:cubicBezTo>
                    <a:pt x="318" y="441"/>
                    <a:pt x="321" y="442"/>
                    <a:pt x="323" y="441"/>
                  </a:cubicBezTo>
                  <a:cubicBezTo>
                    <a:pt x="350" y="427"/>
                    <a:pt x="350" y="427"/>
                    <a:pt x="350" y="427"/>
                  </a:cubicBezTo>
                  <a:cubicBezTo>
                    <a:pt x="352" y="425"/>
                    <a:pt x="353" y="423"/>
                    <a:pt x="352" y="421"/>
                  </a:cubicBezTo>
                  <a:cubicBezTo>
                    <a:pt x="342" y="393"/>
                    <a:pt x="342" y="393"/>
                    <a:pt x="342" y="393"/>
                  </a:cubicBezTo>
                  <a:cubicBezTo>
                    <a:pt x="353" y="385"/>
                    <a:pt x="362" y="377"/>
                    <a:pt x="371" y="368"/>
                  </a:cubicBezTo>
                  <a:cubicBezTo>
                    <a:pt x="397" y="382"/>
                    <a:pt x="397" y="382"/>
                    <a:pt x="397" y="382"/>
                  </a:cubicBezTo>
                  <a:cubicBezTo>
                    <a:pt x="399" y="383"/>
                    <a:pt x="402" y="383"/>
                    <a:pt x="403" y="381"/>
                  </a:cubicBezTo>
                  <a:cubicBezTo>
                    <a:pt x="421" y="357"/>
                    <a:pt x="421" y="357"/>
                    <a:pt x="421" y="357"/>
                  </a:cubicBezTo>
                  <a:cubicBezTo>
                    <a:pt x="423" y="355"/>
                    <a:pt x="423" y="352"/>
                    <a:pt x="421" y="350"/>
                  </a:cubicBezTo>
                  <a:cubicBezTo>
                    <a:pt x="400" y="329"/>
                    <a:pt x="400" y="329"/>
                    <a:pt x="400" y="329"/>
                  </a:cubicBezTo>
                  <a:cubicBezTo>
                    <a:pt x="406" y="318"/>
                    <a:pt x="411" y="307"/>
                    <a:pt x="416" y="295"/>
                  </a:cubicBezTo>
                  <a:cubicBezTo>
                    <a:pt x="445" y="297"/>
                    <a:pt x="445" y="297"/>
                    <a:pt x="445" y="297"/>
                  </a:cubicBezTo>
                  <a:cubicBezTo>
                    <a:pt x="447" y="297"/>
                    <a:pt x="450" y="295"/>
                    <a:pt x="450" y="293"/>
                  </a:cubicBezTo>
                  <a:cubicBezTo>
                    <a:pt x="456" y="264"/>
                    <a:pt x="456" y="264"/>
                    <a:pt x="456" y="264"/>
                  </a:cubicBezTo>
                  <a:cubicBezTo>
                    <a:pt x="457" y="261"/>
                    <a:pt x="456" y="259"/>
                    <a:pt x="453" y="258"/>
                  </a:cubicBezTo>
                  <a:cubicBezTo>
                    <a:pt x="426" y="248"/>
                    <a:pt x="426" y="248"/>
                    <a:pt x="426" y="248"/>
                  </a:cubicBezTo>
                  <a:cubicBezTo>
                    <a:pt x="426" y="239"/>
                    <a:pt x="426" y="230"/>
                    <a:pt x="426" y="221"/>
                  </a:cubicBezTo>
                  <a:cubicBezTo>
                    <a:pt x="426" y="217"/>
                    <a:pt x="425" y="214"/>
                    <a:pt x="425" y="210"/>
                  </a:cubicBezTo>
                  <a:cubicBezTo>
                    <a:pt x="453" y="199"/>
                    <a:pt x="453" y="199"/>
                    <a:pt x="453" y="199"/>
                  </a:cubicBezTo>
                  <a:cubicBezTo>
                    <a:pt x="455" y="198"/>
                    <a:pt x="456" y="196"/>
                    <a:pt x="456" y="193"/>
                  </a:cubicBezTo>
                  <a:close/>
                  <a:moveTo>
                    <a:pt x="319" y="367"/>
                  </a:moveTo>
                  <a:cubicBezTo>
                    <a:pt x="310" y="373"/>
                    <a:pt x="300" y="378"/>
                    <a:pt x="290" y="382"/>
                  </a:cubicBezTo>
                  <a:cubicBezTo>
                    <a:pt x="278" y="387"/>
                    <a:pt x="266" y="391"/>
                    <a:pt x="253" y="392"/>
                  </a:cubicBezTo>
                  <a:cubicBezTo>
                    <a:pt x="248" y="393"/>
                    <a:pt x="242" y="394"/>
                    <a:pt x="237" y="394"/>
                  </a:cubicBezTo>
                  <a:cubicBezTo>
                    <a:pt x="231" y="394"/>
                    <a:pt x="226" y="394"/>
                    <a:pt x="220" y="394"/>
                  </a:cubicBezTo>
                  <a:cubicBezTo>
                    <a:pt x="207" y="393"/>
                    <a:pt x="195" y="391"/>
                    <a:pt x="182" y="388"/>
                  </a:cubicBezTo>
                  <a:cubicBezTo>
                    <a:pt x="172" y="385"/>
                    <a:pt x="162" y="380"/>
                    <a:pt x="152" y="375"/>
                  </a:cubicBezTo>
                  <a:cubicBezTo>
                    <a:pt x="141" y="369"/>
                    <a:pt x="130" y="362"/>
                    <a:pt x="120" y="354"/>
                  </a:cubicBezTo>
                  <a:cubicBezTo>
                    <a:pt x="109" y="343"/>
                    <a:pt x="98" y="331"/>
                    <a:pt x="90" y="318"/>
                  </a:cubicBezTo>
                  <a:cubicBezTo>
                    <a:pt x="86" y="311"/>
                    <a:pt x="82" y="304"/>
                    <a:pt x="79" y="296"/>
                  </a:cubicBezTo>
                  <a:cubicBezTo>
                    <a:pt x="72" y="282"/>
                    <a:pt x="68" y="267"/>
                    <a:pt x="66" y="251"/>
                  </a:cubicBezTo>
                  <a:cubicBezTo>
                    <a:pt x="66" y="247"/>
                    <a:pt x="65" y="243"/>
                    <a:pt x="65" y="239"/>
                  </a:cubicBezTo>
                  <a:cubicBezTo>
                    <a:pt x="65" y="230"/>
                    <a:pt x="65" y="221"/>
                    <a:pt x="66" y="213"/>
                  </a:cubicBezTo>
                  <a:cubicBezTo>
                    <a:pt x="67" y="202"/>
                    <a:pt x="69" y="191"/>
                    <a:pt x="73" y="181"/>
                  </a:cubicBezTo>
                  <a:cubicBezTo>
                    <a:pt x="77" y="168"/>
                    <a:pt x="82" y="157"/>
                    <a:pt x="89" y="146"/>
                  </a:cubicBezTo>
                  <a:cubicBezTo>
                    <a:pt x="94" y="136"/>
                    <a:pt x="101" y="128"/>
                    <a:pt x="108" y="119"/>
                  </a:cubicBezTo>
                  <a:cubicBezTo>
                    <a:pt x="117" y="110"/>
                    <a:pt x="127" y="102"/>
                    <a:pt x="138" y="95"/>
                  </a:cubicBezTo>
                  <a:cubicBezTo>
                    <a:pt x="147" y="89"/>
                    <a:pt x="157" y="83"/>
                    <a:pt x="167" y="79"/>
                  </a:cubicBezTo>
                  <a:cubicBezTo>
                    <a:pt x="178" y="74"/>
                    <a:pt x="191" y="71"/>
                    <a:pt x="204" y="69"/>
                  </a:cubicBezTo>
                  <a:cubicBezTo>
                    <a:pt x="209" y="68"/>
                    <a:pt x="215" y="68"/>
                    <a:pt x="220" y="67"/>
                  </a:cubicBezTo>
                  <a:cubicBezTo>
                    <a:pt x="226" y="67"/>
                    <a:pt x="231" y="67"/>
                    <a:pt x="237" y="67"/>
                  </a:cubicBezTo>
                  <a:cubicBezTo>
                    <a:pt x="250" y="68"/>
                    <a:pt x="262" y="70"/>
                    <a:pt x="274" y="74"/>
                  </a:cubicBezTo>
                  <a:cubicBezTo>
                    <a:pt x="285" y="77"/>
                    <a:pt x="295" y="81"/>
                    <a:pt x="305" y="86"/>
                  </a:cubicBezTo>
                  <a:cubicBezTo>
                    <a:pt x="316" y="92"/>
                    <a:pt x="327" y="99"/>
                    <a:pt x="336" y="108"/>
                  </a:cubicBezTo>
                  <a:cubicBezTo>
                    <a:pt x="348" y="118"/>
                    <a:pt x="358" y="130"/>
                    <a:pt x="367" y="144"/>
                  </a:cubicBezTo>
                  <a:cubicBezTo>
                    <a:pt x="371" y="151"/>
                    <a:pt x="375" y="158"/>
                    <a:pt x="378" y="165"/>
                  </a:cubicBezTo>
                  <a:cubicBezTo>
                    <a:pt x="384" y="179"/>
                    <a:pt x="389" y="194"/>
                    <a:pt x="391" y="210"/>
                  </a:cubicBezTo>
                  <a:cubicBezTo>
                    <a:pt x="391" y="214"/>
                    <a:pt x="392" y="218"/>
                    <a:pt x="392" y="222"/>
                  </a:cubicBezTo>
                  <a:cubicBezTo>
                    <a:pt x="392" y="231"/>
                    <a:pt x="392" y="240"/>
                    <a:pt x="391" y="249"/>
                  </a:cubicBezTo>
                  <a:cubicBezTo>
                    <a:pt x="390" y="260"/>
                    <a:pt x="387" y="271"/>
                    <a:pt x="384" y="281"/>
                  </a:cubicBezTo>
                  <a:cubicBezTo>
                    <a:pt x="380" y="293"/>
                    <a:pt x="375" y="305"/>
                    <a:pt x="368" y="316"/>
                  </a:cubicBezTo>
                  <a:cubicBezTo>
                    <a:pt x="362" y="325"/>
                    <a:pt x="356" y="334"/>
                    <a:pt x="348" y="342"/>
                  </a:cubicBezTo>
                  <a:cubicBezTo>
                    <a:pt x="340" y="351"/>
                    <a:pt x="330" y="360"/>
                    <a:pt x="319" y="3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a:extLst>
                <a:ext uri="{FF2B5EF4-FFF2-40B4-BE49-F238E27FC236}">
                  <a16:creationId xmlns:a16="http://schemas.microsoft.com/office/drawing/2014/main" id="{0575C274-ECE6-41B6-9F4A-6172B94C7C14}"/>
                </a:ext>
              </a:extLst>
            </p:cNvPr>
            <p:cNvSpPr>
              <a:spLocks/>
            </p:cNvSpPr>
            <p:nvPr/>
          </p:nvSpPr>
          <p:spPr bwMode="auto">
            <a:xfrm>
              <a:off x="3954110" y="1392238"/>
              <a:ext cx="419629" cy="420776"/>
            </a:xfrm>
            <a:custGeom>
              <a:avLst/>
              <a:gdLst/>
              <a:ahLst/>
              <a:cxnLst>
                <a:cxn ang="0">
                  <a:pos x="265" y="116"/>
                </a:cxn>
                <a:cxn ang="0">
                  <a:pos x="255" y="79"/>
                </a:cxn>
                <a:cxn ang="0">
                  <a:pos x="246" y="62"/>
                </a:cxn>
                <a:cxn ang="0">
                  <a:pos x="221" y="33"/>
                </a:cxn>
                <a:cxn ang="0">
                  <a:pos x="195" y="15"/>
                </a:cxn>
                <a:cxn ang="0">
                  <a:pos x="171" y="5"/>
                </a:cxn>
                <a:cxn ang="0">
                  <a:pos x="140" y="0"/>
                </a:cxn>
                <a:cxn ang="0">
                  <a:pos x="127" y="0"/>
                </a:cxn>
                <a:cxn ang="0">
                  <a:pos x="113" y="1"/>
                </a:cxn>
                <a:cxn ang="0">
                  <a:pos x="83" y="10"/>
                </a:cxn>
                <a:cxn ang="0">
                  <a:pos x="60" y="22"/>
                </a:cxn>
                <a:cxn ang="0">
                  <a:pos x="36" y="42"/>
                </a:cxn>
                <a:cxn ang="0">
                  <a:pos x="20" y="64"/>
                </a:cxn>
                <a:cxn ang="0">
                  <a:pos x="7" y="92"/>
                </a:cxn>
                <a:cxn ang="0">
                  <a:pos x="1" y="118"/>
                </a:cxn>
                <a:cxn ang="0">
                  <a:pos x="1" y="139"/>
                </a:cxn>
                <a:cxn ang="0">
                  <a:pos x="2" y="149"/>
                </a:cxn>
                <a:cxn ang="0">
                  <a:pos x="12" y="186"/>
                </a:cxn>
                <a:cxn ang="0">
                  <a:pos x="21" y="203"/>
                </a:cxn>
                <a:cxn ang="0">
                  <a:pos x="46" y="233"/>
                </a:cxn>
                <a:cxn ang="0">
                  <a:pos x="71" y="250"/>
                </a:cxn>
                <a:cxn ang="0">
                  <a:pos x="96" y="260"/>
                </a:cxn>
                <a:cxn ang="0">
                  <a:pos x="127" y="266"/>
                </a:cxn>
                <a:cxn ang="0">
                  <a:pos x="140" y="266"/>
                </a:cxn>
                <a:cxn ang="0">
                  <a:pos x="153" y="264"/>
                </a:cxn>
                <a:cxn ang="0">
                  <a:pos x="184" y="256"/>
                </a:cxn>
                <a:cxn ang="0">
                  <a:pos x="207" y="243"/>
                </a:cxn>
                <a:cxn ang="0">
                  <a:pos x="231" y="223"/>
                </a:cxn>
                <a:cxn ang="0">
                  <a:pos x="247" y="202"/>
                </a:cxn>
                <a:cxn ang="0">
                  <a:pos x="260" y="174"/>
                </a:cxn>
                <a:cxn ang="0">
                  <a:pos x="266" y="147"/>
                </a:cxn>
                <a:cxn ang="0">
                  <a:pos x="266" y="126"/>
                </a:cxn>
                <a:cxn ang="0">
                  <a:pos x="265" y="116"/>
                </a:cxn>
              </a:cxnLst>
              <a:rect l="0" t="0" r="r" b="b"/>
              <a:pathLst>
                <a:path w="266" h="266">
                  <a:moveTo>
                    <a:pt x="265" y="116"/>
                  </a:moveTo>
                  <a:cubicBezTo>
                    <a:pt x="264" y="103"/>
                    <a:pt x="260" y="91"/>
                    <a:pt x="255" y="79"/>
                  </a:cubicBezTo>
                  <a:cubicBezTo>
                    <a:pt x="252" y="73"/>
                    <a:pt x="249" y="68"/>
                    <a:pt x="246" y="62"/>
                  </a:cubicBezTo>
                  <a:cubicBezTo>
                    <a:pt x="239" y="51"/>
                    <a:pt x="231" y="41"/>
                    <a:pt x="221" y="33"/>
                  </a:cubicBezTo>
                  <a:cubicBezTo>
                    <a:pt x="213" y="26"/>
                    <a:pt x="205" y="20"/>
                    <a:pt x="195" y="15"/>
                  </a:cubicBezTo>
                  <a:cubicBezTo>
                    <a:pt x="188" y="11"/>
                    <a:pt x="179" y="8"/>
                    <a:pt x="171" y="5"/>
                  </a:cubicBezTo>
                  <a:cubicBezTo>
                    <a:pt x="161" y="2"/>
                    <a:pt x="151" y="1"/>
                    <a:pt x="140" y="0"/>
                  </a:cubicBezTo>
                  <a:cubicBezTo>
                    <a:pt x="136" y="0"/>
                    <a:pt x="131" y="0"/>
                    <a:pt x="127" y="0"/>
                  </a:cubicBezTo>
                  <a:cubicBezTo>
                    <a:pt x="122" y="0"/>
                    <a:pt x="118" y="1"/>
                    <a:pt x="113" y="1"/>
                  </a:cubicBezTo>
                  <a:cubicBezTo>
                    <a:pt x="103" y="3"/>
                    <a:pt x="93" y="6"/>
                    <a:pt x="83" y="10"/>
                  </a:cubicBezTo>
                  <a:cubicBezTo>
                    <a:pt x="75" y="13"/>
                    <a:pt x="67" y="17"/>
                    <a:pt x="60" y="22"/>
                  </a:cubicBezTo>
                  <a:cubicBezTo>
                    <a:pt x="51" y="28"/>
                    <a:pt x="43" y="35"/>
                    <a:pt x="36" y="42"/>
                  </a:cubicBezTo>
                  <a:cubicBezTo>
                    <a:pt x="30" y="49"/>
                    <a:pt x="25" y="56"/>
                    <a:pt x="20" y="64"/>
                  </a:cubicBezTo>
                  <a:cubicBezTo>
                    <a:pt x="14" y="72"/>
                    <a:pt x="10" y="82"/>
                    <a:pt x="7" y="92"/>
                  </a:cubicBezTo>
                  <a:cubicBezTo>
                    <a:pt x="4" y="100"/>
                    <a:pt x="2" y="109"/>
                    <a:pt x="1" y="118"/>
                  </a:cubicBezTo>
                  <a:cubicBezTo>
                    <a:pt x="1" y="125"/>
                    <a:pt x="0" y="132"/>
                    <a:pt x="1" y="139"/>
                  </a:cubicBezTo>
                  <a:cubicBezTo>
                    <a:pt x="1" y="143"/>
                    <a:pt x="1" y="146"/>
                    <a:pt x="2" y="149"/>
                  </a:cubicBezTo>
                  <a:cubicBezTo>
                    <a:pt x="3" y="162"/>
                    <a:pt x="7" y="175"/>
                    <a:pt x="12" y="186"/>
                  </a:cubicBezTo>
                  <a:cubicBezTo>
                    <a:pt x="14" y="192"/>
                    <a:pt x="17" y="198"/>
                    <a:pt x="21" y="203"/>
                  </a:cubicBezTo>
                  <a:cubicBezTo>
                    <a:pt x="28" y="214"/>
                    <a:pt x="36" y="224"/>
                    <a:pt x="46" y="233"/>
                  </a:cubicBezTo>
                  <a:cubicBezTo>
                    <a:pt x="53" y="239"/>
                    <a:pt x="62" y="245"/>
                    <a:pt x="71" y="250"/>
                  </a:cubicBezTo>
                  <a:cubicBezTo>
                    <a:pt x="79" y="254"/>
                    <a:pt x="87" y="258"/>
                    <a:pt x="96" y="260"/>
                  </a:cubicBezTo>
                  <a:cubicBezTo>
                    <a:pt x="106" y="263"/>
                    <a:pt x="116" y="265"/>
                    <a:pt x="127" y="266"/>
                  </a:cubicBezTo>
                  <a:cubicBezTo>
                    <a:pt x="131" y="266"/>
                    <a:pt x="136" y="266"/>
                    <a:pt x="140" y="266"/>
                  </a:cubicBezTo>
                  <a:cubicBezTo>
                    <a:pt x="145" y="265"/>
                    <a:pt x="149" y="265"/>
                    <a:pt x="153" y="264"/>
                  </a:cubicBezTo>
                  <a:cubicBezTo>
                    <a:pt x="164" y="263"/>
                    <a:pt x="174" y="260"/>
                    <a:pt x="184" y="256"/>
                  </a:cubicBezTo>
                  <a:cubicBezTo>
                    <a:pt x="192" y="252"/>
                    <a:pt x="200" y="248"/>
                    <a:pt x="207" y="243"/>
                  </a:cubicBezTo>
                  <a:cubicBezTo>
                    <a:pt x="216" y="238"/>
                    <a:pt x="224" y="231"/>
                    <a:pt x="231" y="223"/>
                  </a:cubicBezTo>
                  <a:cubicBezTo>
                    <a:pt x="237" y="217"/>
                    <a:pt x="242" y="209"/>
                    <a:pt x="247" y="202"/>
                  </a:cubicBezTo>
                  <a:cubicBezTo>
                    <a:pt x="252" y="193"/>
                    <a:pt x="257" y="184"/>
                    <a:pt x="260" y="174"/>
                  </a:cubicBezTo>
                  <a:cubicBezTo>
                    <a:pt x="263" y="165"/>
                    <a:pt x="265" y="156"/>
                    <a:pt x="266" y="147"/>
                  </a:cubicBezTo>
                  <a:cubicBezTo>
                    <a:pt x="266" y="140"/>
                    <a:pt x="266" y="133"/>
                    <a:pt x="266" y="126"/>
                  </a:cubicBezTo>
                  <a:cubicBezTo>
                    <a:pt x="266" y="123"/>
                    <a:pt x="266" y="119"/>
                    <a:pt x="265" y="11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a:extLst>
                <a:ext uri="{FF2B5EF4-FFF2-40B4-BE49-F238E27FC236}">
                  <a16:creationId xmlns:a16="http://schemas.microsoft.com/office/drawing/2014/main" id="{8B79D675-6069-4949-825E-F1A7A256F005}"/>
                </a:ext>
              </a:extLst>
            </p:cNvPr>
            <p:cNvSpPr>
              <a:spLocks noEditPoints="1"/>
            </p:cNvSpPr>
            <p:nvPr/>
          </p:nvSpPr>
          <p:spPr bwMode="auto">
            <a:xfrm>
              <a:off x="4676422" y="1873779"/>
              <a:ext cx="803716" cy="806009"/>
            </a:xfrm>
            <a:custGeom>
              <a:avLst/>
              <a:gdLst/>
              <a:ahLst/>
              <a:cxnLst>
                <a:cxn ang="0">
                  <a:pos x="503" y="193"/>
                </a:cxn>
                <a:cxn ang="0">
                  <a:pos x="464" y="190"/>
                </a:cxn>
                <a:cxn ang="0">
                  <a:pos x="461" y="111"/>
                </a:cxn>
                <a:cxn ang="0">
                  <a:pos x="440" y="79"/>
                </a:cxn>
                <a:cxn ang="0">
                  <a:pos x="404" y="94"/>
                </a:cxn>
                <a:cxn ang="0">
                  <a:pos x="381" y="37"/>
                </a:cxn>
                <a:cxn ang="0">
                  <a:pos x="348" y="17"/>
                </a:cxn>
                <a:cxn ang="0">
                  <a:pos x="323" y="46"/>
                </a:cxn>
                <a:cxn ang="0">
                  <a:pos x="276" y="4"/>
                </a:cxn>
                <a:cxn ang="0">
                  <a:pos x="237" y="0"/>
                </a:cxn>
                <a:cxn ang="0">
                  <a:pos x="227" y="37"/>
                </a:cxn>
                <a:cxn ang="0">
                  <a:pos x="168" y="19"/>
                </a:cxn>
                <a:cxn ang="0">
                  <a:pos x="131" y="31"/>
                </a:cxn>
                <a:cxn ang="0">
                  <a:pos x="137" y="69"/>
                </a:cxn>
                <a:cxn ang="0">
                  <a:pos x="76" y="77"/>
                </a:cxn>
                <a:cxn ang="0">
                  <a:pos x="48" y="104"/>
                </a:cxn>
                <a:cxn ang="0">
                  <a:pos x="70" y="136"/>
                </a:cxn>
                <a:cxn ang="0">
                  <a:pos x="18" y="169"/>
                </a:cxn>
                <a:cxn ang="0">
                  <a:pos x="3" y="206"/>
                </a:cxn>
                <a:cxn ang="0">
                  <a:pos x="37" y="225"/>
                </a:cxn>
                <a:cxn ang="0">
                  <a:pos x="35" y="267"/>
                </a:cxn>
                <a:cxn ang="0">
                  <a:pos x="0" y="284"/>
                </a:cxn>
                <a:cxn ang="0">
                  <a:pos x="12" y="321"/>
                </a:cxn>
                <a:cxn ang="0">
                  <a:pos x="70" y="374"/>
                </a:cxn>
                <a:cxn ang="0">
                  <a:pos x="48" y="406"/>
                </a:cxn>
                <a:cxn ang="0">
                  <a:pos x="76" y="432"/>
                </a:cxn>
                <a:cxn ang="0">
                  <a:pos x="137" y="441"/>
                </a:cxn>
                <a:cxn ang="0">
                  <a:pos x="131" y="479"/>
                </a:cxn>
                <a:cxn ang="0">
                  <a:pos x="168" y="491"/>
                </a:cxn>
                <a:cxn ang="0">
                  <a:pos x="228" y="473"/>
                </a:cxn>
                <a:cxn ang="0">
                  <a:pos x="238" y="510"/>
                </a:cxn>
                <a:cxn ang="0">
                  <a:pos x="277" y="505"/>
                </a:cxn>
                <a:cxn ang="0">
                  <a:pos x="323" y="464"/>
                </a:cxn>
                <a:cxn ang="0">
                  <a:pos x="348" y="493"/>
                </a:cxn>
                <a:cxn ang="0">
                  <a:pos x="381" y="472"/>
                </a:cxn>
                <a:cxn ang="0">
                  <a:pos x="404" y="415"/>
                </a:cxn>
                <a:cxn ang="0">
                  <a:pos x="440" y="431"/>
                </a:cxn>
                <a:cxn ang="0">
                  <a:pos x="461" y="398"/>
                </a:cxn>
                <a:cxn ang="0">
                  <a:pos x="458" y="337"/>
                </a:cxn>
                <a:cxn ang="0">
                  <a:pos x="497" y="336"/>
                </a:cxn>
                <a:cxn ang="0">
                  <a:pos x="502" y="298"/>
                </a:cxn>
                <a:cxn ang="0">
                  <a:pos x="474" y="255"/>
                </a:cxn>
                <a:cxn ang="0">
                  <a:pos x="505" y="232"/>
                </a:cxn>
                <a:cxn ang="0">
                  <a:pos x="347" y="411"/>
                </a:cxn>
                <a:cxn ang="0">
                  <a:pos x="273" y="436"/>
                </a:cxn>
                <a:cxn ang="0">
                  <a:pos x="236" y="436"/>
                </a:cxn>
                <a:cxn ang="0">
                  <a:pos x="161" y="411"/>
                </a:cxn>
                <a:cxn ang="0">
                  <a:pos x="96" y="344"/>
                </a:cxn>
                <a:cxn ang="0">
                  <a:pos x="73" y="268"/>
                </a:cxn>
                <a:cxn ang="0">
                  <a:pos x="75" y="226"/>
                </a:cxn>
                <a:cxn ang="0">
                  <a:pos x="104" y="153"/>
                </a:cxn>
                <a:cxn ang="0">
                  <a:pos x="161" y="99"/>
                </a:cxn>
                <a:cxn ang="0">
                  <a:pos x="236" y="74"/>
                </a:cxn>
                <a:cxn ang="0">
                  <a:pos x="273" y="74"/>
                </a:cxn>
                <a:cxn ang="0">
                  <a:pos x="347" y="99"/>
                </a:cxn>
                <a:cxn ang="0">
                  <a:pos x="413" y="166"/>
                </a:cxn>
                <a:cxn ang="0">
                  <a:pos x="436" y="241"/>
                </a:cxn>
                <a:cxn ang="0">
                  <a:pos x="434" y="284"/>
                </a:cxn>
                <a:cxn ang="0">
                  <a:pos x="404" y="357"/>
                </a:cxn>
                <a:cxn ang="0">
                  <a:pos x="347" y="411"/>
                </a:cxn>
              </a:cxnLst>
              <a:rect l="0" t="0" r="r" b="b"/>
              <a:pathLst>
                <a:path w="509" h="510">
                  <a:moveTo>
                    <a:pt x="508" y="226"/>
                  </a:moveTo>
                  <a:cubicBezTo>
                    <a:pt x="503" y="193"/>
                    <a:pt x="503" y="193"/>
                    <a:pt x="503" y="193"/>
                  </a:cubicBezTo>
                  <a:cubicBezTo>
                    <a:pt x="502" y="191"/>
                    <a:pt x="500" y="189"/>
                    <a:pt x="497" y="189"/>
                  </a:cubicBezTo>
                  <a:cubicBezTo>
                    <a:pt x="464" y="190"/>
                    <a:pt x="464" y="190"/>
                    <a:pt x="464" y="190"/>
                  </a:cubicBezTo>
                  <a:cubicBezTo>
                    <a:pt x="458" y="171"/>
                    <a:pt x="450" y="152"/>
                    <a:pt x="439" y="136"/>
                  </a:cubicBezTo>
                  <a:cubicBezTo>
                    <a:pt x="461" y="111"/>
                    <a:pt x="461" y="111"/>
                    <a:pt x="461" y="111"/>
                  </a:cubicBezTo>
                  <a:cubicBezTo>
                    <a:pt x="463" y="109"/>
                    <a:pt x="463" y="106"/>
                    <a:pt x="461" y="104"/>
                  </a:cubicBezTo>
                  <a:cubicBezTo>
                    <a:pt x="440" y="79"/>
                    <a:pt x="440" y="79"/>
                    <a:pt x="440" y="79"/>
                  </a:cubicBezTo>
                  <a:cubicBezTo>
                    <a:pt x="438" y="77"/>
                    <a:pt x="435" y="76"/>
                    <a:pt x="433" y="77"/>
                  </a:cubicBezTo>
                  <a:cubicBezTo>
                    <a:pt x="404" y="94"/>
                    <a:pt x="404" y="94"/>
                    <a:pt x="404" y="94"/>
                  </a:cubicBezTo>
                  <a:cubicBezTo>
                    <a:pt x="394" y="85"/>
                    <a:pt x="383" y="76"/>
                    <a:pt x="371" y="69"/>
                  </a:cubicBezTo>
                  <a:cubicBezTo>
                    <a:pt x="381" y="37"/>
                    <a:pt x="381" y="37"/>
                    <a:pt x="381" y="37"/>
                  </a:cubicBezTo>
                  <a:cubicBezTo>
                    <a:pt x="382" y="35"/>
                    <a:pt x="380" y="32"/>
                    <a:pt x="378" y="31"/>
                  </a:cubicBezTo>
                  <a:cubicBezTo>
                    <a:pt x="348" y="17"/>
                    <a:pt x="348" y="17"/>
                    <a:pt x="348" y="17"/>
                  </a:cubicBezTo>
                  <a:cubicBezTo>
                    <a:pt x="345" y="16"/>
                    <a:pt x="342" y="17"/>
                    <a:pt x="341" y="19"/>
                  </a:cubicBezTo>
                  <a:cubicBezTo>
                    <a:pt x="323" y="46"/>
                    <a:pt x="323" y="46"/>
                    <a:pt x="323" y="46"/>
                  </a:cubicBezTo>
                  <a:cubicBezTo>
                    <a:pt x="309" y="42"/>
                    <a:pt x="295" y="38"/>
                    <a:pt x="281" y="37"/>
                  </a:cubicBezTo>
                  <a:cubicBezTo>
                    <a:pt x="276" y="4"/>
                    <a:pt x="276" y="4"/>
                    <a:pt x="276" y="4"/>
                  </a:cubicBezTo>
                  <a:cubicBezTo>
                    <a:pt x="275" y="2"/>
                    <a:pt x="273" y="0"/>
                    <a:pt x="270" y="0"/>
                  </a:cubicBezTo>
                  <a:cubicBezTo>
                    <a:pt x="237" y="0"/>
                    <a:pt x="237" y="0"/>
                    <a:pt x="237" y="0"/>
                  </a:cubicBezTo>
                  <a:cubicBezTo>
                    <a:pt x="234" y="0"/>
                    <a:pt x="232" y="2"/>
                    <a:pt x="231" y="4"/>
                  </a:cubicBezTo>
                  <a:cubicBezTo>
                    <a:pt x="227" y="37"/>
                    <a:pt x="227" y="37"/>
                    <a:pt x="227" y="37"/>
                  </a:cubicBezTo>
                  <a:cubicBezTo>
                    <a:pt x="213" y="39"/>
                    <a:pt x="199" y="42"/>
                    <a:pt x="186" y="46"/>
                  </a:cubicBezTo>
                  <a:cubicBezTo>
                    <a:pt x="168" y="19"/>
                    <a:pt x="168" y="19"/>
                    <a:pt x="168" y="19"/>
                  </a:cubicBezTo>
                  <a:cubicBezTo>
                    <a:pt x="166" y="17"/>
                    <a:pt x="163" y="16"/>
                    <a:pt x="161" y="17"/>
                  </a:cubicBezTo>
                  <a:cubicBezTo>
                    <a:pt x="131" y="31"/>
                    <a:pt x="131" y="31"/>
                    <a:pt x="131" y="31"/>
                  </a:cubicBezTo>
                  <a:cubicBezTo>
                    <a:pt x="128" y="32"/>
                    <a:pt x="127" y="35"/>
                    <a:pt x="128" y="37"/>
                  </a:cubicBezTo>
                  <a:cubicBezTo>
                    <a:pt x="137" y="69"/>
                    <a:pt x="137" y="69"/>
                    <a:pt x="137" y="69"/>
                  </a:cubicBezTo>
                  <a:cubicBezTo>
                    <a:pt x="125" y="76"/>
                    <a:pt x="114" y="85"/>
                    <a:pt x="104" y="94"/>
                  </a:cubicBezTo>
                  <a:cubicBezTo>
                    <a:pt x="76" y="77"/>
                    <a:pt x="76" y="77"/>
                    <a:pt x="76" y="77"/>
                  </a:cubicBezTo>
                  <a:cubicBezTo>
                    <a:pt x="74" y="76"/>
                    <a:pt x="71" y="77"/>
                    <a:pt x="69" y="79"/>
                  </a:cubicBezTo>
                  <a:cubicBezTo>
                    <a:pt x="48" y="104"/>
                    <a:pt x="48" y="104"/>
                    <a:pt x="48" y="104"/>
                  </a:cubicBezTo>
                  <a:cubicBezTo>
                    <a:pt x="46" y="106"/>
                    <a:pt x="46" y="109"/>
                    <a:pt x="48" y="111"/>
                  </a:cubicBezTo>
                  <a:cubicBezTo>
                    <a:pt x="70" y="136"/>
                    <a:pt x="70" y="136"/>
                    <a:pt x="70" y="136"/>
                  </a:cubicBezTo>
                  <a:cubicBezTo>
                    <a:pt x="62" y="147"/>
                    <a:pt x="56" y="160"/>
                    <a:pt x="50" y="173"/>
                  </a:cubicBezTo>
                  <a:cubicBezTo>
                    <a:pt x="18" y="169"/>
                    <a:pt x="18" y="169"/>
                    <a:pt x="18" y="169"/>
                  </a:cubicBezTo>
                  <a:cubicBezTo>
                    <a:pt x="15" y="169"/>
                    <a:pt x="13" y="171"/>
                    <a:pt x="12" y="173"/>
                  </a:cubicBezTo>
                  <a:cubicBezTo>
                    <a:pt x="3" y="206"/>
                    <a:pt x="3" y="206"/>
                    <a:pt x="3" y="206"/>
                  </a:cubicBezTo>
                  <a:cubicBezTo>
                    <a:pt x="3" y="208"/>
                    <a:pt x="4" y="211"/>
                    <a:pt x="6" y="212"/>
                  </a:cubicBezTo>
                  <a:cubicBezTo>
                    <a:pt x="37" y="225"/>
                    <a:pt x="37" y="225"/>
                    <a:pt x="37" y="225"/>
                  </a:cubicBezTo>
                  <a:cubicBezTo>
                    <a:pt x="35" y="235"/>
                    <a:pt x="35" y="245"/>
                    <a:pt x="35" y="255"/>
                  </a:cubicBezTo>
                  <a:cubicBezTo>
                    <a:pt x="35" y="259"/>
                    <a:pt x="35" y="263"/>
                    <a:pt x="35" y="267"/>
                  </a:cubicBezTo>
                  <a:cubicBezTo>
                    <a:pt x="4" y="277"/>
                    <a:pt x="4" y="277"/>
                    <a:pt x="4" y="277"/>
                  </a:cubicBezTo>
                  <a:cubicBezTo>
                    <a:pt x="1" y="278"/>
                    <a:pt x="0" y="281"/>
                    <a:pt x="0" y="284"/>
                  </a:cubicBezTo>
                  <a:cubicBezTo>
                    <a:pt x="6" y="316"/>
                    <a:pt x="6" y="316"/>
                    <a:pt x="6" y="316"/>
                  </a:cubicBezTo>
                  <a:cubicBezTo>
                    <a:pt x="6" y="319"/>
                    <a:pt x="9" y="321"/>
                    <a:pt x="12" y="321"/>
                  </a:cubicBezTo>
                  <a:cubicBezTo>
                    <a:pt x="44" y="320"/>
                    <a:pt x="44" y="320"/>
                    <a:pt x="44" y="320"/>
                  </a:cubicBezTo>
                  <a:cubicBezTo>
                    <a:pt x="50" y="339"/>
                    <a:pt x="59" y="357"/>
                    <a:pt x="70" y="374"/>
                  </a:cubicBezTo>
                  <a:cubicBezTo>
                    <a:pt x="48" y="398"/>
                    <a:pt x="48" y="398"/>
                    <a:pt x="48" y="398"/>
                  </a:cubicBezTo>
                  <a:cubicBezTo>
                    <a:pt x="46" y="400"/>
                    <a:pt x="46" y="404"/>
                    <a:pt x="48" y="406"/>
                  </a:cubicBezTo>
                  <a:cubicBezTo>
                    <a:pt x="69" y="431"/>
                    <a:pt x="69" y="431"/>
                    <a:pt x="69" y="431"/>
                  </a:cubicBezTo>
                  <a:cubicBezTo>
                    <a:pt x="71" y="433"/>
                    <a:pt x="74" y="434"/>
                    <a:pt x="76" y="432"/>
                  </a:cubicBezTo>
                  <a:cubicBezTo>
                    <a:pt x="104" y="415"/>
                    <a:pt x="104" y="415"/>
                    <a:pt x="104" y="415"/>
                  </a:cubicBezTo>
                  <a:cubicBezTo>
                    <a:pt x="114" y="425"/>
                    <a:pt x="125" y="433"/>
                    <a:pt x="137" y="441"/>
                  </a:cubicBezTo>
                  <a:cubicBezTo>
                    <a:pt x="128" y="472"/>
                    <a:pt x="128" y="472"/>
                    <a:pt x="128" y="472"/>
                  </a:cubicBezTo>
                  <a:cubicBezTo>
                    <a:pt x="127" y="475"/>
                    <a:pt x="128" y="478"/>
                    <a:pt x="131" y="479"/>
                  </a:cubicBezTo>
                  <a:cubicBezTo>
                    <a:pt x="161" y="493"/>
                    <a:pt x="161" y="493"/>
                    <a:pt x="161" y="493"/>
                  </a:cubicBezTo>
                  <a:cubicBezTo>
                    <a:pt x="163" y="494"/>
                    <a:pt x="166" y="493"/>
                    <a:pt x="168" y="491"/>
                  </a:cubicBezTo>
                  <a:cubicBezTo>
                    <a:pt x="186" y="464"/>
                    <a:pt x="186" y="464"/>
                    <a:pt x="186" y="464"/>
                  </a:cubicBezTo>
                  <a:cubicBezTo>
                    <a:pt x="199" y="468"/>
                    <a:pt x="213" y="471"/>
                    <a:pt x="228" y="473"/>
                  </a:cubicBezTo>
                  <a:cubicBezTo>
                    <a:pt x="233" y="505"/>
                    <a:pt x="233" y="505"/>
                    <a:pt x="233" y="505"/>
                  </a:cubicBezTo>
                  <a:cubicBezTo>
                    <a:pt x="233" y="508"/>
                    <a:pt x="236" y="510"/>
                    <a:pt x="238" y="510"/>
                  </a:cubicBezTo>
                  <a:cubicBezTo>
                    <a:pt x="272" y="510"/>
                    <a:pt x="272" y="510"/>
                    <a:pt x="272" y="510"/>
                  </a:cubicBezTo>
                  <a:cubicBezTo>
                    <a:pt x="274" y="510"/>
                    <a:pt x="277" y="508"/>
                    <a:pt x="277" y="505"/>
                  </a:cubicBezTo>
                  <a:cubicBezTo>
                    <a:pt x="282" y="473"/>
                    <a:pt x="282" y="473"/>
                    <a:pt x="282" y="473"/>
                  </a:cubicBezTo>
                  <a:cubicBezTo>
                    <a:pt x="296" y="471"/>
                    <a:pt x="309" y="468"/>
                    <a:pt x="323" y="464"/>
                  </a:cubicBezTo>
                  <a:cubicBezTo>
                    <a:pt x="341" y="491"/>
                    <a:pt x="341" y="491"/>
                    <a:pt x="341" y="491"/>
                  </a:cubicBezTo>
                  <a:cubicBezTo>
                    <a:pt x="342" y="493"/>
                    <a:pt x="345" y="494"/>
                    <a:pt x="348" y="493"/>
                  </a:cubicBezTo>
                  <a:cubicBezTo>
                    <a:pt x="378" y="479"/>
                    <a:pt x="378" y="479"/>
                    <a:pt x="378" y="479"/>
                  </a:cubicBezTo>
                  <a:cubicBezTo>
                    <a:pt x="380" y="478"/>
                    <a:pt x="382" y="475"/>
                    <a:pt x="381" y="472"/>
                  </a:cubicBezTo>
                  <a:cubicBezTo>
                    <a:pt x="371" y="441"/>
                    <a:pt x="371" y="441"/>
                    <a:pt x="371" y="441"/>
                  </a:cubicBezTo>
                  <a:cubicBezTo>
                    <a:pt x="383" y="433"/>
                    <a:pt x="394" y="425"/>
                    <a:pt x="404" y="415"/>
                  </a:cubicBezTo>
                  <a:cubicBezTo>
                    <a:pt x="433" y="432"/>
                    <a:pt x="433" y="432"/>
                    <a:pt x="433" y="432"/>
                  </a:cubicBezTo>
                  <a:cubicBezTo>
                    <a:pt x="435" y="434"/>
                    <a:pt x="438" y="433"/>
                    <a:pt x="440" y="431"/>
                  </a:cubicBezTo>
                  <a:cubicBezTo>
                    <a:pt x="461" y="406"/>
                    <a:pt x="461" y="406"/>
                    <a:pt x="461" y="406"/>
                  </a:cubicBezTo>
                  <a:cubicBezTo>
                    <a:pt x="463" y="404"/>
                    <a:pt x="463" y="400"/>
                    <a:pt x="461" y="398"/>
                  </a:cubicBezTo>
                  <a:cubicBezTo>
                    <a:pt x="439" y="374"/>
                    <a:pt x="439" y="374"/>
                    <a:pt x="439" y="374"/>
                  </a:cubicBezTo>
                  <a:cubicBezTo>
                    <a:pt x="446" y="362"/>
                    <a:pt x="453" y="350"/>
                    <a:pt x="458" y="337"/>
                  </a:cubicBezTo>
                  <a:cubicBezTo>
                    <a:pt x="491" y="340"/>
                    <a:pt x="491" y="340"/>
                    <a:pt x="491" y="340"/>
                  </a:cubicBezTo>
                  <a:cubicBezTo>
                    <a:pt x="493" y="341"/>
                    <a:pt x="496" y="339"/>
                    <a:pt x="497" y="336"/>
                  </a:cubicBezTo>
                  <a:cubicBezTo>
                    <a:pt x="505" y="304"/>
                    <a:pt x="505" y="304"/>
                    <a:pt x="505" y="304"/>
                  </a:cubicBezTo>
                  <a:cubicBezTo>
                    <a:pt x="506" y="302"/>
                    <a:pt x="505" y="299"/>
                    <a:pt x="502" y="298"/>
                  </a:cubicBezTo>
                  <a:cubicBezTo>
                    <a:pt x="472" y="285"/>
                    <a:pt x="472" y="285"/>
                    <a:pt x="472" y="285"/>
                  </a:cubicBezTo>
                  <a:cubicBezTo>
                    <a:pt x="473" y="275"/>
                    <a:pt x="474" y="265"/>
                    <a:pt x="474" y="255"/>
                  </a:cubicBezTo>
                  <a:cubicBezTo>
                    <a:pt x="474" y="251"/>
                    <a:pt x="474" y="247"/>
                    <a:pt x="474" y="243"/>
                  </a:cubicBezTo>
                  <a:cubicBezTo>
                    <a:pt x="505" y="232"/>
                    <a:pt x="505" y="232"/>
                    <a:pt x="505" y="232"/>
                  </a:cubicBezTo>
                  <a:cubicBezTo>
                    <a:pt x="507" y="232"/>
                    <a:pt x="509" y="229"/>
                    <a:pt x="508" y="226"/>
                  </a:cubicBezTo>
                  <a:close/>
                  <a:moveTo>
                    <a:pt x="347" y="411"/>
                  </a:moveTo>
                  <a:cubicBezTo>
                    <a:pt x="337" y="417"/>
                    <a:pt x="326" y="422"/>
                    <a:pt x="314" y="426"/>
                  </a:cubicBezTo>
                  <a:cubicBezTo>
                    <a:pt x="301" y="431"/>
                    <a:pt x="287" y="434"/>
                    <a:pt x="273" y="436"/>
                  </a:cubicBezTo>
                  <a:cubicBezTo>
                    <a:pt x="267" y="436"/>
                    <a:pt x="261" y="436"/>
                    <a:pt x="254" y="436"/>
                  </a:cubicBezTo>
                  <a:cubicBezTo>
                    <a:pt x="248" y="436"/>
                    <a:pt x="242" y="436"/>
                    <a:pt x="236" y="436"/>
                  </a:cubicBezTo>
                  <a:cubicBezTo>
                    <a:pt x="222" y="434"/>
                    <a:pt x="208" y="431"/>
                    <a:pt x="194" y="426"/>
                  </a:cubicBezTo>
                  <a:cubicBezTo>
                    <a:pt x="183" y="422"/>
                    <a:pt x="172" y="417"/>
                    <a:pt x="161" y="411"/>
                  </a:cubicBezTo>
                  <a:cubicBezTo>
                    <a:pt x="149" y="404"/>
                    <a:pt x="138" y="395"/>
                    <a:pt x="128" y="385"/>
                  </a:cubicBezTo>
                  <a:cubicBezTo>
                    <a:pt x="115" y="373"/>
                    <a:pt x="104" y="359"/>
                    <a:pt x="96" y="344"/>
                  </a:cubicBezTo>
                  <a:cubicBezTo>
                    <a:pt x="91" y="336"/>
                    <a:pt x="88" y="328"/>
                    <a:pt x="84" y="319"/>
                  </a:cubicBezTo>
                  <a:cubicBezTo>
                    <a:pt x="78" y="303"/>
                    <a:pt x="75" y="286"/>
                    <a:pt x="73" y="268"/>
                  </a:cubicBezTo>
                  <a:cubicBezTo>
                    <a:pt x="73" y="264"/>
                    <a:pt x="73" y="259"/>
                    <a:pt x="73" y="255"/>
                  </a:cubicBezTo>
                  <a:cubicBezTo>
                    <a:pt x="73" y="245"/>
                    <a:pt x="73" y="235"/>
                    <a:pt x="75" y="226"/>
                  </a:cubicBezTo>
                  <a:cubicBezTo>
                    <a:pt x="77" y="213"/>
                    <a:pt x="80" y="202"/>
                    <a:pt x="84" y="190"/>
                  </a:cubicBezTo>
                  <a:cubicBezTo>
                    <a:pt x="90" y="177"/>
                    <a:pt x="96" y="164"/>
                    <a:pt x="104" y="153"/>
                  </a:cubicBezTo>
                  <a:cubicBezTo>
                    <a:pt x="111" y="143"/>
                    <a:pt x="119" y="133"/>
                    <a:pt x="128" y="125"/>
                  </a:cubicBezTo>
                  <a:cubicBezTo>
                    <a:pt x="138" y="115"/>
                    <a:pt x="149" y="106"/>
                    <a:pt x="161" y="99"/>
                  </a:cubicBezTo>
                  <a:cubicBezTo>
                    <a:pt x="172" y="93"/>
                    <a:pt x="183" y="87"/>
                    <a:pt x="194" y="83"/>
                  </a:cubicBezTo>
                  <a:cubicBezTo>
                    <a:pt x="208" y="79"/>
                    <a:pt x="222" y="76"/>
                    <a:pt x="236" y="74"/>
                  </a:cubicBezTo>
                  <a:cubicBezTo>
                    <a:pt x="242" y="73"/>
                    <a:pt x="248" y="73"/>
                    <a:pt x="254" y="73"/>
                  </a:cubicBezTo>
                  <a:cubicBezTo>
                    <a:pt x="261" y="73"/>
                    <a:pt x="267" y="73"/>
                    <a:pt x="273" y="74"/>
                  </a:cubicBezTo>
                  <a:cubicBezTo>
                    <a:pt x="287" y="76"/>
                    <a:pt x="301" y="79"/>
                    <a:pt x="314" y="83"/>
                  </a:cubicBezTo>
                  <a:cubicBezTo>
                    <a:pt x="326" y="87"/>
                    <a:pt x="337" y="93"/>
                    <a:pt x="347" y="99"/>
                  </a:cubicBezTo>
                  <a:cubicBezTo>
                    <a:pt x="359" y="106"/>
                    <a:pt x="371" y="115"/>
                    <a:pt x="381" y="125"/>
                  </a:cubicBezTo>
                  <a:cubicBezTo>
                    <a:pt x="394" y="137"/>
                    <a:pt x="404" y="151"/>
                    <a:pt x="413" y="166"/>
                  </a:cubicBezTo>
                  <a:cubicBezTo>
                    <a:pt x="417" y="174"/>
                    <a:pt x="421" y="182"/>
                    <a:pt x="424" y="190"/>
                  </a:cubicBezTo>
                  <a:cubicBezTo>
                    <a:pt x="430" y="206"/>
                    <a:pt x="434" y="224"/>
                    <a:pt x="436" y="241"/>
                  </a:cubicBezTo>
                  <a:cubicBezTo>
                    <a:pt x="436" y="246"/>
                    <a:pt x="436" y="250"/>
                    <a:pt x="436" y="255"/>
                  </a:cubicBezTo>
                  <a:cubicBezTo>
                    <a:pt x="436" y="265"/>
                    <a:pt x="435" y="275"/>
                    <a:pt x="434" y="284"/>
                  </a:cubicBezTo>
                  <a:cubicBezTo>
                    <a:pt x="432" y="296"/>
                    <a:pt x="428" y="308"/>
                    <a:pt x="424" y="319"/>
                  </a:cubicBezTo>
                  <a:cubicBezTo>
                    <a:pt x="419" y="333"/>
                    <a:pt x="412" y="345"/>
                    <a:pt x="404" y="357"/>
                  </a:cubicBezTo>
                  <a:cubicBezTo>
                    <a:pt x="398" y="367"/>
                    <a:pt x="390" y="376"/>
                    <a:pt x="381" y="385"/>
                  </a:cubicBezTo>
                  <a:cubicBezTo>
                    <a:pt x="371" y="395"/>
                    <a:pt x="359" y="404"/>
                    <a:pt x="347" y="4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a:extLst>
                <a:ext uri="{FF2B5EF4-FFF2-40B4-BE49-F238E27FC236}">
                  <a16:creationId xmlns:a16="http://schemas.microsoft.com/office/drawing/2014/main" id="{924C059E-592D-41AA-918F-522883C268DB}"/>
                </a:ext>
              </a:extLst>
            </p:cNvPr>
            <p:cNvSpPr>
              <a:spLocks/>
            </p:cNvSpPr>
            <p:nvPr/>
          </p:nvSpPr>
          <p:spPr bwMode="auto">
            <a:xfrm>
              <a:off x="4844962" y="2043465"/>
              <a:ext cx="466637" cy="465490"/>
            </a:xfrm>
            <a:custGeom>
              <a:avLst/>
              <a:gdLst/>
              <a:ahLst/>
              <a:cxnLst>
                <a:cxn ang="0">
                  <a:pos x="295" y="137"/>
                </a:cxn>
                <a:cxn ang="0">
                  <a:pos x="285" y="96"/>
                </a:cxn>
                <a:cxn ang="0">
                  <a:pos x="276" y="76"/>
                </a:cxn>
                <a:cxn ang="0">
                  <a:pos x="250" y="42"/>
                </a:cxn>
                <a:cxn ang="0">
                  <a:pos x="223" y="21"/>
                </a:cxn>
                <a:cxn ang="0">
                  <a:pos x="196" y="9"/>
                </a:cxn>
                <a:cxn ang="0">
                  <a:pos x="162" y="1"/>
                </a:cxn>
                <a:cxn ang="0">
                  <a:pos x="147" y="0"/>
                </a:cxn>
                <a:cxn ang="0">
                  <a:pos x="133" y="1"/>
                </a:cxn>
                <a:cxn ang="0">
                  <a:pos x="99" y="9"/>
                </a:cxn>
                <a:cxn ang="0">
                  <a:pos x="72" y="21"/>
                </a:cxn>
                <a:cxn ang="0">
                  <a:pos x="44" y="42"/>
                </a:cxn>
                <a:cxn ang="0">
                  <a:pos x="25" y="65"/>
                </a:cxn>
                <a:cxn ang="0">
                  <a:pos x="9" y="96"/>
                </a:cxn>
                <a:cxn ang="0">
                  <a:pos x="2" y="124"/>
                </a:cxn>
                <a:cxn ang="0">
                  <a:pos x="0" y="148"/>
                </a:cxn>
                <a:cxn ang="0">
                  <a:pos x="0" y="159"/>
                </a:cxn>
                <a:cxn ang="0">
                  <a:pos x="9" y="200"/>
                </a:cxn>
                <a:cxn ang="0">
                  <a:pos x="19" y="220"/>
                </a:cxn>
                <a:cxn ang="0">
                  <a:pos x="44" y="254"/>
                </a:cxn>
                <a:cxn ang="0">
                  <a:pos x="72" y="275"/>
                </a:cxn>
                <a:cxn ang="0">
                  <a:pos x="99" y="287"/>
                </a:cxn>
                <a:cxn ang="0">
                  <a:pos x="133" y="295"/>
                </a:cxn>
                <a:cxn ang="0">
                  <a:pos x="147" y="295"/>
                </a:cxn>
                <a:cxn ang="0">
                  <a:pos x="162" y="295"/>
                </a:cxn>
                <a:cxn ang="0">
                  <a:pos x="196" y="287"/>
                </a:cxn>
                <a:cxn ang="0">
                  <a:pos x="223" y="275"/>
                </a:cxn>
                <a:cxn ang="0">
                  <a:pos x="250" y="254"/>
                </a:cxn>
                <a:cxn ang="0">
                  <a:pos x="269" y="231"/>
                </a:cxn>
                <a:cxn ang="0">
                  <a:pos x="285" y="200"/>
                </a:cxn>
                <a:cxn ang="0">
                  <a:pos x="293" y="172"/>
                </a:cxn>
                <a:cxn ang="0">
                  <a:pos x="295" y="148"/>
                </a:cxn>
                <a:cxn ang="0">
                  <a:pos x="295" y="137"/>
                </a:cxn>
              </a:cxnLst>
              <a:rect l="0" t="0" r="r" b="b"/>
              <a:pathLst>
                <a:path w="295" h="295">
                  <a:moveTo>
                    <a:pt x="295" y="137"/>
                  </a:moveTo>
                  <a:cubicBezTo>
                    <a:pt x="293" y="122"/>
                    <a:pt x="290" y="109"/>
                    <a:pt x="285" y="96"/>
                  </a:cubicBezTo>
                  <a:cubicBezTo>
                    <a:pt x="283" y="89"/>
                    <a:pt x="280" y="82"/>
                    <a:pt x="276" y="76"/>
                  </a:cubicBezTo>
                  <a:cubicBezTo>
                    <a:pt x="269" y="63"/>
                    <a:pt x="260" y="52"/>
                    <a:pt x="250" y="42"/>
                  </a:cubicBezTo>
                  <a:cubicBezTo>
                    <a:pt x="242" y="34"/>
                    <a:pt x="233" y="27"/>
                    <a:pt x="223" y="21"/>
                  </a:cubicBezTo>
                  <a:cubicBezTo>
                    <a:pt x="214" y="16"/>
                    <a:pt x="205" y="12"/>
                    <a:pt x="196" y="9"/>
                  </a:cubicBezTo>
                  <a:cubicBezTo>
                    <a:pt x="185" y="5"/>
                    <a:pt x="174" y="2"/>
                    <a:pt x="162" y="1"/>
                  </a:cubicBezTo>
                  <a:cubicBezTo>
                    <a:pt x="157" y="0"/>
                    <a:pt x="152" y="0"/>
                    <a:pt x="147" y="0"/>
                  </a:cubicBezTo>
                  <a:cubicBezTo>
                    <a:pt x="142" y="0"/>
                    <a:pt x="137" y="0"/>
                    <a:pt x="133" y="1"/>
                  </a:cubicBezTo>
                  <a:cubicBezTo>
                    <a:pt x="121" y="2"/>
                    <a:pt x="109" y="5"/>
                    <a:pt x="99" y="9"/>
                  </a:cubicBezTo>
                  <a:cubicBezTo>
                    <a:pt x="89" y="12"/>
                    <a:pt x="80" y="16"/>
                    <a:pt x="72" y="21"/>
                  </a:cubicBezTo>
                  <a:cubicBezTo>
                    <a:pt x="62" y="27"/>
                    <a:pt x="53" y="34"/>
                    <a:pt x="44" y="42"/>
                  </a:cubicBezTo>
                  <a:cubicBezTo>
                    <a:pt x="37" y="49"/>
                    <a:pt x="31" y="57"/>
                    <a:pt x="25" y="65"/>
                  </a:cubicBezTo>
                  <a:cubicBezTo>
                    <a:pt x="19" y="74"/>
                    <a:pt x="13" y="85"/>
                    <a:pt x="9" y="96"/>
                  </a:cubicBezTo>
                  <a:cubicBezTo>
                    <a:pt x="6" y="105"/>
                    <a:pt x="3" y="114"/>
                    <a:pt x="2" y="124"/>
                  </a:cubicBezTo>
                  <a:cubicBezTo>
                    <a:pt x="0" y="132"/>
                    <a:pt x="0" y="140"/>
                    <a:pt x="0" y="148"/>
                  </a:cubicBezTo>
                  <a:cubicBezTo>
                    <a:pt x="0" y="152"/>
                    <a:pt x="0" y="155"/>
                    <a:pt x="0" y="159"/>
                  </a:cubicBezTo>
                  <a:cubicBezTo>
                    <a:pt x="1" y="173"/>
                    <a:pt x="4" y="187"/>
                    <a:pt x="9" y="200"/>
                  </a:cubicBezTo>
                  <a:cubicBezTo>
                    <a:pt x="12" y="207"/>
                    <a:pt x="15" y="214"/>
                    <a:pt x="19" y="220"/>
                  </a:cubicBezTo>
                  <a:cubicBezTo>
                    <a:pt x="25" y="232"/>
                    <a:pt x="34" y="244"/>
                    <a:pt x="44" y="254"/>
                  </a:cubicBezTo>
                  <a:cubicBezTo>
                    <a:pt x="53" y="262"/>
                    <a:pt x="62" y="269"/>
                    <a:pt x="72" y="275"/>
                  </a:cubicBezTo>
                  <a:cubicBezTo>
                    <a:pt x="80" y="280"/>
                    <a:pt x="89" y="284"/>
                    <a:pt x="99" y="287"/>
                  </a:cubicBezTo>
                  <a:cubicBezTo>
                    <a:pt x="109" y="291"/>
                    <a:pt x="121" y="293"/>
                    <a:pt x="133" y="295"/>
                  </a:cubicBezTo>
                  <a:cubicBezTo>
                    <a:pt x="137" y="295"/>
                    <a:pt x="142" y="295"/>
                    <a:pt x="147" y="295"/>
                  </a:cubicBezTo>
                  <a:cubicBezTo>
                    <a:pt x="152" y="295"/>
                    <a:pt x="157" y="295"/>
                    <a:pt x="162" y="295"/>
                  </a:cubicBezTo>
                  <a:cubicBezTo>
                    <a:pt x="174" y="293"/>
                    <a:pt x="185" y="291"/>
                    <a:pt x="196" y="287"/>
                  </a:cubicBezTo>
                  <a:cubicBezTo>
                    <a:pt x="205" y="284"/>
                    <a:pt x="214" y="280"/>
                    <a:pt x="223" y="275"/>
                  </a:cubicBezTo>
                  <a:cubicBezTo>
                    <a:pt x="233" y="269"/>
                    <a:pt x="242" y="262"/>
                    <a:pt x="250" y="254"/>
                  </a:cubicBezTo>
                  <a:cubicBezTo>
                    <a:pt x="257" y="247"/>
                    <a:pt x="264" y="239"/>
                    <a:pt x="269" y="231"/>
                  </a:cubicBezTo>
                  <a:cubicBezTo>
                    <a:pt x="276" y="221"/>
                    <a:pt x="281" y="211"/>
                    <a:pt x="285" y="200"/>
                  </a:cubicBezTo>
                  <a:cubicBezTo>
                    <a:pt x="289" y="191"/>
                    <a:pt x="291" y="181"/>
                    <a:pt x="293" y="172"/>
                  </a:cubicBezTo>
                  <a:cubicBezTo>
                    <a:pt x="294" y="164"/>
                    <a:pt x="295" y="156"/>
                    <a:pt x="295" y="148"/>
                  </a:cubicBezTo>
                  <a:cubicBezTo>
                    <a:pt x="295" y="144"/>
                    <a:pt x="295" y="141"/>
                    <a:pt x="295" y="1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a:extLst>
                <a:ext uri="{FF2B5EF4-FFF2-40B4-BE49-F238E27FC236}">
                  <a16:creationId xmlns:a16="http://schemas.microsoft.com/office/drawing/2014/main" id="{5B24C2AB-5581-4A8A-9147-DEB55FE7AF06}"/>
                </a:ext>
              </a:extLst>
            </p:cNvPr>
            <p:cNvSpPr>
              <a:spLocks noEditPoints="1"/>
            </p:cNvSpPr>
            <p:nvPr/>
          </p:nvSpPr>
          <p:spPr bwMode="auto">
            <a:xfrm>
              <a:off x="4539985" y="2488318"/>
              <a:ext cx="338226" cy="355424"/>
            </a:xfrm>
            <a:custGeom>
              <a:avLst/>
              <a:gdLst/>
              <a:ahLst/>
              <a:cxnLst>
                <a:cxn ang="0">
                  <a:pos x="179" y="127"/>
                </a:cxn>
                <a:cxn ang="0">
                  <a:pos x="175" y="85"/>
                </a:cxn>
                <a:cxn ang="0">
                  <a:pos x="205" y="57"/>
                </a:cxn>
                <a:cxn ang="0">
                  <a:pos x="183" y="40"/>
                </a:cxn>
                <a:cxn ang="0">
                  <a:pos x="117" y="40"/>
                </a:cxn>
                <a:cxn ang="0">
                  <a:pos x="108" y="0"/>
                </a:cxn>
                <a:cxn ang="0">
                  <a:pos x="82" y="11"/>
                </a:cxn>
                <a:cxn ang="0">
                  <a:pos x="49" y="67"/>
                </a:cxn>
                <a:cxn ang="0">
                  <a:pos x="10" y="56"/>
                </a:cxn>
                <a:cxn ang="0">
                  <a:pos x="7" y="83"/>
                </a:cxn>
                <a:cxn ang="0">
                  <a:pos x="34" y="120"/>
                </a:cxn>
                <a:cxn ang="0">
                  <a:pos x="14" y="161"/>
                </a:cxn>
                <a:cxn ang="0">
                  <a:pos x="23" y="187"/>
                </a:cxn>
                <a:cxn ang="0">
                  <a:pos x="59" y="168"/>
                </a:cxn>
                <a:cxn ang="0">
                  <a:pos x="102" y="217"/>
                </a:cxn>
                <a:cxn ang="0">
                  <a:pos x="129" y="223"/>
                </a:cxn>
                <a:cxn ang="0">
                  <a:pos x="131" y="182"/>
                </a:cxn>
                <a:cxn ang="0">
                  <a:pos x="195" y="169"/>
                </a:cxn>
                <a:cxn ang="0">
                  <a:pos x="213" y="149"/>
                </a:cxn>
                <a:cxn ang="0">
                  <a:pos x="160" y="108"/>
                </a:cxn>
                <a:cxn ang="0">
                  <a:pos x="127" y="113"/>
                </a:cxn>
                <a:cxn ang="0">
                  <a:pos x="127" y="108"/>
                </a:cxn>
                <a:cxn ang="0">
                  <a:pos x="160" y="108"/>
                </a:cxn>
                <a:cxn ang="0">
                  <a:pos x="56" y="98"/>
                </a:cxn>
                <a:cxn ang="0">
                  <a:pos x="87" y="114"/>
                </a:cxn>
                <a:cxn ang="0">
                  <a:pos x="60" y="137"/>
                </a:cxn>
                <a:cxn ang="0">
                  <a:pos x="146" y="76"/>
                </a:cxn>
                <a:cxn ang="0">
                  <a:pos x="113" y="93"/>
                </a:cxn>
                <a:cxn ang="0">
                  <a:pos x="146" y="76"/>
                </a:cxn>
                <a:cxn ang="0">
                  <a:pos x="98" y="95"/>
                </a:cxn>
                <a:cxn ang="0">
                  <a:pos x="62" y="84"/>
                </a:cxn>
                <a:cxn ang="0">
                  <a:pos x="69" y="149"/>
                </a:cxn>
                <a:cxn ang="0">
                  <a:pos x="101" y="132"/>
                </a:cxn>
                <a:cxn ang="0">
                  <a:pos x="69" y="149"/>
                </a:cxn>
                <a:cxn ang="0">
                  <a:pos x="117" y="131"/>
                </a:cxn>
                <a:cxn ang="0">
                  <a:pos x="152" y="142"/>
                </a:cxn>
              </a:cxnLst>
              <a:rect l="0" t="0" r="r" b="b"/>
              <a:pathLst>
                <a:path w="214" h="225">
                  <a:moveTo>
                    <a:pt x="208" y="142"/>
                  </a:moveTo>
                  <a:cubicBezTo>
                    <a:pt x="179" y="127"/>
                    <a:pt x="179" y="127"/>
                    <a:pt x="179" y="127"/>
                  </a:cubicBezTo>
                  <a:cubicBezTo>
                    <a:pt x="181" y="120"/>
                    <a:pt x="181" y="113"/>
                    <a:pt x="180" y="106"/>
                  </a:cubicBezTo>
                  <a:cubicBezTo>
                    <a:pt x="180" y="98"/>
                    <a:pt x="178" y="91"/>
                    <a:pt x="175" y="85"/>
                  </a:cubicBezTo>
                  <a:cubicBezTo>
                    <a:pt x="200" y="65"/>
                    <a:pt x="200" y="65"/>
                    <a:pt x="200" y="65"/>
                  </a:cubicBezTo>
                  <a:cubicBezTo>
                    <a:pt x="204" y="62"/>
                    <a:pt x="206" y="58"/>
                    <a:pt x="205" y="57"/>
                  </a:cubicBezTo>
                  <a:cubicBezTo>
                    <a:pt x="192" y="39"/>
                    <a:pt x="192" y="39"/>
                    <a:pt x="192" y="39"/>
                  </a:cubicBezTo>
                  <a:cubicBezTo>
                    <a:pt x="191" y="37"/>
                    <a:pt x="187" y="38"/>
                    <a:pt x="183" y="40"/>
                  </a:cubicBezTo>
                  <a:cubicBezTo>
                    <a:pt x="156" y="57"/>
                    <a:pt x="156" y="57"/>
                    <a:pt x="156" y="57"/>
                  </a:cubicBezTo>
                  <a:cubicBezTo>
                    <a:pt x="145" y="48"/>
                    <a:pt x="132" y="42"/>
                    <a:pt x="117" y="40"/>
                  </a:cubicBezTo>
                  <a:cubicBezTo>
                    <a:pt x="112" y="8"/>
                    <a:pt x="112" y="8"/>
                    <a:pt x="112" y="8"/>
                  </a:cubicBezTo>
                  <a:cubicBezTo>
                    <a:pt x="111" y="4"/>
                    <a:pt x="109" y="0"/>
                    <a:pt x="108" y="0"/>
                  </a:cubicBezTo>
                  <a:cubicBezTo>
                    <a:pt x="85" y="3"/>
                    <a:pt x="85" y="3"/>
                    <a:pt x="85" y="3"/>
                  </a:cubicBezTo>
                  <a:cubicBezTo>
                    <a:pt x="84" y="3"/>
                    <a:pt x="82" y="6"/>
                    <a:pt x="82" y="11"/>
                  </a:cubicBezTo>
                  <a:cubicBezTo>
                    <a:pt x="84" y="43"/>
                    <a:pt x="84" y="43"/>
                    <a:pt x="84" y="43"/>
                  </a:cubicBezTo>
                  <a:cubicBezTo>
                    <a:pt x="70" y="48"/>
                    <a:pt x="58" y="56"/>
                    <a:pt x="49" y="67"/>
                  </a:cubicBezTo>
                  <a:cubicBezTo>
                    <a:pt x="19" y="56"/>
                    <a:pt x="19" y="56"/>
                    <a:pt x="19" y="56"/>
                  </a:cubicBezTo>
                  <a:cubicBezTo>
                    <a:pt x="15" y="54"/>
                    <a:pt x="11" y="54"/>
                    <a:pt x="10" y="56"/>
                  </a:cubicBezTo>
                  <a:cubicBezTo>
                    <a:pt x="1" y="77"/>
                    <a:pt x="1" y="77"/>
                    <a:pt x="1" y="77"/>
                  </a:cubicBezTo>
                  <a:cubicBezTo>
                    <a:pt x="0" y="78"/>
                    <a:pt x="3" y="81"/>
                    <a:pt x="7" y="83"/>
                  </a:cubicBezTo>
                  <a:cubicBezTo>
                    <a:pt x="35" y="98"/>
                    <a:pt x="35" y="98"/>
                    <a:pt x="35" y="98"/>
                  </a:cubicBezTo>
                  <a:cubicBezTo>
                    <a:pt x="34" y="105"/>
                    <a:pt x="33" y="112"/>
                    <a:pt x="34" y="120"/>
                  </a:cubicBezTo>
                  <a:cubicBezTo>
                    <a:pt x="35" y="127"/>
                    <a:pt x="36" y="134"/>
                    <a:pt x="39" y="140"/>
                  </a:cubicBezTo>
                  <a:cubicBezTo>
                    <a:pt x="14" y="161"/>
                    <a:pt x="14" y="161"/>
                    <a:pt x="14" y="161"/>
                  </a:cubicBezTo>
                  <a:cubicBezTo>
                    <a:pt x="11" y="163"/>
                    <a:pt x="9" y="167"/>
                    <a:pt x="10" y="168"/>
                  </a:cubicBezTo>
                  <a:cubicBezTo>
                    <a:pt x="23" y="187"/>
                    <a:pt x="23" y="187"/>
                    <a:pt x="23" y="187"/>
                  </a:cubicBezTo>
                  <a:cubicBezTo>
                    <a:pt x="24" y="188"/>
                    <a:pt x="28" y="187"/>
                    <a:pt x="31" y="185"/>
                  </a:cubicBezTo>
                  <a:cubicBezTo>
                    <a:pt x="59" y="168"/>
                    <a:pt x="59" y="168"/>
                    <a:pt x="59" y="168"/>
                  </a:cubicBezTo>
                  <a:cubicBezTo>
                    <a:pt x="69" y="177"/>
                    <a:pt x="83" y="184"/>
                    <a:pt x="97" y="186"/>
                  </a:cubicBezTo>
                  <a:cubicBezTo>
                    <a:pt x="102" y="217"/>
                    <a:pt x="102" y="217"/>
                    <a:pt x="102" y="217"/>
                  </a:cubicBezTo>
                  <a:cubicBezTo>
                    <a:pt x="103" y="221"/>
                    <a:pt x="105" y="225"/>
                    <a:pt x="107" y="225"/>
                  </a:cubicBezTo>
                  <a:cubicBezTo>
                    <a:pt x="129" y="223"/>
                    <a:pt x="129" y="223"/>
                    <a:pt x="129" y="223"/>
                  </a:cubicBezTo>
                  <a:cubicBezTo>
                    <a:pt x="131" y="222"/>
                    <a:pt x="132" y="219"/>
                    <a:pt x="132" y="214"/>
                  </a:cubicBezTo>
                  <a:cubicBezTo>
                    <a:pt x="131" y="182"/>
                    <a:pt x="131" y="182"/>
                    <a:pt x="131" y="182"/>
                  </a:cubicBezTo>
                  <a:cubicBezTo>
                    <a:pt x="145" y="178"/>
                    <a:pt x="157" y="169"/>
                    <a:pt x="165" y="158"/>
                  </a:cubicBezTo>
                  <a:cubicBezTo>
                    <a:pt x="195" y="169"/>
                    <a:pt x="195" y="169"/>
                    <a:pt x="195" y="169"/>
                  </a:cubicBezTo>
                  <a:cubicBezTo>
                    <a:pt x="199" y="171"/>
                    <a:pt x="203" y="171"/>
                    <a:pt x="204" y="169"/>
                  </a:cubicBezTo>
                  <a:cubicBezTo>
                    <a:pt x="213" y="149"/>
                    <a:pt x="213" y="149"/>
                    <a:pt x="213" y="149"/>
                  </a:cubicBezTo>
                  <a:cubicBezTo>
                    <a:pt x="214" y="147"/>
                    <a:pt x="212" y="144"/>
                    <a:pt x="208" y="142"/>
                  </a:cubicBezTo>
                  <a:close/>
                  <a:moveTo>
                    <a:pt x="160" y="108"/>
                  </a:moveTo>
                  <a:cubicBezTo>
                    <a:pt x="161" y="115"/>
                    <a:pt x="160" y="121"/>
                    <a:pt x="158" y="128"/>
                  </a:cubicBezTo>
                  <a:cubicBezTo>
                    <a:pt x="127" y="113"/>
                    <a:pt x="127" y="113"/>
                    <a:pt x="127" y="113"/>
                  </a:cubicBezTo>
                  <a:cubicBezTo>
                    <a:pt x="127" y="113"/>
                    <a:pt x="127" y="112"/>
                    <a:pt x="127" y="111"/>
                  </a:cubicBezTo>
                  <a:cubicBezTo>
                    <a:pt x="127" y="110"/>
                    <a:pt x="127" y="109"/>
                    <a:pt x="127" y="108"/>
                  </a:cubicBezTo>
                  <a:cubicBezTo>
                    <a:pt x="155" y="88"/>
                    <a:pt x="155" y="88"/>
                    <a:pt x="155" y="88"/>
                  </a:cubicBezTo>
                  <a:cubicBezTo>
                    <a:pt x="158" y="94"/>
                    <a:pt x="160" y="101"/>
                    <a:pt x="160" y="108"/>
                  </a:cubicBezTo>
                  <a:close/>
                  <a:moveTo>
                    <a:pt x="54" y="118"/>
                  </a:moveTo>
                  <a:cubicBezTo>
                    <a:pt x="53" y="111"/>
                    <a:pt x="54" y="104"/>
                    <a:pt x="56" y="98"/>
                  </a:cubicBezTo>
                  <a:cubicBezTo>
                    <a:pt x="87" y="112"/>
                    <a:pt x="87" y="112"/>
                    <a:pt x="87" y="112"/>
                  </a:cubicBezTo>
                  <a:cubicBezTo>
                    <a:pt x="87" y="113"/>
                    <a:pt x="87" y="114"/>
                    <a:pt x="87" y="114"/>
                  </a:cubicBezTo>
                  <a:cubicBezTo>
                    <a:pt x="87" y="115"/>
                    <a:pt x="87" y="116"/>
                    <a:pt x="87" y="117"/>
                  </a:cubicBezTo>
                  <a:cubicBezTo>
                    <a:pt x="60" y="137"/>
                    <a:pt x="60" y="137"/>
                    <a:pt x="60" y="137"/>
                  </a:cubicBezTo>
                  <a:cubicBezTo>
                    <a:pt x="57" y="131"/>
                    <a:pt x="55" y="125"/>
                    <a:pt x="54" y="118"/>
                  </a:cubicBezTo>
                  <a:close/>
                  <a:moveTo>
                    <a:pt x="146" y="76"/>
                  </a:moveTo>
                  <a:cubicBezTo>
                    <a:pt x="118" y="95"/>
                    <a:pt x="118" y="95"/>
                    <a:pt x="118" y="95"/>
                  </a:cubicBezTo>
                  <a:cubicBezTo>
                    <a:pt x="116" y="94"/>
                    <a:pt x="115" y="94"/>
                    <a:pt x="113" y="93"/>
                  </a:cubicBezTo>
                  <a:cubicBezTo>
                    <a:pt x="110" y="59"/>
                    <a:pt x="110" y="59"/>
                    <a:pt x="110" y="59"/>
                  </a:cubicBezTo>
                  <a:cubicBezTo>
                    <a:pt x="124" y="60"/>
                    <a:pt x="137" y="66"/>
                    <a:pt x="146" y="76"/>
                  </a:cubicBezTo>
                  <a:close/>
                  <a:moveTo>
                    <a:pt x="95" y="61"/>
                  </a:moveTo>
                  <a:cubicBezTo>
                    <a:pt x="98" y="95"/>
                    <a:pt x="98" y="95"/>
                    <a:pt x="98" y="95"/>
                  </a:cubicBezTo>
                  <a:cubicBezTo>
                    <a:pt x="96" y="95"/>
                    <a:pt x="95" y="97"/>
                    <a:pt x="93" y="98"/>
                  </a:cubicBezTo>
                  <a:cubicBezTo>
                    <a:pt x="62" y="84"/>
                    <a:pt x="62" y="84"/>
                    <a:pt x="62" y="84"/>
                  </a:cubicBezTo>
                  <a:cubicBezTo>
                    <a:pt x="70" y="72"/>
                    <a:pt x="81" y="64"/>
                    <a:pt x="95" y="61"/>
                  </a:cubicBezTo>
                  <a:close/>
                  <a:moveTo>
                    <a:pt x="69" y="149"/>
                  </a:moveTo>
                  <a:cubicBezTo>
                    <a:pt x="96" y="130"/>
                    <a:pt x="96" y="130"/>
                    <a:pt x="96" y="130"/>
                  </a:cubicBezTo>
                  <a:cubicBezTo>
                    <a:pt x="98" y="131"/>
                    <a:pt x="100" y="131"/>
                    <a:pt x="101" y="132"/>
                  </a:cubicBezTo>
                  <a:cubicBezTo>
                    <a:pt x="105" y="166"/>
                    <a:pt x="105" y="166"/>
                    <a:pt x="105" y="166"/>
                  </a:cubicBezTo>
                  <a:cubicBezTo>
                    <a:pt x="91" y="165"/>
                    <a:pt x="78" y="159"/>
                    <a:pt x="69" y="149"/>
                  </a:cubicBezTo>
                  <a:close/>
                  <a:moveTo>
                    <a:pt x="120" y="164"/>
                  </a:moveTo>
                  <a:cubicBezTo>
                    <a:pt x="117" y="131"/>
                    <a:pt x="117" y="131"/>
                    <a:pt x="117" y="131"/>
                  </a:cubicBezTo>
                  <a:cubicBezTo>
                    <a:pt x="118" y="130"/>
                    <a:pt x="120" y="129"/>
                    <a:pt x="121" y="127"/>
                  </a:cubicBezTo>
                  <a:cubicBezTo>
                    <a:pt x="152" y="142"/>
                    <a:pt x="152" y="142"/>
                    <a:pt x="152" y="142"/>
                  </a:cubicBezTo>
                  <a:cubicBezTo>
                    <a:pt x="145" y="153"/>
                    <a:pt x="133" y="161"/>
                    <a:pt x="120" y="16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2">
              <a:extLst>
                <a:ext uri="{FF2B5EF4-FFF2-40B4-BE49-F238E27FC236}">
                  <a16:creationId xmlns:a16="http://schemas.microsoft.com/office/drawing/2014/main" id="{D968AD3F-7A0A-4BB7-B5EF-14ADA01A5869}"/>
                </a:ext>
              </a:extLst>
            </p:cNvPr>
            <p:cNvSpPr>
              <a:spLocks noEditPoints="1"/>
            </p:cNvSpPr>
            <p:nvPr/>
          </p:nvSpPr>
          <p:spPr bwMode="auto">
            <a:xfrm>
              <a:off x="3841750" y="2500930"/>
              <a:ext cx="380647" cy="376061"/>
            </a:xfrm>
            <a:custGeom>
              <a:avLst/>
              <a:gdLst/>
              <a:ahLst/>
              <a:cxnLst>
                <a:cxn ang="0">
                  <a:pos x="241" y="105"/>
                </a:cxn>
                <a:cxn ang="0">
                  <a:pos x="236" y="81"/>
                </a:cxn>
                <a:cxn ang="0">
                  <a:pos x="227" y="79"/>
                </a:cxn>
                <a:cxn ang="0">
                  <a:pos x="193" y="85"/>
                </a:cxn>
                <a:cxn ang="0">
                  <a:pos x="162" y="51"/>
                </a:cxn>
                <a:cxn ang="0">
                  <a:pos x="170" y="17"/>
                </a:cxn>
                <a:cxn ang="0">
                  <a:pos x="169" y="8"/>
                </a:cxn>
                <a:cxn ang="0">
                  <a:pos x="146" y="1"/>
                </a:cxn>
                <a:cxn ang="0">
                  <a:pos x="139" y="8"/>
                </a:cxn>
                <a:cxn ang="0">
                  <a:pos x="127" y="40"/>
                </a:cxn>
                <a:cxn ang="0">
                  <a:pos x="82" y="50"/>
                </a:cxn>
                <a:cxn ang="0">
                  <a:pos x="57" y="25"/>
                </a:cxn>
                <a:cxn ang="0">
                  <a:pos x="49" y="22"/>
                </a:cxn>
                <a:cxn ang="0">
                  <a:pos x="31" y="38"/>
                </a:cxn>
                <a:cxn ang="0">
                  <a:pos x="34" y="47"/>
                </a:cxn>
                <a:cxn ang="0">
                  <a:pos x="55" y="74"/>
                </a:cxn>
                <a:cxn ang="0">
                  <a:pos x="45" y="95"/>
                </a:cxn>
                <a:cxn ang="0">
                  <a:pos x="42" y="118"/>
                </a:cxn>
                <a:cxn ang="0">
                  <a:pos x="8" y="127"/>
                </a:cxn>
                <a:cxn ang="0">
                  <a:pos x="1" y="133"/>
                </a:cxn>
                <a:cxn ang="0">
                  <a:pos x="6" y="157"/>
                </a:cxn>
                <a:cxn ang="0">
                  <a:pos x="15" y="159"/>
                </a:cxn>
                <a:cxn ang="0">
                  <a:pos x="49" y="153"/>
                </a:cxn>
                <a:cxn ang="0">
                  <a:pos x="80" y="187"/>
                </a:cxn>
                <a:cxn ang="0">
                  <a:pos x="72" y="221"/>
                </a:cxn>
                <a:cxn ang="0">
                  <a:pos x="73" y="230"/>
                </a:cxn>
                <a:cxn ang="0">
                  <a:pos x="96" y="237"/>
                </a:cxn>
                <a:cxn ang="0">
                  <a:pos x="102" y="230"/>
                </a:cxn>
                <a:cxn ang="0">
                  <a:pos x="115" y="198"/>
                </a:cxn>
                <a:cxn ang="0">
                  <a:pos x="160" y="188"/>
                </a:cxn>
                <a:cxn ang="0">
                  <a:pos x="184" y="212"/>
                </a:cxn>
                <a:cxn ang="0">
                  <a:pos x="193" y="216"/>
                </a:cxn>
                <a:cxn ang="0">
                  <a:pos x="211" y="200"/>
                </a:cxn>
                <a:cxn ang="0">
                  <a:pos x="208" y="191"/>
                </a:cxn>
                <a:cxn ang="0">
                  <a:pos x="186" y="164"/>
                </a:cxn>
                <a:cxn ang="0">
                  <a:pos x="197" y="143"/>
                </a:cxn>
                <a:cxn ang="0">
                  <a:pos x="200" y="120"/>
                </a:cxn>
                <a:cxn ang="0">
                  <a:pos x="234" y="111"/>
                </a:cxn>
                <a:cxn ang="0">
                  <a:pos x="241" y="105"/>
                </a:cxn>
                <a:cxn ang="0">
                  <a:pos x="107" y="179"/>
                </a:cxn>
                <a:cxn ang="0">
                  <a:pos x="61" y="105"/>
                </a:cxn>
                <a:cxn ang="0">
                  <a:pos x="135" y="59"/>
                </a:cxn>
                <a:cxn ang="0">
                  <a:pos x="181" y="133"/>
                </a:cxn>
                <a:cxn ang="0">
                  <a:pos x="107" y="179"/>
                </a:cxn>
              </a:cxnLst>
              <a:rect l="0" t="0" r="r" b="b"/>
              <a:pathLst>
                <a:path w="241" h="238">
                  <a:moveTo>
                    <a:pt x="241" y="105"/>
                  </a:moveTo>
                  <a:cubicBezTo>
                    <a:pt x="236" y="81"/>
                    <a:pt x="236" y="81"/>
                    <a:pt x="236" y="81"/>
                  </a:cubicBezTo>
                  <a:cubicBezTo>
                    <a:pt x="235" y="80"/>
                    <a:pt x="231" y="79"/>
                    <a:pt x="227" y="79"/>
                  </a:cubicBezTo>
                  <a:cubicBezTo>
                    <a:pt x="193" y="85"/>
                    <a:pt x="193" y="85"/>
                    <a:pt x="193" y="85"/>
                  </a:cubicBezTo>
                  <a:cubicBezTo>
                    <a:pt x="186" y="71"/>
                    <a:pt x="175" y="59"/>
                    <a:pt x="162" y="51"/>
                  </a:cubicBezTo>
                  <a:cubicBezTo>
                    <a:pt x="170" y="17"/>
                    <a:pt x="170" y="17"/>
                    <a:pt x="170" y="17"/>
                  </a:cubicBezTo>
                  <a:cubicBezTo>
                    <a:pt x="171" y="13"/>
                    <a:pt x="171" y="9"/>
                    <a:pt x="169" y="8"/>
                  </a:cubicBezTo>
                  <a:cubicBezTo>
                    <a:pt x="146" y="1"/>
                    <a:pt x="146" y="1"/>
                    <a:pt x="146" y="1"/>
                  </a:cubicBezTo>
                  <a:cubicBezTo>
                    <a:pt x="144" y="0"/>
                    <a:pt x="141" y="3"/>
                    <a:pt x="139" y="8"/>
                  </a:cubicBezTo>
                  <a:cubicBezTo>
                    <a:pt x="127" y="40"/>
                    <a:pt x="127" y="40"/>
                    <a:pt x="127" y="40"/>
                  </a:cubicBezTo>
                  <a:cubicBezTo>
                    <a:pt x="111" y="39"/>
                    <a:pt x="96" y="42"/>
                    <a:pt x="82" y="50"/>
                  </a:cubicBezTo>
                  <a:cubicBezTo>
                    <a:pt x="57" y="25"/>
                    <a:pt x="57" y="25"/>
                    <a:pt x="57" y="25"/>
                  </a:cubicBezTo>
                  <a:cubicBezTo>
                    <a:pt x="54" y="22"/>
                    <a:pt x="50" y="21"/>
                    <a:pt x="49" y="22"/>
                  </a:cubicBezTo>
                  <a:cubicBezTo>
                    <a:pt x="31" y="38"/>
                    <a:pt x="31" y="38"/>
                    <a:pt x="31" y="38"/>
                  </a:cubicBezTo>
                  <a:cubicBezTo>
                    <a:pt x="30" y="39"/>
                    <a:pt x="31" y="44"/>
                    <a:pt x="34" y="47"/>
                  </a:cubicBezTo>
                  <a:cubicBezTo>
                    <a:pt x="55" y="74"/>
                    <a:pt x="55" y="74"/>
                    <a:pt x="55" y="74"/>
                  </a:cubicBezTo>
                  <a:cubicBezTo>
                    <a:pt x="51" y="80"/>
                    <a:pt x="48" y="87"/>
                    <a:pt x="45" y="95"/>
                  </a:cubicBezTo>
                  <a:cubicBezTo>
                    <a:pt x="43" y="102"/>
                    <a:pt x="42" y="110"/>
                    <a:pt x="42" y="118"/>
                  </a:cubicBezTo>
                  <a:cubicBezTo>
                    <a:pt x="8" y="127"/>
                    <a:pt x="8" y="127"/>
                    <a:pt x="8" y="127"/>
                  </a:cubicBezTo>
                  <a:cubicBezTo>
                    <a:pt x="4" y="128"/>
                    <a:pt x="0" y="131"/>
                    <a:pt x="1" y="133"/>
                  </a:cubicBezTo>
                  <a:cubicBezTo>
                    <a:pt x="6" y="157"/>
                    <a:pt x="6" y="157"/>
                    <a:pt x="6" y="157"/>
                  </a:cubicBezTo>
                  <a:cubicBezTo>
                    <a:pt x="6" y="158"/>
                    <a:pt x="11" y="159"/>
                    <a:pt x="15" y="159"/>
                  </a:cubicBezTo>
                  <a:cubicBezTo>
                    <a:pt x="49" y="153"/>
                    <a:pt x="49" y="153"/>
                    <a:pt x="49" y="153"/>
                  </a:cubicBezTo>
                  <a:cubicBezTo>
                    <a:pt x="56" y="167"/>
                    <a:pt x="67" y="179"/>
                    <a:pt x="80" y="187"/>
                  </a:cubicBezTo>
                  <a:cubicBezTo>
                    <a:pt x="72" y="221"/>
                    <a:pt x="72" y="221"/>
                    <a:pt x="72" y="221"/>
                  </a:cubicBezTo>
                  <a:cubicBezTo>
                    <a:pt x="71" y="225"/>
                    <a:pt x="71" y="229"/>
                    <a:pt x="73" y="230"/>
                  </a:cubicBezTo>
                  <a:cubicBezTo>
                    <a:pt x="96" y="237"/>
                    <a:pt x="96" y="237"/>
                    <a:pt x="96" y="237"/>
                  </a:cubicBezTo>
                  <a:cubicBezTo>
                    <a:pt x="98" y="238"/>
                    <a:pt x="101" y="235"/>
                    <a:pt x="102" y="230"/>
                  </a:cubicBezTo>
                  <a:cubicBezTo>
                    <a:pt x="115" y="198"/>
                    <a:pt x="115" y="198"/>
                    <a:pt x="115" y="198"/>
                  </a:cubicBezTo>
                  <a:cubicBezTo>
                    <a:pt x="131" y="199"/>
                    <a:pt x="146" y="196"/>
                    <a:pt x="160" y="188"/>
                  </a:cubicBezTo>
                  <a:cubicBezTo>
                    <a:pt x="184" y="212"/>
                    <a:pt x="184" y="212"/>
                    <a:pt x="184" y="212"/>
                  </a:cubicBezTo>
                  <a:cubicBezTo>
                    <a:pt x="188" y="216"/>
                    <a:pt x="192" y="217"/>
                    <a:pt x="193" y="216"/>
                  </a:cubicBezTo>
                  <a:cubicBezTo>
                    <a:pt x="211" y="200"/>
                    <a:pt x="211" y="200"/>
                    <a:pt x="211" y="200"/>
                  </a:cubicBezTo>
                  <a:cubicBezTo>
                    <a:pt x="212" y="198"/>
                    <a:pt x="211" y="194"/>
                    <a:pt x="208" y="191"/>
                  </a:cubicBezTo>
                  <a:cubicBezTo>
                    <a:pt x="186" y="164"/>
                    <a:pt x="186" y="164"/>
                    <a:pt x="186" y="164"/>
                  </a:cubicBezTo>
                  <a:cubicBezTo>
                    <a:pt x="191" y="158"/>
                    <a:pt x="194" y="151"/>
                    <a:pt x="197" y="143"/>
                  </a:cubicBezTo>
                  <a:cubicBezTo>
                    <a:pt x="199" y="135"/>
                    <a:pt x="200" y="128"/>
                    <a:pt x="200" y="120"/>
                  </a:cubicBezTo>
                  <a:cubicBezTo>
                    <a:pt x="234" y="111"/>
                    <a:pt x="234" y="111"/>
                    <a:pt x="234" y="111"/>
                  </a:cubicBezTo>
                  <a:cubicBezTo>
                    <a:pt x="238" y="109"/>
                    <a:pt x="241" y="107"/>
                    <a:pt x="241" y="105"/>
                  </a:cubicBezTo>
                  <a:close/>
                  <a:moveTo>
                    <a:pt x="107" y="179"/>
                  </a:moveTo>
                  <a:cubicBezTo>
                    <a:pt x="74" y="171"/>
                    <a:pt x="53" y="137"/>
                    <a:pt x="61" y="105"/>
                  </a:cubicBezTo>
                  <a:cubicBezTo>
                    <a:pt x="69" y="72"/>
                    <a:pt x="102" y="51"/>
                    <a:pt x="135" y="59"/>
                  </a:cubicBezTo>
                  <a:cubicBezTo>
                    <a:pt x="168" y="67"/>
                    <a:pt x="188" y="100"/>
                    <a:pt x="181" y="133"/>
                  </a:cubicBezTo>
                  <a:cubicBezTo>
                    <a:pt x="173" y="166"/>
                    <a:pt x="139" y="187"/>
                    <a:pt x="107" y="17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3">
              <a:extLst>
                <a:ext uri="{FF2B5EF4-FFF2-40B4-BE49-F238E27FC236}">
                  <a16:creationId xmlns:a16="http://schemas.microsoft.com/office/drawing/2014/main" id="{F41E9820-4432-4BED-A172-B4124746C682}"/>
                </a:ext>
              </a:extLst>
            </p:cNvPr>
            <p:cNvSpPr>
              <a:spLocks noEditPoints="1"/>
            </p:cNvSpPr>
            <p:nvPr/>
          </p:nvSpPr>
          <p:spPr bwMode="auto">
            <a:xfrm>
              <a:off x="3931179" y="2588066"/>
              <a:ext cx="202935" cy="201789"/>
            </a:xfrm>
            <a:custGeom>
              <a:avLst/>
              <a:gdLst/>
              <a:ahLst/>
              <a:cxnLst>
                <a:cxn ang="0">
                  <a:pos x="77" y="8"/>
                </a:cxn>
                <a:cxn ang="0">
                  <a:pos x="8" y="50"/>
                </a:cxn>
                <a:cxn ang="0">
                  <a:pos x="50" y="120"/>
                </a:cxn>
                <a:cxn ang="0">
                  <a:pos x="120" y="77"/>
                </a:cxn>
                <a:cxn ang="0">
                  <a:pos x="77" y="8"/>
                </a:cxn>
                <a:cxn ang="0">
                  <a:pos x="91" y="38"/>
                </a:cxn>
                <a:cxn ang="0">
                  <a:pos x="102" y="40"/>
                </a:cxn>
                <a:cxn ang="0">
                  <a:pos x="100" y="52"/>
                </a:cxn>
                <a:cxn ang="0">
                  <a:pos x="88" y="49"/>
                </a:cxn>
                <a:cxn ang="0">
                  <a:pos x="91" y="38"/>
                </a:cxn>
                <a:cxn ang="0">
                  <a:pos x="74" y="20"/>
                </a:cxn>
                <a:cxn ang="0">
                  <a:pos x="81" y="30"/>
                </a:cxn>
                <a:cxn ang="0">
                  <a:pos x="71" y="36"/>
                </a:cxn>
                <a:cxn ang="0">
                  <a:pos x="64" y="26"/>
                </a:cxn>
                <a:cxn ang="0">
                  <a:pos x="74" y="20"/>
                </a:cxn>
                <a:cxn ang="0">
                  <a:pos x="40" y="25"/>
                </a:cxn>
                <a:cxn ang="0">
                  <a:pos x="52" y="28"/>
                </a:cxn>
                <a:cxn ang="0">
                  <a:pos x="49" y="40"/>
                </a:cxn>
                <a:cxn ang="0">
                  <a:pos x="38" y="37"/>
                </a:cxn>
                <a:cxn ang="0">
                  <a:pos x="40" y="25"/>
                </a:cxn>
                <a:cxn ang="0">
                  <a:pos x="20" y="53"/>
                </a:cxn>
                <a:cxn ang="0">
                  <a:pos x="30" y="47"/>
                </a:cxn>
                <a:cxn ang="0">
                  <a:pos x="36" y="57"/>
                </a:cxn>
                <a:cxn ang="0">
                  <a:pos x="26" y="64"/>
                </a:cxn>
                <a:cxn ang="0">
                  <a:pos x="20" y="53"/>
                </a:cxn>
                <a:cxn ang="0">
                  <a:pos x="37" y="90"/>
                </a:cxn>
                <a:cxn ang="0">
                  <a:pos x="25" y="87"/>
                </a:cxn>
                <a:cxn ang="0">
                  <a:pos x="28" y="76"/>
                </a:cxn>
                <a:cxn ang="0">
                  <a:pos x="40" y="79"/>
                </a:cxn>
                <a:cxn ang="0">
                  <a:pos x="37" y="90"/>
                </a:cxn>
                <a:cxn ang="0">
                  <a:pos x="53" y="108"/>
                </a:cxn>
                <a:cxn ang="0">
                  <a:pos x="47" y="98"/>
                </a:cxn>
                <a:cxn ang="0">
                  <a:pos x="57" y="91"/>
                </a:cxn>
                <a:cxn ang="0">
                  <a:pos x="64" y="102"/>
                </a:cxn>
                <a:cxn ang="0">
                  <a:pos x="53" y="108"/>
                </a:cxn>
                <a:cxn ang="0">
                  <a:pos x="59" y="85"/>
                </a:cxn>
                <a:cxn ang="0">
                  <a:pos x="43" y="59"/>
                </a:cxn>
                <a:cxn ang="0">
                  <a:pos x="69" y="43"/>
                </a:cxn>
                <a:cxn ang="0">
                  <a:pos x="85" y="69"/>
                </a:cxn>
                <a:cxn ang="0">
                  <a:pos x="59" y="85"/>
                </a:cxn>
                <a:cxn ang="0">
                  <a:pos x="87" y="102"/>
                </a:cxn>
                <a:cxn ang="0">
                  <a:pos x="76" y="100"/>
                </a:cxn>
                <a:cxn ang="0">
                  <a:pos x="79" y="88"/>
                </a:cxn>
                <a:cxn ang="0">
                  <a:pos x="90" y="91"/>
                </a:cxn>
                <a:cxn ang="0">
                  <a:pos x="87" y="102"/>
                </a:cxn>
                <a:cxn ang="0">
                  <a:pos x="98" y="81"/>
                </a:cxn>
                <a:cxn ang="0">
                  <a:pos x="91" y="71"/>
                </a:cxn>
                <a:cxn ang="0">
                  <a:pos x="102" y="64"/>
                </a:cxn>
                <a:cxn ang="0">
                  <a:pos x="108" y="75"/>
                </a:cxn>
                <a:cxn ang="0">
                  <a:pos x="98" y="81"/>
                </a:cxn>
              </a:cxnLst>
              <a:rect l="0" t="0" r="r" b="b"/>
              <a:pathLst>
                <a:path w="128" h="128">
                  <a:moveTo>
                    <a:pt x="77" y="8"/>
                  </a:moveTo>
                  <a:cubicBezTo>
                    <a:pt x="46" y="0"/>
                    <a:pt x="15" y="19"/>
                    <a:pt x="8" y="50"/>
                  </a:cubicBezTo>
                  <a:cubicBezTo>
                    <a:pt x="0" y="81"/>
                    <a:pt x="19" y="113"/>
                    <a:pt x="50" y="120"/>
                  </a:cubicBezTo>
                  <a:cubicBezTo>
                    <a:pt x="81" y="128"/>
                    <a:pt x="113" y="108"/>
                    <a:pt x="120" y="77"/>
                  </a:cubicBezTo>
                  <a:cubicBezTo>
                    <a:pt x="128" y="46"/>
                    <a:pt x="108" y="15"/>
                    <a:pt x="77" y="8"/>
                  </a:cubicBezTo>
                  <a:close/>
                  <a:moveTo>
                    <a:pt x="91" y="38"/>
                  </a:moveTo>
                  <a:cubicBezTo>
                    <a:pt x="95" y="35"/>
                    <a:pt x="100" y="36"/>
                    <a:pt x="102" y="40"/>
                  </a:cubicBezTo>
                  <a:cubicBezTo>
                    <a:pt x="105" y="44"/>
                    <a:pt x="104" y="50"/>
                    <a:pt x="100" y="52"/>
                  </a:cubicBezTo>
                  <a:cubicBezTo>
                    <a:pt x="96" y="54"/>
                    <a:pt x="90" y="53"/>
                    <a:pt x="88" y="49"/>
                  </a:cubicBezTo>
                  <a:cubicBezTo>
                    <a:pt x="86" y="45"/>
                    <a:pt x="87" y="40"/>
                    <a:pt x="91" y="38"/>
                  </a:cubicBezTo>
                  <a:close/>
                  <a:moveTo>
                    <a:pt x="74" y="20"/>
                  </a:moveTo>
                  <a:cubicBezTo>
                    <a:pt x="79" y="21"/>
                    <a:pt x="82" y="26"/>
                    <a:pt x="81" y="30"/>
                  </a:cubicBezTo>
                  <a:cubicBezTo>
                    <a:pt x="80" y="35"/>
                    <a:pt x="75" y="38"/>
                    <a:pt x="71" y="36"/>
                  </a:cubicBezTo>
                  <a:cubicBezTo>
                    <a:pt x="66" y="35"/>
                    <a:pt x="63" y="31"/>
                    <a:pt x="64" y="26"/>
                  </a:cubicBezTo>
                  <a:cubicBezTo>
                    <a:pt x="65" y="22"/>
                    <a:pt x="70" y="19"/>
                    <a:pt x="74" y="20"/>
                  </a:cubicBezTo>
                  <a:close/>
                  <a:moveTo>
                    <a:pt x="40" y="25"/>
                  </a:moveTo>
                  <a:cubicBezTo>
                    <a:pt x="44" y="23"/>
                    <a:pt x="50" y="24"/>
                    <a:pt x="52" y="28"/>
                  </a:cubicBezTo>
                  <a:cubicBezTo>
                    <a:pt x="54" y="32"/>
                    <a:pt x="53" y="37"/>
                    <a:pt x="49" y="40"/>
                  </a:cubicBezTo>
                  <a:cubicBezTo>
                    <a:pt x="45" y="42"/>
                    <a:pt x="40" y="41"/>
                    <a:pt x="38" y="37"/>
                  </a:cubicBezTo>
                  <a:cubicBezTo>
                    <a:pt x="35" y="33"/>
                    <a:pt x="36" y="28"/>
                    <a:pt x="40" y="25"/>
                  </a:cubicBezTo>
                  <a:close/>
                  <a:moveTo>
                    <a:pt x="20" y="53"/>
                  </a:moveTo>
                  <a:cubicBezTo>
                    <a:pt x="21" y="49"/>
                    <a:pt x="26" y="46"/>
                    <a:pt x="30" y="47"/>
                  </a:cubicBezTo>
                  <a:cubicBezTo>
                    <a:pt x="35" y="48"/>
                    <a:pt x="38" y="53"/>
                    <a:pt x="36" y="57"/>
                  </a:cubicBezTo>
                  <a:cubicBezTo>
                    <a:pt x="35" y="62"/>
                    <a:pt x="31" y="65"/>
                    <a:pt x="26" y="64"/>
                  </a:cubicBezTo>
                  <a:cubicBezTo>
                    <a:pt x="22" y="62"/>
                    <a:pt x="19" y="58"/>
                    <a:pt x="20" y="53"/>
                  </a:cubicBezTo>
                  <a:close/>
                  <a:moveTo>
                    <a:pt x="37" y="90"/>
                  </a:moveTo>
                  <a:cubicBezTo>
                    <a:pt x="33" y="93"/>
                    <a:pt x="28" y="91"/>
                    <a:pt x="25" y="87"/>
                  </a:cubicBezTo>
                  <a:cubicBezTo>
                    <a:pt x="23" y="84"/>
                    <a:pt x="24" y="78"/>
                    <a:pt x="28" y="76"/>
                  </a:cubicBezTo>
                  <a:cubicBezTo>
                    <a:pt x="32" y="73"/>
                    <a:pt x="37" y="75"/>
                    <a:pt x="40" y="79"/>
                  </a:cubicBezTo>
                  <a:cubicBezTo>
                    <a:pt x="42" y="83"/>
                    <a:pt x="41" y="88"/>
                    <a:pt x="37" y="90"/>
                  </a:cubicBezTo>
                  <a:close/>
                  <a:moveTo>
                    <a:pt x="53" y="108"/>
                  </a:moveTo>
                  <a:cubicBezTo>
                    <a:pt x="49" y="107"/>
                    <a:pt x="46" y="102"/>
                    <a:pt x="47" y="98"/>
                  </a:cubicBezTo>
                  <a:cubicBezTo>
                    <a:pt x="48" y="93"/>
                    <a:pt x="53" y="90"/>
                    <a:pt x="57" y="91"/>
                  </a:cubicBezTo>
                  <a:cubicBezTo>
                    <a:pt x="62" y="92"/>
                    <a:pt x="65" y="97"/>
                    <a:pt x="64" y="102"/>
                  </a:cubicBezTo>
                  <a:cubicBezTo>
                    <a:pt x="62" y="106"/>
                    <a:pt x="58" y="109"/>
                    <a:pt x="53" y="108"/>
                  </a:cubicBezTo>
                  <a:close/>
                  <a:moveTo>
                    <a:pt x="59" y="85"/>
                  </a:moveTo>
                  <a:cubicBezTo>
                    <a:pt x="47" y="82"/>
                    <a:pt x="40" y="70"/>
                    <a:pt x="43" y="59"/>
                  </a:cubicBezTo>
                  <a:cubicBezTo>
                    <a:pt x="46" y="47"/>
                    <a:pt x="57" y="40"/>
                    <a:pt x="69" y="43"/>
                  </a:cubicBezTo>
                  <a:cubicBezTo>
                    <a:pt x="81" y="46"/>
                    <a:pt x="88" y="57"/>
                    <a:pt x="85" y="69"/>
                  </a:cubicBezTo>
                  <a:cubicBezTo>
                    <a:pt x="82" y="81"/>
                    <a:pt x="70" y="88"/>
                    <a:pt x="59" y="85"/>
                  </a:cubicBezTo>
                  <a:close/>
                  <a:moveTo>
                    <a:pt x="87" y="102"/>
                  </a:moveTo>
                  <a:cubicBezTo>
                    <a:pt x="83" y="105"/>
                    <a:pt x="78" y="104"/>
                    <a:pt x="76" y="100"/>
                  </a:cubicBezTo>
                  <a:cubicBezTo>
                    <a:pt x="73" y="96"/>
                    <a:pt x="75" y="90"/>
                    <a:pt x="79" y="88"/>
                  </a:cubicBezTo>
                  <a:cubicBezTo>
                    <a:pt x="83" y="86"/>
                    <a:pt x="88" y="87"/>
                    <a:pt x="90" y="91"/>
                  </a:cubicBezTo>
                  <a:cubicBezTo>
                    <a:pt x="93" y="95"/>
                    <a:pt x="91" y="100"/>
                    <a:pt x="87" y="102"/>
                  </a:cubicBezTo>
                  <a:close/>
                  <a:moveTo>
                    <a:pt x="98" y="81"/>
                  </a:moveTo>
                  <a:cubicBezTo>
                    <a:pt x="93" y="80"/>
                    <a:pt x="90" y="75"/>
                    <a:pt x="91" y="71"/>
                  </a:cubicBezTo>
                  <a:cubicBezTo>
                    <a:pt x="92" y="66"/>
                    <a:pt x="97" y="63"/>
                    <a:pt x="102" y="64"/>
                  </a:cubicBezTo>
                  <a:cubicBezTo>
                    <a:pt x="106" y="65"/>
                    <a:pt x="109" y="70"/>
                    <a:pt x="108" y="75"/>
                  </a:cubicBezTo>
                  <a:cubicBezTo>
                    <a:pt x="107" y="79"/>
                    <a:pt x="102" y="82"/>
                    <a:pt x="98" y="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4">
              <a:extLst>
                <a:ext uri="{FF2B5EF4-FFF2-40B4-BE49-F238E27FC236}">
                  <a16:creationId xmlns:a16="http://schemas.microsoft.com/office/drawing/2014/main" id="{9C8B1146-16B8-4DC1-8491-391845A0EDC1}"/>
                </a:ext>
              </a:extLst>
            </p:cNvPr>
            <p:cNvSpPr>
              <a:spLocks/>
            </p:cNvSpPr>
            <p:nvPr/>
          </p:nvSpPr>
          <p:spPr bwMode="auto">
            <a:xfrm>
              <a:off x="4010289" y="2667176"/>
              <a:ext cx="44715" cy="43568"/>
            </a:xfrm>
            <a:custGeom>
              <a:avLst/>
              <a:gdLst/>
              <a:ahLst/>
              <a:cxnLst>
                <a:cxn ang="0">
                  <a:pos x="17" y="1"/>
                </a:cxn>
                <a:cxn ang="0">
                  <a:pos x="1" y="11"/>
                </a:cxn>
                <a:cxn ang="0">
                  <a:pos x="11" y="26"/>
                </a:cxn>
                <a:cxn ang="0">
                  <a:pos x="26" y="17"/>
                </a:cxn>
                <a:cxn ang="0">
                  <a:pos x="17" y="1"/>
                </a:cxn>
              </a:cxnLst>
              <a:rect l="0" t="0" r="r" b="b"/>
              <a:pathLst>
                <a:path w="28" h="28">
                  <a:moveTo>
                    <a:pt x="17" y="1"/>
                  </a:moveTo>
                  <a:cubicBezTo>
                    <a:pt x="10" y="0"/>
                    <a:pt x="3" y="4"/>
                    <a:pt x="1" y="11"/>
                  </a:cubicBezTo>
                  <a:cubicBezTo>
                    <a:pt x="0" y="18"/>
                    <a:pt x="4" y="25"/>
                    <a:pt x="11" y="26"/>
                  </a:cubicBezTo>
                  <a:cubicBezTo>
                    <a:pt x="18" y="28"/>
                    <a:pt x="25" y="24"/>
                    <a:pt x="26" y="17"/>
                  </a:cubicBezTo>
                  <a:cubicBezTo>
                    <a:pt x="28" y="10"/>
                    <a:pt x="24" y="3"/>
                    <a:pt x="17"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
              <a:extLst>
                <a:ext uri="{FF2B5EF4-FFF2-40B4-BE49-F238E27FC236}">
                  <a16:creationId xmlns:a16="http://schemas.microsoft.com/office/drawing/2014/main" id="{A2F7C0D0-0AEE-48D8-83A4-700E2FD9CD70}"/>
                </a:ext>
              </a:extLst>
            </p:cNvPr>
            <p:cNvSpPr>
              <a:spLocks noEditPoints="1"/>
            </p:cNvSpPr>
            <p:nvPr/>
          </p:nvSpPr>
          <p:spPr bwMode="auto">
            <a:xfrm>
              <a:off x="4514762" y="1219112"/>
              <a:ext cx="604220" cy="607660"/>
            </a:xfrm>
            <a:custGeom>
              <a:avLst/>
              <a:gdLst/>
              <a:ahLst/>
              <a:cxnLst>
                <a:cxn ang="0">
                  <a:pos x="375" y="137"/>
                </a:cxn>
                <a:cxn ang="0">
                  <a:pos x="346" y="136"/>
                </a:cxn>
                <a:cxn ang="0">
                  <a:pos x="340" y="77"/>
                </a:cxn>
                <a:cxn ang="0">
                  <a:pos x="323" y="53"/>
                </a:cxn>
                <a:cxn ang="0">
                  <a:pos x="297" y="66"/>
                </a:cxn>
                <a:cxn ang="0">
                  <a:pos x="277" y="24"/>
                </a:cxn>
                <a:cxn ang="0">
                  <a:pos x="252" y="10"/>
                </a:cxn>
                <a:cxn ang="0">
                  <a:pos x="234" y="33"/>
                </a:cxn>
                <a:cxn ang="0">
                  <a:pos x="197" y="3"/>
                </a:cxn>
                <a:cxn ang="0">
                  <a:pos x="168" y="1"/>
                </a:cxn>
                <a:cxn ang="0">
                  <a:pos x="162" y="30"/>
                </a:cxn>
                <a:cxn ang="0">
                  <a:pos x="117" y="18"/>
                </a:cxn>
                <a:cxn ang="0">
                  <a:pos x="89" y="29"/>
                </a:cxn>
                <a:cxn ang="0">
                  <a:pos x="96" y="57"/>
                </a:cxn>
                <a:cxn ang="0">
                  <a:pos x="50" y="66"/>
                </a:cxn>
                <a:cxn ang="0">
                  <a:pos x="30" y="87"/>
                </a:cxn>
                <a:cxn ang="0">
                  <a:pos x="47" y="110"/>
                </a:cxn>
                <a:cxn ang="0">
                  <a:pos x="10" y="137"/>
                </a:cxn>
                <a:cxn ang="0">
                  <a:pos x="0" y="165"/>
                </a:cxn>
                <a:cxn ang="0">
                  <a:pos x="26" y="178"/>
                </a:cxn>
                <a:cxn ang="0">
                  <a:pos x="26" y="210"/>
                </a:cxn>
                <a:cxn ang="0">
                  <a:pos x="1" y="224"/>
                </a:cxn>
                <a:cxn ang="0">
                  <a:pos x="11" y="251"/>
                </a:cxn>
                <a:cxn ang="0">
                  <a:pos x="57" y="289"/>
                </a:cxn>
                <a:cxn ang="0">
                  <a:pos x="41" y="314"/>
                </a:cxn>
                <a:cxn ang="0">
                  <a:pos x="64" y="333"/>
                </a:cxn>
                <a:cxn ang="0">
                  <a:pos x="110" y="337"/>
                </a:cxn>
                <a:cxn ang="0">
                  <a:pos x="106" y="365"/>
                </a:cxn>
                <a:cxn ang="0">
                  <a:pos x="135" y="373"/>
                </a:cxn>
                <a:cxn ang="0">
                  <a:pos x="179" y="357"/>
                </a:cxn>
                <a:cxn ang="0">
                  <a:pos x="189" y="385"/>
                </a:cxn>
                <a:cxn ang="0">
                  <a:pos x="218" y="380"/>
                </a:cxn>
                <a:cxn ang="0">
                  <a:pos x="250" y="347"/>
                </a:cxn>
                <a:cxn ang="0">
                  <a:pos x="270" y="368"/>
                </a:cxn>
                <a:cxn ang="0">
                  <a:pos x="294" y="351"/>
                </a:cxn>
                <a:cxn ang="0">
                  <a:pos x="310" y="307"/>
                </a:cxn>
                <a:cxn ang="0">
                  <a:pos x="337" y="318"/>
                </a:cxn>
                <a:cxn ang="0">
                  <a:pos x="351" y="292"/>
                </a:cxn>
                <a:cxn ang="0">
                  <a:pos x="347" y="246"/>
                </a:cxn>
                <a:cxn ang="0">
                  <a:pos x="376" y="244"/>
                </a:cxn>
                <a:cxn ang="0">
                  <a:pos x="379" y="215"/>
                </a:cxn>
                <a:cxn ang="0">
                  <a:pos x="356" y="184"/>
                </a:cxn>
                <a:cxn ang="0">
                  <a:pos x="378" y="166"/>
                </a:cxn>
                <a:cxn ang="0">
                  <a:pos x="267" y="306"/>
                </a:cxn>
                <a:cxn ang="0">
                  <a:pos x="211" y="327"/>
                </a:cxn>
                <a:cxn ang="0">
                  <a:pos x="184" y="329"/>
                </a:cxn>
                <a:cxn ang="0">
                  <a:pos x="127" y="313"/>
                </a:cxn>
                <a:cxn ang="0">
                  <a:pos x="75" y="265"/>
                </a:cxn>
                <a:cxn ang="0">
                  <a:pos x="55" y="209"/>
                </a:cxn>
                <a:cxn ang="0">
                  <a:pos x="55" y="177"/>
                </a:cxn>
                <a:cxn ang="0">
                  <a:pos x="74" y="121"/>
                </a:cxn>
                <a:cxn ang="0">
                  <a:pos x="115" y="79"/>
                </a:cxn>
                <a:cxn ang="0">
                  <a:pos x="170" y="57"/>
                </a:cxn>
                <a:cxn ang="0">
                  <a:pos x="197" y="56"/>
                </a:cxn>
                <a:cxn ang="0">
                  <a:pos x="255" y="72"/>
                </a:cxn>
                <a:cxn ang="0">
                  <a:pos x="306" y="120"/>
                </a:cxn>
                <a:cxn ang="0">
                  <a:pos x="326" y="175"/>
                </a:cxn>
                <a:cxn ang="0">
                  <a:pos x="327" y="207"/>
                </a:cxn>
                <a:cxn ang="0">
                  <a:pos x="307" y="263"/>
                </a:cxn>
                <a:cxn ang="0">
                  <a:pos x="267" y="306"/>
                </a:cxn>
              </a:cxnLst>
              <a:rect l="0" t="0" r="r" b="b"/>
              <a:pathLst>
                <a:path w="382" h="385">
                  <a:moveTo>
                    <a:pt x="380" y="161"/>
                  </a:moveTo>
                  <a:cubicBezTo>
                    <a:pt x="375" y="137"/>
                    <a:pt x="375" y="137"/>
                    <a:pt x="375" y="137"/>
                  </a:cubicBezTo>
                  <a:cubicBezTo>
                    <a:pt x="374" y="135"/>
                    <a:pt x="372" y="133"/>
                    <a:pt x="371" y="133"/>
                  </a:cubicBezTo>
                  <a:cubicBezTo>
                    <a:pt x="346" y="136"/>
                    <a:pt x="346" y="136"/>
                    <a:pt x="346" y="136"/>
                  </a:cubicBezTo>
                  <a:cubicBezTo>
                    <a:pt x="341" y="121"/>
                    <a:pt x="334" y="108"/>
                    <a:pt x="325" y="96"/>
                  </a:cubicBezTo>
                  <a:cubicBezTo>
                    <a:pt x="340" y="77"/>
                    <a:pt x="340" y="77"/>
                    <a:pt x="340" y="77"/>
                  </a:cubicBezTo>
                  <a:cubicBezTo>
                    <a:pt x="342" y="75"/>
                    <a:pt x="342" y="73"/>
                    <a:pt x="340" y="71"/>
                  </a:cubicBezTo>
                  <a:cubicBezTo>
                    <a:pt x="323" y="53"/>
                    <a:pt x="323" y="53"/>
                    <a:pt x="323" y="53"/>
                  </a:cubicBezTo>
                  <a:cubicBezTo>
                    <a:pt x="322" y="51"/>
                    <a:pt x="319" y="51"/>
                    <a:pt x="318" y="52"/>
                  </a:cubicBezTo>
                  <a:cubicBezTo>
                    <a:pt x="297" y="66"/>
                    <a:pt x="297" y="66"/>
                    <a:pt x="297" y="66"/>
                  </a:cubicBezTo>
                  <a:cubicBezTo>
                    <a:pt x="289" y="59"/>
                    <a:pt x="281" y="53"/>
                    <a:pt x="272" y="48"/>
                  </a:cubicBezTo>
                  <a:cubicBezTo>
                    <a:pt x="277" y="24"/>
                    <a:pt x="277" y="24"/>
                    <a:pt x="277" y="24"/>
                  </a:cubicBezTo>
                  <a:cubicBezTo>
                    <a:pt x="278" y="22"/>
                    <a:pt x="277" y="20"/>
                    <a:pt x="275" y="19"/>
                  </a:cubicBezTo>
                  <a:cubicBezTo>
                    <a:pt x="252" y="10"/>
                    <a:pt x="252" y="10"/>
                    <a:pt x="252" y="10"/>
                  </a:cubicBezTo>
                  <a:cubicBezTo>
                    <a:pt x="250" y="9"/>
                    <a:pt x="248" y="10"/>
                    <a:pt x="247" y="12"/>
                  </a:cubicBezTo>
                  <a:cubicBezTo>
                    <a:pt x="234" y="33"/>
                    <a:pt x="234" y="33"/>
                    <a:pt x="234" y="33"/>
                  </a:cubicBezTo>
                  <a:cubicBezTo>
                    <a:pt x="224" y="30"/>
                    <a:pt x="213" y="28"/>
                    <a:pt x="202" y="28"/>
                  </a:cubicBezTo>
                  <a:cubicBezTo>
                    <a:pt x="197" y="3"/>
                    <a:pt x="197" y="3"/>
                    <a:pt x="197" y="3"/>
                  </a:cubicBezTo>
                  <a:cubicBezTo>
                    <a:pt x="197" y="1"/>
                    <a:pt x="195" y="0"/>
                    <a:pt x="193" y="0"/>
                  </a:cubicBezTo>
                  <a:cubicBezTo>
                    <a:pt x="168" y="1"/>
                    <a:pt x="168" y="1"/>
                    <a:pt x="168" y="1"/>
                  </a:cubicBezTo>
                  <a:cubicBezTo>
                    <a:pt x="166" y="1"/>
                    <a:pt x="164" y="3"/>
                    <a:pt x="164" y="5"/>
                  </a:cubicBezTo>
                  <a:cubicBezTo>
                    <a:pt x="162" y="30"/>
                    <a:pt x="162" y="30"/>
                    <a:pt x="162" y="30"/>
                  </a:cubicBezTo>
                  <a:cubicBezTo>
                    <a:pt x="151" y="32"/>
                    <a:pt x="141" y="34"/>
                    <a:pt x="131" y="38"/>
                  </a:cubicBezTo>
                  <a:cubicBezTo>
                    <a:pt x="117" y="18"/>
                    <a:pt x="117" y="18"/>
                    <a:pt x="117" y="18"/>
                  </a:cubicBezTo>
                  <a:cubicBezTo>
                    <a:pt x="115" y="17"/>
                    <a:pt x="113" y="16"/>
                    <a:pt x="111" y="17"/>
                  </a:cubicBezTo>
                  <a:cubicBezTo>
                    <a:pt x="89" y="29"/>
                    <a:pt x="89" y="29"/>
                    <a:pt x="89" y="29"/>
                  </a:cubicBezTo>
                  <a:cubicBezTo>
                    <a:pt x="87" y="30"/>
                    <a:pt x="87" y="32"/>
                    <a:pt x="87" y="34"/>
                  </a:cubicBezTo>
                  <a:cubicBezTo>
                    <a:pt x="96" y="57"/>
                    <a:pt x="96" y="57"/>
                    <a:pt x="96" y="57"/>
                  </a:cubicBezTo>
                  <a:cubicBezTo>
                    <a:pt x="87" y="63"/>
                    <a:pt x="79" y="70"/>
                    <a:pt x="72" y="78"/>
                  </a:cubicBezTo>
                  <a:cubicBezTo>
                    <a:pt x="50" y="66"/>
                    <a:pt x="50" y="66"/>
                    <a:pt x="50" y="66"/>
                  </a:cubicBezTo>
                  <a:cubicBezTo>
                    <a:pt x="48" y="65"/>
                    <a:pt x="46" y="66"/>
                    <a:pt x="45" y="67"/>
                  </a:cubicBezTo>
                  <a:cubicBezTo>
                    <a:pt x="30" y="87"/>
                    <a:pt x="30" y="87"/>
                    <a:pt x="30" y="87"/>
                  </a:cubicBezTo>
                  <a:cubicBezTo>
                    <a:pt x="28" y="89"/>
                    <a:pt x="29" y="91"/>
                    <a:pt x="30" y="93"/>
                  </a:cubicBezTo>
                  <a:cubicBezTo>
                    <a:pt x="47" y="110"/>
                    <a:pt x="47" y="110"/>
                    <a:pt x="47" y="110"/>
                  </a:cubicBezTo>
                  <a:cubicBezTo>
                    <a:pt x="42" y="119"/>
                    <a:pt x="38" y="129"/>
                    <a:pt x="34" y="139"/>
                  </a:cubicBezTo>
                  <a:cubicBezTo>
                    <a:pt x="10" y="137"/>
                    <a:pt x="10" y="137"/>
                    <a:pt x="10" y="137"/>
                  </a:cubicBezTo>
                  <a:cubicBezTo>
                    <a:pt x="8" y="137"/>
                    <a:pt x="6" y="139"/>
                    <a:pt x="5" y="141"/>
                  </a:cubicBezTo>
                  <a:cubicBezTo>
                    <a:pt x="0" y="165"/>
                    <a:pt x="0" y="165"/>
                    <a:pt x="0" y="165"/>
                  </a:cubicBezTo>
                  <a:cubicBezTo>
                    <a:pt x="0" y="167"/>
                    <a:pt x="1" y="169"/>
                    <a:pt x="3" y="170"/>
                  </a:cubicBezTo>
                  <a:cubicBezTo>
                    <a:pt x="26" y="178"/>
                    <a:pt x="26" y="178"/>
                    <a:pt x="26" y="178"/>
                  </a:cubicBezTo>
                  <a:cubicBezTo>
                    <a:pt x="25" y="186"/>
                    <a:pt x="25" y="193"/>
                    <a:pt x="26" y="201"/>
                  </a:cubicBezTo>
                  <a:cubicBezTo>
                    <a:pt x="26" y="204"/>
                    <a:pt x="26" y="207"/>
                    <a:pt x="26" y="210"/>
                  </a:cubicBezTo>
                  <a:cubicBezTo>
                    <a:pt x="3" y="219"/>
                    <a:pt x="3" y="219"/>
                    <a:pt x="3" y="219"/>
                  </a:cubicBezTo>
                  <a:cubicBezTo>
                    <a:pt x="2" y="220"/>
                    <a:pt x="1" y="222"/>
                    <a:pt x="1" y="224"/>
                  </a:cubicBezTo>
                  <a:cubicBezTo>
                    <a:pt x="7" y="248"/>
                    <a:pt x="7" y="248"/>
                    <a:pt x="7" y="248"/>
                  </a:cubicBezTo>
                  <a:cubicBezTo>
                    <a:pt x="7" y="250"/>
                    <a:pt x="9" y="252"/>
                    <a:pt x="11" y="251"/>
                  </a:cubicBezTo>
                  <a:cubicBezTo>
                    <a:pt x="36" y="249"/>
                    <a:pt x="36" y="249"/>
                    <a:pt x="36" y="249"/>
                  </a:cubicBezTo>
                  <a:cubicBezTo>
                    <a:pt x="41" y="264"/>
                    <a:pt x="48" y="277"/>
                    <a:pt x="57" y="289"/>
                  </a:cubicBezTo>
                  <a:cubicBezTo>
                    <a:pt x="41" y="308"/>
                    <a:pt x="41" y="308"/>
                    <a:pt x="41" y="308"/>
                  </a:cubicBezTo>
                  <a:cubicBezTo>
                    <a:pt x="40" y="310"/>
                    <a:pt x="40" y="312"/>
                    <a:pt x="41" y="314"/>
                  </a:cubicBezTo>
                  <a:cubicBezTo>
                    <a:pt x="58" y="332"/>
                    <a:pt x="58" y="332"/>
                    <a:pt x="58" y="332"/>
                  </a:cubicBezTo>
                  <a:cubicBezTo>
                    <a:pt x="60" y="333"/>
                    <a:pt x="62" y="334"/>
                    <a:pt x="64" y="333"/>
                  </a:cubicBezTo>
                  <a:cubicBezTo>
                    <a:pt x="84" y="319"/>
                    <a:pt x="84" y="319"/>
                    <a:pt x="84" y="319"/>
                  </a:cubicBezTo>
                  <a:cubicBezTo>
                    <a:pt x="92" y="325"/>
                    <a:pt x="101" y="331"/>
                    <a:pt x="110" y="337"/>
                  </a:cubicBezTo>
                  <a:cubicBezTo>
                    <a:pt x="104" y="361"/>
                    <a:pt x="104" y="361"/>
                    <a:pt x="104" y="361"/>
                  </a:cubicBezTo>
                  <a:cubicBezTo>
                    <a:pt x="104" y="363"/>
                    <a:pt x="105" y="365"/>
                    <a:pt x="106" y="365"/>
                  </a:cubicBezTo>
                  <a:cubicBezTo>
                    <a:pt x="130" y="375"/>
                    <a:pt x="130" y="375"/>
                    <a:pt x="130" y="375"/>
                  </a:cubicBezTo>
                  <a:cubicBezTo>
                    <a:pt x="131" y="376"/>
                    <a:pt x="134" y="375"/>
                    <a:pt x="135" y="373"/>
                  </a:cubicBezTo>
                  <a:cubicBezTo>
                    <a:pt x="147" y="352"/>
                    <a:pt x="147" y="352"/>
                    <a:pt x="147" y="352"/>
                  </a:cubicBezTo>
                  <a:cubicBezTo>
                    <a:pt x="158" y="355"/>
                    <a:pt x="168" y="356"/>
                    <a:pt x="179" y="357"/>
                  </a:cubicBezTo>
                  <a:cubicBezTo>
                    <a:pt x="184" y="381"/>
                    <a:pt x="184" y="381"/>
                    <a:pt x="184" y="381"/>
                  </a:cubicBezTo>
                  <a:cubicBezTo>
                    <a:pt x="185" y="383"/>
                    <a:pt x="187" y="385"/>
                    <a:pt x="189" y="385"/>
                  </a:cubicBezTo>
                  <a:cubicBezTo>
                    <a:pt x="214" y="383"/>
                    <a:pt x="214" y="383"/>
                    <a:pt x="214" y="383"/>
                  </a:cubicBezTo>
                  <a:cubicBezTo>
                    <a:pt x="216" y="383"/>
                    <a:pt x="217" y="382"/>
                    <a:pt x="218" y="380"/>
                  </a:cubicBezTo>
                  <a:cubicBezTo>
                    <a:pt x="220" y="355"/>
                    <a:pt x="220" y="355"/>
                    <a:pt x="220" y="355"/>
                  </a:cubicBezTo>
                  <a:cubicBezTo>
                    <a:pt x="230" y="353"/>
                    <a:pt x="240" y="350"/>
                    <a:pt x="250" y="347"/>
                  </a:cubicBezTo>
                  <a:cubicBezTo>
                    <a:pt x="265" y="366"/>
                    <a:pt x="265" y="366"/>
                    <a:pt x="265" y="366"/>
                  </a:cubicBezTo>
                  <a:cubicBezTo>
                    <a:pt x="266" y="368"/>
                    <a:pt x="268" y="369"/>
                    <a:pt x="270" y="368"/>
                  </a:cubicBezTo>
                  <a:cubicBezTo>
                    <a:pt x="292" y="356"/>
                    <a:pt x="292" y="356"/>
                    <a:pt x="292" y="356"/>
                  </a:cubicBezTo>
                  <a:cubicBezTo>
                    <a:pt x="294" y="355"/>
                    <a:pt x="295" y="353"/>
                    <a:pt x="294" y="351"/>
                  </a:cubicBezTo>
                  <a:cubicBezTo>
                    <a:pt x="286" y="328"/>
                    <a:pt x="286" y="328"/>
                    <a:pt x="286" y="328"/>
                  </a:cubicBezTo>
                  <a:cubicBezTo>
                    <a:pt x="294" y="321"/>
                    <a:pt x="302" y="315"/>
                    <a:pt x="310" y="307"/>
                  </a:cubicBezTo>
                  <a:cubicBezTo>
                    <a:pt x="331" y="319"/>
                    <a:pt x="331" y="319"/>
                    <a:pt x="331" y="319"/>
                  </a:cubicBezTo>
                  <a:cubicBezTo>
                    <a:pt x="333" y="320"/>
                    <a:pt x="336" y="319"/>
                    <a:pt x="337" y="318"/>
                  </a:cubicBezTo>
                  <a:cubicBezTo>
                    <a:pt x="352" y="298"/>
                    <a:pt x="352" y="298"/>
                    <a:pt x="352" y="298"/>
                  </a:cubicBezTo>
                  <a:cubicBezTo>
                    <a:pt x="353" y="296"/>
                    <a:pt x="353" y="294"/>
                    <a:pt x="351" y="292"/>
                  </a:cubicBezTo>
                  <a:cubicBezTo>
                    <a:pt x="334" y="275"/>
                    <a:pt x="334" y="275"/>
                    <a:pt x="334" y="275"/>
                  </a:cubicBezTo>
                  <a:cubicBezTo>
                    <a:pt x="339" y="266"/>
                    <a:pt x="344" y="256"/>
                    <a:pt x="347" y="246"/>
                  </a:cubicBezTo>
                  <a:cubicBezTo>
                    <a:pt x="372" y="248"/>
                    <a:pt x="372" y="248"/>
                    <a:pt x="372" y="248"/>
                  </a:cubicBezTo>
                  <a:cubicBezTo>
                    <a:pt x="374" y="248"/>
                    <a:pt x="376" y="246"/>
                    <a:pt x="376" y="244"/>
                  </a:cubicBezTo>
                  <a:cubicBezTo>
                    <a:pt x="381" y="220"/>
                    <a:pt x="381" y="220"/>
                    <a:pt x="381" y="220"/>
                  </a:cubicBezTo>
                  <a:cubicBezTo>
                    <a:pt x="382" y="218"/>
                    <a:pt x="380" y="216"/>
                    <a:pt x="379" y="215"/>
                  </a:cubicBezTo>
                  <a:cubicBezTo>
                    <a:pt x="355" y="206"/>
                    <a:pt x="355" y="206"/>
                    <a:pt x="355" y="206"/>
                  </a:cubicBezTo>
                  <a:cubicBezTo>
                    <a:pt x="356" y="199"/>
                    <a:pt x="356" y="192"/>
                    <a:pt x="356" y="184"/>
                  </a:cubicBezTo>
                  <a:cubicBezTo>
                    <a:pt x="356" y="181"/>
                    <a:pt x="355" y="178"/>
                    <a:pt x="355" y="175"/>
                  </a:cubicBezTo>
                  <a:cubicBezTo>
                    <a:pt x="378" y="166"/>
                    <a:pt x="378" y="166"/>
                    <a:pt x="378" y="166"/>
                  </a:cubicBezTo>
                  <a:cubicBezTo>
                    <a:pt x="380" y="165"/>
                    <a:pt x="381" y="163"/>
                    <a:pt x="380" y="161"/>
                  </a:cubicBezTo>
                  <a:close/>
                  <a:moveTo>
                    <a:pt x="267" y="306"/>
                  </a:moveTo>
                  <a:cubicBezTo>
                    <a:pt x="259" y="311"/>
                    <a:pt x="251" y="315"/>
                    <a:pt x="242" y="319"/>
                  </a:cubicBezTo>
                  <a:cubicBezTo>
                    <a:pt x="233" y="323"/>
                    <a:pt x="222" y="326"/>
                    <a:pt x="211" y="327"/>
                  </a:cubicBezTo>
                  <a:cubicBezTo>
                    <a:pt x="207" y="328"/>
                    <a:pt x="202" y="329"/>
                    <a:pt x="198" y="329"/>
                  </a:cubicBezTo>
                  <a:cubicBezTo>
                    <a:pt x="193" y="329"/>
                    <a:pt x="188" y="329"/>
                    <a:pt x="184" y="329"/>
                  </a:cubicBezTo>
                  <a:cubicBezTo>
                    <a:pt x="173" y="328"/>
                    <a:pt x="163" y="327"/>
                    <a:pt x="152" y="324"/>
                  </a:cubicBezTo>
                  <a:cubicBezTo>
                    <a:pt x="144" y="321"/>
                    <a:pt x="135" y="317"/>
                    <a:pt x="127" y="313"/>
                  </a:cubicBezTo>
                  <a:cubicBezTo>
                    <a:pt x="117" y="308"/>
                    <a:pt x="109" y="302"/>
                    <a:pt x="101" y="295"/>
                  </a:cubicBezTo>
                  <a:cubicBezTo>
                    <a:pt x="91" y="286"/>
                    <a:pt x="82" y="276"/>
                    <a:pt x="75" y="265"/>
                  </a:cubicBezTo>
                  <a:cubicBezTo>
                    <a:pt x="72" y="259"/>
                    <a:pt x="68" y="254"/>
                    <a:pt x="66" y="247"/>
                  </a:cubicBezTo>
                  <a:cubicBezTo>
                    <a:pt x="60" y="236"/>
                    <a:pt x="57" y="223"/>
                    <a:pt x="55" y="209"/>
                  </a:cubicBezTo>
                  <a:cubicBezTo>
                    <a:pt x="55" y="206"/>
                    <a:pt x="54" y="203"/>
                    <a:pt x="54" y="199"/>
                  </a:cubicBezTo>
                  <a:cubicBezTo>
                    <a:pt x="54" y="192"/>
                    <a:pt x="54" y="185"/>
                    <a:pt x="55" y="177"/>
                  </a:cubicBezTo>
                  <a:cubicBezTo>
                    <a:pt x="56" y="168"/>
                    <a:pt x="58" y="159"/>
                    <a:pt x="61" y="151"/>
                  </a:cubicBezTo>
                  <a:cubicBezTo>
                    <a:pt x="64" y="140"/>
                    <a:pt x="68" y="131"/>
                    <a:pt x="74" y="121"/>
                  </a:cubicBezTo>
                  <a:cubicBezTo>
                    <a:pt x="79" y="114"/>
                    <a:pt x="84" y="106"/>
                    <a:pt x="91" y="100"/>
                  </a:cubicBezTo>
                  <a:cubicBezTo>
                    <a:pt x="98" y="92"/>
                    <a:pt x="106" y="85"/>
                    <a:pt x="115" y="79"/>
                  </a:cubicBezTo>
                  <a:cubicBezTo>
                    <a:pt x="123" y="74"/>
                    <a:pt x="131" y="69"/>
                    <a:pt x="139" y="66"/>
                  </a:cubicBezTo>
                  <a:cubicBezTo>
                    <a:pt x="149" y="62"/>
                    <a:pt x="159" y="59"/>
                    <a:pt x="170" y="57"/>
                  </a:cubicBezTo>
                  <a:cubicBezTo>
                    <a:pt x="175" y="57"/>
                    <a:pt x="179" y="56"/>
                    <a:pt x="184" y="56"/>
                  </a:cubicBezTo>
                  <a:cubicBezTo>
                    <a:pt x="188" y="56"/>
                    <a:pt x="193" y="56"/>
                    <a:pt x="197" y="56"/>
                  </a:cubicBezTo>
                  <a:cubicBezTo>
                    <a:pt x="208" y="56"/>
                    <a:pt x="219" y="58"/>
                    <a:pt x="229" y="61"/>
                  </a:cubicBezTo>
                  <a:cubicBezTo>
                    <a:pt x="238" y="64"/>
                    <a:pt x="246" y="67"/>
                    <a:pt x="255" y="72"/>
                  </a:cubicBezTo>
                  <a:cubicBezTo>
                    <a:pt x="264" y="77"/>
                    <a:pt x="273" y="83"/>
                    <a:pt x="281" y="90"/>
                  </a:cubicBezTo>
                  <a:cubicBezTo>
                    <a:pt x="291" y="98"/>
                    <a:pt x="299" y="108"/>
                    <a:pt x="306" y="120"/>
                  </a:cubicBezTo>
                  <a:cubicBezTo>
                    <a:pt x="310" y="125"/>
                    <a:pt x="313" y="131"/>
                    <a:pt x="316" y="137"/>
                  </a:cubicBezTo>
                  <a:cubicBezTo>
                    <a:pt x="321" y="149"/>
                    <a:pt x="325" y="162"/>
                    <a:pt x="326" y="175"/>
                  </a:cubicBezTo>
                  <a:cubicBezTo>
                    <a:pt x="327" y="179"/>
                    <a:pt x="327" y="182"/>
                    <a:pt x="327" y="185"/>
                  </a:cubicBezTo>
                  <a:cubicBezTo>
                    <a:pt x="328" y="193"/>
                    <a:pt x="327" y="200"/>
                    <a:pt x="327" y="207"/>
                  </a:cubicBezTo>
                  <a:cubicBezTo>
                    <a:pt x="326" y="217"/>
                    <a:pt x="324" y="226"/>
                    <a:pt x="321" y="234"/>
                  </a:cubicBezTo>
                  <a:cubicBezTo>
                    <a:pt x="318" y="245"/>
                    <a:pt x="313" y="254"/>
                    <a:pt x="307" y="263"/>
                  </a:cubicBezTo>
                  <a:cubicBezTo>
                    <a:pt x="303" y="271"/>
                    <a:pt x="297" y="279"/>
                    <a:pt x="291" y="285"/>
                  </a:cubicBezTo>
                  <a:cubicBezTo>
                    <a:pt x="284" y="293"/>
                    <a:pt x="275" y="300"/>
                    <a:pt x="267" y="30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6">
              <a:extLst>
                <a:ext uri="{FF2B5EF4-FFF2-40B4-BE49-F238E27FC236}">
                  <a16:creationId xmlns:a16="http://schemas.microsoft.com/office/drawing/2014/main" id="{6A312106-A1B8-4E11-80EF-83A783C081D2}"/>
                </a:ext>
              </a:extLst>
            </p:cNvPr>
            <p:cNvSpPr>
              <a:spLocks/>
            </p:cNvSpPr>
            <p:nvPr/>
          </p:nvSpPr>
          <p:spPr bwMode="auto">
            <a:xfrm>
              <a:off x="4640880" y="1346376"/>
              <a:ext cx="350837" cy="350838"/>
            </a:xfrm>
            <a:custGeom>
              <a:avLst/>
              <a:gdLst/>
              <a:ahLst/>
              <a:cxnLst>
                <a:cxn ang="0">
                  <a:pos x="221" y="98"/>
                </a:cxn>
                <a:cxn ang="0">
                  <a:pos x="212" y="67"/>
                </a:cxn>
                <a:cxn ang="0">
                  <a:pos x="205" y="52"/>
                </a:cxn>
                <a:cxn ang="0">
                  <a:pos x="184" y="28"/>
                </a:cxn>
                <a:cxn ang="0">
                  <a:pos x="163" y="13"/>
                </a:cxn>
                <a:cxn ang="0">
                  <a:pos x="142" y="5"/>
                </a:cxn>
                <a:cxn ang="0">
                  <a:pos x="116" y="1"/>
                </a:cxn>
                <a:cxn ang="0">
                  <a:pos x="105" y="1"/>
                </a:cxn>
                <a:cxn ang="0">
                  <a:pos x="94" y="2"/>
                </a:cxn>
                <a:cxn ang="0">
                  <a:pos x="69" y="9"/>
                </a:cxn>
                <a:cxn ang="0">
                  <a:pos x="49" y="19"/>
                </a:cxn>
                <a:cxn ang="0">
                  <a:pos x="29" y="36"/>
                </a:cxn>
                <a:cxn ang="0">
                  <a:pos x="16" y="54"/>
                </a:cxn>
                <a:cxn ang="0">
                  <a:pos x="5" y="77"/>
                </a:cxn>
                <a:cxn ang="0">
                  <a:pos x="0" y="99"/>
                </a:cxn>
                <a:cxn ang="0">
                  <a:pos x="0" y="117"/>
                </a:cxn>
                <a:cxn ang="0">
                  <a:pos x="1" y="125"/>
                </a:cxn>
                <a:cxn ang="0">
                  <a:pos x="9" y="156"/>
                </a:cxn>
                <a:cxn ang="0">
                  <a:pos x="17" y="170"/>
                </a:cxn>
                <a:cxn ang="0">
                  <a:pos x="37" y="195"/>
                </a:cxn>
                <a:cxn ang="0">
                  <a:pos x="59" y="210"/>
                </a:cxn>
                <a:cxn ang="0">
                  <a:pos x="80" y="218"/>
                </a:cxn>
                <a:cxn ang="0">
                  <a:pos x="105" y="222"/>
                </a:cxn>
                <a:cxn ang="0">
                  <a:pos x="116" y="222"/>
                </a:cxn>
                <a:cxn ang="0">
                  <a:pos x="128" y="221"/>
                </a:cxn>
                <a:cxn ang="0">
                  <a:pos x="153" y="214"/>
                </a:cxn>
                <a:cxn ang="0">
                  <a:pos x="172" y="204"/>
                </a:cxn>
                <a:cxn ang="0">
                  <a:pos x="192" y="187"/>
                </a:cxn>
                <a:cxn ang="0">
                  <a:pos x="206" y="169"/>
                </a:cxn>
                <a:cxn ang="0">
                  <a:pos x="216" y="145"/>
                </a:cxn>
                <a:cxn ang="0">
                  <a:pos x="221" y="124"/>
                </a:cxn>
                <a:cxn ang="0">
                  <a:pos x="222" y="106"/>
                </a:cxn>
                <a:cxn ang="0">
                  <a:pos x="221" y="98"/>
                </a:cxn>
              </a:cxnLst>
              <a:rect l="0" t="0" r="r" b="b"/>
              <a:pathLst>
                <a:path w="222" h="222">
                  <a:moveTo>
                    <a:pt x="221" y="98"/>
                  </a:moveTo>
                  <a:cubicBezTo>
                    <a:pt x="219" y="87"/>
                    <a:pt x="217" y="76"/>
                    <a:pt x="212" y="67"/>
                  </a:cubicBezTo>
                  <a:cubicBezTo>
                    <a:pt x="210" y="62"/>
                    <a:pt x="208" y="57"/>
                    <a:pt x="205" y="52"/>
                  </a:cubicBezTo>
                  <a:cubicBezTo>
                    <a:pt x="199" y="43"/>
                    <a:pt x="192" y="35"/>
                    <a:pt x="184" y="28"/>
                  </a:cubicBezTo>
                  <a:cubicBezTo>
                    <a:pt x="177" y="22"/>
                    <a:pt x="170" y="17"/>
                    <a:pt x="163" y="13"/>
                  </a:cubicBezTo>
                  <a:cubicBezTo>
                    <a:pt x="156" y="10"/>
                    <a:pt x="149" y="7"/>
                    <a:pt x="142" y="5"/>
                  </a:cubicBezTo>
                  <a:cubicBezTo>
                    <a:pt x="134" y="2"/>
                    <a:pt x="125" y="1"/>
                    <a:pt x="116" y="1"/>
                  </a:cubicBezTo>
                  <a:cubicBezTo>
                    <a:pt x="113" y="0"/>
                    <a:pt x="109" y="0"/>
                    <a:pt x="105" y="1"/>
                  </a:cubicBezTo>
                  <a:cubicBezTo>
                    <a:pt x="101" y="1"/>
                    <a:pt x="98" y="1"/>
                    <a:pt x="94" y="2"/>
                  </a:cubicBezTo>
                  <a:cubicBezTo>
                    <a:pt x="85" y="3"/>
                    <a:pt x="77" y="5"/>
                    <a:pt x="69" y="9"/>
                  </a:cubicBezTo>
                  <a:cubicBezTo>
                    <a:pt x="62" y="11"/>
                    <a:pt x="55" y="15"/>
                    <a:pt x="49" y="19"/>
                  </a:cubicBezTo>
                  <a:cubicBezTo>
                    <a:pt x="42" y="24"/>
                    <a:pt x="35" y="30"/>
                    <a:pt x="29" y="36"/>
                  </a:cubicBezTo>
                  <a:cubicBezTo>
                    <a:pt x="24" y="41"/>
                    <a:pt x="20" y="47"/>
                    <a:pt x="16" y="54"/>
                  </a:cubicBezTo>
                  <a:cubicBezTo>
                    <a:pt x="11" y="61"/>
                    <a:pt x="8" y="69"/>
                    <a:pt x="5" y="77"/>
                  </a:cubicBezTo>
                  <a:cubicBezTo>
                    <a:pt x="3" y="84"/>
                    <a:pt x="1" y="92"/>
                    <a:pt x="0" y="99"/>
                  </a:cubicBezTo>
                  <a:cubicBezTo>
                    <a:pt x="0" y="105"/>
                    <a:pt x="0" y="111"/>
                    <a:pt x="0" y="117"/>
                  </a:cubicBezTo>
                  <a:cubicBezTo>
                    <a:pt x="0" y="120"/>
                    <a:pt x="0" y="123"/>
                    <a:pt x="1" y="125"/>
                  </a:cubicBezTo>
                  <a:cubicBezTo>
                    <a:pt x="2" y="136"/>
                    <a:pt x="5" y="146"/>
                    <a:pt x="9" y="156"/>
                  </a:cubicBezTo>
                  <a:cubicBezTo>
                    <a:pt x="11" y="161"/>
                    <a:pt x="14" y="166"/>
                    <a:pt x="17" y="170"/>
                  </a:cubicBezTo>
                  <a:cubicBezTo>
                    <a:pt x="22" y="180"/>
                    <a:pt x="30" y="188"/>
                    <a:pt x="37" y="195"/>
                  </a:cubicBezTo>
                  <a:cubicBezTo>
                    <a:pt x="44" y="200"/>
                    <a:pt x="51" y="205"/>
                    <a:pt x="59" y="210"/>
                  </a:cubicBezTo>
                  <a:cubicBezTo>
                    <a:pt x="65" y="213"/>
                    <a:pt x="72" y="216"/>
                    <a:pt x="80" y="218"/>
                  </a:cubicBezTo>
                  <a:cubicBezTo>
                    <a:pt x="88" y="220"/>
                    <a:pt x="96" y="222"/>
                    <a:pt x="105" y="222"/>
                  </a:cubicBezTo>
                  <a:cubicBezTo>
                    <a:pt x="109" y="222"/>
                    <a:pt x="113" y="222"/>
                    <a:pt x="116" y="222"/>
                  </a:cubicBezTo>
                  <a:cubicBezTo>
                    <a:pt x="120" y="222"/>
                    <a:pt x="124" y="222"/>
                    <a:pt x="128" y="221"/>
                  </a:cubicBezTo>
                  <a:cubicBezTo>
                    <a:pt x="136" y="220"/>
                    <a:pt x="145" y="217"/>
                    <a:pt x="153" y="214"/>
                  </a:cubicBezTo>
                  <a:cubicBezTo>
                    <a:pt x="160" y="211"/>
                    <a:pt x="166" y="208"/>
                    <a:pt x="172" y="204"/>
                  </a:cubicBezTo>
                  <a:cubicBezTo>
                    <a:pt x="180" y="199"/>
                    <a:pt x="186" y="193"/>
                    <a:pt x="192" y="187"/>
                  </a:cubicBezTo>
                  <a:cubicBezTo>
                    <a:pt x="197" y="181"/>
                    <a:pt x="202" y="175"/>
                    <a:pt x="206" y="169"/>
                  </a:cubicBezTo>
                  <a:cubicBezTo>
                    <a:pt x="210" y="162"/>
                    <a:pt x="214" y="154"/>
                    <a:pt x="216" y="145"/>
                  </a:cubicBezTo>
                  <a:cubicBezTo>
                    <a:pt x="219" y="138"/>
                    <a:pt x="220" y="131"/>
                    <a:pt x="221" y="124"/>
                  </a:cubicBezTo>
                  <a:cubicBezTo>
                    <a:pt x="222" y="118"/>
                    <a:pt x="222" y="112"/>
                    <a:pt x="222" y="106"/>
                  </a:cubicBezTo>
                  <a:cubicBezTo>
                    <a:pt x="221" y="103"/>
                    <a:pt x="221" y="100"/>
                    <a:pt x="221" y="9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
              <a:extLst>
                <a:ext uri="{FF2B5EF4-FFF2-40B4-BE49-F238E27FC236}">
                  <a16:creationId xmlns:a16="http://schemas.microsoft.com/office/drawing/2014/main" id="{3991D8E6-79EA-4E2A-B7C2-DC783E9D010D}"/>
                </a:ext>
              </a:extLst>
            </p:cNvPr>
            <p:cNvSpPr>
              <a:spLocks noEditPoints="1"/>
            </p:cNvSpPr>
            <p:nvPr/>
          </p:nvSpPr>
          <p:spPr bwMode="auto">
            <a:xfrm>
              <a:off x="5039871" y="1589440"/>
              <a:ext cx="268287" cy="274020"/>
            </a:xfrm>
            <a:custGeom>
              <a:avLst/>
              <a:gdLst/>
              <a:ahLst/>
              <a:cxnLst>
                <a:cxn ang="0">
                  <a:pos x="136" y="114"/>
                </a:cxn>
                <a:cxn ang="0">
                  <a:pos x="142" y="81"/>
                </a:cxn>
                <a:cxn ang="0">
                  <a:pos x="170" y="67"/>
                </a:cxn>
                <a:cxn ang="0">
                  <a:pos x="158" y="50"/>
                </a:cxn>
                <a:cxn ang="0">
                  <a:pos x="109" y="35"/>
                </a:cxn>
                <a:cxn ang="0">
                  <a:pos x="111" y="4"/>
                </a:cxn>
                <a:cxn ang="0">
                  <a:pos x="90" y="6"/>
                </a:cxn>
                <a:cxn ang="0">
                  <a:pos x="52" y="40"/>
                </a:cxn>
                <a:cxn ang="0">
                  <a:pos x="26" y="23"/>
                </a:cxn>
                <a:cxn ang="0">
                  <a:pos x="18" y="42"/>
                </a:cxn>
                <a:cxn ang="0">
                  <a:pos x="29" y="75"/>
                </a:cxn>
                <a:cxn ang="0">
                  <a:pos x="6" y="101"/>
                </a:cxn>
                <a:cxn ang="0">
                  <a:pos x="6" y="123"/>
                </a:cxn>
                <a:cxn ang="0">
                  <a:pos x="37" y="117"/>
                </a:cxn>
                <a:cxn ang="0">
                  <a:pos x="58" y="163"/>
                </a:cxn>
                <a:cxn ang="0">
                  <a:pos x="77" y="173"/>
                </a:cxn>
                <a:cxn ang="0">
                  <a:pos x="87" y="144"/>
                </a:cxn>
                <a:cxn ang="0">
                  <a:pos x="138" y="149"/>
                </a:cxn>
                <a:cxn ang="0">
                  <a:pos x="156" y="137"/>
                </a:cxn>
                <a:cxn ang="0">
                  <a:pos x="126" y="95"/>
                </a:cxn>
                <a:cxn ang="0">
                  <a:pos x="100" y="92"/>
                </a:cxn>
                <a:cxn ang="0">
                  <a:pos x="101" y="88"/>
                </a:cxn>
                <a:cxn ang="0">
                  <a:pos x="126" y="95"/>
                </a:cxn>
                <a:cxn ang="0">
                  <a:pos x="51" y="64"/>
                </a:cxn>
                <a:cxn ang="0">
                  <a:pos x="70" y="84"/>
                </a:cxn>
                <a:cxn ang="0">
                  <a:pos x="45" y="94"/>
                </a:cxn>
                <a:cxn ang="0">
                  <a:pos x="122" y="68"/>
                </a:cxn>
                <a:cxn ang="0">
                  <a:pos x="94" y="74"/>
                </a:cxn>
                <a:cxn ang="0">
                  <a:pos x="122" y="68"/>
                </a:cxn>
                <a:cxn ang="0">
                  <a:pos x="82" y="71"/>
                </a:cxn>
                <a:cxn ang="0">
                  <a:pos x="59" y="55"/>
                </a:cxn>
                <a:cxn ang="0">
                  <a:pos x="48" y="105"/>
                </a:cxn>
                <a:cxn ang="0">
                  <a:pos x="77" y="100"/>
                </a:cxn>
                <a:cxn ang="0">
                  <a:pos x="48" y="105"/>
                </a:cxn>
                <a:cxn ang="0">
                  <a:pos x="88" y="102"/>
                </a:cxn>
                <a:cxn ang="0">
                  <a:pos x="112" y="118"/>
                </a:cxn>
              </a:cxnLst>
              <a:rect l="0" t="0" r="r" b="b"/>
              <a:pathLst>
                <a:path w="170" h="173">
                  <a:moveTo>
                    <a:pt x="153" y="131"/>
                  </a:moveTo>
                  <a:cubicBezTo>
                    <a:pt x="136" y="114"/>
                    <a:pt x="136" y="114"/>
                    <a:pt x="136" y="114"/>
                  </a:cubicBezTo>
                  <a:cubicBezTo>
                    <a:pt x="138" y="109"/>
                    <a:pt x="140" y="104"/>
                    <a:pt x="141" y="98"/>
                  </a:cubicBezTo>
                  <a:cubicBezTo>
                    <a:pt x="142" y="92"/>
                    <a:pt x="143" y="87"/>
                    <a:pt x="142" y="81"/>
                  </a:cubicBezTo>
                  <a:cubicBezTo>
                    <a:pt x="165" y="72"/>
                    <a:pt x="165" y="72"/>
                    <a:pt x="165" y="72"/>
                  </a:cubicBezTo>
                  <a:cubicBezTo>
                    <a:pt x="168" y="71"/>
                    <a:pt x="170" y="69"/>
                    <a:pt x="170" y="67"/>
                  </a:cubicBezTo>
                  <a:cubicBezTo>
                    <a:pt x="164" y="51"/>
                    <a:pt x="164" y="51"/>
                    <a:pt x="164" y="51"/>
                  </a:cubicBezTo>
                  <a:cubicBezTo>
                    <a:pt x="164" y="50"/>
                    <a:pt x="161" y="49"/>
                    <a:pt x="158" y="50"/>
                  </a:cubicBezTo>
                  <a:cubicBezTo>
                    <a:pt x="134" y="57"/>
                    <a:pt x="134" y="57"/>
                    <a:pt x="134" y="57"/>
                  </a:cubicBezTo>
                  <a:cubicBezTo>
                    <a:pt x="128" y="47"/>
                    <a:pt x="120" y="40"/>
                    <a:pt x="109" y="35"/>
                  </a:cubicBezTo>
                  <a:cubicBezTo>
                    <a:pt x="113" y="10"/>
                    <a:pt x="113" y="10"/>
                    <a:pt x="113" y="10"/>
                  </a:cubicBezTo>
                  <a:cubicBezTo>
                    <a:pt x="113" y="7"/>
                    <a:pt x="112" y="4"/>
                    <a:pt x="111" y="4"/>
                  </a:cubicBezTo>
                  <a:cubicBezTo>
                    <a:pt x="94" y="0"/>
                    <a:pt x="94" y="0"/>
                    <a:pt x="94" y="0"/>
                  </a:cubicBezTo>
                  <a:cubicBezTo>
                    <a:pt x="93" y="0"/>
                    <a:pt x="91" y="2"/>
                    <a:pt x="90" y="6"/>
                  </a:cubicBezTo>
                  <a:cubicBezTo>
                    <a:pt x="84" y="30"/>
                    <a:pt x="84" y="30"/>
                    <a:pt x="84" y="30"/>
                  </a:cubicBezTo>
                  <a:cubicBezTo>
                    <a:pt x="72" y="30"/>
                    <a:pt x="61" y="34"/>
                    <a:pt x="52" y="40"/>
                  </a:cubicBezTo>
                  <a:cubicBezTo>
                    <a:pt x="33" y="25"/>
                    <a:pt x="33" y="25"/>
                    <a:pt x="33" y="25"/>
                  </a:cubicBezTo>
                  <a:cubicBezTo>
                    <a:pt x="30" y="23"/>
                    <a:pt x="27" y="22"/>
                    <a:pt x="26" y="23"/>
                  </a:cubicBezTo>
                  <a:cubicBezTo>
                    <a:pt x="15" y="36"/>
                    <a:pt x="15" y="36"/>
                    <a:pt x="15" y="36"/>
                  </a:cubicBezTo>
                  <a:cubicBezTo>
                    <a:pt x="14" y="37"/>
                    <a:pt x="15" y="40"/>
                    <a:pt x="18" y="42"/>
                  </a:cubicBezTo>
                  <a:cubicBezTo>
                    <a:pt x="35" y="60"/>
                    <a:pt x="35" y="60"/>
                    <a:pt x="35" y="60"/>
                  </a:cubicBezTo>
                  <a:cubicBezTo>
                    <a:pt x="33" y="65"/>
                    <a:pt x="31" y="70"/>
                    <a:pt x="29" y="75"/>
                  </a:cubicBezTo>
                  <a:cubicBezTo>
                    <a:pt x="28" y="81"/>
                    <a:pt x="28" y="87"/>
                    <a:pt x="29" y="92"/>
                  </a:cubicBezTo>
                  <a:cubicBezTo>
                    <a:pt x="6" y="101"/>
                    <a:pt x="6" y="101"/>
                    <a:pt x="6" y="101"/>
                  </a:cubicBezTo>
                  <a:cubicBezTo>
                    <a:pt x="2" y="103"/>
                    <a:pt x="0" y="105"/>
                    <a:pt x="1" y="106"/>
                  </a:cubicBezTo>
                  <a:cubicBezTo>
                    <a:pt x="6" y="123"/>
                    <a:pt x="6" y="123"/>
                    <a:pt x="6" y="123"/>
                  </a:cubicBezTo>
                  <a:cubicBezTo>
                    <a:pt x="7" y="124"/>
                    <a:pt x="10" y="124"/>
                    <a:pt x="13" y="123"/>
                  </a:cubicBezTo>
                  <a:cubicBezTo>
                    <a:pt x="37" y="117"/>
                    <a:pt x="37" y="117"/>
                    <a:pt x="37" y="117"/>
                  </a:cubicBezTo>
                  <a:cubicBezTo>
                    <a:pt x="43" y="126"/>
                    <a:pt x="51" y="134"/>
                    <a:pt x="62" y="139"/>
                  </a:cubicBezTo>
                  <a:cubicBezTo>
                    <a:pt x="58" y="163"/>
                    <a:pt x="58" y="163"/>
                    <a:pt x="58" y="163"/>
                  </a:cubicBezTo>
                  <a:cubicBezTo>
                    <a:pt x="58" y="166"/>
                    <a:pt x="58" y="169"/>
                    <a:pt x="60" y="170"/>
                  </a:cubicBezTo>
                  <a:cubicBezTo>
                    <a:pt x="77" y="173"/>
                    <a:pt x="77" y="173"/>
                    <a:pt x="77" y="173"/>
                  </a:cubicBezTo>
                  <a:cubicBezTo>
                    <a:pt x="78" y="173"/>
                    <a:pt x="80" y="171"/>
                    <a:pt x="81" y="168"/>
                  </a:cubicBezTo>
                  <a:cubicBezTo>
                    <a:pt x="87" y="144"/>
                    <a:pt x="87" y="144"/>
                    <a:pt x="87" y="144"/>
                  </a:cubicBezTo>
                  <a:cubicBezTo>
                    <a:pt x="98" y="143"/>
                    <a:pt x="109" y="140"/>
                    <a:pt x="118" y="133"/>
                  </a:cubicBezTo>
                  <a:cubicBezTo>
                    <a:pt x="138" y="149"/>
                    <a:pt x="138" y="149"/>
                    <a:pt x="138" y="149"/>
                  </a:cubicBezTo>
                  <a:cubicBezTo>
                    <a:pt x="141" y="151"/>
                    <a:pt x="143" y="151"/>
                    <a:pt x="144" y="150"/>
                  </a:cubicBezTo>
                  <a:cubicBezTo>
                    <a:pt x="156" y="137"/>
                    <a:pt x="156" y="137"/>
                    <a:pt x="156" y="137"/>
                  </a:cubicBezTo>
                  <a:cubicBezTo>
                    <a:pt x="157" y="136"/>
                    <a:pt x="156" y="134"/>
                    <a:pt x="153" y="131"/>
                  </a:cubicBezTo>
                  <a:close/>
                  <a:moveTo>
                    <a:pt x="126" y="95"/>
                  </a:moveTo>
                  <a:cubicBezTo>
                    <a:pt x="125" y="100"/>
                    <a:pt x="123" y="105"/>
                    <a:pt x="120" y="109"/>
                  </a:cubicBezTo>
                  <a:cubicBezTo>
                    <a:pt x="100" y="92"/>
                    <a:pt x="100" y="92"/>
                    <a:pt x="100" y="92"/>
                  </a:cubicBezTo>
                  <a:cubicBezTo>
                    <a:pt x="100" y="91"/>
                    <a:pt x="101" y="91"/>
                    <a:pt x="101" y="90"/>
                  </a:cubicBezTo>
                  <a:cubicBezTo>
                    <a:pt x="101" y="89"/>
                    <a:pt x="101" y="88"/>
                    <a:pt x="101" y="88"/>
                  </a:cubicBezTo>
                  <a:cubicBezTo>
                    <a:pt x="126" y="79"/>
                    <a:pt x="126" y="79"/>
                    <a:pt x="126" y="79"/>
                  </a:cubicBezTo>
                  <a:cubicBezTo>
                    <a:pt x="127" y="84"/>
                    <a:pt x="127" y="90"/>
                    <a:pt x="126" y="95"/>
                  </a:cubicBezTo>
                  <a:close/>
                  <a:moveTo>
                    <a:pt x="45" y="78"/>
                  </a:moveTo>
                  <a:cubicBezTo>
                    <a:pt x="46" y="73"/>
                    <a:pt x="48" y="68"/>
                    <a:pt x="51" y="64"/>
                  </a:cubicBezTo>
                  <a:cubicBezTo>
                    <a:pt x="71" y="82"/>
                    <a:pt x="71" y="82"/>
                    <a:pt x="71" y="82"/>
                  </a:cubicBezTo>
                  <a:cubicBezTo>
                    <a:pt x="70" y="82"/>
                    <a:pt x="70" y="83"/>
                    <a:pt x="70" y="84"/>
                  </a:cubicBezTo>
                  <a:cubicBezTo>
                    <a:pt x="70" y="84"/>
                    <a:pt x="70" y="85"/>
                    <a:pt x="70" y="86"/>
                  </a:cubicBezTo>
                  <a:cubicBezTo>
                    <a:pt x="45" y="94"/>
                    <a:pt x="45" y="94"/>
                    <a:pt x="45" y="94"/>
                  </a:cubicBezTo>
                  <a:cubicBezTo>
                    <a:pt x="44" y="89"/>
                    <a:pt x="44" y="84"/>
                    <a:pt x="45" y="78"/>
                  </a:cubicBezTo>
                  <a:close/>
                  <a:moveTo>
                    <a:pt x="122" y="68"/>
                  </a:moveTo>
                  <a:cubicBezTo>
                    <a:pt x="97" y="76"/>
                    <a:pt x="97" y="76"/>
                    <a:pt x="97" y="76"/>
                  </a:cubicBezTo>
                  <a:cubicBezTo>
                    <a:pt x="96" y="75"/>
                    <a:pt x="95" y="74"/>
                    <a:pt x="94" y="74"/>
                  </a:cubicBezTo>
                  <a:cubicBezTo>
                    <a:pt x="99" y="48"/>
                    <a:pt x="99" y="48"/>
                    <a:pt x="99" y="48"/>
                  </a:cubicBezTo>
                  <a:cubicBezTo>
                    <a:pt x="109" y="51"/>
                    <a:pt x="118" y="59"/>
                    <a:pt x="122" y="68"/>
                  </a:cubicBezTo>
                  <a:close/>
                  <a:moveTo>
                    <a:pt x="88" y="45"/>
                  </a:moveTo>
                  <a:cubicBezTo>
                    <a:pt x="82" y="71"/>
                    <a:pt x="82" y="71"/>
                    <a:pt x="82" y="71"/>
                  </a:cubicBezTo>
                  <a:cubicBezTo>
                    <a:pt x="81" y="72"/>
                    <a:pt x="80" y="72"/>
                    <a:pt x="78" y="73"/>
                  </a:cubicBezTo>
                  <a:cubicBezTo>
                    <a:pt x="59" y="55"/>
                    <a:pt x="59" y="55"/>
                    <a:pt x="59" y="55"/>
                  </a:cubicBezTo>
                  <a:cubicBezTo>
                    <a:pt x="67" y="49"/>
                    <a:pt x="77" y="45"/>
                    <a:pt x="88" y="45"/>
                  </a:cubicBezTo>
                  <a:close/>
                  <a:moveTo>
                    <a:pt x="48" y="105"/>
                  </a:moveTo>
                  <a:cubicBezTo>
                    <a:pt x="73" y="97"/>
                    <a:pt x="73" y="97"/>
                    <a:pt x="73" y="97"/>
                  </a:cubicBezTo>
                  <a:cubicBezTo>
                    <a:pt x="74" y="98"/>
                    <a:pt x="75" y="99"/>
                    <a:pt x="77" y="100"/>
                  </a:cubicBezTo>
                  <a:cubicBezTo>
                    <a:pt x="71" y="126"/>
                    <a:pt x="71" y="126"/>
                    <a:pt x="71" y="126"/>
                  </a:cubicBezTo>
                  <a:cubicBezTo>
                    <a:pt x="61" y="122"/>
                    <a:pt x="53" y="115"/>
                    <a:pt x="48" y="105"/>
                  </a:cubicBezTo>
                  <a:close/>
                  <a:moveTo>
                    <a:pt x="83" y="128"/>
                  </a:moveTo>
                  <a:cubicBezTo>
                    <a:pt x="88" y="102"/>
                    <a:pt x="88" y="102"/>
                    <a:pt x="88" y="102"/>
                  </a:cubicBezTo>
                  <a:cubicBezTo>
                    <a:pt x="90" y="102"/>
                    <a:pt x="91" y="101"/>
                    <a:pt x="92" y="101"/>
                  </a:cubicBezTo>
                  <a:cubicBezTo>
                    <a:pt x="112" y="118"/>
                    <a:pt x="112" y="118"/>
                    <a:pt x="112" y="118"/>
                  </a:cubicBezTo>
                  <a:cubicBezTo>
                    <a:pt x="104" y="125"/>
                    <a:pt x="94" y="129"/>
                    <a:pt x="83" y="1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8">
              <a:extLst>
                <a:ext uri="{FF2B5EF4-FFF2-40B4-BE49-F238E27FC236}">
                  <a16:creationId xmlns:a16="http://schemas.microsoft.com/office/drawing/2014/main" id="{BC16E874-A7FD-43C5-856B-5AAF6F1CE9B3}"/>
                </a:ext>
              </a:extLst>
            </p:cNvPr>
            <p:cNvSpPr>
              <a:spLocks noEditPoints="1"/>
            </p:cNvSpPr>
            <p:nvPr/>
          </p:nvSpPr>
          <p:spPr bwMode="auto">
            <a:xfrm>
              <a:off x="5242807" y="1741928"/>
              <a:ext cx="239624" cy="225866"/>
            </a:xfrm>
            <a:custGeom>
              <a:avLst/>
              <a:gdLst/>
              <a:ahLst/>
              <a:cxnLst>
                <a:cxn ang="0">
                  <a:pos x="151" y="75"/>
                </a:cxn>
                <a:cxn ang="0">
                  <a:pos x="150" y="59"/>
                </a:cxn>
                <a:cxn ang="0">
                  <a:pos x="145" y="57"/>
                </a:cxn>
                <a:cxn ang="0">
                  <a:pos x="123" y="57"/>
                </a:cxn>
                <a:cxn ang="0">
                  <a:pos x="107" y="33"/>
                </a:cxn>
                <a:cxn ang="0">
                  <a:pos x="116" y="13"/>
                </a:cxn>
                <a:cxn ang="0">
                  <a:pos x="116" y="7"/>
                </a:cxn>
                <a:cxn ang="0">
                  <a:pos x="103" y="0"/>
                </a:cxn>
                <a:cxn ang="0">
                  <a:pos x="98" y="4"/>
                </a:cxn>
                <a:cxn ang="0">
                  <a:pos x="87" y="23"/>
                </a:cxn>
                <a:cxn ang="0">
                  <a:pos x="58" y="24"/>
                </a:cxn>
                <a:cxn ang="0">
                  <a:pos x="45" y="7"/>
                </a:cxn>
                <a:cxn ang="0">
                  <a:pos x="40" y="4"/>
                </a:cxn>
                <a:cxn ang="0">
                  <a:pos x="28" y="12"/>
                </a:cxn>
                <a:cxn ang="0">
                  <a:pos x="29" y="18"/>
                </a:cxn>
                <a:cxn ang="0">
                  <a:pos x="39" y="37"/>
                </a:cxn>
                <a:cxn ang="0">
                  <a:pos x="31" y="49"/>
                </a:cxn>
                <a:cxn ang="0">
                  <a:pos x="26" y="63"/>
                </a:cxn>
                <a:cxn ang="0">
                  <a:pos x="5" y="65"/>
                </a:cxn>
                <a:cxn ang="0">
                  <a:pos x="0" y="68"/>
                </a:cxn>
                <a:cxn ang="0">
                  <a:pos x="1" y="83"/>
                </a:cxn>
                <a:cxn ang="0">
                  <a:pos x="6" y="85"/>
                </a:cxn>
                <a:cxn ang="0">
                  <a:pos x="28" y="85"/>
                </a:cxn>
                <a:cxn ang="0">
                  <a:pos x="43" y="109"/>
                </a:cxn>
                <a:cxn ang="0">
                  <a:pos x="35" y="129"/>
                </a:cxn>
                <a:cxn ang="0">
                  <a:pos x="35" y="135"/>
                </a:cxn>
                <a:cxn ang="0">
                  <a:pos x="48" y="142"/>
                </a:cxn>
                <a:cxn ang="0">
                  <a:pos x="53" y="138"/>
                </a:cxn>
                <a:cxn ang="0">
                  <a:pos x="64" y="120"/>
                </a:cxn>
                <a:cxn ang="0">
                  <a:pos x="92" y="118"/>
                </a:cxn>
                <a:cxn ang="0">
                  <a:pos x="105" y="135"/>
                </a:cxn>
                <a:cxn ang="0">
                  <a:pos x="110" y="138"/>
                </a:cxn>
                <a:cxn ang="0">
                  <a:pos x="123" y="130"/>
                </a:cxn>
                <a:cxn ang="0">
                  <a:pos x="122" y="124"/>
                </a:cxn>
                <a:cxn ang="0">
                  <a:pos x="112" y="106"/>
                </a:cxn>
                <a:cxn ang="0">
                  <a:pos x="120" y="94"/>
                </a:cxn>
                <a:cxn ang="0">
                  <a:pos x="124" y="80"/>
                </a:cxn>
                <a:cxn ang="0">
                  <a:pos x="146" y="77"/>
                </a:cxn>
                <a:cxn ang="0">
                  <a:pos x="151" y="75"/>
                </a:cxn>
                <a:cxn ang="0">
                  <a:pos x="61" y="107"/>
                </a:cxn>
                <a:cxn ang="0">
                  <a:pos x="40" y="56"/>
                </a:cxn>
                <a:cxn ang="0">
                  <a:pos x="90" y="36"/>
                </a:cxn>
                <a:cxn ang="0">
                  <a:pos x="111" y="86"/>
                </a:cxn>
                <a:cxn ang="0">
                  <a:pos x="61" y="107"/>
                </a:cxn>
              </a:cxnLst>
              <a:rect l="0" t="0" r="r" b="b"/>
              <a:pathLst>
                <a:path w="151" h="143">
                  <a:moveTo>
                    <a:pt x="151" y="75"/>
                  </a:moveTo>
                  <a:cubicBezTo>
                    <a:pt x="150" y="59"/>
                    <a:pt x="150" y="59"/>
                    <a:pt x="150" y="59"/>
                  </a:cubicBezTo>
                  <a:cubicBezTo>
                    <a:pt x="150" y="58"/>
                    <a:pt x="148" y="57"/>
                    <a:pt x="145" y="57"/>
                  </a:cubicBezTo>
                  <a:cubicBezTo>
                    <a:pt x="123" y="57"/>
                    <a:pt x="123" y="57"/>
                    <a:pt x="123" y="57"/>
                  </a:cubicBezTo>
                  <a:cubicBezTo>
                    <a:pt x="120" y="48"/>
                    <a:pt x="115" y="40"/>
                    <a:pt x="107" y="33"/>
                  </a:cubicBezTo>
                  <a:cubicBezTo>
                    <a:pt x="116" y="13"/>
                    <a:pt x="116" y="13"/>
                    <a:pt x="116" y="13"/>
                  </a:cubicBezTo>
                  <a:cubicBezTo>
                    <a:pt x="117" y="11"/>
                    <a:pt x="117" y="8"/>
                    <a:pt x="116" y="7"/>
                  </a:cubicBezTo>
                  <a:cubicBezTo>
                    <a:pt x="103" y="0"/>
                    <a:pt x="103" y="0"/>
                    <a:pt x="103" y="0"/>
                  </a:cubicBezTo>
                  <a:cubicBezTo>
                    <a:pt x="102" y="0"/>
                    <a:pt x="99" y="2"/>
                    <a:pt x="98" y="4"/>
                  </a:cubicBezTo>
                  <a:cubicBezTo>
                    <a:pt x="87" y="23"/>
                    <a:pt x="87" y="23"/>
                    <a:pt x="87" y="23"/>
                  </a:cubicBezTo>
                  <a:cubicBezTo>
                    <a:pt x="77" y="21"/>
                    <a:pt x="67" y="21"/>
                    <a:pt x="58" y="24"/>
                  </a:cubicBezTo>
                  <a:cubicBezTo>
                    <a:pt x="45" y="7"/>
                    <a:pt x="45" y="7"/>
                    <a:pt x="45" y="7"/>
                  </a:cubicBezTo>
                  <a:cubicBezTo>
                    <a:pt x="44" y="5"/>
                    <a:pt x="41" y="3"/>
                    <a:pt x="40" y="4"/>
                  </a:cubicBezTo>
                  <a:cubicBezTo>
                    <a:pt x="28" y="12"/>
                    <a:pt x="28" y="12"/>
                    <a:pt x="28" y="12"/>
                  </a:cubicBezTo>
                  <a:cubicBezTo>
                    <a:pt x="27" y="13"/>
                    <a:pt x="27" y="16"/>
                    <a:pt x="29" y="18"/>
                  </a:cubicBezTo>
                  <a:cubicBezTo>
                    <a:pt x="39" y="37"/>
                    <a:pt x="39" y="37"/>
                    <a:pt x="39" y="37"/>
                  </a:cubicBezTo>
                  <a:cubicBezTo>
                    <a:pt x="36" y="40"/>
                    <a:pt x="33" y="44"/>
                    <a:pt x="31" y="49"/>
                  </a:cubicBezTo>
                  <a:cubicBezTo>
                    <a:pt x="29" y="53"/>
                    <a:pt x="27" y="58"/>
                    <a:pt x="26" y="63"/>
                  </a:cubicBezTo>
                  <a:cubicBezTo>
                    <a:pt x="5" y="65"/>
                    <a:pt x="5" y="65"/>
                    <a:pt x="5" y="65"/>
                  </a:cubicBezTo>
                  <a:cubicBezTo>
                    <a:pt x="2" y="65"/>
                    <a:pt x="0" y="67"/>
                    <a:pt x="0" y="68"/>
                  </a:cubicBezTo>
                  <a:cubicBezTo>
                    <a:pt x="1" y="83"/>
                    <a:pt x="1" y="83"/>
                    <a:pt x="1" y="83"/>
                  </a:cubicBezTo>
                  <a:cubicBezTo>
                    <a:pt x="1" y="84"/>
                    <a:pt x="3" y="85"/>
                    <a:pt x="6" y="85"/>
                  </a:cubicBezTo>
                  <a:cubicBezTo>
                    <a:pt x="28" y="85"/>
                    <a:pt x="28" y="85"/>
                    <a:pt x="28" y="85"/>
                  </a:cubicBezTo>
                  <a:cubicBezTo>
                    <a:pt x="30" y="95"/>
                    <a:pt x="36" y="103"/>
                    <a:pt x="43" y="109"/>
                  </a:cubicBezTo>
                  <a:cubicBezTo>
                    <a:pt x="35" y="129"/>
                    <a:pt x="35" y="129"/>
                    <a:pt x="35" y="129"/>
                  </a:cubicBezTo>
                  <a:cubicBezTo>
                    <a:pt x="34" y="132"/>
                    <a:pt x="34" y="135"/>
                    <a:pt x="35" y="135"/>
                  </a:cubicBezTo>
                  <a:cubicBezTo>
                    <a:pt x="48" y="142"/>
                    <a:pt x="48" y="142"/>
                    <a:pt x="48" y="142"/>
                  </a:cubicBezTo>
                  <a:cubicBezTo>
                    <a:pt x="49" y="143"/>
                    <a:pt x="51" y="141"/>
                    <a:pt x="53" y="138"/>
                  </a:cubicBezTo>
                  <a:cubicBezTo>
                    <a:pt x="64" y="120"/>
                    <a:pt x="64" y="120"/>
                    <a:pt x="64" y="120"/>
                  </a:cubicBezTo>
                  <a:cubicBezTo>
                    <a:pt x="73" y="122"/>
                    <a:pt x="83" y="121"/>
                    <a:pt x="92" y="118"/>
                  </a:cubicBezTo>
                  <a:cubicBezTo>
                    <a:pt x="105" y="135"/>
                    <a:pt x="105" y="135"/>
                    <a:pt x="105" y="135"/>
                  </a:cubicBezTo>
                  <a:cubicBezTo>
                    <a:pt x="107" y="138"/>
                    <a:pt x="109" y="139"/>
                    <a:pt x="110" y="138"/>
                  </a:cubicBezTo>
                  <a:cubicBezTo>
                    <a:pt x="123" y="130"/>
                    <a:pt x="123" y="130"/>
                    <a:pt x="123" y="130"/>
                  </a:cubicBezTo>
                  <a:cubicBezTo>
                    <a:pt x="124" y="129"/>
                    <a:pt x="124" y="127"/>
                    <a:pt x="122" y="124"/>
                  </a:cubicBezTo>
                  <a:cubicBezTo>
                    <a:pt x="112" y="106"/>
                    <a:pt x="112" y="106"/>
                    <a:pt x="112" y="106"/>
                  </a:cubicBezTo>
                  <a:cubicBezTo>
                    <a:pt x="115" y="102"/>
                    <a:pt x="118" y="98"/>
                    <a:pt x="120" y="94"/>
                  </a:cubicBezTo>
                  <a:cubicBezTo>
                    <a:pt x="122" y="89"/>
                    <a:pt x="124" y="85"/>
                    <a:pt x="124" y="80"/>
                  </a:cubicBezTo>
                  <a:cubicBezTo>
                    <a:pt x="146" y="77"/>
                    <a:pt x="146" y="77"/>
                    <a:pt x="146" y="77"/>
                  </a:cubicBezTo>
                  <a:cubicBezTo>
                    <a:pt x="149" y="77"/>
                    <a:pt x="151" y="76"/>
                    <a:pt x="151" y="75"/>
                  </a:cubicBezTo>
                  <a:close/>
                  <a:moveTo>
                    <a:pt x="61" y="107"/>
                  </a:moveTo>
                  <a:cubicBezTo>
                    <a:pt x="41" y="99"/>
                    <a:pt x="32" y="76"/>
                    <a:pt x="40" y="56"/>
                  </a:cubicBezTo>
                  <a:cubicBezTo>
                    <a:pt x="48" y="37"/>
                    <a:pt x="71" y="28"/>
                    <a:pt x="90" y="36"/>
                  </a:cubicBezTo>
                  <a:cubicBezTo>
                    <a:pt x="110" y="44"/>
                    <a:pt x="119" y="66"/>
                    <a:pt x="111" y="86"/>
                  </a:cubicBezTo>
                  <a:cubicBezTo>
                    <a:pt x="103" y="106"/>
                    <a:pt x="80" y="115"/>
                    <a:pt x="61" y="10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9">
              <a:extLst>
                <a:ext uri="{FF2B5EF4-FFF2-40B4-BE49-F238E27FC236}">
                  <a16:creationId xmlns:a16="http://schemas.microsoft.com/office/drawing/2014/main" id="{67994992-96FF-451C-984E-21706C5A51B4}"/>
                </a:ext>
              </a:extLst>
            </p:cNvPr>
            <p:cNvSpPr>
              <a:spLocks noEditPoints="1"/>
            </p:cNvSpPr>
            <p:nvPr/>
          </p:nvSpPr>
          <p:spPr bwMode="auto">
            <a:xfrm>
              <a:off x="5296693" y="1788936"/>
              <a:ext cx="131851" cy="129558"/>
            </a:xfrm>
            <a:custGeom>
              <a:avLst/>
              <a:gdLst/>
              <a:ahLst/>
              <a:cxnLst>
                <a:cxn ang="0">
                  <a:pos x="55" y="8"/>
                </a:cxn>
                <a:cxn ang="0">
                  <a:pos x="8" y="27"/>
                </a:cxn>
                <a:cxn ang="0">
                  <a:pos x="28" y="75"/>
                </a:cxn>
                <a:cxn ang="0">
                  <a:pos x="75" y="55"/>
                </a:cxn>
                <a:cxn ang="0">
                  <a:pos x="55" y="8"/>
                </a:cxn>
                <a:cxn ang="0">
                  <a:pos x="61" y="28"/>
                </a:cxn>
                <a:cxn ang="0">
                  <a:pos x="68" y="30"/>
                </a:cxn>
                <a:cxn ang="0">
                  <a:pos x="65" y="37"/>
                </a:cxn>
                <a:cxn ang="0">
                  <a:pos x="58" y="35"/>
                </a:cxn>
                <a:cxn ang="0">
                  <a:pos x="61" y="28"/>
                </a:cxn>
                <a:cxn ang="0">
                  <a:pos x="52" y="15"/>
                </a:cxn>
                <a:cxn ang="0">
                  <a:pos x="55" y="22"/>
                </a:cxn>
                <a:cxn ang="0">
                  <a:pos x="48" y="25"/>
                </a:cxn>
                <a:cxn ang="0">
                  <a:pos x="45" y="18"/>
                </a:cxn>
                <a:cxn ang="0">
                  <a:pos x="52" y="15"/>
                </a:cxn>
                <a:cxn ang="0">
                  <a:pos x="31" y="15"/>
                </a:cxn>
                <a:cxn ang="0">
                  <a:pos x="38" y="18"/>
                </a:cxn>
                <a:cxn ang="0">
                  <a:pos x="35" y="25"/>
                </a:cxn>
                <a:cxn ang="0">
                  <a:pos x="28" y="22"/>
                </a:cxn>
                <a:cxn ang="0">
                  <a:pos x="31" y="15"/>
                </a:cxn>
                <a:cxn ang="0">
                  <a:pos x="15" y="30"/>
                </a:cxn>
                <a:cxn ang="0">
                  <a:pos x="22" y="27"/>
                </a:cxn>
                <a:cxn ang="0">
                  <a:pos x="25" y="34"/>
                </a:cxn>
                <a:cxn ang="0">
                  <a:pos x="18" y="37"/>
                </a:cxn>
                <a:cxn ang="0">
                  <a:pos x="15" y="30"/>
                </a:cxn>
                <a:cxn ang="0">
                  <a:pos x="22" y="55"/>
                </a:cxn>
                <a:cxn ang="0">
                  <a:pos x="15" y="52"/>
                </a:cxn>
                <a:cxn ang="0">
                  <a:pos x="18" y="45"/>
                </a:cxn>
                <a:cxn ang="0">
                  <a:pos x="25" y="48"/>
                </a:cxn>
                <a:cxn ang="0">
                  <a:pos x="22" y="55"/>
                </a:cxn>
                <a:cxn ang="0">
                  <a:pos x="31" y="67"/>
                </a:cxn>
                <a:cxn ang="0">
                  <a:pos x="28" y="60"/>
                </a:cxn>
                <a:cxn ang="0">
                  <a:pos x="35" y="58"/>
                </a:cxn>
                <a:cxn ang="0">
                  <a:pos x="37" y="65"/>
                </a:cxn>
                <a:cxn ang="0">
                  <a:pos x="31" y="67"/>
                </a:cxn>
                <a:cxn ang="0">
                  <a:pos x="36" y="54"/>
                </a:cxn>
                <a:cxn ang="0">
                  <a:pos x="29" y="36"/>
                </a:cxn>
                <a:cxn ang="0">
                  <a:pos x="47" y="29"/>
                </a:cxn>
                <a:cxn ang="0">
                  <a:pos x="54" y="46"/>
                </a:cxn>
                <a:cxn ang="0">
                  <a:pos x="36" y="54"/>
                </a:cxn>
                <a:cxn ang="0">
                  <a:pos x="52" y="67"/>
                </a:cxn>
                <a:cxn ang="0">
                  <a:pos x="45" y="65"/>
                </a:cxn>
                <a:cxn ang="0">
                  <a:pos x="48" y="58"/>
                </a:cxn>
                <a:cxn ang="0">
                  <a:pos x="55" y="60"/>
                </a:cxn>
                <a:cxn ang="0">
                  <a:pos x="52" y="67"/>
                </a:cxn>
                <a:cxn ang="0">
                  <a:pos x="61" y="55"/>
                </a:cxn>
                <a:cxn ang="0">
                  <a:pos x="58" y="48"/>
                </a:cxn>
                <a:cxn ang="0">
                  <a:pos x="65" y="45"/>
                </a:cxn>
                <a:cxn ang="0">
                  <a:pos x="68" y="52"/>
                </a:cxn>
                <a:cxn ang="0">
                  <a:pos x="61" y="55"/>
                </a:cxn>
              </a:cxnLst>
              <a:rect l="0" t="0" r="r" b="b"/>
              <a:pathLst>
                <a:path w="83" h="82">
                  <a:moveTo>
                    <a:pt x="55" y="8"/>
                  </a:moveTo>
                  <a:cubicBezTo>
                    <a:pt x="37" y="0"/>
                    <a:pt x="16" y="9"/>
                    <a:pt x="8" y="27"/>
                  </a:cubicBezTo>
                  <a:cubicBezTo>
                    <a:pt x="0" y="46"/>
                    <a:pt x="9" y="67"/>
                    <a:pt x="28" y="75"/>
                  </a:cubicBezTo>
                  <a:cubicBezTo>
                    <a:pt x="46" y="82"/>
                    <a:pt x="67" y="74"/>
                    <a:pt x="75" y="55"/>
                  </a:cubicBezTo>
                  <a:cubicBezTo>
                    <a:pt x="83" y="37"/>
                    <a:pt x="74" y="16"/>
                    <a:pt x="55" y="8"/>
                  </a:cubicBezTo>
                  <a:close/>
                  <a:moveTo>
                    <a:pt x="61" y="28"/>
                  </a:moveTo>
                  <a:cubicBezTo>
                    <a:pt x="63" y="26"/>
                    <a:pt x="67" y="28"/>
                    <a:pt x="68" y="30"/>
                  </a:cubicBezTo>
                  <a:cubicBezTo>
                    <a:pt x="69" y="33"/>
                    <a:pt x="67" y="36"/>
                    <a:pt x="65" y="37"/>
                  </a:cubicBezTo>
                  <a:cubicBezTo>
                    <a:pt x="62" y="38"/>
                    <a:pt x="59" y="37"/>
                    <a:pt x="58" y="35"/>
                  </a:cubicBezTo>
                  <a:cubicBezTo>
                    <a:pt x="57" y="32"/>
                    <a:pt x="58" y="29"/>
                    <a:pt x="61" y="28"/>
                  </a:cubicBezTo>
                  <a:close/>
                  <a:moveTo>
                    <a:pt x="52" y="15"/>
                  </a:moveTo>
                  <a:cubicBezTo>
                    <a:pt x="55" y="16"/>
                    <a:pt x="56" y="19"/>
                    <a:pt x="55" y="22"/>
                  </a:cubicBezTo>
                  <a:cubicBezTo>
                    <a:pt x="54" y="25"/>
                    <a:pt x="51" y="26"/>
                    <a:pt x="48" y="25"/>
                  </a:cubicBezTo>
                  <a:cubicBezTo>
                    <a:pt x="46" y="24"/>
                    <a:pt x="44" y="21"/>
                    <a:pt x="45" y="18"/>
                  </a:cubicBezTo>
                  <a:cubicBezTo>
                    <a:pt x="47" y="15"/>
                    <a:pt x="50" y="14"/>
                    <a:pt x="52" y="15"/>
                  </a:cubicBezTo>
                  <a:close/>
                  <a:moveTo>
                    <a:pt x="31" y="15"/>
                  </a:moveTo>
                  <a:cubicBezTo>
                    <a:pt x="33" y="14"/>
                    <a:pt x="36" y="15"/>
                    <a:pt x="38" y="18"/>
                  </a:cubicBezTo>
                  <a:cubicBezTo>
                    <a:pt x="39" y="21"/>
                    <a:pt x="37" y="24"/>
                    <a:pt x="35" y="25"/>
                  </a:cubicBezTo>
                  <a:cubicBezTo>
                    <a:pt x="32" y="26"/>
                    <a:pt x="29" y="25"/>
                    <a:pt x="28" y="22"/>
                  </a:cubicBezTo>
                  <a:cubicBezTo>
                    <a:pt x="27" y="19"/>
                    <a:pt x="28" y="16"/>
                    <a:pt x="31" y="15"/>
                  </a:cubicBezTo>
                  <a:close/>
                  <a:moveTo>
                    <a:pt x="15" y="30"/>
                  </a:moveTo>
                  <a:cubicBezTo>
                    <a:pt x="16" y="28"/>
                    <a:pt x="20" y="26"/>
                    <a:pt x="22" y="27"/>
                  </a:cubicBezTo>
                  <a:cubicBezTo>
                    <a:pt x="25" y="29"/>
                    <a:pt x="26" y="32"/>
                    <a:pt x="25" y="34"/>
                  </a:cubicBezTo>
                  <a:cubicBezTo>
                    <a:pt x="24" y="37"/>
                    <a:pt x="21" y="38"/>
                    <a:pt x="18" y="37"/>
                  </a:cubicBezTo>
                  <a:cubicBezTo>
                    <a:pt x="15" y="36"/>
                    <a:pt x="14" y="33"/>
                    <a:pt x="15" y="30"/>
                  </a:cubicBezTo>
                  <a:close/>
                  <a:moveTo>
                    <a:pt x="22" y="55"/>
                  </a:moveTo>
                  <a:cubicBezTo>
                    <a:pt x="19" y="56"/>
                    <a:pt x="16" y="55"/>
                    <a:pt x="15" y="52"/>
                  </a:cubicBezTo>
                  <a:cubicBezTo>
                    <a:pt x="14" y="49"/>
                    <a:pt x="15" y="46"/>
                    <a:pt x="18" y="45"/>
                  </a:cubicBezTo>
                  <a:cubicBezTo>
                    <a:pt x="21" y="44"/>
                    <a:pt x="24" y="45"/>
                    <a:pt x="25" y="48"/>
                  </a:cubicBezTo>
                  <a:cubicBezTo>
                    <a:pt x="26" y="51"/>
                    <a:pt x="25" y="54"/>
                    <a:pt x="22" y="55"/>
                  </a:cubicBezTo>
                  <a:close/>
                  <a:moveTo>
                    <a:pt x="31" y="67"/>
                  </a:moveTo>
                  <a:cubicBezTo>
                    <a:pt x="28" y="66"/>
                    <a:pt x="27" y="63"/>
                    <a:pt x="28" y="60"/>
                  </a:cubicBezTo>
                  <a:cubicBezTo>
                    <a:pt x="29" y="58"/>
                    <a:pt x="32" y="56"/>
                    <a:pt x="35" y="58"/>
                  </a:cubicBezTo>
                  <a:cubicBezTo>
                    <a:pt x="37" y="59"/>
                    <a:pt x="39" y="62"/>
                    <a:pt x="37" y="65"/>
                  </a:cubicBezTo>
                  <a:cubicBezTo>
                    <a:pt x="36" y="67"/>
                    <a:pt x="33" y="68"/>
                    <a:pt x="31" y="67"/>
                  </a:cubicBezTo>
                  <a:close/>
                  <a:moveTo>
                    <a:pt x="36" y="54"/>
                  </a:moveTo>
                  <a:cubicBezTo>
                    <a:pt x="29" y="51"/>
                    <a:pt x="26" y="43"/>
                    <a:pt x="29" y="36"/>
                  </a:cubicBezTo>
                  <a:cubicBezTo>
                    <a:pt x="32" y="29"/>
                    <a:pt x="40" y="26"/>
                    <a:pt x="47" y="29"/>
                  </a:cubicBezTo>
                  <a:cubicBezTo>
                    <a:pt x="54" y="32"/>
                    <a:pt x="57" y="40"/>
                    <a:pt x="54" y="46"/>
                  </a:cubicBezTo>
                  <a:cubicBezTo>
                    <a:pt x="51" y="53"/>
                    <a:pt x="43" y="57"/>
                    <a:pt x="36" y="54"/>
                  </a:cubicBezTo>
                  <a:close/>
                  <a:moveTo>
                    <a:pt x="52" y="67"/>
                  </a:moveTo>
                  <a:cubicBezTo>
                    <a:pt x="50" y="69"/>
                    <a:pt x="46" y="67"/>
                    <a:pt x="45" y="65"/>
                  </a:cubicBezTo>
                  <a:cubicBezTo>
                    <a:pt x="44" y="62"/>
                    <a:pt x="45" y="59"/>
                    <a:pt x="48" y="58"/>
                  </a:cubicBezTo>
                  <a:cubicBezTo>
                    <a:pt x="51" y="56"/>
                    <a:pt x="54" y="58"/>
                    <a:pt x="55" y="60"/>
                  </a:cubicBezTo>
                  <a:cubicBezTo>
                    <a:pt x="56" y="63"/>
                    <a:pt x="55" y="66"/>
                    <a:pt x="52" y="67"/>
                  </a:cubicBezTo>
                  <a:close/>
                  <a:moveTo>
                    <a:pt x="61" y="55"/>
                  </a:moveTo>
                  <a:cubicBezTo>
                    <a:pt x="58" y="54"/>
                    <a:pt x="57" y="51"/>
                    <a:pt x="58" y="48"/>
                  </a:cubicBezTo>
                  <a:cubicBezTo>
                    <a:pt x="59" y="45"/>
                    <a:pt x="62" y="44"/>
                    <a:pt x="65" y="45"/>
                  </a:cubicBezTo>
                  <a:cubicBezTo>
                    <a:pt x="67" y="46"/>
                    <a:pt x="69" y="49"/>
                    <a:pt x="68" y="52"/>
                  </a:cubicBezTo>
                  <a:cubicBezTo>
                    <a:pt x="66" y="55"/>
                    <a:pt x="63" y="56"/>
                    <a:pt x="61" y="5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0">
              <a:extLst>
                <a:ext uri="{FF2B5EF4-FFF2-40B4-BE49-F238E27FC236}">
                  <a16:creationId xmlns:a16="http://schemas.microsoft.com/office/drawing/2014/main" id="{464DF7AC-E70D-4F4A-BD45-E0109F239F36}"/>
                </a:ext>
              </a:extLst>
            </p:cNvPr>
            <p:cNvSpPr>
              <a:spLocks/>
            </p:cNvSpPr>
            <p:nvPr/>
          </p:nvSpPr>
          <p:spPr bwMode="auto">
            <a:xfrm>
              <a:off x="5347141" y="1839383"/>
              <a:ext cx="30956" cy="28663"/>
            </a:xfrm>
            <a:custGeom>
              <a:avLst/>
              <a:gdLst/>
              <a:ahLst/>
              <a:cxnLst>
                <a:cxn ang="0">
                  <a:pos x="13" y="2"/>
                </a:cxn>
                <a:cxn ang="0">
                  <a:pos x="2" y="6"/>
                </a:cxn>
                <a:cxn ang="0">
                  <a:pos x="6" y="17"/>
                </a:cxn>
                <a:cxn ang="0">
                  <a:pos x="17" y="12"/>
                </a:cxn>
                <a:cxn ang="0">
                  <a:pos x="13" y="2"/>
                </a:cxn>
              </a:cxnLst>
              <a:rect l="0" t="0" r="r" b="b"/>
              <a:pathLst>
                <a:path w="19" h="18">
                  <a:moveTo>
                    <a:pt x="13" y="2"/>
                  </a:moveTo>
                  <a:cubicBezTo>
                    <a:pt x="8" y="0"/>
                    <a:pt x="4" y="2"/>
                    <a:pt x="2" y="6"/>
                  </a:cubicBezTo>
                  <a:cubicBezTo>
                    <a:pt x="0" y="10"/>
                    <a:pt x="2" y="15"/>
                    <a:pt x="6" y="17"/>
                  </a:cubicBezTo>
                  <a:cubicBezTo>
                    <a:pt x="10" y="18"/>
                    <a:pt x="15" y="16"/>
                    <a:pt x="17" y="12"/>
                  </a:cubicBezTo>
                  <a:cubicBezTo>
                    <a:pt x="19" y="8"/>
                    <a:pt x="17" y="4"/>
                    <a:pt x="13"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Content Placeholder 2">
            <a:extLst>
              <a:ext uri="{FF2B5EF4-FFF2-40B4-BE49-F238E27FC236}">
                <a16:creationId xmlns:a16="http://schemas.microsoft.com/office/drawing/2014/main" id="{B83315AF-1397-429D-AC38-E6B0CAAB496E}"/>
              </a:ext>
            </a:extLst>
          </p:cNvPr>
          <p:cNvSpPr txBox="1">
            <a:spLocks/>
          </p:cNvSpPr>
          <p:nvPr/>
        </p:nvSpPr>
        <p:spPr>
          <a:xfrm>
            <a:off x="3865775" y="1877406"/>
            <a:ext cx="7615025" cy="99310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2400" i="1" dirty="0" err="1">
                <a:solidFill>
                  <a:schemeClr val="tx1"/>
                </a:solidFill>
                <a:latin typeface="Times New Roman" panose="02020603050405020304" pitchFamily="18" charset="0"/>
                <a:cs typeface="Times New Roman" panose="02020603050405020304" pitchFamily="18" charset="0"/>
              </a:rPr>
              <a:t>Nguyên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tử</a:t>
            </a:r>
            <a:r>
              <a:rPr lang="en-US" sz="2400" i="1" dirty="0">
                <a:solidFill>
                  <a:schemeClr val="tx1"/>
                </a:solidFill>
                <a:latin typeface="Times New Roman" panose="02020603050405020304" pitchFamily="18" charset="0"/>
                <a:cs typeface="Times New Roman" panose="02020603050405020304" pitchFamily="18" charset="0"/>
              </a:rPr>
              <a:t> P có Z </a:t>
            </a:r>
            <a:r>
              <a:rPr lang="en-US" sz="2400" i="1" dirty="0" err="1">
                <a:solidFill>
                  <a:schemeClr val="tx1"/>
                </a:solidFill>
                <a:latin typeface="Times New Roman" panose="02020603050405020304" pitchFamily="18" charset="0"/>
                <a:cs typeface="Times New Roman" panose="02020603050405020304" pitchFamily="18" charset="0"/>
              </a:rPr>
              <a:t>bằng</a:t>
            </a:r>
            <a:r>
              <a:rPr lang="en-US" sz="2400" i="1" dirty="0">
                <a:solidFill>
                  <a:schemeClr val="tx1"/>
                </a:solidFill>
                <a:latin typeface="Times New Roman" panose="02020603050405020304" pitchFamily="18" charset="0"/>
                <a:cs typeface="Times New Roman" panose="02020603050405020304" pitchFamily="18" charset="0"/>
              </a:rPr>
              <a:t> 15 (do </a:t>
            </a:r>
            <a:r>
              <a:rPr lang="en-US" sz="2400" i="1" dirty="0" err="1">
                <a:solidFill>
                  <a:schemeClr val="tx1"/>
                </a:solidFill>
                <a:latin typeface="Times New Roman" panose="02020603050405020304" pitchFamily="18" charset="0"/>
                <a:cs typeface="Times New Roman" panose="02020603050405020304" pitchFamily="18" charset="0"/>
              </a:rPr>
              <a:t>số</a:t>
            </a:r>
            <a:r>
              <a:rPr lang="en-US" sz="2400" i="1" dirty="0">
                <a:solidFill>
                  <a:schemeClr val="tx1"/>
                </a:solidFill>
                <a:latin typeface="Times New Roman" panose="02020603050405020304" pitchFamily="18" charset="0"/>
                <a:cs typeface="Times New Roman" panose="02020603050405020304" pitchFamily="18" charset="0"/>
              </a:rPr>
              <a:t> proton = </a:t>
            </a:r>
            <a:r>
              <a:rPr lang="en-US" sz="2400" i="1" dirty="0" err="1">
                <a:solidFill>
                  <a:schemeClr val="tx1"/>
                </a:solidFill>
                <a:latin typeface="Times New Roman" panose="02020603050405020304" pitchFamily="18" charset="0"/>
                <a:cs typeface="Times New Roman" panose="02020603050405020304" pitchFamily="18" charset="0"/>
              </a:rPr>
              <a:t>số</a:t>
            </a:r>
            <a:r>
              <a:rPr lang="en-US" sz="2400" i="1" dirty="0">
                <a:solidFill>
                  <a:schemeClr val="tx1"/>
                </a:solidFill>
                <a:latin typeface="Times New Roman" panose="02020603050405020304" pitchFamily="18" charset="0"/>
                <a:cs typeface="Times New Roman" panose="02020603050405020304" pitchFamily="18" charset="0"/>
              </a:rPr>
              <a:t> electron = Z</a:t>
            </a:r>
            <a:endParaRPr lang="en-US" sz="1800" i="1" dirty="0">
              <a:solidFill>
                <a:schemeClr val="tx1"/>
              </a:solidFill>
              <a:latin typeface="Times New Roman" panose="02020603050405020304" pitchFamily="18" charset="0"/>
              <a:cs typeface="Times New Roman" panose="02020603050405020304" pitchFamily="18" charset="0"/>
            </a:endParaRPr>
          </a:p>
        </p:txBody>
      </p:sp>
      <p:grpSp>
        <p:nvGrpSpPr>
          <p:cNvPr id="45" name="Group 35">
            <a:extLst>
              <a:ext uri="{FF2B5EF4-FFF2-40B4-BE49-F238E27FC236}">
                <a16:creationId xmlns:a16="http://schemas.microsoft.com/office/drawing/2014/main" id="{AC90954D-7B54-4CB0-8A0A-28D494BB21C4}"/>
              </a:ext>
            </a:extLst>
          </p:cNvPr>
          <p:cNvGrpSpPr/>
          <p:nvPr/>
        </p:nvGrpSpPr>
        <p:grpSpPr>
          <a:xfrm>
            <a:off x="2482792" y="2146300"/>
            <a:ext cx="1233377" cy="304800"/>
            <a:chOff x="5257800" y="1733550"/>
            <a:chExt cx="925033" cy="228600"/>
          </a:xfrm>
        </p:grpSpPr>
        <p:cxnSp>
          <p:nvCxnSpPr>
            <p:cNvPr id="46" name="Straight Connector 42">
              <a:extLst>
                <a:ext uri="{FF2B5EF4-FFF2-40B4-BE49-F238E27FC236}">
                  <a16:creationId xmlns:a16="http://schemas.microsoft.com/office/drawing/2014/main" id="{B30E00F3-CF31-4711-A6F4-5DB6BDC26A15}"/>
                </a:ext>
              </a:extLst>
            </p:cNvPr>
            <p:cNvCxnSpPr/>
            <p:nvPr/>
          </p:nvCxnSpPr>
          <p:spPr>
            <a:xfrm flipV="1">
              <a:off x="5257800" y="1733550"/>
              <a:ext cx="304800" cy="228600"/>
            </a:xfrm>
            <a:prstGeom prst="line">
              <a:avLst/>
            </a:prstGeom>
            <a:ln w="38100">
              <a:prstDash val="sysDot"/>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3">
              <a:extLst>
                <a:ext uri="{FF2B5EF4-FFF2-40B4-BE49-F238E27FC236}">
                  <a16:creationId xmlns:a16="http://schemas.microsoft.com/office/drawing/2014/main" id="{713DE2E7-C479-4728-BB80-E6481D3BC58D}"/>
                </a:ext>
              </a:extLst>
            </p:cNvPr>
            <p:cNvCxnSpPr/>
            <p:nvPr/>
          </p:nvCxnSpPr>
          <p:spPr>
            <a:xfrm>
              <a:off x="5573233" y="1733550"/>
              <a:ext cx="609600" cy="1588"/>
            </a:xfrm>
            <a:prstGeom prst="line">
              <a:avLst/>
            </a:prstGeom>
            <a:ln w="38100">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8" name="Group 40">
            <a:extLst>
              <a:ext uri="{FF2B5EF4-FFF2-40B4-BE49-F238E27FC236}">
                <a16:creationId xmlns:a16="http://schemas.microsoft.com/office/drawing/2014/main" id="{601A0C81-0BA1-4272-A110-39C9825A6690}"/>
              </a:ext>
            </a:extLst>
          </p:cNvPr>
          <p:cNvGrpSpPr/>
          <p:nvPr/>
        </p:nvGrpSpPr>
        <p:grpSpPr>
          <a:xfrm>
            <a:off x="2381191" y="4686300"/>
            <a:ext cx="1219200" cy="306917"/>
            <a:chOff x="5181600" y="3638550"/>
            <a:chExt cx="914400" cy="230188"/>
          </a:xfrm>
        </p:grpSpPr>
        <p:cxnSp>
          <p:nvCxnSpPr>
            <p:cNvPr id="49" name="Straight Connector 45">
              <a:extLst>
                <a:ext uri="{FF2B5EF4-FFF2-40B4-BE49-F238E27FC236}">
                  <a16:creationId xmlns:a16="http://schemas.microsoft.com/office/drawing/2014/main" id="{4AD49090-7AE7-482F-8A14-B0D4819E0BA9}"/>
                </a:ext>
              </a:extLst>
            </p:cNvPr>
            <p:cNvCxnSpPr/>
            <p:nvPr/>
          </p:nvCxnSpPr>
          <p:spPr>
            <a:xfrm rot="16200000" flipH="1">
              <a:off x="5181600" y="3638550"/>
              <a:ext cx="228600" cy="2286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6">
              <a:extLst>
                <a:ext uri="{FF2B5EF4-FFF2-40B4-BE49-F238E27FC236}">
                  <a16:creationId xmlns:a16="http://schemas.microsoft.com/office/drawing/2014/main" id="{1489D68C-ED28-46F7-A20D-9F1E99285A54}"/>
                </a:ext>
              </a:extLst>
            </p:cNvPr>
            <p:cNvCxnSpPr/>
            <p:nvPr/>
          </p:nvCxnSpPr>
          <p:spPr>
            <a:xfrm>
              <a:off x="5410200" y="3867150"/>
              <a:ext cx="685800" cy="1588"/>
            </a:xfrm>
            <a:prstGeom prst="line">
              <a:avLst/>
            </a:prstGeom>
            <a:ln w="38100">
              <a:prstDash val="sysDot"/>
              <a:tailEnd type="oval"/>
            </a:ln>
          </p:spPr>
          <p:style>
            <a:lnRef idx="1">
              <a:schemeClr val="accent1"/>
            </a:lnRef>
            <a:fillRef idx="0">
              <a:schemeClr val="accent1"/>
            </a:fillRef>
            <a:effectRef idx="0">
              <a:schemeClr val="accent1"/>
            </a:effectRef>
            <a:fontRef idx="minor">
              <a:schemeClr val="tx1"/>
            </a:fontRef>
          </p:style>
        </p:cxnSp>
      </p:grpSp>
      <p:sp>
        <p:nvSpPr>
          <p:cNvPr id="51" name="Content Placeholder 2">
            <a:extLst>
              <a:ext uri="{FF2B5EF4-FFF2-40B4-BE49-F238E27FC236}">
                <a16:creationId xmlns:a16="http://schemas.microsoft.com/office/drawing/2014/main" id="{3FD4F5F6-62B0-446E-B3B9-58ED5B7FE2C1}"/>
              </a:ext>
            </a:extLst>
          </p:cNvPr>
          <p:cNvSpPr txBox="1">
            <a:spLocks/>
          </p:cNvSpPr>
          <p:nvPr/>
        </p:nvSpPr>
        <p:spPr>
          <a:xfrm>
            <a:off x="3865775" y="4494546"/>
            <a:ext cx="7987130" cy="993108"/>
          </a:xfrm>
          <a:prstGeom prst="rect">
            <a:avLst/>
          </a:prstGeom>
        </p:spPr>
        <p:txBody>
          <a:bodyPr vert="horz" lIns="121920" tIns="60960" rIns="121920" bIns="60960" rtlCol="0">
            <a:noAutofit/>
          </a:bodyPr>
          <a:lstStyle>
            <a:defPPr>
              <a:defRPr lang="zh-CN"/>
            </a:defPPr>
            <a:lvl1pPr indent="0">
              <a:lnSpc>
                <a:spcPct val="120000"/>
              </a:lnSpc>
              <a:spcBef>
                <a:spcPct val="20000"/>
              </a:spcBef>
              <a:buFont typeface="Arial" pitchFamily="34" charset="0"/>
              <a:buNone/>
              <a:defRPr sz="2000" b="1" i="1">
                <a:solidFill>
                  <a:schemeClr val="tx2">
                    <a:lumMod val="75000"/>
                  </a:schemeClr>
                </a:solidFill>
                <a:latin typeface="Arial" panose="020B0604020202020204" pitchFamily="34" charset="0"/>
                <a:cs typeface="Arial" panose="020B0604020202020204" pitchFamily="34" charset="0"/>
              </a:defRPr>
            </a:lvl1pPr>
            <a:lvl2pPr marL="742950" indent="-285750">
              <a:spcBef>
                <a:spcPct val="20000"/>
              </a:spcBef>
              <a:buFont typeface="Arial" pitchFamily="34" charset="0"/>
              <a:buChar char="–"/>
              <a:defRPr sz="1200">
                <a:solidFill>
                  <a:schemeClr val="bg1">
                    <a:lumMod val="65000"/>
                  </a:schemeClr>
                </a:solidFill>
              </a:defRPr>
            </a:lvl2pPr>
            <a:lvl3pPr marL="1143000" indent="-228600">
              <a:spcBef>
                <a:spcPct val="20000"/>
              </a:spcBef>
              <a:buFont typeface="Arial" pitchFamily="34" charset="0"/>
              <a:buChar char="•"/>
              <a:defRPr sz="1100">
                <a:solidFill>
                  <a:schemeClr val="bg1">
                    <a:lumMod val="65000"/>
                  </a:schemeClr>
                </a:solidFill>
              </a:defRPr>
            </a:lvl3pPr>
            <a:lvl4pPr marL="1600200" indent="-228600">
              <a:spcBef>
                <a:spcPct val="20000"/>
              </a:spcBef>
              <a:buFont typeface="Arial" pitchFamily="34" charset="0"/>
              <a:buChar char="–"/>
              <a:defRPr sz="1050">
                <a:solidFill>
                  <a:schemeClr val="bg1">
                    <a:lumMod val="65000"/>
                  </a:schemeClr>
                </a:solidFill>
              </a:defRPr>
            </a:lvl4pPr>
            <a:lvl5pPr marL="2057400" indent="-228600">
              <a:spcBef>
                <a:spcPct val="20000"/>
              </a:spcBef>
              <a:buFont typeface="Arial" pitchFamily="34" charset="0"/>
              <a:buChar char="»"/>
              <a:defRPr sz="1050">
                <a:solidFill>
                  <a:schemeClr val="bg1">
                    <a:lumMod val="6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400" b="0" dirty="0">
                <a:solidFill>
                  <a:schemeClr val="tx1"/>
                </a:solidFill>
                <a:latin typeface="Times New Roman" panose="02020603050405020304" pitchFamily="18" charset="0"/>
                <a:cs typeface="Times New Roman" panose="02020603050405020304" pitchFamily="18" charset="0"/>
              </a:rPr>
              <a:t>P </a:t>
            </a:r>
            <a:r>
              <a:rPr lang="en-US" sz="2400" b="0" dirty="0" err="1">
                <a:solidFill>
                  <a:schemeClr val="tx1"/>
                </a:solidFill>
                <a:latin typeface="Times New Roman" panose="02020603050405020304" pitchFamily="18" charset="0"/>
                <a:cs typeface="Times New Roman" panose="02020603050405020304" pitchFamily="18" charset="0"/>
              </a:rPr>
              <a:t>là</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nguyên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tố</a:t>
            </a:r>
            <a:r>
              <a:rPr lang="en-US" sz="2400" b="0" dirty="0">
                <a:solidFill>
                  <a:schemeClr val="tx1"/>
                </a:solidFill>
                <a:latin typeface="Times New Roman" panose="02020603050405020304" pitchFamily="18" charset="0"/>
                <a:cs typeface="Times New Roman" panose="02020603050405020304" pitchFamily="18" charset="0"/>
              </a:rPr>
              <a:t> phi </a:t>
            </a:r>
            <a:r>
              <a:rPr lang="en-US" sz="2400" b="0" dirty="0" err="1">
                <a:solidFill>
                  <a:schemeClr val="tx1"/>
                </a:solidFill>
                <a:latin typeface="Times New Roman" panose="02020603050405020304" pitchFamily="18" charset="0"/>
                <a:cs typeface="Times New Roman" panose="02020603050405020304" pitchFamily="18" charset="0"/>
              </a:rPr>
              <a:t>kim</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oxid</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cao</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nhất</a:t>
            </a:r>
            <a:r>
              <a:rPr lang="en-US" sz="2400" b="0" dirty="0">
                <a:solidFill>
                  <a:schemeClr val="tx1"/>
                </a:solidFill>
                <a:latin typeface="Times New Roman" panose="02020603050405020304" pitchFamily="18" charset="0"/>
                <a:cs typeface="Times New Roman" panose="02020603050405020304" pitchFamily="18" charset="0"/>
              </a:rPr>
              <a:t> (P</a:t>
            </a:r>
            <a:r>
              <a:rPr lang="en-US" sz="2400" b="0" baseline="-25000" dirty="0">
                <a:solidFill>
                  <a:schemeClr val="tx1"/>
                </a:solidFill>
                <a:latin typeface="Times New Roman" panose="02020603050405020304" pitchFamily="18" charset="0"/>
                <a:cs typeface="Times New Roman" panose="02020603050405020304" pitchFamily="18" charset="0"/>
              </a:rPr>
              <a:t>2</a:t>
            </a:r>
            <a:r>
              <a:rPr lang="en-US" sz="2400" b="0" dirty="0">
                <a:solidFill>
                  <a:schemeClr val="tx1"/>
                </a:solidFill>
                <a:latin typeface="Times New Roman" panose="02020603050405020304" pitchFamily="18" charset="0"/>
                <a:cs typeface="Times New Roman" panose="02020603050405020304" pitchFamily="18" charset="0"/>
              </a:rPr>
              <a:t>O</a:t>
            </a:r>
            <a:r>
              <a:rPr lang="en-US" sz="2400" b="0" baseline="-25000" dirty="0">
                <a:solidFill>
                  <a:schemeClr val="tx1"/>
                </a:solidFill>
                <a:latin typeface="Times New Roman" panose="02020603050405020304" pitchFamily="18" charset="0"/>
                <a:cs typeface="Times New Roman" panose="02020603050405020304" pitchFamily="18" charset="0"/>
              </a:rPr>
              <a:t>5</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là</a:t>
            </a:r>
            <a:r>
              <a:rPr lang="en-US" sz="2400" b="0" dirty="0">
                <a:solidFill>
                  <a:schemeClr val="tx1"/>
                </a:solidFill>
                <a:latin typeface="Times New Roman" panose="02020603050405020304" pitchFamily="18" charset="0"/>
                <a:cs typeface="Times New Roman" panose="02020603050405020304" pitchFamily="18" charset="0"/>
              </a:rPr>
              <a:t> acidic oxide </a:t>
            </a:r>
            <a:r>
              <a:rPr lang="en-US" sz="2400" b="0" dirty="0" err="1">
                <a:solidFill>
                  <a:schemeClr val="tx1"/>
                </a:solidFill>
                <a:latin typeface="Times New Roman" panose="02020603050405020304" pitchFamily="18" charset="0"/>
                <a:cs typeface="Times New Roman" panose="02020603050405020304" pitchFamily="18" charset="0"/>
              </a:rPr>
              <a:t>và</a:t>
            </a:r>
            <a:r>
              <a:rPr lang="en-US" sz="2400" b="0" dirty="0">
                <a:solidFill>
                  <a:schemeClr val="tx1"/>
                </a:solidFill>
                <a:latin typeface="Times New Roman" panose="02020603050405020304" pitchFamily="18" charset="0"/>
                <a:cs typeface="Times New Roman" panose="02020603050405020304" pitchFamily="18" charset="0"/>
              </a:rPr>
              <a:t> acid </a:t>
            </a:r>
            <a:r>
              <a:rPr lang="en-US" sz="2400" b="0" dirty="0" err="1">
                <a:solidFill>
                  <a:schemeClr val="tx1"/>
                </a:solidFill>
                <a:latin typeface="Times New Roman" panose="02020603050405020304" pitchFamily="18" charset="0"/>
                <a:cs typeface="Times New Roman" panose="02020603050405020304" pitchFamily="18" charset="0"/>
              </a:rPr>
              <a:t>tương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ứng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là</a:t>
            </a:r>
            <a:r>
              <a:rPr lang="en-US" sz="2400" b="0" dirty="0">
                <a:solidFill>
                  <a:schemeClr val="tx1"/>
                </a:solidFill>
                <a:latin typeface="Times New Roman" panose="02020603050405020304" pitchFamily="18" charset="0"/>
                <a:cs typeface="Times New Roman" panose="02020603050405020304" pitchFamily="18" charset="0"/>
              </a:rPr>
              <a:t> (HPO</a:t>
            </a:r>
            <a:r>
              <a:rPr lang="en-US" sz="2400" b="0" baseline="-25000" dirty="0">
                <a:solidFill>
                  <a:schemeClr val="tx1"/>
                </a:solidFill>
                <a:latin typeface="Times New Roman" panose="02020603050405020304" pitchFamily="18" charset="0"/>
                <a:cs typeface="Times New Roman" panose="02020603050405020304" pitchFamily="18" charset="0"/>
              </a:rPr>
              <a:t>3</a:t>
            </a:r>
            <a:r>
              <a:rPr lang="en-US" sz="2400" b="0" dirty="0">
                <a:solidFill>
                  <a:schemeClr val="tx1"/>
                </a:solidFill>
                <a:latin typeface="Times New Roman" panose="02020603050405020304" pitchFamily="18" charset="0"/>
                <a:cs typeface="Times New Roman" panose="02020603050405020304" pitchFamily="18" charset="0"/>
              </a:rPr>
              <a:t> hay H</a:t>
            </a:r>
            <a:r>
              <a:rPr lang="en-US" sz="2400" b="0" baseline="-25000" dirty="0">
                <a:solidFill>
                  <a:schemeClr val="tx1"/>
                </a:solidFill>
                <a:latin typeface="Times New Roman" panose="02020603050405020304" pitchFamily="18" charset="0"/>
                <a:cs typeface="Times New Roman" panose="02020603050405020304" pitchFamily="18" charset="0"/>
              </a:rPr>
              <a:t>3</a:t>
            </a:r>
            <a:r>
              <a:rPr lang="en-US" sz="2400" b="0" dirty="0">
                <a:solidFill>
                  <a:schemeClr val="tx1"/>
                </a:solidFill>
                <a:latin typeface="Times New Roman" panose="02020603050405020304" pitchFamily="18" charset="0"/>
                <a:cs typeface="Times New Roman" panose="02020603050405020304" pitchFamily="18" charset="0"/>
              </a:rPr>
              <a:t>PO</a:t>
            </a:r>
            <a:r>
              <a:rPr lang="en-US" sz="2400" b="0" baseline="-25000" dirty="0">
                <a:solidFill>
                  <a:schemeClr val="tx1"/>
                </a:solidFill>
                <a:latin typeface="Times New Roman" panose="02020603050405020304" pitchFamily="18" charset="0"/>
                <a:cs typeface="Times New Roman" panose="02020603050405020304" pitchFamily="18" charset="0"/>
              </a:rPr>
              <a:t>4</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là</a:t>
            </a:r>
            <a:r>
              <a:rPr lang="en-US" sz="2400" b="0" dirty="0">
                <a:solidFill>
                  <a:schemeClr val="tx1"/>
                </a:solidFill>
                <a:latin typeface="Times New Roman" panose="02020603050405020304" pitchFamily="18" charset="0"/>
                <a:cs typeface="Times New Roman" panose="02020603050405020304" pitchFamily="18" charset="0"/>
              </a:rPr>
              <a:t> acid </a:t>
            </a:r>
            <a:r>
              <a:rPr lang="en-US" sz="2400" b="0" dirty="0" err="1">
                <a:solidFill>
                  <a:schemeClr val="tx1"/>
                </a:solidFill>
                <a:latin typeface="Times New Roman" panose="02020603050405020304" pitchFamily="18" charset="0"/>
                <a:cs typeface="Times New Roman" panose="02020603050405020304" pitchFamily="18" charset="0"/>
              </a:rPr>
              <a:t>trung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bình</a:t>
            </a:r>
            <a:endParaRPr lang="en-US" sz="2400" b="0" dirty="0">
              <a:solidFill>
                <a:schemeClr val="tx1"/>
              </a:solidFill>
              <a:latin typeface="Times New Roman" panose="02020603050405020304" pitchFamily="18" charset="0"/>
              <a:cs typeface="Times New Roman" panose="02020603050405020304" pitchFamily="18" charset="0"/>
            </a:endParaRPr>
          </a:p>
        </p:txBody>
      </p:sp>
      <p:cxnSp>
        <p:nvCxnSpPr>
          <p:cNvPr id="52" name="Straight Connector 48">
            <a:extLst>
              <a:ext uri="{FF2B5EF4-FFF2-40B4-BE49-F238E27FC236}">
                <a16:creationId xmlns:a16="http://schemas.microsoft.com/office/drawing/2014/main" id="{C0FC0A2C-794C-4170-A1F9-999D595357CF}"/>
              </a:ext>
            </a:extLst>
          </p:cNvPr>
          <p:cNvCxnSpPr/>
          <p:nvPr/>
        </p:nvCxnSpPr>
        <p:spPr>
          <a:xfrm>
            <a:off x="2426082" y="3467100"/>
            <a:ext cx="1320800" cy="2117"/>
          </a:xfrm>
          <a:prstGeom prst="line">
            <a:avLst/>
          </a:prstGeom>
          <a:ln w="38100">
            <a:prstDash val="sysDot"/>
            <a:tailEnd type="oval"/>
          </a:ln>
        </p:spPr>
        <p:style>
          <a:lnRef idx="1">
            <a:schemeClr val="accent1"/>
          </a:lnRef>
          <a:fillRef idx="0">
            <a:schemeClr val="accent1"/>
          </a:fillRef>
          <a:effectRef idx="0">
            <a:schemeClr val="accent1"/>
          </a:effectRef>
          <a:fontRef idx="minor">
            <a:schemeClr val="tx1"/>
          </a:fontRef>
        </p:style>
      </p:cxnSp>
      <p:sp>
        <p:nvSpPr>
          <p:cNvPr id="53" name="Content Placeholder 2">
            <a:extLst>
              <a:ext uri="{FF2B5EF4-FFF2-40B4-BE49-F238E27FC236}">
                <a16:creationId xmlns:a16="http://schemas.microsoft.com/office/drawing/2014/main" id="{CDB1B0AA-81AF-4238-864B-64EF34001038}"/>
              </a:ext>
            </a:extLst>
          </p:cNvPr>
          <p:cNvSpPr txBox="1">
            <a:spLocks/>
          </p:cNvSpPr>
          <p:nvPr/>
        </p:nvSpPr>
        <p:spPr>
          <a:xfrm>
            <a:off x="3865775" y="3077237"/>
            <a:ext cx="7615025" cy="993108"/>
          </a:xfrm>
          <a:prstGeom prst="rect">
            <a:avLst/>
          </a:prstGeom>
        </p:spPr>
        <p:txBody>
          <a:bodyPr vert="horz" lIns="121920" tIns="60960" rIns="121920" bIns="60960" rtlCol="0">
            <a:noAutofit/>
          </a:bodyPr>
          <a:lstStyle>
            <a:defPPr>
              <a:defRPr lang="zh-CN"/>
            </a:defPPr>
            <a:lvl1pPr indent="0">
              <a:lnSpc>
                <a:spcPct val="120000"/>
              </a:lnSpc>
              <a:spcBef>
                <a:spcPct val="20000"/>
              </a:spcBef>
              <a:buFont typeface="Arial" pitchFamily="34" charset="0"/>
              <a:buNone/>
              <a:defRPr sz="2000" b="1" i="1">
                <a:solidFill>
                  <a:schemeClr val="tx2">
                    <a:lumMod val="75000"/>
                  </a:schemeClr>
                </a:solidFill>
                <a:latin typeface="Arial" panose="020B0604020202020204" pitchFamily="34" charset="0"/>
                <a:cs typeface="Arial" panose="020B0604020202020204" pitchFamily="34" charset="0"/>
              </a:defRPr>
            </a:lvl1pPr>
            <a:lvl2pPr marL="742950" indent="-285750">
              <a:spcBef>
                <a:spcPct val="20000"/>
              </a:spcBef>
              <a:buFont typeface="Arial" pitchFamily="34" charset="0"/>
              <a:buChar char="–"/>
              <a:defRPr sz="1200">
                <a:solidFill>
                  <a:schemeClr val="bg1">
                    <a:lumMod val="65000"/>
                  </a:schemeClr>
                </a:solidFill>
              </a:defRPr>
            </a:lvl2pPr>
            <a:lvl3pPr marL="1143000" indent="-228600">
              <a:spcBef>
                <a:spcPct val="20000"/>
              </a:spcBef>
              <a:buFont typeface="Arial" pitchFamily="34" charset="0"/>
              <a:buChar char="•"/>
              <a:defRPr sz="1100">
                <a:solidFill>
                  <a:schemeClr val="bg1">
                    <a:lumMod val="65000"/>
                  </a:schemeClr>
                </a:solidFill>
              </a:defRPr>
            </a:lvl3pPr>
            <a:lvl4pPr marL="1600200" indent="-228600">
              <a:spcBef>
                <a:spcPct val="20000"/>
              </a:spcBef>
              <a:buFont typeface="Arial" pitchFamily="34" charset="0"/>
              <a:buChar char="–"/>
              <a:defRPr sz="1050">
                <a:solidFill>
                  <a:schemeClr val="bg1">
                    <a:lumMod val="65000"/>
                  </a:schemeClr>
                </a:solidFill>
              </a:defRPr>
            </a:lvl4pPr>
            <a:lvl5pPr marL="2057400" indent="-228600">
              <a:spcBef>
                <a:spcPct val="20000"/>
              </a:spcBef>
              <a:buFont typeface="Arial" pitchFamily="34" charset="0"/>
              <a:buChar char="»"/>
              <a:defRPr sz="1050">
                <a:solidFill>
                  <a:schemeClr val="bg1">
                    <a:lumMod val="6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400" b="0">
                <a:solidFill>
                  <a:schemeClr val="tx1"/>
                </a:solidFill>
                <a:latin typeface="Times New Roman" panose="02020603050405020304" pitchFamily="18" charset="0"/>
                <a:cs typeface="Times New Roman" panose="02020603050405020304" pitchFamily="18" charset="0"/>
              </a:rPr>
              <a:t>Nguyên tử P ở chu kì 3, nhóm VA (do có 3 lớp electron và có 5 electron ở ngoài cùng).</a:t>
            </a:r>
            <a:endParaRPr lang="en-US" sz="2400" b="0" dirty="0">
              <a:solidFill>
                <a:schemeClr val="tx1"/>
              </a:solidFill>
              <a:latin typeface="Times New Roman" panose="02020603050405020304" pitchFamily="18" charset="0"/>
              <a:cs typeface="Times New Roman" panose="02020603050405020304" pitchFamily="18" charset="0"/>
            </a:endParaRPr>
          </a:p>
        </p:txBody>
      </p:sp>
      <p:sp>
        <p:nvSpPr>
          <p:cNvPr id="4" name="Hình chữ nhật 3">
            <a:extLst>
              <a:ext uri="{FF2B5EF4-FFF2-40B4-BE49-F238E27FC236}">
                <a16:creationId xmlns:a16="http://schemas.microsoft.com/office/drawing/2014/main" id="{CC589685-2B6B-41B8-BFB1-DDE03D34821C}"/>
              </a:ext>
            </a:extLst>
          </p:cNvPr>
          <p:cNvSpPr/>
          <p:nvPr/>
        </p:nvSpPr>
        <p:spPr>
          <a:xfrm>
            <a:off x="653993" y="5650794"/>
            <a:ext cx="9554528" cy="1014219"/>
          </a:xfrm>
          <a:prstGeom prst="rect">
            <a:avLst/>
          </a:prstGeom>
          <a:noFill/>
          <a:ln w="19050">
            <a:solidFill>
              <a:srgbClr val="1F4E7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800">
                <a:solidFill>
                  <a:srgbClr val="C00000"/>
                </a:solidFill>
                <a:latin typeface="Times New Roman" panose="02020603050405020304" pitchFamily="18" charset="0"/>
                <a:cs typeface="Times New Roman" panose="02020603050405020304" pitchFamily="18" charset="0"/>
              </a:rPr>
              <a:t>Dựa vào định luật tuần hoàn, có thể so sánh tính chất của một nguyên tố với các nguyên tố xung quanh</a:t>
            </a:r>
            <a:endParaRPr lang="vi-VN" sz="2800">
              <a:solidFill>
                <a:srgbClr val="C00000"/>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B3B46910-349A-CB55-A9B1-AA89E47BD2A0}"/>
              </a:ext>
            </a:extLst>
          </p:cNvPr>
          <p:cNvSpPr txBox="1"/>
          <p:nvPr/>
        </p:nvSpPr>
        <p:spPr>
          <a:xfrm>
            <a:off x="5399314" y="1277304"/>
            <a:ext cx="139337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Lời giải</a:t>
            </a:r>
            <a:endParaRPr lang="vi-VN"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251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barn(inVertical)">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par>
                                <p:cTn id="26" presetID="12" presetClass="entr" presetSubtype="2" fill="hold" grpId="0" nodeType="withEffect">
                                  <p:stCondLst>
                                    <p:cond delay="1000"/>
                                  </p:stCondLst>
                                  <p:childTnLst>
                                    <p:set>
                                      <p:cBhvr>
                                        <p:cTn id="27" dur="1" fill="hold">
                                          <p:stCondLst>
                                            <p:cond delay="0"/>
                                          </p:stCondLst>
                                        </p:cTn>
                                        <p:tgtEl>
                                          <p:spTgt spid="44"/>
                                        </p:tgtEl>
                                        <p:attrNameLst>
                                          <p:attrName>style.visibility</p:attrName>
                                        </p:attrNameLst>
                                      </p:cBhvr>
                                      <p:to>
                                        <p:strVal val="visible"/>
                                      </p:to>
                                    </p:set>
                                    <p:animEffect transition="in" filter="slide(fromRight)">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500"/>
                                        <p:tgtEl>
                                          <p:spTgt spid="52"/>
                                        </p:tgtEl>
                                      </p:cBhvr>
                                    </p:animEffect>
                                  </p:childTnLst>
                                </p:cTn>
                              </p:par>
                            </p:childTnLst>
                          </p:cTn>
                        </p:par>
                        <p:par>
                          <p:cTn id="34" fill="hold">
                            <p:stCondLst>
                              <p:cond delay="500"/>
                            </p:stCondLst>
                            <p:childTnLst>
                              <p:par>
                                <p:cTn id="35" presetID="12" presetClass="entr" presetSubtype="2"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slide(fromRight)">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par>
                          <p:cTn id="43" fill="hold">
                            <p:stCondLst>
                              <p:cond delay="500"/>
                            </p:stCondLst>
                            <p:childTnLst>
                              <p:par>
                                <p:cTn id="44" presetID="12" presetClass="entr" presetSubtype="2"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slide(fromRight)">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900" decel="100000" fill="hold"/>
                                        <p:tgtEl>
                                          <p:spTgt spid="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4" grpId="0"/>
      <p:bldP spid="51" grpId="0"/>
      <p:bldP spid="53" grpId="0"/>
      <p:bldP spid="4" grpId="0" animBg="1"/>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1">
            <a:extLst>
              <a:ext uri="{FF2B5EF4-FFF2-40B4-BE49-F238E27FC236}">
                <a16:creationId xmlns:a16="http://schemas.microsoft.com/office/drawing/2014/main" id="{88F8A73A-BFCC-4E2C-9294-4D1E877BCC20}"/>
              </a:ext>
            </a:extLst>
          </p:cNvPr>
          <p:cNvGrpSpPr/>
          <p:nvPr/>
        </p:nvGrpSpPr>
        <p:grpSpPr>
          <a:xfrm>
            <a:off x="4465468" y="2550926"/>
            <a:ext cx="7168649" cy="3170657"/>
            <a:chOff x="6459260" y="1628712"/>
            <a:chExt cx="5022149" cy="4695583"/>
          </a:xfrm>
        </p:grpSpPr>
        <p:sp>
          <p:nvSpPr>
            <p:cNvPr id="55" name="矩形 83">
              <a:extLst>
                <a:ext uri="{FF2B5EF4-FFF2-40B4-BE49-F238E27FC236}">
                  <a16:creationId xmlns:a16="http://schemas.microsoft.com/office/drawing/2014/main" id="{58707A5F-91FA-451A-9E11-A35530E98C81}"/>
                </a:ext>
              </a:extLst>
            </p:cNvPr>
            <p:cNvSpPr>
              <a:spLocks noChangeArrowheads="1"/>
            </p:cNvSpPr>
            <p:nvPr/>
          </p:nvSpPr>
          <p:spPr bwMode="auto">
            <a:xfrm>
              <a:off x="6520226" y="1720171"/>
              <a:ext cx="4863138" cy="4536836"/>
            </a:xfrm>
            <a:prstGeom prst="rect">
              <a:avLst/>
            </a:prstGeom>
            <a:noFill/>
            <a:ln w="9525" cmpd="sng">
              <a:solidFill>
                <a:srgbClr val="88470C"/>
              </a:solidFill>
              <a:miter lim="800000"/>
              <a:headEnd/>
              <a:tailEnd/>
            </a:ln>
          </p:spPr>
          <p:txBody>
            <a:bodyPr/>
            <a:lstStyle/>
            <a:p>
              <a:pPr defTabSz="914217">
                <a:defRPr/>
              </a:pPr>
              <a:endParaRPr lang="zh-CN" altLang="en-US" sz="1400" kern="0" dirty="0">
                <a:solidFill>
                  <a:sysClr val="windowText" lastClr="000000"/>
                </a:solidFill>
                <a:ea typeface="微软雅黑" panose="020B0503020204020204" pitchFamily="34" charset="-122"/>
              </a:endParaRPr>
            </a:p>
          </p:txBody>
        </p:sp>
        <p:sp>
          <p:nvSpPr>
            <p:cNvPr id="56" name="TextBox 84">
              <a:extLst>
                <a:ext uri="{FF2B5EF4-FFF2-40B4-BE49-F238E27FC236}">
                  <a16:creationId xmlns:a16="http://schemas.microsoft.com/office/drawing/2014/main" id="{DFB1C3E0-DCA1-4326-A4B1-82F7DB5ABA8A}"/>
                </a:ext>
              </a:extLst>
            </p:cNvPr>
            <p:cNvSpPr txBox="1">
              <a:spLocks noChangeArrowheads="1"/>
            </p:cNvSpPr>
            <p:nvPr/>
          </p:nvSpPr>
          <p:spPr bwMode="auto">
            <a:xfrm>
              <a:off x="6883019" y="2158936"/>
              <a:ext cx="4137552" cy="38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lnSpc>
                  <a:spcPct val="150000"/>
                </a:lnSpc>
              </a:pPr>
              <a:r>
                <a:rPr lang="en-US" altLang="zh-CN" sz="2800" i="1">
                  <a:latin typeface="Times New Roman" panose="02020603050405020304" pitchFamily="18" charset="0"/>
                  <a:ea typeface="微软雅黑" pitchFamily="34" charset="-122"/>
                  <a:cs typeface="Times New Roman" panose="02020603050405020304" pitchFamily="18" charset="0"/>
                  <a:sym typeface="微软雅黑" pitchFamily="34" charset="-122"/>
                </a:rPr>
                <a:t>Nguyên tố P và nguyên tố N có cùng nhóm nên N có tính phi kim mạnh hơn P, P và S cùng chu kì nên P có tính phi kim yếu hơn S</a:t>
              </a:r>
              <a:endParaRPr lang="zh-CN" altLang="en-US" sz="2800" i="1" dirty="0">
                <a:latin typeface="Times New Roman" panose="02020603050405020304" pitchFamily="18" charset="0"/>
                <a:ea typeface="微软雅黑" pitchFamily="34" charset="-122"/>
                <a:cs typeface="Times New Roman" panose="02020603050405020304" pitchFamily="18" charset="0"/>
                <a:sym typeface="微软雅黑" pitchFamily="34" charset="-122"/>
              </a:endParaRPr>
            </a:p>
          </p:txBody>
        </p:sp>
        <p:sp>
          <p:nvSpPr>
            <p:cNvPr id="57" name="Freeform 12">
              <a:extLst>
                <a:ext uri="{FF2B5EF4-FFF2-40B4-BE49-F238E27FC236}">
                  <a16:creationId xmlns:a16="http://schemas.microsoft.com/office/drawing/2014/main" id="{0ED382F8-215A-4DE5-AFE0-F24F384E7B7F}"/>
                </a:ext>
              </a:extLst>
            </p:cNvPr>
            <p:cNvSpPr>
              <a:spLocks/>
            </p:cNvSpPr>
            <p:nvPr/>
          </p:nvSpPr>
          <p:spPr bwMode="auto">
            <a:xfrm>
              <a:off x="6459260" y="162871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1">
                <a:lumMod val="75000"/>
              </a:schemeClr>
            </a:solidFill>
            <a:ln>
              <a:noFill/>
            </a:ln>
          </p:spPr>
          <p:txBody>
            <a:bodyPr/>
            <a:lstStyle/>
            <a:p>
              <a:pPr defTabSz="914217">
                <a:defRPr/>
              </a:pPr>
              <a:endParaRPr lang="zh-CN" altLang="en-US" sz="1400" kern="0" dirty="0">
                <a:solidFill>
                  <a:sysClr val="windowText" lastClr="000000"/>
                </a:solidFill>
                <a:ea typeface="微软雅黑" panose="020B0503020204020204" pitchFamily="34" charset="-122"/>
              </a:endParaRPr>
            </a:p>
          </p:txBody>
        </p:sp>
        <p:sp>
          <p:nvSpPr>
            <p:cNvPr id="58" name="Freeform 12">
              <a:extLst>
                <a:ext uri="{FF2B5EF4-FFF2-40B4-BE49-F238E27FC236}">
                  <a16:creationId xmlns:a16="http://schemas.microsoft.com/office/drawing/2014/main" id="{D398ACBB-72E5-4AD2-B7D1-1C3D156F2F3D}"/>
                </a:ext>
              </a:extLst>
            </p:cNvPr>
            <p:cNvSpPr>
              <a:spLocks/>
            </p:cNvSpPr>
            <p:nvPr/>
          </p:nvSpPr>
          <p:spPr bwMode="auto">
            <a:xfrm flipH="1" flipV="1">
              <a:off x="10952771" y="579407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1">
                <a:lumMod val="75000"/>
              </a:schemeClr>
            </a:solidFill>
            <a:ln>
              <a:noFill/>
            </a:ln>
          </p:spPr>
          <p:txBody>
            <a:bodyPr/>
            <a:lstStyle/>
            <a:p>
              <a:pPr defTabSz="914217">
                <a:defRPr/>
              </a:pPr>
              <a:endParaRPr lang="zh-CN" altLang="en-US" sz="1400" kern="0" dirty="0">
                <a:solidFill>
                  <a:sysClr val="windowText" lastClr="000000"/>
                </a:solidFill>
                <a:ea typeface="微软雅黑" panose="020B0503020204020204" pitchFamily="34" charset="-122"/>
              </a:endParaRPr>
            </a:p>
          </p:txBody>
        </p:sp>
      </p:grpSp>
      <p:sp>
        <p:nvSpPr>
          <p:cNvPr id="59" name="Hình chữ nhật 58">
            <a:extLst>
              <a:ext uri="{FF2B5EF4-FFF2-40B4-BE49-F238E27FC236}">
                <a16:creationId xmlns:a16="http://schemas.microsoft.com/office/drawing/2014/main" id="{49065BF8-5872-434F-B158-49A05F1E8F5B}"/>
              </a:ext>
            </a:extLst>
          </p:cNvPr>
          <p:cNvSpPr/>
          <p:nvPr/>
        </p:nvSpPr>
        <p:spPr>
          <a:xfrm>
            <a:off x="653992" y="645455"/>
            <a:ext cx="2436888" cy="52938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文本框 70">
            <a:extLst>
              <a:ext uri="{FF2B5EF4-FFF2-40B4-BE49-F238E27FC236}">
                <a16:creationId xmlns:a16="http://schemas.microsoft.com/office/drawing/2014/main" id="{A1A29526-8DD2-4DC8-90A5-75C17E45339A}"/>
              </a:ext>
            </a:extLst>
          </p:cNvPr>
          <p:cNvSpPr txBox="1"/>
          <p:nvPr/>
        </p:nvSpPr>
        <p:spPr>
          <a:xfrm flipH="1">
            <a:off x="653992" y="907183"/>
            <a:ext cx="11413004" cy="65883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lnSpc>
                <a:spcPct val="150000"/>
              </a:lnSpc>
            </a:pPr>
            <a:r>
              <a:rPr lang="en-US" altLang="zh-CN" sz="280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Ví dụ 3: </a:t>
            </a:r>
            <a:r>
              <a:rPr lang="en-US" altLang="zh-CN" sz="2800" b="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So sánh tính phi kim của P (Z=15) với N (Z=7) và N (Z=16)</a:t>
            </a:r>
            <a:endParaRPr lang="zh-CN" altLang="en-US"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Hình ảnh 2">
            <a:extLst>
              <a:ext uri="{FF2B5EF4-FFF2-40B4-BE49-F238E27FC236}">
                <a16:creationId xmlns:a16="http://schemas.microsoft.com/office/drawing/2014/main" id="{ADE8C635-2BE4-4DEE-B253-C4D42EFEE597}"/>
              </a:ext>
            </a:extLst>
          </p:cNvPr>
          <p:cNvPicPr>
            <a:picLocks noChangeAspect="1"/>
          </p:cNvPicPr>
          <p:nvPr/>
        </p:nvPicPr>
        <p:blipFill rotWithShape="1">
          <a:blip r:embed="rId3">
            <a:extLst>
              <a:ext uri="{28A0092B-C50C-407E-A947-70E740481C1C}">
                <a14:useLocalDpi xmlns:a14="http://schemas.microsoft.com/office/drawing/2010/main" val="0"/>
              </a:ext>
            </a:extLst>
          </a:blip>
          <a:srcRect l="75852" t="4321" r="3586" b="71544"/>
          <a:stretch/>
        </p:blipFill>
        <p:spPr>
          <a:xfrm>
            <a:off x="697833" y="2120341"/>
            <a:ext cx="3114814" cy="2778529"/>
          </a:xfrm>
          <a:prstGeom prst="rect">
            <a:avLst/>
          </a:prstGeom>
        </p:spPr>
      </p:pic>
      <p:sp>
        <p:nvSpPr>
          <p:cNvPr id="10" name="TextBox 9">
            <a:extLst>
              <a:ext uri="{FF2B5EF4-FFF2-40B4-BE49-F238E27FC236}">
                <a16:creationId xmlns:a16="http://schemas.microsoft.com/office/drawing/2014/main" id="{8AE22347-F317-351A-3D18-56BF6D7F50C5}"/>
              </a:ext>
            </a:extLst>
          </p:cNvPr>
          <p:cNvSpPr txBox="1"/>
          <p:nvPr/>
        </p:nvSpPr>
        <p:spPr>
          <a:xfrm>
            <a:off x="6985983" y="1627775"/>
            <a:ext cx="139337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Lời giải</a:t>
            </a:r>
            <a:endParaRPr lang="vi-VN"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006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50"/>
                                        <p:tgtEl>
                                          <p:spTgt spid="3"/>
                                        </p:tgtEl>
                                      </p:cBhvr>
                                    </p:animEffect>
                                    <p:anim calcmode="lin" valueType="num">
                                      <p:cBhvr>
                                        <p:cTn id="12" dur="1250" fill="hold"/>
                                        <p:tgtEl>
                                          <p:spTgt spid="3"/>
                                        </p:tgtEl>
                                        <p:attrNameLst>
                                          <p:attrName>ppt_x</p:attrName>
                                        </p:attrNameLst>
                                      </p:cBhvr>
                                      <p:tavLst>
                                        <p:tav tm="0">
                                          <p:val>
                                            <p:strVal val="#ppt_x"/>
                                          </p:val>
                                        </p:tav>
                                        <p:tav tm="100000">
                                          <p:val>
                                            <p:strVal val="#ppt_x"/>
                                          </p:val>
                                        </p:tav>
                                      </p:tavLst>
                                    </p:anim>
                                    <p:anim calcmode="lin" valueType="num">
                                      <p:cBhvr>
                                        <p:cTn id="13" dur="1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1250"/>
                                        <p:tgtEl>
                                          <p:spTgt spid="54"/>
                                        </p:tgtEl>
                                      </p:cBhvr>
                                    </p:animEffect>
                                    <p:anim calcmode="lin" valueType="num">
                                      <p:cBhvr>
                                        <p:cTn id="24" dur="1250" fill="hold"/>
                                        <p:tgtEl>
                                          <p:spTgt spid="54"/>
                                        </p:tgtEl>
                                        <p:attrNameLst>
                                          <p:attrName>ppt_x</p:attrName>
                                        </p:attrNameLst>
                                      </p:cBhvr>
                                      <p:tavLst>
                                        <p:tav tm="0">
                                          <p:val>
                                            <p:strVal val="#ppt_x"/>
                                          </p:val>
                                        </p:tav>
                                        <p:tav tm="100000">
                                          <p:val>
                                            <p:strVal val="#ppt_x"/>
                                          </p:val>
                                        </p:tav>
                                      </p:tavLst>
                                    </p:anim>
                                    <p:anim calcmode="lin" valueType="num">
                                      <p:cBhvr>
                                        <p:cTn id="25" dur="125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1"/>
          <p:cNvSpPr txBox="1">
            <a:spLocks noChangeArrowheads="1"/>
          </p:cNvSpPr>
          <p:nvPr/>
        </p:nvSpPr>
        <p:spPr bwMode="auto">
          <a:xfrm>
            <a:off x="1578706" y="2920926"/>
            <a:ext cx="5416218" cy="271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lvl="0" indent="-342900" algn="just" defTabSz="914217">
              <a:lnSpc>
                <a:spcPct val="120000"/>
              </a:lnSpc>
              <a:buClr>
                <a:srgbClr val="0070C0"/>
              </a:buClr>
              <a:buFont typeface="Wingdings" panose="05000000000000000000" pitchFamily="2" charset="2"/>
              <a:buChar char="Ø"/>
            </a:pPr>
            <a:r>
              <a:rPr lang="en-US" altLang="zh-CN" sz="240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Phát biểu được định luật tuần hoàn</a:t>
            </a:r>
          </a:p>
          <a:p>
            <a:pPr marL="342900" lvl="0" indent="-342900" algn="just" defTabSz="914217">
              <a:lnSpc>
                <a:spcPct val="120000"/>
              </a:lnSpc>
              <a:buClr>
                <a:srgbClr val="0070C0"/>
              </a:buClr>
              <a:buFont typeface="Wingdings" panose="05000000000000000000" pitchFamily="2" charset="2"/>
              <a:buChar char="Ø"/>
            </a:pPr>
            <a:r>
              <a:rPr lang="en-US" altLang="zh-CN" sz="240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Trình bày đ</a:t>
            </a:r>
            <a:r>
              <a:rPr lang="vi-VN" altLang="zh-CN" sz="240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ư</a:t>
            </a:r>
            <a:r>
              <a:rPr lang="en-US" altLang="zh-CN" sz="240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ợc ý nghĩa của bảng tuần hoàn các nguyên tố hóa học: mối liên hệ giữa vị trí (trong bảng tuần hoàn các nguyên tố hóa học) với tính chất và ng</a:t>
            </a:r>
            <a:r>
              <a:rPr lang="vi-VN" altLang="zh-CN" sz="240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ư</a:t>
            </a:r>
            <a:r>
              <a:rPr lang="en-US" altLang="zh-CN" sz="240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rPr>
              <a:t>ợc lại</a:t>
            </a:r>
            <a:endParaRPr lang="zh-CN" altLang="en-US" sz="2400" dirty="0">
              <a:solidFill>
                <a:prstClr val="black">
                  <a:lumMod val="75000"/>
                  <a:lumOff val="25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 name="Nhóm 1">
            <a:extLst>
              <a:ext uri="{FF2B5EF4-FFF2-40B4-BE49-F238E27FC236}">
                <a16:creationId xmlns:a16="http://schemas.microsoft.com/office/drawing/2014/main" id="{ACE5FA91-16FB-43C5-96C1-E5F502A9BCCE}"/>
              </a:ext>
            </a:extLst>
          </p:cNvPr>
          <p:cNvGrpSpPr/>
          <p:nvPr/>
        </p:nvGrpSpPr>
        <p:grpSpPr>
          <a:xfrm>
            <a:off x="2360206" y="1698221"/>
            <a:ext cx="3210635" cy="699328"/>
            <a:chOff x="6559006" y="1592204"/>
            <a:chExt cx="3210635" cy="699328"/>
          </a:xfrm>
        </p:grpSpPr>
        <p:sp>
          <p:nvSpPr>
            <p:cNvPr id="12" name="矩形 11"/>
            <p:cNvSpPr/>
            <p:nvPr/>
          </p:nvSpPr>
          <p:spPr>
            <a:xfrm flipH="1">
              <a:off x="6559006" y="1592204"/>
              <a:ext cx="3210635" cy="699328"/>
            </a:xfrm>
            <a:prstGeom prst="rect">
              <a:avLst/>
            </a:prstGeom>
            <a:gradFill>
              <a:gsLst>
                <a:gs pos="96000">
                  <a:schemeClr val="accent5">
                    <a:lumMod val="50000"/>
                  </a:schemeClr>
                </a:gs>
                <a:gs pos="0">
                  <a:srgbClr val="0070C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65"/>
            <p:cNvSpPr>
              <a:spLocks noChangeArrowheads="1"/>
            </p:cNvSpPr>
            <p:nvPr/>
          </p:nvSpPr>
          <p:spPr bwMode="auto">
            <a:xfrm>
              <a:off x="7050075" y="1677538"/>
              <a:ext cx="2310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217">
                <a:spcBef>
                  <a:spcPct val="0"/>
                </a:spcBef>
                <a:buNone/>
                <a:defRPr/>
              </a:pPr>
              <a:r>
                <a:rPr lang="en-US" altLang="zh-CN" sz="2800" b="1" spc="30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MỤC TIÊU</a:t>
              </a:r>
              <a:endParaRPr lang="zh-CN" altLang="en-US" sz="280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3" name="Hình chữ nhật 12">
            <a:extLst>
              <a:ext uri="{FF2B5EF4-FFF2-40B4-BE49-F238E27FC236}">
                <a16:creationId xmlns:a16="http://schemas.microsoft.com/office/drawing/2014/main" id="{9E0D9D25-9270-4D2B-A38B-ECBC7C93837F}"/>
              </a:ext>
            </a:extLst>
          </p:cNvPr>
          <p:cNvSpPr/>
          <p:nvPr/>
        </p:nvSpPr>
        <p:spPr>
          <a:xfrm>
            <a:off x="653992" y="645455"/>
            <a:ext cx="2436888" cy="52938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7B1722E-B901-9F62-1880-FF009573E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166" y="1174844"/>
            <a:ext cx="4876190" cy="4876190"/>
          </a:xfrm>
          <a:prstGeom prst="rect">
            <a:avLst/>
          </a:prstGeom>
        </p:spPr>
      </p:pic>
    </p:spTree>
    <p:extLst>
      <p:ext uri="{BB962C8B-B14F-4D97-AF65-F5344CB8AC3E}">
        <p14:creationId xmlns:p14="http://schemas.microsoft.com/office/powerpoint/2010/main" val="3587346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2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Hình chữ nhật 58">
            <a:extLst>
              <a:ext uri="{FF2B5EF4-FFF2-40B4-BE49-F238E27FC236}">
                <a16:creationId xmlns:a16="http://schemas.microsoft.com/office/drawing/2014/main" id="{49065BF8-5872-434F-B158-49A05F1E8F5B}"/>
              </a:ext>
            </a:extLst>
          </p:cNvPr>
          <p:cNvSpPr/>
          <p:nvPr/>
        </p:nvSpPr>
        <p:spPr>
          <a:xfrm>
            <a:off x="653992" y="645455"/>
            <a:ext cx="2436888" cy="52938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Nhóm 1">
            <a:extLst>
              <a:ext uri="{FF2B5EF4-FFF2-40B4-BE49-F238E27FC236}">
                <a16:creationId xmlns:a16="http://schemas.microsoft.com/office/drawing/2014/main" id="{F3E998A2-CA24-4D7B-A687-7C97BC2AC72E}"/>
              </a:ext>
            </a:extLst>
          </p:cNvPr>
          <p:cNvGrpSpPr/>
          <p:nvPr/>
        </p:nvGrpSpPr>
        <p:grpSpPr>
          <a:xfrm>
            <a:off x="437154" y="1507128"/>
            <a:ext cx="11153483" cy="4275834"/>
            <a:chOff x="625265" y="1732366"/>
            <a:chExt cx="11153483" cy="4275834"/>
          </a:xfrm>
        </p:grpSpPr>
        <p:sp>
          <p:nvSpPr>
            <p:cNvPr id="12" name="矩形: 圆角 1">
              <a:extLst>
                <a:ext uri="{FF2B5EF4-FFF2-40B4-BE49-F238E27FC236}">
                  <a16:creationId xmlns:a16="http://schemas.microsoft.com/office/drawing/2014/main" id="{7CF74CA8-CB60-4989-A724-98D183DF5418}"/>
                </a:ext>
              </a:extLst>
            </p:cNvPr>
            <p:cNvSpPr/>
            <p:nvPr/>
          </p:nvSpPr>
          <p:spPr>
            <a:xfrm>
              <a:off x="625265" y="1732366"/>
              <a:ext cx="11129582" cy="4275834"/>
            </a:xfrm>
            <a:custGeom>
              <a:avLst/>
              <a:gdLst>
                <a:gd name="connsiteX0" fmla="*/ 0 w 9646920"/>
                <a:gd name="connsiteY0" fmla="*/ 790591 h 4743450"/>
                <a:gd name="connsiteX1" fmla="*/ 790591 w 9646920"/>
                <a:gd name="connsiteY1" fmla="*/ 0 h 4743450"/>
                <a:gd name="connsiteX2" fmla="*/ 8856329 w 9646920"/>
                <a:gd name="connsiteY2" fmla="*/ 0 h 4743450"/>
                <a:gd name="connsiteX3" fmla="*/ 9646920 w 9646920"/>
                <a:gd name="connsiteY3" fmla="*/ 790591 h 4743450"/>
                <a:gd name="connsiteX4" fmla="*/ 9646920 w 9646920"/>
                <a:gd name="connsiteY4" fmla="*/ 3952859 h 4743450"/>
                <a:gd name="connsiteX5" fmla="*/ 8856329 w 9646920"/>
                <a:gd name="connsiteY5" fmla="*/ 4743450 h 4743450"/>
                <a:gd name="connsiteX6" fmla="*/ 790591 w 9646920"/>
                <a:gd name="connsiteY6" fmla="*/ 4743450 h 4743450"/>
                <a:gd name="connsiteX7" fmla="*/ 0 w 9646920"/>
                <a:gd name="connsiteY7" fmla="*/ 3952859 h 4743450"/>
                <a:gd name="connsiteX8" fmla="*/ 0 w 9646920"/>
                <a:gd name="connsiteY8" fmla="*/ 790591 h 4743450"/>
                <a:gd name="connsiteX0-1" fmla="*/ 0 w 9646920"/>
                <a:gd name="connsiteY0-2" fmla="*/ 802021 h 4754880"/>
                <a:gd name="connsiteX1-3" fmla="*/ 790591 w 9646920"/>
                <a:gd name="connsiteY1-4" fmla="*/ 11430 h 4754880"/>
                <a:gd name="connsiteX2-5" fmla="*/ 2857500 w 9646920"/>
                <a:gd name="connsiteY2-6" fmla="*/ 0 h 4754880"/>
                <a:gd name="connsiteX3-7" fmla="*/ 8856329 w 9646920"/>
                <a:gd name="connsiteY3-8" fmla="*/ 11430 h 4754880"/>
                <a:gd name="connsiteX4-9" fmla="*/ 9646920 w 9646920"/>
                <a:gd name="connsiteY4-10" fmla="*/ 802021 h 4754880"/>
                <a:gd name="connsiteX5-11" fmla="*/ 9646920 w 9646920"/>
                <a:gd name="connsiteY5-12" fmla="*/ 3964289 h 4754880"/>
                <a:gd name="connsiteX6-13" fmla="*/ 8856329 w 9646920"/>
                <a:gd name="connsiteY6-14" fmla="*/ 4754880 h 4754880"/>
                <a:gd name="connsiteX7-15" fmla="*/ 790591 w 9646920"/>
                <a:gd name="connsiteY7-16" fmla="*/ 4754880 h 4754880"/>
                <a:gd name="connsiteX8-17" fmla="*/ 0 w 9646920"/>
                <a:gd name="connsiteY8-18" fmla="*/ 3964289 h 4754880"/>
                <a:gd name="connsiteX9" fmla="*/ 0 w 9646920"/>
                <a:gd name="connsiteY9" fmla="*/ 802021 h 4754880"/>
                <a:gd name="connsiteX0-19" fmla="*/ 0 w 9646920"/>
                <a:gd name="connsiteY0-20" fmla="*/ 802021 h 4754880"/>
                <a:gd name="connsiteX1-21" fmla="*/ 790591 w 9646920"/>
                <a:gd name="connsiteY1-22" fmla="*/ 11430 h 4754880"/>
                <a:gd name="connsiteX2-23" fmla="*/ 2857500 w 9646920"/>
                <a:gd name="connsiteY2-24" fmla="*/ 0 h 4754880"/>
                <a:gd name="connsiteX3-25" fmla="*/ 7155180 w 9646920"/>
                <a:gd name="connsiteY3-26" fmla="*/ 11430 h 4754880"/>
                <a:gd name="connsiteX4-27" fmla="*/ 8856329 w 9646920"/>
                <a:gd name="connsiteY4-28" fmla="*/ 11430 h 4754880"/>
                <a:gd name="connsiteX5-29" fmla="*/ 9646920 w 9646920"/>
                <a:gd name="connsiteY5-30" fmla="*/ 802021 h 4754880"/>
                <a:gd name="connsiteX6-31" fmla="*/ 9646920 w 9646920"/>
                <a:gd name="connsiteY6-32" fmla="*/ 3964289 h 4754880"/>
                <a:gd name="connsiteX7-33" fmla="*/ 8856329 w 9646920"/>
                <a:gd name="connsiteY7-34" fmla="*/ 4754880 h 4754880"/>
                <a:gd name="connsiteX8-35" fmla="*/ 790591 w 9646920"/>
                <a:gd name="connsiteY8-36" fmla="*/ 4754880 h 4754880"/>
                <a:gd name="connsiteX9-37" fmla="*/ 0 w 9646920"/>
                <a:gd name="connsiteY9-38" fmla="*/ 3964289 h 4754880"/>
                <a:gd name="connsiteX10" fmla="*/ 0 w 9646920"/>
                <a:gd name="connsiteY10" fmla="*/ 802021 h 4754880"/>
                <a:gd name="connsiteX0-39" fmla="*/ 0 w 9646920"/>
                <a:gd name="connsiteY0-40" fmla="*/ 802021 h 4754880"/>
                <a:gd name="connsiteX1-41" fmla="*/ 790591 w 9646920"/>
                <a:gd name="connsiteY1-42" fmla="*/ 11430 h 4754880"/>
                <a:gd name="connsiteX2-43" fmla="*/ 2857500 w 9646920"/>
                <a:gd name="connsiteY2-44" fmla="*/ 0 h 4754880"/>
                <a:gd name="connsiteX3-45" fmla="*/ 7155180 w 9646920"/>
                <a:gd name="connsiteY3-46" fmla="*/ 11430 h 4754880"/>
                <a:gd name="connsiteX4-47" fmla="*/ 8856329 w 9646920"/>
                <a:gd name="connsiteY4-48" fmla="*/ 11430 h 4754880"/>
                <a:gd name="connsiteX5-49" fmla="*/ 9646920 w 9646920"/>
                <a:gd name="connsiteY5-50" fmla="*/ 802021 h 4754880"/>
                <a:gd name="connsiteX6-51" fmla="*/ 9646920 w 9646920"/>
                <a:gd name="connsiteY6-52" fmla="*/ 3964289 h 4754880"/>
                <a:gd name="connsiteX7-53" fmla="*/ 8856329 w 9646920"/>
                <a:gd name="connsiteY7-54" fmla="*/ 4754880 h 4754880"/>
                <a:gd name="connsiteX8-55" fmla="*/ 790591 w 9646920"/>
                <a:gd name="connsiteY8-56" fmla="*/ 4754880 h 4754880"/>
                <a:gd name="connsiteX9-57" fmla="*/ 0 w 9646920"/>
                <a:gd name="connsiteY9-58" fmla="*/ 3964289 h 4754880"/>
                <a:gd name="connsiteX10-59" fmla="*/ 0 w 9646920"/>
                <a:gd name="connsiteY10-60" fmla="*/ 802021 h 4754880"/>
                <a:gd name="connsiteX0-61" fmla="*/ 0 w 9646920"/>
                <a:gd name="connsiteY0-62" fmla="*/ 802021 h 4754880"/>
                <a:gd name="connsiteX1-63" fmla="*/ 790591 w 9646920"/>
                <a:gd name="connsiteY1-64" fmla="*/ 11430 h 4754880"/>
                <a:gd name="connsiteX2-65" fmla="*/ 2857500 w 9646920"/>
                <a:gd name="connsiteY2-66" fmla="*/ 0 h 4754880"/>
                <a:gd name="connsiteX3-67" fmla="*/ 7155180 w 9646920"/>
                <a:gd name="connsiteY3-68" fmla="*/ 11430 h 4754880"/>
                <a:gd name="connsiteX4-69" fmla="*/ 8856329 w 9646920"/>
                <a:gd name="connsiteY4-70" fmla="*/ 11430 h 4754880"/>
                <a:gd name="connsiteX5-71" fmla="*/ 9646920 w 9646920"/>
                <a:gd name="connsiteY5-72" fmla="*/ 802021 h 4754880"/>
                <a:gd name="connsiteX6-73" fmla="*/ 9646920 w 9646920"/>
                <a:gd name="connsiteY6-74" fmla="*/ 3964289 h 4754880"/>
                <a:gd name="connsiteX7-75" fmla="*/ 8856329 w 9646920"/>
                <a:gd name="connsiteY7-76" fmla="*/ 4754880 h 4754880"/>
                <a:gd name="connsiteX8-77" fmla="*/ 790591 w 9646920"/>
                <a:gd name="connsiteY8-78" fmla="*/ 4754880 h 4754880"/>
                <a:gd name="connsiteX9-79" fmla="*/ 0 w 9646920"/>
                <a:gd name="connsiteY9-80" fmla="*/ 3964289 h 4754880"/>
                <a:gd name="connsiteX10-81" fmla="*/ 0 w 9646920"/>
                <a:gd name="connsiteY10-82" fmla="*/ 802021 h 4754880"/>
                <a:gd name="connsiteX0-83" fmla="*/ 0 w 9646920"/>
                <a:gd name="connsiteY0-84" fmla="*/ 802021 h 4754880"/>
                <a:gd name="connsiteX1-85" fmla="*/ 790591 w 9646920"/>
                <a:gd name="connsiteY1-86" fmla="*/ 11430 h 4754880"/>
                <a:gd name="connsiteX2-87" fmla="*/ 2857500 w 9646920"/>
                <a:gd name="connsiteY2-88" fmla="*/ 0 h 4754880"/>
                <a:gd name="connsiteX3-89" fmla="*/ 7155180 w 9646920"/>
                <a:gd name="connsiteY3-90" fmla="*/ 11430 h 4754880"/>
                <a:gd name="connsiteX4-91" fmla="*/ 8856329 w 9646920"/>
                <a:gd name="connsiteY4-92" fmla="*/ 11430 h 4754880"/>
                <a:gd name="connsiteX5-93" fmla="*/ 9646920 w 9646920"/>
                <a:gd name="connsiteY5-94" fmla="*/ 802021 h 4754880"/>
                <a:gd name="connsiteX6-95" fmla="*/ 9646920 w 9646920"/>
                <a:gd name="connsiteY6-96" fmla="*/ 3964289 h 4754880"/>
                <a:gd name="connsiteX7-97" fmla="*/ 8856329 w 9646920"/>
                <a:gd name="connsiteY7-98" fmla="*/ 4754880 h 4754880"/>
                <a:gd name="connsiteX8-99" fmla="*/ 790591 w 9646920"/>
                <a:gd name="connsiteY8-100" fmla="*/ 4754880 h 4754880"/>
                <a:gd name="connsiteX9-101" fmla="*/ 0 w 9646920"/>
                <a:gd name="connsiteY9-102" fmla="*/ 3964289 h 4754880"/>
                <a:gd name="connsiteX10-103" fmla="*/ 0 w 9646920"/>
                <a:gd name="connsiteY10-104" fmla="*/ 802021 h 4754880"/>
                <a:gd name="connsiteX0-105" fmla="*/ 0 w 9646920"/>
                <a:gd name="connsiteY0-106" fmla="*/ 936675 h 4889534"/>
                <a:gd name="connsiteX1-107" fmla="*/ 790591 w 9646920"/>
                <a:gd name="connsiteY1-108" fmla="*/ 146084 h 4889534"/>
                <a:gd name="connsiteX2-109" fmla="*/ 2857500 w 9646920"/>
                <a:gd name="connsiteY2-110" fmla="*/ 134654 h 4889534"/>
                <a:gd name="connsiteX3-111" fmla="*/ 7155180 w 9646920"/>
                <a:gd name="connsiteY3-112" fmla="*/ 146084 h 4889534"/>
                <a:gd name="connsiteX4-113" fmla="*/ 8856329 w 9646920"/>
                <a:gd name="connsiteY4-114" fmla="*/ 146084 h 4889534"/>
                <a:gd name="connsiteX5-115" fmla="*/ 9646920 w 9646920"/>
                <a:gd name="connsiteY5-116" fmla="*/ 936675 h 4889534"/>
                <a:gd name="connsiteX6-117" fmla="*/ 9646920 w 9646920"/>
                <a:gd name="connsiteY6-118" fmla="*/ 4098943 h 4889534"/>
                <a:gd name="connsiteX7-119" fmla="*/ 8856329 w 9646920"/>
                <a:gd name="connsiteY7-120" fmla="*/ 4889534 h 4889534"/>
                <a:gd name="connsiteX8-121" fmla="*/ 790591 w 9646920"/>
                <a:gd name="connsiteY8-122" fmla="*/ 4889534 h 4889534"/>
                <a:gd name="connsiteX9-123" fmla="*/ 0 w 9646920"/>
                <a:gd name="connsiteY9-124" fmla="*/ 4098943 h 4889534"/>
                <a:gd name="connsiteX10-125" fmla="*/ 0 w 9646920"/>
                <a:gd name="connsiteY10-126" fmla="*/ 936675 h 4889534"/>
                <a:gd name="connsiteX0-127" fmla="*/ 0 w 9646920"/>
                <a:gd name="connsiteY0-128" fmla="*/ 867978 h 4820837"/>
                <a:gd name="connsiteX1-129" fmla="*/ 790591 w 9646920"/>
                <a:gd name="connsiteY1-130" fmla="*/ 77387 h 4820837"/>
                <a:gd name="connsiteX2-131" fmla="*/ 2857500 w 9646920"/>
                <a:gd name="connsiteY2-132" fmla="*/ 65957 h 4820837"/>
                <a:gd name="connsiteX3-133" fmla="*/ 7155180 w 9646920"/>
                <a:gd name="connsiteY3-134" fmla="*/ 77387 h 4820837"/>
                <a:gd name="connsiteX4-135" fmla="*/ 8856329 w 9646920"/>
                <a:gd name="connsiteY4-136" fmla="*/ 77387 h 4820837"/>
                <a:gd name="connsiteX5-137" fmla="*/ 9646920 w 9646920"/>
                <a:gd name="connsiteY5-138" fmla="*/ 867978 h 4820837"/>
                <a:gd name="connsiteX6-139" fmla="*/ 9646920 w 9646920"/>
                <a:gd name="connsiteY6-140" fmla="*/ 4030246 h 4820837"/>
                <a:gd name="connsiteX7-141" fmla="*/ 8856329 w 9646920"/>
                <a:gd name="connsiteY7-142" fmla="*/ 4820837 h 4820837"/>
                <a:gd name="connsiteX8-143" fmla="*/ 790591 w 9646920"/>
                <a:gd name="connsiteY8-144" fmla="*/ 4820837 h 4820837"/>
                <a:gd name="connsiteX9-145" fmla="*/ 0 w 9646920"/>
                <a:gd name="connsiteY9-146" fmla="*/ 4030246 h 4820837"/>
                <a:gd name="connsiteX10-147" fmla="*/ 0 w 9646920"/>
                <a:gd name="connsiteY10-148" fmla="*/ 867978 h 4820837"/>
                <a:gd name="connsiteX0-149" fmla="*/ 0 w 9646920"/>
                <a:gd name="connsiteY0-150" fmla="*/ 940484 h 4893343"/>
                <a:gd name="connsiteX1-151" fmla="*/ 790591 w 9646920"/>
                <a:gd name="connsiteY1-152" fmla="*/ 149893 h 4893343"/>
                <a:gd name="connsiteX2-153" fmla="*/ 2857500 w 9646920"/>
                <a:gd name="connsiteY2-154" fmla="*/ 138463 h 4893343"/>
                <a:gd name="connsiteX3-155" fmla="*/ 7155180 w 9646920"/>
                <a:gd name="connsiteY3-156" fmla="*/ 149893 h 4893343"/>
                <a:gd name="connsiteX4-157" fmla="*/ 8856329 w 9646920"/>
                <a:gd name="connsiteY4-158" fmla="*/ 149893 h 4893343"/>
                <a:gd name="connsiteX5-159" fmla="*/ 9646920 w 9646920"/>
                <a:gd name="connsiteY5-160" fmla="*/ 940484 h 4893343"/>
                <a:gd name="connsiteX6-161" fmla="*/ 9646920 w 9646920"/>
                <a:gd name="connsiteY6-162" fmla="*/ 4102752 h 4893343"/>
                <a:gd name="connsiteX7-163" fmla="*/ 8856329 w 9646920"/>
                <a:gd name="connsiteY7-164" fmla="*/ 4893343 h 4893343"/>
                <a:gd name="connsiteX8-165" fmla="*/ 790591 w 9646920"/>
                <a:gd name="connsiteY8-166" fmla="*/ 4893343 h 4893343"/>
                <a:gd name="connsiteX9-167" fmla="*/ 0 w 9646920"/>
                <a:gd name="connsiteY9-168" fmla="*/ 4102752 h 4893343"/>
                <a:gd name="connsiteX10-169" fmla="*/ 0 w 9646920"/>
                <a:gd name="connsiteY10-170" fmla="*/ 940484 h 4893343"/>
                <a:gd name="connsiteX0-171" fmla="*/ 0 w 9646920"/>
                <a:gd name="connsiteY0-172" fmla="*/ 940484 h 4893343"/>
                <a:gd name="connsiteX1-173" fmla="*/ 790591 w 9646920"/>
                <a:gd name="connsiteY1-174" fmla="*/ 149893 h 4893343"/>
                <a:gd name="connsiteX2-175" fmla="*/ 2857500 w 9646920"/>
                <a:gd name="connsiteY2-176" fmla="*/ 138463 h 4893343"/>
                <a:gd name="connsiteX3-177" fmla="*/ 7155180 w 9646920"/>
                <a:gd name="connsiteY3-178" fmla="*/ 149893 h 4893343"/>
                <a:gd name="connsiteX4-179" fmla="*/ 8856329 w 9646920"/>
                <a:gd name="connsiteY4-180" fmla="*/ 149893 h 4893343"/>
                <a:gd name="connsiteX5-181" fmla="*/ 9646920 w 9646920"/>
                <a:gd name="connsiteY5-182" fmla="*/ 940484 h 4893343"/>
                <a:gd name="connsiteX6-183" fmla="*/ 9646920 w 9646920"/>
                <a:gd name="connsiteY6-184" fmla="*/ 4102752 h 4893343"/>
                <a:gd name="connsiteX7-185" fmla="*/ 8856329 w 9646920"/>
                <a:gd name="connsiteY7-186" fmla="*/ 4893343 h 4893343"/>
                <a:gd name="connsiteX8-187" fmla="*/ 2891790 w 9646920"/>
                <a:gd name="connsiteY8-188" fmla="*/ 4881913 h 4893343"/>
                <a:gd name="connsiteX9-189" fmla="*/ 790591 w 9646920"/>
                <a:gd name="connsiteY9-190" fmla="*/ 4893343 h 4893343"/>
                <a:gd name="connsiteX10-191" fmla="*/ 0 w 9646920"/>
                <a:gd name="connsiteY10-192" fmla="*/ 4102752 h 4893343"/>
                <a:gd name="connsiteX11" fmla="*/ 0 w 9646920"/>
                <a:gd name="connsiteY11" fmla="*/ 940484 h 4893343"/>
                <a:gd name="connsiteX0-193" fmla="*/ 0 w 9646920"/>
                <a:gd name="connsiteY0-194" fmla="*/ 940484 h 4893343"/>
                <a:gd name="connsiteX1-195" fmla="*/ 790591 w 9646920"/>
                <a:gd name="connsiteY1-196" fmla="*/ 149893 h 4893343"/>
                <a:gd name="connsiteX2-197" fmla="*/ 2857500 w 9646920"/>
                <a:gd name="connsiteY2-198" fmla="*/ 138463 h 4893343"/>
                <a:gd name="connsiteX3-199" fmla="*/ 7155180 w 9646920"/>
                <a:gd name="connsiteY3-200" fmla="*/ 149893 h 4893343"/>
                <a:gd name="connsiteX4-201" fmla="*/ 8856329 w 9646920"/>
                <a:gd name="connsiteY4-202" fmla="*/ 149893 h 4893343"/>
                <a:gd name="connsiteX5-203" fmla="*/ 9646920 w 9646920"/>
                <a:gd name="connsiteY5-204" fmla="*/ 940484 h 4893343"/>
                <a:gd name="connsiteX6-205" fmla="*/ 9646920 w 9646920"/>
                <a:gd name="connsiteY6-206" fmla="*/ 4102752 h 4893343"/>
                <a:gd name="connsiteX7-207" fmla="*/ 8856329 w 9646920"/>
                <a:gd name="connsiteY7-208" fmla="*/ 4893343 h 4893343"/>
                <a:gd name="connsiteX8-209" fmla="*/ 6777990 w 9646920"/>
                <a:gd name="connsiteY8-210" fmla="*/ 4870483 h 4893343"/>
                <a:gd name="connsiteX9-211" fmla="*/ 2891790 w 9646920"/>
                <a:gd name="connsiteY9-212" fmla="*/ 4881913 h 4893343"/>
                <a:gd name="connsiteX10-213" fmla="*/ 790591 w 9646920"/>
                <a:gd name="connsiteY10-214" fmla="*/ 4893343 h 4893343"/>
                <a:gd name="connsiteX11-215" fmla="*/ 0 w 9646920"/>
                <a:gd name="connsiteY11-216" fmla="*/ 4102752 h 4893343"/>
                <a:gd name="connsiteX12" fmla="*/ 0 w 9646920"/>
                <a:gd name="connsiteY12" fmla="*/ 940484 h 4893343"/>
                <a:gd name="connsiteX0-217" fmla="*/ 0 w 9646920"/>
                <a:gd name="connsiteY0-218" fmla="*/ 940484 h 4893343"/>
                <a:gd name="connsiteX1-219" fmla="*/ 790591 w 9646920"/>
                <a:gd name="connsiteY1-220" fmla="*/ 149893 h 4893343"/>
                <a:gd name="connsiteX2-221" fmla="*/ 2857500 w 9646920"/>
                <a:gd name="connsiteY2-222" fmla="*/ 138463 h 4893343"/>
                <a:gd name="connsiteX3-223" fmla="*/ 7155180 w 9646920"/>
                <a:gd name="connsiteY3-224" fmla="*/ 149893 h 4893343"/>
                <a:gd name="connsiteX4-225" fmla="*/ 8856329 w 9646920"/>
                <a:gd name="connsiteY4-226" fmla="*/ 149893 h 4893343"/>
                <a:gd name="connsiteX5-227" fmla="*/ 9646920 w 9646920"/>
                <a:gd name="connsiteY5-228" fmla="*/ 940484 h 4893343"/>
                <a:gd name="connsiteX6-229" fmla="*/ 9646920 w 9646920"/>
                <a:gd name="connsiteY6-230" fmla="*/ 4102752 h 4893343"/>
                <a:gd name="connsiteX7-231" fmla="*/ 8856329 w 9646920"/>
                <a:gd name="connsiteY7-232" fmla="*/ 4893343 h 4893343"/>
                <a:gd name="connsiteX8-233" fmla="*/ 6777990 w 9646920"/>
                <a:gd name="connsiteY8-234" fmla="*/ 4870483 h 4893343"/>
                <a:gd name="connsiteX9-235" fmla="*/ 2891790 w 9646920"/>
                <a:gd name="connsiteY9-236" fmla="*/ 4881913 h 4893343"/>
                <a:gd name="connsiteX10-237" fmla="*/ 790591 w 9646920"/>
                <a:gd name="connsiteY10-238" fmla="*/ 4893343 h 4893343"/>
                <a:gd name="connsiteX11-239" fmla="*/ 0 w 9646920"/>
                <a:gd name="connsiteY11-240" fmla="*/ 4102752 h 4893343"/>
                <a:gd name="connsiteX12-241" fmla="*/ 0 w 9646920"/>
                <a:gd name="connsiteY12-242" fmla="*/ 940484 h 4893343"/>
                <a:gd name="connsiteX0-243" fmla="*/ 0 w 9646920"/>
                <a:gd name="connsiteY0-244" fmla="*/ 940484 h 5057199"/>
                <a:gd name="connsiteX1-245" fmla="*/ 790591 w 9646920"/>
                <a:gd name="connsiteY1-246" fmla="*/ 149893 h 5057199"/>
                <a:gd name="connsiteX2-247" fmla="*/ 2857500 w 9646920"/>
                <a:gd name="connsiteY2-248" fmla="*/ 138463 h 5057199"/>
                <a:gd name="connsiteX3-249" fmla="*/ 7155180 w 9646920"/>
                <a:gd name="connsiteY3-250" fmla="*/ 149893 h 5057199"/>
                <a:gd name="connsiteX4-251" fmla="*/ 8856329 w 9646920"/>
                <a:gd name="connsiteY4-252" fmla="*/ 149893 h 5057199"/>
                <a:gd name="connsiteX5-253" fmla="*/ 9646920 w 9646920"/>
                <a:gd name="connsiteY5-254" fmla="*/ 940484 h 5057199"/>
                <a:gd name="connsiteX6-255" fmla="*/ 9646920 w 9646920"/>
                <a:gd name="connsiteY6-256" fmla="*/ 4102752 h 5057199"/>
                <a:gd name="connsiteX7-257" fmla="*/ 8856329 w 9646920"/>
                <a:gd name="connsiteY7-258" fmla="*/ 4893343 h 5057199"/>
                <a:gd name="connsiteX8-259" fmla="*/ 6777990 w 9646920"/>
                <a:gd name="connsiteY8-260" fmla="*/ 4870483 h 5057199"/>
                <a:gd name="connsiteX9-261" fmla="*/ 2891790 w 9646920"/>
                <a:gd name="connsiteY9-262" fmla="*/ 4881913 h 5057199"/>
                <a:gd name="connsiteX10-263" fmla="*/ 790591 w 9646920"/>
                <a:gd name="connsiteY10-264" fmla="*/ 4893343 h 5057199"/>
                <a:gd name="connsiteX11-265" fmla="*/ 0 w 9646920"/>
                <a:gd name="connsiteY11-266" fmla="*/ 4102752 h 5057199"/>
                <a:gd name="connsiteX12-267" fmla="*/ 0 w 9646920"/>
                <a:gd name="connsiteY12-268" fmla="*/ 940484 h 5057199"/>
                <a:gd name="connsiteX0-269" fmla="*/ 0 w 9646920"/>
                <a:gd name="connsiteY0-270" fmla="*/ 940484 h 4995509"/>
                <a:gd name="connsiteX1-271" fmla="*/ 790591 w 9646920"/>
                <a:gd name="connsiteY1-272" fmla="*/ 149893 h 4995509"/>
                <a:gd name="connsiteX2-273" fmla="*/ 2857500 w 9646920"/>
                <a:gd name="connsiteY2-274" fmla="*/ 138463 h 4995509"/>
                <a:gd name="connsiteX3-275" fmla="*/ 7155180 w 9646920"/>
                <a:gd name="connsiteY3-276" fmla="*/ 149893 h 4995509"/>
                <a:gd name="connsiteX4-277" fmla="*/ 8856329 w 9646920"/>
                <a:gd name="connsiteY4-278" fmla="*/ 149893 h 4995509"/>
                <a:gd name="connsiteX5-279" fmla="*/ 9646920 w 9646920"/>
                <a:gd name="connsiteY5-280" fmla="*/ 940484 h 4995509"/>
                <a:gd name="connsiteX6-281" fmla="*/ 9646920 w 9646920"/>
                <a:gd name="connsiteY6-282" fmla="*/ 4102752 h 4995509"/>
                <a:gd name="connsiteX7-283" fmla="*/ 8856329 w 9646920"/>
                <a:gd name="connsiteY7-284" fmla="*/ 4893343 h 4995509"/>
                <a:gd name="connsiteX8-285" fmla="*/ 6777990 w 9646920"/>
                <a:gd name="connsiteY8-286" fmla="*/ 4870483 h 4995509"/>
                <a:gd name="connsiteX9-287" fmla="*/ 2891790 w 9646920"/>
                <a:gd name="connsiteY9-288" fmla="*/ 4881913 h 4995509"/>
                <a:gd name="connsiteX10-289" fmla="*/ 790591 w 9646920"/>
                <a:gd name="connsiteY10-290" fmla="*/ 4893343 h 4995509"/>
                <a:gd name="connsiteX11-291" fmla="*/ 0 w 9646920"/>
                <a:gd name="connsiteY11-292" fmla="*/ 4102752 h 4995509"/>
                <a:gd name="connsiteX12-293" fmla="*/ 0 w 9646920"/>
                <a:gd name="connsiteY12-294" fmla="*/ 940484 h 4995509"/>
                <a:gd name="connsiteX0-295" fmla="*/ 0 w 9646920"/>
                <a:gd name="connsiteY0-296" fmla="*/ 940484 h 5068629"/>
                <a:gd name="connsiteX1-297" fmla="*/ 790591 w 9646920"/>
                <a:gd name="connsiteY1-298" fmla="*/ 149893 h 5068629"/>
                <a:gd name="connsiteX2-299" fmla="*/ 2857500 w 9646920"/>
                <a:gd name="connsiteY2-300" fmla="*/ 138463 h 5068629"/>
                <a:gd name="connsiteX3-301" fmla="*/ 7155180 w 9646920"/>
                <a:gd name="connsiteY3-302" fmla="*/ 149893 h 5068629"/>
                <a:gd name="connsiteX4-303" fmla="*/ 8856329 w 9646920"/>
                <a:gd name="connsiteY4-304" fmla="*/ 149893 h 5068629"/>
                <a:gd name="connsiteX5-305" fmla="*/ 9646920 w 9646920"/>
                <a:gd name="connsiteY5-306" fmla="*/ 940484 h 5068629"/>
                <a:gd name="connsiteX6-307" fmla="*/ 9646920 w 9646920"/>
                <a:gd name="connsiteY6-308" fmla="*/ 4102752 h 5068629"/>
                <a:gd name="connsiteX7-309" fmla="*/ 8856329 w 9646920"/>
                <a:gd name="connsiteY7-310" fmla="*/ 4893343 h 5068629"/>
                <a:gd name="connsiteX8-311" fmla="*/ 6777990 w 9646920"/>
                <a:gd name="connsiteY8-312" fmla="*/ 4870483 h 5068629"/>
                <a:gd name="connsiteX9-313" fmla="*/ 2891790 w 9646920"/>
                <a:gd name="connsiteY9-314" fmla="*/ 4881913 h 5068629"/>
                <a:gd name="connsiteX10-315" fmla="*/ 790591 w 9646920"/>
                <a:gd name="connsiteY10-316" fmla="*/ 4893343 h 5068629"/>
                <a:gd name="connsiteX11-317" fmla="*/ 0 w 9646920"/>
                <a:gd name="connsiteY11-318" fmla="*/ 4102752 h 5068629"/>
                <a:gd name="connsiteX12-319" fmla="*/ 0 w 9646920"/>
                <a:gd name="connsiteY12-320" fmla="*/ 940484 h 5068629"/>
                <a:gd name="connsiteX0-321" fmla="*/ 0 w 9646920"/>
                <a:gd name="connsiteY0-322" fmla="*/ 940484 h 4995509"/>
                <a:gd name="connsiteX1-323" fmla="*/ 790591 w 9646920"/>
                <a:gd name="connsiteY1-324" fmla="*/ 149893 h 4995509"/>
                <a:gd name="connsiteX2-325" fmla="*/ 2857500 w 9646920"/>
                <a:gd name="connsiteY2-326" fmla="*/ 138463 h 4995509"/>
                <a:gd name="connsiteX3-327" fmla="*/ 7155180 w 9646920"/>
                <a:gd name="connsiteY3-328" fmla="*/ 149893 h 4995509"/>
                <a:gd name="connsiteX4-329" fmla="*/ 8856329 w 9646920"/>
                <a:gd name="connsiteY4-330" fmla="*/ 149893 h 4995509"/>
                <a:gd name="connsiteX5-331" fmla="*/ 9646920 w 9646920"/>
                <a:gd name="connsiteY5-332" fmla="*/ 940484 h 4995509"/>
                <a:gd name="connsiteX6-333" fmla="*/ 9646920 w 9646920"/>
                <a:gd name="connsiteY6-334" fmla="*/ 4102752 h 4995509"/>
                <a:gd name="connsiteX7-335" fmla="*/ 8856329 w 9646920"/>
                <a:gd name="connsiteY7-336" fmla="*/ 4893343 h 4995509"/>
                <a:gd name="connsiteX8-337" fmla="*/ 6777990 w 9646920"/>
                <a:gd name="connsiteY8-338" fmla="*/ 4870483 h 4995509"/>
                <a:gd name="connsiteX9-339" fmla="*/ 2891790 w 9646920"/>
                <a:gd name="connsiteY9-340" fmla="*/ 4881913 h 4995509"/>
                <a:gd name="connsiteX10-341" fmla="*/ 790591 w 9646920"/>
                <a:gd name="connsiteY10-342" fmla="*/ 4893343 h 4995509"/>
                <a:gd name="connsiteX11-343" fmla="*/ 0 w 9646920"/>
                <a:gd name="connsiteY11-344" fmla="*/ 4102752 h 4995509"/>
                <a:gd name="connsiteX12-345" fmla="*/ 0 w 9646920"/>
                <a:gd name="connsiteY12-346" fmla="*/ 940484 h 4995509"/>
                <a:gd name="connsiteX0-347" fmla="*/ 0 w 9646920"/>
                <a:gd name="connsiteY0-348" fmla="*/ 940484 h 4995509"/>
                <a:gd name="connsiteX1-349" fmla="*/ 790591 w 9646920"/>
                <a:gd name="connsiteY1-350" fmla="*/ 149893 h 4995509"/>
                <a:gd name="connsiteX2-351" fmla="*/ 2857500 w 9646920"/>
                <a:gd name="connsiteY2-352" fmla="*/ 138463 h 4995509"/>
                <a:gd name="connsiteX3-353" fmla="*/ 7155180 w 9646920"/>
                <a:gd name="connsiteY3-354" fmla="*/ 149893 h 4995509"/>
                <a:gd name="connsiteX4-355" fmla="*/ 8856329 w 9646920"/>
                <a:gd name="connsiteY4-356" fmla="*/ 149893 h 4995509"/>
                <a:gd name="connsiteX5-357" fmla="*/ 9646920 w 9646920"/>
                <a:gd name="connsiteY5-358" fmla="*/ 940484 h 4995509"/>
                <a:gd name="connsiteX6-359" fmla="*/ 9646920 w 9646920"/>
                <a:gd name="connsiteY6-360" fmla="*/ 4102752 h 4995509"/>
                <a:gd name="connsiteX7-361" fmla="*/ 8856329 w 9646920"/>
                <a:gd name="connsiteY7-362" fmla="*/ 4893343 h 4995509"/>
                <a:gd name="connsiteX8-363" fmla="*/ 6777990 w 9646920"/>
                <a:gd name="connsiteY8-364" fmla="*/ 4870483 h 4995509"/>
                <a:gd name="connsiteX9-365" fmla="*/ 2891790 w 9646920"/>
                <a:gd name="connsiteY9-366" fmla="*/ 4881913 h 4995509"/>
                <a:gd name="connsiteX10-367" fmla="*/ 790591 w 9646920"/>
                <a:gd name="connsiteY10-368" fmla="*/ 4893343 h 4995509"/>
                <a:gd name="connsiteX11-369" fmla="*/ 0 w 9646920"/>
                <a:gd name="connsiteY11-370" fmla="*/ 4102752 h 4995509"/>
                <a:gd name="connsiteX12-371" fmla="*/ 0 w 9646920"/>
                <a:gd name="connsiteY12-372" fmla="*/ 940484 h 4995509"/>
                <a:gd name="connsiteX0-373" fmla="*/ 0 w 9646920"/>
                <a:gd name="connsiteY0-374" fmla="*/ 940484 h 4995509"/>
                <a:gd name="connsiteX1-375" fmla="*/ 790591 w 9646920"/>
                <a:gd name="connsiteY1-376" fmla="*/ 149893 h 4995509"/>
                <a:gd name="connsiteX2-377" fmla="*/ 2857500 w 9646920"/>
                <a:gd name="connsiteY2-378" fmla="*/ 138463 h 4995509"/>
                <a:gd name="connsiteX3-379" fmla="*/ 7155180 w 9646920"/>
                <a:gd name="connsiteY3-380" fmla="*/ 149893 h 4995509"/>
                <a:gd name="connsiteX4-381" fmla="*/ 8856329 w 9646920"/>
                <a:gd name="connsiteY4-382" fmla="*/ 149893 h 4995509"/>
                <a:gd name="connsiteX5-383" fmla="*/ 9646920 w 9646920"/>
                <a:gd name="connsiteY5-384" fmla="*/ 940484 h 4995509"/>
                <a:gd name="connsiteX6-385" fmla="*/ 9646920 w 9646920"/>
                <a:gd name="connsiteY6-386" fmla="*/ 4102752 h 4995509"/>
                <a:gd name="connsiteX7-387" fmla="*/ 8856329 w 9646920"/>
                <a:gd name="connsiteY7-388" fmla="*/ 4893343 h 4995509"/>
                <a:gd name="connsiteX8-389" fmla="*/ 6777990 w 9646920"/>
                <a:gd name="connsiteY8-390" fmla="*/ 4870483 h 4995509"/>
                <a:gd name="connsiteX9-391" fmla="*/ 2891790 w 9646920"/>
                <a:gd name="connsiteY9-392" fmla="*/ 4881913 h 4995509"/>
                <a:gd name="connsiteX10-393" fmla="*/ 790591 w 9646920"/>
                <a:gd name="connsiteY10-394" fmla="*/ 4893343 h 4995509"/>
                <a:gd name="connsiteX11-395" fmla="*/ 0 w 9646920"/>
                <a:gd name="connsiteY11-396" fmla="*/ 4102752 h 4995509"/>
                <a:gd name="connsiteX12-397" fmla="*/ 0 w 9646920"/>
                <a:gd name="connsiteY12-398" fmla="*/ 940484 h 4995509"/>
                <a:gd name="connsiteX0-399" fmla="*/ 0 w 9646920"/>
                <a:gd name="connsiteY0-400" fmla="*/ 940484 h 5020505"/>
                <a:gd name="connsiteX1-401" fmla="*/ 790591 w 9646920"/>
                <a:gd name="connsiteY1-402" fmla="*/ 149893 h 5020505"/>
                <a:gd name="connsiteX2-403" fmla="*/ 2857500 w 9646920"/>
                <a:gd name="connsiteY2-404" fmla="*/ 138463 h 5020505"/>
                <a:gd name="connsiteX3-405" fmla="*/ 7155180 w 9646920"/>
                <a:gd name="connsiteY3-406" fmla="*/ 149893 h 5020505"/>
                <a:gd name="connsiteX4-407" fmla="*/ 8856329 w 9646920"/>
                <a:gd name="connsiteY4-408" fmla="*/ 149893 h 5020505"/>
                <a:gd name="connsiteX5-409" fmla="*/ 9646920 w 9646920"/>
                <a:gd name="connsiteY5-410" fmla="*/ 940484 h 5020505"/>
                <a:gd name="connsiteX6-411" fmla="*/ 9646920 w 9646920"/>
                <a:gd name="connsiteY6-412" fmla="*/ 4102752 h 5020505"/>
                <a:gd name="connsiteX7-413" fmla="*/ 8856329 w 9646920"/>
                <a:gd name="connsiteY7-414" fmla="*/ 4893343 h 5020505"/>
                <a:gd name="connsiteX8-415" fmla="*/ 6777990 w 9646920"/>
                <a:gd name="connsiteY8-416" fmla="*/ 4870483 h 5020505"/>
                <a:gd name="connsiteX9-417" fmla="*/ 2891790 w 9646920"/>
                <a:gd name="connsiteY9-418" fmla="*/ 4881913 h 5020505"/>
                <a:gd name="connsiteX10-419" fmla="*/ 790591 w 9646920"/>
                <a:gd name="connsiteY10-420" fmla="*/ 4893343 h 5020505"/>
                <a:gd name="connsiteX11-421" fmla="*/ 0 w 9646920"/>
                <a:gd name="connsiteY11-422" fmla="*/ 4102752 h 5020505"/>
                <a:gd name="connsiteX12-423" fmla="*/ 0 w 9646920"/>
                <a:gd name="connsiteY12-424" fmla="*/ 940484 h 5020505"/>
                <a:gd name="connsiteX0-425" fmla="*/ 0 w 9646920"/>
                <a:gd name="connsiteY0-426" fmla="*/ 940484 h 4995509"/>
                <a:gd name="connsiteX1-427" fmla="*/ 790591 w 9646920"/>
                <a:gd name="connsiteY1-428" fmla="*/ 149893 h 4995509"/>
                <a:gd name="connsiteX2-429" fmla="*/ 2857500 w 9646920"/>
                <a:gd name="connsiteY2-430" fmla="*/ 138463 h 4995509"/>
                <a:gd name="connsiteX3-431" fmla="*/ 7155180 w 9646920"/>
                <a:gd name="connsiteY3-432" fmla="*/ 149893 h 4995509"/>
                <a:gd name="connsiteX4-433" fmla="*/ 8856329 w 9646920"/>
                <a:gd name="connsiteY4-434" fmla="*/ 149893 h 4995509"/>
                <a:gd name="connsiteX5-435" fmla="*/ 9646920 w 9646920"/>
                <a:gd name="connsiteY5-436" fmla="*/ 940484 h 4995509"/>
                <a:gd name="connsiteX6-437" fmla="*/ 9646920 w 9646920"/>
                <a:gd name="connsiteY6-438" fmla="*/ 4102752 h 4995509"/>
                <a:gd name="connsiteX7-439" fmla="*/ 8856329 w 9646920"/>
                <a:gd name="connsiteY7-440" fmla="*/ 4893343 h 4995509"/>
                <a:gd name="connsiteX8-441" fmla="*/ 6777990 w 9646920"/>
                <a:gd name="connsiteY8-442" fmla="*/ 4870483 h 4995509"/>
                <a:gd name="connsiteX9-443" fmla="*/ 2891790 w 9646920"/>
                <a:gd name="connsiteY9-444" fmla="*/ 4881913 h 4995509"/>
                <a:gd name="connsiteX10-445" fmla="*/ 790591 w 9646920"/>
                <a:gd name="connsiteY10-446" fmla="*/ 4893343 h 4995509"/>
                <a:gd name="connsiteX11-447" fmla="*/ 0 w 9646920"/>
                <a:gd name="connsiteY11-448" fmla="*/ 4102752 h 4995509"/>
                <a:gd name="connsiteX12-449" fmla="*/ 0 w 9646920"/>
                <a:gd name="connsiteY12-450" fmla="*/ 940484 h 49955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215" y="connsiteY11-216"/>
                </a:cxn>
                <a:cxn ang="0">
                  <a:pos x="connsiteX12-241" y="connsiteY12-242"/>
                </a:cxn>
              </a:cxnLst>
              <a:rect l="l" t="t" r="r" b="b"/>
              <a:pathLst>
                <a:path w="9646920" h="4995509">
                  <a:moveTo>
                    <a:pt x="0" y="940484"/>
                  </a:moveTo>
                  <a:cubicBezTo>
                    <a:pt x="0" y="503853"/>
                    <a:pt x="353960" y="149893"/>
                    <a:pt x="790591" y="149893"/>
                  </a:cubicBezTo>
                  <a:cubicBezTo>
                    <a:pt x="1479561" y="146083"/>
                    <a:pt x="1711330" y="-177767"/>
                    <a:pt x="2857500" y="138463"/>
                  </a:cubicBezTo>
                  <a:cubicBezTo>
                    <a:pt x="4347210" y="656623"/>
                    <a:pt x="5734050" y="-173957"/>
                    <a:pt x="7155180" y="149893"/>
                  </a:cubicBezTo>
                  <a:cubicBezTo>
                    <a:pt x="8213720" y="424213"/>
                    <a:pt x="8289279" y="149893"/>
                    <a:pt x="8856329" y="149893"/>
                  </a:cubicBezTo>
                  <a:cubicBezTo>
                    <a:pt x="9292960" y="149893"/>
                    <a:pt x="9646920" y="503853"/>
                    <a:pt x="9646920" y="940484"/>
                  </a:cubicBezTo>
                  <a:lnTo>
                    <a:pt x="9646920" y="4102752"/>
                  </a:lnTo>
                  <a:cubicBezTo>
                    <a:pt x="9646920" y="4539383"/>
                    <a:pt x="9292960" y="4893343"/>
                    <a:pt x="8856329" y="4893343"/>
                  </a:cubicBezTo>
                  <a:cubicBezTo>
                    <a:pt x="8163549" y="4885723"/>
                    <a:pt x="8065130" y="4363753"/>
                    <a:pt x="6777990" y="4870483"/>
                  </a:cubicBezTo>
                  <a:cubicBezTo>
                    <a:pt x="5151120" y="5285773"/>
                    <a:pt x="4198620" y="4500913"/>
                    <a:pt x="2891790" y="4881913"/>
                  </a:cubicBezTo>
                  <a:cubicBezTo>
                    <a:pt x="1185550" y="5068603"/>
                    <a:pt x="2245371" y="4889533"/>
                    <a:pt x="790591" y="4893343"/>
                  </a:cubicBezTo>
                  <a:cubicBezTo>
                    <a:pt x="148220" y="4607593"/>
                    <a:pt x="0" y="4539383"/>
                    <a:pt x="0" y="4102752"/>
                  </a:cubicBezTo>
                  <a:lnTo>
                    <a:pt x="0" y="940484"/>
                  </a:lnTo>
                  <a:close/>
                </a:path>
              </a:pathLst>
            </a:custGeom>
            <a:noFill/>
            <a:ln>
              <a:solidFill>
                <a:schemeClr val="accent5">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tx1">
                    <a:lumMod val="95000"/>
                    <a:lumOff val="5000"/>
                  </a:schemeClr>
                </a:solidFill>
                <a:effectLst/>
                <a:uLnTx/>
                <a:uFillTx/>
                <a:latin typeface="义启粗楷体" panose="02000500000000000000" pitchFamily="2" charset="-122"/>
                <a:ea typeface="义启粗楷体" panose="02000500000000000000" pitchFamily="2" charset="-122"/>
                <a:cs typeface="+mn-lt"/>
              </a:endParaRPr>
            </a:p>
          </p:txBody>
        </p:sp>
        <p:sp>
          <p:nvSpPr>
            <p:cNvPr id="13" name="文本框 20">
              <a:extLst>
                <a:ext uri="{FF2B5EF4-FFF2-40B4-BE49-F238E27FC236}">
                  <a16:creationId xmlns:a16="http://schemas.microsoft.com/office/drawing/2014/main" id="{E740EE52-ECC5-436F-9851-6328E47D9E55}"/>
                </a:ext>
              </a:extLst>
            </p:cNvPr>
            <p:cNvSpPr txBox="1"/>
            <p:nvPr/>
          </p:nvSpPr>
          <p:spPr>
            <a:xfrm>
              <a:off x="813375" y="2198862"/>
              <a:ext cx="10965373" cy="3147208"/>
            </a:xfrm>
            <a:prstGeom prst="rect">
              <a:avLst/>
            </a:prstGeom>
            <a:noFill/>
          </p:spPr>
          <p:txBody>
            <a:bodyPr wrap="square" rtlCol="0">
              <a:spAutoFit/>
            </a:bodyPr>
            <a:lstStyle/>
            <a:p>
              <a:pPr marL="0" marR="0" lvl="0" indent="0" algn="just" defTabSz="914400" rtl="0" fontAlgn="auto">
                <a:lnSpc>
                  <a:spcPct val="120000"/>
                </a:lnSpc>
                <a:spcBef>
                  <a:spcPts val="0"/>
                </a:spcBef>
                <a:spcAft>
                  <a:spcPts val="0"/>
                </a:spcAft>
                <a:buClrTx/>
                <a:buSzTx/>
                <a:buFontTx/>
                <a:buNone/>
                <a:defRPr/>
              </a:pPr>
              <a:r>
                <a:rPr lang="en-US" sz="2800" noProof="0" dirty="0" err="1">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Nguyên</a:t>
              </a:r>
              <a:r>
                <a:rPr lang="en-US" sz="2800" noProof="0" dirty="0">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sz="2800" noProof="0" dirty="0" err="1">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tố</a:t>
              </a:r>
              <a:r>
                <a:rPr lang="en-US" sz="2800" noProof="0" dirty="0">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 magnesium </a:t>
              </a:r>
              <a:r>
                <a:rPr lang="en-US" sz="2800" noProof="0" dirty="0" err="1">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thuộc</a:t>
              </a:r>
              <a:r>
                <a:rPr lang="en-US" sz="2800" noProof="0" dirty="0">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 ô </a:t>
              </a:r>
              <a:r>
                <a:rPr lang="en-US" sz="2800" noProof="0" dirty="0" err="1">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số</a:t>
              </a:r>
              <a:r>
                <a:rPr lang="en-US" sz="2800" noProof="0" dirty="0">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 12, chu </a:t>
              </a:r>
              <a:r>
                <a:rPr lang="en-US" sz="2800" noProof="0" dirty="0" err="1">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kì</a:t>
              </a:r>
              <a:r>
                <a:rPr lang="en-US" sz="2800" noProof="0" dirty="0">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 3, </a:t>
              </a:r>
              <a:r>
                <a:rPr lang="en-US" sz="2800" noProof="0" dirty="0" err="1">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nhóm</a:t>
              </a:r>
              <a:r>
                <a:rPr lang="en-US" sz="2800" noProof="0" dirty="0">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 IIA </a:t>
              </a:r>
              <a:r>
                <a:rPr lang="en-US" sz="2800" noProof="0" dirty="0" err="1">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của</a:t>
              </a:r>
              <a:r>
                <a:rPr lang="en-US" sz="2800" noProof="0" dirty="0">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sz="2800" noProof="0" dirty="0" err="1">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bảng</a:t>
              </a:r>
              <a:r>
                <a:rPr lang="en-US" sz="2800" noProof="0" dirty="0">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sz="2800" noProof="0" dirty="0" err="1">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tuần</a:t>
              </a:r>
              <a:r>
                <a:rPr lang="en-US" sz="2800" noProof="0" dirty="0">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sz="2800" noProof="0" dirty="0" err="1">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hoàn</a:t>
              </a:r>
              <a:r>
                <a:rPr lang="en-US" sz="2800" noProof="0" dirty="0">
                  <a:ln>
                    <a:noFill/>
                  </a:ln>
                  <a:solidFill>
                    <a:prstClr val="black"/>
                  </a:solidFill>
                  <a:effectLst/>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a:t>
              </a:r>
            </a:p>
            <a:p>
              <a:pPr marL="228600" marR="0" lvl="0" indent="-228600" algn="just" defTabSz="914400" rtl="0" fontAlgn="auto">
                <a:lnSpc>
                  <a:spcPct val="120000"/>
                </a:lnSpc>
                <a:spcBef>
                  <a:spcPts val="0"/>
                </a:spcBef>
                <a:spcAft>
                  <a:spcPts val="0"/>
                </a:spcAft>
                <a:buClrTx/>
                <a:buSzTx/>
                <a:buFontTx/>
                <a:buAutoNum type="alphaLcParenR"/>
                <a:defRPr/>
              </a:pPr>
              <a:r>
                <a:rPr lang="en-US" altLang="zh-CN" sz="280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Viết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cấu</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hình</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electron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của</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magnesium,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nêu</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1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số</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tính</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chất</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cơ</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bản</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của</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đơn</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chất</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oxide, hydroxide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chứa</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magnesium</a:t>
              </a:r>
            </a:p>
            <a:p>
              <a:pPr marL="228600" marR="0" lvl="0" indent="-228600" algn="just" defTabSz="914400" rtl="0" fontAlgn="auto">
                <a:lnSpc>
                  <a:spcPct val="120000"/>
                </a:lnSpc>
                <a:spcBef>
                  <a:spcPts val="0"/>
                </a:spcBef>
                <a:spcAft>
                  <a:spcPts val="0"/>
                </a:spcAft>
                <a:buClrTx/>
                <a:buSzTx/>
                <a:buFontTx/>
                <a:buAutoNum type="alphaLcParenR"/>
                <a:defRPr/>
              </a:pPr>
              <a:r>
                <a:rPr lang="en-US" altLang="zh-CN" sz="280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So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sánh</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tính</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kim</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loại</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của</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magnesium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với</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các</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nguyên</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tố</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lân</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cận</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trong</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bảng</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tuần</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2800" dirty="0" err="1">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hoàn</a:t>
              </a:r>
              <a:r>
                <a:rPr lang="en-US" altLang="zh-CN"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rPr>
                <a:t>.</a:t>
              </a:r>
              <a:endParaRPr lang="zh-CN" altLang="en-US" sz="2800" dirty="0">
                <a:solidFill>
                  <a:prstClr val="black"/>
                </a:solidFill>
                <a:latin typeface="Times New Roman" panose="02020603050405020304" pitchFamily="18" charset="0"/>
                <a:ea typeface="义启粗楷体" panose="02000500000000000000" pitchFamily="2" charset="-122"/>
                <a:cs typeface="Times New Roman" panose="02020603050405020304" pitchFamily="18" charset="0"/>
                <a:sym typeface="+mn-ea"/>
              </a:endParaRPr>
            </a:p>
          </p:txBody>
        </p:sp>
      </p:grpSp>
      <p:sp>
        <p:nvSpPr>
          <p:cNvPr id="14" name="文本框 70">
            <a:extLst>
              <a:ext uri="{FF2B5EF4-FFF2-40B4-BE49-F238E27FC236}">
                <a16:creationId xmlns:a16="http://schemas.microsoft.com/office/drawing/2014/main" id="{469A5CE0-4266-4A76-B79B-21AE5BF6E4F7}"/>
              </a:ext>
            </a:extLst>
          </p:cNvPr>
          <p:cNvSpPr txBox="1"/>
          <p:nvPr/>
        </p:nvSpPr>
        <p:spPr>
          <a:xfrm flipH="1">
            <a:off x="846016" y="579755"/>
            <a:ext cx="2619560" cy="65883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lnSpc>
                <a:spcPct val="150000"/>
              </a:lnSpc>
            </a:pPr>
            <a:r>
              <a:rPr lang="en-US" altLang="zh-CN" sz="280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 hỏi 2</a:t>
            </a:r>
            <a:endParaRPr lang="zh-CN" altLang="en-US" sz="280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118860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9">
            <a:extLst>
              <a:ext uri="{FF2B5EF4-FFF2-40B4-BE49-F238E27FC236}">
                <a16:creationId xmlns:a16="http://schemas.microsoft.com/office/drawing/2014/main" id="{CACC48B8-7247-4831-B26F-9A764ED71E22}"/>
              </a:ext>
            </a:extLst>
          </p:cNvPr>
          <p:cNvSpPr/>
          <p:nvPr/>
        </p:nvSpPr>
        <p:spPr>
          <a:xfrm>
            <a:off x="725601" y="620869"/>
            <a:ext cx="2436888" cy="52938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1">
            <a:extLst>
              <a:ext uri="{FF2B5EF4-FFF2-40B4-BE49-F238E27FC236}">
                <a16:creationId xmlns:a16="http://schemas.microsoft.com/office/drawing/2014/main" id="{6C7D22AA-3958-481A-A4D0-142F1D626199}"/>
              </a:ext>
            </a:extLst>
          </p:cNvPr>
          <p:cNvGrpSpPr/>
          <p:nvPr/>
        </p:nvGrpSpPr>
        <p:grpSpPr>
          <a:xfrm>
            <a:off x="365659" y="2240242"/>
            <a:ext cx="2609497" cy="2534591"/>
            <a:chOff x="3525308" y="1219112"/>
            <a:chExt cx="1957123" cy="1900943"/>
          </a:xfrm>
          <a:solidFill>
            <a:schemeClr val="accent1">
              <a:lumMod val="75000"/>
            </a:schemeClr>
          </a:solidFill>
        </p:grpSpPr>
        <p:sp>
          <p:nvSpPr>
            <p:cNvPr id="15" name="Freeform 7">
              <a:extLst>
                <a:ext uri="{FF2B5EF4-FFF2-40B4-BE49-F238E27FC236}">
                  <a16:creationId xmlns:a16="http://schemas.microsoft.com/office/drawing/2014/main" id="{83CE3C12-8DFB-4137-A191-7AFCD618904A}"/>
                </a:ext>
              </a:extLst>
            </p:cNvPr>
            <p:cNvSpPr>
              <a:spLocks noEditPoints="1"/>
            </p:cNvSpPr>
            <p:nvPr/>
          </p:nvSpPr>
          <p:spPr bwMode="auto">
            <a:xfrm>
              <a:off x="4345076" y="1751101"/>
              <a:ext cx="440267" cy="465490"/>
            </a:xfrm>
            <a:custGeom>
              <a:avLst/>
              <a:gdLst/>
              <a:ahLst/>
              <a:cxnLst>
                <a:cxn ang="0">
                  <a:pos x="277" y="97"/>
                </a:cxn>
                <a:cxn ang="0">
                  <a:pos x="264" y="70"/>
                </a:cxn>
                <a:cxn ang="0">
                  <a:pos x="253" y="70"/>
                </a:cxn>
                <a:cxn ang="0">
                  <a:pos x="214" y="86"/>
                </a:cxn>
                <a:cxn ang="0">
                  <a:pos x="168" y="55"/>
                </a:cxn>
                <a:cxn ang="0">
                  <a:pos x="168" y="13"/>
                </a:cxn>
                <a:cxn ang="0">
                  <a:pos x="164" y="2"/>
                </a:cxn>
                <a:cxn ang="0">
                  <a:pos x="135" y="0"/>
                </a:cxn>
                <a:cxn ang="0">
                  <a:pos x="129" y="10"/>
                </a:cxn>
                <a:cxn ang="0">
                  <a:pos x="124" y="52"/>
                </a:cxn>
                <a:cxn ang="0">
                  <a:pos x="74" y="76"/>
                </a:cxn>
                <a:cxn ang="0">
                  <a:pos x="37" y="55"/>
                </a:cxn>
                <a:cxn ang="0">
                  <a:pos x="26" y="53"/>
                </a:cxn>
                <a:cxn ang="0">
                  <a:pos x="10" y="78"/>
                </a:cxn>
                <a:cxn ang="0">
                  <a:pos x="16" y="87"/>
                </a:cxn>
                <a:cxn ang="0">
                  <a:pos x="49" y="113"/>
                </a:cxn>
                <a:cxn ang="0">
                  <a:pos x="43" y="140"/>
                </a:cxn>
                <a:cxn ang="0">
                  <a:pos x="45" y="168"/>
                </a:cxn>
                <a:cxn ang="0">
                  <a:pos x="8" y="189"/>
                </a:cxn>
                <a:cxn ang="0">
                  <a:pos x="1" y="198"/>
                </a:cxn>
                <a:cxn ang="0">
                  <a:pos x="14" y="225"/>
                </a:cxn>
                <a:cxn ang="0">
                  <a:pos x="25" y="224"/>
                </a:cxn>
                <a:cxn ang="0">
                  <a:pos x="64" y="208"/>
                </a:cxn>
                <a:cxn ang="0">
                  <a:pos x="110" y="239"/>
                </a:cxn>
                <a:cxn ang="0">
                  <a:pos x="110" y="282"/>
                </a:cxn>
                <a:cxn ang="0">
                  <a:pos x="114" y="292"/>
                </a:cxn>
                <a:cxn ang="0">
                  <a:pos x="143" y="294"/>
                </a:cxn>
                <a:cxn ang="0">
                  <a:pos x="149" y="284"/>
                </a:cxn>
                <a:cxn ang="0">
                  <a:pos x="154" y="243"/>
                </a:cxn>
                <a:cxn ang="0">
                  <a:pos x="205" y="218"/>
                </a:cxn>
                <a:cxn ang="0">
                  <a:pos x="241" y="240"/>
                </a:cxn>
                <a:cxn ang="0">
                  <a:pos x="252" y="242"/>
                </a:cxn>
                <a:cxn ang="0">
                  <a:pos x="269" y="217"/>
                </a:cxn>
                <a:cxn ang="0">
                  <a:pos x="263" y="207"/>
                </a:cxn>
                <a:cxn ang="0">
                  <a:pos x="229" y="182"/>
                </a:cxn>
                <a:cxn ang="0">
                  <a:pos x="235" y="154"/>
                </a:cxn>
                <a:cxn ang="0">
                  <a:pos x="233" y="126"/>
                </a:cxn>
                <a:cxn ang="0">
                  <a:pos x="270" y="105"/>
                </a:cxn>
                <a:cxn ang="0">
                  <a:pos x="277" y="97"/>
                </a:cxn>
                <a:cxn ang="0">
                  <a:pos x="139" y="222"/>
                </a:cxn>
                <a:cxn ang="0">
                  <a:pos x="65" y="147"/>
                </a:cxn>
                <a:cxn ang="0">
                  <a:pos x="139" y="73"/>
                </a:cxn>
                <a:cxn ang="0">
                  <a:pos x="214" y="147"/>
                </a:cxn>
                <a:cxn ang="0">
                  <a:pos x="139" y="222"/>
                </a:cxn>
              </a:cxnLst>
              <a:rect l="0" t="0" r="r" b="b"/>
              <a:pathLst>
                <a:path w="278" h="295">
                  <a:moveTo>
                    <a:pt x="277" y="97"/>
                  </a:moveTo>
                  <a:cubicBezTo>
                    <a:pt x="264" y="70"/>
                    <a:pt x="264" y="70"/>
                    <a:pt x="264" y="70"/>
                  </a:cubicBezTo>
                  <a:cubicBezTo>
                    <a:pt x="263" y="68"/>
                    <a:pt x="258" y="68"/>
                    <a:pt x="253" y="70"/>
                  </a:cubicBezTo>
                  <a:cubicBezTo>
                    <a:pt x="214" y="86"/>
                    <a:pt x="214" y="86"/>
                    <a:pt x="214" y="86"/>
                  </a:cubicBezTo>
                  <a:cubicBezTo>
                    <a:pt x="202" y="72"/>
                    <a:pt x="186" y="61"/>
                    <a:pt x="168" y="55"/>
                  </a:cubicBezTo>
                  <a:cubicBezTo>
                    <a:pt x="168" y="13"/>
                    <a:pt x="168" y="13"/>
                    <a:pt x="168" y="13"/>
                  </a:cubicBezTo>
                  <a:cubicBezTo>
                    <a:pt x="168" y="8"/>
                    <a:pt x="167" y="3"/>
                    <a:pt x="164" y="2"/>
                  </a:cubicBezTo>
                  <a:cubicBezTo>
                    <a:pt x="135" y="0"/>
                    <a:pt x="135" y="0"/>
                    <a:pt x="135" y="0"/>
                  </a:cubicBezTo>
                  <a:cubicBezTo>
                    <a:pt x="133" y="0"/>
                    <a:pt x="130" y="5"/>
                    <a:pt x="129" y="10"/>
                  </a:cubicBezTo>
                  <a:cubicBezTo>
                    <a:pt x="124" y="52"/>
                    <a:pt x="124" y="52"/>
                    <a:pt x="124" y="52"/>
                  </a:cubicBezTo>
                  <a:cubicBezTo>
                    <a:pt x="105" y="55"/>
                    <a:pt x="87" y="64"/>
                    <a:pt x="74" y="76"/>
                  </a:cubicBezTo>
                  <a:cubicBezTo>
                    <a:pt x="37" y="55"/>
                    <a:pt x="37" y="55"/>
                    <a:pt x="37" y="55"/>
                  </a:cubicBezTo>
                  <a:cubicBezTo>
                    <a:pt x="33" y="52"/>
                    <a:pt x="28" y="51"/>
                    <a:pt x="26" y="53"/>
                  </a:cubicBezTo>
                  <a:cubicBezTo>
                    <a:pt x="10" y="78"/>
                    <a:pt x="10" y="78"/>
                    <a:pt x="10" y="78"/>
                  </a:cubicBezTo>
                  <a:cubicBezTo>
                    <a:pt x="8" y="79"/>
                    <a:pt x="11" y="84"/>
                    <a:pt x="16" y="87"/>
                  </a:cubicBezTo>
                  <a:cubicBezTo>
                    <a:pt x="49" y="113"/>
                    <a:pt x="49" y="113"/>
                    <a:pt x="49" y="113"/>
                  </a:cubicBezTo>
                  <a:cubicBezTo>
                    <a:pt x="46" y="121"/>
                    <a:pt x="44" y="131"/>
                    <a:pt x="43" y="140"/>
                  </a:cubicBezTo>
                  <a:cubicBezTo>
                    <a:pt x="42" y="150"/>
                    <a:pt x="43" y="159"/>
                    <a:pt x="45" y="168"/>
                  </a:cubicBezTo>
                  <a:cubicBezTo>
                    <a:pt x="8" y="189"/>
                    <a:pt x="8" y="189"/>
                    <a:pt x="8" y="189"/>
                  </a:cubicBezTo>
                  <a:cubicBezTo>
                    <a:pt x="3" y="192"/>
                    <a:pt x="0" y="196"/>
                    <a:pt x="1" y="198"/>
                  </a:cubicBezTo>
                  <a:cubicBezTo>
                    <a:pt x="14" y="225"/>
                    <a:pt x="14" y="225"/>
                    <a:pt x="14" y="225"/>
                  </a:cubicBezTo>
                  <a:cubicBezTo>
                    <a:pt x="15" y="227"/>
                    <a:pt x="20" y="226"/>
                    <a:pt x="25" y="224"/>
                  </a:cubicBezTo>
                  <a:cubicBezTo>
                    <a:pt x="64" y="208"/>
                    <a:pt x="64" y="208"/>
                    <a:pt x="64" y="208"/>
                  </a:cubicBezTo>
                  <a:cubicBezTo>
                    <a:pt x="76" y="223"/>
                    <a:pt x="92" y="234"/>
                    <a:pt x="110" y="239"/>
                  </a:cubicBezTo>
                  <a:cubicBezTo>
                    <a:pt x="110" y="282"/>
                    <a:pt x="110" y="282"/>
                    <a:pt x="110" y="282"/>
                  </a:cubicBezTo>
                  <a:cubicBezTo>
                    <a:pt x="110" y="287"/>
                    <a:pt x="112" y="292"/>
                    <a:pt x="114" y="292"/>
                  </a:cubicBezTo>
                  <a:cubicBezTo>
                    <a:pt x="143" y="294"/>
                    <a:pt x="143" y="294"/>
                    <a:pt x="143" y="294"/>
                  </a:cubicBezTo>
                  <a:cubicBezTo>
                    <a:pt x="146" y="295"/>
                    <a:pt x="148" y="290"/>
                    <a:pt x="149" y="284"/>
                  </a:cubicBezTo>
                  <a:cubicBezTo>
                    <a:pt x="154" y="243"/>
                    <a:pt x="154" y="243"/>
                    <a:pt x="154" y="243"/>
                  </a:cubicBezTo>
                  <a:cubicBezTo>
                    <a:pt x="173" y="240"/>
                    <a:pt x="191" y="231"/>
                    <a:pt x="205" y="218"/>
                  </a:cubicBezTo>
                  <a:cubicBezTo>
                    <a:pt x="241" y="240"/>
                    <a:pt x="241" y="240"/>
                    <a:pt x="241" y="240"/>
                  </a:cubicBezTo>
                  <a:cubicBezTo>
                    <a:pt x="246" y="243"/>
                    <a:pt x="251" y="243"/>
                    <a:pt x="252" y="242"/>
                  </a:cubicBezTo>
                  <a:cubicBezTo>
                    <a:pt x="269" y="217"/>
                    <a:pt x="269" y="217"/>
                    <a:pt x="269" y="217"/>
                  </a:cubicBezTo>
                  <a:cubicBezTo>
                    <a:pt x="270" y="215"/>
                    <a:pt x="267" y="211"/>
                    <a:pt x="263" y="207"/>
                  </a:cubicBezTo>
                  <a:cubicBezTo>
                    <a:pt x="229" y="182"/>
                    <a:pt x="229" y="182"/>
                    <a:pt x="229" y="182"/>
                  </a:cubicBezTo>
                  <a:cubicBezTo>
                    <a:pt x="233" y="173"/>
                    <a:pt x="235" y="164"/>
                    <a:pt x="235" y="154"/>
                  </a:cubicBezTo>
                  <a:cubicBezTo>
                    <a:pt x="236" y="145"/>
                    <a:pt x="235" y="135"/>
                    <a:pt x="233" y="126"/>
                  </a:cubicBezTo>
                  <a:cubicBezTo>
                    <a:pt x="270" y="105"/>
                    <a:pt x="270" y="105"/>
                    <a:pt x="270" y="105"/>
                  </a:cubicBezTo>
                  <a:cubicBezTo>
                    <a:pt x="275" y="103"/>
                    <a:pt x="278" y="99"/>
                    <a:pt x="277" y="97"/>
                  </a:cubicBezTo>
                  <a:close/>
                  <a:moveTo>
                    <a:pt x="139" y="222"/>
                  </a:moveTo>
                  <a:cubicBezTo>
                    <a:pt x="98" y="222"/>
                    <a:pt x="65" y="189"/>
                    <a:pt x="65" y="147"/>
                  </a:cubicBezTo>
                  <a:cubicBezTo>
                    <a:pt x="65" y="106"/>
                    <a:pt x="98" y="73"/>
                    <a:pt x="139" y="73"/>
                  </a:cubicBezTo>
                  <a:cubicBezTo>
                    <a:pt x="180" y="73"/>
                    <a:pt x="214" y="106"/>
                    <a:pt x="214" y="147"/>
                  </a:cubicBezTo>
                  <a:cubicBezTo>
                    <a:pt x="214" y="189"/>
                    <a:pt x="180" y="222"/>
                    <a:pt x="139" y="2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8">
              <a:extLst>
                <a:ext uri="{FF2B5EF4-FFF2-40B4-BE49-F238E27FC236}">
                  <a16:creationId xmlns:a16="http://schemas.microsoft.com/office/drawing/2014/main" id="{CA5DF31D-2EAC-4188-B26F-8B78B8C48ECC}"/>
                </a:ext>
              </a:extLst>
            </p:cNvPr>
            <p:cNvSpPr>
              <a:spLocks noEditPoints="1"/>
            </p:cNvSpPr>
            <p:nvPr/>
          </p:nvSpPr>
          <p:spPr bwMode="auto">
            <a:xfrm>
              <a:off x="4455142" y="1872633"/>
              <a:ext cx="221280" cy="222426"/>
            </a:xfrm>
            <a:custGeom>
              <a:avLst/>
              <a:gdLst/>
              <a:ahLst/>
              <a:cxnLst>
                <a:cxn ang="0">
                  <a:pos x="70" y="0"/>
                </a:cxn>
                <a:cxn ang="0">
                  <a:pos x="0" y="70"/>
                </a:cxn>
                <a:cxn ang="0">
                  <a:pos x="70" y="141"/>
                </a:cxn>
                <a:cxn ang="0">
                  <a:pos x="140" y="70"/>
                </a:cxn>
                <a:cxn ang="0">
                  <a:pos x="70" y="0"/>
                </a:cxn>
                <a:cxn ang="0">
                  <a:pos x="94" y="31"/>
                </a:cxn>
                <a:cxn ang="0">
                  <a:pos x="109" y="31"/>
                </a:cxn>
                <a:cxn ang="0">
                  <a:pos x="109" y="46"/>
                </a:cxn>
                <a:cxn ang="0">
                  <a:pos x="94" y="46"/>
                </a:cxn>
                <a:cxn ang="0">
                  <a:pos x="94" y="31"/>
                </a:cxn>
                <a:cxn ang="0">
                  <a:pos x="70" y="15"/>
                </a:cxn>
                <a:cxn ang="0">
                  <a:pos x="80" y="26"/>
                </a:cxn>
                <a:cxn ang="0">
                  <a:pos x="70" y="36"/>
                </a:cxn>
                <a:cxn ang="0">
                  <a:pos x="60" y="26"/>
                </a:cxn>
                <a:cxn ang="0">
                  <a:pos x="70" y="15"/>
                </a:cxn>
                <a:cxn ang="0">
                  <a:pos x="31" y="31"/>
                </a:cxn>
                <a:cxn ang="0">
                  <a:pos x="46" y="31"/>
                </a:cxn>
                <a:cxn ang="0">
                  <a:pos x="46" y="46"/>
                </a:cxn>
                <a:cxn ang="0">
                  <a:pos x="31" y="46"/>
                </a:cxn>
                <a:cxn ang="0">
                  <a:pos x="31" y="31"/>
                </a:cxn>
                <a:cxn ang="0">
                  <a:pos x="15" y="70"/>
                </a:cxn>
                <a:cxn ang="0">
                  <a:pos x="25" y="60"/>
                </a:cxn>
                <a:cxn ang="0">
                  <a:pos x="36" y="70"/>
                </a:cxn>
                <a:cxn ang="0">
                  <a:pos x="25" y="81"/>
                </a:cxn>
                <a:cxn ang="0">
                  <a:pos x="15" y="70"/>
                </a:cxn>
                <a:cxn ang="0">
                  <a:pos x="46" y="109"/>
                </a:cxn>
                <a:cxn ang="0">
                  <a:pos x="31" y="109"/>
                </a:cxn>
                <a:cxn ang="0">
                  <a:pos x="31" y="95"/>
                </a:cxn>
                <a:cxn ang="0">
                  <a:pos x="46" y="95"/>
                </a:cxn>
                <a:cxn ang="0">
                  <a:pos x="46" y="109"/>
                </a:cxn>
                <a:cxn ang="0">
                  <a:pos x="70" y="125"/>
                </a:cxn>
                <a:cxn ang="0">
                  <a:pos x="60" y="115"/>
                </a:cxn>
                <a:cxn ang="0">
                  <a:pos x="70" y="105"/>
                </a:cxn>
                <a:cxn ang="0">
                  <a:pos x="80" y="115"/>
                </a:cxn>
                <a:cxn ang="0">
                  <a:pos x="70" y="125"/>
                </a:cxn>
                <a:cxn ang="0">
                  <a:pos x="70" y="97"/>
                </a:cxn>
                <a:cxn ang="0">
                  <a:pos x="44" y="70"/>
                </a:cxn>
                <a:cxn ang="0">
                  <a:pos x="70" y="44"/>
                </a:cxn>
                <a:cxn ang="0">
                  <a:pos x="96" y="70"/>
                </a:cxn>
                <a:cxn ang="0">
                  <a:pos x="70" y="97"/>
                </a:cxn>
                <a:cxn ang="0">
                  <a:pos x="109" y="109"/>
                </a:cxn>
                <a:cxn ang="0">
                  <a:pos x="94" y="109"/>
                </a:cxn>
                <a:cxn ang="0">
                  <a:pos x="94" y="95"/>
                </a:cxn>
                <a:cxn ang="0">
                  <a:pos x="109" y="95"/>
                </a:cxn>
                <a:cxn ang="0">
                  <a:pos x="109" y="109"/>
                </a:cxn>
                <a:cxn ang="0">
                  <a:pos x="115" y="81"/>
                </a:cxn>
                <a:cxn ang="0">
                  <a:pos x="104" y="70"/>
                </a:cxn>
                <a:cxn ang="0">
                  <a:pos x="115" y="60"/>
                </a:cxn>
                <a:cxn ang="0">
                  <a:pos x="125" y="70"/>
                </a:cxn>
                <a:cxn ang="0">
                  <a:pos x="115" y="81"/>
                </a:cxn>
              </a:cxnLst>
              <a:rect l="0" t="0" r="r" b="b"/>
              <a:pathLst>
                <a:path w="140" h="141">
                  <a:moveTo>
                    <a:pt x="70" y="0"/>
                  </a:moveTo>
                  <a:cubicBezTo>
                    <a:pt x="31" y="0"/>
                    <a:pt x="0" y="32"/>
                    <a:pt x="0" y="70"/>
                  </a:cubicBezTo>
                  <a:cubicBezTo>
                    <a:pt x="0" y="109"/>
                    <a:pt x="31" y="141"/>
                    <a:pt x="70" y="141"/>
                  </a:cubicBezTo>
                  <a:cubicBezTo>
                    <a:pt x="109" y="141"/>
                    <a:pt x="140" y="109"/>
                    <a:pt x="140" y="70"/>
                  </a:cubicBezTo>
                  <a:cubicBezTo>
                    <a:pt x="140" y="32"/>
                    <a:pt x="109" y="0"/>
                    <a:pt x="70" y="0"/>
                  </a:cubicBezTo>
                  <a:close/>
                  <a:moveTo>
                    <a:pt x="94" y="31"/>
                  </a:moveTo>
                  <a:cubicBezTo>
                    <a:pt x="98" y="27"/>
                    <a:pt x="105" y="27"/>
                    <a:pt x="109" y="31"/>
                  </a:cubicBezTo>
                  <a:cubicBezTo>
                    <a:pt x="113" y="36"/>
                    <a:pt x="113" y="42"/>
                    <a:pt x="109" y="46"/>
                  </a:cubicBezTo>
                  <a:cubicBezTo>
                    <a:pt x="105" y="50"/>
                    <a:pt x="98" y="50"/>
                    <a:pt x="94" y="46"/>
                  </a:cubicBezTo>
                  <a:cubicBezTo>
                    <a:pt x="90" y="42"/>
                    <a:pt x="90" y="36"/>
                    <a:pt x="94" y="31"/>
                  </a:cubicBezTo>
                  <a:close/>
                  <a:moveTo>
                    <a:pt x="70" y="15"/>
                  </a:moveTo>
                  <a:cubicBezTo>
                    <a:pt x="76" y="15"/>
                    <a:pt x="80" y="20"/>
                    <a:pt x="80" y="26"/>
                  </a:cubicBezTo>
                  <a:cubicBezTo>
                    <a:pt x="80" y="31"/>
                    <a:pt x="76" y="36"/>
                    <a:pt x="70" y="36"/>
                  </a:cubicBezTo>
                  <a:cubicBezTo>
                    <a:pt x="64" y="36"/>
                    <a:pt x="60" y="31"/>
                    <a:pt x="60" y="26"/>
                  </a:cubicBezTo>
                  <a:cubicBezTo>
                    <a:pt x="60" y="20"/>
                    <a:pt x="64" y="15"/>
                    <a:pt x="70" y="15"/>
                  </a:cubicBezTo>
                  <a:close/>
                  <a:moveTo>
                    <a:pt x="31" y="31"/>
                  </a:moveTo>
                  <a:cubicBezTo>
                    <a:pt x="35" y="27"/>
                    <a:pt x="42" y="27"/>
                    <a:pt x="46" y="31"/>
                  </a:cubicBezTo>
                  <a:cubicBezTo>
                    <a:pt x="50" y="36"/>
                    <a:pt x="50" y="42"/>
                    <a:pt x="46" y="46"/>
                  </a:cubicBezTo>
                  <a:cubicBezTo>
                    <a:pt x="42" y="50"/>
                    <a:pt x="35" y="50"/>
                    <a:pt x="31" y="46"/>
                  </a:cubicBezTo>
                  <a:cubicBezTo>
                    <a:pt x="27" y="42"/>
                    <a:pt x="27" y="36"/>
                    <a:pt x="31" y="31"/>
                  </a:cubicBezTo>
                  <a:close/>
                  <a:moveTo>
                    <a:pt x="15" y="70"/>
                  </a:moveTo>
                  <a:cubicBezTo>
                    <a:pt x="15" y="65"/>
                    <a:pt x="20" y="60"/>
                    <a:pt x="25" y="60"/>
                  </a:cubicBezTo>
                  <a:cubicBezTo>
                    <a:pt x="31" y="60"/>
                    <a:pt x="36" y="65"/>
                    <a:pt x="36" y="70"/>
                  </a:cubicBezTo>
                  <a:cubicBezTo>
                    <a:pt x="36" y="76"/>
                    <a:pt x="31" y="81"/>
                    <a:pt x="25" y="81"/>
                  </a:cubicBezTo>
                  <a:cubicBezTo>
                    <a:pt x="20" y="81"/>
                    <a:pt x="15" y="76"/>
                    <a:pt x="15" y="70"/>
                  </a:cubicBezTo>
                  <a:close/>
                  <a:moveTo>
                    <a:pt x="46" y="109"/>
                  </a:moveTo>
                  <a:cubicBezTo>
                    <a:pt x="42" y="113"/>
                    <a:pt x="35" y="113"/>
                    <a:pt x="31" y="109"/>
                  </a:cubicBezTo>
                  <a:cubicBezTo>
                    <a:pt x="27" y="105"/>
                    <a:pt x="27" y="99"/>
                    <a:pt x="31" y="95"/>
                  </a:cubicBezTo>
                  <a:cubicBezTo>
                    <a:pt x="35" y="91"/>
                    <a:pt x="42" y="91"/>
                    <a:pt x="46" y="95"/>
                  </a:cubicBezTo>
                  <a:cubicBezTo>
                    <a:pt x="50" y="99"/>
                    <a:pt x="50" y="105"/>
                    <a:pt x="46" y="109"/>
                  </a:cubicBezTo>
                  <a:close/>
                  <a:moveTo>
                    <a:pt x="70" y="125"/>
                  </a:moveTo>
                  <a:cubicBezTo>
                    <a:pt x="64" y="125"/>
                    <a:pt x="60" y="121"/>
                    <a:pt x="60" y="115"/>
                  </a:cubicBezTo>
                  <a:cubicBezTo>
                    <a:pt x="60" y="109"/>
                    <a:pt x="64" y="105"/>
                    <a:pt x="70" y="105"/>
                  </a:cubicBezTo>
                  <a:cubicBezTo>
                    <a:pt x="76" y="105"/>
                    <a:pt x="80" y="109"/>
                    <a:pt x="80" y="115"/>
                  </a:cubicBezTo>
                  <a:cubicBezTo>
                    <a:pt x="80" y="121"/>
                    <a:pt x="76" y="125"/>
                    <a:pt x="70" y="125"/>
                  </a:cubicBezTo>
                  <a:close/>
                  <a:moveTo>
                    <a:pt x="70" y="97"/>
                  </a:moveTo>
                  <a:cubicBezTo>
                    <a:pt x="56" y="97"/>
                    <a:pt x="44" y="85"/>
                    <a:pt x="44" y="70"/>
                  </a:cubicBezTo>
                  <a:cubicBezTo>
                    <a:pt x="44" y="56"/>
                    <a:pt x="56" y="44"/>
                    <a:pt x="70" y="44"/>
                  </a:cubicBezTo>
                  <a:cubicBezTo>
                    <a:pt x="85" y="44"/>
                    <a:pt x="96" y="56"/>
                    <a:pt x="96" y="70"/>
                  </a:cubicBezTo>
                  <a:cubicBezTo>
                    <a:pt x="96" y="85"/>
                    <a:pt x="85" y="97"/>
                    <a:pt x="70" y="97"/>
                  </a:cubicBezTo>
                  <a:close/>
                  <a:moveTo>
                    <a:pt x="109" y="109"/>
                  </a:moveTo>
                  <a:cubicBezTo>
                    <a:pt x="105" y="113"/>
                    <a:pt x="98" y="113"/>
                    <a:pt x="94" y="109"/>
                  </a:cubicBezTo>
                  <a:cubicBezTo>
                    <a:pt x="90" y="105"/>
                    <a:pt x="90" y="99"/>
                    <a:pt x="94" y="95"/>
                  </a:cubicBezTo>
                  <a:cubicBezTo>
                    <a:pt x="98" y="91"/>
                    <a:pt x="105" y="91"/>
                    <a:pt x="109" y="95"/>
                  </a:cubicBezTo>
                  <a:cubicBezTo>
                    <a:pt x="113" y="99"/>
                    <a:pt x="113" y="105"/>
                    <a:pt x="109" y="109"/>
                  </a:cubicBezTo>
                  <a:close/>
                  <a:moveTo>
                    <a:pt x="115" y="81"/>
                  </a:moveTo>
                  <a:cubicBezTo>
                    <a:pt x="109" y="81"/>
                    <a:pt x="104" y="76"/>
                    <a:pt x="104" y="70"/>
                  </a:cubicBezTo>
                  <a:cubicBezTo>
                    <a:pt x="104" y="65"/>
                    <a:pt x="109" y="60"/>
                    <a:pt x="115" y="60"/>
                  </a:cubicBezTo>
                  <a:cubicBezTo>
                    <a:pt x="120" y="60"/>
                    <a:pt x="125" y="65"/>
                    <a:pt x="125" y="70"/>
                  </a:cubicBezTo>
                  <a:cubicBezTo>
                    <a:pt x="125" y="76"/>
                    <a:pt x="120" y="81"/>
                    <a:pt x="115" y="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9">
              <a:extLst>
                <a:ext uri="{FF2B5EF4-FFF2-40B4-BE49-F238E27FC236}">
                  <a16:creationId xmlns:a16="http://schemas.microsoft.com/office/drawing/2014/main" id="{5881C999-2952-48FD-94BC-9E0C4203439B}"/>
                </a:ext>
              </a:extLst>
            </p:cNvPr>
            <p:cNvSpPr>
              <a:spLocks noChangeArrowheads="1"/>
            </p:cNvSpPr>
            <p:nvPr/>
          </p:nvSpPr>
          <p:spPr bwMode="auto">
            <a:xfrm>
              <a:off x="4539985" y="1959769"/>
              <a:ext cx="50447" cy="48154"/>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0">
              <a:extLst>
                <a:ext uri="{FF2B5EF4-FFF2-40B4-BE49-F238E27FC236}">
                  <a16:creationId xmlns:a16="http://schemas.microsoft.com/office/drawing/2014/main" id="{9278FC45-4DB3-443C-B3CD-11A1394FA315}"/>
                </a:ext>
              </a:extLst>
            </p:cNvPr>
            <p:cNvSpPr>
              <a:spLocks noEditPoints="1"/>
            </p:cNvSpPr>
            <p:nvPr/>
          </p:nvSpPr>
          <p:spPr bwMode="auto">
            <a:xfrm>
              <a:off x="4159338" y="2655711"/>
              <a:ext cx="465490" cy="464344"/>
            </a:xfrm>
            <a:custGeom>
              <a:avLst/>
              <a:gdLst/>
              <a:ahLst/>
              <a:cxnLst>
                <a:cxn ang="0">
                  <a:pos x="283" y="89"/>
                </a:cxn>
                <a:cxn ang="0">
                  <a:pos x="261" y="91"/>
                </a:cxn>
                <a:cxn ang="0">
                  <a:pos x="252" y="47"/>
                </a:cxn>
                <a:cxn ang="0">
                  <a:pos x="237" y="30"/>
                </a:cxn>
                <a:cxn ang="0">
                  <a:pos x="218" y="42"/>
                </a:cxn>
                <a:cxn ang="0">
                  <a:pos x="200" y="12"/>
                </a:cxn>
                <a:cxn ang="0">
                  <a:pos x="179" y="3"/>
                </a:cxn>
                <a:cxn ang="0">
                  <a:pos x="167" y="22"/>
                </a:cxn>
                <a:cxn ang="0">
                  <a:pos x="137" y="3"/>
                </a:cxn>
                <a:cxn ang="0">
                  <a:pos x="114" y="4"/>
                </a:cxn>
                <a:cxn ang="0">
                  <a:pos x="112" y="26"/>
                </a:cxn>
                <a:cxn ang="0">
                  <a:pos x="77" y="21"/>
                </a:cxn>
                <a:cxn ang="0">
                  <a:pos x="57" y="31"/>
                </a:cxn>
                <a:cxn ang="0">
                  <a:pos x="64" y="52"/>
                </a:cxn>
                <a:cxn ang="0">
                  <a:pos x="30" y="63"/>
                </a:cxn>
                <a:cxn ang="0">
                  <a:pos x="16" y="80"/>
                </a:cxn>
                <a:cxn ang="0">
                  <a:pos x="32" y="96"/>
                </a:cxn>
                <a:cxn ang="0">
                  <a:pos x="5" y="120"/>
                </a:cxn>
                <a:cxn ang="0">
                  <a:pos x="0" y="142"/>
                </a:cxn>
                <a:cxn ang="0">
                  <a:pos x="21" y="150"/>
                </a:cxn>
                <a:cxn ang="0">
                  <a:pos x="24" y="174"/>
                </a:cxn>
                <a:cxn ang="0">
                  <a:pos x="6" y="187"/>
                </a:cxn>
                <a:cxn ang="0">
                  <a:pos x="16" y="207"/>
                </a:cxn>
                <a:cxn ang="0">
                  <a:pos x="54" y="232"/>
                </a:cxn>
                <a:cxn ang="0">
                  <a:pos x="44" y="252"/>
                </a:cxn>
                <a:cxn ang="0">
                  <a:pos x="63" y="265"/>
                </a:cxn>
                <a:cxn ang="0">
                  <a:pos x="98" y="264"/>
                </a:cxn>
                <a:cxn ang="0">
                  <a:pos x="98" y="286"/>
                </a:cxn>
                <a:cxn ang="0">
                  <a:pos x="120" y="290"/>
                </a:cxn>
                <a:cxn ang="0">
                  <a:pos x="153" y="274"/>
                </a:cxn>
                <a:cxn ang="0">
                  <a:pos x="162" y="294"/>
                </a:cxn>
                <a:cxn ang="0">
                  <a:pos x="184" y="288"/>
                </a:cxn>
                <a:cxn ang="0">
                  <a:pos x="206" y="260"/>
                </a:cxn>
                <a:cxn ang="0">
                  <a:pos x="223" y="274"/>
                </a:cxn>
                <a:cxn ang="0">
                  <a:pos x="240" y="259"/>
                </a:cxn>
                <a:cxn ang="0">
                  <a:pos x="248" y="225"/>
                </a:cxn>
                <a:cxn ang="0">
                  <a:pos x="269" y="230"/>
                </a:cxn>
                <a:cxn ang="0">
                  <a:pos x="278" y="210"/>
                </a:cxn>
                <a:cxn ang="0">
                  <a:pos x="271" y="175"/>
                </a:cxn>
                <a:cxn ang="0">
                  <a:pos x="293" y="171"/>
                </a:cxn>
                <a:cxn ang="0">
                  <a:pos x="293" y="149"/>
                </a:cxn>
                <a:cxn ang="0">
                  <a:pos x="273" y="127"/>
                </a:cxn>
                <a:cxn ang="0">
                  <a:pos x="288" y="111"/>
                </a:cxn>
                <a:cxn ang="0">
                  <a:pos x="215" y="228"/>
                </a:cxn>
                <a:cxn ang="0">
                  <a:pos x="175" y="248"/>
                </a:cxn>
                <a:cxn ang="0">
                  <a:pos x="154" y="252"/>
                </a:cxn>
                <a:cxn ang="0">
                  <a:pos x="109" y="245"/>
                </a:cxn>
                <a:cxn ang="0">
                  <a:pos x="66" y="212"/>
                </a:cxn>
                <a:cxn ang="0">
                  <a:pos x="46" y="171"/>
                </a:cxn>
                <a:cxn ang="0">
                  <a:pos x="43" y="147"/>
                </a:cxn>
                <a:cxn ang="0">
                  <a:pos x="53" y="103"/>
                </a:cxn>
                <a:cxn ang="0">
                  <a:pos x="81" y="67"/>
                </a:cxn>
                <a:cxn ang="0">
                  <a:pos x="121" y="46"/>
                </a:cxn>
                <a:cxn ang="0">
                  <a:pos x="142" y="43"/>
                </a:cxn>
                <a:cxn ang="0">
                  <a:pos x="186" y="50"/>
                </a:cxn>
                <a:cxn ang="0">
                  <a:pos x="230" y="82"/>
                </a:cxn>
                <a:cxn ang="0">
                  <a:pos x="250" y="123"/>
                </a:cxn>
                <a:cxn ang="0">
                  <a:pos x="252" y="147"/>
                </a:cxn>
                <a:cxn ang="0">
                  <a:pos x="243" y="192"/>
                </a:cxn>
                <a:cxn ang="0">
                  <a:pos x="215" y="228"/>
                </a:cxn>
              </a:cxnLst>
              <a:rect l="0" t="0" r="r" b="b"/>
              <a:pathLst>
                <a:path w="295" h="294">
                  <a:moveTo>
                    <a:pt x="290" y="108"/>
                  </a:moveTo>
                  <a:cubicBezTo>
                    <a:pt x="283" y="89"/>
                    <a:pt x="283" y="89"/>
                    <a:pt x="283" y="89"/>
                  </a:cubicBezTo>
                  <a:cubicBezTo>
                    <a:pt x="283" y="88"/>
                    <a:pt x="281" y="87"/>
                    <a:pt x="280" y="87"/>
                  </a:cubicBezTo>
                  <a:cubicBezTo>
                    <a:pt x="261" y="91"/>
                    <a:pt x="261" y="91"/>
                    <a:pt x="261" y="91"/>
                  </a:cubicBezTo>
                  <a:cubicBezTo>
                    <a:pt x="256" y="81"/>
                    <a:pt x="250" y="71"/>
                    <a:pt x="242" y="63"/>
                  </a:cubicBezTo>
                  <a:cubicBezTo>
                    <a:pt x="252" y="47"/>
                    <a:pt x="252" y="47"/>
                    <a:pt x="252" y="47"/>
                  </a:cubicBezTo>
                  <a:cubicBezTo>
                    <a:pt x="253" y="45"/>
                    <a:pt x="253" y="43"/>
                    <a:pt x="252" y="42"/>
                  </a:cubicBezTo>
                  <a:cubicBezTo>
                    <a:pt x="237" y="30"/>
                    <a:pt x="237" y="30"/>
                    <a:pt x="237" y="30"/>
                  </a:cubicBezTo>
                  <a:cubicBezTo>
                    <a:pt x="236" y="29"/>
                    <a:pt x="234" y="29"/>
                    <a:pt x="233" y="30"/>
                  </a:cubicBezTo>
                  <a:cubicBezTo>
                    <a:pt x="218" y="42"/>
                    <a:pt x="218" y="42"/>
                    <a:pt x="218" y="42"/>
                  </a:cubicBezTo>
                  <a:cubicBezTo>
                    <a:pt x="212" y="38"/>
                    <a:pt x="205" y="34"/>
                    <a:pt x="197" y="31"/>
                  </a:cubicBezTo>
                  <a:cubicBezTo>
                    <a:pt x="200" y="12"/>
                    <a:pt x="200" y="12"/>
                    <a:pt x="200" y="12"/>
                  </a:cubicBezTo>
                  <a:cubicBezTo>
                    <a:pt x="200" y="10"/>
                    <a:pt x="199" y="9"/>
                    <a:pt x="198" y="8"/>
                  </a:cubicBezTo>
                  <a:cubicBezTo>
                    <a:pt x="179" y="3"/>
                    <a:pt x="179" y="3"/>
                    <a:pt x="179" y="3"/>
                  </a:cubicBezTo>
                  <a:cubicBezTo>
                    <a:pt x="178" y="3"/>
                    <a:pt x="176" y="4"/>
                    <a:pt x="175" y="5"/>
                  </a:cubicBezTo>
                  <a:cubicBezTo>
                    <a:pt x="167" y="22"/>
                    <a:pt x="167" y="22"/>
                    <a:pt x="167" y="22"/>
                  </a:cubicBezTo>
                  <a:cubicBezTo>
                    <a:pt x="159" y="21"/>
                    <a:pt x="151" y="20"/>
                    <a:pt x="143" y="21"/>
                  </a:cubicBezTo>
                  <a:cubicBezTo>
                    <a:pt x="137" y="3"/>
                    <a:pt x="137" y="3"/>
                    <a:pt x="137" y="3"/>
                  </a:cubicBezTo>
                  <a:cubicBezTo>
                    <a:pt x="136" y="1"/>
                    <a:pt x="135" y="0"/>
                    <a:pt x="133" y="1"/>
                  </a:cubicBezTo>
                  <a:cubicBezTo>
                    <a:pt x="114" y="4"/>
                    <a:pt x="114" y="4"/>
                    <a:pt x="114" y="4"/>
                  </a:cubicBezTo>
                  <a:cubicBezTo>
                    <a:pt x="113" y="4"/>
                    <a:pt x="112" y="5"/>
                    <a:pt x="112" y="7"/>
                  </a:cubicBezTo>
                  <a:cubicBezTo>
                    <a:pt x="112" y="26"/>
                    <a:pt x="112" y="26"/>
                    <a:pt x="112" y="26"/>
                  </a:cubicBezTo>
                  <a:cubicBezTo>
                    <a:pt x="104" y="28"/>
                    <a:pt x="97" y="31"/>
                    <a:pt x="90" y="35"/>
                  </a:cubicBezTo>
                  <a:cubicBezTo>
                    <a:pt x="77" y="21"/>
                    <a:pt x="77" y="21"/>
                    <a:pt x="77" y="21"/>
                  </a:cubicBezTo>
                  <a:cubicBezTo>
                    <a:pt x="76" y="20"/>
                    <a:pt x="74" y="19"/>
                    <a:pt x="73" y="20"/>
                  </a:cubicBezTo>
                  <a:cubicBezTo>
                    <a:pt x="57" y="31"/>
                    <a:pt x="57" y="31"/>
                    <a:pt x="57" y="31"/>
                  </a:cubicBezTo>
                  <a:cubicBezTo>
                    <a:pt x="56" y="32"/>
                    <a:pt x="55" y="34"/>
                    <a:pt x="56" y="35"/>
                  </a:cubicBezTo>
                  <a:cubicBezTo>
                    <a:pt x="64" y="52"/>
                    <a:pt x="64" y="52"/>
                    <a:pt x="64" y="52"/>
                  </a:cubicBezTo>
                  <a:cubicBezTo>
                    <a:pt x="58" y="58"/>
                    <a:pt x="53" y="63"/>
                    <a:pt x="48" y="70"/>
                  </a:cubicBezTo>
                  <a:cubicBezTo>
                    <a:pt x="30" y="63"/>
                    <a:pt x="30" y="63"/>
                    <a:pt x="30" y="63"/>
                  </a:cubicBezTo>
                  <a:cubicBezTo>
                    <a:pt x="29" y="62"/>
                    <a:pt x="27" y="63"/>
                    <a:pt x="26" y="64"/>
                  </a:cubicBezTo>
                  <a:cubicBezTo>
                    <a:pt x="16" y="80"/>
                    <a:pt x="16" y="80"/>
                    <a:pt x="16" y="80"/>
                  </a:cubicBezTo>
                  <a:cubicBezTo>
                    <a:pt x="15" y="82"/>
                    <a:pt x="16" y="84"/>
                    <a:pt x="17" y="85"/>
                  </a:cubicBezTo>
                  <a:cubicBezTo>
                    <a:pt x="32" y="96"/>
                    <a:pt x="32" y="96"/>
                    <a:pt x="32" y="96"/>
                  </a:cubicBezTo>
                  <a:cubicBezTo>
                    <a:pt x="29" y="104"/>
                    <a:pt x="26" y="111"/>
                    <a:pt x="24" y="119"/>
                  </a:cubicBezTo>
                  <a:cubicBezTo>
                    <a:pt x="5" y="120"/>
                    <a:pt x="5" y="120"/>
                    <a:pt x="5" y="120"/>
                  </a:cubicBezTo>
                  <a:cubicBezTo>
                    <a:pt x="4" y="120"/>
                    <a:pt x="2" y="122"/>
                    <a:pt x="2" y="123"/>
                  </a:cubicBezTo>
                  <a:cubicBezTo>
                    <a:pt x="0" y="142"/>
                    <a:pt x="0" y="142"/>
                    <a:pt x="0" y="142"/>
                  </a:cubicBezTo>
                  <a:cubicBezTo>
                    <a:pt x="0" y="144"/>
                    <a:pt x="1" y="145"/>
                    <a:pt x="3" y="146"/>
                  </a:cubicBezTo>
                  <a:cubicBezTo>
                    <a:pt x="21" y="150"/>
                    <a:pt x="21" y="150"/>
                    <a:pt x="21" y="150"/>
                  </a:cubicBezTo>
                  <a:cubicBezTo>
                    <a:pt x="21" y="156"/>
                    <a:pt x="22" y="162"/>
                    <a:pt x="23" y="167"/>
                  </a:cubicBezTo>
                  <a:cubicBezTo>
                    <a:pt x="23" y="170"/>
                    <a:pt x="24" y="172"/>
                    <a:pt x="24" y="174"/>
                  </a:cubicBezTo>
                  <a:cubicBezTo>
                    <a:pt x="7" y="183"/>
                    <a:pt x="7" y="183"/>
                    <a:pt x="7" y="183"/>
                  </a:cubicBezTo>
                  <a:cubicBezTo>
                    <a:pt x="6" y="184"/>
                    <a:pt x="5" y="185"/>
                    <a:pt x="6" y="187"/>
                  </a:cubicBezTo>
                  <a:cubicBezTo>
                    <a:pt x="12" y="205"/>
                    <a:pt x="12" y="205"/>
                    <a:pt x="12" y="205"/>
                  </a:cubicBezTo>
                  <a:cubicBezTo>
                    <a:pt x="13" y="206"/>
                    <a:pt x="14" y="207"/>
                    <a:pt x="16" y="207"/>
                  </a:cubicBezTo>
                  <a:cubicBezTo>
                    <a:pt x="34" y="203"/>
                    <a:pt x="34" y="203"/>
                    <a:pt x="34" y="203"/>
                  </a:cubicBezTo>
                  <a:cubicBezTo>
                    <a:pt x="39" y="214"/>
                    <a:pt x="46" y="223"/>
                    <a:pt x="54" y="232"/>
                  </a:cubicBezTo>
                  <a:cubicBezTo>
                    <a:pt x="43" y="248"/>
                    <a:pt x="43" y="248"/>
                    <a:pt x="43" y="248"/>
                  </a:cubicBezTo>
                  <a:cubicBezTo>
                    <a:pt x="42" y="249"/>
                    <a:pt x="43" y="251"/>
                    <a:pt x="44" y="252"/>
                  </a:cubicBezTo>
                  <a:cubicBezTo>
                    <a:pt x="58" y="265"/>
                    <a:pt x="58" y="265"/>
                    <a:pt x="58" y="265"/>
                  </a:cubicBezTo>
                  <a:cubicBezTo>
                    <a:pt x="60" y="266"/>
                    <a:pt x="61" y="266"/>
                    <a:pt x="63" y="265"/>
                  </a:cubicBezTo>
                  <a:cubicBezTo>
                    <a:pt x="77" y="252"/>
                    <a:pt x="77" y="252"/>
                    <a:pt x="77" y="252"/>
                  </a:cubicBezTo>
                  <a:cubicBezTo>
                    <a:pt x="84" y="257"/>
                    <a:pt x="91" y="261"/>
                    <a:pt x="98" y="264"/>
                  </a:cubicBezTo>
                  <a:cubicBezTo>
                    <a:pt x="96" y="283"/>
                    <a:pt x="96" y="283"/>
                    <a:pt x="96" y="283"/>
                  </a:cubicBezTo>
                  <a:cubicBezTo>
                    <a:pt x="95" y="284"/>
                    <a:pt x="96" y="286"/>
                    <a:pt x="98" y="286"/>
                  </a:cubicBezTo>
                  <a:cubicBezTo>
                    <a:pt x="116" y="291"/>
                    <a:pt x="116" y="291"/>
                    <a:pt x="116" y="291"/>
                  </a:cubicBezTo>
                  <a:cubicBezTo>
                    <a:pt x="118" y="292"/>
                    <a:pt x="120" y="291"/>
                    <a:pt x="120" y="290"/>
                  </a:cubicBezTo>
                  <a:cubicBezTo>
                    <a:pt x="128" y="272"/>
                    <a:pt x="128" y="272"/>
                    <a:pt x="128" y="272"/>
                  </a:cubicBezTo>
                  <a:cubicBezTo>
                    <a:pt x="136" y="274"/>
                    <a:pt x="144" y="274"/>
                    <a:pt x="153" y="274"/>
                  </a:cubicBezTo>
                  <a:cubicBezTo>
                    <a:pt x="159" y="292"/>
                    <a:pt x="159" y="292"/>
                    <a:pt x="159" y="292"/>
                  </a:cubicBezTo>
                  <a:cubicBezTo>
                    <a:pt x="159" y="293"/>
                    <a:pt x="161" y="294"/>
                    <a:pt x="162" y="294"/>
                  </a:cubicBezTo>
                  <a:cubicBezTo>
                    <a:pt x="181" y="291"/>
                    <a:pt x="181" y="291"/>
                    <a:pt x="181" y="291"/>
                  </a:cubicBezTo>
                  <a:cubicBezTo>
                    <a:pt x="183" y="291"/>
                    <a:pt x="184" y="289"/>
                    <a:pt x="184" y="288"/>
                  </a:cubicBezTo>
                  <a:cubicBezTo>
                    <a:pt x="183" y="269"/>
                    <a:pt x="183" y="269"/>
                    <a:pt x="183" y="269"/>
                  </a:cubicBezTo>
                  <a:cubicBezTo>
                    <a:pt x="191" y="266"/>
                    <a:pt x="199" y="263"/>
                    <a:pt x="206" y="260"/>
                  </a:cubicBezTo>
                  <a:cubicBezTo>
                    <a:pt x="219" y="274"/>
                    <a:pt x="219" y="274"/>
                    <a:pt x="219" y="274"/>
                  </a:cubicBezTo>
                  <a:cubicBezTo>
                    <a:pt x="220" y="275"/>
                    <a:pt x="222" y="275"/>
                    <a:pt x="223" y="274"/>
                  </a:cubicBezTo>
                  <a:cubicBezTo>
                    <a:pt x="239" y="263"/>
                    <a:pt x="239" y="263"/>
                    <a:pt x="239" y="263"/>
                  </a:cubicBezTo>
                  <a:cubicBezTo>
                    <a:pt x="240" y="262"/>
                    <a:pt x="240" y="261"/>
                    <a:pt x="240" y="259"/>
                  </a:cubicBezTo>
                  <a:cubicBezTo>
                    <a:pt x="231" y="242"/>
                    <a:pt x="231" y="242"/>
                    <a:pt x="231" y="242"/>
                  </a:cubicBezTo>
                  <a:cubicBezTo>
                    <a:pt x="237" y="237"/>
                    <a:pt x="243" y="231"/>
                    <a:pt x="248" y="225"/>
                  </a:cubicBezTo>
                  <a:cubicBezTo>
                    <a:pt x="265" y="232"/>
                    <a:pt x="265" y="232"/>
                    <a:pt x="265" y="232"/>
                  </a:cubicBezTo>
                  <a:cubicBezTo>
                    <a:pt x="267" y="232"/>
                    <a:pt x="269" y="232"/>
                    <a:pt x="269" y="230"/>
                  </a:cubicBezTo>
                  <a:cubicBezTo>
                    <a:pt x="279" y="214"/>
                    <a:pt x="279" y="214"/>
                    <a:pt x="279" y="214"/>
                  </a:cubicBezTo>
                  <a:cubicBezTo>
                    <a:pt x="280" y="213"/>
                    <a:pt x="280" y="211"/>
                    <a:pt x="278" y="210"/>
                  </a:cubicBezTo>
                  <a:cubicBezTo>
                    <a:pt x="264" y="198"/>
                    <a:pt x="264" y="198"/>
                    <a:pt x="264" y="198"/>
                  </a:cubicBezTo>
                  <a:cubicBezTo>
                    <a:pt x="267" y="191"/>
                    <a:pt x="270" y="183"/>
                    <a:pt x="271" y="175"/>
                  </a:cubicBezTo>
                  <a:cubicBezTo>
                    <a:pt x="290" y="174"/>
                    <a:pt x="290" y="174"/>
                    <a:pt x="290" y="174"/>
                  </a:cubicBezTo>
                  <a:cubicBezTo>
                    <a:pt x="292" y="174"/>
                    <a:pt x="293" y="173"/>
                    <a:pt x="293" y="171"/>
                  </a:cubicBezTo>
                  <a:cubicBezTo>
                    <a:pt x="295" y="152"/>
                    <a:pt x="295" y="152"/>
                    <a:pt x="295" y="152"/>
                  </a:cubicBezTo>
                  <a:cubicBezTo>
                    <a:pt x="295" y="151"/>
                    <a:pt x="294" y="149"/>
                    <a:pt x="293" y="149"/>
                  </a:cubicBezTo>
                  <a:cubicBezTo>
                    <a:pt x="274" y="144"/>
                    <a:pt x="274" y="144"/>
                    <a:pt x="274" y="144"/>
                  </a:cubicBezTo>
                  <a:cubicBezTo>
                    <a:pt x="274" y="139"/>
                    <a:pt x="274" y="133"/>
                    <a:pt x="273" y="127"/>
                  </a:cubicBezTo>
                  <a:cubicBezTo>
                    <a:pt x="272" y="125"/>
                    <a:pt x="272" y="123"/>
                    <a:pt x="271" y="120"/>
                  </a:cubicBezTo>
                  <a:cubicBezTo>
                    <a:pt x="288" y="111"/>
                    <a:pt x="288" y="111"/>
                    <a:pt x="288" y="111"/>
                  </a:cubicBezTo>
                  <a:cubicBezTo>
                    <a:pt x="290" y="111"/>
                    <a:pt x="290" y="109"/>
                    <a:pt x="290" y="108"/>
                  </a:cubicBezTo>
                  <a:close/>
                  <a:moveTo>
                    <a:pt x="215" y="228"/>
                  </a:moveTo>
                  <a:cubicBezTo>
                    <a:pt x="210" y="232"/>
                    <a:pt x="204" y="236"/>
                    <a:pt x="198" y="239"/>
                  </a:cubicBezTo>
                  <a:cubicBezTo>
                    <a:pt x="190" y="243"/>
                    <a:pt x="183" y="246"/>
                    <a:pt x="175" y="248"/>
                  </a:cubicBezTo>
                  <a:cubicBezTo>
                    <a:pt x="171" y="249"/>
                    <a:pt x="168" y="250"/>
                    <a:pt x="164" y="251"/>
                  </a:cubicBezTo>
                  <a:cubicBezTo>
                    <a:pt x="161" y="251"/>
                    <a:pt x="157" y="252"/>
                    <a:pt x="154" y="252"/>
                  </a:cubicBezTo>
                  <a:cubicBezTo>
                    <a:pt x="146" y="252"/>
                    <a:pt x="137" y="252"/>
                    <a:pt x="129" y="250"/>
                  </a:cubicBezTo>
                  <a:cubicBezTo>
                    <a:pt x="122" y="249"/>
                    <a:pt x="116" y="247"/>
                    <a:pt x="109" y="245"/>
                  </a:cubicBezTo>
                  <a:cubicBezTo>
                    <a:pt x="102" y="242"/>
                    <a:pt x="94" y="238"/>
                    <a:pt x="88" y="233"/>
                  </a:cubicBezTo>
                  <a:cubicBezTo>
                    <a:pt x="79" y="227"/>
                    <a:pt x="72" y="220"/>
                    <a:pt x="66" y="212"/>
                  </a:cubicBezTo>
                  <a:cubicBezTo>
                    <a:pt x="62" y="208"/>
                    <a:pt x="60" y="204"/>
                    <a:pt x="57" y="199"/>
                  </a:cubicBezTo>
                  <a:cubicBezTo>
                    <a:pt x="52" y="191"/>
                    <a:pt x="48" y="182"/>
                    <a:pt x="46" y="171"/>
                  </a:cubicBezTo>
                  <a:cubicBezTo>
                    <a:pt x="45" y="169"/>
                    <a:pt x="45" y="166"/>
                    <a:pt x="44" y="164"/>
                  </a:cubicBezTo>
                  <a:cubicBezTo>
                    <a:pt x="43" y="158"/>
                    <a:pt x="43" y="153"/>
                    <a:pt x="43" y="147"/>
                  </a:cubicBezTo>
                  <a:cubicBezTo>
                    <a:pt x="43" y="140"/>
                    <a:pt x="44" y="133"/>
                    <a:pt x="45" y="126"/>
                  </a:cubicBezTo>
                  <a:cubicBezTo>
                    <a:pt x="47" y="118"/>
                    <a:pt x="49" y="110"/>
                    <a:pt x="53" y="103"/>
                  </a:cubicBezTo>
                  <a:cubicBezTo>
                    <a:pt x="56" y="96"/>
                    <a:pt x="59" y="90"/>
                    <a:pt x="64" y="85"/>
                  </a:cubicBezTo>
                  <a:cubicBezTo>
                    <a:pt x="69" y="78"/>
                    <a:pt x="74" y="72"/>
                    <a:pt x="81" y="67"/>
                  </a:cubicBezTo>
                  <a:cubicBezTo>
                    <a:pt x="86" y="62"/>
                    <a:pt x="92" y="58"/>
                    <a:pt x="98" y="55"/>
                  </a:cubicBezTo>
                  <a:cubicBezTo>
                    <a:pt x="105" y="51"/>
                    <a:pt x="113" y="48"/>
                    <a:pt x="121" y="46"/>
                  </a:cubicBezTo>
                  <a:cubicBezTo>
                    <a:pt x="124" y="45"/>
                    <a:pt x="128" y="44"/>
                    <a:pt x="131" y="44"/>
                  </a:cubicBezTo>
                  <a:cubicBezTo>
                    <a:pt x="135" y="43"/>
                    <a:pt x="138" y="43"/>
                    <a:pt x="142" y="43"/>
                  </a:cubicBezTo>
                  <a:cubicBezTo>
                    <a:pt x="150" y="42"/>
                    <a:pt x="158" y="43"/>
                    <a:pt x="166" y="44"/>
                  </a:cubicBezTo>
                  <a:cubicBezTo>
                    <a:pt x="173" y="45"/>
                    <a:pt x="180" y="47"/>
                    <a:pt x="186" y="50"/>
                  </a:cubicBezTo>
                  <a:cubicBezTo>
                    <a:pt x="194" y="53"/>
                    <a:pt x="201" y="57"/>
                    <a:pt x="208" y="62"/>
                  </a:cubicBezTo>
                  <a:cubicBezTo>
                    <a:pt x="216" y="67"/>
                    <a:pt x="223" y="74"/>
                    <a:pt x="230" y="82"/>
                  </a:cubicBezTo>
                  <a:cubicBezTo>
                    <a:pt x="233" y="86"/>
                    <a:pt x="236" y="90"/>
                    <a:pt x="238" y="95"/>
                  </a:cubicBezTo>
                  <a:cubicBezTo>
                    <a:pt x="243" y="104"/>
                    <a:pt x="247" y="113"/>
                    <a:pt x="250" y="123"/>
                  </a:cubicBezTo>
                  <a:cubicBezTo>
                    <a:pt x="250" y="125"/>
                    <a:pt x="251" y="128"/>
                    <a:pt x="251" y="131"/>
                  </a:cubicBezTo>
                  <a:cubicBezTo>
                    <a:pt x="252" y="136"/>
                    <a:pt x="252" y="142"/>
                    <a:pt x="252" y="147"/>
                  </a:cubicBezTo>
                  <a:cubicBezTo>
                    <a:pt x="252" y="154"/>
                    <a:pt x="252" y="161"/>
                    <a:pt x="250" y="168"/>
                  </a:cubicBezTo>
                  <a:cubicBezTo>
                    <a:pt x="249" y="176"/>
                    <a:pt x="246" y="184"/>
                    <a:pt x="243" y="192"/>
                  </a:cubicBezTo>
                  <a:cubicBezTo>
                    <a:pt x="240" y="198"/>
                    <a:pt x="236" y="204"/>
                    <a:pt x="232" y="210"/>
                  </a:cubicBezTo>
                  <a:cubicBezTo>
                    <a:pt x="227" y="216"/>
                    <a:pt x="221" y="222"/>
                    <a:pt x="215" y="2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1">
              <a:extLst>
                <a:ext uri="{FF2B5EF4-FFF2-40B4-BE49-F238E27FC236}">
                  <a16:creationId xmlns:a16="http://schemas.microsoft.com/office/drawing/2014/main" id="{25AB1AE3-1CC5-40CD-ACC4-FB3BA55433C5}"/>
                </a:ext>
              </a:extLst>
            </p:cNvPr>
            <p:cNvSpPr>
              <a:spLocks/>
            </p:cNvSpPr>
            <p:nvPr/>
          </p:nvSpPr>
          <p:spPr bwMode="auto">
            <a:xfrm>
              <a:off x="4259086" y="2754313"/>
              <a:ext cx="268287" cy="269434"/>
            </a:xfrm>
            <a:custGeom>
              <a:avLst/>
              <a:gdLst/>
              <a:ahLst/>
              <a:cxnLst>
                <a:cxn ang="0">
                  <a:pos x="167" y="66"/>
                </a:cxn>
                <a:cxn ang="0">
                  <a:pos x="158" y="43"/>
                </a:cxn>
                <a:cxn ang="0">
                  <a:pos x="151" y="32"/>
                </a:cxn>
                <a:cxn ang="0">
                  <a:pos x="134" y="16"/>
                </a:cxn>
                <a:cxn ang="0">
                  <a:pos x="116" y="6"/>
                </a:cxn>
                <a:cxn ang="0">
                  <a:pos x="100" y="1"/>
                </a:cxn>
                <a:cxn ang="0">
                  <a:pos x="80" y="0"/>
                </a:cxn>
                <a:cxn ang="0">
                  <a:pos x="71" y="1"/>
                </a:cxn>
                <a:cxn ang="0">
                  <a:pos x="63" y="3"/>
                </a:cxn>
                <a:cxn ang="0">
                  <a:pos x="44" y="10"/>
                </a:cxn>
                <a:cxn ang="0">
                  <a:pos x="30" y="20"/>
                </a:cxn>
                <a:cxn ang="0">
                  <a:pos x="16" y="35"/>
                </a:cxn>
                <a:cxn ang="0">
                  <a:pos x="8" y="49"/>
                </a:cxn>
                <a:cxn ang="0">
                  <a:pos x="1" y="68"/>
                </a:cxn>
                <a:cxn ang="0">
                  <a:pos x="0" y="85"/>
                </a:cxn>
                <a:cxn ang="0">
                  <a:pos x="1" y="99"/>
                </a:cxn>
                <a:cxn ang="0">
                  <a:pos x="2" y="105"/>
                </a:cxn>
                <a:cxn ang="0">
                  <a:pos x="11" y="128"/>
                </a:cxn>
                <a:cxn ang="0">
                  <a:pos x="18" y="138"/>
                </a:cxn>
                <a:cxn ang="0">
                  <a:pos x="36" y="155"/>
                </a:cxn>
                <a:cxn ang="0">
                  <a:pos x="53" y="164"/>
                </a:cxn>
                <a:cxn ang="0">
                  <a:pos x="70" y="169"/>
                </a:cxn>
                <a:cxn ang="0">
                  <a:pos x="90" y="170"/>
                </a:cxn>
                <a:cxn ang="0">
                  <a:pos x="98" y="169"/>
                </a:cxn>
                <a:cxn ang="0">
                  <a:pos x="107" y="167"/>
                </a:cxn>
                <a:cxn ang="0">
                  <a:pos x="125" y="160"/>
                </a:cxn>
                <a:cxn ang="0">
                  <a:pos x="139" y="150"/>
                </a:cxn>
                <a:cxn ang="0">
                  <a:pos x="153" y="136"/>
                </a:cxn>
                <a:cxn ang="0">
                  <a:pos x="162" y="121"/>
                </a:cxn>
                <a:cxn ang="0">
                  <a:pos x="168" y="102"/>
                </a:cxn>
                <a:cxn ang="0">
                  <a:pos x="170" y="85"/>
                </a:cxn>
                <a:cxn ang="0">
                  <a:pos x="169" y="72"/>
                </a:cxn>
                <a:cxn ang="0">
                  <a:pos x="167" y="66"/>
                </a:cxn>
              </a:cxnLst>
              <a:rect l="0" t="0" r="r" b="b"/>
              <a:pathLst>
                <a:path w="170" h="171">
                  <a:moveTo>
                    <a:pt x="167" y="66"/>
                  </a:moveTo>
                  <a:cubicBezTo>
                    <a:pt x="166" y="57"/>
                    <a:pt x="162" y="50"/>
                    <a:pt x="158" y="43"/>
                  </a:cubicBezTo>
                  <a:cubicBezTo>
                    <a:pt x="156" y="39"/>
                    <a:pt x="154" y="36"/>
                    <a:pt x="151" y="32"/>
                  </a:cubicBezTo>
                  <a:cubicBezTo>
                    <a:pt x="146" y="26"/>
                    <a:pt x="140" y="20"/>
                    <a:pt x="134" y="16"/>
                  </a:cubicBezTo>
                  <a:cubicBezTo>
                    <a:pt x="128" y="12"/>
                    <a:pt x="122" y="9"/>
                    <a:pt x="116" y="6"/>
                  </a:cubicBezTo>
                  <a:cubicBezTo>
                    <a:pt x="111" y="4"/>
                    <a:pt x="105" y="2"/>
                    <a:pt x="100" y="1"/>
                  </a:cubicBezTo>
                  <a:cubicBezTo>
                    <a:pt x="93" y="0"/>
                    <a:pt x="86" y="0"/>
                    <a:pt x="80" y="0"/>
                  </a:cubicBezTo>
                  <a:cubicBezTo>
                    <a:pt x="77" y="0"/>
                    <a:pt x="74" y="1"/>
                    <a:pt x="71" y="1"/>
                  </a:cubicBezTo>
                  <a:cubicBezTo>
                    <a:pt x="68" y="2"/>
                    <a:pt x="66" y="2"/>
                    <a:pt x="63" y="3"/>
                  </a:cubicBezTo>
                  <a:cubicBezTo>
                    <a:pt x="56" y="5"/>
                    <a:pt x="50" y="7"/>
                    <a:pt x="44" y="10"/>
                  </a:cubicBezTo>
                  <a:cubicBezTo>
                    <a:pt x="39" y="13"/>
                    <a:pt x="34" y="16"/>
                    <a:pt x="30" y="20"/>
                  </a:cubicBezTo>
                  <a:cubicBezTo>
                    <a:pt x="25" y="24"/>
                    <a:pt x="20" y="29"/>
                    <a:pt x="16" y="35"/>
                  </a:cubicBezTo>
                  <a:cubicBezTo>
                    <a:pt x="13" y="39"/>
                    <a:pt x="10" y="44"/>
                    <a:pt x="8" y="49"/>
                  </a:cubicBezTo>
                  <a:cubicBezTo>
                    <a:pt x="5" y="55"/>
                    <a:pt x="3" y="62"/>
                    <a:pt x="1" y="68"/>
                  </a:cubicBezTo>
                  <a:cubicBezTo>
                    <a:pt x="0" y="74"/>
                    <a:pt x="0" y="79"/>
                    <a:pt x="0" y="85"/>
                  </a:cubicBezTo>
                  <a:cubicBezTo>
                    <a:pt x="0" y="90"/>
                    <a:pt x="0" y="94"/>
                    <a:pt x="1" y="99"/>
                  </a:cubicBezTo>
                  <a:cubicBezTo>
                    <a:pt x="1" y="101"/>
                    <a:pt x="2" y="103"/>
                    <a:pt x="2" y="105"/>
                  </a:cubicBezTo>
                  <a:cubicBezTo>
                    <a:pt x="4" y="113"/>
                    <a:pt x="7" y="121"/>
                    <a:pt x="11" y="128"/>
                  </a:cubicBezTo>
                  <a:cubicBezTo>
                    <a:pt x="13" y="131"/>
                    <a:pt x="15" y="135"/>
                    <a:pt x="18" y="138"/>
                  </a:cubicBezTo>
                  <a:cubicBezTo>
                    <a:pt x="23" y="145"/>
                    <a:pt x="29" y="150"/>
                    <a:pt x="36" y="155"/>
                  </a:cubicBezTo>
                  <a:cubicBezTo>
                    <a:pt x="41" y="159"/>
                    <a:pt x="47" y="162"/>
                    <a:pt x="53" y="164"/>
                  </a:cubicBezTo>
                  <a:cubicBezTo>
                    <a:pt x="59" y="166"/>
                    <a:pt x="64" y="168"/>
                    <a:pt x="70" y="169"/>
                  </a:cubicBezTo>
                  <a:cubicBezTo>
                    <a:pt x="76" y="170"/>
                    <a:pt x="83" y="171"/>
                    <a:pt x="90" y="170"/>
                  </a:cubicBezTo>
                  <a:cubicBezTo>
                    <a:pt x="93" y="170"/>
                    <a:pt x="95" y="170"/>
                    <a:pt x="98" y="169"/>
                  </a:cubicBezTo>
                  <a:cubicBezTo>
                    <a:pt x="101" y="169"/>
                    <a:pt x="104" y="168"/>
                    <a:pt x="107" y="167"/>
                  </a:cubicBezTo>
                  <a:cubicBezTo>
                    <a:pt x="113" y="166"/>
                    <a:pt x="119" y="163"/>
                    <a:pt x="125" y="160"/>
                  </a:cubicBezTo>
                  <a:cubicBezTo>
                    <a:pt x="130" y="157"/>
                    <a:pt x="135" y="154"/>
                    <a:pt x="139" y="150"/>
                  </a:cubicBezTo>
                  <a:cubicBezTo>
                    <a:pt x="144" y="146"/>
                    <a:pt x="149" y="141"/>
                    <a:pt x="153" y="136"/>
                  </a:cubicBezTo>
                  <a:cubicBezTo>
                    <a:pt x="156" y="131"/>
                    <a:pt x="159" y="126"/>
                    <a:pt x="162" y="121"/>
                  </a:cubicBezTo>
                  <a:cubicBezTo>
                    <a:pt x="165" y="115"/>
                    <a:pt x="167" y="109"/>
                    <a:pt x="168" y="102"/>
                  </a:cubicBezTo>
                  <a:cubicBezTo>
                    <a:pt x="169" y="97"/>
                    <a:pt x="170" y="91"/>
                    <a:pt x="170" y="85"/>
                  </a:cubicBezTo>
                  <a:cubicBezTo>
                    <a:pt x="170" y="81"/>
                    <a:pt x="169" y="76"/>
                    <a:pt x="169" y="72"/>
                  </a:cubicBezTo>
                  <a:cubicBezTo>
                    <a:pt x="168" y="70"/>
                    <a:pt x="168" y="68"/>
                    <a:pt x="167"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a:extLst>
                <a:ext uri="{FF2B5EF4-FFF2-40B4-BE49-F238E27FC236}">
                  <a16:creationId xmlns:a16="http://schemas.microsoft.com/office/drawing/2014/main" id="{F546E451-8CB1-49BE-99BE-88162DB302E9}"/>
                </a:ext>
              </a:extLst>
            </p:cNvPr>
            <p:cNvSpPr>
              <a:spLocks noEditPoints="1"/>
            </p:cNvSpPr>
            <p:nvPr/>
          </p:nvSpPr>
          <p:spPr bwMode="auto">
            <a:xfrm>
              <a:off x="3525308" y="1935692"/>
              <a:ext cx="644349" cy="645495"/>
            </a:xfrm>
            <a:custGeom>
              <a:avLst/>
              <a:gdLst/>
              <a:ahLst/>
              <a:cxnLst>
                <a:cxn ang="0">
                  <a:pos x="403" y="155"/>
                </a:cxn>
                <a:cxn ang="0">
                  <a:pos x="372" y="152"/>
                </a:cxn>
                <a:cxn ang="0">
                  <a:pos x="370" y="89"/>
                </a:cxn>
                <a:cxn ang="0">
                  <a:pos x="353" y="63"/>
                </a:cxn>
                <a:cxn ang="0">
                  <a:pos x="324" y="76"/>
                </a:cxn>
                <a:cxn ang="0">
                  <a:pos x="306" y="30"/>
                </a:cxn>
                <a:cxn ang="0">
                  <a:pos x="279" y="14"/>
                </a:cxn>
                <a:cxn ang="0">
                  <a:pos x="259" y="37"/>
                </a:cxn>
                <a:cxn ang="0">
                  <a:pos x="221" y="3"/>
                </a:cxn>
                <a:cxn ang="0">
                  <a:pos x="190" y="0"/>
                </a:cxn>
                <a:cxn ang="0">
                  <a:pos x="182" y="30"/>
                </a:cxn>
                <a:cxn ang="0">
                  <a:pos x="135" y="15"/>
                </a:cxn>
                <a:cxn ang="0">
                  <a:pos x="105" y="25"/>
                </a:cxn>
                <a:cxn ang="0">
                  <a:pos x="110" y="55"/>
                </a:cxn>
                <a:cxn ang="0">
                  <a:pos x="61" y="62"/>
                </a:cxn>
                <a:cxn ang="0">
                  <a:pos x="39" y="83"/>
                </a:cxn>
                <a:cxn ang="0">
                  <a:pos x="56" y="109"/>
                </a:cxn>
                <a:cxn ang="0">
                  <a:pos x="15" y="136"/>
                </a:cxn>
                <a:cxn ang="0">
                  <a:pos x="3" y="165"/>
                </a:cxn>
                <a:cxn ang="0">
                  <a:pos x="30" y="180"/>
                </a:cxn>
                <a:cxn ang="0">
                  <a:pos x="28" y="214"/>
                </a:cxn>
                <a:cxn ang="0">
                  <a:pos x="1" y="227"/>
                </a:cxn>
                <a:cxn ang="0">
                  <a:pos x="10" y="257"/>
                </a:cxn>
                <a:cxn ang="0">
                  <a:pos x="56" y="300"/>
                </a:cxn>
                <a:cxn ang="0">
                  <a:pos x="39" y="325"/>
                </a:cxn>
                <a:cxn ang="0">
                  <a:pos x="61" y="346"/>
                </a:cxn>
                <a:cxn ang="0">
                  <a:pos x="110" y="353"/>
                </a:cxn>
                <a:cxn ang="0">
                  <a:pos x="105" y="384"/>
                </a:cxn>
                <a:cxn ang="0">
                  <a:pos x="135" y="393"/>
                </a:cxn>
                <a:cxn ang="0">
                  <a:pos x="183" y="379"/>
                </a:cxn>
                <a:cxn ang="0">
                  <a:pos x="191" y="409"/>
                </a:cxn>
                <a:cxn ang="0">
                  <a:pos x="222" y="405"/>
                </a:cxn>
                <a:cxn ang="0">
                  <a:pos x="259" y="371"/>
                </a:cxn>
                <a:cxn ang="0">
                  <a:pos x="279" y="395"/>
                </a:cxn>
                <a:cxn ang="0">
                  <a:pos x="306" y="378"/>
                </a:cxn>
                <a:cxn ang="0">
                  <a:pos x="324" y="333"/>
                </a:cxn>
                <a:cxn ang="0">
                  <a:pos x="353" y="345"/>
                </a:cxn>
                <a:cxn ang="0">
                  <a:pos x="370" y="319"/>
                </a:cxn>
                <a:cxn ang="0">
                  <a:pos x="367" y="270"/>
                </a:cxn>
                <a:cxn ang="0">
                  <a:pos x="398" y="269"/>
                </a:cxn>
                <a:cxn ang="0">
                  <a:pos x="403" y="238"/>
                </a:cxn>
                <a:cxn ang="0">
                  <a:pos x="380" y="204"/>
                </a:cxn>
                <a:cxn ang="0">
                  <a:pos x="405" y="186"/>
                </a:cxn>
                <a:cxn ang="0">
                  <a:pos x="279" y="329"/>
                </a:cxn>
                <a:cxn ang="0">
                  <a:pos x="219" y="349"/>
                </a:cxn>
                <a:cxn ang="0">
                  <a:pos x="189" y="349"/>
                </a:cxn>
                <a:cxn ang="0">
                  <a:pos x="130" y="329"/>
                </a:cxn>
                <a:cxn ang="0">
                  <a:pos x="77" y="275"/>
                </a:cxn>
                <a:cxn ang="0">
                  <a:pos x="59" y="215"/>
                </a:cxn>
                <a:cxn ang="0">
                  <a:pos x="60" y="181"/>
                </a:cxn>
                <a:cxn ang="0">
                  <a:pos x="84" y="122"/>
                </a:cxn>
                <a:cxn ang="0">
                  <a:pos x="130" y="79"/>
                </a:cxn>
                <a:cxn ang="0">
                  <a:pos x="189" y="59"/>
                </a:cxn>
                <a:cxn ang="0">
                  <a:pos x="219" y="59"/>
                </a:cxn>
                <a:cxn ang="0">
                  <a:pos x="279" y="79"/>
                </a:cxn>
                <a:cxn ang="0">
                  <a:pos x="331" y="133"/>
                </a:cxn>
                <a:cxn ang="0">
                  <a:pos x="349" y="193"/>
                </a:cxn>
                <a:cxn ang="0">
                  <a:pos x="348" y="228"/>
                </a:cxn>
                <a:cxn ang="0">
                  <a:pos x="324" y="286"/>
                </a:cxn>
                <a:cxn ang="0">
                  <a:pos x="279" y="329"/>
                </a:cxn>
              </a:cxnLst>
              <a:rect l="0" t="0" r="r" b="b"/>
              <a:pathLst>
                <a:path w="408" h="409">
                  <a:moveTo>
                    <a:pt x="408" y="181"/>
                  </a:moveTo>
                  <a:cubicBezTo>
                    <a:pt x="403" y="155"/>
                    <a:pt x="403" y="155"/>
                    <a:pt x="403" y="155"/>
                  </a:cubicBezTo>
                  <a:cubicBezTo>
                    <a:pt x="403" y="153"/>
                    <a:pt x="401" y="151"/>
                    <a:pt x="399" y="151"/>
                  </a:cubicBezTo>
                  <a:cubicBezTo>
                    <a:pt x="372" y="152"/>
                    <a:pt x="372" y="152"/>
                    <a:pt x="372" y="152"/>
                  </a:cubicBezTo>
                  <a:cubicBezTo>
                    <a:pt x="368" y="137"/>
                    <a:pt x="361" y="122"/>
                    <a:pt x="352" y="109"/>
                  </a:cubicBezTo>
                  <a:cubicBezTo>
                    <a:pt x="370" y="89"/>
                    <a:pt x="370" y="89"/>
                    <a:pt x="370" y="89"/>
                  </a:cubicBezTo>
                  <a:cubicBezTo>
                    <a:pt x="371" y="88"/>
                    <a:pt x="371" y="85"/>
                    <a:pt x="370" y="83"/>
                  </a:cubicBezTo>
                  <a:cubicBezTo>
                    <a:pt x="353" y="63"/>
                    <a:pt x="353" y="63"/>
                    <a:pt x="353" y="63"/>
                  </a:cubicBezTo>
                  <a:cubicBezTo>
                    <a:pt x="351" y="61"/>
                    <a:pt x="349" y="61"/>
                    <a:pt x="347" y="62"/>
                  </a:cubicBezTo>
                  <a:cubicBezTo>
                    <a:pt x="324" y="76"/>
                    <a:pt x="324" y="76"/>
                    <a:pt x="324" y="76"/>
                  </a:cubicBezTo>
                  <a:cubicBezTo>
                    <a:pt x="316" y="68"/>
                    <a:pt x="307" y="61"/>
                    <a:pt x="298" y="55"/>
                  </a:cubicBezTo>
                  <a:cubicBezTo>
                    <a:pt x="306" y="30"/>
                    <a:pt x="306" y="30"/>
                    <a:pt x="306" y="30"/>
                  </a:cubicBezTo>
                  <a:cubicBezTo>
                    <a:pt x="306" y="28"/>
                    <a:pt x="305" y="26"/>
                    <a:pt x="303" y="25"/>
                  </a:cubicBezTo>
                  <a:cubicBezTo>
                    <a:pt x="279" y="14"/>
                    <a:pt x="279" y="14"/>
                    <a:pt x="279" y="14"/>
                  </a:cubicBezTo>
                  <a:cubicBezTo>
                    <a:pt x="277" y="13"/>
                    <a:pt x="275" y="13"/>
                    <a:pt x="273" y="15"/>
                  </a:cubicBezTo>
                  <a:cubicBezTo>
                    <a:pt x="259" y="37"/>
                    <a:pt x="259" y="37"/>
                    <a:pt x="259" y="37"/>
                  </a:cubicBezTo>
                  <a:cubicBezTo>
                    <a:pt x="248" y="33"/>
                    <a:pt x="237" y="31"/>
                    <a:pt x="225" y="29"/>
                  </a:cubicBezTo>
                  <a:cubicBezTo>
                    <a:pt x="221" y="3"/>
                    <a:pt x="221" y="3"/>
                    <a:pt x="221" y="3"/>
                  </a:cubicBezTo>
                  <a:cubicBezTo>
                    <a:pt x="221" y="1"/>
                    <a:pt x="219" y="0"/>
                    <a:pt x="217" y="0"/>
                  </a:cubicBezTo>
                  <a:cubicBezTo>
                    <a:pt x="190" y="0"/>
                    <a:pt x="190" y="0"/>
                    <a:pt x="190" y="0"/>
                  </a:cubicBezTo>
                  <a:cubicBezTo>
                    <a:pt x="188" y="0"/>
                    <a:pt x="186" y="1"/>
                    <a:pt x="186" y="4"/>
                  </a:cubicBezTo>
                  <a:cubicBezTo>
                    <a:pt x="182" y="30"/>
                    <a:pt x="182" y="30"/>
                    <a:pt x="182" y="30"/>
                  </a:cubicBezTo>
                  <a:cubicBezTo>
                    <a:pt x="171" y="31"/>
                    <a:pt x="160" y="33"/>
                    <a:pt x="149" y="37"/>
                  </a:cubicBezTo>
                  <a:cubicBezTo>
                    <a:pt x="135" y="15"/>
                    <a:pt x="135" y="15"/>
                    <a:pt x="135" y="15"/>
                  </a:cubicBezTo>
                  <a:cubicBezTo>
                    <a:pt x="134" y="13"/>
                    <a:pt x="131" y="13"/>
                    <a:pt x="129" y="14"/>
                  </a:cubicBezTo>
                  <a:cubicBezTo>
                    <a:pt x="105" y="25"/>
                    <a:pt x="105" y="25"/>
                    <a:pt x="105" y="25"/>
                  </a:cubicBezTo>
                  <a:cubicBezTo>
                    <a:pt x="103" y="26"/>
                    <a:pt x="102" y="28"/>
                    <a:pt x="103" y="30"/>
                  </a:cubicBezTo>
                  <a:cubicBezTo>
                    <a:pt x="110" y="55"/>
                    <a:pt x="110" y="55"/>
                    <a:pt x="110" y="55"/>
                  </a:cubicBezTo>
                  <a:cubicBezTo>
                    <a:pt x="101" y="61"/>
                    <a:pt x="92" y="68"/>
                    <a:pt x="84" y="76"/>
                  </a:cubicBezTo>
                  <a:cubicBezTo>
                    <a:pt x="61" y="62"/>
                    <a:pt x="61" y="62"/>
                    <a:pt x="61" y="62"/>
                  </a:cubicBezTo>
                  <a:cubicBezTo>
                    <a:pt x="60" y="61"/>
                    <a:pt x="57" y="61"/>
                    <a:pt x="56" y="63"/>
                  </a:cubicBezTo>
                  <a:cubicBezTo>
                    <a:pt x="39" y="83"/>
                    <a:pt x="39" y="83"/>
                    <a:pt x="39" y="83"/>
                  </a:cubicBezTo>
                  <a:cubicBezTo>
                    <a:pt x="37" y="85"/>
                    <a:pt x="37" y="88"/>
                    <a:pt x="39" y="89"/>
                  </a:cubicBezTo>
                  <a:cubicBezTo>
                    <a:pt x="56" y="109"/>
                    <a:pt x="56" y="109"/>
                    <a:pt x="56" y="109"/>
                  </a:cubicBezTo>
                  <a:cubicBezTo>
                    <a:pt x="50" y="118"/>
                    <a:pt x="45" y="128"/>
                    <a:pt x="41" y="139"/>
                  </a:cubicBezTo>
                  <a:cubicBezTo>
                    <a:pt x="15" y="136"/>
                    <a:pt x="15" y="136"/>
                    <a:pt x="15" y="136"/>
                  </a:cubicBezTo>
                  <a:cubicBezTo>
                    <a:pt x="13" y="135"/>
                    <a:pt x="10" y="137"/>
                    <a:pt x="10" y="139"/>
                  </a:cubicBezTo>
                  <a:cubicBezTo>
                    <a:pt x="3" y="165"/>
                    <a:pt x="3" y="165"/>
                    <a:pt x="3" y="165"/>
                  </a:cubicBezTo>
                  <a:cubicBezTo>
                    <a:pt x="2" y="167"/>
                    <a:pt x="4" y="169"/>
                    <a:pt x="6" y="170"/>
                  </a:cubicBezTo>
                  <a:cubicBezTo>
                    <a:pt x="30" y="180"/>
                    <a:pt x="30" y="180"/>
                    <a:pt x="30" y="180"/>
                  </a:cubicBezTo>
                  <a:cubicBezTo>
                    <a:pt x="29" y="188"/>
                    <a:pt x="28" y="196"/>
                    <a:pt x="28" y="204"/>
                  </a:cubicBezTo>
                  <a:cubicBezTo>
                    <a:pt x="28" y="207"/>
                    <a:pt x="28" y="211"/>
                    <a:pt x="28" y="214"/>
                  </a:cubicBezTo>
                  <a:cubicBezTo>
                    <a:pt x="3" y="222"/>
                    <a:pt x="3" y="222"/>
                    <a:pt x="3" y="222"/>
                  </a:cubicBezTo>
                  <a:cubicBezTo>
                    <a:pt x="2" y="223"/>
                    <a:pt x="0" y="225"/>
                    <a:pt x="1" y="227"/>
                  </a:cubicBezTo>
                  <a:cubicBezTo>
                    <a:pt x="5" y="253"/>
                    <a:pt x="5" y="253"/>
                    <a:pt x="5" y="253"/>
                  </a:cubicBezTo>
                  <a:cubicBezTo>
                    <a:pt x="6" y="256"/>
                    <a:pt x="8" y="257"/>
                    <a:pt x="10" y="257"/>
                  </a:cubicBezTo>
                  <a:cubicBezTo>
                    <a:pt x="36" y="256"/>
                    <a:pt x="36" y="256"/>
                    <a:pt x="36" y="256"/>
                  </a:cubicBezTo>
                  <a:cubicBezTo>
                    <a:pt x="41" y="272"/>
                    <a:pt x="48" y="286"/>
                    <a:pt x="56" y="300"/>
                  </a:cubicBezTo>
                  <a:cubicBezTo>
                    <a:pt x="39" y="319"/>
                    <a:pt x="39" y="319"/>
                    <a:pt x="39" y="319"/>
                  </a:cubicBezTo>
                  <a:cubicBezTo>
                    <a:pt x="37" y="321"/>
                    <a:pt x="37" y="323"/>
                    <a:pt x="39" y="325"/>
                  </a:cubicBezTo>
                  <a:cubicBezTo>
                    <a:pt x="56" y="345"/>
                    <a:pt x="56" y="345"/>
                    <a:pt x="56" y="345"/>
                  </a:cubicBezTo>
                  <a:cubicBezTo>
                    <a:pt x="57" y="347"/>
                    <a:pt x="60" y="347"/>
                    <a:pt x="61" y="346"/>
                  </a:cubicBezTo>
                  <a:cubicBezTo>
                    <a:pt x="84" y="333"/>
                    <a:pt x="84" y="333"/>
                    <a:pt x="84" y="333"/>
                  </a:cubicBezTo>
                  <a:cubicBezTo>
                    <a:pt x="92" y="340"/>
                    <a:pt x="101" y="347"/>
                    <a:pt x="110" y="353"/>
                  </a:cubicBezTo>
                  <a:cubicBezTo>
                    <a:pt x="103" y="378"/>
                    <a:pt x="103" y="378"/>
                    <a:pt x="103" y="378"/>
                  </a:cubicBezTo>
                  <a:cubicBezTo>
                    <a:pt x="102" y="380"/>
                    <a:pt x="103" y="383"/>
                    <a:pt x="105" y="384"/>
                  </a:cubicBezTo>
                  <a:cubicBezTo>
                    <a:pt x="129" y="395"/>
                    <a:pt x="129" y="395"/>
                    <a:pt x="129" y="395"/>
                  </a:cubicBezTo>
                  <a:cubicBezTo>
                    <a:pt x="131" y="396"/>
                    <a:pt x="134" y="395"/>
                    <a:pt x="135" y="393"/>
                  </a:cubicBezTo>
                  <a:cubicBezTo>
                    <a:pt x="149" y="371"/>
                    <a:pt x="149" y="371"/>
                    <a:pt x="149" y="371"/>
                  </a:cubicBezTo>
                  <a:cubicBezTo>
                    <a:pt x="160" y="375"/>
                    <a:pt x="171" y="378"/>
                    <a:pt x="183" y="379"/>
                  </a:cubicBezTo>
                  <a:cubicBezTo>
                    <a:pt x="187" y="405"/>
                    <a:pt x="187" y="405"/>
                    <a:pt x="187" y="405"/>
                  </a:cubicBezTo>
                  <a:cubicBezTo>
                    <a:pt x="187" y="407"/>
                    <a:pt x="189" y="409"/>
                    <a:pt x="191" y="409"/>
                  </a:cubicBezTo>
                  <a:cubicBezTo>
                    <a:pt x="218" y="409"/>
                    <a:pt x="218" y="409"/>
                    <a:pt x="218" y="409"/>
                  </a:cubicBezTo>
                  <a:cubicBezTo>
                    <a:pt x="220" y="409"/>
                    <a:pt x="222" y="407"/>
                    <a:pt x="222" y="405"/>
                  </a:cubicBezTo>
                  <a:cubicBezTo>
                    <a:pt x="226" y="379"/>
                    <a:pt x="226" y="379"/>
                    <a:pt x="226" y="379"/>
                  </a:cubicBezTo>
                  <a:cubicBezTo>
                    <a:pt x="237" y="377"/>
                    <a:pt x="248" y="375"/>
                    <a:pt x="259" y="371"/>
                  </a:cubicBezTo>
                  <a:cubicBezTo>
                    <a:pt x="273" y="393"/>
                    <a:pt x="273" y="393"/>
                    <a:pt x="273" y="393"/>
                  </a:cubicBezTo>
                  <a:cubicBezTo>
                    <a:pt x="275" y="395"/>
                    <a:pt x="277" y="396"/>
                    <a:pt x="279" y="395"/>
                  </a:cubicBezTo>
                  <a:cubicBezTo>
                    <a:pt x="303" y="384"/>
                    <a:pt x="303" y="384"/>
                    <a:pt x="303" y="384"/>
                  </a:cubicBezTo>
                  <a:cubicBezTo>
                    <a:pt x="305" y="383"/>
                    <a:pt x="306" y="380"/>
                    <a:pt x="306" y="378"/>
                  </a:cubicBezTo>
                  <a:cubicBezTo>
                    <a:pt x="298" y="353"/>
                    <a:pt x="298" y="353"/>
                    <a:pt x="298" y="353"/>
                  </a:cubicBezTo>
                  <a:cubicBezTo>
                    <a:pt x="307" y="347"/>
                    <a:pt x="316" y="340"/>
                    <a:pt x="324" y="333"/>
                  </a:cubicBezTo>
                  <a:cubicBezTo>
                    <a:pt x="347" y="346"/>
                    <a:pt x="347" y="346"/>
                    <a:pt x="347" y="346"/>
                  </a:cubicBezTo>
                  <a:cubicBezTo>
                    <a:pt x="349" y="347"/>
                    <a:pt x="351" y="347"/>
                    <a:pt x="353" y="345"/>
                  </a:cubicBezTo>
                  <a:cubicBezTo>
                    <a:pt x="370" y="325"/>
                    <a:pt x="370" y="325"/>
                    <a:pt x="370" y="325"/>
                  </a:cubicBezTo>
                  <a:cubicBezTo>
                    <a:pt x="371" y="323"/>
                    <a:pt x="371" y="321"/>
                    <a:pt x="370" y="319"/>
                  </a:cubicBezTo>
                  <a:cubicBezTo>
                    <a:pt x="352" y="300"/>
                    <a:pt x="352" y="300"/>
                    <a:pt x="352" y="300"/>
                  </a:cubicBezTo>
                  <a:cubicBezTo>
                    <a:pt x="358" y="290"/>
                    <a:pt x="363" y="280"/>
                    <a:pt x="367" y="270"/>
                  </a:cubicBezTo>
                  <a:cubicBezTo>
                    <a:pt x="394" y="273"/>
                    <a:pt x="394" y="273"/>
                    <a:pt x="394" y="273"/>
                  </a:cubicBezTo>
                  <a:cubicBezTo>
                    <a:pt x="396" y="273"/>
                    <a:pt x="398" y="271"/>
                    <a:pt x="398" y="269"/>
                  </a:cubicBezTo>
                  <a:cubicBezTo>
                    <a:pt x="405" y="244"/>
                    <a:pt x="405" y="244"/>
                    <a:pt x="405" y="244"/>
                  </a:cubicBezTo>
                  <a:cubicBezTo>
                    <a:pt x="406" y="242"/>
                    <a:pt x="405" y="239"/>
                    <a:pt x="403" y="238"/>
                  </a:cubicBezTo>
                  <a:cubicBezTo>
                    <a:pt x="378" y="228"/>
                    <a:pt x="378" y="228"/>
                    <a:pt x="378" y="228"/>
                  </a:cubicBezTo>
                  <a:cubicBezTo>
                    <a:pt x="380" y="220"/>
                    <a:pt x="380" y="212"/>
                    <a:pt x="380" y="204"/>
                  </a:cubicBezTo>
                  <a:cubicBezTo>
                    <a:pt x="380" y="201"/>
                    <a:pt x="380" y="198"/>
                    <a:pt x="380" y="195"/>
                  </a:cubicBezTo>
                  <a:cubicBezTo>
                    <a:pt x="405" y="186"/>
                    <a:pt x="405" y="186"/>
                    <a:pt x="405" y="186"/>
                  </a:cubicBezTo>
                  <a:cubicBezTo>
                    <a:pt x="407" y="186"/>
                    <a:pt x="408" y="183"/>
                    <a:pt x="408" y="181"/>
                  </a:cubicBezTo>
                  <a:close/>
                  <a:moveTo>
                    <a:pt x="279" y="329"/>
                  </a:moveTo>
                  <a:cubicBezTo>
                    <a:pt x="270" y="334"/>
                    <a:pt x="261" y="338"/>
                    <a:pt x="252" y="342"/>
                  </a:cubicBezTo>
                  <a:cubicBezTo>
                    <a:pt x="241" y="345"/>
                    <a:pt x="230" y="348"/>
                    <a:pt x="219" y="349"/>
                  </a:cubicBezTo>
                  <a:cubicBezTo>
                    <a:pt x="214" y="349"/>
                    <a:pt x="209" y="350"/>
                    <a:pt x="204" y="350"/>
                  </a:cubicBezTo>
                  <a:cubicBezTo>
                    <a:pt x="199" y="350"/>
                    <a:pt x="194" y="349"/>
                    <a:pt x="189" y="349"/>
                  </a:cubicBezTo>
                  <a:cubicBezTo>
                    <a:pt x="178" y="348"/>
                    <a:pt x="167" y="345"/>
                    <a:pt x="156" y="342"/>
                  </a:cubicBezTo>
                  <a:cubicBezTo>
                    <a:pt x="147" y="338"/>
                    <a:pt x="138" y="334"/>
                    <a:pt x="130" y="329"/>
                  </a:cubicBezTo>
                  <a:cubicBezTo>
                    <a:pt x="120" y="323"/>
                    <a:pt x="111" y="316"/>
                    <a:pt x="103" y="308"/>
                  </a:cubicBezTo>
                  <a:cubicBezTo>
                    <a:pt x="93" y="299"/>
                    <a:pt x="84" y="288"/>
                    <a:pt x="77" y="275"/>
                  </a:cubicBezTo>
                  <a:cubicBezTo>
                    <a:pt x="74" y="269"/>
                    <a:pt x="71" y="263"/>
                    <a:pt x="68" y="256"/>
                  </a:cubicBezTo>
                  <a:cubicBezTo>
                    <a:pt x="63" y="243"/>
                    <a:pt x="60" y="229"/>
                    <a:pt x="59" y="215"/>
                  </a:cubicBezTo>
                  <a:cubicBezTo>
                    <a:pt x="59" y="211"/>
                    <a:pt x="59" y="208"/>
                    <a:pt x="59" y="204"/>
                  </a:cubicBezTo>
                  <a:cubicBezTo>
                    <a:pt x="59" y="196"/>
                    <a:pt x="59" y="188"/>
                    <a:pt x="60" y="181"/>
                  </a:cubicBezTo>
                  <a:cubicBezTo>
                    <a:pt x="62" y="171"/>
                    <a:pt x="65" y="162"/>
                    <a:pt x="68" y="153"/>
                  </a:cubicBezTo>
                  <a:cubicBezTo>
                    <a:pt x="72" y="142"/>
                    <a:pt x="77" y="132"/>
                    <a:pt x="84" y="122"/>
                  </a:cubicBezTo>
                  <a:cubicBezTo>
                    <a:pt x="89" y="114"/>
                    <a:pt x="96" y="107"/>
                    <a:pt x="103" y="100"/>
                  </a:cubicBezTo>
                  <a:cubicBezTo>
                    <a:pt x="111" y="92"/>
                    <a:pt x="120" y="85"/>
                    <a:pt x="130" y="79"/>
                  </a:cubicBezTo>
                  <a:cubicBezTo>
                    <a:pt x="138" y="74"/>
                    <a:pt x="147" y="70"/>
                    <a:pt x="156" y="67"/>
                  </a:cubicBezTo>
                  <a:cubicBezTo>
                    <a:pt x="167" y="63"/>
                    <a:pt x="178" y="61"/>
                    <a:pt x="189" y="59"/>
                  </a:cubicBezTo>
                  <a:cubicBezTo>
                    <a:pt x="194" y="59"/>
                    <a:pt x="199" y="59"/>
                    <a:pt x="204" y="59"/>
                  </a:cubicBezTo>
                  <a:cubicBezTo>
                    <a:pt x="209" y="59"/>
                    <a:pt x="214" y="59"/>
                    <a:pt x="219" y="59"/>
                  </a:cubicBezTo>
                  <a:cubicBezTo>
                    <a:pt x="230" y="61"/>
                    <a:pt x="241" y="63"/>
                    <a:pt x="252" y="67"/>
                  </a:cubicBezTo>
                  <a:cubicBezTo>
                    <a:pt x="261" y="70"/>
                    <a:pt x="270" y="74"/>
                    <a:pt x="279" y="79"/>
                  </a:cubicBezTo>
                  <a:cubicBezTo>
                    <a:pt x="288" y="85"/>
                    <a:pt x="297" y="92"/>
                    <a:pt x="306" y="100"/>
                  </a:cubicBezTo>
                  <a:cubicBezTo>
                    <a:pt x="316" y="110"/>
                    <a:pt x="324" y="121"/>
                    <a:pt x="331" y="133"/>
                  </a:cubicBezTo>
                  <a:cubicBezTo>
                    <a:pt x="335" y="139"/>
                    <a:pt x="338" y="146"/>
                    <a:pt x="340" y="153"/>
                  </a:cubicBezTo>
                  <a:cubicBezTo>
                    <a:pt x="345" y="165"/>
                    <a:pt x="348" y="179"/>
                    <a:pt x="349" y="193"/>
                  </a:cubicBezTo>
                  <a:cubicBezTo>
                    <a:pt x="349" y="197"/>
                    <a:pt x="350" y="201"/>
                    <a:pt x="350" y="204"/>
                  </a:cubicBezTo>
                  <a:cubicBezTo>
                    <a:pt x="350" y="212"/>
                    <a:pt x="349" y="220"/>
                    <a:pt x="348" y="228"/>
                  </a:cubicBezTo>
                  <a:cubicBezTo>
                    <a:pt x="346" y="237"/>
                    <a:pt x="344" y="247"/>
                    <a:pt x="340" y="256"/>
                  </a:cubicBezTo>
                  <a:cubicBezTo>
                    <a:pt x="336" y="267"/>
                    <a:pt x="331" y="277"/>
                    <a:pt x="324" y="286"/>
                  </a:cubicBezTo>
                  <a:cubicBezTo>
                    <a:pt x="319" y="294"/>
                    <a:pt x="313" y="302"/>
                    <a:pt x="306" y="308"/>
                  </a:cubicBezTo>
                  <a:cubicBezTo>
                    <a:pt x="297" y="316"/>
                    <a:pt x="288" y="323"/>
                    <a:pt x="279" y="3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a:extLst>
                <a:ext uri="{FF2B5EF4-FFF2-40B4-BE49-F238E27FC236}">
                  <a16:creationId xmlns:a16="http://schemas.microsoft.com/office/drawing/2014/main" id="{7F11F519-3929-4CFC-86E0-5A7574397ED8}"/>
                </a:ext>
              </a:extLst>
            </p:cNvPr>
            <p:cNvSpPr>
              <a:spLocks/>
            </p:cNvSpPr>
            <p:nvPr/>
          </p:nvSpPr>
          <p:spPr bwMode="auto">
            <a:xfrm>
              <a:off x="3661745" y="2072128"/>
              <a:ext cx="372621" cy="372622"/>
            </a:xfrm>
            <a:custGeom>
              <a:avLst/>
              <a:gdLst/>
              <a:ahLst/>
              <a:cxnLst>
                <a:cxn ang="0">
                  <a:pos x="236" y="109"/>
                </a:cxn>
                <a:cxn ang="0">
                  <a:pos x="229" y="76"/>
                </a:cxn>
                <a:cxn ang="0">
                  <a:pos x="221" y="60"/>
                </a:cxn>
                <a:cxn ang="0">
                  <a:pos x="201" y="33"/>
                </a:cxn>
                <a:cxn ang="0">
                  <a:pos x="179" y="17"/>
                </a:cxn>
                <a:cxn ang="0">
                  <a:pos x="157" y="7"/>
                </a:cxn>
                <a:cxn ang="0">
                  <a:pos x="130" y="1"/>
                </a:cxn>
                <a:cxn ang="0">
                  <a:pos x="118" y="0"/>
                </a:cxn>
                <a:cxn ang="0">
                  <a:pos x="106" y="1"/>
                </a:cxn>
                <a:cxn ang="0">
                  <a:pos x="79" y="7"/>
                </a:cxn>
                <a:cxn ang="0">
                  <a:pos x="58" y="17"/>
                </a:cxn>
                <a:cxn ang="0">
                  <a:pos x="36" y="33"/>
                </a:cxn>
                <a:cxn ang="0">
                  <a:pos x="20" y="52"/>
                </a:cxn>
                <a:cxn ang="0">
                  <a:pos x="8" y="76"/>
                </a:cxn>
                <a:cxn ang="0">
                  <a:pos x="1" y="99"/>
                </a:cxn>
                <a:cxn ang="0">
                  <a:pos x="0" y="118"/>
                </a:cxn>
                <a:cxn ang="0">
                  <a:pos x="0" y="127"/>
                </a:cxn>
                <a:cxn ang="0">
                  <a:pos x="8" y="160"/>
                </a:cxn>
                <a:cxn ang="0">
                  <a:pos x="15" y="176"/>
                </a:cxn>
                <a:cxn ang="0">
                  <a:pos x="36" y="203"/>
                </a:cxn>
                <a:cxn ang="0">
                  <a:pos x="58" y="220"/>
                </a:cxn>
                <a:cxn ang="0">
                  <a:pos x="79" y="230"/>
                </a:cxn>
                <a:cxn ang="0">
                  <a:pos x="106" y="236"/>
                </a:cxn>
                <a:cxn ang="0">
                  <a:pos x="118" y="236"/>
                </a:cxn>
                <a:cxn ang="0">
                  <a:pos x="130" y="236"/>
                </a:cxn>
                <a:cxn ang="0">
                  <a:pos x="157" y="230"/>
                </a:cxn>
                <a:cxn ang="0">
                  <a:pos x="179" y="220"/>
                </a:cxn>
                <a:cxn ang="0">
                  <a:pos x="201" y="203"/>
                </a:cxn>
                <a:cxn ang="0">
                  <a:pos x="216" y="185"/>
                </a:cxn>
                <a:cxn ang="0">
                  <a:pos x="229" y="160"/>
                </a:cxn>
                <a:cxn ang="0">
                  <a:pos x="235" y="137"/>
                </a:cxn>
                <a:cxn ang="0">
                  <a:pos x="236" y="118"/>
                </a:cxn>
                <a:cxn ang="0">
                  <a:pos x="236" y="109"/>
                </a:cxn>
              </a:cxnLst>
              <a:rect l="0" t="0" r="r" b="b"/>
              <a:pathLst>
                <a:path w="236" h="236">
                  <a:moveTo>
                    <a:pt x="236" y="109"/>
                  </a:moveTo>
                  <a:cubicBezTo>
                    <a:pt x="235" y="98"/>
                    <a:pt x="233" y="87"/>
                    <a:pt x="229" y="76"/>
                  </a:cubicBezTo>
                  <a:cubicBezTo>
                    <a:pt x="227" y="71"/>
                    <a:pt x="224" y="66"/>
                    <a:pt x="221" y="60"/>
                  </a:cubicBezTo>
                  <a:cubicBezTo>
                    <a:pt x="216" y="51"/>
                    <a:pt x="209" y="41"/>
                    <a:pt x="201" y="33"/>
                  </a:cubicBezTo>
                  <a:cubicBezTo>
                    <a:pt x="194" y="27"/>
                    <a:pt x="187" y="21"/>
                    <a:pt x="179" y="17"/>
                  </a:cubicBezTo>
                  <a:cubicBezTo>
                    <a:pt x="172" y="13"/>
                    <a:pt x="165" y="9"/>
                    <a:pt x="157" y="7"/>
                  </a:cubicBezTo>
                  <a:cubicBezTo>
                    <a:pt x="148" y="4"/>
                    <a:pt x="139" y="2"/>
                    <a:pt x="130" y="1"/>
                  </a:cubicBezTo>
                  <a:cubicBezTo>
                    <a:pt x="126" y="0"/>
                    <a:pt x="122" y="0"/>
                    <a:pt x="118" y="0"/>
                  </a:cubicBezTo>
                  <a:cubicBezTo>
                    <a:pt x="114" y="0"/>
                    <a:pt x="110" y="0"/>
                    <a:pt x="106" y="1"/>
                  </a:cubicBezTo>
                  <a:cubicBezTo>
                    <a:pt x="97" y="2"/>
                    <a:pt x="88" y="4"/>
                    <a:pt x="79" y="7"/>
                  </a:cubicBezTo>
                  <a:cubicBezTo>
                    <a:pt x="72" y="9"/>
                    <a:pt x="64" y="13"/>
                    <a:pt x="58" y="17"/>
                  </a:cubicBezTo>
                  <a:cubicBezTo>
                    <a:pt x="50" y="21"/>
                    <a:pt x="42" y="27"/>
                    <a:pt x="36" y="33"/>
                  </a:cubicBezTo>
                  <a:cubicBezTo>
                    <a:pt x="30" y="39"/>
                    <a:pt x="25" y="45"/>
                    <a:pt x="20" y="52"/>
                  </a:cubicBezTo>
                  <a:cubicBezTo>
                    <a:pt x="15" y="59"/>
                    <a:pt x="11" y="68"/>
                    <a:pt x="8" y="76"/>
                  </a:cubicBezTo>
                  <a:cubicBezTo>
                    <a:pt x="5" y="84"/>
                    <a:pt x="3" y="91"/>
                    <a:pt x="1" y="99"/>
                  </a:cubicBezTo>
                  <a:cubicBezTo>
                    <a:pt x="0" y="105"/>
                    <a:pt x="0" y="112"/>
                    <a:pt x="0" y="118"/>
                  </a:cubicBezTo>
                  <a:cubicBezTo>
                    <a:pt x="0" y="121"/>
                    <a:pt x="0" y="124"/>
                    <a:pt x="0" y="127"/>
                  </a:cubicBezTo>
                  <a:cubicBezTo>
                    <a:pt x="1" y="139"/>
                    <a:pt x="4" y="150"/>
                    <a:pt x="8" y="160"/>
                  </a:cubicBezTo>
                  <a:cubicBezTo>
                    <a:pt x="10" y="166"/>
                    <a:pt x="12" y="171"/>
                    <a:pt x="15" y="176"/>
                  </a:cubicBezTo>
                  <a:cubicBezTo>
                    <a:pt x="21" y="186"/>
                    <a:pt x="28" y="195"/>
                    <a:pt x="36" y="203"/>
                  </a:cubicBezTo>
                  <a:cubicBezTo>
                    <a:pt x="42" y="209"/>
                    <a:pt x="50" y="215"/>
                    <a:pt x="58" y="220"/>
                  </a:cubicBezTo>
                  <a:cubicBezTo>
                    <a:pt x="64" y="224"/>
                    <a:pt x="72" y="227"/>
                    <a:pt x="79" y="230"/>
                  </a:cubicBezTo>
                  <a:cubicBezTo>
                    <a:pt x="88" y="233"/>
                    <a:pt x="97" y="235"/>
                    <a:pt x="106" y="236"/>
                  </a:cubicBezTo>
                  <a:cubicBezTo>
                    <a:pt x="110" y="236"/>
                    <a:pt x="114" y="236"/>
                    <a:pt x="118" y="236"/>
                  </a:cubicBezTo>
                  <a:cubicBezTo>
                    <a:pt x="122" y="236"/>
                    <a:pt x="126" y="236"/>
                    <a:pt x="130" y="236"/>
                  </a:cubicBezTo>
                  <a:cubicBezTo>
                    <a:pt x="139" y="235"/>
                    <a:pt x="148" y="233"/>
                    <a:pt x="157" y="230"/>
                  </a:cubicBezTo>
                  <a:cubicBezTo>
                    <a:pt x="165" y="227"/>
                    <a:pt x="172" y="224"/>
                    <a:pt x="179" y="220"/>
                  </a:cubicBezTo>
                  <a:cubicBezTo>
                    <a:pt x="187" y="215"/>
                    <a:pt x="194" y="209"/>
                    <a:pt x="201" y="203"/>
                  </a:cubicBezTo>
                  <a:cubicBezTo>
                    <a:pt x="206" y="197"/>
                    <a:pt x="211" y="191"/>
                    <a:pt x="216" y="185"/>
                  </a:cubicBezTo>
                  <a:cubicBezTo>
                    <a:pt x="221" y="177"/>
                    <a:pt x="225" y="169"/>
                    <a:pt x="229" y="160"/>
                  </a:cubicBezTo>
                  <a:cubicBezTo>
                    <a:pt x="231" y="153"/>
                    <a:pt x="234" y="145"/>
                    <a:pt x="235" y="137"/>
                  </a:cubicBezTo>
                  <a:cubicBezTo>
                    <a:pt x="236" y="131"/>
                    <a:pt x="236" y="125"/>
                    <a:pt x="236" y="118"/>
                  </a:cubicBezTo>
                  <a:cubicBezTo>
                    <a:pt x="236" y="115"/>
                    <a:pt x="236" y="112"/>
                    <a:pt x="236" y="10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a:extLst>
                <a:ext uri="{FF2B5EF4-FFF2-40B4-BE49-F238E27FC236}">
                  <a16:creationId xmlns:a16="http://schemas.microsoft.com/office/drawing/2014/main" id="{43C1F923-41E4-4E8A-B2B1-64481C4E480C}"/>
                </a:ext>
              </a:extLst>
            </p:cNvPr>
            <p:cNvSpPr>
              <a:spLocks noEditPoints="1"/>
            </p:cNvSpPr>
            <p:nvPr/>
          </p:nvSpPr>
          <p:spPr bwMode="auto">
            <a:xfrm>
              <a:off x="4165071" y="2170730"/>
              <a:ext cx="482688" cy="487274"/>
            </a:xfrm>
            <a:custGeom>
              <a:avLst/>
              <a:gdLst/>
              <a:ahLst/>
              <a:cxnLst>
                <a:cxn ang="0">
                  <a:pos x="300" y="109"/>
                </a:cxn>
                <a:cxn ang="0">
                  <a:pos x="276" y="108"/>
                </a:cxn>
                <a:cxn ang="0">
                  <a:pos x="272" y="61"/>
                </a:cxn>
                <a:cxn ang="0">
                  <a:pos x="258" y="42"/>
                </a:cxn>
                <a:cxn ang="0">
                  <a:pos x="238" y="53"/>
                </a:cxn>
                <a:cxn ang="0">
                  <a:pos x="222" y="19"/>
                </a:cxn>
                <a:cxn ang="0">
                  <a:pos x="201" y="8"/>
                </a:cxn>
                <a:cxn ang="0">
                  <a:pos x="187" y="26"/>
                </a:cxn>
                <a:cxn ang="0">
                  <a:pos x="158" y="3"/>
                </a:cxn>
                <a:cxn ang="0">
                  <a:pos x="134" y="1"/>
                </a:cxn>
                <a:cxn ang="0">
                  <a:pos x="129" y="24"/>
                </a:cxn>
                <a:cxn ang="0">
                  <a:pos x="93" y="15"/>
                </a:cxn>
                <a:cxn ang="0">
                  <a:pos x="71" y="23"/>
                </a:cxn>
                <a:cxn ang="0">
                  <a:pos x="76" y="46"/>
                </a:cxn>
                <a:cxn ang="0">
                  <a:pos x="40" y="53"/>
                </a:cxn>
                <a:cxn ang="0">
                  <a:pos x="24" y="70"/>
                </a:cxn>
                <a:cxn ang="0">
                  <a:pos x="38" y="88"/>
                </a:cxn>
                <a:cxn ang="0">
                  <a:pos x="8" y="110"/>
                </a:cxn>
                <a:cxn ang="0">
                  <a:pos x="0" y="132"/>
                </a:cxn>
                <a:cxn ang="0">
                  <a:pos x="21" y="142"/>
                </a:cxn>
                <a:cxn ang="0">
                  <a:pos x="21" y="168"/>
                </a:cxn>
                <a:cxn ang="0">
                  <a:pos x="1" y="179"/>
                </a:cxn>
                <a:cxn ang="0">
                  <a:pos x="9" y="201"/>
                </a:cxn>
                <a:cxn ang="0">
                  <a:pos x="45" y="231"/>
                </a:cxn>
                <a:cxn ang="0">
                  <a:pos x="33" y="251"/>
                </a:cxn>
                <a:cxn ang="0">
                  <a:pos x="51" y="266"/>
                </a:cxn>
                <a:cxn ang="0">
                  <a:pos x="88" y="269"/>
                </a:cxn>
                <a:cxn ang="0">
                  <a:pos x="85" y="292"/>
                </a:cxn>
                <a:cxn ang="0">
                  <a:pos x="108" y="298"/>
                </a:cxn>
                <a:cxn ang="0">
                  <a:pos x="143" y="285"/>
                </a:cxn>
                <a:cxn ang="0">
                  <a:pos x="151" y="307"/>
                </a:cxn>
                <a:cxn ang="0">
                  <a:pos x="174" y="303"/>
                </a:cxn>
                <a:cxn ang="0">
                  <a:pos x="200" y="277"/>
                </a:cxn>
                <a:cxn ang="0">
                  <a:pos x="216" y="294"/>
                </a:cxn>
                <a:cxn ang="0">
                  <a:pos x="235" y="280"/>
                </a:cxn>
                <a:cxn ang="0">
                  <a:pos x="248" y="245"/>
                </a:cxn>
                <a:cxn ang="0">
                  <a:pos x="269" y="254"/>
                </a:cxn>
                <a:cxn ang="0">
                  <a:pos x="281" y="234"/>
                </a:cxn>
                <a:cxn ang="0">
                  <a:pos x="277" y="197"/>
                </a:cxn>
                <a:cxn ang="0">
                  <a:pos x="300" y="195"/>
                </a:cxn>
                <a:cxn ang="0">
                  <a:pos x="303" y="172"/>
                </a:cxn>
                <a:cxn ang="0">
                  <a:pos x="284" y="147"/>
                </a:cxn>
                <a:cxn ang="0">
                  <a:pos x="302" y="132"/>
                </a:cxn>
                <a:cxn ang="0">
                  <a:pos x="213" y="245"/>
                </a:cxn>
                <a:cxn ang="0">
                  <a:pos x="169" y="262"/>
                </a:cxn>
                <a:cxn ang="0">
                  <a:pos x="147" y="263"/>
                </a:cxn>
                <a:cxn ang="0">
                  <a:pos x="101" y="250"/>
                </a:cxn>
                <a:cxn ang="0">
                  <a:pos x="60" y="212"/>
                </a:cxn>
                <a:cxn ang="0">
                  <a:pos x="44" y="167"/>
                </a:cxn>
                <a:cxn ang="0">
                  <a:pos x="44" y="142"/>
                </a:cxn>
                <a:cxn ang="0">
                  <a:pos x="59" y="97"/>
                </a:cxn>
                <a:cxn ang="0">
                  <a:pos x="92" y="63"/>
                </a:cxn>
                <a:cxn ang="0">
                  <a:pos x="136" y="46"/>
                </a:cxn>
                <a:cxn ang="0">
                  <a:pos x="158" y="45"/>
                </a:cxn>
                <a:cxn ang="0">
                  <a:pos x="203" y="57"/>
                </a:cxn>
                <a:cxn ang="0">
                  <a:pos x="245" y="95"/>
                </a:cxn>
                <a:cxn ang="0">
                  <a:pos x="261" y="140"/>
                </a:cxn>
                <a:cxn ang="0">
                  <a:pos x="261" y="166"/>
                </a:cxn>
                <a:cxn ang="0">
                  <a:pos x="246" y="210"/>
                </a:cxn>
                <a:cxn ang="0">
                  <a:pos x="213" y="245"/>
                </a:cxn>
              </a:cxnLst>
              <a:rect l="0" t="0" r="r" b="b"/>
              <a:pathLst>
                <a:path w="305" h="308">
                  <a:moveTo>
                    <a:pt x="304" y="129"/>
                  </a:moveTo>
                  <a:cubicBezTo>
                    <a:pt x="300" y="109"/>
                    <a:pt x="300" y="109"/>
                    <a:pt x="300" y="109"/>
                  </a:cubicBezTo>
                  <a:cubicBezTo>
                    <a:pt x="299" y="108"/>
                    <a:pt x="298" y="106"/>
                    <a:pt x="296" y="107"/>
                  </a:cubicBezTo>
                  <a:cubicBezTo>
                    <a:pt x="276" y="108"/>
                    <a:pt x="276" y="108"/>
                    <a:pt x="276" y="108"/>
                  </a:cubicBezTo>
                  <a:cubicBezTo>
                    <a:pt x="272" y="97"/>
                    <a:pt x="267" y="86"/>
                    <a:pt x="260" y="77"/>
                  </a:cubicBezTo>
                  <a:cubicBezTo>
                    <a:pt x="272" y="61"/>
                    <a:pt x="272" y="61"/>
                    <a:pt x="272" y="61"/>
                  </a:cubicBezTo>
                  <a:cubicBezTo>
                    <a:pt x="273" y="60"/>
                    <a:pt x="273" y="58"/>
                    <a:pt x="272" y="57"/>
                  </a:cubicBezTo>
                  <a:cubicBezTo>
                    <a:pt x="258" y="42"/>
                    <a:pt x="258" y="42"/>
                    <a:pt x="258" y="42"/>
                  </a:cubicBezTo>
                  <a:cubicBezTo>
                    <a:pt x="257" y="41"/>
                    <a:pt x="255" y="41"/>
                    <a:pt x="254" y="42"/>
                  </a:cubicBezTo>
                  <a:cubicBezTo>
                    <a:pt x="238" y="53"/>
                    <a:pt x="238" y="53"/>
                    <a:pt x="238" y="53"/>
                  </a:cubicBezTo>
                  <a:cubicBezTo>
                    <a:pt x="231" y="47"/>
                    <a:pt x="224" y="43"/>
                    <a:pt x="217" y="38"/>
                  </a:cubicBezTo>
                  <a:cubicBezTo>
                    <a:pt x="222" y="19"/>
                    <a:pt x="222" y="19"/>
                    <a:pt x="222" y="19"/>
                  </a:cubicBezTo>
                  <a:cubicBezTo>
                    <a:pt x="222" y="18"/>
                    <a:pt x="221" y="16"/>
                    <a:pt x="220" y="15"/>
                  </a:cubicBezTo>
                  <a:cubicBezTo>
                    <a:pt x="201" y="8"/>
                    <a:pt x="201" y="8"/>
                    <a:pt x="201" y="8"/>
                  </a:cubicBezTo>
                  <a:cubicBezTo>
                    <a:pt x="200" y="7"/>
                    <a:pt x="198" y="8"/>
                    <a:pt x="197" y="9"/>
                  </a:cubicBezTo>
                  <a:cubicBezTo>
                    <a:pt x="187" y="26"/>
                    <a:pt x="187" y="26"/>
                    <a:pt x="187" y="26"/>
                  </a:cubicBezTo>
                  <a:cubicBezTo>
                    <a:pt x="179" y="24"/>
                    <a:pt x="170" y="22"/>
                    <a:pt x="162" y="22"/>
                  </a:cubicBezTo>
                  <a:cubicBezTo>
                    <a:pt x="158" y="3"/>
                    <a:pt x="158" y="3"/>
                    <a:pt x="158" y="3"/>
                  </a:cubicBezTo>
                  <a:cubicBezTo>
                    <a:pt x="157" y="1"/>
                    <a:pt x="156" y="0"/>
                    <a:pt x="154" y="0"/>
                  </a:cubicBezTo>
                  <a:cubicBezTo>
                    <a:pt x="134" y="1"/>
                    <a:pt x="134" y="1"/>
                    <a:pt x="134" y="1"/>
                  </a:cubicBezTo>
                  <a:cubicBezTo>
                    <a:pt x="132" y="1"/>
                    <a:pt x="131" y="2"/>
                    <a:pt x="131" y="4"/>
                  </a:cubicBezTo>
                  <a:cubicBezTo>
                    <a:pt x="129" y="24"/>
                    <a:pt x="129" y="24"/>
                    <a:pt x="129" y="24"/>
                  </a:cubicBezTo>
                  <a:cubicBezTo>
                    <a:pt x="121" y="25"/>
                    <a:pt x="113" y="27"/>
                    <a:pt x="105" y="30"/>
                  </a:cubicBezTo>
                  <a:cubicBezTo>
                    <a:pt x="93" y="15"/>
                    <a:pt x="93" y="15"/>
                    <a:pt x="93" y="15"/>
                  </a:cubicBezTo>
                  <a:cubicBezTo>
                    <a:pt x="92" y="13"/>
                    <a:pt x="90" y="13"/>
                    <a:pt x="89" y="14"/>
                  </a:cubicBezTo>
                  <a:cubicBezTo>
                    <a:pt x="71" y="23"/>
                    <a:pt x="71" y="23"/>
                    <a:pt x="71" y="23"/>
                  </a:cubicBezTo>
                  <a:cubicBezTo>
                    <a:pt x="70" y="24"/>
                    <a:pt x="69" y="26"/>
                    <a:pt x="70" y="27"/>
                  </a:cubicBezTo>
                  <a:cubicBezTo>
                    <a:pt x="76" y="46"/>
                    <a:pt x="76" y="46"/>
                    <a:pt x="76" y="46"/>
                  </a:cubicBezTo>
                  <a:cubicBezTo>
                    <a:pt x="70" y="50"/>
                    <a:pt x="63" y="56"/>
                    <a:pt x="57" y="62"/>
                  </a:cubicBezTo>
                  <a:cubicBezTo>
                    <a:pt x="40" y="53"/>
                    <a:pt x="40" y="53"/>
                    <a:pt x="40" y="53"/>
                  </a:cubicBezTo>
                  <a:cubicBezTo>
                    <a:pt x="39" y="52"/>
                    <a:pt x="37" y="52"/>
                    <a:pt x="36" y="54"/>
                  </a:cubicBezTo>
                  <a:cubicBezTo>
                    <a:pt x="24" y="70"/>
                    <a:pt x="24" y="70"/>
                    <a:pt x="24" y="70"/>
                  </a:cubicBezTo>
                  <a:cubicBezTo>
                    <a:pt x="23" y="71"/>
                    <a:pt x="23" y="73"/>
                    <a:pt x="24" y="74"/>
                  </a:cubicBezTo>
                  <a:cubicBezTo>
                    <a:pt x="38" y="88"/>
                    <a:pt x="38" y="88"/>
                    <a:pt x="38" y="88"/>
                  </a:cubicBezTo>
                  <a:cubicBezTo>
                    <a:pt x="34" y="95"/>
                    <a:pt x="30" y="103"/>
                    <a:pt x="27" y="111"/>
                  </a:cubicBezTo>
                  <a:cubicBezTo>
                    <a:pt x="8" y="110"/>
                    <a:pt x="8" y="110"/>
                    <a:pt x="8" y="110"/>
                  </a:cubicBezTo>
                  <a:cubicBezTo>
                    <a:pt x="6" y="110"/>
                    <a:pt x="5" y="111"/>
                    <a:pt x="4" y="112"/>
                  </a:cubicBezTo>
                  <a:cubicBezTo>
                    <a:pt x="0" y="132"/>
                    <a:pt x="0" y="132"/>
                    <a:pt x="0" y="132"/>
                  </a:cubicBezTo>
                  <a:cubicBezTo>
                    <a:pt x="0" y="133"/>
                    <a:pt x="1" y="135"/>
                    <a:pt x="2" y="136"/>
                  </a:cubicBezTo>
                  <a:cubicBezTo>
                    <a:pt x="21" y="142"/>
                    <a:pt x="21" y="142"/>
                    <a:pt x="21" y="142"/>
                  </a:cubicBezTo>
                  <a:cubicBezTo>
                    <a:pt x="20" y="148"/>
                    <a:pt x="20" y="154"/>
                    <a:pt x="20" y="160"/>
                  </a:cubicBezTo>
                  <a:cubicBezTo>
                    <a:pt x="21" y="163"/>
                    <a:pt x="21" y="165"/>
                    <a:pt x="21" y="168"/>
                  </a:cubicBezTo>
                  <a:cubicBezTo>
                    <a:pt x="3" y="175"/>
                    <a:pt x="3" y="175"/>
                    <a:pt x="3" y="175"/>
                  </a:cubicBezTo>
                  <a:cubicBezTo>
                    <a:pt x="1" y="175"/>
                    <a:pt x="0" y="177"/>
                    <a:pt x="1" y="179"/>
                  </a:cubicBezTo>
                  <a:cubicBezTo>
                    <a:pt x="5" y="198"/>
                    <a:pt x="5" y="198"/>
                    <a:pt x="5" y="198"/>
                  </a:cubicBezTo>
                  <a:cubicBezTo>
                    <a:pt x="5" y="200"/>
                    <a:pt x="7" y="201"/>
                    <a:pt x="9" y="201"/>
                  </a:cubicBezTo>
                  <a:cubicBezTo>
                    <a:pt x="28" y="199"/>
                    <a:pt x="28" y="199"/>
                    <a:pt x="28" y="199"/>
                  </a:cubicBezTo>
                  <a:cubicBezTo>
                    <a:pt x="33" y="211"/>
                    <a:pt x="38" y="221"/>
                    <a:pt x="45" y="231"/>
                  </a:cubicBezTo>
                  <a:cubicBezTo>
                    <a:pt x="33" y="246"/>
                    <a:pt x="33" y="246"/>
                    <a:pt x="33" y="246"/>
                  </a:cubicBezTo>
                  <a:cubicBezTo>
                    <a:pt x="32" y="247"/>
                    <a:pt x="32" y="249"/>
                    <a:pt x="33" y="251"/>
                  </a:cubicBezTo>
                  <a:cubicBezTo>
                    <a:pt x="47" y="265"/>
                    <a:pt x="47" y="265"/>
                    <a:pt x="47" y="265"/>
                  </a:cubicBezTo>
                  <a:cubicBezTo>
                    <a:pt x="48" y="266"/>
                    <a:pt x="50" y="267"/>
                    <a:pt x="51" y="266"/>
                  </a:cubicBezTo>
                  <a:cubicBezTo>
                    <a:pt x="67" y="255"/>
                    <a:pt x="67" y="255"/>
                    <a:pt x="67" y="255"/>
                  </a:cubicBezTo>
                  <a:cubicBezTo>
                    <a:pt x="74" y="260"/>
                    <a:pt x="81" y="265"/>
                    <a:pt x="88" y="269"/>
                  </a:cubicBezTo>
                  <a:cubicBezTo>
                    <a:pt x="83" y="288"/>
                    <a:pt x="83" y="288"/>
                    <a:pt x="83" y="288"/>
                  </a:cubicBezTo>
                  <a:cubicBezTo>
                    <a:pt x="83" y="290"/>
                    <a:pt x="84" y="291"/>
                    <a:pt x="85" y="292"/>
                  </a:cubicBezTo>
                  <a:cubicBezTo>
                    <a:pt x="104" y="300"/>
                    <a:pt x="104" y="300"/>
                    <a:pt x="104" y="300"/>
                  </a:cubicBezTo>
                  <a:cubicBezTo>
                    <a:pt x="105" y="300"/>
                    <a:pt x="107" y="299"/>
                    <a:pt x="108" y="298"/>
                  </a:cubicBezTo>
                  <a:cubicBezTo>
                    <a:pt x="118" y="281"/>
                    <a:pt x="118" y="281"/>
                    <a:pt x="118" y="281"/>
                  </a:cubicBezTo>
                  <a:cubicBezTo>
                    <a:pt x="126" y="283"/>
                    <a:pt x="135" y="285"/>
                    <a:pt x="143" y="285"/>
                  </a:cubicBezTo>
                  <a:cubicBezTo>
                    <a:pt x="147" y="305"/>
                    <a:pt x="147" y="305"/>
                    <a:pt x="147" y="305"/>
                  </a:cubicBezTo>
                  <a:cubicBezTo>
                    <a:pt x="148" y="306"/>
                    <a:pt x="149" y="308"/>
                    <a:pt x="151" y="307"/>
                  </a:cubicBezTo>
                  <a:cubicBezTo>
                    <a:pt x="171" y="306"/>
                    <a:pt x="171" y="306"/>
                    <a:pt x="171" y="306"/>
                  </a:cubicBezTo>
                  <a:cubicBezTo>
                    <a:pt x="172" y="306"/>
                    <a:pt x="174" y="305"/>
                    <a:pt x="174" y="303"/>
                  </a:cubicBezTo>
                  <a:cubicBezTo>
                    <a:pt x="176" y="284"/>
                    <a:pt x="176" y="284"/>
                    <a:pt x="176" y="284"/>
                  </a:cubicBezTo>
                  <a:cubicBezTo>
                    <a:pt x="184" y="282"/>
                    <a:pt x="192" y="280"/>
                    <a:pt x="200" y="277"/>
                  </a:cubicBezTo>
                  <a:cubicBezTo>
                    <a:pt x="212" y="293"/>
                    <a:pt x="212" y="293"/>
                    <a:pt x="212" y="293"/>
                  </a:cubicBezTo>
                  <a:cubicBezTo>
                    <a:pt x="213" y="294"/>
                    <a:pt x="214" y="294"/>
                    <a:pt x="216" y="294"/>
                  </a:cubicBezTo>
                  <a:cubicBezTo>
                    <a:pt x="234" y="284"/>
                    <a:pt x="234" y="284"/>
                    <a:pt x="234" y="284"/>
                  </a:cubicBezTo>
                  <a:cubicBezTo>
                    <a:pt x="235" y="284"/>
                    <a:pt x="236" y="282"/>
                    <a:pt x="235" y="280"/>
                  </a:cubicBezTo>
                  <a:cubicBezTo>
                    <a:pt x="228" y="262"/>
                    <a:pt x="228" y="262"/>
                    <a:pt x="228" y="262"/>
                  </a:cubicBezTo>
                  <a:cubicBezTo>
                    <a:pt x="235" y="257"/>
                    <a:pt x="242" y="251"/>
                    <a:pt x="248" y="245"/>
                  </a:cubicBezTo>
                  <a:cubicBezTo>
                    <a:pt x="265" y="255"/>
                    <a:pt x="265" y="255"/>
                    <a:pt x="265" y="255"/>
                  </a:cubicBezTo>
                  <a:cubicBezTo>
                    <a:pt x="266" y="255"/>
                    <a:pt x="268" y="255"/>
                    <a:pt x="269" y="254"/>
                  </a:cubicBezTo>
                  <a:cubicBezTo>
                    <a:pt x="281" y="238"/>
                    <a:pt x="281" y="238"/>
                    <a:pt x="281" y="238"/>
                  </a:cubicBezTo>
                  <a:cubicBezTo>
                    <a:pt x="282" y="237"/>
                    <a:pt x="282" y="235"/>
                    <a:pt x="281" y="234"/>
                  </a:cubicBezTo>
                  <a:cubicBezTo>
                    <a:pt x="267" y="219"/>
                    <a:pt x="267" y="219"/>
                    <a:pt x="267" y="219"/>
                  </a:cubicBezTo>
                  <a:cubicBezTo>
                    <a:pt x="271" y="212"/>
                    <a:pt x="275" y="205"/>
                    <a:pt x="277" y="197"/>
                  </a:cubicBezTo>
                  <a:cubicBezTo>
                    <a:pt x="297" y="198"/>
                    <a:pt x="297" y="198"/>
                    <a:pt x="297" y="198"/>
                  </a:cubicBezTo>
                  <a:cubicBezTo>
                    <a:pt x="299" y="198"/>
                    <a:pt x="300" y="197"/>
                    <a:pt x="300" y="195"/>
                  </a:cubicBezTo>
                  <a:cubicBezTo>
                    <a:pt x="305" y="176"/>
                    <a:pt x="305" y="176"/>
                    <a:pt x="305" y="176"/>
                  </a:cubicBezTo>
                  <a:cubicBezTo>
                    <a:pt x="305" y="174"/>
                    <a:pt x="304" y="172"/>
                    <a:pt x="303" y="172"/>
                  </a:cubicBezTo>
                  <a:cubicBezTo>
                    <a:pt x="284" y="165"/>
                    <a:pt x="284" y="165"/>
                    <a:pt x="284" y="165"/>
                  </a:cubicBezTo>
                  <a:cubicBezTo>
                    <a:pt x="285" y="159"/>
                    <a:pt x="285" y="153"/>
                    <a:pt x="284" y="147"/>
                  </a:cubicBezTo>
                  <a:cubicBezTo>
                    <a:pt x="284" y="145"/>
                    <a:pt x="284" y="142"/>
                    <a:pt x="284" y="140"/>
                  </a:cubicBezTo>
                  <a:cubicBezTo>
                    <a:pt x="302" y="132"/>
                    <a:pt x="302" y="132"/>
                    <a:pt x="302" y="132"/>
                  </a:cubicBezTo>
                  <a:cubicBezTo>
                    <a:pt x="304" y="132"/>
                    <a:pt x="305" y="130"/>
                    <a:pt x="304" y="129"/>
                  </a:cubicBezTo>
                  <a:close/>
                  <a:moveTo>
                    <a:pt x="213" y="245"/>
                  </a:moveTo>
                  <a:cubicBezTo>
                    <a:pt x="207" y="249"/>
                    <a:pt x="200" y="252"/>
                    <a:pt x="194" y="255"/>
                  </a:cubicBezTo>
                  <a:cubicBezTo>
                    <a:pt x="186" y="258"/>
                    <a:pt x="178" y="260"/>
                    <a:pt x="169" y="262"/>
                  </a:cubicBezTo>
                  <a:cubicBezTo>
                    <a:pt x="165" y="262"/>
                    <a:pt x="162" y="263"/>
                    <a:pt x="158" y="263"/>
                  </a:cubicBezTo>
                  <a:cubicBezTo>
                    <a:pt x="154" y="263"/>
                    <a:pt x="151" y="263"/>
                    <a:pt x="147" y="263"/>
                  </a:cubicBezTo>
                  <a:cubicBezTo>
                    <a:pt x="138" y="262"/>
                    <a:pt x="130" y="261"/>
                    <a:pt x="122" y="259"/>
                  </a:cubicBezTo>
                  <a:cubicBezTo>
                    <a:pt x="115" y="256"/>
                    <a:pt x="108" y="254"/>
                    <a:pt x="101" y="250"/>
                  </a:cubicBezTo>
                  <a:cubicBezTo>
                    <a:pt x="94" y="246"/>
                    <a:pt x="87" y="241"/>
                    <a:pt x="80" y="236"/>
                  </a:cubicBezTo>
                  <a:cubicBezTo>
                    <a:pt x="72" y="229"/>
                    <a:pt x="66" y="221"/>
                    <a:pt x="60" y="212"/>
                  </a:cubicBezTo>
                  <a:cubicBezTo>
                    <a:pt x="57" y="207"/>
                    <a:pt x="55" y="203"/>
                    <a:pt x="52" y="198"/>
                  </a:cubicBezTo>
                  <a:cubicBezTo>
                    <a:pt x="48" y="188"/>
                    <a:pt x="45" y="178"/>
                    <a:pt x="44" y="167"/>
                  </a:cubicBezTo>
                  <a:cubicBezTo>
                    <a:pt x="44" y="165"/>
                    <a:pt x="43" y="162"/>
                    <a:pt x="43" y="159"/>
                  </a:cubicBezTo>
                  <a:cubicBezTo>
                    <a:pt x="43" y="153"/>
                    <a:pt x="43" y="147"/>
                    <a:pt x="44" y="142"/>
                  </a:cubicBezTo>
                  <a:cubicBezTo>
                    <a:pt x="45" y="134"/>
                    <a:pt x="46" y="127"/>
                    <a:pt x="48" y="120"/>
                  </a:cubicBezTo>
                  <a:cubicBezTo>
                    <a:pt x="51" y="112"/>
                    <a:pt x="55" y="104"/>
                    <a:pt x="59" y="97"/>
                  </a:cubicBezTo>
                  <a:cubicBezTo>
                    <a:pt x="63" y="91"/>
                    <a:pt x="67" y="85"/>
                    <a:pt x="72" y="79"/>
                  </a:cubicBezTo>
                  <a:cubicBezTo>
                    <a:pt x="78" y="73"/>
                    <a:pt x="85" y="68"/>
                    <a:pt x="92" y="63"/>
                  </a:cubicBezTo>
                  <a:cubicBezTo>
                    <a:pt x="98" y="59"/>
                    <a:pt x="104" y="55"/>
                    <a:pt x="111" y="52"/>
                  </a:cubicBezTo>
                  <a:cubicBezTo>
                    <a:pt x="119" y="49"/>
                    <a:pt x="127" y="47"/>
                    <a:pt x="136" y="46"/>
                  </a:cubicBezTo>
                  <a:cubicBezTo>
                    <a:pt x="139" y="45"/>
                    <a:pt x="143" y="45"/>
                    <a:pt x="147" y="45"/>
                  </a:cubicBezTo>
                  <a:cubicBezTo>
                    <a:pt x="151" y="44"/>
                    <a:pt x="154" y="44"/>
                    <a:pt x="158" y="45"/>
                  </a:cubicBezTo>
                  <a:cubicBezTo>
                    <a:pt x="166" y="45"/>
                    <a:pt x="175" y="46"/>
                    <a:pt x="183" y="49"/>
                  </a:cubicBezTo>
                  <a:cubicBezTo>
                    <a:pt x="190" y="51"/>
                    <a:pt x="197" y="54"/>
                    <a:pt x="203" y="57"/>
                  </a:cubicBezTo>
                  <a:cubicBezTo>
                    <a:pt x="211" y="61"/>
                    <a:pt x="218" y="66"/>
                    <a:pt x="224" y="72"/>
                  </a:cubicBezTo>
                  <a:cubicBezTo>
                    <a:pt x="232" y="79"/>
                    <a:pt x="239" y="87"/>
                    <a:pt x="245" y="95"/>
                  </a:cubicBezTo>
                  <a:cubicBezTo>
                    <a:pt x="248" y="100"/>
                    <a:pt x="250" y="105"/>
                    <a:pt x="252" y="110"/>
                  </a:cubicBezTo>
                  <a:cubicBezTo>
                    <a:pt x="257" y="119"/>
                    <a:pt x="259" y="129"/>
                    <a:pt x="261" y="140"/>
                  </a:cubicBezTo>
                  <a:cubicBezTo>
                    <a:pt x="261" y="143"/>
                    <a:pt x="261" y="145"/>
                    <a:pt x="262" y="148"/>
                  </a:cubicBezTo>
                  <a:cubicBezTo>
                    <a:pt x="262" y="154"/>
                    <a:pt x="262" y="160"/>
                    <a:pt x="261" y="166"/>
                  </a:cubicBezTo>
                  <a:cubicBezTo>
                    <a:pt x="260" y="173"/>
                    <a:pt x="259" y="180"/>
                    <a:pt x="256" y="187"/>
                  </a:cubicBezTo>
                  <a:cubicBezTo>
                    <a:pt x="254" y="195"/>
                    <a:pt x="250" y="203"/>
                    <a:pt x="246" y="210"/>
                  </a:cubicBezTo>
                  <a:cubicBezTo>
                    <a:pt x="242" y="217"/>
                    <a:pt x="238" y="223"/>
                    <a:pt x="233" y="228"/>
                  </a:cubicBezTo>
                  <a:cubicBezTo>
                    <a:pt x="227" y="234"/>
                    <a:pt x="220" y="240"/>
                    <a:pt x="213" y="24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a:extLst>
                <a:ext uri="{FF2B5EF4-FFF2-40B4-BE49-F238E27FC236}">
                  <a16:creationId xmlns:a16="http://schemas.microsoft.com/office/drawing/2014/main" id="{7C95EB9D-C158-48ED-964A-CDAA591FA0DC}"/>
                </a:ext>
              </a:extLst>
            </p:cNvPr>
            <p:cNvSpPr>
              <a:spLocks/>
            </p:cNvSpPr>
            <p:nvPr/>
          </p:nvSpPr>
          <p:spPr bwMode="auto">
            <a:xfrm>
              <a:off x="4267112" y="2273917"/>
              <a:ext cx="279753" cy="279753"/>
            </a:xfrm>
            <a:custGeom>
              <a:avLst/>
              <a:gdLst/>
              <a:ahLst/>
              <a:cxnLst>
                <a:cxn ang="0">
                  <a:pos x="176" y="78"/>
                </a:cxn>
                <a:cxn ang="0">
                  <a:pos x="170" y="53"/>
                </a:cxn>
                <a:cxn ang="0">
                  <a:pos x="164" y="41"/>
                </a:cxn>
                <a:cxn ang="0">
                  <a:pos x="147" y="22"/>
                </a:cxn>
                <a:cxn ang="0">
                  <a:pos x="130" y="10"/>
                </a:cxn>
                <a:cxn ang="0">
                  <a:pos x="113" y="4"/>
                </a:cxn>
                <a:cxn ang="0">
                  <a:pos x="93" y="0"/>
                </a:cxn>
                <a:cxn ang="0">
                  <a:pos x="84" y="0"/>
                </a:cxn>
                <a:cxn ang="0">
                  <a:pos x="75" y="1"/>
                </a:cxn>
                <a:cxn ang="0">
                  <a:pos x="55" y="7"/>
                </a:cxn>
                <a:cxn ang="0">
                  <a:pos x="39" y="15"/>
                </a:cxn>
                <a:cxn ang="0">
                  <a:pos x="23" y="28"/>
                </a:cxn>
                <a:cxn ang="0">
                  <a:pos x="13" y="43"/>
                </a:cxn>
                <a:cxn ang="0">
                  <a:pos x="4" y="62"/>
                </a:cxn>
                <a:cxn ang="0">
                  <a:pos x="0" y="79"/>
                </a:cxn>
                <a:cxn ang="0">
                  <a:pos x="0" y="93"/>
                </a:cxn>
                <a:cxn ang="0">
                  <a:pos x="0" y="100"/>
                </a:cxn>
                <a:cxn ang="0">
                  <a:pos x="7" y="124"/>
                </a:cxn>
                <a:cxn ang="0">
                  <a:pos x="13" y="136"/>
                </a:cxn>
                <a:cxn ang="0">
                  <a:pos x="30" y="155"/>
                </a:cxn>
                <a:cxn ang="0">
                  <a:pos x="47" y="167"/>
                </a:cxn>
                <a:cxn ang="0">
                  <a:pos x="63" y="174"/>
                </a:cxn>
                <a:cxn ang="0">
                  <a:pos x="84" y="177"/>
                </a:cxn>
                <a:cxn ang="0">
                  <a:pos x="93" y="177"/>
                </a:cxn>
                <a:cxn ang="0">
                  <a:pos x="102" y="176"/>
                </a:cxn>
                <a:cxn ang="0">
                  <a:pos x="122" y="171"/>
                </a:cxn>
                <a:cxn ang="0">
                  <a:pos x="138" y="162"/>
                </a:cxn>
                <a:cxn ang="0">
                  <a:pos x="153" y="149"/>
                </a:cxn>
                <a:cxn ang="0">
                  <a:pos x="164" y="135"/>
                </a:cxn>
                <a:cxn ang="0">
                  <a:pos x="173" y="116"/>
                </a:cxn>
                <a:cxn ang="0">
                  <a:pos x="177" y="98"/>
                </a:cxn>
                <a:cxn ang="0">
                  <a:pos x="177" y="84"/>
                </a:cxn>
                <a:cxn ang="0">
                  <a:pos x="176" y="78"/>
                </a:cxn>
              </a:cxnLst>
              <a:rect l="0" t="0" r="r" b="b"/>
              <a:pathLst>
                <a:path w="177" h="177">
                  <a:moveTo>
                    <a:pt x="176" y="78"/>
                  </a:moveTo>
                  <a:cubicBezTo>
                    <a:pt x="175" y="69"/>
                    <a:pt x="173" y="61"/>
                    <a:pt x="170" y="53"/>
                  </a:cubicBezTo>
                  <a:cubicBezTo>
                    <a:pt x="168" y="49"/>
                    <a:pt x="166" y="45"/>
                    <a:pt x="164" y="41"/>
                  </a:cubicBezTo>
                  <a:cubicBezTo>
                    <a:pt x="159" y="34"/>
                    <a:pt x="153" y="28"/>
                    <a:pt x="147" y="22"/>
                  </a:cubicBezTo>
                  <a:cubicBezTo>
                    <a:pt x="142" y="17"/>
                    <a:pt x="136" y="13"/>
                    <a:pt x="130" y="10"/>
                  </a:cubicBezTo>
                  <a:cubicBezTo>
                    <a:pt x="125" y="7"/>
                    <a:pt x="119" y="5"/>
                    <a:pt x="113" y="4"/>
                  </a:cubicBezTo>
                  <a:cubicBezTo>
                    <a:pt x="107" y="2"/>
                    <a:pt x="100" y="0"/>
                    <a:pt x="93" y="0"/>
                  </a:cubicBezTo>
                  <a:cubicBezTo>
                    <a:pt x="90" y="0"/>
                    <a:pt x="87" y="0"/>
                    <a:pt x="84" y="0"/>
                  </a:cubicBezTo>
                  <a:cubicBezTo>
                    <a:pt x="81" y="0"/>
                    <a:pt x="78" y="1"/>
                    <a:pt x="75" y="1"/>
                  </a:cubicBezTo>
                  <a:cubicBezTo>
                    <a:pt x="68" y="2"/>
                    <a:pt x="61" y="4"/>
                    <a:pt x="55" y="7"/>
                  </a:cubicBezTo>
                  <a:cubicBezTo>
                    <a:pt x="49" y="9"/>
                    <a:pt x="44" y="12"/>
                    <a:pt x="39" y="15"/>
                  </a:cubicBezTo>
                  <a:cubicBezTo>
                    <a:pt x="33" y="19"/>
                    <a:pt x="28" y="23"/>
                    <a:pt x="23" y="28"/>
                  </a:cubicBezTo>
                  <a:cubicBezTo>
                    <a:pt x="19" y="33"/>
                    <a:pt x="16" y="37"/>
                    <a:pt x="13" y="43"/>
                  </a:cubicBezTo>
                  <a:cubicBezTo>
                    <a:pt x="9" y="48"/>
                    <a:pt x="6" y="55"/>
                    <a:pt x="4" y="62"/>
                  </a:cubicBezTo>
                  <a:cubicBezTo>
                    <a:pt x="2" y="67"/>
                    <a:pt x="1" y="73"/>
                    <a:pt x="0" y="79"/>
                  </a:cubicBezTo>
                  <a:cubicBezTo>
                    <a:pt x="0" y="84"/>
                    <a:pt x="0" y="88"/>
                    <a:pt x="0" y="93"/>
                  </a:cubicBezTo>
                  <a:cubicBezTo>
                    <a:pt x="0" y="95"/>
                    <a:pt x="0" y="98"/>
                    <a:pt x="0" y="100"/>
                  </a:cubicBezTo>
                  <a:cubicBezTo>
                    <a:pt x="1" y="108"/>
                    <a:pt x="4" y="117"/>
                    <a:pt x="7" y="124"/>
                  </a:cubicBezTo>
                  <a:cubicBezTo>
                    <a:pt x="9" y="128"/>
                    <a:pt x="11" y="132"/>
                    <a:pt x="13" y="136"/>
                  </a:cubicBezTo>
                  <a:cubicBezTo>
                    <a:pt x="18" y="143"/>
                    <a:pt x="23" y="150"/>
                    <a:pt x="30" y="155"/>
                  </a:cubicBezTo>
                  <a:cubicBezTo>
                    <a:pt x="35" y="160"/>
                    <a:pt x="41" y="164"/>
                    <a:pt x="47" y="167"/>
                  </a:cubicBezTo>
                  <a:cubicBezTo>
                    <a:pt x="52" y="170"/>
                    <a:pt x="58" y="172"/>
                    <a:pt x="63" y="174"/>
                  </a:cubicBezTo>
                  <a:cubicBezTo>
                    <a:pt x="70" y="176"/>
                    <a:pt x="77" y="177"/>
                    <a:pt x="84" y="177"/>
                  </a:cubicBezTo>
                  <a:cubicBezTo>
                    <a:pt x="87" y="177"/>
                    <a:pt x="90" y="177"/>
                    <a:pt x="93" y="177"/>
                  </a:cubicBezTo>
                  <a:cubicBezTo>
                    <a:pt x="96" y="177"/>
                    <a:pt x="99" y="177"/>
                    <a:pt x="102" y="176"/>
                  </a:cubicBezTo>
                  <a:cubicBezTo>
                    <a:pt x="109" y="175"/>
                    <a:pt x="116" y="173"/>
                    <a:pt x="122" y="171"/>
                  </a:cubicBezTo>
                  <a:cubicBezTo>
                    <a:pt x="127" y="169"/>
                    <a:pt x="133" y="166"/>
                    <a:pt x="138" y="162"/>
                  </a:cubicBezTo>
                  <a:cubicBezTo>
                    <a:pt x="143" y="159"/>
                    <a:pt x="149" y="154"/>
                    <a:pt x="153" y="149"/>
                  </a:cubicBezTo>
                  <a:cubicBezTo>
                    <a:pt x="157" y="145"/>
                    <a:pt x="161" y="140"/>
                    <a:pt x="164" y="135"/>
                  </a:cubicBezTo>
                  <a:cubicBezTo>
                    <a:pt x="168" y="129"/>
                    <a:pt x="171" y="123"/>
                    <a:pt x="173" y="116"/>
                  </a:cubicBezTo>
                  <a:cubicBezTo>
                    <a:pt x="175" y="110"/>
                    <a:pt x="176" y="104"/>
                    <a:pt x="177" y="98"/>
                  </a:cubicBezTo>
                  <a:cubicBezTo>
                    <a:pt x="177" y="94"/>
                    <a:pt x="177" y="89"/>
                    <a:pt x="177" y="84"/>
                  </a:cubicBezTo>
                  <a:cubicBezTo>
                    <a:pt x="177" y="82"/>
                    <a:pt x="177" y="80"/>
                    <a:pt x="176" y="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a:extLst>
                <a:ext uri="{FF2B5EF4-FFF2-40B4-BE49-F238E27FC236}">
                  <a16:creationId xmlns:a16="http://schemas.microsoft.com/office/drawing/2014/main" id="{D7B4618A-08B5-46AA-97A6-EE70E8D60146}"/>
                </a:ext>
              </a:extLst>
            </p:cNvPr>
            <p:cNvSpPr>
              <a:spLocks noEditPoints="1"/>
            </p:cNvSpPr>
            <p:nvPr/>
          </p:nvSpPr>
          <p:spPr bwMode="auto">
            <a:xfrm>
              <a:off x="4096279" y="1913908"/>
              <a:ext cx="292365" cy="302683"/>
            </a:xfrm>
            <a:custGeom>
              <a:avLst/>
              <a:gdLst/>
              <a:ahLst/>
              <a:cxnLst>
                <a:cxn ang="0">
                  <a:pos x="150" y="122"/>
                </a:cxn>
                <a:cxn ang="0">
                  <a:pos x="154" y="86"/>
                </a:cxn>
                <a:cxn ang="0">
                  <a:pos x="184" y="68"/>
                </a:cxn>
                <a:cxn ang="0">
                  <a:pos x="169" y="50"/>
                </a:cxn>
                <a:cxn ang="0">
                  <a:pos x="114" y="37"/>
                </a:cxn>
                <a:cxn ang="0">
                  <a:pos x="114" y="3"/>
                </a:cxn>
                <a:cxn ang="0">
                  <a:pos x="91" y="6"/>
                </a:cxn>
                <a:cxn ang="0">
                  <a:pos x="52" y="47"/>
                </a:cxn>
                <a:cxn ang="0">
                  <a:pos x="22" y="30"/>
                </a:cxn>
                <a:cxn ang="0">
                  <a:pos x="14" y="52"/>
                </a:cxn>
                <a:cxn ang="0">
                  <a:pos x="30" y="88"/>
                </a:cxn>
                <a:cxn ang="0">
                  <a:pos x="6" y="118"/>
                </a:cxn>
                <a:cxn ang="0">
                  <a:pos x="8" y="142"/>
                </a:cxn>
                <a:cxn ang="0">
                  <a:pos x="41" y="133"/>
                </a:cxn>
                <a:cxn ang="0">
                  <a:pos x="68" y="182"/>
                </a:cxn>
                <a:cxn ang="0">
                  <a:pos x="90" y="192"/>
                </a:cxn>
                <a:cxn ang="0">
                  <a:pos x="99" y="159"/>
                </a:cxn>
                <a:cxn ang="0">
                  <a:pos x="155" y="160"/>
                </a:cxn>
                <a:cxn ang="0">
                  <a:pos x="174" y="146"/>
                </a:cxn>
                <a:cxn ang="0">
                  <a:pos x="138" y="102"/>
                </a:cxn>
                <a:cxn ang="0">
                  <a:pos x="109" y="100"/>
                </a:cxn>
                <a:cxn ang="0">
                  <a:pos x="110" y="96"/>
                </a:cxn>
                <a:cxn ang="0">
                  <a:pos x="138" y="102"/>
                </a:cxn>
                <a:cxn ang="0">
                  <a:pos x="53" y="74"/>
                </a:cxn>
                <a:cxn ang="0">
                  <a:pos x="75" y="94"/>
                </a:cxn>
                <a:cxn ang="0">
                  <a:pos x="48" y="107"/>
                </a:cxn>
                <a:cxn ang="0">
                  <a:pos x="132" y="73"/>
                </a:cxn>
                <a:cxn ang="0">
                  <a:pos x="101" y="81"/>
                </a:cxn>
                <a:cxn ang="0">
                  <a:pos x="132" y="73"/>
                </a:cxn>
                <a:cxn ang="0">
                  <a:pos x="88" y="79"/>
                </a:cxn>
                <a:cxn ang="0">
                  <a:pos x="60" y="63"/>
                </a:cxn>
                <a:cxn ang="0">
                  <a:pos x="53" y="119"/>
                </a:cxn>
                <a:cxn ang="0">
                  <a:pos x="84" y="111"/>
                </a:cxn>
                <a:cxn ang="0">
                  <a:pos x="53" y="119"/>
                </a:cxn>
                <a:cxn ang="0">
                  <a:pos x="97" y="113"/>
                </a:cxn>
                <a:cxn ang="0">
                  <a:pos x="124" y="129"/>
                </a:cxn>
              </a:cxnLst>
              <a:rect l="0" t="0" r="r" b="b"/>
              <a:pathLst>
                <a:path w="185" h="192">
                  <a:moveTo>
                    <a:pt x="171" y="140"/>
                  </a:moveTo>
                  <a:cubicBezTo>
                    <a:pt x="150" y="122"/>
                    <a:pt x="150" y="122"/>
                    <a:pt x="150" y="122"/>
                  </a:cubicBezTo>
                  <a:cubicBezTo>
                    <a:pt x="152" y="116"/>
                    <a:pt x="154" y="110"/>
                    <a:pt x="155" y="104"/>
                  </a:cubicBezTo>
                  <a:cubicBezTo>
                    <a:pt x="156" y="98"/>
                    <a:pt x="155" y="92"/>
                    <a:pt x="154" y="86"/>
                  </a:cubicBezTo>
                  <a:cubicBezTo>
                    <a:pt x="179" y="74"/>
                    <a:pt x="179" y="74"/>
                    <a:pt x="179" y="74"/>
                  </a:cubicBezTo>
                  <a:cubicBezTo>
                    <a:pt x="182" y="72"/>
                    <a:pt x="185" y="69"/>
                    <a:pt x="184" y="68"/>
                  </a:cubicBezTo>
                  <a:cubicBezTo>
                    <a:pt x="177" y="50"/>
                    <a:pt x="177" y="50"/>
                    <a:pt x="177" y="50"/>
                  </a:cubicBezTo>
                  <a:cubicBezTo>
                    <a:pt x="176" y="49"/>
                    <a:pt x="173" y="49"/>
                    <a:pt x="169" y="50"/>
                  </a:cubicBezTo>
                  <a:cubicBezTo>
                    <a:pt x="143" y="59"/>
                    <a:pt x="143" y="59"/>
                    <a:pt x="143" y="59"/>
                  </a:cubicBezTo>
                  <a:cubicBezTo>
                    <a:pt x="136" y="49"/>
                    <a:pt x="126" y="41"/>
                    <a:pt x="114" y="37"/>
                  </a:cubicBezTo>
                  <a:cubicBezTo>
                    <a:pt x="116" y="10"/>
                    <a:pt x="116" y="10"/>
                    <a:pt x="116" y="10"/>
                  </a:cubicBezTo>
                  <a:cubicBezTo>
                    <a:pt x="117" y="6"/>
                    <a:pt x="116" y="3"/>
                    <a:pt x="114" y="3"/>
                  </a:cubicBezTo>
                  <a:cubicBezTo>
                    <a:pt x="95" y="0"/>
                    <a:pt x="95" y="0"/>
                    <a:pt x="95" y="0"/>
                  </a:cubicBezTo>
                  <a:cubicBezTo>
                    <a:pt x="94" y="0"/>
                    <a:pt x="92" y="3"/>
                    <a:pt x="91" y="6"/>
                  </a:cubicBezTo>
                  <a:cubicBezTo>
                    <a:pt x="86" y="33"/>
                    <a:pt x="86" y="33"/>
                    <a:pt x="86" y="33"/>
                  </a:cubicBezTo>
                  <a:cubicBezTo>
                    <a:pt x="73" y="35"/>
                    <a:pt x="62" y="40"/>
                    <a:pt x="52" y="47"/>
                  </a:cubicBezTo>
                  <a:cubicBezTo>
                    <a:pt x="30" y="32"/>
                    <a:pt x="30" y="32"/>
                    <a:pt x="30" y="32"/>
                  </a:cubicBezTo>
                  <a:cubicBezTo>
                    <a:pt x="27" y="30"/>
                    <a:pt x="23" y="29"/>
                    <a:pt x="22" y="30"/>
                  </a:cubicBezTo>
                  <a:cubicBezTo>
                    <a:pt x="11" y="46"/>
                    <a:pt x="11" y="46"/>
                    <a:pt x="11" y="46"/>
                  </a:cubicBezTo>
                  <a:cubicBezTo>
                    <a:pt x="10" y="47"/>
                    <a:pt x="11" y="50"/>
                    <a:pt x="14" y="52"/>
                  </a:cubicBezTo>
                  <a:cubicBezTo>
                    <a:pt x="35" y="70"/>
                    <a:pt x="35" y="70"/>
                    <a:pt x="35" y="70"/>
                  </a:cubicBezTo>
                  <a:cubicBezTo>
                    <a:pt x="32" y="76"/>
                    <a:pt x="31" y="82"/>
                    <a:pt x="30" y="88"/>
                  </a:cubicBezTo>
                  <a:cubicBezTo>
                    <a:pt x="29" y="94"/>
                    <a:pt x="29" y="100"/>
                    <a:pt x="30" y="106"/>
                  </a:cubicBezTo>
                  <a:cubicBezTo>
                    <a:pt x="6" y="118"/>
                    <a:pt x="6" y="118"/>
                    <a:pt x="6" y="118"/>
                  </a:cubicBezTo>
                  <a:cubicBezTo>
                    <a:pt x="2" y="120"/>
                    <a:pt x="0" y="122"/>
                    <a:pt x="1" y="124"/>
                  </a:cubicBezTo>
                  <a:cubicBezTo>
                    <a:pt x="8" y="142"/>
                    <a:pt x="8" y="142"/>
                    <a:pt x="8" y="142"/>
                  </a:cubicBezTo>
                  <a:cubicBezTo>
                    <a:pt x="9" y="143"/>
                    <a:pt x="12" y="143"/>
                    <a:pt x="15" y="142"/>
                  </a:cubicBezTo>
                  <a:cubicBezTo>
                    <a:pt x="41" y="133"/>
                    <a:pt x="41" y="133"/>
                    <a:pt x="41" y="133"/>
                  </a:cubicBezTo>
                  <a:cubicBezTo>
                    <a:pt x="48" y="143"/>
                    <a:pt x="58" y="150"/>
                    <a:pt x="70" y="155"/>
                  </a:cubicBezTo>
                  <a:cubicBezTo>
                    <a:pt x="68" y="182"/>
                    <a:pt x="68" y="182"/>
                    <a:pt x="68" y="182"/>
                  </a:cubicBezTo>
                  <a:cubicBezTo>
                    <a:pt x="68" y="186"/>
                    <a:pt x="69" y="189"/>
                    <a:pt x="71" y="189"/>
                  </a:cubicBezTo>
                  <a:cubicBezTo>
                    <a:pt x="90" y="192"/>
                    <a:pt x="90" y="192"/>
                    <a:pt x="90" y="192"/>
                  </a:cubicBezTo>
                  <a:cubicBezTo>
                    <a:pt x="91" y="192"/>
                    <a:pt x="93" y="189"/>
                    <a:pt x="94" y="185"/>
                  </a:cubicBezTo>
                  <a:cubicBezTo>
                    <a:pt x="99" y="159"/>
                    <a:pt x="99" y="159"/>
                    <a:pt x="99" y="159"/>
                  </a:cubicBezTo>
                  <a:cubicBezTo>
                    <a:pt x="111" y="157"/>
                    <a:pt x="123" y="152"/>
                    <a:pt x="132" y="145"/>
                  </a:cubicBezTo>
                  <a:cubicBezTo>
                    <a:pt x="155" y="160"/>
                    <a:pt x="155" y="160"/>
                    <a:pt x="155" y="160"/>
                  </a:cubicBezTo>
                  <a:cubicBezTo>
                    <a:pt x="158" y="162"/>
                    <a:pt x="161" y="163"/>
                    <a:pt x="162" y="161"/>
                  </a:cubicBezTo>
                  <a:cubicBezTo>
                    <a:pt x="174" y="146"/>
                    <a:pt x="174" y="146"/>
                    <a:pt x="174" y="146"/>
                  </a:cubicBezTo>
                  <a:cubicBezTo>
                    <a:pt x="175" y="145"/>
                    <a:pt x="173" y="142"/>
                    <a:pt x="171" y="140"/>
                  </a:cubicBezTo>
                  <a:close/>
                  <a:moveTo>
                    <a:pt x="138" y="102"/>
                  </a:moveTo>
                  <a:cubicBezTo>
                    <a:pt x="137" y="108"/>
                    <a:pt x="135" y="113"/>
                    <a:pt x="132" y="118"/>
                  </a:cubicBezTo>
                  <a:cubicBezTo>
                    <a:pt x="109" y="100"/>
                    <a:pt x="109" y="100"/>
                    <a:pt x="109" y="100"/>
                  </a:cubicBezTo>
                  <a:cubicBezTo>
                    <a:pt x="109" y="100"/>
                    <a:pt x="109" y="99"/>
                    <a:pt x="110" y="98"/>
                  </a:cubicBezTo>
                  <a:cubicBezTo>
                    <a:pt x="110" y="97"/>
                    <a:pt x="110" y="97"/>
                    <a:pt x="110" y="96"/>
                  </a:cubicBezTo>
                  <a:cubicBezTo>
                    <a:pt x="137" y="85"/>
                    <a:pt x="137" y="85"/>
                    <a:pt x="137" y="85"/>
                  </a:cubicBezTo>
                  <a:cubicBezTo>
                    <a:pt x="138" y="90"/>
                    <a:pt x="138" y="96"/>
                    <a:pt x="138" y="102"/>
                  </a:cubicBezTo>
                  <a:close/>
                  <a:moveTo>
                    <a:pt x="47" y="90"/>
                  </a:moveTo>
                  <a:cubicBezTo>
                    <a:pt x="48" y="84"/>
                    <a:pt x="50" y="79"/>
                    <a:pt x="53" y="74"/>
                  </a:cubicBezTo>
                  <a:cubicBezTo>
                    <a:pt x="76" y="91"/>
                    <a:pt x="76" y="91"/>
                    <a:pt x="76" y="91"/>
                  </a:cubicBezTo>
                  <a:cubicBezTo>
                    <a:pt x="75" y="92"/>
                    <a:pt x="75" y="93"/>
                    <a:pt x="75" y="94"/>
                  </a:cubicBezTo>
                  <a:cubicBezTo>
                    <a:pt x="75" y="94"/>
                    <a:pt x="75" y="95"/>
                    <a:pt x="75" y="96"/>
                  </a:cubicBezTo>
                  <a:cubicBezTo>
                    <a:pt x="48" y="107"/>
                    <a:pt x="48" y="107"/>
                    <a:pt x="48" y="107"/>
                  </a:cubicBezTo>
                  <a:cubicBezTo>
                    <a:pt x="47" y="102"/>
                    <a:pt x="46" y="96"/>
                    <a:pt x="47" y="90"/>
                  </a:cubicBezTo>
                  <a:close/>
                  <a:moveTo>
                    <a:pt x="132" y="73"/>
                  </a:moveTo>
                  <a:cubicBezTo>
                    <a:pt x="105" y="84"/>
                    <a:pt x="105" y="84"/>
                    <a:pt x="105" y="84"/>
                  </a:cubicBezTo>
                  <a:cubicBezTo>
                    <a:pt x="104" y="83"/>
                    <a:pt x="102" y="82"/>
                    <a:pt x="101" y="81"/>
                  </a:cubicBezTo>
                  <a:cubicBezTo>
                    <a:pt x="105" y="52"/>
                    <a:pt x="105" y="52"/>
                    <a:pt x="105" y="52"/>
                  </a:cubicBezTo>
                  <a:cubicBezTo>
                    <a:pt x="116" y="55"/>
                    <a:pt x="126" y="63"/>
                    <a:pt x="132" y="73"/>
                  </a:cubicBezTo>
                  <a:close/>
                  <a:moveTo>
                    <a:pt x="92" y="50"/>
                  </a:moveTo>
                  <a:cubicBezTo>
                    <a:pt x="88" y="79"/>
                    <a:pt x="88" y="79"/>
                    <a:pt x="88" y="79"/>
                  </a:cubicBezTo>
                  <a:cubicBezTo>
                    <a:pt x="86" y="80"/>
                    <a:pt x="85" y="80"/>
                    <a:pt x="84" y="81"/>
                  </a:cubicBezTo>
                  <a:cubicBezTo>
                    <a:pt x="60" y="63"/>
                    <a:pt x="60" y="63"/>
                    <a:pt x="60" y="63"/>
                  </a:cubicBezTo>
                  <a:cubicBezTo>
                    <a:pt x="69" y="55"/>
                    <a:pt x="80" y="50"/>
                    <a:pt x="92" y="50"/>
                  </a:cubicBezTo>
                  <a:close/>
                  <a:moveTo>
                    <a:pt x="53" y="119"/>
                  </a:moveTo>
                  <a:cubicBezTo>
                    <a:pt x="80" y="108"/>
                    <a:pt x="80" y="108"/>
                    <a:pt x="80" y="108"/>
                  </a:cubicBezTo>
                  <a:cubicBezTo>
                    <a:pt x="81" y="109"/>
                    <a:pt x="82" y="110"/>
                    <a:pt x="84" y="111"/>
                  </a:cubicBezTo>
                  <a:cubicBezTo>
                    <a:pt x="80" y="140"/>
                    <a:pt x="80" y="140"/>
                    <a:pt x="80" y="140"/>
                  </a:cubicBezTo>
                  <a:cubicBezTo>
                    <a:pt x="69" y="137"/>
                    <a:pt x="59" y="129"/>
                    <a:pt x="53" y="119"/>
                  </a:cubicBezTo>
                  <a:close/>
                  <a:moveTo>
                    <a:pt x="93" y="142"/>
                  </a:moveTo>
                  <a:cubicBezTo>
                    <a:pt x="97" y="113"/>
                    <a:pt x="97" y="113"/>
                    <a:pt x="97" y="113"/>
                  </a:cubicBezTo>
                  <a:cubicBezTo>
                    <a:pt x="98" y="112"/>
                    <a:pt x="100" y="112"/>
                    <a:pt x="101" y="111"/>
                  </a:cubicBezTo>
                  <a:cubicBezTo>
                    <a:pt x="124" y="129"/>
                    <a:pt x="124" y="129"/>
                    <a:pt x="124" y="129"/>
                  </a:cubicBezTo>
                  <a:cubicBezTo>
                    <a:pt x="116" y="137"/>
                    <a:pt x="105" y="141"/>
                    <a:pt x="93" y="14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7">
              <a:extLst>
                <a:ext uri="{FF2B5EF4-FFF2-40B4-BE49-F238E27FC236}">
                  <a16:creationId xmlns:a16="http://schemas.microsoft.com/office/drawing/2014/main" id="{496493C7-09F4-4D24-8ECD-3A1DCA84103F}"/>
                </a:ext>
              </a:extLst>
            </p:cNvPr>
            <p:cNvSpPr>
              <a:spLocks noEditPoints="1"/>
            </p:cNvSpPr>
            <p:nvPr/>
          </p:nvSpPr>
          <p:spPr bwMode="auto">
            <a:xfrm>
              <a:off x="3803915" y="1237456"/>
              <a:ext cx="722312" cy="728045"/>
            </a:xfrm>
            <a:custGeom>
              <a:avLst/>
              <a:gdLst/>
              <a:ahLst/>
              <a:cxnLst>
                <a:cxn ang="0">
                  <a:pos x="449" y="164"/>
                </a:cxn>
                <a:cxn ang="0">
                  <a:pos x="414" y="163"/>
                </a:cxn>
                <a:cxn ang="0">
                  <a:pos x="408" y="92"/>
                </a:cxn>
                <a:cxn ang="0">
                  <a:pos x="387" y="64"/>
                </a:cxn>
                <a:cxn ang="0">
                  <a:pos x="356" y="80"/>
                </a:cxn>
                <a:cxn ang="0">
                  <a:pos x="332" y="29"/>
                </a:cxn>
                <a:cxn ang="0">
                  <a:pos x="302" y="12"/>
                </a:cxn>
                <a:cxn ang="0">
                  <a:pos x="280" y="40"/>
                </a:cxn>
                <a:cxn ang="0">
                  <a:pos x="236" y="4"/>
                </a:cxn>
                <a:cxn ang="0">
                  <a:pos x="201" y="2"/>
                </a:cxn>
                <a:cxn ang="0">
                  <a:pos x="194" y="36"/>
                </a:cxn>
                <a:cxn ang="0">
                  <a:pos x="140" y="22"/>
                </a:cxn>
                <a:cxn ang="0">
                  <a:pos x="107" y="35"/>
                </a:cxn>
                <a:cxn ang="0">
                  <a:pos x="115" y="69"/>
                </a:cxn>
                <a:cxn ang="0">
                  <a:pos x="60" y="79"/>
                </a:cxn>
                <a:cxn ang="0">
                  <a:pos x="36" y="105"/>
                </a:cxn>
                <a:cxn ang="0">
                  <a:pos x="57" y="132"/>
                </a:cxn>
                <a:cxn ang="0">
                  <a:pos x="12" y="165"/>
                </a:cxn>
                <a:cxn ang="0">
                  <a:pos x="0" y="198"/>
                </a:cxn>
                <a:cxn ang="0">
                  <a:pos x="31" y="214"/>
                </a:cxn>
                <a:cxn ang="0">
                  <a:pos x="32" y="251"/>
                </a:cxn>
                <a:cxn ang="0">
                  <a:pos x="1" y="268"/>
                </a:cxn>
                <a:cxn ang="0">
                  <a:pos x="13" y="301"/>
                </a:cxn>
                <a:cxn ang="0">
                  <a:pos x="68" y="346"/>
                </a:cxn>
                <a:cxn ang="0">
                  <a:pos x="49" y="376"/>
                </a:cxn>
                <a:cxn ang="0">
                  <a:pos x="76" y="398"/>
                </a:cxn>
                <a:cxn ang="0">
                  <a:pos x="132" y="403"/>
                </a:cxn>
                <a:cxn ang="0">
                  <a:pos x="127" y="438"/>
                </a:cxn>
                <a:cxn ang="0">
                  <a:pos x="161" y="447"/>
                </a:cxn>
                <a:cxn ang="0">
                  <a:pos x="215" y="428"/>
                </a:cxn>
                <a:cxn ang="0">
                  <a:pos x="226" y="461"/>
                </a:cxn>
                <a:cxn ang="0">
                  <a:pos x="260" y="455"/>
                </a:cxn>
                <a:cxn ang="0">
                  <a:pos x="299" y="415"/>
                </a:cxn>
                <a:cxn ang="0">
                  <a:pos x="323" y="441"/>
                </a:cxn>
                <a:cxn ang="0">
                  <a:pos x="352" y="421"/>
                </a:cxn>
                <a:cxn ang="0">
                  <a:pos x="371" y="368"/>
                </a:cxn>
                <a:cxn ang="0">
                  <a:pos x="403" y="381"/>
                </a:cxn>
                <a:cxn ang="0">
                  <a:pos x="421" y="350"/>
                </a:cxn>
                <a:cxn ang="0">
                  <a:pos x="416" y="295"/>
                </a:cxn>
                <a:cxn ang="0">
                  <a:pos x="450" y="293"/>
                </a:cxn>
                <a:cxn ang="0">
                  <a:pos x="453" y="258"/>
                </a:cxn>
                <a:cxn ang="0">
                  <a:pos x="426" y="221"/>
                </a:cxn>
                <a:cxn ang="0">
                  <a:pos x="453" y="199"/>
                </a:cxn>
                <a:cxn ang="0">
                  <a:pos x="319" y="367"/>
                </a:cxn>
                <a:cxn ang="0">
                  <a:pos x="253" y="392"/>
                </a:cxn>
                <a:cxn ang="0">
                  <a:pos x="220" y="394"/>
                </a:cxn>
                <a:cxn ang="0">
                  <a:pos x="152" y="375"/>
                </a:cxn>
                <a:cxn ang="0">
                  <a:pos x="90" y="318"/>
                </a:cxn>
                <a:cxn ang="0">
                  <a:pos x="66" y="251"/>
                </a:cxn>
                <a:cxn ang="0">
                  <a:pos x="66" y="213"/>
                </a:cxn>
                <a:cxn ang="0">
                  <a:pos x="89" y="146"/>
                </a:cxn>
                <a:cxn ang="0">
                  <a:pos x="138" y="95"/>
                </a:cxn>
                <a:cxn ang="0">
                  <a:pos x="204" y="69"/>
                </a:cxn>
                <a:cxn ang="0">
                  <a:pos x="237" y="67"/>
                </a:cxn>
                <a:cxn ang="0">
                  <a:pos x="305" y="86"/>
                </a:cxn>
                <a:cxn ang="0">
                  <a:pos x="367" y="144"/>
                </a:cxn>
                <a:cxn ang="0">
                  <a:pos x="391" y="210"/>
                </a:cxn>
                <a:cxn ang="0">
                  <a:pos x="391" y="249"/>
                </a:cxn>
                <a:cxn ang="0">
                  <a:pos x="368" y="316"/>
                </a:cxn>
                <a:cxn ang="0">
                  <a:pos x="319" y="367"/>
                </a:cxn>
              </a:cxnLst>
              <a:rect l="0" t="0" r="r" b="b"/>
              <a:pathLst>
                <a:path w="457" h="461">
                  <a:moveTo>
                    <a:pt x="456" y="193"/>
                  </a:moveTo>
                  <a:cubicBezTo>
                    <a:pt x="449" y="164"/>
                    <a:pt x="449" y="164"/>
                    <a:pt x="449" y="164"/>
                  </a:cubicBezTo>
                  <a:cubicBezTo>
                    <a:pt x="448" y="162"/>
                    <a:pt x="446" y="160"/>
                    <a:pt x="444" y="160"/>
                  </a:cubicBezTo>
                  <a:cubicBezTo>
                    <a:pt x="414" y="163"/>
                    <a:pt x="414" y="163"/>
                    <a:pt x="414" y="163"/>
                  </a:cubicBezTo>
                  <a:cubicBezTo>
                    <a:pt x="408" y="146"/>
                    <a:pt x="399" y="130"/>
                    <a:pt x="389" y="115"/>
                  </a:cubicBezTo>
                  <a:cubicBezTo>
                    <a:pt x="408" y="92"/>
                    <a:pt x="408" y="92"/>
                    <a:pt x="408" y="92"/>
                  </a:cubicBezTo>
                  <a:cubicBezTo>
                    <a:pt x="409" y="90"/>
                    <a:pt x="409" y="87"/>
                    <a:pt x="407" y="86"/>
                  </a:cubicBezTo>
                  <a:cubicBezTo>
                    <a:pt x="387" y="64"/>
                    <a:pt x="387" y="64"/>
                    <a:pt x="387" y="64"/>
                  </a:cubicBezTo>
                  <a:cubicBezTo>
                    <a:pt x="385" y="62"/>
                    <a:pt x="383" y="62"/>
                    <a:pt x="381" y="63"/>
                  </a:cubicBezTo>
                  <a:cubicBezTo>
                    <a:pt x="356" y="80"/>
                    <a:pt x="356" y="80"/>
                    <a:pt x="356" y="80"/>
                  </a:cubicBezTo>
                  <a:cubicBezTo>
                    <a:pt x="346" y="72"/>
                    <a:pt x="336" y="64"/>
                    <a:pt x="325" y="58"/>
                  </a:cubicBezTo>
                  <a:cubicBezTo>
                    <a:pt x="332" y="29"/>
                    <a:pt x="332" y="29"/>
                    <a:pt x="332" y="29"/>
                  </a:cubicBezTo>
                  <a:cubicBezTo>
                    <a:pt x="333" y="27"/>
                    <a:pt x="332" y="25"/>
                    <a:pt x="329" y="24"/>
                  </a:cubicBezTo>
                  <a:cubicBezTo>
                    <a:pt x="302" y="12"/>
                    <a:pt x="302" y="12"/>
                    <a:pt x="302" y="12"/>
                  </a:cubicBezTo>
                  <a:cubicBezTo>
                    <a:pt x="299" y="11"/>
                    <a:pt x="297" y="12"/>
                    <a:pt x="295" y="14"/>
                  </a:cubicBezTo>
                  <a:cubicBezTo>
                    <a:pt x="280" y="40"/>
                    <a:pt x="280" y="40"/>
                    <a:pt x="280" y="40"/>
                  </a:cubicBezTo>
                  <a:cubicBezTo>
                    <a:pt x="268" y="36"/>
                    <a:pt x="255" y="34"/>
                    <a:pt x="242" y="33"/>
                  </a:cubicBezTo>
                  <a:cubicBezTo>
                    <a:pt x="236" y="4"/>
                    <a:pt x="236" y="4"/>
                    <a:pt x="236" y="4"/>
                  </a:cubicBezTo>
                  <a:cubicBezTo>
                    <a:pt x="236" y="2"/>
                    <a:pt x="233" y="0"/>
                    <a:pt x="231" y="0"/>
                  </a:cubicBezTo>
                  <a:cubicBezTo>
                    <a:pt x="201" y="2"/>
                    <a:pt x="201" y="2"/>
                    <a:pt x="201" y="2"/>
                  </a:cubicBezTo>
                  <a:cubicBezTo>
                    <a:pt x="199" y="2"/>
                    <a:pt x="197" y="4"/>
                    <a:pt x="196" y="6"/>
                  </a:cubicBezTo>
                  <a:cubicBezTo>
                    <a:pt x="194" y="36"/>
                    <a:pt x="194" y="36"/>
                    <a:pt x="194" y="36"/>
                  </a:cubicBezTo>
                  <a:cubicBezTo>
                    <a:pt x="181" y="38"/>
                    <a:pt x="169" y="42"/>
                    <a:pt x="157" y="46"/>
                  </a:cubicBezTo>
                  <a:cubicBezTo>
                    <a:pt x="140" y="22"/>
                    <a:pt x="140" y="22"/>
                    <a:pt x="140" y="22"/>
                  </a:cubicBezTo>
                  <a:cubicBezTo>
                    <a:pt x="138" y="20"/>
                    <a:pt x="136" y="20"/>
                    <a:pt x="133" y="21"/>
                  </a:cubicBezTo>
                  <a:cubicBezTo>
                    <a:pt x="107" y="35"/>
                    <a:pt x="107" y="35"/>
                    <a:pt x="107" y="35"/>
                  </a:cubicBezTo>
                  <a:cubicBezTo>
                    <a:pt x="105" y="36"/>
                    <a:pt x="104" y="39"/>
                    <a:pt x="105" y="41"/>
                  </a:cubicBezTo>
                  <a:cubicBezTo>
                    <a:pt x="115" y="69"/>
                    <a:pt x="115" y="69"/>
                    <a:pt x="115" y="69"/>
                  </a:cubicBezTo>
                  <a:cubicBezTo>
                    <a:pt x="104" y="76"/>
                    <a:pt x="95" y="84"/>
                    <a:pt x="86" y="93"/>
                  </a:cubicBezTo>
                  <a:cubicBezTo>
                    <a:pt x="60" y="79"/>
                    <a:pt x="60" y="79"/>
                    <a:pt x="60" y="79"/>
                  </a:cubicBezTo>
                  <a:cubicBezTo>
                    <a:pt x="58" y="78"/>
                    <a:pt x="55" y="79"/>
                    <a:pt x="54" y="81"/>
                  </a:cubicBezTo>
                  <a:cubicBezTo>
                    <a:pt x="36" y="105"/>
                    <a:pt x="36" y="105"/>
                    <a:pt x="36" y="105"/>
                  </a:cubicBezTo>
                  <a:cubicBezTo>
                    <a:pt x="34" y="106"/>
                    <a:pt x="34" y="109"/>
                    <a:pt x="36" y="111"/>
                  </a:cubicBezTo>
                  <a:cubicBezTo>
                    <a:pt x="57" y="132"/>
                    <a:pt x="57" y="132"/>
                    <a:pt x="57" y="132"/>
                  </a:cubicBezTo>
                  <a:cubicBezTo>
                    <a:pt x="51" y="143"/>
                    <a:pt x="45" y="154"/>
                    <a:pt x="41" y="166"/>
                  </a:cubicBezTo>
                  <a:cubicBezTo>
                    <a:pt x="12" y="165"/>
                    <a:pt x="12" y="165"/>
                    <a:pt x="12" y="165"/>
                  </a:cubicBezTo>
                  <a:cubicBezTo>
                    <a:pt x="9" y="164"/>
                    <a:pt x="7" y="166"/>
                    <a:pt x="7" y="169"/>
                  </a:cubicBezTo>
                  <a:cubicBezTo>
                    <a:pt x="0" y="198"/>
                    <a:pt x="0" y="198"/>
                    <a:pt x="0" y="198"/>
                  </a:cubicBezTo>
                  <a:cubicBezTo>
                    <a:pt x="0" y="200"/>
                    <a:pt x="1" y="203"/>
                    <a:pt x="3" y="204"/>
                  </a:cubicBezTo>
                  <a:cubicBezTo>
                    <a:pt x="31" y="214"/>
                    <a:pt x="31" y="214"/>
                    <a:pt x="31" y="214"/>
                  </a:cubicBezTo>
                  <a:cubicBezTo>
                    <a:pt x="31" y="223"/>
                    <a:pt x="30" y="232"/>
                    <a:pt x="31" y="241"/>
                  </a:cubicBezTo>
                  <a:cubicBezTo>
                    <a:pt x="31" y="244"/>
                    <a:pt x="31" y="248"/>
                    <a:pt x="32" y="251"/>
                  </a:cubicBezTo>
                  <a:cubicBezTo>
                    <a:pt x="4" y="262"/>
                    <a:pt x="4" y="262"/>
                    <a:pt x="4" y="262"/>
                  </a:cubicBezTo>
                  <a:cubicBezTo>
                    <a:pt x="2" y="263"/>
                    <a:pt x="1" y="266"/>
                    <a:pt x="1" y="268"/>
                  </a:cubicBezTo>
                  <a:cubicBezTo>
                    <a:pt x="8" y="297"/>
                    <a:pt x="8" y="297"/>
                    <a:pt x="8" y="297"/>
                  </a:cubicBezTo>
                  <a:cubicBezTo>
                    <a:pt x="8" y="300"/>
                    <a:pt x="11" y="301"/>
                    <a:pt x="13" y="301"/>
                  </a:cubicBezTo>
                  <a:cubicBezTo>
                    <a:pt x="43" y="299"/>
                    <a:pt x="43" y="299"/>
                    <a:pt x="43" y="299"/>
                  </a:cubicBezTo>
                  <a:cubicBezTo>
                    <a:pt x="49" y="316"/>
                    <a:pt x="57" y="332"/>
                    <a:pt x="68" y="346"/>
                  </a:cubicBezTo>
                  <a:cubicBezTo>
                    <a:pt x="49" y="369"/>
                    <a:pt x="49" y="369"/>
                    <a:pt x="49" y="369"/>
                  </a:cubicBezTo>
                  <a:cubicBezTo>
                    <a:pt x="48" y="371"/>
                    <a:pt x="48" y="374"/>
                    <a:pt x="49" y="376"/>
                  </a:cubicBezTo>
                  <a:cubicBezTo>
                    <a:pt x="70" y="398"/>
                    <a:pt x="70" y="398"/>
                    <a:pt x="70" y="398"/>
                  </a:cubicBezTo>
                  <a:cubicBezTo>
                    <a:pt x="71" y="399"/>
                    <a:pt x="74" y="400"/>
                    <a:pt x="76" y="398"/>
                  </a:cubicBezTo>
                  <a:cubicBezTo>
                    <a:pt x="101" y="382"/>
                    <a:pt x="101" y="382"/>
                    <a:pt x="101" y="382"/>
                  </a:cubicBezTo>
                  <a:cubicBezTo>
                    <a:pt x="110" y="390"/>
                    <a:pt x="121" y="397"/>
                    <a:pt x="132" y="403"/>
                  </a:cubicBezTo>
                  <a:cubicBezTo>
                    <a:pt x="124" y="432"/>
                    <a:pt x="124" y="432"/>
                    <a:pt x="124" y="432"/>
                  </a:cubicBezTo>
                  <a:cubicBezTo>
                    <a:pt x="124" y="434"/>
                    <a:pt x="125" y="437"/>
                    <a:pt x="127" y="438"/>
                  </a:cubicBezTo>
                  <a:cubicBezTo>
                    <a:pt x="155" y="449"/>
                    <a:pt x="155" y="449"/>
                    <a:pt x="155" y="449"/>
                  </a:cubicBezTo>
                  <a:cubicBezTo>
                    <a:pt x="157" y="450"/>
                    <a:pt x="160" y="449"/>
                    <a:pt x="161" y="447"/>
                  </a:cubicBezTo>
                  <a:cubicBezTo>
                    <a:pt x="177" y="422"/>
                    <a:pt x="177" y="422"/>
                    <a:pt x="177" y="422"/>
                  </a:cubicBezTo>
                  <a:cubicBezTo>
                    <a:pt x="189" y="425"/>
                    <a:pt x="202" y="427"/>
                    <a:pt x="215" y="428"/>
                  </a:cubicBezTo>
                  <a:cubicBezTo>
                    <a:pt x="221" y="457"/>
                    <a:pt x="221" y="457"/>
                    <a:pt x="221" y="457"/>
                  </a:cubicBezTo>
                  <a:cubicBezTo>
                    <a:pt x="221" y="459"/>
                    <a:pt x="223" y="461"/>
                    <a:pt x="226" y="461"/>
                  </a:cubicBezTo>
                  <a:cubicBezTo>
                    <a:pt x="256" y="460"/>
                    <a:pt x="256" y="460"/>
                    <a:pt x="256" y="460"/>
                  </a:cubicBezTo>
                  <a:cubicBezTo>
                    <a:pt x="258" y="459"/>
                    <a:pt x="260" y="457"/>
                    <a:pt x="260" y="455"/>
                  </a:cubicBezTo>
                  <a:cubicBezTo>
                    <a:pt x="263" y="426"/>
                    <a:pt x="263" y="426"/>
                    <a:pt x="263" y="426"/>
                  </a:cubicBezTo>
                  <a:cubicBezTo>
                    <a:pt x="276" y="423"/>
                    <a:pt x="288" y="420"/>
                    <a:pt x="299" y="415"/>
                  </a:cubicBezTo>
                  <a:cubicBezTo>
                    <a:pt x="317" y="439"/>
                    <a:pt x="317" y="439"/>
                    <a:pt x="317" y="439"/>
                  </a:cubicBezTo>
                  <a:cubicBezTo>
                    <a:pt x="318" y="441"/>
                    <a:pt x="321" y="442"/>
                    <a:pt x="323" y="441"/>
                  </a:cubicBezTo>
                  <a:cubicBezTo>
                    <a:pt x="350" y="427"/>
                    <a:pt x="350" y="427"/>
                    <a:pt x="350" y="427"/>
                  </a:cubicBezTo>
                  <a:cubicBezTo>
                    <a:pt x="352" y="425"/>
                    <a:pt x="353" y="423"/>
                    <a:pt x="352" y="421"/>
                  </a:cubicBezTo>
                  <a:cubicBezTo>
                    <a:pt x="342" y="393"/>
                    <a:pt x="342" y="393"/>
                    <a:pt x="342" y="393"/>
                  </a:cubicBezTo>
                  <a:cubicBezTo>
                    <a:pt x="353" y="385"/>
                    <a:pt x="362" y="377"/>
                    <a:pt x="371" y="368"/>
                  </a:cubicBezTo>
                  <a:cubicBezTo>
                    <a:pt x="397" y="382"/>
                    <a:pt x="397" y="382"/>
                    <a:pt x="397" y="382"/>
                  </a:cubicBezTo>
                  <a:cubicBezTo>
                    <a:pt x="399" y="383"/>
                    <a:pt x="402" y="383"/>
                    <a:pt x="403" y="381"/>
                  </a:cubicBezTo>
                  <a:cubicBezTo>
                    <a:pt x="421" y="357"/>
                    <a:pt x="421" y="357"/>
                    <a:pt x="421" y="357"/>
                  </a:cubicBezTo>
                  <a:cubicBezTo>
                    <a:pt x="423" y="355"/>
                    <a:pt x="423" y="352"/>
                    <a:pt x="421" y="350"/>
                  </a:cubicBezTo>
                  <a:cubicBezTo>
                    <a:pt x="400" y="329"/>
                    <a:pt x="400" y="329"/>
                    <a:pt x="400" y="329"/>
                  </a:cubicBezTo>
                  <a:cubicBezTo>
                    <a:pt x="406" y="318"/>
                    <a:pt x="411" y="307"/>
                    <a:pt x="416" y="295"/>
                  </a:cubicBezTo>
                  <a:cubicBezTo>
                    <a:pt x="445" y="297"/>
                    <a:pt x="445" y="297"/>
                    <a:pt x="445" y="297"/>
                  </a:cubicBezTo>
                  <a:cubicBezTo>
                    <a:pt x="447" y="297"/>
                    <a:pt x="450" y="295"/>
                    <a:pt x="450" y="293"/>
                  </a:cubicBezTo>
                  <a:cubicBezTo>
                    <a:pt x="456" y="264"/>
                    <a:pt x="456" y="264"/>
                    <a:pt x="456" y="264"/>
                  </a:cubicBezTo>
                  <a:cubicBezTo>
                    <a:pt x="457" y="261"/>
                    <a:pt x="456" y="259"/>
                    <a:pt x="453" y="258"/>
                  </a:cubicBezTo>
                  <a:cubicBezTo>
                    <a:pt x="426" y="248"/>
                    <a:pt x="426" y="248"/>
                    <a:pt x="426" y="248"/>
                  </a:cubicBezTo>
                  <a:cubicBezTo>
                    <a:pt x="426" y="239"/>
                    <a:pt x="426" y="230"/>
                    <a:pt x="426" y="221"/>
                  </a:cubicBezTo>
                  <a:cubicBezTo>
                    <a:pt x="426" y="217"/>
                    <a:pt x="425" y="214"/>
                    <a:pt x="425" y="210"/>
                  </a:cubicBezTo>
                  <a:cubicBezTo>
                    <a:pt x="453" y="199"/>
                    <a:pt x="453" y="199"/>
                    <a:pt x="453" y="199"/>
                  </a:cubicBezTo>
                  <a:cubicBezTo>
                    <a:pt x="455" y="198"/>
                    <a:pt x="456" y="196"/>
                    <a:pt x="456" y="193"/>
                  </a:cubicBezTo>
                  <a:close/>
                  <a:moveTo>
                    <a:pt x="319" y="367"/>
                  </a:moveTo>
                  <a:cubicBezTo>
                    <a:pt x="310" y="373"/>
                    <a:pt x="300" y="378"/>
                    <a:pt x="290" y="382"/>
                  </a:cubicBezTo>
                  <a:cubicBezTo>
                    <a:pt x="278" y="387"/>
                    <a:pt x="266" y="391"/>
                    <a:pt x="253" y="392"/>
                  </a:cubicBezTo>
                  <a:cubicBezTo>
                    <a:pt x="248" y="393"/>
                    <a:pt x="242" y="394"/>
                    <a:pt x="237" y="394"/>
                  </a:cubicBezTo>
                  <a:cubicBezTo>
                    <a:pt x="231" y="394"/>
                    <a:pt x="226" y="394"/>
                    <a:pt x="220" y="394"/>
                  </a:cubicBezTo>
                  <a:cubicBezTo>
                    <a:pt x="207" y="393"/>
                    <a:pt x="195" y="391"/>
                    <a:pt x="182" y="388"/>
                  </a:cubicBezTo>
                  <a:cubicBezTo>
                    <a:pt x="172" y="385"/>
                    <a:pt x="162" y="380"/>
                    <a:pt x="152" y="375"/>
                  </a:cubicBezTo>
                  <a:cubicBezTo>
                    <a:pt x="141" y="369"/>
                    <a:pt x="130" y="362"/>
                    <a:pt x="120" y="354"/>
                  </a:cubicBezTo>
                  <a:cubicBezTo>
                    <a:pt x="109" y="343"/>
                    <a:pt x="98" y="331"/>
                    <a:pt x="90" y="318"/>
                  </a:cubicBezTo>
                  <a:cubicBezTo>
                    <a:pt x="86" y="311"/>
                    <a:pt x="82" y="304"/>
                    <a:pt x="79" y="296"/>
                  </a:cubicBezTo>
                  <a:cubicBezTo>
                    <a:pt x="72" y="282"/>
                    <a:pt x="68" y="267"/>
                    <a:pt x="66" y="251"/>
                  </a:cubicBezTo>
                  <a:cubicBezTo>
                    <a:pt x="66" y="247"/>
                    <a:pt x="65" y="243"/>
                    <a:pt x="65" y="239"/>
                  </a:cubicBezTo>
                  <a:cubicBezTo>
                    <a:pt x="65" y="230"/>
                    <a:pt x="65" y="221"/>
                    <a:pt x="66" y="213"/>
                  </a:cubicBezTo>
                  <a:cubicBezTo>
                    <a:pt x="67" y="202"/>
                    <a:pt x="69" y="191"/>
                    <a:pt x="73" y="181"/>
                  </a:cubicBezTo>
                  <a:cubicBezTo>
                    <a:pt x="77" y="168"/>
                    <a:pt x="82" y="157"/>
                    <a:pt x="89" y="146"/>
                  </a:cubicBezTo>
                  <a:cubicBezTo>
                    <a:pt x="94" y="136"/>
                    <a:pt x="101" y="128"/>
                    <a:pt x="108" y="119"/>
                  </a:cubicBezTo>
                  <a:cubicBezTo>
                    <a:pt x="117" y="110"/>
                    <a:pt x="127" y="102"/>
                    <a:pt x="138" y="95"/>
                  </a:cubicBezTo>
                  <a:cubicBezTo>
                    <a:pt x="147" y="89"/>
                    <a:pt x="157" y="83"/>
                    <a:pt x="167" y="79"/>
                  </a:cubicBezTo>
                  <a:cubicBezTo>
                    <a:pt x="178" y="74"/>
                    <a:pt x="191" y="71"/>
                    <a:pt x="204" y="69"/>
                  </a:cubicBezTo>
                  <a:cubicBezTo>
                    <a:pt x="209" y="68"/>
                    <a:pt x="215" y="68"/>
                    <a:pt x="220" y="67"/>
                  </a:cubicBezTo>
                  <a:cubicBezTo>
                    <a:pt x="226" y="67"/>
                    <a:pt x="231" y="67"/>
                    <a:pt x="237" y="67"/>
                  </a:cubicBezTo>
                  <a:cubicBezTo>
                    <a:pt x="250" y="68"/>
                    <a:pt x="262" y="70"/>
                    <a:pt x="274" y="74"/>
                  </a:cubicBezTo>
                  <a:cubicBezTo>
                    <a:pt x="285" y="77"/>
                    <a:pt x="295" y="81"/>
                    <a:pt x="305" y="86"/>
                  </a:cubicBezTo>
                  <a:cubicBezTo>
                    <a:pt x="316" y="92"/>
                    <a:pt x="327" y="99"/>
                    <a:pt x="336" y="108"/>
                  </a:cubicBezTo>
                  <a:cubicBezTo>
                    <a:pt x="348" y="118"/>
                    <a:pt x="358" y="130"/>
                    <a:pt x="367" y="144"/>
                  </a:cubicBezTo>
                  <a:cubicBezTo>
                    <a:pt x="371" y="151"/>
                    <a:pt x="375" y="158"/>
                    <a:pt x="378" y="165"/>
                  </a:cubicBezTo>
                  <a:cubicBezTo>
                    <a:pt x="384" y="179"/>
                    <a:pt x="389" y="194"/>
                    <a:pt x="391" y="210"/>
                  </a:cubicBezTo>
                  <a:cubicBezTo>
                    <a:pt x="391" y="214"/>
                    <a:pt x="392" y="218"/>
                    <a:pt x="392" y="222"/>
                  </a:cubicBezTo>
                  <a:cubicBezTo>
                    <a:pt x="392" y="231"/>
                    <a:pt x="392" y="240"/>
                    <a:pt x="391" y="249"/>
                  </a:cubicBezTo>
                  <a:cubicBezTo>
                    <a:pt x="390" y="260"/>
                    <a:pt x="387" y="271"/>
                    <a:pt x="384" y="281"/>
                  </a:cubicBezTo>
                  <a:cubicBezTo>
                    <a:pt x="380" y="293"/>
                    <a:pt x="375" y="305"/>
                    <a:pt x="368" y="316"/>
                  </a:cubicBezTo>
                  <a:cubicBezTo>
                    <a:pt x="362" y="325"/>
                    <a:pt x="356" y="334"/>
                    <a:pt x="348" y="342"/>
                  </a:cubicBezTo>
                  <a:cubicBezTo>
                    <a:pt x="340" y="351"/>
                    <a:pt x="330" y="360"/>
                    <a:pt x="319" y="3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a:extLst>
                <a:ext uri="{FF2B5EF4-FFF2-40B4-BE49-F238E27FC236}">
                  <a16:creationId xmlns:a16="http://schemas.microsoft.com/office/drawing/2014/main" id="{0575C274-ECE6-41B6-9F4A-6172B94C7C14}"/>
                </a:ext>
              </a:extLst>
            </p:cNvPr>
            <p:cNvSpPr>
              <a:spLocks/>
            </p:cNvSpPr>
            <p:nvPr/>
          </p:nvSpPr>
          <p:spPr bwMode="auto">
            <a:xfrm>
              <a:off x="3954110" y="1392238"/>
              <a:ext cx="419629" cy="420776"/>
            </a:xfrm>
            <a:custGeom>
              <a:avLst/>
              <a:gdLst/>
              <a:ahLst/>
              <a:cxnLst>
                <a:cxn ang="0">
                  <a:pos x="265" y="116"/>
                </a:cxn>
                <a:cxn ang="0">
                  <a:pos x="255" y="79"/>
                </a:cxn>
                <a:cxn ang="0">
                  <a:pos x="246" y="62"/>
                </a:cxn>
                <a:cxn ang="0">
                  <a:pos x="221" y="33"/>
                </a:cxn>
                <a:cxn ang="0">
                  <a:pos x="195" y="15"/>
                </a:cxn>
                <a:cxn ang="0">
                  <a:pos x="171" y="5"/>
                </a:cxn>
                <a:cxn ang="0">
                  <a:pos x="140" y="0"/>
                </a:cxn>
                <a:cxn ang="0">
                  <a:pos x="127" y="0"/>
                </a:cxn>
                <a:cxn ang="0">
                  <a:pos x="113" y="1"/>
                </a:cxn>
                <a:cxn ang="0">
                  <a:pos x="83" y="10"/>
                </a:cxn>
                <a:cxn ang="0">
                  <a:pos x="60" y="22"/>
                </a:cxn>
                <a:cxn ang="0">
                  <a:pos x="36" y="42"/>
                </a:cxn>
                <a:cxn ang="0">
                  <a:pos x="20" y="64"/>
                </a:cxn>
                <a:cxn ang="0">
                  <a:pos x="7" y="92"/>
                </a:cxn>
                <a:cxn ang="0">
                  <a:pos x="1" y="118"/>
                </a:cxn>
                <a:cxn ang="0">
                  <a:pos x="1" y="139"/>
                </a:cxn>
                <a:cxn ang="0">
                  <a:pos x="2" y="149"/>
                </a:cxn>
                <a:cxn ang="0">
                  <a:pos x="12" y="186"/>
                </a:cxn>
                <a:cxn ang="0">
                  <a:pos x="21" y="203"/>
                </a:cxn>
                <a:cxn ang="0">
                  <a:pos x="46" y="233"/>
                </a:cxn>
                <a:cxn ang="0">
                  <a:pos x="71" y="250"/>
                </a:cxn>
                <a:cxn ang="0">
                  <a:pos x="96" y="260"/>
                </a:cxn>
                <a:cxn ang="0">
                  <a:pos x="127" y="266"/>
                </a:cxn>
                <a:cxn ang="0">
                  <a:pos x="140" y="266"/>
                </a:cxn>
                <a:cxn ang="0">
                  <a:pos x="153" y="264"/>
                </a:cxn>
                <a:cxn ang="0">
                  <a:pos x="184" y="256"/>
                </a:cxn>
                <a:cxn ang="0">
                  <a:pos x="207" y="243"/>
                </a:cxn>
                <a:cxn ang="0">
                  <a:pos x="231" y="223"/>
                </a:cxn>
                <a:cxn ang="0">
                  <a:pos x="247" y="202"/>
                </a:cxn>
                <a:cxn ang="0">
                  <a:pos x="260" y="174"/>
                </a:cxn>
                <a:cxn ang="0">
                  <a:pos x="266" y="147"/>
                </a:cxn>
                <a:cxn ang="0">
                  <a:pos x="266" y="126"/>
                </a:cxn>
                <a:cxn ang="0">
                  <a:pos x="265" y="116"/>
                </a:cxn>
              </a:cxnLst>
              <a:rect l="0" t="0" r="r" b="b"/>
              <a:pathLst>
                <a:path w="266" h="266">
                  <a:moveTo>
                    <a:pt x="265" y="116"/>
                  </a:moveTo>
                  <a:cubicBezTo>
                    <a:pt x="264" y="103"/>
                    <a:pt x="260" y="91"/>
                    <a:pt x="255" y="79"/>
                  </a:cubicBezTo>
                  <a:cubicBezTo>
                    <a:pt x="252" y="73"/>
                    <a:pt x="249" y="68"/>
                    <a:pt x="246" y="62"/>
                  </a:cubicBezTo>
                  <a:cubicBezTo>
                    <a:pt x="239" y="51"/>
                    <a:pt x="231" y="41"/>
                    <a:pt x="221" y="33"/>
                  </a:cubicBezTo>
                  <a:cubicBezTo>
                    <a:pt x="213" y="26"/>
                    <a:pt x="205" y="20"/>
                    <a:pt x="195" y="15"/>
                  </a:cubicBezTo>
                  <a:cubicBezTo>
                    <a:pt x="188" y="11"/>
                    <a:pt x="179" y="8"/>
                    <a:pt x="171" y="5"/>
                  </a:cubicBezTo>
                  <a:cubicBezTo>
                    <a:pt x="161" y="2"/>
                    <a:pt x="151" y="1"/>
                    <a:pt x="140" y="0"/>
                  </a:cubicBezTo>
                  <a:cubicBezTo>
                    <a:pt x="136" y="0"/>
                    <a:pt x="131" y="0"/>
                    <a:pt x="127" y="0"/>
                  </a:cubicBezTo>
                  <a:cubicBezTo>
                    <a:pt x="122" y="0"/>
                    <a:pt x="118" y="1"/>
                    <a:pt x="113" y="1"/>
                  </a:cubicBezTo>
                  <a:cubicBezTo>
                    <a:pt x="103" y="3"/>
                    <a:pt x="93" y="6"/>
                    <a:pt x="83" y="10"/>
                  </a:cubicBezTo>
                  <a:cubicBezTo>
                    <a:pt x="75" y="13"/>
                    <a:pt x="67" y="17"/>
                    <a:pt x="60" y="22"/>
                  </a:cubicBezTo>
                  <a:cubicBezTo>
                    <a:pt x="51" y="28"/>
                    <a:pt x="43" y="35"/>
                    <a:pt x="36" y="42"/>
                  </a:cubicBezTo>
                  <a:cubicBezTo>
                    <a:pt x="30" y="49"/>
                    <a:pt x="25" y="56"/>
                    <a:pt x="20" y="64"/>
                  </a:cubicBezTo>
                  <a:cubicBezTo>
                    <a:pt x="14" y="72"/>
                    <a:pt x="10" y="82"/>
                    <a:pt x="7" y="92"/>
                  </a:cubicBezTo>
                  <a:cubicBezTo>
                    <a:pt x="4" y="100"/>
                    <a:pt x="2" y="109"/>
                    <a:pt x="1" y="118"/>
                  </a:cubicBezTo>
                  <a:cubicBezTo>
                    <a:pt x="1" y="125"/>
                    <a:pt x="0" y="132"/>
                    <a:pt x="1" y="139"/>
                  </a:cubicBezTo>
                  <a:cubicBezTo>
                    <a:pt x="1" y="143"/>
                    <a:pt x="1" y="146"/>
                    <a:pt x="2" y="149"/>
                  </a:cubicBezTo>
                  <a:cubicBezTo>
                    <a:pt x="3" y="162"/>
                    <a:pt x="7" y="175"/>
                    <a:pt x="12" y="186"/>
                  </a:cubicBezTo>
                  <a:cubicBezTo>
                    <a:pt x="14" y="192"/>
                    <a:pt x="17" y="198"/>
                    <a:pt x="21" y="203"/>
                  </a:cubicBezTo>
                  <a:cubicBezTo>
                    <a:pt x="28" y="214"/>
                    <a:pt x="36" y="224"/>
                    <a:pt x="46" y="233"/>
                  </a:cubicBezTo>
                  <a:cubicBezTo>
                    <a:pt x="53" y="239"/>
                    <a:pt x="62" y="245"/>
                    <a:pt x="71" y="250"/>
                  </a:cubicBezTo>
                  <a:cubicBezTo>
                    <a:pt x="79" y="254"/>
                    <a:pt x="87" y="258"/>
                    <a:pt x="96" y="260"/>
                  </a:cubicBezTo>
                  <a:cubicBezTo>
                    <a:pt x="106" y="263"/>
                    <a:pt x="116" y="265"/>
                    <a:pt x="127" y="266"/>
                  </a:cubicBezTo>
                  <a:cubicBezTo>
                    <a:pt x="131" y="266"/>
                    <a:pt x="136" y="266"/>
                    <a:pt x="140" y="266"/>
                  </a:cubicBezTo>
                  <a:cubicBezTo>
                    <a:pt x="145" y="265"/>
                    <a:pt x="149" y="265"/>
                    <a:pt x="153" y="264"/>
                  </a:cubicBezTo>
                  <a:cubicBezTo>
                    <a:pt x="164" y="263"/>
                    <a:pt x="174" y="260"/>
                    <a:pt x="184" y="256"/>
                  </a:cubicBezTo>
                  <a:cubicBezTo>
                    <a:pt x="192" y="252"/>
                    <a:pt x="200" y="248"/>
                    <a:pt x="207" y="243"/>
                  </a:cubicBezTo>
                  <a:cubicBezTo>
                    <a:pt x="216" y="238"/>
                    <a:pt x="224" y="231"/>
                    <a:pt x="231" y="223"/>
                  </a:cubicBezTo>
                  <a:cubicBezTo>
                    <a:pt x="237" y="217"/>
                    <a:pt x="242" y="209"/>
                    <a:pt x="247" y="202"/>
                  </a:cubicBezTo>
                  <a:cubicBezTo>
                    <a:pt x="252" y="193"/>
                    <a:pt x="257" y="184"/>
                    <a:pt x="260" y="174"/>
                  </a:cubicBezTo>
                  <a:cubicBezTo>
                    <a:pt x="263" y="165"/>
                    <a:pt x="265" y="156"/>
                    <a:pt x="266" y="147"/>
                  </a:cubicBezTo>
                  <a:cubicBezTo>
                    <a:pt x="266" y="140"/>
                    <a:pt x="266" y="133"/>
                    <a:pt x="266" y="126"/>
                  </a:cubicBezTo>
                  <a:cubicBezTo>
                    <a:pt x="266" y="123"/>
                    <a:pt x="266" y="119"/>
                    <a:pt x="265" y="11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a:extLst>
                <a:ext uri="{FF2B5EF4-FFF2-40B4-BE49-F238E27FC236}">
                  <a16:creationId xmlns:a16="http://schemas.microsoft.com/office/drawing/2014/main" id="{8B79D675-6069-4949-825E-F1A7A256F005}"/>
                </a:ext>
              </a:extLst>
            </p:cNvPr>
            <p:cNvSpPr>
              <a:spLocks noEditPoints="1"/>
            </p:cNvSpPr>
            <p:nvPr/>
          </p:nvSpPr>
          <p:spPr bwMode="auto">
            <a:xfrm>
              <a:off x="4676422" y="1873779"/>
              <a:ext cx="803716" cy="806009"/>
            </a:xfrm>
            <a:custGeom>
              <a:avLst/>
              <a:gdLst/>
              <a:ahLst/>
              <a:cxnLst>
                <a:cxn ang="0">
                  <a:pos x="503" y="193"/>
                </a:cxn>
                <a:cxn ang="0">
                  <a:pos x="464" y="190"/>
                </a:cxn>
                <a:cxn ang="0">
                  <a:pos x="461" y="111"/>
                </a:cxn>
                <a:cxn ang="0">
                  <a:pos x="440" y="79"/>
                </a:cxn>
                <a:cxn ang="0">
                  <a:pos x="404" y="94"/>
                </a:cxn>
                <a:cxn ang="0">
                  <a:pos x="381" y="37"/>
                </a:cxn>
                <a:cxn ang="0">
                  <a:pos x="348" y="17"/>
                </a:cxn>
                <a:cxn ang="0">
                  <a:pos x="323" y="46"/>
                </a:cxn>
                <a:cxn ang="0">
                  <a:pos x="276" y="4"/>
                </a:cxn>
                <a:cxn ang="0">
                  <a:pos x="237" y="0"/>
                </a:cxn>
                <a:cxn ang="0">
                  <a:pos x="227" y="37"/>
                </a:cxn>
                <a:cxn ang="0">
                  <a:pos x="168" y="19"/>
                </a:cxn>
                <a:cxn ang="0">
                  <a:pos x="131" y="31"/>
                </a:cxn>
                <a:cxn ang="0">
                  <a:pos x="137" y="69"/>
                </a:cxn>
                <a:cxn ang="0">
                  <a:pos x="76" y="77"/>
                </a:cxn>
                <a:cxn ang="0">
                  <a:pos x="48" y="104"/>
                </a:cxn>
                <a:cxn ang="0">
                  <a:pos x="70" y="136"/>
                </a:cxn>
                <a:cxn ang="0">
                  <a:pos x="18" y="169"/>
                </a:cxn>
                <a:cxn ang="0">
                  <a:pos x="3" y="206"/>
                </a:cxn>
                <a:cxn ang="0">
                  <a:pos x="37" y="225"/>
                </a:cxn>
                <a:cxn ang="0">
                  <a:pos x="35" y="267"/>
                </a:cxn>
                <a:cxn ang="0">
                  <a:pos x="0" y="284"/>
                </a:cxn>
                <a:cxn ang="0">
                  <a:pos x="12" y="321"/>
                </a:cxn>
                <a:cxn ang="0">
                  <a:pos x="70" y="374"/>
                </a:cxn>
                <a:cxn ang="0">
                  <a:pos x="48" y="406"/>
                </a:cxn>
                <a:cxn ang="0">
                  <a:pos x="76" y="432"/>
                </a:cxn>
                <a:cxn ang="0">
                  <a:pos x="137" y="441"/>
                </a:cxn>
                <a:cxn ang="0">
                  <a:pos x="131" y="479"/>
                </a:cxn>
                <a:cxn ang="0">
                  <a:pos x="168" y="491"/>
                </a:cxn>
                <a:cxn ang="0">
                  <a:pos x="228" y="473"/>
                </a:cxn>
                <a:cxn ang="0">
                  <a:pos x="238" y="510"/>
                </a:cxn>
                <a:cxn ang="0">
                  <a:pos x="277" y="505"/>
                </a:cxn>
                <a:cxn ang="0">
                  <a:pos x="323" y="464"/>
                </a:cxn>
                <a:cxn ang="0">
                  <a:pos x="348" y="493"/>
                </a:cxn>
                <a:cxn ang="0">
                  <a:pos x="381" y="472"/>
                </a:cxn>
                <a:cxn ang="0">
                  <a:pos x="404" y="415"/>
                </a:cxn>
                <a:cxn ang="0">
                  <a:pos x="440" y="431"/>
                </a:cxn>
                <a:cxn ang="0">
                  <a:pos x="461" y="398"/>
                </a:cxn>
                <a:cxn ang="0">
                  <a:pos x="458" y="337"/>
                </a:cxn>
                <a:cxn ang="0">
                  <a:pos x="497" y="336"/>
                </a:cxn>
                <a:cxn ang="0">
                  <a:pos x="502" y="298"/>
                </a:cxn>
                <a:cxn ang="0">
                  <a:pos x="474" y="255"/>
                </a:cxn>
                <a:cxn ang="0">
                  <a:pos x="505" y="232"/>
                </a:cxn>
                <a:cxn ang="0">
                  <a:pos x="347" y="411"/>
                </a:cxn>
                <a:cxn ang="0">
                  <a:pos x="273" y="436"/>
                </a:cxn>
                <a:cxn ang="0">
                  <a:pos x="236" y="436"/>
                </a:cxn>
                <a:cxn ang="0">
                  <a:pos x="161" y="411"/>
                </a:cxn>
                <a:cxn ang="0">
                  <a:pos x="96" y="344"/>
                </a:cxn>
                <a:cxn ang="0">
                  <a:pos x="73" y="268"/>
                </a:cxn>
                <a:cxn ang="0">
                  <a:pos x="75" y="226"/>
                </a:cxn>
                <a:cxn ang="0">
                  <a:pos x="104" y="153"/>
                </a:cxn>
                <a:cxn ang="0">
                  <a:pos x="161" y="99"/>
                </a:cxn>
                <a:cxn ang="0">
                  <a:pos x="236" y="74"/>
                </a:cxn>
                <a:cxn ang="0">
                  <a:pos x="273" y="74"/>
                </a:cxn>
                <a:cxn ang="0">
                  <a:pos x="347" y="99"/>
                </a:cxn>
                <a:cxn ang="0">
                  <a:pos x="413" y="166"/>
                </a:cxn>
                <a:cxn ang="0">
                  <a:pos x="436" y="241"/>
                </a:cxn>
                <a:cxn ang="0">
                  <a:pos x="434" y="284"/>
                </a:cxn>
                <a:cxn ang="0">
                  <a:pos x="404" y="357"/>
                </a:cxn>
                <a:cxn ang="0">
                  <a:pos x="347" y="411"/>
                </a:cxn>
              </a:cxnLst>
              <a:rect l="0" t="0" r="r" b="b"/>
              <a:pathLst>
                <a:path w="509" h="510">
                  <a:moveTo>
                    <a:pt x="508" y="226"/>
                  </a:moveTo>
                  <a:cubicBezTo>
                    <a:pt x="503" y="193"/>
                    <a:pt x="503" y="193"/>
                    <a:pt x="503" y="193"/>
                  </a:cubicBezTo>
                  <a:cubicBezTo>
                    <a:pt x="502" y="191"/>
                    <a:pt x="500" y="189"/>
                    <a:pt x="497" y="189"/>
                  </a:cubicBezTo>
                  <a:cubicBezTo>
                    <a:pt x="464" y="190"/>
                    <a:pt x="464" y="190"/>
                    <a:pt x="464" y="190"/>
                  </a:cubicBezTo>
                  <a:cubicBezTo>
                    <a:pt x="458" y="171"/>
                    <a:pt x="450" y="152"/>
                    <a:pt x="439" y="136"/>
                  </a:cubicBezTo>
                  <a:cubicBezTo>
                    <a:pt x="461" y="111"/>
                    <a:pt x="461" y="111"/>
                    <a:pt x="461" y="111"/>
                  </a:cubicBezTo>
                  <a:cubicBezTo>
                    <a:pt x="463" y="109"/>
                    <a:pt x="463" y="106"/>
                    <a:pt x="461" y="104"/>
                  </a:cubicBezTo>
                  <a:cubicBezTo>
                    <a:pt x="440" y="79"/>
                    <a:pt x="440" y="79"/>
                    <a:pt x="440" y="79"/>
                  </a:cubicBezTo>
                  <a:cubicBezTo>
                    <a:pt x="438" y="77"/>
                    <a:pt x="435" y="76"/>
                    <a:pt x="433" y="77"/>
                  </a:cubicBezTo>
                  <a:cubicBezTo>
                    <a:pt x="404" y="94"/>
                    <a:pt x="404" y="94"/>
                    <a:pt x="404" y="94"/>
                  </a:cubicBezTo>
                  <a:cubicBezTo>
                    <a:pt x="394" y="85"/>
                    <a:pt x="383" y="76"/>
                    <a:pt x="371" y="69"/>
                  </a:cubicBezTo>
                  <a:cubicBezTo>
                    <a:pt x="381" y="37"/>
                    <a:pt x="381" y="37"/>
                    <a:pt x="381" y="37"/>
                  </a:cubicBezTo>
                  <a:cubicBezTo>
                    <a:pt x="382" y="35"/>
                    <a:pt x="380" y="32"/>
                    <a:pt x="378" y="31"/>
                  </a:cubicBezTo>
                  <a:cubicBezTo>
                    <a:pt x="348" y="17"/>
                    <a:pt x="348" y="17"/>
                    <a:pt x="348" y="17"/>
                  </a:cubicBezTo>
                  <a:cubicBezTo>
                    <a:pt x="345" y="16"/>
                    <a:pt x="342" y="17"/>
                    <a:pt x="341" y="19"/>
                  </a:cubicBezTo>
                  <a:cubicBezTo>
                    <a:pt x="323" y="46"/>
                    <a:pt x="323" y="46"/>
                    <a:pt x="323" y="46"/>
                  </a:cubicBezTo>
                  <a:cubicBezTo>
                    <a:pt x="309" y="42"/>
                    <a:pt x="295" y="38"/>
                    <a:pt x="281" y="37"/>
                  </a:cubicBezTo>
                  <a:cubicBezTo>
                    <a:pt x="276" y="4"/>
                    <a:pt x="276" y="4"/>
                    <a:pt x="276" y="4"/>
                  </a:cubicBezTo>
                  <a:cubicBezTo>
                    <a:pt x="275" y="2"/>
                    <a:pt x="273" y="0"/>
                    <a:pt x="270" y="0"/>
                  </a:cubicBezTo>
                  <a:cubicBezTo>
                    <a:pt x="237" y="0"/>
                    <a:pt x="237" y="0"/>
                    <a:pt x="237" y="0"/>
                  </a:cubicBezTo>
                  <a:cubicBezTo>
                    <a:pt x="234" y="0"/>
                    <a:pt x="232" y="2"/>
                    <a:pt x="231" y="4"/>
                  </a:cubicBezTo>
                  <a:cubicBezTo>
                    <a:pt x="227" y="37"/>
                    <a:pt x="227" y="37"/>
                    <a:pt x="227" y="37"/>
                  </a:cubicBezTo>
                  <a:cubicBezTo>
                    <a:pt x="213" y="39"/>
                    <a:pt x="199" y="42"/>
                    <a:pt x="186" y="46"/>
                  </a:cubicBezTo>
                  <a:cubicBezTo>
                    <a:pt x="168" y="19"/>
                    <a:pt x="168" y="19"/>
                    <a:pt x="168" y="19"/>
                  </a:cubicBezTo>
                  <a:cubicBezTo>
                    <a:pt x="166" y="17"/>
                    <a:pt x="163" y="16"/>
                    <a:pt x="161" y="17"/>
                  </a:cubicBezTo>
                  <a:cubicBezTo>
                    <a:pt x="131" y="31"/>
                    <a:pt x="131" y="31"/>
                    <a:pt x="131" y="31"/>
                  </a:cubicBezTo>
                  <a:cubicBezTo>
                    <a:pt x="128" y="32"/>
                    <a:pt x="127" y="35"/>
                    <a:pt x="128" y="37"/>
                  </a:cubicBezTo>
                  <a:cubicBezTo>
                    <a:pt x="137" y="69"/>
                    <a:pt x="137" y="69"/>
                    <a:pt x="137" y="69"/>
                  </a:cubicBezTo>
                  <a:cubicBezTo>
                    <a:pt x="125" y="76"/>
                    <a:pt x="114" y="85"/>
                    <a:pt x="104" y="94"/>
                  </a:cubicBezTo>
                  <a:cubicBezTo>
                    <a:pt x="76" y="77"/>
                    <a:pt x="76" y="77"/>
                    <a:pt x="76" y="77"/>
                  </a:cubicBezTo>
                  <a:cubicBezTo>
                    <a:pt x="74" y="76"/>
                    <a:pt x="71" y="77"/>
                    <a:pt x="69" y="79"/>
                  </a:cubicBezTo>
                  <a:cubicBezTo>
                    <a:pt x="48" y="104"/>
                    <a:pt x="48" y="104"/>
                    <a:pt x="48" y="104"/>
                  </a:cubicBezTo>
                  <a:cubicBezTo>
                    <a:pt x="46" y="106"/>
                    <a:pt x="46" y="109"/>
                    <a:pt x="48" y="111"/>
                  </a:cubicBezTo>
                  <a:cubicBezTo>
                    <a:pt x="70" y="136"/>
                    <a:pt x="70" y="136"/>
                    <a:pt x="70" y="136"/>
                  </a:cubicBezTo>
                  <a:cubicBezTo>
                    <a:pt x="62" y="147"/>
                    <a:pt x="56" y="160"/>
                    <a:pt x="50" y="173"/>
                  </a:cubicBezTo>
                  <a:cubicBezTo>
                    <a:pt x="18" y="169"/>
                    <a:pt x="18" y="169"/>
                    <a:pt x="18" y="169"/>
                  </a:cubicBezTo>
                  <a:cubicBezTo>
                    <a:pt x="15" y="169"/>
                    <a:pt x="13" y="171"/>
                    <a:pt x="12" y="173"/>
                  </a:cubicBezTo>
                  <a:cubicBezTo>
                    <a:pt x="3" y="206"/>
                    <a:pt x="3" y="206"/>
                    <a:pt x="3" y="206"/>
                  </a:cubicBezTo>
                  <a:cubicBezTo>
                    <a:pt x="3" y="208"/>
                    <a:pt x="4" y="211"/>
                    <a:pt x="6" y="212"/>
                  </a:cubicBezTo>
                  <a:cubicBezTo>
                    <a:pt x="37" y="225"/>
                    <a:pt x="37" y="225"/>
                    <a:pt x="37" y="225"/>
                  </a:cubicBezTo>
                  <a:cubicBezTo>
                    <a:pt x="35" y="235"/>
                    <a:pt x="35" y="245"/>
                    <a:pt x="35" y="255"/>
                  </a:cubicBezTo>
                  <a:cubicBezTo>
                    <a:pt x="35" y="259"/>
                    <a:pt x="35" y="263"/>
                    <a:pt x="35" y="267"/>
                  </a:cubicBezTo>
                  <a:cubicBezTo>
                    <a:pt x="4" y="277"/>
                    <a:pt x="4" y="277"/>
                    <a:pt x="4" y="277"/>
                  </a:cubicBezTo>
                  <a:cubicBezTo>
                    <a:pt x="1" y="278"/>
                    <a:pt x="0" y="281"/>
                    <a:pt x="0" y="284"/>
                  </a:cubicBezTo>
                  <a:cubicBezTo>
                    <a:pt x="6" y="316"/>
                    <a:pt x="6" y="316"/>
                    <a:pt x="6" y="316"/>
                  </a:cubicBezTo>
                  <a:cubicBezTo>
                    <a:pt x="6" y="319"/>
                    <a:pt x="9" y="321"/>
                    <a:pt x="12" y="321"/>
                  </a:cubicBezTo>
                  <a:cubicBezTo>
                    <a:pt x="44" y="320"/>
                    <a:pt x="44" y="320"/>
                    <a:pt x="44" y="320"/>
                  </a:cubicBezTo>
                  <a:cubicBezTo>
                    <a:pt x="50" y="339"/>
                    <a:pt x="59" y="357"/>
                    <a:pt x="70" y="374"/>
                  </a:cubicBezTo>
                  <a:cubicBezTo>
                    <a:pt x="48" y="398"/>
                    <a:pt x="48" y="398"/>
                    <a:pt x="48" y="398"/>
                  </a:cubicBezTo>
                  <a:cubicBezTo>
                    <a:pt x="46" y="400"/>
                    <a:pt x="46" y="404"/>
                    <a:pt x="48" y="406"/>
                  </a:cubicBezTo>
                  <a:cubicBezTo>
                    <a:pt x="69" y="431"/>
                    <a:pt x="69" y="431"/>
                    <a:pt x="69" y="431"/>
                  </a:cubicBezTo>
                  <a:cubicBezTo>
                    <a:pt x="71" y="433"/>
                    <a:pt x="74" y="434"/>
                    <a:pt x="76" y="432"/>
                  </a:cubicBezTo>
                  <a:cubicBezTo>
                    <a:pt x="104" y="415"/>
                    <a:pt x="104" y="415"/>
                    <a:pt x="104" y="415"/>
                  </a:cubicBezTo>
                  <a:cubicBezTo>
                    <a:pt x="114" y="425"/>
                    <a:pt x="125" y="433"/>
                    <a:pt x="137" y="441"/>
                  </a:cubicBezTo>
                  <a:cubicBezTo>
                    <a:pt x="128" y="472"/>
                    <a:pt x="128" y="472"/>
                    <a:pt x="128" y="472"/>
                  </a:cubicBezTo>
                  <a:cubicBezTo>
                    <a:pt x="127" y="475"/>
                    <a:pt x="128" y="478"/>
                    <a:pt x="131" y="479"/>
                  </a:cubicBezTo>
                  <a:cubicBezTo>
                    <a:pt x="161" y="493"/>
                    <a:pt x="161" y="493"/>
                    <a:pt x="161" y="493"/>
                  </a:cubicBezTo>
                  <a:cubicBezTo>
                    <a:pt x="163" y="494"/>
                    <a:pt x="166" y="493"/>
                    <a:pt x="168" y="491"/>
                  </a:cubicBezTo>
                  <a:cubicBezTo>
                    <a:pt x="186" y="464"/>
                    <a:pt x="186" y="464"/>
                    <a:pt x="186" y="464"/>
                  </a:cubicBezTo>
                  <a:cubicBezTo>
                    <a:pt x="199" y="468"/>
                    <a:pt x="213" y="471"/>
                    <a:pt x="228" y="473"/>
                  </a:cubicBezTo>
                  <a:cubicBezTo>
                    <a:pt x="233" y="505"/>
                    <a:pt x="233" y="505"/>
                    <a:pt x="233" y="505"/>
                  </a:cubicBezTo>
                  <a:cubicBezTo>
                    <a:pt x="233" y="508"/>
                    <a:pt x="236" y="510"/>
                    <a:pt x="238" y="510"/>
                  </a:cubicBezTo>
                  <a:cubicBezTo>
                    <a:pt x="272" y="510"/>
                    <a:pt x="272" y="510"/>
                    <a:pt x="272" y="510"/>
                  </a:cubicBezTo>
                  <a:cubicBezTo>
                    <a:pt x="274" y="510"/>
                    <a:pt x="277" y="508"/>
                    <a:pt x="277" y="505"/>
                  </a:cubicBezTo>
                  <a:cubicBezTo>
                    <a:pt x="282" y="473"/>
                    <a:pt x="282" y="473"/>
                    <a:pt x="282" y="473"/>
                  </a:cubicBezTo>
                  <a:cubicBezTo>
                    <a:pt x="296" y="471"/>
                    <a:pt x="309" y="468"/>
                    <a:pt x="323" y="464"/>
                  </a:cubicBezTo>
                  <a:cubicBezTo>
                    <a:pt x="341" y="491"/>
                    <a:pt x="341" y="491"/>
                    <a:pt x="341" y="491"/>
                  </a:cubicBezTo>
                  <a:cubicBezTo>
                    <a:pt x="342" y="493"/>
                    <a:pt x="345" y="494"/>
                    <a:pt x="348" y="493"/>
                  </a:cubicBezTo>
                  <a:cubicBezTo>
                    <a:pt x="378" y="479"/>
                    <a:pt x="378" y="479"/>
                    <a:pt x="378" y="479"/>
                  </a:cubicBezTo>
                  <a:cubicBezTo>
                    <a:pt x="380" y="478"/>
                    <a:pt x="382" y="475"/>
                    <a:pt x="381" y="472"/>
                  </a:cubicBezTo>
                  <a:cubicBezTo>
                    <a:pt x="371" y="441"/>
                    <a:pt x="371" y="441"/>
                    <a:pt x="371" y="441"/>
                  </a:cubicBezTo>
                  <a:cubicBezTo>
                    <a:pt x="383" y="433"/>
                    <a:pt x="394" y="425"/>
                    <a:pt x="404" y="415"/>
                  </a:cubicBezTo>
                  <a:cubicBezTo>
                    <a:pt x="433" y="432"/>
                    <a:pt x="433" y="432"/>
                    <a:pt x="433" y="432"/>
                  </a:cubicBezTo>
                  <a:cubicBezTo>
                    <a:pt x="435" y="434"/>
                    <a:pt x="438" y="433"/>
                    <a:pt x="440" y="431"/>
                  </a:cubicBezTo>
                  <a:cubicBezTo>
                    <a:pt x="461" y="406"/>
                    <a:pt x="461" y="406"/>
                    <a:pt x="461" y="406"/>
                  </a:cubicBezTo>
                  <a:cubicBezTo>
                    <a:pt x="463" y="404"/>
                    <a:pt x="463" y="400"/>
                    <a:pt x="461" y="398"/>
                  </a:cubicBezTo>
                  <a:cubicBezTo>
                    <a:pt x="439" y="374"/>
                    <a:pt x="439" y="374"/>
                    <a:pt x="439" y="374"/>
                  </a:cubicBezTo>
                  <a:cubicBezTo>
                    <a:pt x="446" y="362"/>
                    <a:pt x="453" y="350"/>
                    <a:pt x="458" y="337"/>
                  </a:cubicBezTo>
                  <a:cubicBezTo>
                    <a:pt x="491" y="340"/>
                    <a:pt x="491" y="340"/>
                    <a:pt x="491" y="340"/>
                  </a:cubicBezTo>
                  <a:cubicBezTo>
                    <a:pt x="493" y="341"/>
                    <a:pt x="496" y="339"/>
                    <a:pt x="497" y="336"/>
                  </a:cubicBezTo>
                  <a:cubicBezTo>
                    <a:pt x="505" y="304"/>
                    <a:pt x="505" y="304"/>
                    <a:pt x="505" y="304"/>
                  </a:cubicBezTo>
                  <a:cubicBezTo>
                    <a:pt x="506" y="302"/>
                    <a:pt x="505" y="299"/>
                    <a:pt x="502" y="298"/>
                  </a:cubicBezTo>
                  <a:cubicBezTo>
                    <a:pt x="472" y="285"/>
                    <a:pt x="472" y="285"/>
                    <a:pt x="472" y="285"/>
                  </a:cubicBezTo>
                  <a:cubicBezTo>
                    <a:pt x="473" y="275"/>
                    <a:pt x="474" y="265"/>
                    <a:pt x="474" y="255"/>
                  </a:cubicBezTo>
                  <a:cubicBezTo>
                    <a:pt x="474" y="251"/>
                    <a:pt x="474" y="247"/>
                    <a:pt x="474" y="243"/>
                  </a:cubicBezTo>
                  <a:cubicBezTo>
                    <a:pt x="505" y="232"/>
                    <a:pt x="505" y="232"/>
                    <a:pt x="505" y="232"/>
                  </a:cubicBezTo>
                  <a:cubicBezTo>
                    <a:pt x="507" y="232"/>
                    <a:pt x="509" y="229"/>
                    <a:pt x="508" y="226"/>
                  </a:cubicBezTo>
                  <a:close/>
                  <a:moveTo>
                    <a:pt x="347" y="411"/>
                  </a:moveTo>
                  <a:cubicBezTo>
                    <a:pt x="337" y="417"/>
                    <a:pt x="326" y="422"/>
                    <a:pt x="314" y="426"/>
                  </a:cubicBezTo>
                  <a:cubicBezTo>
                    <a:pt x="301" y="431"/>
                    <a:pt x="287" y="434"/>
                    <a:pt x="273" y="436"/>
                  </a:cubicBezTo>
                  <a:cubicBezTo>
                    <a:pt x="267" y="436"/>
                    <a:pt x="261" y="436"/>
                    <a:pt x="254" y="436"/>
                  </a:cubicBezTo>
                  <a:cubicBezTo>
                    <a:pt x="248" y="436"/>
                    <a:pt x="242" y="436"/>
                    <a:pt x="236" y="436"/>
                  </a:cubicBezTo>
                  <a:cubicBezTo>
                    <a:pt x="222" y="434"/>
                    <a:pt x="208" y="431"/>
                    <a:pt x="194" y="426"/>
                  </a:cubicBezTo>
                  <a:cubicBezTo>
                    <a:pt x="183" y="422"/>
                    <a:pt x="172" y="417"/>
                    <a:pt x="161" y="411"/>
                  </a:cubicBezTo>
                  <a:cubicBezTo>
                    <a:pt x="149" y="404"/>
                    <a:pt x="138" y="395"/>
                    <a:pt x="128" y="385"/>
                  </a:cubicBezTo>
                  <a:cubicBezTo>
                    <a:pt x="115" y="373"/>
                    <a:pt x="104" y="359"/>
                    <a:pt x="96" y="344"/>
                  </a:cubicBezTo>
                  <a:cubicBezTo>
                    <a:pt x="91" y="336"/>
                    <a:pt x="88" y="328"/>
                    <a:pt x="84" y="319"/>
                  </a:cubicBezTo>
                  <a:cubicBezTo>
                    <a:pt x="78" y="303"/>
                    <a:pt x="75" y="286"/>
                    <a:pt x="73" y="268"/>
                  </a:cubicBezTo>
                  <a:cubicBezTo>
                    <a:pt x="73" y="264"/>
                    <a:pt x="73" y="259"/>
                    <a:pt x="73" y="255"/>
                  </a:cubicBezTo>
                  <a:cubicBezTo>
                    <a:pt x="73" y="245"/>
                    <a:pt x="73" y="235"/>
                    <a:pt x="75" y="226"/>
                  </a:cubicBezTo>
                  <a:cubicBezTo>
                    <a:pt x="77" y="213"/>
                    <a:pt x="80" y="202"/>
                    <a:pt x="84" y="190"/>
                  </a:cubicBezTo>
                  <a:cubicBezTo>
                    <a:pt x="90" y="177"/>
                    <a:pt x="96" y="164"/>
                    <a:pt x="104" y="153"/>
                  </a:cubicBezTo>
                  <a:cubicBezTo>
                    <a:pt x="111" y="143"/>
                    <a:pt x="119" y="133"/>
                    <a:pt x="128" y="125"/>
                  </a:cubicBezTo>
                  <a:cubicBezTo>
                    <a:pt x="138" y="115"/>
                    <a:pt x="149" y="106"/>
                    <a:pt x="161" y="99"/>
                  </a:cubicBezTo>
                  <a:cubicBezTo>
                    <a:pt x="172" y="93"/>
                    <a:pt x="183" y="87"/>
                    <a:pt x="194" y="83"/>
                  </a:cubicBezTo>
                  <a:cubicBezTo>
                    <a:pt x="208" y="79"/>
                    <a:pt x="222" y="76"/>
                    <a:pt x="236" y="74"/>
                  </a:cubicBezTo>
                  <a:cubicBezTo>
                    <a:pt x="242" y="73"/>
                    <a:pt x="248" y="73"/>
                    <a:pt x="254" y="73"/>
                  </a:cubicBezTo>
                  <a:cubicBezTo>
                    <a:pt x="261" y="73"/>
                    <a:pt x="267" y="73"/>
                    <a:pt x="273" y="74"/>
                  </a:cubicBezTo>
                  <a:cubicBezTo>
                    <a:pt x="287" y="76"/>
                    <a:pt x="301" y="79"/>
                    <a:pt x="314" y="83"/>
                  </a:cubicBezTo>
                  <a:cubicBezTo>
                    <a:pt x="326" y="87"/>
                    <a:pt x="337" y="93"/>
                    <a:pt x="347" y="99"/>
                  </a:cubicBezTo>
                  <a:cubicBezTo>
                    <a:pt x="359" y="106"/>
                    <a:pt x="371" y="115"/>
                    <a:pt x="381" y="125"/>
                  </a:cubicBezTo>
                  <a:cubicBezTo>
                    <a:pt x="394" y="137"/>
                    <a:pt x="404" y="151"/>
                    <a:pt x="413" y="166"/>
                  </a:cubicBezTo>
                  <a:cubicBezTo>
                    <a:pt x="417" y="174"/>
                    <a:pt x="421" y="182"/>
                    <a:pt x="424" y="190"/>
                  </a:cubicBezTo>
                  <a:cubicBezTo>
                    <a:pt x="430" y="206"/>
                    <a:pt x="434" y="224"/>
                    <a:pt x="436" y="241"/>
                  </a:cubicBezTo>
                  <a:cubicBezTo>
                    <a:pt x="436" y="246"/>
                    <a:pt x="436" y="250"/>
                    <a:pt x="436" y="255"/>
                  </a:cubicBezTo>
                  <a:cubicBezTo>
                    <a:pt x="436" y="265"/>
                    <a:pt x="435" y="275"/>
                    <a:pt x="434" y="284"/>
                  </a:cubicBezTo>
                  <a:cubicBezTo>
                    <a:pt x="432" y="296"/>
                    <a:pt x="428" y="308"/>
                    <a:pt x="424" y="319"/>
                  </a:cubicBezTo>
                  <a:cubicBezTo>
                    <a:pt x="419" y="333"/>
                    <a:pt x="412" y="345"/>
                    <a:pt x="404" y="357"/>
                  </a:cubicBezTo>
                  <a:cubicBezTo>
                    <a:pt x="398" y="367"/>
                    <a:pt x="390" y="376"/>
                    <a:pt x="381" y="385"/>
                  </a:cubicBezTo>
                  <a:cubicBezTo>
                    <a:pt x="371" y="395"/>
                    <a:pt x="359" y="404"/>
                    <a:pt x="347" y="4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a:extLst>
                <a:ext uri="{FF2B5EF4-FFF2-40B4-BE49-F238E27FC236}">
                  <a16:creationId xmlns:a16="http://schemas.microsoft.com/office/drawing/2014/main" id="{924C059E-592D-41AA-918F-522883C268DB}"/>
                </a:ext>
              </a:extLst>
            </p:cNvPr>
            <p:cNvSpPr>
              <a:spLocks/>
            </p:cNvSpPr>
            <p:nvPr/>
          </p:nvSpPr>
          <p:spPr bwMode="auto">
            <a:xfrm>
              <a:off x="4844962" y="2043465"/>
              <a:ext cx="466637" cy="465490"/>
            </a:xfrm>
            <a:custGeom>
              <a:avLst/>
              <a:gdLst/>
              <a:ahLst/>
              <a:cxnLst>
                <a:cxn ang="0">
                  <a:pos x="295" y="137"/>
                </a:cxn>
                <a:cxn ang="0">
                  <a:pos x="285" y="96"/>
                </a:cxn>
                <a:cxn ang="0">
                  <a:pos x="276" y="76"/>
                </a:cxn>
                <a:cxn ang="0">
                  <a:pos x="250" y="42"/>
                </a:cxn>
                <a:cxn ang="0">
                  <a:pos x="223" y="21"/>
                </a:cxn>
                <a:cxn ang="0">
                  <a:pos x="196" y="9"/>
                </a:cxn>
                <a:cxn ang="0">
                  <a:pos x="162" y="1"/>
                </a:cxn>
                <a:cxn ang="0">
                  <a:pos x="147" y="0"/>
                </a:cxn>
                <a:cxn ang="0">
                  <a:pos x="133" y="1"/>
                </a:cxn>
                <a:cxn ang="0">
                  <a:pos x="99" y="9"/>
                </a:cxn>
                <a:cxn ang="0">
                  <a:pos x="72" y="21"/>
                </a:cxn>
                <a:cxn ang="0">
                  <a:pos x="44" y="42"/>
                </a:cxn>
                <a:cxn ang="0">
                  <a:pos x="25" y="65"/>
                </a:cxn>
                <a:cxn ang="0">
                  <a:pos x="9" y="96"/>
                </a:cxn>
                <a:cxn ang="0">
                  <a:pos x="2" y="124"/>
                </a:cxn>
                <a:cxn ang="0">
                  <a:pos x="0" y="148"/>
                </a:cxn>
                <a:cxn ang="0">
                  <a:pos x="0" y="159"/>
                </a:cxn>
                <a:cxn ang="0">
                  <a:pos x="9" y="200"/>
                </a:cxn>
                <a:cxn ang="0">
                  <a:pos x="19" y="220"/>
                </a:cxn>
                <a:cxn ang="0">
                  <a:pos x="44" y="254"/>
                </a:cxn>
                <a:cxn ang="0">
                  <a:pos x="72" y="275"/>
                </a:cxn>
                <a:cxn ang="0">
                  <a:pos x="99" y="287"/>
                </a:cxn>
                <a:cxn ang="0">
                  <a:pos x="133" y="295"/>
                </a:cxn>
                <a:cxn ang="0">
                  <a:pos x="147" y="295"/>
                </a:cxn>
                <a:cxn ang="0">
                  <a:pos x="162" y="295"/>
                </a:cxn>
                <a:cxn ang="0">
                  <a:pos x="196" y="287"/>
                </a:cxn>
                <a:cxn ang="0">
                  <a:pos x="223" y="275"/>
                </a:cxn>
                <a:cxn ang="0">
                  <a:pos x="250" y="254"/>
                </a:cxn>
                <a:cxn ang="0">
                  <a:pos x="269" y="231"/>
                </a:cxn>
                <a:cxn ang="0">
                  <a:pos x="285" y="200"/>
                </a:cxn>
                <a:cxn ang="0">
                  <a:pos x="293" y="172"/>
                </a:cxn>
                <a:cxn ang="0">
                  <a:pos x="295" y="148"/>
                </a:cxn>
                <a:cxn ang="0">
                  <a:pos x="295" y="137"/>
                </a:cxn>
              </a:cxnLst>
              <a:rect l="0" t="0" r="r" b="b"/>
              <a:pathLst>
                <a:path w="295" h="295">
                  <a:moveTo>
                    <a:pt x="295" y="137"/>
                  </a:moveTo>
                  <a:cubicBezTo>
                    <a:pt x="293" y="122"/>
                    <a:pt x="290" y="109"/>
                    <a:pt x="285" y="96"/>
                  </a:cubicBezTo>
                  <a:cubicBezTo>
                    <a:pt x="283" y="89"/>
                    <a:pt x="280" y="82"/>
                    <a:pt x="276" y="76"/>
                  </a:cubicBezTo>
                  <a:cubicBezTo>
                    <a:pt x="269" y="63"/>
                    <a:pt x="260" y="52"/>
                    <a:pt x="250" y="42"/>
                  </a:cubicBezTo>
                  <a:cubicBezTo>
                    <a:pt x="242" y="34"/>
                    <a:pt x="233" y="27"/>
                    <a:pt x="223" y="21"/>
                  </a:cubicBezTo>
                  <a:cubicBezTo>
                    <a:pt x="214" y="16"/>
                    <a:pt x="205" y="12"/>
                    <a:pt x="196" y="9"/>
                  </a:cubicBezTo>
                  <a:cubicBezTo>
                    <a:pt x="185" y="5"/>
                    <a:pt x="174" y="2"/>
                    <a:pt x="162" y="1"/>
                  </a:cubicBezTo>
                  <a:cubicBezTo>
                    <a:pt x="157" y="0"/>
                    <a:pt x="152" y="0"/>
                    <a:pt x="147" y="0"/>
                  </a:cubicBezTo>
                  <a:cubicBezTo>
                    <a:pt x="142" y="0"/>
                    <a:pt x="137" y="0"/>
                    <a:pt x="133" y="1"/>
                  </a:cubicBezTo>
                  <a:cubicBezTo>
                    <a:pt x="121" y="2"/>
                    <a:pt x="109" y="5"/>
                    <a:pt x="99" y="9"/>
                  </a:cubicBezTo>
                  <a:cubicBezTo>
                    <a:pt x="89" y="12"/>
                    <a:pt x="80" y="16"/>
                    <a:pt x="72" y="21"/>
                  </a:cubicBezTo>
                  <a:cubicBezTo>
                    <a:pt x="62" y="27"/>
                    <a:pt x="53" y="34"/>
                    <a:pt x="44" y="42"/>
                  </a:cubicBezTo>
                  <a:cubicBezTo>
                    <a:pt x="37" y="49"/>
                    <a:pt x="31" y="57"/>
                    <a:pt x="25" y="65"/>
                  </a:cubicBezTo>
                  <a:cubicBezTo>
                    <a:pt x="19" y="74"/>
                    <a:pt x="13" y="85"/>
                    <a:pt x="9" y="96"/>
                  </a:cubicBezTo>
                  <a:cubicBezTo>
                    <a:pt x="6" y="105"/>
                    <a:pt x="3" y="114"/>
                    <a:pt x="2" y="124"/>
                  </a:cubicBezTo>
                  <a:cubicBezTo>
                    <a:pt x="0" y="132"/>
                    <a:pt x="0" y="140"/>
                    <a:pt x="0" y="148"/>
                  </a:cubicBezTo>
                  <a:cubicBezTo>
                    <a:pt x="0" y="152"/>
                    <a:pt x="0" y="155"/>
                    <a:pt x="0" y="159"/>
                  </a:cubicBezTo>
                  <a:cubicBezTo>
                    <a:pt x="1" y="173"/>
                    <a:pt x="4" y="187"/>
                    <a:pt x="9" y="200"/>
                  </a:cubicBezTo>
                  <a:cubicBezTo>
                    <a:pt x="12" y="207"/>
                    <a:pt x="15" y="214"/>
                    <a:pt x="19" y="220"/>
                  </a:cubicBezTo>
                  <a:cubicBezTo>
                    <a:pt x="25" y="232"/>
                    <a:pt x="34" y="244"/>
                    <a:pt x="44" y="254"/>
                  </a:cubicBezTo>
                  <a:cubicBezTo>
                    <a:pt x="53" y="262"/>
                    <a:pt x="62" y="269"/>
                    <a:pt x="72" y="275"/>
                  </a:cubicBezTo>
                  <a:cubicBezTo>
                    <a:pt x="80" y="280"/>
                    <a:pt x="89" y="284"/>
                    <a:pt x="99" y="287"/>
                  </a:cubicBezTo>
                  <a:cubicBezTo>
                    <a:pt x="109" y="291"/>
                    <a:pt x="121" y="293"/>
                    <a:pt x="133" y="295"/>
                  </a:cubicBezTo>
                  <a:cubicBezTo>
                    <a:pt x="137" y="295"/>
                    <a:pt x="142" y="295"/>
                    <a:pt x="147" y="295"/>
                  </a:cubicBezTo>
                  <a:cubicBezTo>
                    <a:pt x="152" y="295"/>
                    <a:pt x="157" y="295"/>
                    <a:pt x="162" y="295"/>
                  </a:cubicBezTo>
                  <a:cubicBezTo>
                    <a:pt x="174" y="293"/>
                    <a:pt x="185" y="291"/>
                    <a:pt x="196" y="287"/>
                  </a:cubicBezTo>
                  <a:cubicBezTo>
                    <a:pt x="205" y="284"/>
                    <a:pt x="214" y="280"/>
                    <a:pt x="223" y="275"/>
                  </a:cubicBezTo>
                  <a:cubicBezTo>
                    <a:pt x="233" y="269"/>
                    <a:pt x="242" y="262"/>
                    <a:pt x="250" y="254"/>
                  </a:cubicBezTo>
                  <a:cubicBezTo>
                    <a:pt x="257" y="247"/>
                    <a:pt x="264" y="239"/>
                    <a:pt x="269" y="231"/>
                  </a:cubicBezTo>
                  <a:cubicBezTo>
                    <a:pt x="276" y="221"/>
                    <a:pt x="281" y="211"/>
                    <a:pt x="285" y="200"/>
                  </a:cubicBezTo>
                  <a:cubicBezTo>
                    <a:pt x="289" y="191"/>
                    <a:pt x="291" y="181"/>
                    <a:pt x="293" y="172"/>
                  </a:cubicBezTo>
                  <a:cubicBezTo>
                    <a:pt x="294" y="164"/>
                    <a:pt x="295" y="156"/>
                    <a:pt x="295" y="148"/>
                  </a:cubicBezTo>
                  <a:cubicBezTo>
                    <a:pt x="295" y="144"/>
                    <a:pt x="295" y="141"/>
                    <a:pt x="295" y="1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a:extLst>
                <a:ext uri="{FF2B5EF4-FFF2-40B4-BE49-F238E27FC236}">
                  <a16:creationId xmlns:a16="http://schemas.microsoft.com/office/drawing/2014/main" id="{5B24C2AB-5581-4A8A-9147-DEB55FE7AF06}"/>
                </a:ext>
              </a:extLst>
            </p:cNvPr>
            <p:cNvSpPr>
              <a:spLocks noEditPoints="1"/>
            </p:cNvSpPr>
            <p:nvPr/>
          </p:nvSpPr>
          <p:spPr bwMode="auto">
            <a:xfrm>
              <a:off x="4539985" y="2488318"/>
              <a:ext cx="338226" cy="355424"/>
            </a:xfrm>
            <a:custGeom>
              <a:avLst/>
              <a:gdLst/>
              <a:ahLst/>
              <a:cxnLst>
                <a:cxn ang="0">
                  <a:pos x="179" y="127"/>
                </a:cxn>
                <a:cxn ang="0">
                  <a:pos x="175" y="85"/>
                </a:cxn>
                <a:cxn ang="0">
                  <a:pos x="205" y="57"/>
                </a:cxn>
                <a:cxn ang="0">
                  <a:pos x="183" y="40"/>
                </a:cxn>
                <a:cxn ang="0">
                  <a:pos x="117" y="40"/>
                </a:cxn>
                <a:cxn ang="0">
                  <a:pos x="108" y="0"/>
                </a:cxn>
                <a:cxn ang="0">
                  <a:pos x="82" y="11"/>
                </a:cxn>
                <a:cxn ang="0">
                  <a:pos x="49" y="67"/>
                </a:cxn>
                <a:cxn ang="0">
                  <a:pos x="10" y="56"/>
                </a:cxn>
                <a:cxn ang="0">
                  <a:pos x="7" y="83"/>
                </a:cxn>
                <a:cxn ang="0">
                  <a:pos x="34" y="120"/>
                </a:cxn>
                <a:cxn ang="0">
                  <a:pos x="14" y="161"/>
                </a:cxn>
                <a:cxn ang="0">
                  <a:pos x="23" y="187"/>
                </a:cxn>
                <a:cxn ang="0">
                  <a:pos x="59" y="168"/>
                </a:cxn>
                <a:cxn ang="0">
                  <a:pos x="102" y="217"/>
                </a:cxn>
                <a:cxn ang="0">
                  <a:pos x="129" y="223"/>
                </a:cxn>
                <a:cxn ang="0">
                  <a:pos x="131" y="182"/>
                </a:cxn>
                <a:cxn ang="0">
                  <a:pos x="195" y="169"/>
                </a:cxn>
                <a:cxn ang="0">
                  <a:pos x="213" y="149"/>
                </a:cxn>
                <a:cxn ang="0">
                  <a:pos x="160" y="108"/>
                </a:cxn>
                <a:cxn ang="0">
                  <a:pos x="127" y="113"/>
                </a:cxn>
                <a:cxn ang="0">
                  <a:pos x="127" y="108"/>
                </a:cxn>
                <a:cxn ang="0">
                  <a:pos x="160" y="108"/>
                </a:cxn>
                <a:cxn ang="0">
                  <a:pos x="56" y="98"/>
                </a:cxn>
                <a:cxn ang="0">
                  <a:pos x="87" y="114"/>
                </a:cxn>
                <a:cxn ang="0">
                  <a:pos x="60" y="137"/>
                </a:cxn>
                <a:cxn ang="0">
                  <a:pos x="146" y="76"/>
                </a:cxn>
                <a:cxn ang="0">
                  <a:pos x="113" y="93"/>
                </a:cxn>
                <a:cxn ang="0">
                  <a:pos x="146" y="76"/>
                </a:cxn>
                <a:cxn ang="0">
                  <a:pos x="98" y="95"/>
                </a:cxn>
                <a:cxn ang="0">
                  <a:pos x="62" y="84"/>
                </a:cxn>
                <a:cxn ang="0">
                  <a:pos x="69" y="149"/>
                </a:cxn>
                <a:cxn ang="0">
                  <a:pos x="101" y="132"/>
                </a:cxn>
                <a:cxn ang="0">
                  <a:pos x="69" y="149"/>
                </a:cxn>
                <a:cxn ang="0">
                  <a:pos x="117" y="131"/>
                </a:cxn>
                <a:cxn ang="0">
                  <a:pos x="152" y="142"/>
                </a:cxn>
              </a:cxnLst>
              <a:rect l="0" t="0" r="r" b="b"/>
              <a:pathLst>
                <a:path w="214" h="225">
                  <a:moveTo>
                    <a:pt x="208" y="142"/>
                  </a:moveTo>
                  <a:cubicBezTo>
                    <a:pt x="179" y="127"/>
                    <a:pt x="179" y="127"/>
                    <a:pt x="179" y="127"/>
                  </a:cubicBezTo>
                  <a:cubicBezTo>
                    <a:pt x="181" y="120"/>
                    <a:pt x="181" y="113"/>
                    <a:pt x="180" y="106"/>
                  </a:cubicBezTo>
                  <a:cubicBezTo>
                    <a:pt x="180" y="98"/>
                    <a:pt x="178" y="91"/>
                    <a:pt x="175" y="85"/>
                  </a:cubicBezTo>
                  <a:cubicBezTo>
                    <a:pt x="200" y="65"/>
                    <a:pt x="200" y="65"/>
                    <a:pt x="200" y="65"/>
                  </a:cubicBezTo>
                  <a:cubicBezTo>
                    <a:pt x="204" y="62"/>
                    <a:pt x="206" y="58"/>
                    <a:pt x="205" y="57"/>
                  </a:cubicBezTo>
                  <a:cubicBezTo>
                    <a:pt x="192" y="39"/>
                    <a:pt x="192" y="39"/>
                    <a:pt x="192" y="39"/>
                  </a:cubicBezTo>
                  <a:cubicBezTo>
                    <a:pt x="191" y="37"/>
                    <a:pt x="187" y="38"/>
                    <a:pt x="183" y="40"/>
                  </a:cubicBezTo>
                  <a:cubicBezTo>
                    <a:pt x="156" y="57"/>
                    <a:pt x="156" y="57"/>
                    <a:pt x="156" y="57"/>
                  </a:cubicBezTo>
                  <a:cubicBezTo>
                    <a:pt x="145" y="48"/>
                    <a:pt x="132" y="42"/>
                    <a:pt x="117" y="40"/>
                  </a:cubicBezTo>
                  <a:cubicBezTo>
                    <a:pt x="112" y="8"/>
                    <a:pt x="112" y="8"/>
                    <a:pt x="112" y="8"/>
                  </a:cubicBezTo>
                  <a:cubicBezTo>
                    <a:pt x="111" y="4"/>
                    <a:pt x="109" y="0"/>
                    <a:pt x="108" y="0"/>
                  </a:cubicBezTo>
                  <a:cubicBezTo>
                    <a:pt x="85" y="3"/>
                    <a:pt x="85" y="3"/>
                    <a:pt x="85" y="3"/>
                  </a:cubicBezTo>
                  <a:cubicBezTo>
                    <a:pt x="84" y="3"/>
                    <a:pt x="82" y="6"/>
                    <a:pt x="82" y="11"/>
                  </a:cubicBezTo>
                  <a:cubicBezTo>
                    <a:pt x="84" y="43"/>
                    <a:pt x="84" y="43"/>
                    <a:pt x="84" y="43"/>
                  </a:cubicBezTo>
                  <a:cubicBezTo>
                    <a:pt x="70" y="48"/>
                    <a:pt x="58" y="56"/>
                    <a:pt x="49" y="67"/>
                  </a:cubicBezTo>
                  <a:cubicBezTo>
                    <a:pt x="19" y="56"/>
                    <a:pt x="19" y="56"/>
                    <a:pt x="19" y="56"/>
                  </a:cubicBezTo>
                  <a:cubicBezTo>
                    <a:pt x="15" y="54"/>
                    <a:pt x="11" y="54"/>
                    <a:pt x="10" y="56"/>
                  </a:cubicBezTo>
                  <a:cubicBezTo>
                    <a:pt x="1" y="77"/>
                    <a:pt x="1" y="77"/>
                    <a:pt x="1" y="77"/>
                  </a:cubicBezTo>
                  <a:cubicBezTo>
                    <a:pt x="0" y="78"/>
                    <a:pt x="3" y="81"/>
                    <a:pt x="7" y="83"/>
                  </a:cubicBezTo>
                  <a:cubicBezTo>
                    <a:pt x="35" y="98"/>
                    <a:pt x="35" y="98"/>
                    <a:pt x="35" y="98"/>
                  </a:cubicBezTo>
                  <a:cubicBezTo>
                    <a:pt x="34" y="105"/>
                    <a:pt x="33" y="112"/>
                    <a:pt x="34" y="120"/>
                  </a:cubicBezTo>
                  <a:cubicBezTo>
                    <a:pt x="35" y="127"/>
                    <a:pt x="36" y="134"/>
                    <a:pt x="39" y="140"/>
                  </a:cubicBezTo>
                  <a:cubicBezTo>
                    <a:pt x="14" y="161"/>
                    <a:pt x="14" y="161"/>
                    <a:pt x="14" y="161"/>
                  </a:cubicBezTo>
                  <a:cubicBezTo>
                    <a:pt x="11" y="163"/>
                    <a:pt x="9" y="167"/>
                    <a:pt x="10" y="168"/>
                  </a:cubicBezTo>
                  <a:cubicBezTo>
                    <a:pt x="23" y="187"/>
                    <a:pt x="23" y="187"/>
                    <a:pt x="23" y="187"/>
                  </a:cubicBezTo>
                  <a:cubicBezTo>
                    <a:pt x="24" y="188"/>
                    <a:pt x="28" y="187"/>
                    <a:pt x="31" y="185"/>
                  </a:cubicBezTo>
                  <a:cubicBezTo>
                    <a:pt x="59" y="168"/>
                    <a:pt x="59" y="168"/>
                    <a:pt x="59" y="168"/>
                  </a:cubicBezTo>
                  <a:cubicBezTo>
                    <a:pt x="69" y="177"/>
                    <a:pt x="83" y="184"/>
                    <a:pt x="97" y="186"/>
                  </a:cubicBezTo>
                  <a:cubicBezTo>
                    <a:pt x="102" y="217"/>
                    <a:pt x="102" y="217"/>
                    <a:pt x="102" y="217"/>
                  </a:cubicBezTo>
                  <a:cubicBezTo>
                    <a:pt x="103" y="221"/>
                    <a:pt x="105" y="225"/>
                    <a:pt x="107" y="225"/>
                  </a:cubicBezTo>
                  <a:cubicBezTo>
                    <a:pt x="129" y="223"/>
                    <a:pt x="129" y="223"/>
                    <a:pt x="129" y="223"/>
                  </a:cubicBezTo>
                  <a:cubicBezTo>
                    <a:pt x="131" y="222"/>
                    <a:pt x="132" y="219"/>
                    <a:pt x="132" y="214"/>
                  </a:cubicBezTo>
                  <a:cubicBezTo>
                    <a:pt x="131" y="182"/>
                    <a:pt x="131" y="182"/>
                    <a:pt x="131" y="182"/>
                  </a:cubicBezTo>
                  <a:cubicBezTo>
                    <a:pt x="145" y="178"/>
                    <a:pt x="157" y="169"/>
                    <a:pt x="165" y="158"/>
                  </a:cubicBezTo>
                  <a:cubicBezTo>
                    <a:pt x="195" y="169"/>
                    <a:pt x="195" y="169"/>
                    <a:pt x="195" y="169"/>
                  </a:cubicBezTo>
                  <a:cubicBezTo>
                    <a:pt x="199" y="171"/>
                    <a:pt x="203" y="171"/>
                    <a:pt x="204" y="169"/>
                  </a:cubicBezTo>
                  <a:cubicBezTo>
                    <a:pt x="213" y="149"/>
                    <a:pt x="213" y="149"/>
                    <a:pt x="213" y="149"/>
                  </a:cubicBezTo>
                  <a:cubicBezTo>
                    <a:pt x="214" y="147"/>
                    <a:pt x="212" y="144"/>
                    <a:pt x="208" y="142"/>
                  </a:cubicBezTo>
                  <a:close/>
                  <a:moveTo>
                    <a:pt x="160" y="108"/>
                  </a:moveTo>
                  <a:cubicBezTo>
                    <a:pt x="161" y="115"/>
                    <a:pt x="160" y="121"/>
                    <a:pt x="158" y="128"/>
                  </a:cubicBezTo>
                  <a:cubicBezTo>
                    <a:pt x="127" y="113"/>
                    <a:pt x="127" y="113"/>
                    <a:pt x="127" y="113"/>
                  </a:cubicBezTo>
                  <a:cubicBezTo>
                    <a:pt x="127" y="113"/>
                    <a:pt x="127" y="112"/>
                    <a:pt x="127" y="111"/>
                  </a:cubicBezTo>
                  <a:cubicBezTo>
                    <a:pt x="127" y="110"/>
                    <a:pt x="127" y="109"/>
                    <a:pt x="127" y="108"/>
                  </a:cubicBezTo>
                  <a:cubicBezTo>
                    <a:pt x="155" y="88"/>
                    <a:pt x="155" y="88"/>
                    <a:pt x="155" y="88"/>
                  </a:cubicBezTo>
                  <a:cubicBezTo>
                    <a:pt x="158" y="94"/>
                    <a:pt x="160" y="101"/>
                    <a:pt x="160" y="108"/>
                  </a:cubicBezTo>
                  <a:close/>
                  <a:moveTo>
                    <a:pt x="54" y="118"/>
                  </a:moveTo>
                  <a:cubicBezTo>
                    <a:pt x="53" y="111"/>
                    <a:pt x="54" y="104"/>
                    <a:pt x="56" y="98"/>
                  </a:cubicBezTo>
                  <a:cubicBezTo>
                    <a:pt x="87" y="112"/>
                    <a:pt x="87" y="112"/>
                    <a:pt x="87" y="112"/>
                  </a:cubicBezTo>
                  <a:cubicBezTo>
                    <a:pt x="87" y="113"/>
                    <a:pt x="87" y="114"/>
                    <a:pt x="87" y="114"/>
                  </a:cubicBezTo>
                  <a:cubicBezTo>
                    <a:pt x="87" y="115"/>
                    <a:pt x="87" y="116"/>
                    <a:pt x="87" y="117"/>
                  </a:cubicBezTo>
                  <a:cubicBezTo>
                    <a:pt x="60" y="137"/>
                    <a:pt x="60" y="137"/>
                    <a:pt x="60" y="137"/>
                  </a:cubicBezTo>
                  <a:cubicBezTo>
                    <a:pt x="57" y="131"/>
                    <a:pt x="55" y="125"/>
                    <a:pt x="54" y="118"/>
                  </a:cubicBezTo>
                  <a:close/>
                  <a:moveTo>
                    <a:pt x="146" y="76"/>
                  </a:moveTo>
                  <a:cubicBezTo>
                    <a:pt x="118" y="95"/>
                    <a:pt x="118" y="95"/>
                    <a:pt x="118" y="95"/>
                  </a:cubicBezTo>
                  <a:cubicBezTo>
                    <a:pt x="116" y="94"/>
                    <a:pt x="115" y="94"/>
                    <a:pt x="113" y="93"/>
                  </a:cubicBezTo>
                  <a:cubicBezTo>
                    <a:pt x="110" y="59"/>
                    <a:pt x="110" y="59"/>
                    <a:pt x="110" y="59"/>
                  </a:cubicBezTo>
                  <a:cubicBezTo>
                    <a:pt x="124" y="60"/>
                    <a:pt x="137" y="66"/>
                    <a:pt x="146" y="76"/>
                  </a:cubicBezTo>
                  <a:close/>
                  <a:moveTo>
                    <a:pt x="95" y="61"/>
                  </a:moveTo>
                  <a:cubicBezTo>
                    <a:pt x="98" y="95"/>
                    <a:pt x="98" y="95"/>
                    <a:pt x="98" y="95"/>
                  </a:cubicBezTo>
                  <a:cubicBezTo>
                    <a:pt x="96" y="95"/>
                    <a:pt x="95" y="97"/>
                    <a:pt x="93" y="98"/>
                  </a:cubicBezTo>
                  <a:cubicBezTo>
                    <a:pt x="62" y="84"/>
                    <a:pt x="62" y="84"/>
                    <a:pt x="62" y="84"/>
                  </a:cubicBezTo>
                  <a:cubicBezTo>
                    <a:pt x="70" y="72"/>
                    <a:pt x="81" y="64"/>
                    <a:pt x="95" y="61"/>
                  </a:cubicBezTo>
                  <a:close/>
                  <a:moveTo>
                    <a:pt x="69" y="149"/>
                  </a:moveTo>
                  <a:cubicBezTo>
                    <a:pt x="96" y="130"/>
                    <a:pt x="96" y="130"/>
                    <a:pt x="96" y="130"/>
                  </a:cubicBezTo>
                  <a:cubicBezTo>
                    <a:pt x="98" y="131"/>
                    <a:pt x="100" y="131"/>
                    <a:pt x="101" y="132"/>
                  </a:cubicBezTo>
                  <a:cubicBezTo>
                    <a:pt x="105" y="166"/>
                    <a:pt x="105" y="166"/>
                    <a:pt x="105" y="166"/>
                  </a:cubicBezTo>
                  <a:cubicBezTo>
                    <a:pt x="91" y="165"/>
                    <a:pt x="78" y="159"/>
                    <a:pt x="69" y="149"/>
                  </a:cubicBezTo>
                  <a:close/>
                  <a:moveTo>
                    <a:pt x="120" y="164"/>
                  </a:moveTo>
                  <a:cubicBezTo>
                    <a:pt x="117" y="131"/>
                    <a:pt x="117" y="131"/>
                    <a:pt x="117" y="131"/>
                  </a:cubicBezTo>
                  <a:cubicBezTo>
                    <a:pt x="118" y="130"/>
                    <a:pt x="120" y="129"/>
                    <a:pt x="121" y="127"/>
                  </a:cubicBezTo>
                  <a:cubicBezTo>
                    <a:pt x="152" y="142"/>
                    <a:pt x="152" y="142"/>
                    <a:pt x="152" y="142"/>
                  </a:cubicBezTo>
                  <a:cubicBezTo>
                    <a:pt x="145" y="153"/>
                    <a:pt x="133" y="161"/>
                    <a:pt x="120" y="16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2">
              <a:extLst>
                <a:ext uri="{FF2B5EF4-FFF2-40B4-BE49-F238E27FC236}">
                  <a16:creationId xmlns:a16="http://schemas.microsoft.com/office/drawing/2014/main" id="{D968AD3F-7A0A-4BB7-B5EF-14ADA01A5869}"/>
                </a:ext>
              </a:extLst>
            </p:cNvPr>
            <p:cNvSpPr>
              <a:spLocks noEditPoints="1"/>
            </p:cNvSpPr>
            <p:nvPr/>
          </p:nvSpPr>
          <p:spPr bwMode="auto">
            <a:xfrm>
              <a:off x="3841750" y="2500930"/>
              <a:ext cx="380647" cy="376061"/>
            </a:xfrm>
            <a:custGeom>
              <a:avLst/>
              <a:gdLst/>
              <a:ahLst/>
              <a:cxnLst>
                <a:cxn ang="0">
                  <a:pos x="241" y="105"/>
                </a:cxn>
                <a:cxn ang="0">
                  <a:pos x="236" y="81"/>
                </a:cxn>
                <a:cxn ang="0">
                  <a:pos x="227" y="79"/>
                </a:cxn>
                <a:cxn ang="0">
                  <a:pos x="193" y="85"/>
                </a:cxn>
                <a:cxn ang="0">
                  <a:pos x="162" y="51"/>
                </a:cxn>
                <a:cxn ang="0">
                  <a:pos x="170" y="17"/>
                </a:cxn>
                <a:cxn ang="0">
                  <a:pos x="169" y="8"/>
                </a:cxn>
                <a:cxn ang="0">
                  <a:pos x="146" y="1"/>
                </a:cxn>
                <a:cxn ang="0">
                  <a:pos x="139" y="8"/>
                </a:cxn>
                <a:cxn ang="0">
                  <a:pos x="127" y="40"/>
                </a:cxn>
                <a:cxn ang="0">
                  <a:pos x="82" y="50"/>
                </a:cxn>
                <a:cxn ang="0">
                  <a:pos x="57" y="25"/>
                </a:cxn>
                <a:cxn ang="0">
                  <a:pos x="49" y="22"/>
                </a:cxn>
                <a:cxn ang="0">
                  <a:pos x="31" y="38"/>
                </a:cxn>
                <a:cxn ang="0">
                  <a:pos x="34" y="47"/>
                </a:cxn>
                <a:cxn ang="0">
                  <a:pos x="55" y="74"/>
                </a:cxn>
                <a:cxn ang="0">
                  <a:pos x="45" y="95"/>
                </a:cxn>
                <a:cxn ang="0">
                  <a:pos x="42" y="118"/>
                </a:cxn>
                <a:cxn ang="0">
                  <a:pos x="8" y="127"/>
                </a:cxn>
                <a:cxn ang="0">
                  <a:pos x="1" y="133"/>
                </a:cxn>
                <a:cxn ang="0">
                  <a:pos x="6" y="157"/>
                </a:cxn>
                <a:cxn ang="0">
                  <a:pos x="15" y="159"/>
                </a:cxn>
                <a:cxn ang="0">
                  <a:pos x="49" y="153"/>
                </a:cxn>
                <a:cxn ang="0">
                  <a:pos x="80" y="187"/>
                </a:cxn>
                <a:cxn ang="0">
                  <a:pos x="72" y="221"/>
                </a:cxn>
                <a:cxn ang="0">
                  <a:pos x="73" y="230"/>
                </a:cxn>
                <a:cxn ang="0">
                  <a:pos x="96" y="237"/>
                </a:cxn>
                <a:cxn ang="0">
                  <a:pos x="102" y="230"/>
                </a:cxn>
                <a:cxn ang="0">
                  <a:pos x="115" y="198"/>
                </a:cxn>
                <a:cxn ang="0">
                  <a:pos x="160" y="188"/>
                </a:cxn>
                <a:cxn ang="0">
                  <a:pos x="184" y="212"/>
                </a:cxn>
                <a:cxn ang="0">
                  <a:pos x="193" y="216"/>
                </a:cxn>
                <a:cxn ang="0">
                  <a:pos x="211" y="200"/>
                </a:cxn>
                <a:cxn ang="0">
                  <a:pos x="208" y="191"/>
                </a:cxn>
                <a:cxn ang="0">
                  <a:pos x="186" y="164"/>
                </a:cxn>
                <a:cxn ang="0">
                  <a:pos x="197" y="143"/>
                </a:cxn>
                <a:cxn ang="0">
                  <a:pos x="200" y="120"/>
                </a:cxn>
                <a:cxn ang="0">
                  <a:pos x="234" y="111"/>
                </a:cxn>
                <a:cxn ang="0">
                  <a:pos x="241" y="105"/>
                </a:cxn>
                <a:cxn ang="0">
                  <a:pos x="107" y="179"/>
                </a:cxn>
                <a:cxn ang="0">
                  <a:pos x="61" y="105"/>
                </a:cxn>
                <a:cxn ang="0">
                  <a:pos x="135" y="59"/>
                </a:cxn>
                <a:cxn ang="0">
                  <a:pos x="181" y="133"/>
                </a:cxn>
                <a:cxn ang="0">
                  <a:pos x="107" y="179"/>
                </a:cxn>
              </a:cxnLst>
              <a:rect l="0" t="0" r="r" b="b"/>
              <a:pathLst>
                <a:path w="241" h="238">
                  <a:moveTo>
                    <a:pt x="241" y="105"/>
                  </a:moveTo>
                  <a:cubicBezTo>
                    <a:pt x="236" y="81"/>
                    <a:pt x="236" y="81"/>
                    <a:pt x="236" y="81"/>
                  </a:cubicBezTo>
                  <a:cubicBezTo>
                    <a:pt x="235" y="80"/>
                    <a:pt x="231" y="79"/>
                    <a:pt x="227" y="79"/>
                  </a:cubicBezTo>
                  <a:cubicBezTo>
                    <a:pt x="193" y="85"/>
                    <a:pt x="193" y="85"/>
                    <a:pt x="193" y="85"/>
                  </a:cubicBezTo>
                  <a:cubicBezTo>
                    <a:pt x="186" y="71"/>
                    <a:pt x="175" y="59"/>
                    <a:pt x="162" y="51"/>
                  </a:cubicBezTo>
                  <a:cubicBezTo>
                    <a:pt x="170" y="17"/>
                    <a:pt x="170" y="17"/>
                    <a:pt x="170" y="17"/>
                  </a:cubicBezTo>
                  <a:cubicBezTo>
                    <a:pt x="171" y="13"/>
                    <a:pt x="171" y="9"/>
                    <a:pt x="169" y="8"/>
                  </a:cubicBezTo>
                  <a:cubicBezTo>
                    <a:pt x="146" y="1"/>
                    <a:pt x="146" y="1"/>
                    <a:pt x="146" y="1"/>
                  </a:cubicBezTo>
                  <a:cubicBezTo>
                    <a:pt x="144" y="0"/>
                    <a:pt x="141" y="3"/>
                    <a:pt x="139" y="8"/>
                  </a:cubicBezTo>
                  <a:cubicBezTo>
                    <a:pt x="127" y="40"/>
                    <a:pt x="127" y="40"/>
                    <a:pt x="127" y="40"/>
                  </a:cubicBezTo>
                  <a:cubicBezTo>
                    <a:pt x="111" y="39"/>
                    <a:pt x="96" y="42"/>
                    <a:pt x="82" y="50"/>
                  </a:cubicBezTo>
                  <a:cubicBezTo>
                    <a:pt x="57" y="25"/>
                    <a:pt x="57" y="25"/>
                    <a:pt x="57" y="25"/>
                  </a:cubicBezTo>
                  <a:cubicBezTo>
                    <a:pt x="54" y="22"/>
                    <a:pt x="50" y="21"/>
                    <a:pt x="49" y="22"/>
                  </a:cubicBezTo>
                  <a:cubicBezTo>
                    <a:pt x="31" y="38"/>
                    <a:pt x="31" y="38"/>
                    <a:pt x="31" y="38"/>
                  </a:cubicBezTo>
                  <a:cubicBezTo>
                    <a:pt x="30" y="39"/>
                    <a:pt x="31" y="44"/>
                    <a:pt x="34" y="47"/>
                  </a:cubicBezTo>
                  <a:cubicBezTo>
                    <a:pt x="55" y="74"/>
                    <a:pt x="55" y="74"/>
                    <a:pt x="55" y="74"/>
                  </a:cubicBezTo>
                  <a:cubicBezTo>
                    <a:pt x="51" y="80"/>
                    <a:pt x="48" y="87"/>
                    <a:pt x="45" y="95"/>
                  </a:cubicBezTo>
                  <a:cubicBezTo>
                    <a:pt x="43" y="102"/>
                    <a:pt x="42" y="110"/>
                    <a:pt x="42" y="118"/>
                  </a:cubicBezTo>
                  <a:cubicBezTo>
                    <a:pt x="8" y="127"/>
                    <a:pt x="8" y="127"/>
                    <a:pt x="8" y="127"/>
                  </a:cubicBezTo>
                  <a:cubicBezTo>
                    <a:pt x="4" y="128"/>
                    <a:pt x="0" y="131"/>
                    <a:pt x="1" y="133"/>
                  </a:cubicBezTo>
                  <a:cubicBezTo>
                    <a:pt x="6" y="157"/>
                    <a:pt x="6" y="157"/>
                    <a:pt x="6" y="157"/>
                  </a:cubicBezTo>
                  <a:cubicBezTo>
                    <a:pt x="6" y="158"/>
                    <a:pt x="11" y="159"/>
                    <a:pt x="15" y="159"/>
                  </a:cubicBezTo>
                  <a:cubicBezTo>
                    <a:pt x="49" y="153"/>
                    <a:pt x="49" y="153"/>
                    <a:pt x="49" y="153"/>
                  </a:cubicBezTo>
                  <a:cubicBezTo>
                    <a:pt x="56" y="167"/>
                    <a:pt x="67" y="179"/>
                    <a:pt x="80" y="187"/>
                  </a:cubicBezTo>
                  <a:cubicBezTo>
                    <a:pt x="72" y="221"/>
                    <a:pt x="72" y="221"/>
                    <a:pt x="72" y="221"/>
                  </a:cubicBezTo>
                  <a:cubicBezTo>
                    <a:pt x="71" y="225"/>
                    <a:pt x="71" y="229"/>
                    <a:pt x="73" y="230"/>
                  </a:cubicBezTo>
                  <a:cubicBezTo>
                    <a:pt x="96" y="237"/>
                    <a:pt x="96" y="237"/>
                    <a:pt x="96" y="237"/>
                  </a:cubicBezTo>
                  <a:cubicBezTo>
                    <a:pt x="98" y="238"/>
                    <a:pt x="101" y="235"/>
                    <a:pt x="102" y="230"/>
                  </a:cubicBezTo>
                  <a:cubicBezTo>
                    <a:pt x="115" y="198"/>
                    <a:pt x="115" y="198"/>
                    <a:pt x="115" y="198"/>
                  </a:cubicBezTo>
                  <a:cubicBezTo>
                    <a:pt x="131" y="199"/>
                    <a:pt x="146" y="196"/>
                    <a:pt x="160" y="188"/>
                  </a:cubicBezTo>
                  <a:cubicBezTo>
                    <a:pt x="184" y="212"/>
                    <a:pt x="184" y="212"/>
                    <a:pt x="184" y="212"/>
                  </a:cubicBezTo>
                  <a:cubicBezTo>
                    <a:pt x="188" y="216"/>
                    <a:pt x="192" y="217"/>
                    <a:pt x="193" y="216"/>
                  </a:cubicBezTo>
                  <a:cubicBezTo>
                    <a:pt x="211" y="200"/>
                    <a:pt x="211" y="200"/>
                    <a:pt x="211" y="200"/>
                  </a:cubicBezTo>
                  <a:cubicBezTo>
                    <a:pt x="212" y="198"/>
                    <a:pt x="211" y="194"/>
                    <a:pt x="208" y="191"/>
                  </a:cubicBezTo>
                  <a:cubicBezTo>
                    <a:pt x="186" y="164"/>
                    <a:pt x="186" y="164"/>
                    <a:pt x="186" y="164"/>
                  </a:cubicBezTo>
                  <a:cubicBezTo>
                    <a:pt x="191" y="158"/>
                    <a:pt x="194" y="151"/>
                    <a:pt x="197" y="143"/>
                  </a:cubicBezTo>
                  <a:cubicBezTo>
                    <a:pt x="199" y="135"/>
                    <a:pt x="200" y="128"/>
                    <a:pt x="200" y="120"/>
                  </a:cubicBezTo>
                  <a:cubicBezTo>
                    <a:pt x="234" y="111"/>
                    <a:pt x="234" y="111"/>
                    <a:pt x="234" y="111"/>
                  </a:cubicBezTo>
                  <a:cubicBezTo>
                    <a:pt x="238" y="109"/>
                    <a:pt x="241" y="107"/>
                    <a:pt x="241" y="105"/>
                  </a:cubicBezTo>
                  <a:close/>
                  <a:moveTo>
                    <a:pt x="107" y="179"/>
                  </a:moveTo>
                  <a:cubicBezTo>
                    <a:pt x="74" y="171"/>
                    <a:pt x="53" y="137"/>
                    <a:pt x="61" y="105"/>
                  </a:cubicBezTo>
                  <a:cubicBezTo>
                    <a:pt x="69" y="72"/>
                    <a:pt x="102" y="51"/>
                    <a:pt x="135" y="59"/>
                  </a:cubicBezTo>
                  <a:cubicBezTo>
                    <a:pt x="168" y="67"/>
                    <a:pt x="188" y="100"/>
                    <a:pt x="181" y="133"/>
                  </a:cubicBezTo>
                  <a:cubicBezTo>
                    <a:pt x="173" y="166"/>
                    <a:pt x="139" y="187"/>
                    <a:pt x="107" y="17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3">
              <a:extLst>
                <a:ext uri="{FF2B5EF4-FFF2-40B4-BE49-F238E27FC236}">
                  <a16:creationId xmlns:a16="http://schemas.microsoft.com/office/drawing/2014/main" id="{F41E9820-4432-4BED-A172-B4124746C682}"/>
                </a:ext>
              </a:extLst>
            </p:cNvPr>
            <p:cNvSpPr>
              <a:spLocks noEditPoints="1"/>
            </p:cNvSpPr>
            <p:nvPr/>
          </p:nvSpPr>
          <p:spPr bwMode="auto">
            <a:xfrm>
              <a:off x="3931179" y="2588066"/>
              <a:ext cx="202935" cy="201789"/>
            </a:xfrm>
            <a:custGeom>
              <a:avLst/>
              <a:gdLst/>
              <a:ahLst/>
              <a:cxnLst>
                <a:cxn ang="0">
                  <a:pos x="77" y="8"/>
                </a:cxn>
                <a:cxn ang="0">
                  <a:pos x="8" y="50"/>
                </a:cxn>
                <a:cxn ang="0">
                  <a:pos x="50" y="120"/>
                </a:cxn>
                <a:cxn ang="0">
                  <a:pos x="120" y="77"/>
                </a:cxn>
                <a:cxn ang="0">
                  <a:pos x="77" y="8"/>
                </a:cxn>
                <a:cxn ang="0">
                  <a:pos x="91" y="38"/>
                </a:cxn>
                <a:cxn ang="0">
                  <a:pos x="102" y="40"/>
                </a:cxn>
                <a:cxn ang="0">
                  <a:pos x="100" y="52"/>
                </a:cxn>
                <a:cxn ang="0">
                  <a:pos x="88" y="49"/>
                </a:cxn>
                <a:cxn ang="0">
                  <a:pos x="91" y="38"/>
                </a:cxn>
                <a:cxn ang="0">
                  <a:pos x="74" y="20"/>
                </a:cxn>
                <a:cxn ang="0">
                  <a:pos x="81" y="30"/>
                </a:cxn>
                <a:cxn ang="0">
                  <a:pos x="71" y="36"/>
                </a:cxn>
                <a:cxn ang="0">
                  <a:pos x="64" y="26"/>
                </a:cxn>
                <a:cxn ang="0">
                  <a:pos x="74" y="20"/>
                </a:cxn>
                <a:cxn ang="0">
                  <a:pos x="40" y="25"/>
                </a:cxn>
                <a:cxn ang="0">
                  <a:pos x="52" y="28"/>
                </a:cxn>
                <a:cxn ang="0">
                  <a:pos x="49" y="40"/>
                </a:cxn>
                <a:cxn ang="0">
                  <a:pos x="38" y="37"/>
                </a:cxn>
                <a:cxn ang="0">
                  <a:pos x="40" y="25"/>
                </a:cxn>
                <a:cxn ang="0">
                  <a:pos x="20" y="53"/>
                </a:cxn>
                <a:cxn ang="0">
                  <a:pos x="30" y="47"/>
                </a:cxn>
                <a:cxn ang="0">
                  <a:pos x="36" y="57"/>
                </a:cxn>
                <a:cxn ang="0">
                  <a:pos x="26" y="64"/>
                </a:cxn>
                <a:cxn ang="0">
                  <a:pos x="20" y="53"/>
                </a:cxn>
                <a:cxn ang="0">
                  <a:pos x="37" y="90"/>
                </a:cxn>
                <a:cxn ang="0">
                  <a:pos x="25" y="87"/>
                </a:cxn>
                <a:cxn ang="0">
                  <a:pos x="28" y="76"/>
                </a:cxn>
                <a:cxn ang="0">
                  <a:pos x="40" y="79"/>
                </a:cxn>
                <a:cxn ang="0">
                  <a:pos x="37" y="90"/>
                </a:cxn>
                <a:cxn ang="0">
                  <a:pos x="53" y="108"/>
                </a:cxn>
                <a:cxn ang="0">
                  <a:pos x="47" y="98"/>
                </a:cxn>
                <a:cxn ang="0">
                  <a:pos x="57" y="91"/>
                </a:cxn>
                <a:cxn ang="0">
                  <a:pos x="64" y="102"/>
                </a:cxn>
                <a:cxn ang="0">
                  <a:pos x="53" y="108"/>
                </a:cxn>
                <a:cxn ang="0">
                  <a:pos x="59" y="85"/>
                </a:cxn>
                <a:cxn ang="0">
                  <a:pos x="43" y="59"/>
                </a:cxn>
                <a:cxn ang="0">
                  <a:pos x="69" y="43"/>
                </a:cxn>
                <a:cxn ang="0">
                  <a:pos x="85" y="69"/>
                </a:cxn>
                <a:cxn ang="0">
                  <a:pos x="59" y="85"/>
                </a:cxn>
                <a:cxn ang="0">
                  <a:pos x="87" y="102"/>
                </a:cxn>
                <a:cxn ang="0">
                  <a:pos x="76" y="100"/>
                </a:cxn>
                <a:cxn ang="0">
                  <a:pos x="79" y="88"/>
                </a:cxn>
                <a:cxn ang="0">
                  <a:pos x="90" y="91"/>
                </a:cxn>
                <a:cxn ang="0">
                  <a:pos x="87" y="102"/>
                </a:cxn>
                <a:cxn ang="0">
                  <a:pos x="98" y="81"/>
                </a:cxn>
                <a:cxn ang="0">
                  <a:pos x="91" y="71"/>
                </a:cxn>
                <a:cxn ang="0">
                  <a:pos x="102" y="64"/>
                </a:cxn>
                <a:cxn ang="0">
                  <a:pos x="108" y="75"/>
                </a:cxn>
                <a:cxn ang="0">
                  <a:pos x="98" y="81"/>
                </a:cxn>
              </a:cxnLst>
              <a:rect l="0" t="0" r="r" b="b"/>
              <a:pathLst>
                <a:path w="128" h="128">
                  <a:moveTo>
                    <a:pt x="77" y="8"/>
                  </a:moveTo>
                  <a:cubicBezTo>
                    <a:pt x="46" y="0"/>
                    <a:pt x="15" y="19"/>
                    <a:pt x="8" y="50"/>
                  </a:cubicBezTo>
                  <a:cubicBezTo>
                    <a:pt x="0" y="81"/>
                    <a:pt x="19" y="113"/>
                    <a:pt x="50" y="120"/>
                  </a:cubicBezTo>
                  <a:cubicBezTo>
                    <a:pt x="81" y="128"/>
                    <a:pt x="113" y="108"/>
                    <a:pt x="120" y="77"/>
                  </a:cubicBezTo>
                  <a:cubicBezTo>
                    <a:pt x="128" y="46"/>
                    <a:pt x="108" y="15"/>
                    <a:pt x="77" y="8"/>
                  </a:cubicBezTo>
                  <a:close/>
                  <a:moveTo>
                    <a:pt x="91" y="38"/>
                  </a:moveTo>
                  <a:cubicBezTo>
                    <a:pt x="95" y="35"/>
                    <a:pt x="100" y="36"/>
                    <a:pt x="102" y="40"/>
                  </a:cubicBezTo>
                  <a:cubicBezTo>
                    <a:pt x="105" y="44"/>
                    <a:pt x="104" y="50"/>
                    <a:pt x="100" y="52"/>
                  </a:cubicBezTo>
                  <a:cubicBezTo>
                    <a:pt x="96" y="54"/>
                    <a:pt x="90" y="53"/>
                    <a:pt x="88" y="49"/>
                  </a:cubicBezTo>
                  <a:cubicBezTo>
                    <a:pt x="86" y="45"/>
                    <a:pt x="87" y="40"/>
                    <a:pt x="91" y="38"/>
                  </a:cubicBezTo>
                  <a:close/>
                  <a:moveTo>
                    <a:pt x="74" y="20"/>
                  </a:moveTo>
                  <a:cubicBezTo>
                    <a:pt x="79" y="21"/>
                    <a:pt x="82" y="26"/>
                    <a:pt x="81" y="30"/>
                  </a:cubicBezTo>
                  <a:cubicBezTo>
                    <a:pt x="80" y="35"/>
                    <a:pt x="75" y="38"/>
                    <a:pt x="71" y="36"/>
                  </a:cubicBezTo>
                  <a:cubicBezTo>
                    <a:pt x="66" y="35"/>
                    <a:pt x="63" y="31"/>
                    <a:pt x="64" y="26"/>
                  </a:cubicBezTo>
                  <a:cubicBezTo>
                    <a:pt x="65" y="22"/>
                    <a:pt x="70" y="19"/>
                    <a:pt x="74" y="20"/>
                  </a:cubicBezTo>
                  <a:close/>
                  <a:moveTo>
                    <a:pt x="40" y="25"/>
                  </a:moveTo>
                  <a:cubicBezTo>
                    <a:pt x="44" y="23"/>
                    <a:pt x="50" y="24"/>
                    <a:pt x="52" y="28"/>
                  </a:cubicBezTo>
                  <a:cubicBezTo>
                    <a:pt x="54" y="32"/>
                    <a:pt x="53" y="37"/>
                    <a:pt x="49" y="40"/>
                  </a:cubicBezTo>
                  <a:cubicBezTo>
                    <a:pt x="45" y="42"/>
                    <a:pt x="40" y="41"/>
                    <a:pt x="38" y="37"/>
                  </a:cubicBezTo>
                  <a:cubicBezTo>
                    <a:pt x="35" y="33"/>
                    <a:pt x="36" y="28"/>
                    <a:pt x="40" y="25"/>
                  </a:cubicBezTo>
                  <a:close/>
                  <a:moveTo>
                    <a:pt x="20" y="53"/>
                  </a:moveTo>
                  <a:cubicBezTo>
                    <a:pt x="21" y="49"/>
                    <a:pt x="26" y="46"/>
                    <a:pt x="30" y="47"/>
                  </a:cubicBezTo>
                  <a:cubicBezTo>
                    <a:pt x="35" y="48"/>
                    <a:pt x="38" y="53"/>
                    <a:pt x="36" y="57"/>
                  </a:cubicBezTo>
                  <a:cubicBezTo>
                    <a:pt x="35" y="62"/>
                    <a:pt x="31" y="65"/>
                    <a:pt x="26" y="64"/>
                  </a:cubicBezTo>
                  <a:cubicBezTo>
                    <a:pt x="22" y="62"/>
                    <a:pt x="19" y="58"/>
                    <a:pt x="20" y="53"/>
                  </a:cubicBezTo>
                  <a:close/>
                  <a:moveTo>
                    <a:pt x="37" y="90"/>
                  </a:moveTo>
                  <a:cubicBezTo>
                    <a:pt x="33" y="93"/>
                    <a:pt x="28" y="91"/>
                    <a:pt x="25" y="87"/>
                  </a:cubicBezTo>
                  <a:cubicBezTo>
                    <a:pt x="23" y="84"/>
                    <a:pt x="24" y="78"/>
                    <a:pt x="28" y="76"/>
                  </a:cubicBezTo>
                  <a:cubicBezTo>
                    <a:pt x="32" y="73"/>
                    <a:pt x="37" y="75"/>
                    <a:pt x="40" y="79"/>
                  </a:cubicBezTo>
                  <a:cubicBezTo>
                    <a:pt x="42" y="83"/>
                    <a:pt x="41" y="88"/>
                    <a:pt x="37" y="90"/>
                  </a:cubicBezTo>
                  <a:close/>
                  <a:moveTo>
                    <a:pt x="53" y="108"/>
                  </a:moveTo>
                  <a:cubicBezTo>
                    <a:pt x="49" y="107"/>
                    <a:pt x="46" y="102"/>
                    <a:pt x="47" y="98"/>
                  </a:cubicBezTo>
                  <a:cubicBezTo>
                    <a:pt x="48" y="93"/>
                    <a:pt x="53" y="90"/>
                    <a:pt x="57" y="91"/>
                  </a:cubicBezTo>
                  <a:cubicBezTo>
                    <a:pt x="62" y="92"/>
                    <a:pt x="65" y="97"/>
                    <a:pt x="64" y="102"/>
                  </a:cubicBezTo>
                  <a:cubicBezTo>
                    <a:pt x="62" y="106"/>
                    <a:pt x="58" y="109"/>
                    <a:pt x="53" y="108"/>
                  </a:cubicBezTo>
                  <a:close/>
                  <a:moveTo>
                    <a:pt x="59" y="85"/>
                  </a:moveTo>
                  <a:cubicBezTo>
                    <a:pt x="47" y="82"/>
                    <a:pt x="40" y="70"/>
                    <a:pt x="43" y="59"/>
                  </a:cubicBezTo>
                  <a:cubicBezTo>
                    <a:pt x="46" y="47"/>
                    <a:pt x="57" y="40"/>
                    <a:pt x="69" y="43"/>
                  </a:cubicBezTo>
                  <a:cubicBezTo>
                    <a:pt x="81" y="46"/>
                    <a:pt x="88" y="57"/>
                    <a:pt x="85" y="69"/>
                  </a:cubicBezTo>
                  <a:cubicBezTo>
                    <a:pt x="82" y="81"/>
                    <a:pt x="70" y="88"/>
                    <a:pt x="59" y="85"/>
                  </a:cubicBezTo>
                  <a:close/>
                  <a:moveTo>
                    <a:pt x="87" y="102"/>
                  </a:moveTo>
                  <a:cubicBezTo>
                    <a:pt x="83" y="105"/>
                    <a:pt x="78" y="104"/>
                    <a:pt x="76" y="100"/>
                  </a:cubicBezTo>
                  <a:cubicBezTo>
                    <a:pt x="73" y="96"/>
                    <a:pt x="75" y="90"/>
                    <a:pt x="79" y="88"/>
                  </a:cubicBezTo>
                  <a:cubicBezTo>
                    <a:pt x="83" y="86"/>
                    <a:pt x="88" y="87"/>
                    <a:pt x="90" y="91"/>
                  </a:cubicBezTo>
                  <a:cubicBezTo>
                    <a:pt x="93" y="95"/>
                    <a:pt x="91" y="100"/>
                    <a:pt x="87" y="102"/>
                  </a:cubicBezTo>
                  <a:close/>
                  <a:moveTo>
                    <a:pt x="98" y="81"/>
                  </a:moveTo>
                  <a:cubicBezTo>
                    <a:pt x="93" y="80"/>
                    <a:pt x="90" y="75"/>
                    <a:pt x="91" y="71"/>
                  </a:cubicBezTo>
                  <a:cubicBezTo>
                    <a:pt x="92" y="66"/>
                    <a:pt x="97" y="63"/>
                    <a:pt x="102" y="64"/>
                  </a:cubicBezTo>
                  <a:cubicBezTo>
                    <a:pt x="106" y="65"/>
                    <a:pt x="109" y="70"/>
                    <a:pt x="108" y="75"/>
                  </a:cubicBezTo>
                  <a:cubicBezTo>
                    <a:pt x="107" y="79"/>
                    <a:pt x="102" y="82"/>
                    <a:pt x="98" y="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4">
              <a:extLst>
                <a:ext uri="{FF2B5EF4-FFF2-40B4-BE49-F238E27FC236}">
                  <a16:creationId xmlns:a16="http://schemas.microsoft.com/office/drawing/2014/main" id="{9C8B1146-16B8-4DC1-8491-391845A0EDC1}"/>
                </a:ext>
              </a:extLst>
            </p:cNvPr>
            <p:cNvSpPr>
              <a:spLocks/>
            </p:cNvSpPr>
            <p:nvPr/>
          </p:nvSpPr>
          <p:spPr bwMode="auto">
            <a:xfrm>
              <a:off x="4010289" y="2667176"/>
              <a:ext cx="44715" cy="43568"/>
            </a:xfrm>
            <a:custGeom>
              <a:avLst/>
              <a:gdLst/>
              <a:ahLst/>
              <a:cxnLst>
                <a:cxn ang="0">
                  <a:pos x="17" y="1"/>
                </a:cxn>
                <a:cxn ang="0">
                  <a:pos x="1" y="11"/>
                </a:cxn>
                <a:cxn ang="0">
                  <a:pos x="11" y="26"/>
                </a:cxn>
                <a:cxn ang="0">
                  <a:pos x="26" y="17"/>
                </a:cxn>
                <a:cxn ang="0">
                  <a:pos x="17" y="1"/>
                </a:cxn>
              </a:cxnLst>
              <a:rect l="0" t="0" r="r" b="b"/>
              <a:pathLst>
                <a:path w="28" h="28">
                  <a:moveTo>
                    <a:pt x="17" y="1"/>
                  </a:moveTo>
                  <a:cubicBezTo>
                    <a:pt x="10" y="0"/>
                    <a:pt x="3" y="4"/>
                    <a:pt x="1" y="11"/>
                  </a:cubicBezTo>
                  <a:cubicBezTo>
                    <a:pt x="0" y="18"/>
                    <a:pt x="4" y="25"/>
                    <a:pt x="11" y="26"/>
                  </a:cubicBezTo>
                  <a:cubicBezTo>
                    <a:pt x="18" y="28"/>
                    <a:pt x="25" y="24"/>
                    <a:pt x="26" y="17"/>
                  </a:cubicBezTo>
                  <a:cubicBezTo>
                    <a:pt x="28" y="10"/>
                    <a:pt x="24" y="3"/>
                    <a:pt x="17"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
              <a:extLst>
                <a:ext uri="{FF2B5EF4-FFF2-40B4-BE49-F238E27FC236}">
                  <a16:creationId xmlns:a16="http://schemas.microsoft.com/office/drawing/2014/main" id="{A2F7C0D0-0AEE-48D8-83A4-700E2FD9CD70}"/>
                </a:ext>
              </a:extLst>
            </p:cNvPr>
            <p:cNvSpPr>
              <a:spLocks noEditPoints="1"/>
            </p:cNvSpPr>
            <p:nvPr/>
          </p:nvSpPr>
          <p:spPr bwMode="auto">
            <a:xfrm>
              <a:off x="4514762" y="1219112"/>
              <a:ext cx="604220" cy="607660"/>
            </a:xfrm>
            <a:custGeom>
              <a:avLst/>
              <a:gdLst/>
              <a:ahLst/>
              <a:cxnLst>
                <a:cxn ang="0">
                  <a:pos x="375" y="137"/>
                </a:cxn>
                <a:cxn ang="0">
                  <a:pos x="346" y="136"/>
                </a:cxn>
                <a:cxn ang="0">
                  <a:pos x="340" y="77"/>
                </a:cxn>
                <a:cxn ang="0">
                  <a:pos x="323" y="53"/>
                </a:cxn>
                <a:cxn ang="0">
                  <a:pos x="297" y="66"/>
                </a:cxn>
                <a:cxn ang="0">
                  <a:pos x="277" y="24"/>
                </a:cxn>
                <a:cxn ang="0">
                  <a:pos x="252" y="10"/>
                </a:cxn>
                <a:cxn ang="0">
                  <a:pos x="234" y="33"/>
                </a:cxn>
                <a:cxn ang="0">
                  <a:pos x="197" y="3"/>
                </a:cxn>
                <a:cxn ang="0">
                  <a:pos x="168" y="1"/>
                </a:cxn>
                <a:cxn ang="0">
                  <a:pos x="162" y="30"/>
                </a:cxn>
                <a:cxn ang="0">
                  <a:pos x="117" y="18"/>
                </a:cxn>
                <a:cxn ang="0">
                  <a:pos x="89" y="29"/>
                </a:cxn>
                <a:cxn ang="0">
                  <a:pos x="96" y="57"/>
                </a:cxn>
                <a:cxn ang="0">
                  <a:pos x="50" y="66"/>
                </a:cxn>
                <a:cxn ang="0">
                  <a:pos x="30" y="87"/>
                </a:cxn>
                <a:cxn ang="0">
                  <a:pos x="47" y="110"/>
                </a:cxn>
                <a:cxn ang="0">
                  <a:pos x="10" y="137"/>
                </a:cxn>
                <a:cxn ang="0">
                  <a:pos x="0" y="165"/>
                </a:cxn>
                <a:cxn ang="0">
                  <a:pos x="26" y="178"/>
                </a:cxn>
                <a:cxn ang="0">
                  <a:pos x="26" y="210"/>
                </a:cxn>
                <a:cxn ang="0">
                  <a:pos x="1" y="224"/>
                </a:cxn>
                <a:cxn ang="0">
                  <a:pos x="11" y="251"/>
                </a:cxn>
                <a:cxn ang="0">
                  <a:pos x="57" y="289"/>
                </a:cxn>
                <a:cxn ang="0">
                  <a:pos x="41" y="314"/>
                </a:cxn>
                <a:cxn ang="0">
                  <a:pos x="64" y="333"/>
                </a:cxn>
                <a:cxn ang="0">
                  <a:pos x="110" y="337"/>
                </a:cxn>
                <a:cxn ang="0">
                  <a:pos x="106" y="365"/>
                </a:cxn>
                <a:cxn ang="0">
                  <a:pos x="135" y="373"/>
                </a:cxn>
                <a:cxn ang="0">
                  <a:pos x="179" y="357"/>
                </a:cxn>
                <a:cxn ang="0">
                  <a:pos x="189" y="385"/>
                </a:cxn>
                <a:cxn ang="0">
                  <a:pos x="218" y="380"/>
                </a:cxn>
                <a:cxn ang="0">
                  <a:pos x="250" y="347"/>
                </a:cxn>
                <a:cxn ang="0">
                  <a:pos x="270" y="368"/>
                </a:cxn>
                <a:cxn ang="0">
                  <a:pos x="294" y="351"/>
                </a:cxn>
                <a:cxn ang="0">
                  <a:pos x="310" y="307"/>
                </a:cxn>
                <a:cxn ang="0">
                  <a:pos x="337" y="318"/>
                </a:cxn>
                <a:cxn ang="0">
                  <a:pos x="351" y="292"/>
                </a:cxn>
                <a:cxn ang="0">
                  <a:pos x="347" y="246"/>
                </a:cxn>
                <a:cxn ang="0">
                  <a:pos x="376" y="244"/>
                </a:cxn>
                <a:cxn ang="0">
                  <a:pos x="379" y="215"/>
                </a:cxn>
                <a:cxn ang="0">
                  <a:pos x="356" y="184"/>
                </a:cxn>
                <a:cxn ang="0">
                  <a:pos x="378" y="166"/>
                </a:cxn>
                <a:cxn ang="0">
                  <a:pos x="267" y="306"/>
                </a:cxn>
                <a:cxn ang="0">
                  <a:pos x="211" y="327"/>
                </a:cxn>
                <a:cxn ang="0">
                  <a:pos x="184" y="329"/>
                </a:cxn>
                <a:cxn ang="0">
                  <a:pos x="127" y="313"/>
                </a:cxn>
                <a:cxn ang="0">
                  <a:pos x="75" y="265"/>
                </a:cxn>
                <a:cxn ang="0">
                  <a:pos x="55" y="209"/>
                </a:cxn>
                <a:cxn ang="0">
                  <a:pos x="55" y="177"/>
                </a:cxn>
                <a:cxn ang="0">
                  <a:pos x="74" y="121"/>
                </a:cxn>
                <a:cxn ang="0">
                  <a:pos x="115" y="79"/>
                </a:cxn>
                <a:cxn ang="0">
                  <a:pos x="170" y="57"/>
                </a:cxn>
                <a:cxn ang="0">
                  <a:pos x="197" y="56"/>
                </a:cxn>
                <a:cxn ang="0">
                  <a:pos x="255" y="72"/>
                </a:cxn>
                <a:cxn ang="0">
                  <a:pos x="306" y="120"/>
                </a:cxn>
                <a:cxn ang="0">
                  <a:pos x="326" y="175"/>
                </a:cxn>
                <a:cxn ang="0">
                  <a:pos x="327" y="207"/>
                </a:cxn>
                <a:cxn ang="0">
                  <a:pos x="307" y="263"/>
                </a:cxn>
                <a:cxn ang="0">
                  <a:pos x="267" y="306"/>
                </a:cxn>
              </a:cxnLst>
              <a:rect l="0" t="0" r="r" b="b"/>
              <a:pathLst>
                <a:path w="382" h="385">
                  <a:moveTo>
                    <a:pt x="380" y="161"/>
                  </a:moveTo>
                  <a:cubicBezTo>
                    <a:pt x="375" y="137"/>
                    <a:pt x="375" y="137"/>
                    <a:pt x="375" y="137"/>
                  </a:cubicBezTo>
                  <a:cubicBezTo>
                    <a:pt x="374" y="135"/>
                    <a:pt x="372" y="133"/>
                    <a:pt x="371" y="133"/>
                  </a:cubicBezTo>
                  <a:cubicBezTo>
                    <a:pt x="346" y="136"/>
                    <a:pt x="346" y="136"/>
                    <a:pt x="346" y="136"/>
                  </a:cubicBezTo>
                  <a:cubicBezTo>
                    <a:pt x="341" y="121"/>
                    <a:pt x="334" y="108"/>
                    <a:pt x="325" y="96"/>
                  </a:cubicBezTo>
                  <a:cubicBezTo>
                    <a:pt x="340" y="77"/>
                    <a:pt x="340" y="77"/>
                    <a:pt x="340" y="77"/>
                  </a:cubicBezTo>
                  <a:cubicBezTo>
                    <a:pt x="342" y="75"/>
                    <a:pt x="342" y="73"/>
                    <a:pt x="340" y="71"/>
                  </a:cubicBezTo>
                  <a:cubicBezTo>
                    <a:pt x="323" y="53"/>
                    <a:pt x="323" y="53"/>
                    <a:pt x="323" y="53"/>
                  </a:cubicBezTo>
                  <a:cubicBezTo>
                    <a:pt x="322" y="51"/>
                    <a:pt x="319" y="51"/>
                    <a:pt x="318" y="52"/>
                  </a:cubicBezTo>
                  <a:cubicBezTo>
                    <a:pt x="297" y="66"/>
                    <a:pt x="297" y="66"/>
                    <a:pt x="297" y="66"/>
                  </a:cubicBezTo>
                  <a:cubicBezTo>
                    <a:pt x="289" y="59"/>
                    <a:pt x="281" y="53"/>
                    <a:pt x="272" y="48"/>
                  </a:cubicBezTo>
                  <a:cubicBezTo>
                    <a:pt x="277" y="24"/>
                    <a:pt x="277" y="24"/>
                    <a:pt x="277" y="24"/>
                  </a:cubicBezTo>
                  <a:cubicBezTo>
                    <a:pt x="278" y="22"/>
                    <a:pt x="277" y="20"/>
                    <a:pt x="275" y="19"/>
                  </a:cubicBezTo>
                  <a:cubicBezTo>
                    <a:pt x="252" y="10"/>
                    <a:pt x="252" y="10"/>
                    <a:pt x="252" y="10"/>
                  </a:cubicBezTo>
                  <a:cubicBezTo>
                    <a:pt x="250" y="9"/>
                    <a:pt x="248" y="10"/>
                    <a:pt x="247" y="12"/>
                  </a:cubicBezTo>
                  <a:cubicBezTo>
                    <a:pt x="234" y="33"/>
                    <a:pt x="234" y="33"/>
                    <a:pt x="234" y="33"/>
                  </a:cubicBezTo>
                  <a:cubicBezTo>
                    <a:pt x="224" y="30"/>
                    <a:pt x="213" y="28"/>
                    <a:pt x="202" y="28"/>
                  </a:cubicBezTo>
                  <a:cubicBezTo>
                    <a:pt x="197" y="3"/>
                    <a:pt x="197" y="3"/>
                    <a:pt x="197" y="3"/>
                  </a:cubicBezTo>
                  <a:cubicBezTo>
                    <a:pt x="197" y="1"/>
                    <a:pt x="195" y="0"/>
                    <a:pt x="193" y="0"/>
                  </a:cubicBezTo>
                  <a:cubicBezTo>
                    <a:pt x="168" y="1"/>
                    <a:pt x="168" y="1"/>
                    <a:pt x="168" y="1"/>
                  </a:cubicBezTo>
                  <a:cubicBezTo>
                    <a:pt x="166" y="1"/>
                    <a:pt x="164" y="3"/>
                    <a:pt x="164" y="5"/>
                  </a:cubicBezTo>
                  <a:cubicBezTo>
                    <a:pt x="162" y="30"/>
                    <a:pt x="162" y="30"/>
                    <a:pt x="162" y="30"/>
                  </a:cubicBezTo>
                  <a:cubicBezTo>
                    <a:pt x="151" y="32"/>
                    <a:pt x="141" y="34"/>
                    <a:pt x="131" y="38"/>
                  </a:cubicBezTo>
                  <a:cubicBezTo>
                    <a:pt x="117" y="18"/>
                    <a:pt x="117" y="18"/>
                    <a:pt x="117" y="18"/>
                  </a:cubicBezTo>
                  <a:cubicBezTo>
                    <a:pt x="115" y="17"/>
                    <a:pt x="113" y="16"/>
                    <a:pt x="111" y="17"/>
                  </a:cubicBezTo>
                  <a:cubicBezTo>
                    <a:pt x="89" y="29"/>
                    <a:pt x="89" y="29"/>
                    <a:pt x="89" y="29"/>
                  </a:cubicBezTo>
                  <a:cubicBezTo>
                    <a:pt x="87" y="30"/>
                    <a:pt x="87" y="32"/>
                    <a:pt x="87" y="34"/>
                  </a:cubicBezTo>
                  <a:cubicBezTo>
                    <a:pt x="96" y="57"/>
                    <a:pt x="96" y="57"/>
                    <a:pt x="96" y="57"/>
                  </a:cubicBezTo>
                  <a:cubicBezTo>
                    <a:pt x="87" y="63"/>
                    <a:pt x="79" y="70"/>
                    <a:pt x="72" y="78"/>
                  </a:cubicBezTo>
                  <a:cubicBezTo>
                    <a:pt x="50" y="66"/>
                    <a:pt x="50" y="66"/>
                    <a:pt x="50" y="66"/>
                  </a:cubicBezTo>
                  <a:cubicBezTo>
                    <a:pt x="48" y="65"/>
                    <a:pt x="46" y="66"/>
                    <a:pt x="45" y="67"/>
                  </a:cubicBezTo>
                  <a:cubicBezTo>
                    <a:pt x="30" y="87"/>
                    <a:pt x="30" y="87"/>
                    <a:pt x="30" y="87"/>
                  </a:cubicBezTo>
                  <a:cubicBezTo>
                    <a:pt x="28" y="89"/>
                    <a:pt x="29" y="91"/>
                    <a:pt x="30" y="93"/>
                  </a:cubicBezTo>
                  <a:cubicBezTo>
                    <a:pt x="47" y="110"/>
                    <a:pt x="47" y="110"/>
                    <a:pt x="47" y="110"/>
                  </a:cubicBezTo>
                  <a:cubicBezTo>
                    <a:pt x="42" y="119"/>
                    <a:pt x="38" y="129"/>
                    <a:pt x="34" y="139"/>
                  </a:cubicBezTo>
                  <a:cubicBezTo>
                    <a:pt x="10" y="137"/>
                    <a:pt x="10" y="137"/>
                    <a:pt x="10" y="137"/>
                  </a:cubicBezTo>
                  <a:cubicBezTo>
                    <a:pt x="8" y="137"/>
                    <a:pt x="6" y="139"/>
                    <a:pt x="5" y="141"/>
                  </a:cubicBezTo>
                  <a:cubicBezTo>
                    <a:pt x="0" y="165"/>
                    <a:pt x="0" y="165"/>
                    <a:pt x="0" y="165"/>
                  </a:cubicBezTo>
                  <a:cubicBezTo>
                    <a:pt x="0" y="167"/>
                    <a:pt x="1" y="169"/>
                    <a:pt x="3" y="170"/>
                  </a:cubicBezTo>
                  <a:cubicBezTo>
                    <a:pt x="26" y="178"/>
                    <a:pt x="26" y="178"/>
                    <a:pt x="26" y="178"/>
                  </a:cubicBezTo>
                  <a:cubicBezTo>
                    <a:pt x="25" y="186"/>
                    <a:pt x="25" y="193"/>
                    <a:pt x="26" y="201"/>
                  </a:cubicBezTo>
                  <a:cubicBezTo>
                    <a:pt x="26" y="204"/>
                    <a:pt x="26" y="207"/>
                    <a:pt x="26" y="210"/>
                  </a:cubicBezTo>
                  <a:cubicBezTo>
                    <a:pt x="3" y="219"/>
                    <a:pt x="3" y="219"/>
                    <a:pt x="3" y="219"/>
                  </a:cubicBezTo>
                  <a:cubicBezTo>
                    <a:pt x="2" y="220"/>
                    <a:pt x="1" y="222"/>
                    <a:pt x="1" y="224"/>
                  </a:cubicBezTo>
                  <a:cubicBezTo>
                    <a:pt x="7" y="248"/>
                    <a:pt x="7" y="248"/>
                    <a:pt x="7" y="248"/>
                  </a:cubicBezTo>
                  <a:cubicBezTo>
                    <a:pt x="7" y="250"/>
                    <a:pt x="9" y="252"/>
                    <a:pt x="11" y="251"/>
                  </a:cubicBezTo>
                  <a:cubicBezTo>
                    <a:pt x="36" y="249"/>
                    <a:pt x="36" y="249"/>
                    <a:pt x="36" y="249"/>
                  </a:cubicBezTo>
                  <a:cubicBezTo>
                    <a:pt x="41" y="264"/>
                    <a:pt x="48" y="277"/>
                    <a:pt x="57" y="289"/>
                  </a:cubicBezTo>
                  <a:cubicBezTo>
                    <a:pt x="41" y="308"/>
                    <a:pt x="41" y="308"/>
                    <a:pt x="41" y="308"/>
                  </a:cubicBezTo>
                  <a:cubicBezTo>
                    <a:pt x="40" y="310"/>
                    <a:pt x="40" y="312"/>
                    <a:pt x="41" y="314"/>
                  </a:cubicBezTo>
                  <a:cubicBezTo>
                    <a:pt x="58" y="332"/>
                    <a:pt x="58" y="332"/>
                    <a:pt x="58" y="332"/>
                  </a:cubicBezTo>
                  <a:cubicBezTo>
                    <a:pt x="60" y="333"/>
                    <a:pt x="62" y="334"/>
                    <a:pt x="64" y="333"/>
                  </a:cubicBezTo>
                  <a:cubicBezTo>
                    <a:pt x="84" y="319"/>
                    <a:pt x="84" y="319"/>
                    <a:pt x="84" y="319"/>
                  </a:cubicBezTo>
                  <a:cubicBezTo>
                    <a:pt x="92" y="325"/>
                    <a:pt x="101" y="331"/>
                    <a:pt x="110" y="337"/>
                  </a:cubicBezTo>
                  <a:cubicBezTo>
                    <a:pt x="104" y="361"/>
                    <a:pt x="104" y="361"/>
                    <a:pt x="104" y="361"/>
                  </a:cubicBezTo>
                  <a:cubicBezTo>
                    <a:pt x="104" y="363"/>
                    <a:pt x="105" y="365"/>
                    <a:pt x="106" y="365"/>
                  </a:cubicBezTo>
                  <a:cubicBezTo>
                    <a:pt x="130" y="375"/>
                    <a:pt x="130" y="375"/>
                    <a:pt x="130" y="375"/>
                  </a:cubicBezTo>
                  <a:cubicBezTo>
                    <a:pt x="131" y="376"/>
                    <a:pt x="134" y="375"/>
                    <a:pt x="135" y="373"/>
                  </a:cubicBezTo>
                  <a:cubicBezTo>
                    <a:pt x="147" y="352"/>
                    <a:pt x="147" y="352"/>
                    <a:pt x="147" y="352"/>
                  </a:cubicBezTo>
                  <a:cubicBezTo>
                    <a:pt x="158" y="355"/>
                    <a:pt x="168" y="356"/>
                    <a:pt x="179" y="357"/>
                  </a:cubicBezTo>
                  <a:cubicBezTo>
                    <a:pt x="184" y="381"/>
                    <a:pt x="184" y="381"/>
                    <a:pt x="184" y="381"/>
                  </a:cubicBezTo>
                  <a:cubicBezTo>
                    <a:pt x="185" y="383"/>
                    <a:pt x="187" y="385"/>
                    <a:pt x="189" y="385"/>
                  </a:cubicBezTo>
                  <a:cubicBezTo>
                    <a:pt x="214" y="383"/>
                    <a:pt x="214" y="383"/>
                    <a:pt x="214" y="383"/>
                  </a:cubicBezTo>
                  <a:cubicBezTo>
                    <a:pt x="216" y="383"/>
                    <a:pt x="217" y="382"/>
                    <a:pt x="218" y="380"/>
                  </a:cubicBezTo>
                  <a:cubicBezTo>
                    <a:pt x="220" y="355"/>
                    <a:pt x="220" y="355"/>
                    <a:pt x="220" y="355"/>
                  </a:cubicBezTo>
                  <a:cubicBezTo>
                    <a:pt x="230" y="353"/>
                    <a:pt x="240" y="350"/>
                    <a:pt x="250" y="347"/>
                  </a:cubicBezTo>
                  <a:cubicBezTo>
                    <a:pt x="265" y="366"/>
                    <a:pt x="265" y="366"/>
                    <a:pt x="265" y="366"/>
                  </a:cubicBezTo>
                  <a:cubicBezTo>
                    <a:pt x="266" y="368"/>
                    <a:pt x="268" y="369"/>
                    <a:pt x="270" y="368"/>
                  </a:cubicBezTo>
                  <a:cubicBezTo>
                    <a:pt x="292" y="356"/>
                    <a:pt x="292" y="356"/>
                    <a:pt x="292" y="356"/>
                  </a:cubicBezTo>
                  <a:cubicBezTo>
                    <a:pt x="294" y="355"/>
                    <a:pt x="295" y="353"/>
                    <a:pt x="294" y="351"/>
                  </a:cubicBezTo>
                  <a:cubicBezTo>
                    <a:pt x="286" y="328"/>
                    <a:pt x="286" y="328"/>
                    <a:pt x="286" y="328"/>
                  </a:cubicBezTo>
                  <a:cubicBezTo>
                    <a:pt x="294" y="321"/>
                    <a:pt x="302" y="315"/>
                    <a:pt x="310" y="307"/>
                  </a:cubicBezTo>
                  <a:cubicBezTo>
                    <a:pt x="331" y="319"/>
                    <a:pt x="331" y="319"/>
                    <a:pt x="331" y="319"/>
                  </a:cubicBezTo>
                  <a:cubicBezTo>
                    <a:pt x="333" y="320"/>
                    <a:pt x="336" y="319"/>
                    <a:pt x="337" y="318"/>
                  </a:cubicBezTo>
                  <a:cubicBezTo>
                    <a:pt x="352" y="298"/>
                    <a:pt x="352" y="298"/>
                    <a:pt x="352" y="298"/>
                  </a:cubicBezTo>
                  <a:cubicBezTo>
                    <a:pt x="353" y="296"/>
                    <a:pt x="353" y="294"/>
                    <a:pt x="351" y="292"/>
                  </a:cubicBezTo>
                  <a:cubicBezTo>
                    <a:pt x="334" y="275"/>
                    <a:pt x="334" y="275"/>
                    <a:pt x="334" y="275"/>
                  </a:cubicBezTo>
                  <a:cubicBezTo>
                    <a:pt x="339" y="266"/>
                    <a:pt x="344" y="256"/>
                    <a:pt x="347" y="246"/>
                  </a:cubicBezTo>
                  <a:cubicBezTo>
                    <a:pt x="372" y="248"/>
                    <a:pt x="372" y="248"/>
                    <a:pt x="372" y="248"/>
                  </a:cubicBezTo>
                  <a:cubicBezTo>
                    <a:pt x="374" y="248"/>
                    <a:pt x="376" y="246"/>
                    <a:pt x="376" y="244"/>
                  </a:cubicBezTo>
                  <a:cubicBezTo>
                    <a:pt x="381" y="220"/>
                    <a:pt x="381" y="220"/>
                    <a:pt x="381" y="220"/>
                  </a:cubicBezTo>
                  <a:cubicBezTo>
                    <a:pt x="382" y="218"/>
                    <a:pt x="380" y="216"/>
                    <a:pt x="379" y="215"/>
                  </a:cubicBezTo>
                  <a:cubicBezTo>
                    <a:pt x="355" y="206"/>
                    <a:pt x="355" y="206"/>
                    <a:pt x="355" y="206"/>
                  </a:cubicBezTo>
                  <a:cubicBezTo>
                    <a:pt x="356" y="199"/>
                    <a:pt x="356" y="192"/>
                    <a:pt x="356" y="184"/>
                  </a:cubicBezTo>
                  <a:cubicBezTo>
                    <a:pt x="356" y="181"/>
                    <a:pt x="355" y="178"/>
                    <a:pt x="355" y="175"/>
                  </a:cubicBezTo>
                  <a:cubicBezTo>
                    <a:pt x="378" y="166"/>
                    <a:pt x="378" y="166"/>
                    <a:pt x="378" y="166"/>
                  </a:cubicBezTo>
                  <a:cubicBezTo>
                    <a:pt x="380" y="165"/>
                    <a:pt x="381" y="163"/>
                    <a:pt x="380" y="161"/>
                  </a:cubicBezTo>
                  <a:close/>
                  <a:moveTo>
                    <a:pt x="267" y="306"/>
                  </a:moveTo>
                  <a:cubicBezTo>
                    <a:pt x="259" y="311"/>
                    <a:pt x="251" y="315"/>
                    <a:pt x="242" y="319"/>
                  </a:cubicBezTo>
                  <a:cubicBezTo>
                    <a:pt x="233" y="323"/>
                    <a:pt x="222" y="326"/>
                    <a:pt x="211" y="327"/>
                  </a:cubicBezTo>
                  <a:cubicBezTo>
                    <a:pt x="207" y="328"/>
                    <a:pt x="202" y="329"/>
                    <a:pt x="198" y="329"/>
                  </a:cubicBezTo>
                  <a:cubicBezTo>
                    <a:pt x="193" y="329"/>
                    <a:pt x="188" y="329"/>
                    <a:pt x="184" y="329"/>
                  </a:cubicBezTo>
                  <a:cubicBezTo>
                    <a:pt x="173" y="328"/>
                    <a:pt x="163" y="327"/>
                    <a:pt x="152" y="324"/>
                  </a:cubicBezTo>
                  <a:cubicBezTo>
                    <a:pt x="144" y="321"/>
                    <a:pt x="135" y="317"/>
                    <a:pt x="127" y="313"/>
                  </a:cubicBezTo>
                  <a:cubicBezTo>
                    <a:pt x="117" y="308"/>
                    <a:pt x="109" y="302"/>
                    <a:pt x="101" y="295"/>
                  </a:cubicBezTo>
                  <a:cubicBezTo>
                    <a:pt x="91" y="286"/>
                    <a:pt x="82" y="276"/>
                    <a:pt x="75" y="265"/>
                  </a:cubicBezTo>
                  <a:cubicBezTo>
                    <a:pt x="72" y="259"/>
                    <a:pt x="68" y="254"/>
                    <a:pt x="66" y="247"/>
                  </a:cubicBezTo>
                  <a:cubicBezTo>
                    <a:pt x="60" y="236"/>
                    <a:pt x="57" y="223"/>
                    <a:pt x="55" y="209"/>
                  </a:cubicBezTo>
                  <a:cubicBezTo>
                    <a:pt x="55" y="206"/>
                    <a:pt x="54" y="203"/>
                    <a:pt x="54" y="199"/>
                  </a:cubicBezTo>
                  <a:cubicBezTo>
                    <a:pt x="54" y="192"/>
                    <a:pt x="54" y="185"/>
                    <a:pt x="55" y="177"/>
                  </a:cubicBezTo>
                  <a:cubicBezTo>
                    <a:pt x="56" y="168"/>
                    <a:pt x="58" y="159"/>
                    <a:pt x="61" y="151"/>
                  </a:cubicBezTo>
                  <a:cubicBezTo>
                    <a:pt x="64" y="140"/>
                    <a:pt x="68" y="131"/>
                    <a:pt x="74" y="121"/>
                  </a:cubicBezTo>
                  <a:cubicBezTo>
                    <a:pt x="79" y="114"/>
                    <a:pt x="84" y="106"/>
                    <a:pt x="91" y="100"/>
                  </a:cubicBezTo>
                  <a:cubicBezTo>
                    <a:pt x="98" y="92"/>
                    <a:pt x="106" y="85"/>
                    <a:pt x="115" y="79"/>
                  </a:cubicBezTo>
                  <a:cubicBezTo>
                    <a:pt x="123" y="74"/>
                    <a:pt x="131" y="69"/>
                    <a:pt x="139" y="66"/>
                  </a:cubicBezTo>
                  <a:cubicBezTo>
                    <a:pt x="149" y="62"/>
                    <a:pt x="159" y="59"/>
                    <a:pt x="170" y="57"/>
                  </a:cubicBezTo>
                  <a:cubicBezTo>
                    <a:pt x="175" y="57"/>
                    <a:pt x="179" y="56"/>
                    <a:pt x="184" y="56"/>
                  </a:cubicBezTo>
                  <a:cubicBezTo>
                    <a:pt x="188" y="56"/>
                    <a:pt x="193" y="56"/>
                    <a:pt x="197" y="56"/>
                  </a:cubicBezTo>
                  <a:cubicBezTo>
                    <a:pt x="208" y="56"/>
                    <a:pt x="219" y="58"/>
                    <a:pt x="229" y="61"/>
                  </a:cubicBezTo>
                  <a:cubicBezTo>
                    <a:pt x="238" y="64"/>
                    <a:pt x="246" y="67"/>
                    <a:pt x="255" y="72"/>
                  </a:cubicBezTo>
                  <a:cubicBezTo>
                    <a:pt x="264" y="77"/>
                    <a:pt x="273" y="83"/>
                    <a:pt x="281" y="90"/>
                  </a:cubicBezTo>
                  <a:cubicBezTo>
                    <a:pt x="291" y="98"/>
                    <a:pt x="299" y="108"/>
                    <a:pt x="306" y="120"/>
                  </a:cubicBezTo>
                  <a:cubicBezTo>
                    <a:pt x="310" y="125"/>
                    <a:pt x="313" y="131"/>
                    <a:pt x="316" y="137"/>
                  </a:cubicBezTo>
                  <a:cubicBezTo>
                    <a:pt x="321" y="149"/>
                    <a:pt x="325" y="162"/>
                    <a:pt x="326" y="175"/>
                  </a:cubicBezTo>
                  <a:cubicBezTo>
                    <a:pt x="327" y="179"/>
                    <a:pt x="327" y="182"/>
                    <a:pt x="327" y="185"/>
                  </a:cubicBezTo>
                  <a:cubicBezTo>
                    <a:pt x="328" y="193"/>
                    <a:pt x="327" y="200"/>
                    <a:pt x="327" y="207"/>
                  </a:cubicBezTo>
                  <a:cubicBezTo>
                    <a:pt x="326" y="217"/>
                    <a:pt x="324" y="226"/>
                    <a:pt x="321" y="234"/>
                  </a:cubicBezTo>
                  <a:cubicBezTo>
                    <a:pt x="318" y="245"/>
                    <a:pt x="313" y="254"/>
                    <a:pt x="307" y="263"/>
                  </a:cubicBezTo>
                  <a:cubicBezTo>
                    <a:pt x="303" y="271"/>
                    <a:pt x="297" y="279"/>
                    <a:pt x="291" y="285"/>
                  </a:cubicBezTo>
                  <a:cubicBezTo>
                    <a:pt x="284" y="293"/>
                    <a:pt x="275" y="300"/>
                    <a:pt x="267" y="30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6">
              <a:extLst>
                <a:ext uri="{FF2B5EF4-FFF2-40B4-BE49-F238E27FC236}">
                  <a16:creationId xmlns:a16="http://schemas.microsoft.com/office/drawing/2014/main" id="{6A312106-A1B8-4E11-80EF-83A783C081D2}"/>
                </a:ext>
              </a:extLst>
            </p:cNvPr>
            <p:cNvSpPr>
              <a:spLocks/>
            </p:cNvSpPr>
            <p:nvPr/>
          </p:nvSpPr>
          <p:spPr bwMode="auto">
            <a:xfrm>
              <a:off x="4640880" y="1346376"/>
              <a:ext cx="350837" cy="350838"/>
            </a:xfrm>
            <a:custGeom>
              <a:avLst/>
              <a:gdLst/>
              <a:ahLst/>
              <a:cxnLst>
                <a:cxn ang="0">
                  <a:pos x="221" y="98"/>
                </a:cxn>
                <a:cxn ang="0">
                  <a:pos x="212" y="67"/>
                </a:cxn>
                <a:cxn ang="0">
                  <a:pos x="205" y="52"/>
                </a:cxn>
                <a:cxn ang="0">
                  <a:pos x="184" y="28"/>
                </a:cxn>
                <a:cxn ang="0">
                  <a:pos x="163" y="13"/>
                </a:cxn>
                <a:cxn ang="0">
                  <a:pos x="142" y="5"/>
                </a:cxn>
                <a:cxn ang="0">
                  <a:pos x="116" y="1"/>
                </a:cxn>
                <a:cxn ang="0">
                  <a:pos x="105" y="1"/>
                </a:cxn>
                <a:cxn ang="0">
                  <a:pos x="94" y="2"/>
                </a:cxn>
                <a:cxn ang="0">
                  <a:pos x="69" y="9"/>
                </a:cxn>
                <a:cxn ang="0">
                  <a:pos x="49" y="19"/>
                </a:cxn>
                <a:cxn ang="0">
                  <a:pos x="29" y="36"/>
                </a:cxn>
                <a:cxn ang="0">
                  <a:pos x="16" y="54"/>
                </a:cxn>
                <a:cxn ang="0">
                  <a:pos x="5" y="77"/>
                </a:cxn>
                <a:cxn ang="0">
                  <a:pos x="0" y="99"/>
                </a:cxn>
                <a:cxn ang="0">
                  <a:pos x="0" y="117"/>
                </a:cxn>
                <a:cxn ang="0">
                  <a:pos x="1" y="125"/>
                </a:cxn>
                <a:cxn ang="0">
                  <a:pos x="9" y="156"/>
                </a:cxn>
                <a:cxn ang="0">
                  <a:pos x="17" y="170"/>
                </a:cxn>
                <a:cxn ang="0">
                  <a:pos x="37" y="195"/>
                </a:cxn>
                <a:cxn ang="0">
                  <a:pos x="59" y="210"/>
                </a:cxn>
                <a:cxn ang="0">
                  <a:pos x="80" y="218"/>
                </a:cxn>
                <a:cxn ang="0">
                  <a:pos x="105" y="222"/>
                </a:cxn>
                <a:cxn ang="0">
                  <a:pos x="116" y="222"/>
                </a:cxn>
                <a:cxn ang="0">
                  <a:pos x="128" y="221"/>
                </a:cxn>
                <a:cxn ang="0">
                  <a:pos x="153" y="214"/>
                </a:cxn>
                <a:cxn ang="0">
                  <a:pos x="172" y="204"/>
                </a:cxn>
                <a:cxn ang="0">
                  <a:pos x="192" y="187"/>
                </a:cxn>
                <a:cxn ang="0">
                  <a:pos x="206" y="169"/>
                </a:cxn>
                <a:cxn ang="0">
                  <a:pos x="216" y="145"/>
                </a:cxn>
                <a:cxn ang="0">
                  <a:pos x="221" y="124"/>
                </a:cxn>
                <a:cxn ang="0">
                  <a:pos x="222" y="106"/>
                </a:cxn>
                <a:cxn ang="0">
                  <a:pos x="221" y="98"/>
                </a:cxn>
              </a:cxnLst>
              <a:rect l="0" t="0" r="r" b="b"/>
              <a:pathLst>
                <a:path w="222" h="222">
                  <a:moveTo>
                    <a:pt x="221" y="98"/>
                  </a:moveTo>
                  <a:cubicBezTo>
                    <a:pt x="219" y="87"/>
                    <a:pt x="217" y="76"/>
                    <a:pt x="212" y="67"/>
                  </a:cubicBezTo>
                  <a:cubicBezTo>
                    <a:pt x="210" y="62"/>
                    <a:pt x="208" y="57"/>
                    <a:pt x="205" y="52"/>
                  </a:cubicBezTo>
                  <a:cubicBezTo>
                    <a:pt x="199" y="43"/>
                    <a:pt x="192" y="35"/>
                    <a:pt x="184" y="28"/>
                  </a:cubicBezTo>
                  <a:cubicBezTo>
                    <a:pt x="177" y="22"/>
                    <a:pt x="170" y="17"/>
                    <a:pt x="163" y="13"/>
                  </a:cubicBezTo>
                  <a:cubicBezTo>
                    <a:pt x="156" y="10"/>
                    <a:pt x="149" y="7"/>
                    <a:pt x="142" y="5"/>
                  </a:cubicBezTo>
                  <a:cubicBezTo>
                    <a:pt x="134" y="2"/>
                    <a:pt x="125" y="1"/>
                    <a:pt x="116" y="1"/>
                  </a:cubicBezTo>
                  <a:cubicBezTo>
                    <a:pt x="113" y="0"/>
                    <a:pt x="109" y="0"/>
                    <a:pt x="105" y="1"/>
                  </a:cubicBezTo>
                  <a:cubicBezTo>
                    <a:pt x="101" y="1"/>
                    <a:pt x="98" y="1"/>
                    <a:pt x="94" y="2"/>
                  </a:cubicBezTo>
                  <a:cubicBezTo>
                    <a:pt x="85" y="3"/>
                    <a:pt x="77" y="5"/>
                    <a:pt x="69" y="9"/>
                  </a:cubicBezTo>
                  <a:cubicBezTo>
                    <a:pt x="62" y="11"/>
                    <a:pt x="55" y="15"/>
                    <a:pt x="49" y="19"/>
                  </a:cubicBezTo>
                  <a:cubicBezTo>
                    <a:pt x="42" y="24"/>
                    <a:pt x="35" y="30"/>
                    <a:pt x="29" y="36"/>
                  </a:cubicBezTo>
                  <a:cubicBezTo>
                    <a:pt x="24" y="41"/>
                    <a:pt x="20" y="47"/>
                    <a:pt x="16" y="54"/>
                  </a:cubicBezTo>
                  <a:cubicBezTo>
                    <a:pt x="11" y="61"/>
                    <a:pt x="8" y="69"/>
                    <a:pt x="5" y="77"/>
                  </a:cubicBezTo>
                  <a:cubicBezTo>
                    <a:pt x="3" y="84"/>
                    <a:pt x="1" y="92"/>
                    <a:pt x="0" y="99"/>
                  </a:cubicBezTo>
                  <a:cubicBezTo>
                    <a:pt x="0" y="105"/>
                    <a:pt x="0" y="111"/>
                    <a:pt x="0" y="117"/>
                  </a:cubicBezTo>
                  <a:cubicBezTo>
                    <a:pt x="0" y="120"/>
                    <a:pt x="0" y="123"/>
                    <a:pt x="1" y="125"/>
                  </a:cubicBezTo>
                  <a:cubicBezTo>
                    <a:pt x="2" y="136"/>
                    <a:pt x="5" y="146"/>
                    <a:pt x="9" y="156"/>
                  </a:cubicBezTo>
                  <a:cubicBezTo>
                    <a:pt x="11" y="161"/>
                    <a:pt x="14" y="166"/>
                    <a:pt x="17" y="170"/>
                  </a:cubicBezTo>
                  <a:cubicBezTo>
                    <a:pt x="22" y="180"/>
                    <a:pt x="30" y="188"/>
                    <a:pt x="37" y="195"/>
                  </a:cubicBezTo>
                  <a:cubicBezTo>
                    <a:pt x="44" y="200"/>
                    <a:pt x="51" y="205"/>
                    <a:pt x="59" y="210"/>
                  </a:cubicBezTo>
                  <a:cubicBezTo>
                    <a:pt x="65" y="213"/>
                    <a:pt x="72" y="216"/>
                    <a:pt x="80" y="218"/>
                  </a:cubicBezTo>
                  <a:cubicBezTo>
                    <a:pt x="88" y="220"/>
                    <a:pt x="96" y="222"/>
                    <a:pt x="105" y="222"/>
                  </a:cubicBezTo>
                  <a:cubicBezTo>
                    <a:pt x="109" y="222"/>
                    <a:pt x="113" y="222"/>
                    <a:pt x="116" y="222"/>
                  </a:cubicBezTo>
                  <a:cubicBezTo>
                    <a:pt x="120" y="222"/>
                    <a:pt x="124" y="222"/>
                    <a:pt x="128" y="221"/>
                  </a:cubicBezTo>
                  <a:cubicBezTo>
                    <a:pt x="136" y="220"/>
                    <a:pt x="145" y="217"/>
                    <a:pt x="153" y="214"/>
                  </a:cubicBezTo>
                  <a:cubicBezTo>
                    <a:pt x="160" y="211"/>
                    <a:pt x="166" y="208"/>
                    <a:pt x="172" y="204"/>
                  </a:cubicBezTo>
                  <a:cubicBezTo>
                    <a:pt x="180" y="199"/>
                    <a:pt x="186" y="193"/>
                    <a:pt x="192" y="187"/>
                  </a:cubicBezTo>
                  <a:cubicBezTo>
                    <a:pt x="197" y="181"/>
                    <a:pt x="202" y="175"/>
                    <a:pt x="206" y="169"/>
                  </a:cubicBezTo>
                  <a:cubicBezTo>
                    <a:pt x="210" y="162"/>
                    <a:pt x="214" y="154"/>
                    <a:pt x="216" y="145"/>
                  </a:cubicBezTo>
                  <a:cubicBezTo>
                    <a:pt x="219" y="138"/>
                    <a:pt x="220" y="131"/>
                    <a:pt x="221" y="124"/>
                  </a:cubicBezTo>
                  <a:cubicBezTo>
                    <a:pt x="222" y="118"/>
                    <a:pt x="222" y="112"/>
                    <a:pt x="222" y="106"/>
                  </a:cubicBezTo>
                  <a:cubicBezTo>
                    <a:pt x="221" y="103"/>
                    <a:pt x="221" y="100"/>
                    <a:pt x="221" y="9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
              <a:extLst>
                <a:ext uri="{FF2B5EF4-FFF2-40B4-BE49-F238E27FC236}">
                  <a16:creationId xmlns:a16="http://schemas.microsoft.com/office/drawing/2014/main" id="{3991D8E6-79EA-4E2A-B7C2-DC783E9D010D}"/>
                </a:ext>
              </a:extLst>
            </p:cNvPr>
            <p:cNvSpPr>
              <a:spLocks noEditPoints="1"/>
            </p:cNvSpPr>
            <p:nvPr/>
          </p:nvSpPr>
          <p:spPr bwMode="auto">
            <a:xfrm>
              <a:off x="5039871" y="1589440"/>
              <a:ext cx="268287" cy="274020"/>
            </a:xfrm>
            <a:custGeom>
              <a:avLst/>
              <a:gdLst/>
              <a:ahLst/>
              <a:cxnLst>
                <a:cxn ang="0">
                  <a:pos x="136" y="114"/>
                </a:cxn>
                <a:cxn ang="0">
                  <a:pos x="142" y="81"/>
                </a:cxn>
                <a:cxn ang="0">
                  <a:pos x="170" y="67"/>
                </a:cxn>
                <a:cxn ang="0">
                  <a:pos x="158" y="50"/>
                </a:cxn>
                <a:cxn ang="0">
                  <a:pos x="109" y="35"/>
                </a:cxn>
                <a:cxn ang="0">
                  <a:pos x="111" y="4"/>
                </a:cxn>
                <a:cxn ang="0">
                  <a:pos x="90" y="6"/>
                </a:cxn>
                <a:cxn ang="0">
                  <a:pos x="52" y="40"/>
                </a:cxn>
                <a:cxn ang="0">
                  <a:pos x="26" y="23"/>
                </a:cxn>
                <a:cxn ang="0">
                  <a:pos x="18" y="42"/>
                </a:cxn>
                <a:cxn ang="0">
                  <a:pos x="29" y="75"/>
                </a:cxn>
                <a:cxn ang="0">
                  <a:pos x="6" y="101"/>
                </a:cxn>
                <a:cxn ang="0">
                  <a:pos x="6" y="123"/>
                </a:cxn>
                <a:cxn ang="0">
                  <a:pos x="37" y="117"/>
                </a:cxn>
                <a:cxn ang="0">
                  <a:pos x="58" y="163"/>
                </a:cxn>
                <a:cxn ang="0">
                  <a:pos x="77" y="173"/>
                </a:cxn>
                <a:cxn ang="0">
                  <a:pos x="87" y="144"/>
                </a:cxn>
                <a:cxn ang="0">
                  <a:pos x="138" y="149"/>
                </a:cxn>
                <a:cxn ang="0">
                  <a:pos x="156" y="137"/>
                </a:cxn>
                <a:cxn ang="0">
                  <a:pos x="126" y="95"/>
                </a:cxn>
                <a:cxn ang="0">
                  <a:pos x="100" y="92"/>
                </a:cxn>
                <a:cxn ang="0">
                  <a:pos x="101" y="88"/>
                </a:cxn>
                <a:cxn ang="0">
                  <a:pos x="126" y="95"/>
                </a:cxn>
                <a:cxn ang="0">
                  <a:pos x="51" y="64"/>
                </a:cxn>
                <a:cxn ang="0">
                  <a:pos x="70" y="84"/>
                </a:cxn>
                <a:cxn ang="0">
                  <a:pos x="45" y="94"/>
                </a:cxn>
                <a:cxn ang="0">
                  <a:pos x="122" y="68"/>
                </a:cxn>
                <a:cxn ang="0">
                  <a:pos x="94" y="74"/>
                </a:cxn>
                <a:cxn ang="0">
                  <a:pos x="122" y="68"/>
                </a:cxn>
                <a:cxn ang="0">
                  <a:pos x="82" y="71"/>
                </a:cxn>
                <a:cxn ang="0">
                  <a:pos x="59" y="55"/>
                </a:cxn>
                <a:cxn ang="0">
                  <a:pos x="48" y="105"/>
                </a:cxn>
                <a:cxn ang="0">
                  <a:pos x="77" y="100"/>
                </a:cxn>
                <a:cxn ang="0">
                  <a:pos x="48" y="105"/>
                </a:cxn>
                <a:cxn ang="0">
                  <a:pos x="88" y="102"/>
                </a:cxn>
                <a:cxn ang="0">
                  <a:pos x="112" y="118"/>
                </a:cxn>
              </a:cxnLst>
              <a:rect l="0" t="0" r="r" b="b"/>
              <a:pathLst>
                <a:path w="170" h="173">
                  <a:moveTo>
                    <a:pt x="153" y="131"/>
                  </a:moveTo>
                  <a:cubicBezTo>
                    <a:pt x="136" y="114"/>
                    <a:pt x="136" y="114"/>
                    <a:pt x="136" y="114"/>
                  </a:cubicBezTo>
                  <a:cubicBezTo>
                    <a:pt x="138" y="109"/>
                    <a:pt x="140" y="104"/>
                    <a:pt x="141" y="98"/>
                  </a:cubicBezTo>
                  <a:cubicBezTo>
                    <a:pt x="142" y="92"/>
                    <a:pt x="143" y="87"/>
                    <a:pt x="142" y="81"/>
                  </a:cubicBezTo>
                  <a:cubicBezTo>
                    <a:pt x="165" y="72"/>
                    <a:pt x="165" y="72"/>
                    <a:pt x="165" y="72"/>
                  </a:cubicBezTo>
                  <a:cubicBezTo>
                    <a:pt x="168" y="71"/>
                    <a:pt x="170" y="69"/>
                    <a:pt x="170" y="67"/>
                  </a:cubicBezTo>
                  <a:cubicBezTo>
                    <a:pt x="164" y="51"/>
                    <a:pt x="164" y="51"/>
                    <a:pt x="164" y="51"/>
                  </a:cubicBezTo>
                  <a:cubicBezTo>
                    <a:pt x="164" y="50"/>
                    <a:pt x="161" y="49"/>
                    <a:pt x="158" y="50"/>
                  </a:cubicBezTo>
                  <a:cubicBezTo>
                    <a:pt x="134" y="57"/>
                    <a:pt x="134" y="57"/>
                    <a:pt x="134" y="57"/>
                  </a:cubicBezTo>
                  <a:cubicBezTo>
                    <a:pt x="128" y="47"/>
                    <a:pt x="120" y="40"/>
                    <a:pt x="109" y="35"/>
                  </a:cubicBezTo>
                  <a:cubicBezTo>
                    <a:pt x="113" y="10"/>
                    <a:pt x="113" y="10"/>
                    <a:pt x="113" y="10"/>
                  </a:cubicBezTo>
                  <a:cubicBezTo>
                    <a:pt x="113" y="7"/>
                    <a:pt x="112" y="4"/>
                    <a:pt x="111" y="4"/>
                  </a:cubicBezTo>
                  <a:cubicBezTo>
                    <a:pt x="94" y="0"/>
                    <a:pt x="94" y="0"/>
                    <a:pt x="94" y="0"/>
                  </a:cubicBezTo>
                  <a:cubicBezTo>
                    <a:pt x="93" y="0"/>
                    <a:pt x="91" y="2"/>
                    <a:pt x="90" y="6"/>
                  </a:cubicBezTo>
                  <a:cubicBezTo>
                    <a:pt x="84" y="30"/>
                    <a:pt x="84" y="30"/>
                    <a:pt x="84" y="30"/>
                  </a:cubicBezTo>
                  <a:cubicBezTo>
                    <a:pt x="72" y="30"/>
                    <a:pt x="61" y="34"/>
                    <a:pt x="52" y="40"/>
                  </a:cubicBezTo>
                  <a:cubicBezTo>
                    <a:pt x="33" y="25"/>
                    <a:pt x="33" y="25"/>
                    <a:pt x="33" y="25"/>
                  </a:cubicBezTo>
                  <a:cubicBezTo>
                    <a:pt x="30" y="23"/>
                    <a:pt x="27" y="22"/>
                    <a:pt x="26" y="23"/>
                  </a:cubicBezTo>
                  <a:cubicBezTo>
                    <a:pt x="15" y="36"/>
                    <a:pt x="15" y="36"/>
                    <a:pt x="15" y="36"/>
                  </a:cubicBezTo>
                  <a:cubicBezTo>
                    <a:pt x="14" y="37"/>
                    <a:pt x="15" y="40"/>
                    <a:pt x="18" y="42"/>
                  </a:cubicBezTo>
                  <a:cubicBezTo>
                    <a:pt x="35" y="60"/>
                    <a:pt x="35" y="60"/>
                    <a:pt x="35" y="60"/>
                  </a:cubicBezTo>
                  <a:cubicBezTo>
                    <a:pt x="33" y="65"/>
                    <a:pt x="31" y="70"/>
                    <a:pt x="29" y="75"/>
                  </a:cubicBezTo>
                  <a:cubicBezTo>
                    <a:pt x="28" y="81"/>
                    <a:pt x="28" y="87"/>
                    <a:pt x="29" y="92"/>
                  </a:cubicBezTo>
                  <a:cubicBezTo>
                    <a:pt x="6" y="101"/>
                    <a:pt x="6" y="101"/>
                    <a:pt x="6" y="101"/>
                  </a:cubicBezTo>
                  <a:cubicBezTo>
                    <a:pt x="2" y="103"/>
                    <a:pt x="0" y="105"/>
                    <a:pt x="1" y="106"/>
                  </a:cubicBezTo>
                  <a:cubicBezTo>
                    <a:pt x="6" y="123"/>
                    <a:pt x="6" y="123"/>
                    <a:pt x="6" y="123"/>
                  </a:cubicBezTo>
                  <a:cubicBezTo>
                    <a:pt x="7" y="124"/>
                    <a:pt x="10" y="124"/>
                    <a:pt x="13" y="123"/>
                  </a:cubicBezTo>
                  <a:cubicBezTo>
                    <a:pt x="37" y="117"/>
                    <a:pt x="37" y="117"/>
                    <a:pt x="37" y="117"/>
                  </a:cubicBezTo>
                  <a:cubicBezTo>
                    <a:pt x="43" y="126"/>
                    <a:pt x="51" y="134"/>
                    <a:pt x="62" y="139"/>
                  </a:cubicBezTo>
                  <a:cubicBezTo>
                    <a:pt x="58" y="163"/>
                    <a:pt x="58" y="163"/>
                    <a:pt x="58" y="163"/>
                  </a:cubicBezTo>
                  <a:cubicBezTo>
                    <a:pt x="58" y="166"/>
                    <a:pt x="58" y="169"/>
                    <a:pt x="60" y="170"/>
                  </a:cubicBezTo>
                  <a:cubicBezTo>
                    <a:pt x="77" y="173"/>
                    <a:pt x="77" y="173"/>
                    <a:pt x="77" y="173"/>
                  </a:cubicBezTo>
                  <a:cubicBezTo>
                    <a:pt x="78" y="173"/>
                    <a:pt x="80" y="171"/>
                    <a:pt x="81" y="168"/>
                  </a:cubicBezTo>
                  <a:cubicBezTo>
                    <a:pt x="87" y="144"/>
                    <a:pt x="87" y="144"/>
                    <a:pt x="87" y="144"/>
                  </a:cubicBezTo>
                  <a:cubicBezTo>
                    <a:pt x="98" y="143"/>
                    <a:pt x="109" y="140"/>
                    <a:pt x="118" y="133"/>
                  </a:cubicBezTo>
                  <a:cubicBezTo>
                    <a:pt x="138" y="149"/>
                    <a:pt x="138" y="149"/>
                    <a:pt x="138" y="149"/>
                  </a:cubicBezTo>
                  <a:cubicBezTo>
                    <a:pt x="141" y="151"/>
                    <a:pt x="143" y="151"/>
                    <a:pt x="144" y="150"/>
                  </a:cubicBezTo>
                  <a:cubicBezTo>
                    <a:pt x="156" y="137"/>
                    <a:pt x="156" y="137"/>
                    <a:pt x="156" y="137"/>
                  </a:cubicBezTo>
                  <a:cubicBezTo>
                    <a:pt x="157" y="136"/>
                    <a:pt x="156" y="134"/>
                    <a:pt x="153" y="131"/>
                  </a:cubicBezTo>
                  <a:close/>
                  <a:moveTo>
                    <a:pt x="126" y="95"/>
                  </a:moveTo>
                  <a:cubicBezTo>
                    <a:pt x="125" y="100"/>
                    <a:pt x="123" y="105"/>
                    <a:pt x="120" y="109"/>
                  </a:cubicBezTo>
                  <a:cubicBezTo>
                    <a:pt x="100" y="92"/>
                    <a:pt x="100" y="92"/>
                    <a:pt x="100" y="92"/>
                  </a:cubicBezTo>
                  <a:cubicBezTo>
                    <a:pt x="100" y="91"/>
                    <a:pt x="101" y="91"/>
                    <a:pt x="101" y="90"/>
                  </a:cubicBezTo>
                  <a:cubicBezTo>
                    <a:pt x="101" y="89"/>
                    <a:pt x="101" y="88"/>
                    <a:pt x="101" y="88"/>
                  </a:cubicBezTo>
                  <a:cubicBezTo>
                    <a:pt x="126" y="79"/>
                    <a:pt x="126" y="79"/>
                    <a:pt x="126" y="79"/>
                  </a:cubicBezTo>
                  <a:cubicBezTo>
                    <a:pt x="127" y="84"/>
                    <a:pt x="127" y="90"/>
                    <a:pt x="126" y="95"/>
                  </a:cubicBezTo>
                  <a:close/>
                  <a:moveTo>
                    <a:pt x="45" y="78"/>
                  </a:moveTo>
                  <a:cubicBezTo>
                    <a:pt x="46" y="73"/>
                    <a:pt x="48" y="68"/>
                    <a:pt x="51" y="64"/>
                  </a:cubicBezTo>
                  <a:cubicBezTo>
                    <a:pt x="71" y="82"/>
                    <a:pt x="71" y="82"/>
                    <a:pt x="71" y="82"/>
                  </a:cubicBezTo>
                  <a:cubicBezTo>
                    <a:pt x="70" y="82"/>
                    <a:pt x="70" y="83"/>
                    <a:pt x="70" y="84"/>
                  </a:cubicBezTo>
                  <a:cubicBezTo>
                    <a:pt x="70" y="84"/>
                    <a:pt x="70" y="85"/>
                    <a:pt x="70" y="86"/>
                  </a:cubicBezTo>
                  <a:cubicBezTo>
                    <a:pt x="45" y="94"/>
                    <a:pt x="45" y="94"/>
                    <a:pt x="45" y="94"/>
                  </a:cubicBezTo>
                  <a:cubicBezTo>
                    <a:pt x="44" y="89"/>
                    <a:pt x="44" y="84"/>
                    <a:pt x="45" y="78"/>
                  </a:cubicBezTo>
                  <a:close/>
                  <a:moveTo>
                    <a:pt x="122" y="68"/>
                  </a:moveTo>
                  <a:cubicBezTo>
                    <a:pt x="97" y="76"/>
                    <a:pt x="97" y="76"/>
                    <a:pt x="97" y="76"/>
                  </a:cubicBezTo>
                  <a:cubicBezTo>
                    <a:pt x="96" y="75"/>
                    <a:pt x="95" y="74"/>
                    <a:pt x="94" y="74"/>
                  </a:cubicBezTo>
                  <a:cubicBezTo>
                    <a:pt x="99" y="48"/>
                    <a:pt x="99" y="48"/>
                    <a:pt x="99" y="48"/>
                  </a:cubicBezTo>
                  <a:cubicBezTo>
                    <a:pt x="109" y="51"/>
                    <a:pt x="118" y="59"/>
                    <a:pt x="122" y="68"/>
                  </a:cubicBezTo>
                  <a:close/>
                  <a:moveTo>
                    <a:pt x="88" y="45"/>
                  </a:moveTo>
                  <a:cubicBezTo>
                    <a:pt x="82" y="71"/>
                    <a:pt x="82" y="71"/>
                    <a:pt x="82" y="71"/>
                  </a:cubicBezTo>
                  <a:cubicBezTo>
                    <a:pt x="81" y="72"/>
                    <a:pt x="80" y="72"/>
                    <a:pt x="78" y="73"/>
                  </a:cubicBezTo>
                  <a:cubicBezTo>
                    <a:pt x="59" y="55"/>
                    <a:pt x="59" y="55"/>
                    <a:pt x="59" y="55"/>
                  </a:cubicBezTo>
                  <a:cubicBezTo>
                    <a:pt x="67" y="49"/>
                    <a:pt x="77" y="45"/>
                    <a:pt x="88" y="45"/>
                  </a:cubicBezTo>
                  <a:close/>
                  <a:moveTo>
                    <a:pt x="48" y="105"/>
                  </a:moveTo>
                  <a:cubicBezTo>
                    <a:pt x="73" y="97"/>
                    <a:pt x="73" y="97"/>
                    <a:pt x="73" y="97"/>
                  </a:cubicBezTo>
                  <a:cubicBezTo>
                    <a:pt x="74" y="98"/>
                    <a:pt x="75" y="99"/>
                    <a:pt x="77" y="100"/>
                  </a:cubicBezTo>
                  <a:cubicBezTo>
                    <a:pt x="71" y="126"/>
                    <a:pt x="71" y="126"/>
                    <a:pt x="71" y="126"/>
                  </a:cubicBezTo>
                  <a:cubicBezTo>
                    <a:pt x="61" y="122"/>
                    <a:pt x="53" y="115"/>
                    <a:pt x="48" y="105"/>
                  </a:cubicBezTo>
                  <a:close/>
                  <a:moveTo>
                    <a:pt x="83" y="128"/>
                  </a:moveTo>
                  <a:cubicBezTo>
                    <a:pt x="88" y="102"/>
                    <a:pt x="88" y="102"/>
                    <a:pt x="88" y="102"/>
                  </a:cubicBezTo>
                  <a:cubicBezTo>
                    <a:pt x="90" y="102"/>
                    <a:pt x="91" y="101"/>
                    <a:pt x="92" y="101"/>
                  </a:cubicBezTo>
                  <a:cubicBezTo>
                    <a:pt x="112" y="118"/>
                    <a:pt x="112" y="118"/>
                    <a:pt x="112" y="118"/>
                  </a:cubicBezTo>
                  <a:cubicBezTo>
                    <a:pt x="104" y="125"/>
                    <a:pt x="94" y="129"/>
                    <a:pt x="83" y="1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8">
              <a:extLst>
                <a:ext uri="{FF2B5EF4-FFF2-40B4-BE49-F238E27FC236}">
                  <a16:creationId xmlns:a16="http://schemas.microsoft.com/office/drawing/2014/main" id="{BC16E874-A7FD-43C5-856B-5AAF6F1CE9B3}"/>
                </a:ext>
              </a:extLst>
            </p:cNvPr>
            <p:cNvSpPr>
              <a:spLocks noEditPoints="1"/>
            </p:cNvSpPr>
            <p:nvPr/>
          </p:nvSpPr>
          <p:spPr bwMode="auto">
            <a:xfrm>
              <a:off x="5242807" y="1741928"/>
              <a:ext cx="239624" cy="225866"/>
            </a:xfrm>
            <a:custGeom>
              <a:avLst/>
              <a:gdLst/>
              <a:ahLst/>
              <a:cxnLst>
                <a:cxn ang="0">
                  <a:pos x="151" y="75"/>
                </a:cxn>
                <a:cxn ang="0">
                  <a:pos x="150" y="59"/>
                </a:cxn>
                <a:cxn ang="0">
                  <a:pos x="145" y="57"/>
                </a:cxn>
                <a:cxn ang="0">
                  <a:pos x="123" y="57"/>
                </a:cxn>
                <a:cxn ang="0">
                  <a:pos x="107" y="33"/>
                </a:cxn>
                <a:cxn ang="0">
                  <a:pos x="116" y="13"/>
                </a:cxn>
                <a:cxn ang="0">
                  <a:pos x="116" y="7"/>
                </a:cxn>
                <a:cxn ang="0">
                  <a:pos x="103" y="0"/>
                </a:cxn>
                <a:cxn ang="0">
                  <a:pos x="98" y="4"/>
                </a:cxn>
                <a:cxn ang="0">
                  <a:pos x="87" y="23"/>
                </a:cxn>
                <a:cxn ang="0">
                  <a:pos x="58" y="24"/>
                </a:cxn>
                <a:cxn ang="0">
                  <a:pos x="45" y="7"/>
                </a:cxn>
                <a:cxn ang="0">
                  <a:pos x="40" y="4"/>
                </a:cxn>
                <a:cxn ang="0">
                  <a:pos x="28" y="12"/>
                </a:cxn>
                <a:cxn ang="0">
                  <a:pos x="29" y="18"/>
                </a:cxn>
                <a:cxn ang="0">
                  <a:pos x="39" y="37"/>
                </a:cxn>
                <a:cxn ang="0">
                  <a:pos x="31" y="49"/>
                </a:cxn>
                <a:cxn ang="0">
                  <a:pos x="26" y="63"/>
                </a:cxn>
                <a:cxn ang="0">
                  <a:pos x="5" y="65"/>
                </a:cxn>
                <a:cxn ang="0">
                  <a:pos x="0" y="68"/>
                </a:cxn>
                <a:cxn ang="0">
                  <a:pos x="1" y="83"/>
                </a:cxn>
                <a:cxn ang="0">
                  <a:pos x="6" y="85"/>
                </a:cxn>
                <a:cxn ang="0">
                  <a:pos x="28" y="85"/>
                </a:cxn>
                <a:cxn ang="0">
                  <a:pos x="43" y="109"/>
                </a:cxn>
                <a:cxn ang="0">
                  <a:pos x="35" y="129"/>
                </a:cxn>
                <a:cxn ang="0">
                  <a:pos x="35" y="135"/>
                </a:cxn>
                <a:cxn ang="0">
                  <a:pos x="48" y="142"/>
                </a:cxn>
                <a:cxn ang="0">
                  <a:pos x="53" y="138"/>
                </a:cxn>
                <a:cxn ang="0">
                  <a:pos x="64" y="120"/>
                </a:cxn>
                <a:cxn ang="0">
                  <a:pos x="92" y="118"/>
                </a:cxn>
                <a:cxn ang="0">
                  <a:pos x="105" y="135"/>
                </a:cxn>
                <a:cxn ang="0">
                  <a:pos x="110" y="138"/>
                </a:cxn>
                <a:cxn ang="0">
                  <a:pos x="123" y="130"/>
                </a:cxn>
                <a:cxn ang="0">
                  <a:pos x="122" y="124"/>
                </a:cxn>
                <a:cxn ang="0">
                  <a:pos x="112" y="106"/>
                </a:cxn>
                <a:cxn ang="0">
                  <a:pos x="120" y="94"/>
                </a:cxn>
                <a:cxn ang="0">
                  <a:pos x="124" y="80"/>
                </a:cxn>
                <a:cxn ang="0">
                  <a:pos x="146" y="77"/>
                </a:cxn>
                <a:cxn ang="0">
                  <a:pos x="151" y="75"/>
                </a:cxn>
                <a:cxn ang="0">
                  <a:pos x="61" y="107"/>
                </a:cxn>
                <a:cxn ang="0">
                  <a:pos x="40" y="56"/>
                </a:cxn>
                <a:cxn ang="0">
                  <a:pos x="90" y="36"/>
                </a:cxn>
                <a:cxn ang="0">
                  <a:pos x="111" y="86"/>
                </a:cxn>
                <a:cxn ang="0">
                  <a:pos x="61" y="107"/>
                </a:cxn>
              </a:cxnLst>
              <a:rect l="0" t="0" r="r" b="b"/>
              <a:pathLst>
                <a:path w="151" h="143">
                  <a:moveTo>
                    <a:pt x="151" y="75"/>
                  </a:moveTo>
                  <a:cubicBezTo>
                    <a:pt x="150" y="59"/>
                    <a:pt x="150" y="59"/>
                    <a:pt x="150" y="59"/>
                  </a:cubicBezTo>
                  <a:cubicBezTo>
                    <a:pt x="150" y="58"/>
                    <a:pt x="148" y="57"/>
                    <a:pt x="145" y="57"/>
                  </a:cubicBezTo>
                  <a:cubicBezTo>
                    <a:pt x="123" y="57"/>
                    <a:pt x="123" y="57"/>
                    <a:pt x="123" y="57"/>
                  </a:cubicBezTo>
                  <a:cubicBezTo>
                    <a:pt x="120" y="48"/>
                    <a:pt x="115" y="40"/>
                    <a:pt x="107" y="33"/>
                  </a:cubicBezTo>
                  <a:cubicBezTo>
                    <a:pt x="116" y="13"/>
                    <a:pt x="116" y="13"/>
                    <a:pt x="116" y="13"/>
                  </a:cubicBezTo>
                  <a:cubicBezTo>
                    <a:pt x="117" y="11"/>
                    <a:pt x="117" y="8"/>
                    <a:pt x="116" y="7"/>
                  </a:cubicBezTo>
                  <a:cubicBezTo>
                    <a:pt x="103" y="0"/>
                    <a:pt x="103" y="0"/>
                    <a:pt x="103" y="0"/>
                  </a:cubicBezTo>
                  <a:cubicBezTo>
                    <a:pt x="102" y="0"/>
                    <a:pt x="99" y="2"/>
                    <a:pt x="98" y="4"/>
                  </a:cubicBezTo>
                  <a:cubicBezTo>
                    <a:pt x="87" y="23"/>
                    <a:pt x="87" y="23"/>
                    <a:pt x="87" y="23"/>
                  </a:cubicBezTo>
                  <a:cubicBezTo>
                    <a:pt x="77" y="21"/>
                    <a:pt x="67" y="21"/>
                    <a:pt x="58" y="24"/>
                  </a:cubicBezTo>
                  <a:cubicBezTo>
                    <a:pt x="45" y="7"/>
                    <a:pt x="45" y="7"/>
                    <a:pt x="45" y="7"/>
                  </a:cubicBezTo>
                  <a:cubicBezTo>
                    <a:pt x="44" y="5"/>
                    <a:pt x="41" y="3"/>
                    <a:pt x="40" y="4"/>
                  </a:cubicBezTo>
                  <a:cubicBezTo>
                    <a:pt x="28" y="12"/>
                    <a:pt x="28" y="12"/>
                    <a:pt x="28" y="12"/>
                  </a:cubicBezTo>
                  <a:cubicBezTo>
                    <a:pt x="27" y="13"/>
                    <a:pt x="27" y="16"/>
                    <a:pt x="29" y="18"/>
                  </a:cubicBezTo>
                  <a:cubicBezTo>
                    <a:pt x="39" y="37"/>
                    <a:pt x="39" y="37"/>
                    <a:pt x="39" y="37"/>
                  </a:cubicBezTo>
                  <a:cubicBezTo>
                    <a:pt x="36" y="40"/>
                    <a:pt x="33" y="44"/>
                    <a:pt x="31" y="49"/>
                  </a:cubicBezTo>
                  <a:cubicBezTo>
                    <a:pt x="29" y="53"/>
                    <a:pt x="27" y="58"/>
                    <a:pt x="26" y="63"/>
                  </a:cubicBezTo>
                  <a:cubicBezTo>
                    <a:pt x="5" y="65"/>
                    <a:pt x="5" y="65"/>
                    <a:pt x="5" y="65"/>
                  </a:cubicBezTo>
                  <a:cubicBezTo>
                    <a:pt x="2" y="65"/>
                    <a:pt x="0" y="67"/>
                    <a:pt x="0" y="68"/>
                  </a:cubicBezTo>
                  <a:cubicBezTo>
                    <a:pt x="1" y="83"/>
                    <a:pt x="1" y="83"/>
                    <a:pt x="1" y="83"/>
                  </a:cubicBezTo>
                  <a:cubicBezTo>
                    <a:pt x="1" y="84"/>
                    <a:pt x="3" y="85"/>
                    <a:pt x="6" y="85"/>
                  </a:cubicBezTo>
                  <a:cubicBezTo>
                    <a:pt x="28" y="85"/>
                    <a:pt x="28" y="85"/>
                    <a:pt x="28" y="85"/>
                  </a:cubicBezTo>
                  <a:cubicBezTo>
                    <a:pt x="30" y="95"/>
                    <a:pt x="36" y="103"/>
                    <a:pt x="43" y="109"/>
                  </a:cubicBezTo>
                  <a:cubicBezTo>
                    <a:pt x="35" y="129"/>
                    <a:pt x="35" y="129"/>
                    <a:pt x="35" y="129"/>
                  </a:cubicBezTo>
                  <a:cubicBezTo>
                    <a:pt x="34" y="132"/>
                    <a:pt x="34" y="135"/>
                    <a:pt x="35" y="135"/>
                  </a:cubicBezTo>
                  <a:cubicBezTo>
                    <a:pt x="48" y="142"/>
                    <a:pt x="48" y="142"/>
                    <a:pt x="48" y="142"/>
                  </a:cubicBezTo>
                  <a:cubicBezTo>
                    <a:pt x="49" y="143"/>
                    <a:pt x="51" y="141"/>
                    <a:pt x="53" y="138"/>
                  </a:cubicBezTo>
                  <a:cubicBezTo>
                    <a:pt x="64" y="120"/>
                    <a:pt x="64" y="120"/>
                    <a:pt x="64" y="120"/>
                  </a:cubicBezTo>
                  <a:cubicBezTo>
                    <a:pt x="73" y="122"/>
                    <a:pt x="83" y="121"/>
                    <a:pt x="92" y="118"/>
                  </a:cubicBezTo>
                  <a:cubicBezTo>
                    <a:pt x="105" y="135"/>
                    <a:pt x="105" y="135"/>
                    <a:pt x="105" y="135"/>
                  </a:cubicBezTo>
                  <a:cubicBezTo>
                    <a:pt x="107" y="138"/>
                    <a:pt x="109" y="139"/>
                    <a:pt x="110" y="138"/>
                  </a:cubicBezTo>
                  <a:cubicBezTo>
                    <a:pt x="123" y="130"/>
                    <a:pt x="123" y="130"/>
                    <a:pt x="123" y="130"/>
                  </a:cubicBezTo>
                  <a:cubicBezTo>
                    <a:pt x="124" y="129"/>
                    <a:pt x="124" y="127"/>
                    <a:pt x="122" y="124"/>
                  </a:cubicBezTo>
                  <a:cubicBezTo>
                    <a:pt x="112" y="106"/>
                    <a:pt x="112" y="106"/>
                    <a:pt x="112" y="106"/>
                  </a:cubicBezTo>
                  <a:cubicBezTo>
                    <a:pt x="115" y="102"/>
                    <a:pt x="118" y="98"/>
                    <a:pt x="120" y="94"/>
                  </a:cubicBezTo>
                  <a:cubicBezTo>
                    <a:pt x="122" y="89"/>
                    <a:pt x="124" y="85"/>
                    <a:pt x="124" y="80"/>
                  </a:cubicBezTo>
                  <a:cubicBezTo>
                    <a:pt x="146" y="77"/>
                    <a:pt x="146" y="77"/>
                    <a:pt x="146" y="77"/>
                  </a:cubicBezTo>
                  <a:cubicBezTo>
                    <a:pt x="149" y="77"/>
                    <a:pt x="151" y="76"/>
                    <a:pt x="151" y="75"/>
                  </a:cubicBezTo>
                  <a:close/>
                  <a:moveTo>
                    <a:pt x="61" y="107"/>
                  </a:moveTo>
                  <a:cubicBezTo>
                    <a:pt x="41" y="99"/>
                    <a:pt x="32" y="76"/>
                    <a:pt x="40" y="56"/>
                  </a:cubicBezTo>
                  <a:cubicBezTo>
                    <a:pt x="48" y="37"/>
                    <a:pt x="71" y="28"/>
                    <a:pt x="90" y="36"/>
                  </a:cubicBezTo>
                  <a:cubicBezTo>
                    <a:pt x="110" y="44"/>
                    <a:pt x="119" y="66"/>
                    <a:pt x="111" y="86"/>
                  </a:cubicBezTo>
                  <a:cubicBezTo>
                    <a:pt x="103" y="106"/>
                    <a:pt x="80" y="115"/>
                    <a:pt x="61" y="10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9">
              <a:extLst>
                <a:ext uri="{FF2B5EF4-FFF2-40B4-BE49-F238E27FC236}">
                  <a16:creationId xmlns:a16="http://schemas.microsoft.com/office/drawing/2014/main" id="{67994992-96FF-451C-984E-21706C5A51B4}"/>
                </a:ext>
              </a:extLst>
            </p:cNvPr>
            <p:cNvSpPr>
              <a:spLocks noEditPoints="1"/>
            </p:cNvSpPr>
            <p:nvPr/>
          </p:nvSpPr>
          <p:spPr bwMode="auto">
            <a:xfrm>
              <a:off x="5296693" y="1788936"/>
              <a:ext cx="131851" cy="129558"/>
            </a:xfrm>
            <a:custGeom>
              <a:avLst/>
              <a:gdLst/>
              <a:ahLst/>
              <a:cxnLst>
                <a:cxn ang="0">
                  <a:pos x="55" y="8"/>
                </a:cxn>
                <a:cxn ang="0">
                  <a:pos x="8" y="27"/>
                </a:cxn>
                <a:cxn ang="0">
                  <a:pos x="28" y="75"/>
                </a:cxn>
                <a:cxn ang="0">
                  <a:pos x="75" y="55"/>
                </a:cxn>
                <a:cxn ang="0">
                  <a:pos x="55" y="8"/>
                </a:cxn>
                <a:cxn ang="0">
                  <a:pos x="61" y="28"/>
                </a:cxn>
                <a:cxn ang="0">
                  <a:pos x="68" y="30"/>
                </a:cxn>
                <a:cxn ang="0">
                  <a:pos x="65" y="37"/>
                </a:cxn>
                <a:cxn ang="0">
                  <a:pos x="58" y="35"/>
                </a:cxn>
                <a:cxn ang="0">
                  <a:pos x="61" y="28"/>
                </a:cxn>
                <a:cxn ang="0">
                  <a:pos x="52" y="15"/>
                </a:cxn>
                <a:cxn ang="0">
                  <a:pos x="55" y="22"/>
                </a:cxn>
                <a:cxn ang="0">
                  <a:pos x="48" y="25"/>
                </a:cxn>
                <a:cxn ang="0">
                  <a:pos x="45" y="18"/>
                </a:cxn>
                <a:cxn ang="0">
                  <a:pos x="52" y="15"/>
                </a:cxn>
                <a:cxn ang="0">
                  <a:pos x="31" y="15"/>
                </a:cxn>
                <a:cxn ang="0">
                  <a:pos x="38" y="18"/>
                </a:cxn>
                <a:cxn ang="0">
                  <a:pos x="35" y="25"/>
                </a:cxn>
                <a:cxn ang="0">
                  <a:pos x="28" y="22"/>
                </a:cxn>
                <a:cxn ang="0">
                  <a:pos x="31" y="15"/>
                </a:cxn>
                <a:cxn ang="0">
                  <a:pos x="15" y="30"/>
                </a:cxn>
                <a:cxn ang="0">
                  <a:pos x="22" y="27"/>
                </a:cxn>
                <a:cxn ang="0">
                  <a:pos x="25" y="34"/>
                </a:cxn>
                <a:cxn ang="0">
                  <a:pos x="18" y="37"/>
                </a:cxn>
                <a:cxn ang="0">
                  <a:pos x="15" y="30"/>
                </a:cxn>
                <a:cxn ang="0">
                  <a:pos x="22" y="55"/>
                </a:cxn>
                <a:cxn ang="0">
                  <a:pos x="15" y="52"/>
                </a:cxn>
                <a:cxn ang="0">
                  <a:pos x="18" y="45"/>
                </a:cxn>
                <a:cxn ang="0">
                  <a:pos x="25" y="48"/>
                </a:cxn>
                <a:cxn ang="0">
                  <a:pos x="22" y="55"/>
                </a:cxn>
                <a:cxn ang="0">
                  <a:pos x="31" y="67"/>
                </a:cxn>
                <a:cxn ang="0">
                  <a:pos x="28" y="60"/>
                </a:cxn>
                <a:cxn ang="0">
                  <a:pos x="35" y="58"/>
                </a:cxn>
                <a:cxn ang="0">
                  <a:pos x="37" y="65"/>
                </a:cxn>
                <a:cxn ang="0">
                  <a:pos x="31" y="67"/>
                </a:cxn>
                <a:cxn ang="0">
                  <a:pos x="36" y="54"/>
                </a:cxn>
                <a:cxn ang="0">
                  <a:pos x="29" y="36"/>
                </a:cxn>
                <a:cxn ang="0">
                  <a:pos x="47" y="29"/>
                </a:cxn>
                <a:cxn ang="0">
                  <a:pos x="54" y="46"/>
                </a:cxn>
                <a:cxn ang="0">
                  <a:pos x="36" y="54"/>
                </a:cxn>
                <a:cxn ang="0">
                  <a:pos x="52" y="67"/>
                </a:cxn>
                <a:cxn ang="0">
                  <a:pos x="45" y="65"/>
                </a:cxn>
                <a:cxn ang="0">
                  <a:pos x="48" y="58"/>
                </a:cxn>
                <a:cxn ang="0">
                  <a:pos x="55" y="60"/>
                </a:cxn>
                <a:cxn ang="0">
                  <a:pos x="52" y="67"/>
                </a:cxn>
                <a:cxn ang="0">
                  <a:pos x="61" y="55"/>
                </a:cxn>
                <a:cxn ang="0">
                  <a:pos x="58" y="48"/>
                </a:cxn>
                <a:cxn ang="0">
                  <a:pos x="65" y="45"/>
                </a:cxn>
                <a:cxn ang="0">
                  <a:pos x="68" y="52"/>
                </a:cxn>
                <a:cxn ang="0">
                  <a:pos x="61" y="55"/>
                </a:cxn>
              </a:cxnLst>
              <a:rect l="0" t="0" r="r" b="b"/>
              <a:pathLst>
                <a:path w="83" h="82">
                  <a:moveTo>
                    <a:pt x="55" y="8"/>
                  </a:moveTo>
                  <a:cubicBezTo>
                    <a:pt x="37" y="0"/>
                    <a:pt x="16" y="9"/>
                    <a:pt x="8" y="27"/>
                  </a:cubicBezTo>
                  <a:cubicBezTo>
                    <a:pt x="0" y="46"/>
                    <a:pt x="9" y="67"/>
                    <a:pt x="28" y="75"/>
                  </a:cubicBezTo>
                  <a:cubicBezTo>
                    <a:pt x="46" y="82"/>
                    <a:pt x="67" y="74"/>
                    <a:pt x="75" y="55"/>
                  </a:cubicBezTo>
                  <a:cubicBezTo>
                    <a:pt x="83" y="37"/>
                    <a:pt x="74" y="16"/>
                    <a:pt x="55" y="8"/>
                  </a:cubicBezTo>
                  <a:close/>
                  <a:moveTo>
                    <a:pt x="61" y="28"/>
                  </a:moveTo>
                  <a:cubicBezTo>
                    <a:pt x="63" y="26"/>
                    <a:pt x="67" y="28"/>
                    <a:pt x="68" y="30"/>
                  </a:cubicBezTo>
                  <a:cubicBezTo>
                    <a:pt x="69" y="33"/>
                    <a:pt x="67" y="36"/>
                    <a:pt x="65" y="37"/>
                  </a:cubicBezTo>
                  <a:cubicBezTo>
                    <a:pt x="62" y="38"/>
                    <a:pt x="59" y="37"/>
                    <a:pt x="58" y="35"/>
                  </a:cubicBezTo>
                  <a:cubicBezTo>
                    <a:pt x="57" y="32"/>
                    <a:pt x="58" y="29"/>
                    <a:pt x="61" y="28"/>
                  </a:cubicBezTo>
                  <a:close/>
                  <a:moveTo>
                    <a:pt x="52" y="15"/>
                  </a:moveTo>
                  <a:cubicBezTo>
                    <a:pt x="55" y="16"/>
                    <a:pt x="56" y="19"/>
                    <a:pt x="55" y="22"/>
                  </a:cubicBezTo>
                  <a:cubicBezTo>
                    <a:pt x="54" y="25"/>
                    <a:pt x="51" y="26"/>
                    <a:pt x="48" y="25"/>
                  </a:cubicBezTo>
                  <a:cubicBezTo>
                    <a:pt x="46" y="24"/>
                    <a:pt x="44" y="21"/>
                    <a:pt x="45" y="18"/>
                  </a:cubicBezTo>
                  <a:cubicBezTo>
                    <a:pt x="47" y="15"/>
                    <a:pt x="50" y="14"/>
                    <a:pt x="52" y="15"/>
                  </a:cubicBezTo>
                  <a:close/>
                  <a:moveTo>
                    <a:pt x="31" y="15"/>
                  </a:moveTo>
                  <a:cubicBezTo>
                    <a:pt x="33" y="14"/>
                    <a:pt x="36" y="15"/>
                    <a:pt x="38" y="18"/>
                  </a:cubicBezTo>
                  <a:cubicBezTo>
                    <a:pt x="39" y="21"/>
                    <a:pt x="37" y="24"/>
                    <a:pt x="35" y="25"/>
                  </a:cubicBezTo>
                  <a:cubicBezTo>
                    <a:pt x="32" y="26"/>
                    <a:pt x="29" y="25"/>
                    <a:pt x="28" y="22"/>
                  </a:cubicBezTo>
                  <a:cubicBezTo>
                    <a:pt x="27" y="19"/>
                    <a:pt x="28" y="16"/>
                    <a:pt x="31" y="15"/>
                  </a:cubicBezTo>
                  <a:close/>
                  <a:moveTo>
                    <a:pt x="15" y="30"/>
                  </a:moveTo>
                  <a:cubicBezTo>
                    <a:pt x="16" y="28"/>
                    <a:pt x="20" y="26"/>
                    <a:pt x="22" y="27"/>
                  </a:cubicBezTo>
                  <a:cubicBezTo>
                    <a:pt x="25" y="29"/>
                    <a:pt x="26" y="32"/>
                    <a:pt x="25" y="34"/>
                  </a:cubicBezTo>
                  <a:cubicBezTo>
                    <a:pt x="24" y="37"/>
                    <a:pt x="21" y="38"/>
                    <a:pt x="18" y="37"/>
                  </a:cubicBezTo>
                  <a:cubicBezTo>
                    <a:pt x="15" y="36"/>
                    <a:pt x="14" y="33"/>
                    <a:pt x="15" y="30"/>
                  </a:cubicBezTo>
                  <a:close/>
                  <a:moveTo>
                    <a:pt x="22" y="55"/>
                  </a:moveTo>
                  <a:cubicBezTo>
                    <a:pt x="19" y="56"/>
                    <a:pt x="16" y="55"/>
                    <a:pt x="15" y="52"/>
                  </a:cubicBezTo>
                  <a:cubicBezTo>
                    <a:pt x="14" y="49"/>
                    <a:pt x="15" y="46"/>
                    <a:pt x="18" y="45"/>
                  </a:cubicBezTo>
                  <a:cubicBezTo>
                    <a:pt x="21" y="44"/>
                    <a:pt x="24" y="45"/>
                    <a:pt x="25" y="48"/>
                  </a:cubicBezTo>
                  <a:cubicBezTo>
                    <a:pt x="26" y="51"/>
                    <a:pt x="25" y="54"/>
                    <a:pt x="22" y="55"/>
                  </a:cubicBezTo>
                  <a:close/>
                  <a:moveTo>
                    <a:pt x="31" y="67"/>
                  </a:moveTo>
                  <a:cubicBezTo>
                    <a:pt x="28" y="66"/>
                    <a:pt x="27" y="63"/>
                    <a:pt x="28" y="60"/>
                  </a:cubicBezTo>
                  <a:cubicBezTo>
                    <a:pt x="29" y="58"/>
                    <a:pt x="32" y="56"/>
                    <a:pt x="35" y="58"/>
                  </a:cubicBezTo>
                  <a:cubicBezTo>
                    <a:pt x="37" y="59"/>
                    <a:pt x="39" y="62"/>
                    <a:pt x="37" y="65"/>
                  </a:cubicBezTo>
                  <a:cubicBezTo>
                    <a:pt x="36" y="67"/>
                    <a:pt x="33" y="68"/>
                    <a:pt x="31" y="67"/>
                  </a:cubicBezTo>
                  <a:close/>
                  <a:moveTo>
                    <a:pt x="36" y="54"/>
                  </a:moveTo>
                  <a:cubicBezTo>
                    <a:pt x="29" y="51"/>
                    <a:pt x="26" y="43"/>
                    <a:pt x="29" y="36"/>
                  </a:cubicBezTo>
                  <a:cubicBezTo>
                    <a:pt x="32" y="29"/>
                    <a:pt x="40" y="26"/>
                    <a:pt x="47" y="29"/>
                  </a:cubicBezTo>
                  <a:cubicBezTo>
                    <a:pt x="54" y="32"/>
                    <a:pt x="57" y="40"/>
                    <a:pt x="54" y="46"/>
                  </a:cubicBezTo>
                  <a:cubicBezTo>
                    <a:pt x="51" y="53"/>
                    <a:pt x="43" y="57"/>
                    <a:pt x="36" y="54"/>
                  </a:cubicBezTo>
                  <a:close/>
                  <a:moveTo>
                    <a:pt x="52" y="67"/>
                  </a:moveTo>
                  <a:cubicBezTo>
                    <a:pt x="50" y="69"/>
                    <a:pt x="46" y="67"/>
                    <a:pt x="45" y="65"/>
                  </a:cubicBezTo>
                  <a:cubicBezTo>
                    <a:pt x="44" y="62"/>
                    <a:pt x="45" y="59"/>
                    <a:pt x="48" y="58"/>
                  </a:cubicBezTo>
                  <a:cubicBezTo>
                    <a:pt x="51" y="56"/>
                    <a:pt x="54" y="58"/>
                    <a:pt x="55" y="60"/>
                  </a:cubicBezTo>
                  <a:cubicBezTo>
                    <a:pt x="56" y="63"/>
                    <a:pt x="55" y="66"/>
                    <a:pt x="52" y="67"/>
                  </a:cubicBezTo>
                  <a:close/>
                  <a:moveTo>
                    <a:pt x="61" y="55"/>
                  </a:moveTo>
                  <a:cubicBezTo>
                    <a:pt x="58" y="54"/>
                    <a:pt x="57" y="51"/>
                    <a:pt x="58" y="48"/>
                  </a:cubicBezTo>
                  <a:cubicBezTo>
                    <a:pt x="59" y="45"/>
                    <a:pt x="62" y="44"/>
                    <a:pt x="65" y="45"/>
                  </a:cubicBezTo>
                  <a:cubicBezTo>
                    <a:pt x="67" y="46"/>
                    <a:pt x="69" y="49"/>
                    <a:pt x="68" y="52"/>
                  </a:cubicBezTo>
                  <a:cubicBezTo>
                    <a:pt x="66" y="55"/>
                    <a:pt x="63" y="56"/>
                    <a:pt x="61" y="5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0">
              <a:extLst>
                <a:ext uri="{FF2B5EF4-FFF2-40B4-BE49-F238E27FC236}">
                  <a16:creationId xmlns:a16="http://schemas.microsoft.com/office/drawing/2014/main" id="{464DF7AC-E70D-4F4A-BD45-E0109F239F36}"/>
                </a:ext>
              </a:extLst>
            </p:cNvPr>
            <p:cNvSpPr>
              <a:spLocks/>
            </p:cNvSpPr>
            <p:nvPr/>
          </p:nvSpPr>
          <p:spPr bwMode="auto">
            <a:xfrm>
              <a:off x="5347141" y="1839383"/>
              <a:ext cx="30956" cy="28663"/>
            </a:xfrm>
            <a:custGeom>
              <a:avLst/>
              <a:gdLst/>
              <a:ahLst/>
              <a:cxnLst>
                <a:cxn ang="0">
                  <a:pos x="13" y="2"/>
                </a:cxn>
                <a:cxn ang="0">
                  <a:pos x="2" y="6"/>
                </a:cxn>
                <a:cxn ang="0">
                  <a:pos x="6" y="17"/>
                </a:cxn>
                <a:cxn ang="0">
                  <a:pos x="17" y="12"/>
                </a:cxn>
                <a:cxn ang="0">
                  <a:pos x="13" y="2"/>
                </a:cxn>
              </a:cxnLst>
              <a:rect l="0" t="0" r="r" b="b"/>
              <a:pathLst>
                <a:path w="19" h="18">
                  <a:moveTo>
                    <a:pt x="13" y="2"/>
                  </a:moveTo>
                  <a:cubicBezTo>
                    <a:pt x="8" y="0"/>
                    <a:pt x="4" y="2"/>
                    <a:pt x="2" y="6"/>
                  </a:cubicBezTo>
                  <a:cubicBezTo>
                    <a:pt x="0" y="10"/>
                    <a:pt x="2" y="15"/>
                    <a:pt x="6" y="17"/>
                  </a:cubicBezTo>
                  <a:cubicBezTo>
                    <a:pt x="10" y="18"/>
                    <a:pt x="15" y="16"/>
                    <a:pt x="17" y="12"/>
                  </a:cubicBezTo>
                  <a:cubicBezTo>
                    <a:pt x="19" y="8"/>
                    <a:pt x="17" y="4"/>
                    <a:pt x="13"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mc:AlternateContent xmlns:mc="http://schemas.openxmlformats.org/markup-compatibility/2006" xmlns:a14="http://schemas.microsoft.com/office/drawing/2010/main">
        <mc:Choice Requires="a14">
          <p:sp>
            <p:nvSpPr>
              <p:cNvPr id="44" name="Content Placeholder 2">
                <a:extLst>
                  <a:ext uri="{FF2B5EF4-FFF2-40B4-BE49-F238E27FC236}">
                    <a16:creationId xmlns:a16="http://schemas.microsoft.com/office/drawing/2014/main" id="{B83315AF-1397-429D-AC38-E6B0CAAB496E}"/>
                  </a:ext>
                </a:extLst>
              </p:cNvPr>
              <p:cNvSpPr txBox="1">
                <a:spLocks/>
              </p:cNvSpPr>
              <p:nvPr/>
            </p:nvSpPr>
            <p:spPr>
              <a:xfrm>
                <a:off x="3082162" y="960743"/>
                <a:ext cx="8225043" cy="2049735"/>
              </a:xfrm>
              <a:prstGeom prst="rect">
                <a:avLst/>
              </a:prstGeom>
            </p:spPr>
            <p:txBody>
              <a:bodyPr vert="horz" lIns="121920" tIns="60960" rIns="121920" bIns="60960" rtlCol="0">
                <a:noAutofit/>
              </a:bodyPr>
              <a:lstStyle>
                <a:defPPr>
                  <a:defRPr lang="zh-CN"/>
                </a:defPPr>
                <a:lvl1pPr indent="0">
                  <a:lnSpc>
                    <a:spcPct val="120000"/>
                  </a:lnSpc>
                  <a:spcBef>
                    <a:spcPct val="20000"/>
                  </a:spcBef>
                  <a:buFont typeface="Arial" pitchFamily="34" charset="0"/>
                  <a:buNone/>
                  <a:defRPr sz="2400" b="1" i="1">
                    <a:solidFill>
                      <a:schemeClr val="tx2">
                        <a:lumMod val="75000"/>
                      </a:schemeClr>
                    </a:solidFill>
                    <a:latin typeface="Arial" panose="020B0604020202020204" pitchFamily="34" charset="0"/>
                    <a:cs typeface="Arial" panose="020B0604020202020204" pitchFamily="34" charset="0"/>
                  </a:defRPr>
                </a:lvl1pPr>
                <a:lvl2pPr marL="742950" indent="-285750">
                  <a:spcBef>
                    <a:spcPct val="20000"/>
                  </a:spcBef>
                  <a:buFont typeface="Arial" pitchFamily="34" charset="0"/>
                  <a:buChar char="–"/>
                  <a:defRPr sz="1200">
                    <a:solidFill>
                      <a:schemeClr val="bg1">
                        <a:lumMod val="65000"/>
                      </a:schemeClr>
                    </a:solidFill>
                  </a:defRPr>
                </a:lvl2pPr>
                <a:lvl3pPr marL="1143000" indent="-228600">
                  <a:spcBef>
                    <a:spcPct val="20000"/>
                  </a:spcBef>
                  <a:buFont typeface="Arial" pitchFamily="34" charset="0"/>
                  <a:buChar char="•"/>
                  <a:defRPr sz="1100">
                    <a:solidFill>
                      <a:schemeClr val="bg1">
                        <a:lumMod val="65000"/>
                      </a:schemeClr>
                    </a:solidFill>
                  </a:defRPr>
                </a:lvl3pPr>
                <a:lvl4pPr marL="1600200" indent="-228600">
                  <a:spcBef>
                    <a:spcPct val="20000"/>
                  </a:spcBef>
                  <a:buFont typeface="Arial" pitchFamily="34" charset="0"/>
                  <a:buChar char="–"/>
                  <a:defRPr sz="1050">
                    <a:solidFill>
                      <a:schemeClr val="bg1">
                        <a:lumMod val="65000"/>
                      </a:schemeClr>
                    </a:solidFill>
                  </a:defRPr>
                </a:lvl4pPr>
                <a:lvl5pPr marL="2057400" indent="-228600">
                  <a:spcBef>
                    <a:spcPct val="20000"/>
                  </a:spcBef>
                  <a:buFont typeface="Arial" pitchFamily="34" charset="0"/>
                  <a:buChar char="»"/>
                  <a:defRPr sz="1050">
                    <a:solidFill>
                      <a:schemeClr val="bg1">
                        <a:lumMod val="6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b="0" dirty="0">
                    <a:solidFill>
                      <a:schemeClr val="tx1"/>
                    </a:solidFill>
                    <a:latin typeface="Times New Roman" panose="02020603050405020304" pitchFamily="18" charset="0"/>
                    <a:cs typeface="Times New Roman" panose="02020603050405020304" pitchFamily="18" charset="0"/>
                  </a:rPr>
                  <a:t>Ô </a:t>
                </a:r>
                <a:r>
                  <a:rPr lang="en-US" b="0" dirty="0" err="1">
                    <a:solidFill>
                      <a:schemeClr val="tx1"/>
                    </a:solidFill>
                    <a:latin typeface="Times New Roman" panose="02020603050405020304" pitchFamily="18" charset="0"/>
                    <a:cs typeface="Times New Roman" panose="02020603050405020304" pitchFamily="18" charset="0"/>
                  </a:rPr>
                  <a:t>thứ</a:t>
                </a:r>
                <a:r>
                  <a:rPr lang="en-US" b="0" dirty="0">
                    <a:solidFill>
                      <a:schemeClr val="tx1"/>
                    </a:solidFill>
                    <a:latin typeface="Times New Roman" panose="02020603050405020304" pitchFamily="18" charset="0"/>
                    <a:cs typeface="Times New Roman" panose="02020603050405020304" pitchFamily="18" charset="0"/>
                  </a:rPr>
                  <a:t> 12 </a:t>
                </a:r>
                <a14:m>
                  <m:oMath xmlns:m="http://schemas.openxmlformats.org/officeDocument/2006/math">
                    <m:groupChr>
                      <m:groupChrPr>
                        <m:chr m:val="⇒"/>
                        <m:vertJc m:val="bot"/>
                        <m:ctrlPr>
                          <a:rPr lang="en-US" b="0" i="1">
                            <a:solidFill>
                              <a:schemeClr val="tx1"/>
                            </a:solidFill>
                            <a:latin typeface="Cambria Math" panose="02040503050406030204" pitchFamily="18" charset="0"/>
                          </a:rPr>
                        </m:ctrlPr>
                      </m:groupChrPr>
                      <m:e>
                        <m:r>
                          <m:rPr>
                            <m:brk m:alnAt="2"/>
                          </m:rPr>
                          <a:rPr lang="en-US" b="0">
                            <a:solidFill>
                              <a:schemeClr val="tx1"/>
                            </a:solidFill>
                            <a:latin typeface="Cambria Math" panose="02040503050406030204" pitchFamily="18" charset="0"/>
                          </a:rPr>
                          <m:t> </m:t>
                        </m:r>
                        <m:r>
                          <a:rPr lang="en-US" b="0">
                            <a:solidFill>
                              <a:schemeClr val="tx1"/>
                            </a:solidFill>
                            <a:latin typeface="Cambria Math" panose="02040503050406030204" pitchFamily="18" charset="0"/>
                          </a:rPr>
                          <m:t>      </m:t>
                        </m:r>
                      </m:e>
                    </m:groupChr>
                  </m:oMath>
                </a14:m>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Số</a:t>
                </a:r>
                <a:r>
                  <a:rPr lang="en-US" b="0" dirty="0">
                    <a:solidFill>
                      <a:schemeClr val="tx1"/>
                    </a:solidFill>
                    <a:latin typeface="Times New Roman" panose="02020603050405020304" pitchFamily="18" charset="0"/>
                    <a:cs typeface="Times New Roman" panose="02020603050405020304" pitchFamily="18" charset="0"/>
                  </a:rPr>
                  <a:t> proton = 12</a:t>
                </a:r>
              </a:p>
              <a:p>
                <a:r>
                  <a:rPr lang="en-US" b="0" dirty="0">
                    <a:solidFill>
                      <a:schemeClr val="tx1"/>
                    </a:solidFill>
                    <a:latin typeface="Times New Roman" panose="02020603050405020304" pitchFamily="18" charset="0"/>
                    <a:cs typeface="Times New Roman" panose="02020603050405020304" pitchFamily="18" charset="0"/>
                  </a:rPr>
                  <a:t>Chu </a:t>
                </a:r>
                <a:r>
                  <a:rPr lang="en-US" b="0" dirty="0" err="1">
                    <a:solidFill>
                      <a:schemeClr val="tx1"/>
                    </a:solidFill>
                    <a:latin typeface="Times New Roman" panose="02020603050405020304" pitchFamily="18" charset="0"/>
                    <a:cs typeface="Times New Roman" panose="02020603050405020304" pitchFamily="18" charset="0"/>
                  </a:rPr>
                  <a:t>kì</a:t>
                </a:r>
                <a:r>
                  <a:rPr lang="en-US" b="0" dirty="0">
                    <a:solidFill>
                      <a:schemeClr val="tx1"/>
                    </a:solidFill>
                    <a:latin typeface="Times New Roman" panose="02020603050405020304" pitchFamily="18" charset="0"/>
                    <a:cs typeface="Times New Roman" panose="02020603050405020304" pitchFamily="18" charset="0"/>
                  </a:rPr>
                  <a:t> 3 </a:t>
                </a:r>
                <a14:m>
                  <m:oMath xmlns:m="http://schemas.openxmlformats.org/officeDocument/2006/math">
                    <m:groupChr>
                      <m:groupChrPr>
                        <m:chr m:val="⇒"/>
                        <m:vertJc m:val="bot"/>
                        <m:ctrlPr>
                          <a:rPr lang="en-US" b="0" i="1">
                            <a:solidFill>
                              <a:schemeClr val="tx1"/>
                            </a:solidFill>
                            <a:latin typeface="Cambria Math" panose="02040503050406030204" pitchFamily="18" charset="0"/>
                          </a:rPr>
                        </m:ctrlPr>
                      </m:groupChrPr>
                      <m:e>
                        <m:r>
                          <m:rPr>
                            <m:brk m:alnAt="2"/>
                          </m:rPr>
                          <a:rPr lang="en-US" b="0">
                            <a:solidFill>
                              <a:schemeClr val="tx1"/>
                            </a:solidFill>
                            <a:latin typeface="Cambria Math" panose="02040503050406030204" pitchFamily="18" charset="0"/>
                          </a:rPr>
                          <m:t> </m:t>
                        </m:r>
                        <m:r>
                          <a:rPr lang="en-US" b="0">
                            <a:solidFill>
                              <a:schemeClr val="tx1"/>
                            </a:solidFill>
                            <a:latin typeface="Cambria Math" panose="02040503050406030204" pitchFamily="18" charset="0"/>
                          </a:rPr>
                          <m:t>      </m:t>
                        </m:r>
                      </m:e>
                    </m:groupChr>
                  </m:oMath>
                </a14:m>
                <a:r>
                  <a:rPr lang="en-US" b="0" dirty="0">
                    <a:solidFill>
                      <a:schemeClr val="tx1"/>
                    </a:solidFill>
                    <a:latin typeface="Times New Roman" panose="02020603050405020304" pitchFamily="18" charset="0"/>
                    <a:cs typeface="Times New Roman" panose="02020603050405020304" pitchFamily="18" charset="0"/>
                  </a:rPr>
                  <a:t> có 3 lớp electron</a:t>
                </a:r>
              </a:p>
              <a:p>
                <a:r>
                  <a:rPr lang="en-US" b="0" dirty="0" err="1">
                    <a:solidFill>
                      <a:schemeClr val="tx1"/>
                    </a:solidFill>
                    <a:latin typeface="Times New Roman" panose="02020603050405020304" pitchFamily="18" charset="0"/>
                    <a:cs typeface="Times New Roman" panose="02020603050405020304" pitchFamily="18" charset="0"/>
                  </a:rPr>
                  <a:t>Nhóm</a:t>
                </a:r>
                <a:r>
                  <a:rPr lang="en-US" b="0" dirty="0">
                    <a:solidFill>
                      <a:schemeClr val="tx1"/>
                    </a:solidFill>
                    <a:latin typeface="Times New Roman" panose="02020603050405020304" pitchFamily="18" charset="0"/>
                    <a:cs typeface="Times New Roman" panose="02020603050405020304" pitchFamily="18" charset="0"/>
                  </a:rPr>
                  <a:t> IIA </a:t>
                </a:r>
                <a14:m>
                  <m:oMath xmlns:m="http://schemas.openxmlformats.org/officeDocument/2006/math">
                    <m:groupChr>
                      <m:groupChrPr>
                        <m:chr m:val="⇒"/>
                        <m:vertJc m:val="bot"/>
                        <m:ctrlPr>
                          <a:rPr lang="en-US" b="0" i="1">
                            <a:solidFill>
                              <a:schemeClr val="tx1"/>
                            </a:solidFill>
                            <a:latin typeface="Cambria Math" panose="02040503050406030204" pitchFamily="18" charset="0"/>
                          </a:rPr>
                        </m:ctrlPr>
                      </m:groupChrPr>
                      <m:e>
                        <m:r>
                          <m:rPr>
                            <m:brk m:alnAt="2"/>
                          </m:rPr>
                          <a:rPr lang="en-US" b="0">
                            <a:solidFill>
                              <a:schemeClr val="tx1"/>
                            </a:solidFill>
                            <a:latin typeface="Cambria Math" panose="02040503050406030204" pitchFamily="18" charset="0"/>
                          </a:rPr>
                          <m:t> </m:t>
                        </m:r>
                        <m:r>
                          <a:rPr lang="en-US" b="0">
                            <a:solidFill>
                              <a:schemeClr val="tx1"/>
                            </a:solidFill>
                            <a:latin typeface="Cambria Math" panose="02040503050406030204" pitchFamily="18" charset="0"/>
                          </a:rPr>
                          <m:t>      </m:t>
                        </m:r>
                      </m:e>
                    </m:groupChr>
                  </m:oMath>
                </a14:m>
                <a:r>
                  <a:rPr lang="en-US" b="0" dirty="0">
                    <a:solidFill>
                      <a:schemeClr val="tx1"/>
                    </a:solidFill>
                    <a:latin typeface="Times New Roman" panose="02020603050405020304" pitchFamily="18" charset="0"/>
                    <a:cs typeface="Times New Roman" panose="02020603050405020304" pitchFamily="18" charset="0"/>
                  </a:rPr>
                  <a:t> có 2 electron lớp </a:t>
                </a:r>
                <a:r>
                  <a:rPr lang="en-US" b="0" dirty="0" err="1">
                    <a:solidFill>
                      <a:schemeClr val="tx1"/>
                    </a:solidFill>
                    <a:latin typeface="Times New Roman" panose="02020603050405020304" pitchFamily="18" charset="0"/>
                    <a:cs typeface="Times New Roman" panose="02020603050405020304" pitchFamily="18" charset="0"/>
                  </a:rPr>
                  <a:t>ngoài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cùng</a:t>
                </a:r>
                <a:endParaRPr lang="en-US" b="0" dirty="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groupChr>
                      <m:groupChrPr>
                        <m:chr m:val="⇒"/>
                        <m:vertJc m:val="bot"/>
                        <m:ctrlPr>
                          <a:rPr lang="en-US" b="0" i="1">
                            <a:solidFill>
                              <a:schemeClr val="tx1"/>
                            </a:solidFill>
                            <a:latin typeface="Cambria Math" panose="02040503050406030204" pitchFamily="18" charset="0"/>
                          </a:rPr>
                        </m:ctrlPr>
                      </m:groupChrPr>
                      <m:e>
                        <m:r>
                          <m:rPr>
                            <m:brk m:alnAt="2"/>
                          </m:rPr>
                          <a:rPr lang="en-US" b="0">
                            <a:solidFill>
                              <a:schemeClr val="tx1"/>
                            </a:solidFill>
                            <a:latin typeface="Cambria Math" panose="02040503050406030204" pitchFamily="18" charset="0"/>
                          </a:rPr>
                          <m:t> </m:t>
                        </m:r>
                        <m:r>
                          <a:rPr lang="en-US" b="0">
                            <a:solidFill>
                              <a:schemeClr val="tx1"/>
                            </a:solidFill>
                            <a:latin typeface="Cambria Math" panose="02040503050406030204" pitchFamily="18" charset="0"/>
                          </a:rPr>
                          <m:t>      </m:t>
                        </m:r>
                      </m:e>
                    </m:groupChr>
                  </m:oMath>
                </a14:m>
                <a:r>
                  <a:rPr lang="en-US" b="0" dirty="0">
                    <a:solidFill>
                      <a:schemeClr val="tx1"/>
                    </a:solidFill>
                    <a:latin typeface="Times New Roman" panose="02020603050405020304" pitchFamily="18" charset="0"/>
                    <a:cs typeface="Times New Roman" panose="02020603050405020304" pitchFamily="18" charset="0"/>
                  </a:rPr>
                  <a:t> 1s</a:t>
                </a:r>
                <a:r>
                  <a:rPr lang="en-US" b="0" baseline="30000" dirty="0">
                    <a:solidFill>
                      <a:schemeClr val="tx1"/>
                    </a:solidFill>
                    <a:latin typeface="Times New Roman" panose="02020603050405020304" pitchFamily="18" charset="0"/>
                    <a:cs typeface="Times New Roman" panose="02020603050405020304" pitchFamily="18" charset="0"/>
                  </a:rPr>
                  <a:t>2</a:t>
                </a:r>
                <a:r>
                  <a:rPr lang="en-US" b="0" dirty="0">
                    <a:solidFill>
                      <a:schemeClr val="tx1"/>
                    </a:solidFill>
                    <a:latin typeface="Times New Roman" panose="02020603050405020304" pitchFamily="18" charset="0"/>
                    <a:cs typeface="Times New Roman" panose="02020603050405020304" pitchFamily="18" charset="0"/>
                  </a:rPr>
                  <a:t>2s</a:t>
                </a:r>
                <a:r>
                  <a:rPr lang="en-US" b="0" baseline="30000" dirty="0">
                    <a:solidFill>
                      <a:schemeClr val="tx1"/>
                    </a:solidFill>
                    <a:latin typeface="Times New Roman" panose="02020603050405020304" pitchFamily="18" charset="0"/>
                    <a:cs typeface="Times New Roman" panose="02020603050405020304" pitchFamily="18" charset="0"/>
                  </a:rPr>
                  <a:t>2</a:t>
                </a:r>
                <a:r>
                  <a:rPr lang="en-US" b="0" dirty="0">
                    <a:solidFill>
                      <a:schemeClr val="tx1"/>
                    </a:solidFill>
                    <a:latin typeface="Times New Roman" panose="02020603050405020304" pitchFamily="18" charset="0"/>
                    <a:cs typeface="Times New Roman" panose="02020603050405020304" pitchFamily="18" charset="0"/>
                  </a:rPr>
                  <a:t>2p</a:t>
                </a:r>
                <a:r>
                  <a:rPr lang="en-US" b="0" baseline="30000" dirty="0">
                    <a:solidFill>
                      <a:schemeClr val="tx1"/>
                    </a:solidFill>
                    <a:latin typeface="Times New Roman" panose="02020603050405020304" pitchFamily="18" charset="0"/>
                    <a:cs typeface="Times New Roman" panose="02020603050405020304" pitchFamily="18" charset="0"/>
                  </a:rPr>
                  <a:t>6</a:t>
                </a:r>
                <a:r>
                  <a:rPr lang="en-US" b="0" dirty="0">
                    <a:solidFill>
                      <a:schemeClr val="tx1"/>
                    </a:solidFill>
                    <a:latin typeface="Times New Roman" panose="02020603050405020304" pitchFamily="18" charset="0"/>
                    <a:cs typeface="Times New Roman" panose="02020603050405020304" pitchFamily="18" charset="0"/>
                  </a:rPr>
                  <a:t>3s</a:t>
                </a:r>
                <a:r>
                  <a:rPr lang="en-US" b="0" baseline="30000" dirty="0">
                    <a:solidFill>
                      <a:schemeClr val="tx1"/>
                    </a:solidFill>
                    <a:latin typeface="Times New Roman" panose="02020603050405020304" pitchFamily="18" charset="0"/>
                    <a:cs typeface="Times New Roman" panose="02020603050405020304" pitchFamily="18" charset="0"/>
                  </a:rPr>
                  <a:t>2</a:t>
                </a:r>
              </a:p>
            </p:txBody>
          </p:sp>
        </mc:Choice>
        <mc:Fallback xmlns="">
          <p:sp>
            <p:nvSpPr>
              <p:cNvPr id="44" name="Content Placeholder 2">
                <a:extLst>
                  <a:ext uri="{FF2B5EF4-FFF2-40B4-BE49-F238E27FC236}">
                    <a16:creationId xmlns:a16="http://schemas.microsoft.com/office/drawing/2014/main" id="{B83315AF-1397-429D-AC38-E6B0CAAB496E}"/>
                  </a:ext>
                </a:extLst>
              </p:cNvPr>
              <p:cNvSpPr txBox="1">
                <a:spLocks noRot="1" noChangeAspect="1" noMove="1" noResize="1" noEditPoints="1" noAdjustHandles="1" noChangeArrowheads="1" noChangeShapeType="1" noTextEdit="1"/>
              </p:cNvSpPr>
              <p:nvPr/>
            </p:nvSpPr>
            <p:spPr>
              <a:xfrm>
                <a:off x="3082162" y="960743"/>
                <a:ext cx="8225043" cy="2049735"/>
              </a:xfrm>
              <a:prstGeom prst="rect">
                <a:avLst/>
              </a:prstGeom>
              <a:blipFill>
                <a:blip r:embed="rId3"/>
                <a:stretch>
                  <a:fillRect l="-815" b="-6548"/>
                </a:stretch>
              </a:blipFill>
            </p:spPr>
            <p:txBody>
              <a:bodyPr/>
              <a:lstStyle/>
              <a:p>
                <a:r>
                  <a:rPr lang="vi-VN">
                    <a:noFill/>
                  </a:rPr>
                  <a:t> </a:t>
                </a:r>
              </a:p>
            </p:txBody>
          </p:sp>
        </mc:Fallback>
      </mc:AlternateContent>
      <p:grpSp>
        <p:nvGrpSpPr>
          <p:cNvPr id="45" name="Group 35">
            <a:extLst>
              <a:ext uri="{FF2B5EF4-FFF2-40B4-BE49-F238E27FC236}">
                <a16:creationId xmlns:a16="http://schemas.microsoft.com/office/drawing/2014/main" id="{AC90954D-7B54-4CB0-8A0A-28D494BB21C4}"/>
              </a:ext>
            </a:extLst>
          </p:cNvPr>
          <p:cNvGrpSpPr/>
          <p:nvPr/>
        </p:nvGrpSpPr>
        <p:grpSpPr>
          <a:xfrm>
            <a:off x="1706902" y="1371172"/>
            <a:ext cx="1233377" cy="970727"/>
            <a:chOff x="5257800" y="1733550"/>
            <a:chExt cx="925033" cy="228600"/>
          </a:xfrm>
        </p:grpSpPr>
        <p:cxnSp>
          <p:nvCxnSpPr>
            <p:cNvPr id="46" name="Straight Connector 42">
              <a:extLst>
                <a:ext uri="{FF2B5EF4-FFF2-40B4-BE49-F238E27FC236}">
                  <a16:creationId xmlns:a16="http://schemas.microsoft.com/office/drawing/2014/main" id="{B30E00F3-CF31-4711-A6F4-5DB6BDC26A15}"/>
                </a:ext>
              </a:extLst>
            </p:cNvPr>
            <p:cNvCxnSpPr/>
            <p:nvPr/>
          </p:nvCxnSpPr>
          <p:spPr>
            <a:xfrm flipV="1">
              <a:off x="5257800" y="1733550"/>
              <a:ext cx="304800" cy="228600"/>
            </a:xfrm>
            <a:prstGeom prst="line">
              <a:avLst/>
            </a:prstGeom>
            <a:ln w="38100">
              <a:prstDash val="sysDot"/>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3">
              <a:extLst>
                <a:ext uri="{FF2B5EF4-FFF2-40B4-BE49-F238E27FC236}">
                  <a16:creationId xmlns:a16="http://schemas.microsoft.com/office/drawing/2014/main" id="{713DE2E7-C479-4728-BB80-E6481D3BC58D}"/>
                </a:ext>
              </a:extLst>
            </p:cNvPr>
            <p:cNvCxnSpPr/>
            <p:nvPr/>
          </p:nvCxnSpPr>
          <p:spPr>
            <a:xfrm>
              <a:off x="5573233" y="1733550"/>
              <a:ext cx="609600" cy="1588"/>
            </a:xfrm>
            <a:prstGeom prst="line">
              <a:avLst/>
            </a:prstGeom>
            <a:ln w="38100">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8" name="Group 40">
            <a:extLst>
              <a:ext uri="{FF2B5EF4-FFF2-40B4-BE49-F238E27FC236}">
                <a16:creationId xmlns:a16="http://schemas.microsoft.com/office/drawing/2014/main" id="{601A0C81-0BA1-4272-A110-39C9825A6690}"/>
              </a:ext>
            </a:extLst>
          </p:cNvPr>
          <p:cNvGrpSpPr/>
          <p:nvPr/>
        </p:nvGrpSpPr>
        <p:grpSpPr>
          <a:xfrm>
            <a:off x="1645535" y="4625472"/>
            <a:ext cx="1219200" cy="1268701"/>
            <a:chOff x="5181600" y="3638550"/>
            <a:chExt cx="914400" cy="230188"/>
          </a:xfrm>
        </p:grpSpPr>
        <p:cxnSp>
          <p:nvCxnSpPr>
            <p:cNvPr id="49" name="Straight Connector 45">
              <a:extLst>
                <a:ext uri="{FF2B5EF4-FFF2-40B4-BE49-F238E27FC236}">
                  <a16:creationId xmlns:a16="http://schemas.microsoft.com/office/drawing/2014/main" id="{4AD49090-7AE7-482F-8A14-B0D4819E0BA9}"/>
                </a:ext>
              </a:extLst>
            </p:cNvPr>
            <p:cNvCxnSpPr/>
            <p:nvPr/>
          </p:nvCxnSpPr>
          <p:spPr>
            <a:xfrm rot="16200000" flipH="1">
              <a:off x="5181600" y="3638550"/>
              <a:ext cx="228600" cy="2286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6">
              <a:extLst>
                <a:ext uri="{FF2B5EF4-FFF2-40B4-BE49-F238E27FC236}">
                  <a16:creationId xmlns:a16="http://schemas.microsoft.com/office/drawing/2014/main" id="{1489D68C-ED28-46F7-A20D-9F1E99285A54}"/>
                </a:ext>
              </a:extLst>
            </p:cNvPr>
            <p:cNvCxnSpPr/>
            <p:nvPr/>
          </p:nvCxnSpPr>
          <p:spPr>
            <a:xfrm>
              <a:off x="5410200" y="3867150"/>
              <a:ext cx="685800" cy="1588"/>
            </a:xfrm>
            <a:prstGeom prst="line">
              <a:avLst/>
            </a:prstGeom>
            <a:ln w="38100">
              <a:prstDash val="sysDot"/>
              <a:tailEnd type="oval"/>
            </a:ln>
          </p:spPr>
          <p:style>
            <a:lnRef idx="1">
              <a:schemeClr val="accent1"/>
            </a:lnRef>
            <a:fillRef idx="0">
              <a:schemeClr val="accent1"/>
            </a:fillRef>
            <a:effectRef idx="0">
              <a:schemeClr val="accent1"/>
            </a:effectRef>
            <a:fontRef idx="minor">
              <a:schemeClr val="tx1"/>
            </a:fontRef>
          </p:style>
        </p:cxnSp>
      </p:grpSp>
      <p:sp>
        <p:nvSpPr>
          <p:cNvPr id="51" name="Content Placeholder 2">
            <a:extLst>
              <a:ext uri="{FF2B5EF4-FFF2-40B4-BE49-F238E27FC236}">
                <a16:creationId xmlns:a16="http://schemas.microsoft.com/office/drawing/2014/main" id="{3FD4F5F6-62B0-446E-B3B9-58ED5B7FE2C1}"/>
              </a:ext>
            </a:extLst>
          </p:cNvPr>
          <p:cNvSpPr txBox="1">
            <a:spLocks/>
          </p:cNvSpPr>
          <p:nvPr/>
        </p:nvSpPr>
        <p:spPr>
          <a:xfrm>
            <a:off x="3162489" y="5540532"/>
            <a:ext cx="8434425" cy="993108"/>
          </a:xfrm>
          <a:prstGeom prst="rect">
            <a:avLst/>
          </a:prstGeom>
        </p:spPr>
        <p:txBody>
          <a:bodyPr vert="horz" lIns="121920" tIns="60960" rIns="121920" bIns="60960" rtlCol="0">
            <a:noAutofit/>
          </a:bodyPr>
          <a:lstStyle>
            <a:defPPr>
              <a:defRPr lang="zh-CN"/>
            </a:defPPr>
            <a:lvl1pPr indent="0">
              <a:lnSpc>
                <a:spcPct val="120000"/>
              </a:lnSpc>
              <a:spcBef>
                <a:spcPct val="20000"/>
              </a:spcBef>
              <a:buFont typeface="Arial" pitchFamily="34" charset="0"/>
              <a:buNone/>
              <a:defRPr sz="2000" b="1" i="1">
                <a:solidFill>
                  <a:schemeClr val="tx2">
                    <a:lumMod val="75000"/>
                  </a:schemeClr>
                </a:solidFill>
                <a:latin typeface="Arial" panose="020B0604020202020204" pitchFamily="34" charset="0"/>
                <a:cs typeface="Arial" panose="020B0604020202020204" pitchFamily="34" charset="0"/>
              </a:defRPr>
            </a:lvl1pPr>
            <a:lvl2pPr marL="742950" indent="-285750">
              <a:spcBef>
                <a:spcPct val="20000"/>
              </a:spcBef>
              <a:buFont typeface="Arial" pitchFamily="34" charset="0"/>
              <a:buChar char="–"/>
              <a:defRPr sz="1200">
                <a:solidFill>
                  <a:schemeClr val="bg1">
                    <a:lumMod val="65000"/>
                  </a:schemeClr>
                </a:solidFill>
              </a:defRPr>
            </a:lvl2pPr>
            <a:lvl3pPr marL="1143000" indent="-228600">
              <a:spcBef>
                <a:spcPct val="20000"/>
              </a:spcBef>
              <a:buFont typeface="Arial" pitchFamily="34" charset="0"/>
              <a:buChar char="•"/>
              <a:defRPr sz="1100">
                <a:solidFill>
                  <a:schemeClr val="bg1">
                    <a:lumMod val="65000"/>
                  </a:schemeClr>
                </a:solidFill>
              </a:defRPr>
            </a:lvl3pPr>
            <a:lvl4pPr marL="1600200" indent="-228600">
              <a:spcBef>
                <a:spcPct val="20000"/>
              </a:spcBef>
              <a:buFont typeface="Arial" pitchFamily="34" charset="0"/>
              <a:buChar char="–"/>
              <a:defRPr sz="1050">
                <a:solidFill>
                  <a:schemeClr val="bg1">
                    <a:lumMod val="65000"/>
                  </a:schemeClr>
                </a:solidFill>
              </a:defRPr>
            </a:lvl4pPr>
            <a:lvl5pPr marL="2057400" indent="-228600">
              <a:spcBef>
                <a:spcPct val="20000"/>
              </a:spcBef>
              <a:buFont typeface="Arial" pitchFamily="34" charset="0"/>
              <a:buChar char="»"/>
              <a:defRPr sz="1050">
                <a:solidFill>
                  <a:schemeClr val="bg1">
                    <a:lumMod val="6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400" b="0" dirty="0">
                <a:solidFill>
                  <a:schemeClr val="tx1"/>
                </a:solidFill>
                <a:latin typeface="Times New Roman" panose="02020603050405020304" pitchFamily="18" charset="0"/>
                <a:cs typeface="Times New Roman" panose="02020603050405020304" pitchFamily="18" charset="0"/>
              </a:rPr>
              <a:t>Magnesium có </a:t>
            </a:r>
            <a:r>
              <a:rPr lang="en-US" sz="2400" b="0" dirty="0" err="1">
                <a:solidFill>
                  <a:schemeClr val="tx1"/>
                </a:solidFill>
                <a:latin typeface="Times New Roman" panose="02020603050405020304" pitchFamily="18" charset="0"/>
                <a:cs typeface="Times New Roman" panose="02020603050405020304" pitchFamily="18" charset="0"/>
              </a:rPr>
              <a:t>tính</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kim</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loại</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yếu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hơn</a:t>
            </a:r>
            <a:r>
              <a:rPr lang="en-US" sz="2400" b="0" dirty="0">
                <a:solidFill>
                  <a:schemeClr val="tx1"/>
                </a:solidFill>
                <a:latin typeface="Times New Roman" panose="02020603050405020304" pitchFamily="18" charset="0"/>
                <a:cs typeface="Times New Roman" panose="02020603050405020304" pitchFamily="18" charset="0"/>
              </a:rPr>
              <a:t> Na </a:t>
            </a:r>
            <a:r>
              <a:rPr lang="en-US" sz="2400" b="0" dirty="0" err="1">
                <a:solidFill>
                  <a:schemeClr val="tx1"/>
                </a:solidFill>
                <a:latin typeface="Times New Roman" panose="02020603050405020304" pitchFamily="18" charset="0"/>
                <a:cs typeface="Times New Roman" panose="02020603050405020304" pitchFamily="18" charset="0"/>
              </a:rPr>
              <a:t>và</a:t>
            </a:r>
            <a:r>
              <a:rPr lang="en-US" sz="2400" b="0" dirty="0">
                <a:solidFill>
                  <a:schemeClr val="tx1"/>
                </a:solidFill>
                <a:latin typeface="Times New Roman" panose="02020603050405020304" pitchFamily="18" charset="0"/>
                <a:cs typeface="Times New Roman" panose="02020603050405020304" pitchFamily="18" charset="0"/>
              </a:rPr>
              <a:t> Ca, </a:t>
            </a:r>
            <a:r>
              <a:rPr lang="en-US" sz="2400" b="0" dirty="0" err="1">
                <a:solidFill>
                  <a:schemeClr val="tx1"/>
                </a:solidFill>
                <a:latin typeface="Times New Roman" panose="02020603050405020304" pitchFamily="18" charset="0"/>
                <a:cs typeface="Times New Roman" panose="02020603050405020304" pitchFamily="18" charset="0"/>
              </a:rPr>
              <a:t>mạnh</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hơn</a:t>
            </a:r>
            <a:r>
              <a:rPr lang="en-US" sz="2400" b="0" dirty="0">
                <a:solidFill>
                  <a:schemeClr val="tx1"/>
                </a:solidFill>
                <a:latin typeface="Times New Roman" panose="02020603050405020304" pitchFamily="18" charset="0"/>
                <a:cs typeface="Times New Roman" panose="02020603050405020304" pitchFamily="18" charset="0"/>
              </a:rPr>
              <a:t> Al </a:t>
            </a:r>
            <a:r>
              <a:rPr lang="en-US" sz="2400" b="0" dirty="0" err="1">
                <a:solidFill>
                  <a:schemeClr val="tx1"/>
                </a:solidFill>
                <a:latin typeface="Times New Roman" panose="02020603050405020304" pitchFamily="18" charset="0"/>
                <a:cs typeface="Times New Roman" panose="02020603050405020304" pitchFamily="18" charset="0"/>
              </a:rPr>
              <a:t>và</a:t>
            </a:r>
            <a:r>
              <a:rPr lang="en-US" sz="2400" b="0" dirty="0">
                <a:solidFill>
                  <a:schemeClr val="tx1"/>
                </a:solidFill>
                <a:latin typeface="Times New Roman" panose="02020603050405020304" pitchFamily="18" charset="0"/>
                <a:cs typeface="Times New Roman" panose="02020603050405020304" pitchFamily="18" charset="0"/>
              </a:rPr>
              <a:t> Be </a:t>
            </a:r>
          </a:p>
        </p:txBody>
      </p:sp>
      <p:cxnSp>
        <p:nvCxnSpPr>
          <p:cNvPr id="52" name="Straight Connector 48">
            <a:extLst>
              <a:ext uri="{FF2B5EF4-FFF2-40B4-BE49-F238E27FC236}">
                <a16:creationId xmlns:a16="http://schemas.microsoft.com/office/drawing/2014/main" id="{C0FC0A2C-794C-4170-A1F9-999D595357CF}"/>
              </a:ext>
            </a:extLst>
          </p:cNvPr>
          <p:cNvCxnSpPr/>
          <p:nvPr/>
        </p:nvCxnSpPr>
        <p:spPr>
          <a:xfrm>
            <a:off x="2086979" y="3680312"/>
            <a:ext cx="1320800" cy="2117"/>
          </a:xfrm>
          <a:prstGeom prst="line">
            <a:avLst/>
          </a:prstGeom>
          <a:ln w="38100">
            <a:prstDash val="sysDot"/>
            <a:tailEnd type="oval"/>
          </a:ln>
        </p:spPr>
        <p:style>
          <a:lnRef idx="1">
            <a:schemeClr val="accent1"/>
          </a:lnRef>
          <a:fillRef idx="0">
            <a:schemeClr val="accent1"/>
          </a:fillRef>
          <a:effectRef idx="0">
            <a:schemeClr val="accent1"/>
          </a:effectRef>
          <a:fontRef idx="minor">
            <a:schemeClr val="tx1"/>
          </a:fontRef>
        </p:style>
      </p:cxnSp>
      <p:sp>
        <p:nvSpPr>
          <p:cNvPr id="53" name="Content Placeholder 2">
            <a:extLst>
              <a:ext uri="{FF2B5EF4-FFF2-40B4-BE49-F238E27FC236}">
                <a16:creationId xmlns:a16="http://schemas.microsoft.com/office/drawing/2014/main" id="{CDB1B0AA-81AF-4238-864B-64EF34001038}"/>
              </a:ext>
            </a:extLst>
          </p:cNvPr>
          <p:cNvSpPr txBox="1">
            <a:spLocks/>
          </p:cNvSpPr>
          <p:nvPr/>
        </p:nvSpPr>
        <p:spPr>
          <a:xfrm>
            <a:off x="3487270" y="3405418"/>
            <a:ext cx="8225043" cy="993108"/>
          </a:xfrm>
          <a:prstGeom prst="rect">
            <a:avLst/>
          </a:prstGeom>
        </p:spPr>
        <p:txBody>
          <a:bodyPr vert="horz" lIns="121920" tIns="60960" rIns="121920" bIns="60960" rtlCol="0">
            <a:noAutofit/>
          </a:bodyPr>
          <a:lstStyle>
            <a:defPPr>
              <a:defRPr lang="zh-CN"/>
            </a:defPPr>
            <a:lvl1pPr indent="0">
              <a:lnSpc>
                <a:spcPct val="120000"/>
              </a:lnSpc>
              <a:spcBef>
                <a:spcPct val="20000"/>
              </a:spcBef>
              <a:buFont typeface="Arial" pitchFamily="34" charset="0"/>
              <a:buNone/>
              <a:defRPr sz="2000" b="1" i="1">
                <a:solidFill>
                  <a:schemeClr val="tx2">
                    <a:lumMod val="75000"/>
                  </a:schemeClr>
                </a:solidFill>
                <a:latin typeface="Arial" panose="020B0604020202020204" pitchFamily="34" charset="0"/>
                <a:cs typeface="Arial" panose="020B0604020202020204" pitchFamily="34" charset="0"/>
              </a:defRPr>
            </a:lvl1pPr>
            <a:lvl2pPr marL="742950" indent="-285750">
              <a:spcBef>
                <a:spcPct val="20000"/>
              </a:spcBef>
              <a:buFont typeface="Arial" pitchFamily="34" charset="0"/>
              <a:buChar char="–"/>
              <a:defRPr sz="1200">
                <a:solidFill>
                  <a:schemeClr val="bg1">
                    <a:lumMod val="65000"/>
                  </a:schemeClr>
                </a:solidFill>
              </a:defRPr>
            </a:lvl2pPr>
            <a:lvl3pPr marL="1143000" indent="-228600">
              <a:spcBef>
                <a:spcPct val="20000"/>
              </a:spcBef>
              <a:buFont typeface="Arial" pitchFamily="34" charset="0"/>
              <a:buChar char="•"/>
              <a:defRPr sz="1100">
                <a:solidFill>
                  <a:schemeClr val="bg1">
                    <a:lumMod val="65000"/>
                  </a:schemeClr>
                </a:solidFill>
              </a:defRPr>
            </a:lvl3pPr>
            <a:lvl4pPr marL="1600200" indent="-228600">
              <a:spcBef>
                <a:spcPct val="20000"/>
              </a:spcBef>
              <a:buFont typeface="Arial" pitchFamily="34" charset="0"/>
              <a:buChar char="–"/>
              <a:defRPr sz="1050">
                <a:solidFill>
                  <a:schemeClr val="bg1">
                    <a:lumMod val="65000"/>
                  </a:schemeClr>
                </a:solidFill>
              </a:defRPr>
            </a:lvl4pPr>
            <a:lvl5pPr marL="2057400" indent="-228600">
              <a:spcBef>
                <a:spcPct val="20000"/>
              </a:spcBef>
              <a:buFont typeface="Arial" pitchFamily="34" charset="0"/>
              <a:buChar char="»"/>
              <a:defRPr sz="1050">
                <a:solidFill>
                  <a:schemeClr val="bg1">
                    <a:lumMod val="6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400" b="0" dirty="0" smtClean="0">
                <a:solidFill>
                  <a:schemeClr val="tx1"/>
                </a:solidFill>
                <a:latin typeface="Times New Roman" panose="02020603050405020304" pitchFamily="18" charset="0"/>
                <a:cs typeface="Times New Roman" panose="02020603050405020304" pitchFamily="18" charset="0"/>
              </a:rPr>
              <a:t>Mg </a:t>
            </a:r>
            <a:r>
              <a:rPr lang="en-US" sz="2400" b="0" dirty="0" err="1">
                <a:solidFill>
                  <a:schemeClr val="tx1"/>
                </a:solidFill>
                <a:latin typeface="Times New Roman" panose="02020603050405020304" pitchFamily="18" charset="0"/>
                <a:cs typeface="Times New Roman" panose="02020603050405020304" pitchFamily="18" charset="0"/>
              </a:rPr>
              <a:t>là</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nguyên</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tố</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kim</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loại</a:t>
            </a:r>
            <a:r>
              <a:rPr lang="en-US" sz="2400" b="0" dirty="0">
                <a:solidFill>
                  <a:schemeClr val="tx1"/>
                </a:solidFill>
                <a:latin typeface="Times New Roman" panose="02020603050405020304" pitchFamily="18" charset="0"/>
                <a:cs typeface="Times New Roman" panose="02020603050405020304" pitchFamily="18" charset="0"/>
              </a:rPr>
              <a:t>. oxide </a:t>
            </a:r>
            <a:r>
              <a:rPr lang="en-US" sz="2400" b="0" dirty="0" err="1">
                <a:solidFill>
                  <a:schemeClr val="tx1"/>
                </a:solidFill>
                <a:latin typeface="Times New Roman" panose="02020603050405020304" pitchFamily="18" charset="0"/>
                <a:cs typeface="Times New Roman" panose="02020603050405020304" pitchFamily="18" charset="0"/>
              </a:rPr>
              <a:t>cao</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nhất</a:t>
            </a:r>
            <a:r>
              <a:rPr lang="en-US" sz="2400" b="0" dirty="0">
                <a:solidFill>
                  <a:schemeClr val="tx1"/>
                </a:solidFill>
                <a:latin typeface="Times New Roman" panose="02020603050405020304" pitchFamily="18" charset="0"/>
                <a:cs typeface="Times New Roman" panose="02020603050405020304" pitchFamily="18" charset="0"/>
              </a:rPr>
              <a:t> (MgO) </a:t>
            </a:r>
            <a:r>
              <a:rPr lang="en-US" sz="2400" b="0" dirty="0" err="1">
                <a:solidFill>
                  <a:schemeClr val="tx1"/>
                </a:solidFill>
                <a:latin typeface="Times New Roman" panose="02020603050405020304" pitchFamily="18" charset="0"/>
                <a:cs typeface="Times New Roman" panose="02020603050405020304" pitchFamily="18" charset="0"/>
              </a:rPr>
              <a:t>là</a:t>
            </a:r>
            <a:r>
              <a:rPr lang="en-US" sz="2400" b="0" dirty="0">
                <a:solidFill>
                  <a:schemeClr val="tx1"/>
                </a:solidFill>
                <a:latin typeface="Times New Roman" panose="02020603050405020304" pitchFamily="18" charset="0"/>
                <a:cs typeface="Times New Roman" panose="02020603050405020304" pitchFamily="18" charset="0"/>
              </a:rPr>
              <a:t> basic oxide </a:t>
            </a:r>
            <a:r>
              <a:rPr lang="en-US" sz="2400" b="0" dirty="0" err="1">
                <a:solidFill>
                  <a:schemeClr val="tx1"/>
                </a:solidFill>
                <a:latin typeface="Times New Roman" panose="02020603050405020304" pitchFamily="18" charset="0"/>
                <a:cs typeface="Times New Roman" panose="02020603050405020304" pitchFamily="18" charset="0"/>
              </a:rPr>
              <a:t>và</a:t>
            </a:r>
            <a:r>
              <a:rPr lang="en-US" sz="2400" b="0" dirty="0">
                <a:solidFill>
                  <a:schemeClr val="tx1"/>
                </a:solidFill>
                <a:latin typeface="Times New Roman" panose="02020603050405020304" pitchFamily="18" charset="0"/>
                <a:cs typeface="Times New Roman" panose="02020603050405020304" pitchFamily="18" charset="0"/>
              </a:rPr>
              <a:t> base </a:t>
            </a:r>
            <a:r>
              <a:rPr lang="en-US" sz="2400" b="0" dirty="0" err="1">
                <a:solidFill>
                  <a:schemeClr val="tx1"/>
                </a:solidFill>
                <a:latin typeface="Times New Roman" panose="02020603050405020304" pitchFamily="18" charset="0"/>
                <a:cs typeface="Times New Roman" panose="02020603050405020304" pitchFamily="18" charset="0"/>
              </a:rPr>
              <a:t>tương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ứng</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là</a:t>
            </a:r>
            <a:r>
              <a:rPr lang="en-US" sz="2400" b="0" dirty="0">
                <a:solidFill>
                  <a:schemeClr val="tx1"/>
                </a:solidFill>
                <a:latin typeface="Times New Roman" panose="02020603050405020304" pitchFamily="18" charset="0"/>
                <a:cs typeface="Times New Roman" panose="02020603050405020304" pitchFamily="18" charset="0"/>
              </a:rPr>
              <a:t> (Mg(OH)</a:t>
            </a:r>
            <a:r>
              <a:rPr lang="en-US" sz="2400" b="0" baseline="-25000" dirty="0">
                <a:solidFill>
                  <a:schemeClr val="tx1"/>
                </a:solidFill>
                <a:latin typeface="Times New Roman" panose="02020603050405020304" pitchFamily="18" charset="0"/>
                <a:cs typeface="Times New Roman" panose="02020603050405020304" pitchFamily="18" charset="0"/>
              </a:rPr>
              <a:t>2</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là</a:t>
            </a:r>
            <a:r>
              <a:rPr lang="en-US" sz="2400" b="0" dirty="0">
                <a:solidFill>
                  <a:schemeClr val="tx1"/>
                </a:solidFill>
                <a:latin typeface="Times New Roman" panose="02020603050405020304" pitchFamily="18" charset="0"/>
                <a:cs typeface="Times New Roman" panose="02020603050405020304" pitchFamily="18" charset="0"/>
              </a:rPr>
              <a:t> base </a:t>
            </a:r>
            <a:r>
              <a:rPr lang="en-US" sz="2400" b="0" dirty="0" err="1">
                <a:solidFill>
                  <a:schemeClr val="tx1"/>
                </a:solidFill>
                <a:latin typeface="Times New Roman" panose="02020603050405020304" pitchFamily="18" charset="0"/>
                <a:cs typeface="Times New Roman" panose="02020603050405020304" pitchFamily="18" charset="0"/>
              </a:rPr>
              <a:t>yếu</a:t>
            </a:r>
            <a:endParaRPr lang="en-US" sz="2400" b="0" dirty="0">
              <a:solidFill>
                <a:schemeClr val="tx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0CB7F0B-52F2-E8B6-3684-4990163F99DF}"/>
              </a:ext>
            </a:extLst>
          </p:cNvPr>
          <p:cNvSpPr txBox="1"/>
          <p:nvPr/>
        </p:nvSpPr>
        <p:spPr>
          <a:xfrm>
            <a:off x="5399314" y="390141"/>
            <a:ext cx="139337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Lời giải</a:t>
            </a:r>
            <a:endParaRPr lang="vi-VN"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811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par>
                                <p:cTn id="16" presetID="12" presetClass="entr" presetSubtype="2" fill="hold" grpId="0" nodeType="withEffect">
                                  <p:stCondLst>
                                    <p:cond delay="1000"/>
                                  </p:stCondLst>
                                  <p:childTnLst>
                                    <p:set>
                                      <p:cBhvr>
                                        <p:cTn id="17" dur="1" fill="hold">
                                          <p:stCondLst>
                                            <p:cond delay="0"/>
                                          </p:stCondLst>
                                        </p:cTn>
                                        <p:tgtEl>
                                          <p:spTgt spid="44"/>
                                        </p:tgtEl>
                                        <p:attrNameLst>
                                          <p:attrName>style.visibility</p:attrName>
                                        </p:attrNameLst>
                                      </p:cBhvr>
                                      <p:to>
                                        <p:strVal val="visible"/>
                                      </p:to>
                                    </p:set>
                                    <p:animEffect transition="in" filter="slide(fromRight)">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par>
                          <p:cTn id="24" fill="hold">
                            <p:stCondLst>
                              <p:cond delay="500"/>
                            </p:stCondLst>
                            <p:childTnLst>
                              <p:par>
                                <p:cTn id="25" presetID="12" presetClass="entr" presetSubtype="2"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slide(fromRight)">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par>
                          <p:cTn id="33" fill="hold">
                            <p:stCondLst>
                              <p:cond delay="500"/>
                            </p:stCondLst>
                            <p:childTnLst>
                              <p:par>
                                <p:cTn id="34" presetID="12" presetClass="entr" presetSubtype="2"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slide(fromRight)">
                                      <p:cBhvr>
                                        <p:cTn id="3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Hình chữ nhật 58">
            <a:extLst>
              <a:ext uri="{FF2B5EF4-FFF2-40B4-BE49-F238E27FC236}">
                <a16:creationId xmlns:a16="http://schemas.microsoft.com/office/drawing/2014/main" id="{49065BF8-5872-434F-B158-49A05F1E8F5B}"/>
              </a:ext>
            </a:extLst>
          </p:cNvPr>
          <p:cNvSpPr/>
          <p:nvPr/>
        </p:nvSpPr>
        <p:spPr>
          <a:xfrm>
            <a:off x="653992" y="645455"/>
            <a:ext cx="2436888" cy="52938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70">
            <a:extLst>
              <a:ext uri="{FF2B5EF4-FFF2-40B4-BE49-F238E27FC236}">
                <a16:creationId xmlns:a16="http://schemas.microsoft.com/office/drawing/2014/main" id="{469A5CE0-4266-4A76-B79B-21AE5BF6E4F7}"/>
              </a:ext>
            </a:extLst>
          </p:cNvPr>
          <p:cNvSpPr txBox="1"/>
          <p:nvPr/>
        </p:nvSpPr>
        <p:spPr>
          <a:xfrm flipH="1">
            <a:off x="846016" y="579755"/>
            <a:ext cx="2619560" cy="65883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defTabSz="685800">
              <a:lnSpc>
                <a:spcPct val="150000"/>
              </a:lnSpc>
            </a:pPr>
            <a:r>
              <a:rPr lang="en-US" altLang="zh-CN" sz="280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 hỏi 3</a:t>
            </a:r>
            <a:endParaRPr lang="zh-CN" altLang="en-US" sz="2800" dirty="0">
              <a:ln w="635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Nhóm 2">
            <a:extLst>
              <a:ext uri="{FF2B5EF4-FFF2-40B4-BE49-F238E27FC236}">
                <a16:creationId xmlns:a16="http://schemas.microsoft.com/office/drawing/2014/main" id="{998B3850-38F9-4E6A-8431-394BF651AF91}"/>
              </a:ext>
            </a:extLst>
          </p:cNvPr>
          <p:cNvGrpSpPr/>
          <p:nvPr/>
        </p:nvGrpSpPr>
        <p:grpSpPr>
          <a:xfrm>
            <a:off x="653992" y="1473665"/>
            <a:ext cx="11243442" cy="4855310"/>
            <a:chOff x="653992" y="1396475"/>
            <a:chExt cx="11243442" cy="4855310"/>
          </a:xfrm>
        </p:grpSpPr>
        <p:sp>
          <p:nvSpPr>
            <p:cNvPr id="18" name="Title 20">
              <a:extLst>
                <a:ext uri="{FF2B5EF4-FFF2-40B4-BE49-F238E27FC236}">
                  <a16:creationId xmlns:a16="http://schemas.microsoft.com/office/drawing/2014/main" id="{8ADF8DB4-DB06-4505-A552-4DDFDB8E54DC}"/>
                </a:ext>
              </a:extLst>
            </p:cNvPr>
            <p:cNvSpPr txBox="1"/>
            <p:nvPr/>
          </p:nvSpPr>
          <p:spPr>
            <a:xfrm>
              <a:off x="971992" y="1483172"/>
              <a:ext cx="10181968" cy="4768613"/>
            </a:xfrm>
            <a:prstGeom prst="rect">
              <a:avLst/>
            </a:prstGeom>
          </p:spPr>
          <p:txBody>
            <a:bodyPr vert="horz"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lvl="0" algn="l" defTabSz="1218565">
                <a:lnSpc>
                  <a:spcPct val="150000"/>
                </a:lnSpc>
                <a:spcBef>
                  <a:spcPts val="1000"/>
                </a:spcBef>
                <a:spcAft>
                  <a:spcPts val="0"/>
                </a:spcAft>
                <a:buClrTx/>
                <a:buSzTx/>
                <a:buFontTx/>
                <a:defRPr/>
              </a:pPr>
              <a:r>
                <a:rPr lang="vi-VN" sz="28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Potassium</a:t>
              </a:r>
              <a:r>
                <a:rPr lang="vi-VN" sz="2800" noProof="0" dirty="0">
                  <a:ln>
                    <a:noFill/>
                  </a:ln>
                  <a:solidFill>
                    <a:schemeClr val="tx1">
                      <a:lumMod val="85000"/>
                      <a:lumOff val="15000"/>
                    </a:schemeClr>
                  </a:solidFill>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 là nguyên tố dinh dưỡng thiết yếu cho thực vật và con người. Nguyên tử potassium có cấu hình electron lớp ngoài cùng là 4s</a:t>
              </a:r>
              <a:r>
                <a:rPr lang="vi-VN" sz="2800" baseline="30000" noProof="0" dirty="0">
                  <a:ln>
                    <a:noFill/>
                  </a:ln>
                  <a:solidFill>
                    <a:schemeClr val="tx1">
                      <a:lumMod val="85000"/>
                      <a:lumOff val="15000"/>
                    </a:schemeClr>
                  </a:solidFill>
                  <a:uLnTx/>
                  <a:uFillTx/>
                  <a:latin typeface="Times New Roman" panose="02020603050405020304" pitchFamily="18" charset="0"/>
                  <a:ea typeface="义启粗楷体" panose="02000500000000000000" pitchFamily="2" charset="-122"/>
                  <a:cs typeface="Times New Roman" panose="02020603050405020304" pitchFamily="18" charset="0"/>
                  <a:sym typeface="+mn-ea"/>
                </a:rPr>
                <a:t>1 </a:t>
              </a:r>
            </a:p>
            <a:p>
              <a:pPr marL="457200" lvl="0" indent="-457200" algn="l" defTabSz="1218565">
                <a:lnSpc>
                  <a:spcPct val="150000"/>
                </a:lnSpc>
                <a:spcBef>
                  <a:spcPts val="1000"/>
                </a:spcBef>
                <a:spcAft>
                  <a:spcPts val="0"/>
                </a:spcAft>
                <a:buClrTx/>
                <a:buSzTx/>
                <a:buAutoNum type="alphaLcParenR"/>
                <a:defRPr/>
              </a:pPr>
              <a:r>
                <a:rPr lang="vi-VN" sz="28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Nêu vị trí của potassium trong bảng tuần hoàn.</a:t>
              </a:r>
            </a:p>
            <a:p>
              <a:pPr marL="457200" lvl="0" indent="-457200" algn="l" defTabSz="1218565">
                <a:lnSpc>
                  <a:spcPct val="150000"/>
                </a:lnSpc>
                <a:spcBef>
                  <a:spcPts val="1000"/>
                </a:spcBef>
                <a:spcAft>
                  <a:spcPts val="0"/>
                </a:spcAft>
                <a:buClrTx/>
                <a:buSzTx/>
                <a:buAutoNum type="alphaLcParenR"/>
                <a:defRPr/>
              </a:pPr>
              <a:r>
                <a:rPr lang="vi-VN" sz="28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Nêu một số tính chất cơ bản của đơn chất và hợp chất chứa potassium</a:t>
              </a:r>
            </a:p>
            <a:p>
              <a:pPr marL="457200" lvl="0" indent="-457200" algn="l" defTabSz="1218565">
                <a:lnSpc>
                  <a:spcPct val="150000"/>
                </a:lnSpc>
                <a:spcBef>
                  <a:spcPts val="1000"/>
                </a:spcBef>
                <a:spcAft>
                  <a:spcPts val="0"/>
                </a:spcAft>
                <a:buClrTx/>
                <a:buSzTx/>
                <a:buFontTx/>
                <a:buAutoNum type="alphaLcParenR"/>
                <a:defRPr/>
              </a:pPr>
              <a:endParaRPr lang="vi-VN" sz="28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endParaRPr>
            </a:p>
            <a:p>
              <a:pPr lvl="0" algn="l" defTabSz="1218565">
                <a:lnSpc>
                  <a:spcPct val="150000"/>
                </a:lnSpc>
                <a:spcBef>
                  <a:spcPts val="1000"/>
                </a:spcBef>
                <a:spcAft>
                  <a:spcPts val="0"/>
                </a:spcAft>
                <a:buClrTx/>
                <a:buSzTx/>
                <a:buFontTx/>
                <a:defRPr/>
              </a:pPr>
              <a:endParaRPr sz="2800" baseline="30000" noProof="0" dirty="0">
                <a:ln>
                  <a:noFill/>
                </a:ln>
                <a:solidFill>
                  <a:schemeClr val="tx1">
                    <a:lumMod val="85000"/>
                    <a:lumOff val="15000"/>
                  </a:schemeClr>
                </a:solidFill>
                <a:uLnTx/>
                <a:uFillTx/>
                <a:latin typeface="Times New Roman" panose="02020603050405020304" pitchFamily="18" charset="0"/>
                <a:ea typeface="义启粗楷体" panose="02000500000000000000" pitchFamily="2" charset="-122"/>
                <a:cs typeface="Times New Roman" panose="02020603050405020304" pitchFamily="18" charset="0"/>
                <a:sym typeface="+mn-ea"/>
              </a:endParaRPr>
            </a:p>
          </p:txBody>
        </p:sp>
        <p:sp>
          <p:nvSpPr>
            <p:cNvPr id="17" name="矩形: 圆角 18">
              <a:extLst>
                <a:ext uri="{FF2B5EF4-FFF2-40B4-BE49-F238E27FC236}">
                  <a16:creationId xmlns:a16="http://schemas.microsoft.com/office/drawing/2014/main" id="{D1AFC124-AFF4-421B-8889-D15905EE3AC3}"/>
                </a:ext>
              </a:extLst>
            </p:cNvPr>
            <p:cNvSpPr/>
            <p:nvPr/>
          </p:nvSpPr>
          <p:spPr>
            <a:xfrm>
              <a:off x="653992" y="1396475"/>
              <a:ext cx="10843476" cy="4420508"/>
            </a:xfrm>
            <a:prstGeom prst="roundRect">
              <a:avLst/>
            </a:prstGeom>
            <a:noFill/>
            <a:ln w="28575">
              <a:solidFill>
                <a:srgbClr val="F47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lumMod val="85000"/>
                    <a:lumOff val="15000"/>
                  </a:schemeClr>
                </a:solidFill>
                <a:uLnTx/>
                <a:uFillTx/>
                <a:latin typeface="义启粗楷体" panose="02000500000000000000" pitchFamily="2" charset="-122"/>
                <a:ea typeface="义启粗楷体" panose="02000500000000000000" pitchFamily="2" charset="-122"/>
                <a:cs typeface="+mn-lt"/>
              </a:endParaRPr>
            </a:p>
          </p:txBody>
        </p:sp>
        <p:pic>
          <p:nvPicPr>
            <p:cNvPr id="26" name="图片 30">
              <a:extLst>
                <a:ext uri="{FF2B5EF4-FFF2-40B4-BE49-F238E27FC236}">
                  <a16:creationId xmlns:a16="http://schemas.microsoft.com/office/drawing/2014/main" id="{730A65EE-3437-4951-83E5-B4A82AFBC1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733462" flipH="1">
              <a:off x="9519978" y="5123113"/>
              <a:ext cx="2377456" cy="1043551"/>
            </a:xfrm>
            <a:prstGeom prst="rect">
              <a:avLst/>
            </a:prstGeom>
          </p:spPr>
        </p:pic>
      </p:grpSp>
    </p:spTree>
    <p:extLst>
      <p:ext uri="{BB962C8B-B14F-4D97-AF65-F5344CB8AC3E}">
        <p14:creationId xmlns:p14="http://schemas.microsoft.com/office/powerpoint/2010/main" val="3455649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0-#ppt_w/2"/>
                                          </p:val>
                                        </p:tav>
                                        <p:tav tm="100000">
                                          <p:val>
                                            <p:strVal val="#ppt_x"/>
                                          </p:val>
                                        </p:tav>
                                      </p:tavLst>
                                    </p:anim>
                                    <p:anim calcmode="lin" valueType="num">
                                      <p:cBhvr additive="base">
                                        <p:cTn id="14"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Hình chữ nhật 58">
            <a:extLst>
              <a:ext uri="{FF2B5EF4-FFF2-40B4-BE49-F238E27FC236}">
                <a16:creationId xmlns:a16="http://schemas.microsoft.com/office/drawing/2014/main" id="{49065BF8-5872-434F-B158-49A05F1E8F5B}"/>
              </a:ext>
            </a:extLst>
          </p:cNvPr>
          <p:cNvSpPr/>
          <p:nvPr/>
        </p:nvSpPr>
        <p:spPr>
          <a:xfrm>
            <a:off x="653992" y="645455"/>
            <a:ext cx="2436888" cy="52938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Nhóm 4">
            <a:extLst>
              <a:ext uri="{FF2B5EF4-FFF2-40B4-BE49-F238E27FC236}">
                <a16:creationId xmlns:a16="http://schemas.microsoft.com/office/drawing/2014/main" id="{B16CC3F0-0AC3-4287-9FC0-208182CBDCE3}"/>
              </a:ext>
            </a:extLst>
          </p:cNvPr>
          <p:cNvGrpSpPr/>
          <p:nvPr/>
        </p:nvGrpSpPr>
        <p:grpSpPr>
          <a:xfrm>
            <a:off x="-108545" y="1519881"/>
            <a:ext cx="12100356" cy="5221682"/>
            <a:chOff x="756428" y="3917092"/>
            <a:chExt cx="12100356" cy="5221682"/>
          </a:xfrm>
        </p:grpSpPr>
        <mc:AlternateContent xmlns:mc="http://schemas.openxmlformats.org/markup-compatibility/2006" xmlns:a14="http://schemas.microsoft.com/office/drawing/2010/main">
          <mc:Choice Requires="a14">
            <p:sp>
              <p:nvSpPr>
                <p:cNvPr id="23" name="Title 20">
                  <a:extLst>
                    <a:ext uri="{FF2B5EF4-FFF2-40B4-BE49-F238E27FC236}">
                      <a16:creationId xmlns:a16="http://schemas.microsoft.com/office/drawing/2014/main" id="{4A6147AC-BAB3-4D04-A5CB-4D197130FEAD}"/>
                    </a:ext>
                  </a:extLst>
                </p:cNvPr>
                <p:cNvSpPr txBox="1"/>
                <p:nvPr/>
              </p:nvSpPr>
              <p:spPr>
                <a:xfrm>
                  <a:off x="1710989" y="4481670"/>
                  <a:ext cx="11145795" cy="3119893"/>
                </a:xfrm>
                <a:prstGeom prst="rect">
                  <a:avLst/>
                </a:prstGeom>
              </p:spPr>
              <p:txBody>
                <a:bodyPr vert="horz"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1218565">
                    <a:lnSpc>
                      <a:spcPct val="150000"/>
                    </a:lnSpc>
                    <a:spcBef>
                      <a:spcPts val="1000"/>
                    </a:spcBef>
                    <a:defRPr/>
                  </a:pP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a .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Cấu</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hình</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postasium</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1s</a:t>
                  </a:r>
                  <a:r>
                    <a:rPr lang="en-US" altLang="zh-CN" sz="3200" baseline="300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2</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2s</a:t>
                  </a:r>
                  <a:r>
                    <a:rPr lang="en-US" altLang="zh-CN" sz="3200" baseline="300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2</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2p</a:t>
                  </a:r>
                  <a:r>
                    <a:rPr lang="en-US" altLang="zh-CN" sz="3200" baseline="300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6</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3s</a:t>
                  </a:r>
                  <a:r>
                    <a:rPr lang="en-US" altLang="zh-CN" sz="3200" baseline="300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2</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3p</a:t>
                  </a:r>
                  <a:r>
                    <a:rPr lang="en-US" altLang="zh-CN" sz="3200" baseline="300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6</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4s</a:t>
                  </a:r>
                  <a:r>
                    <a:rPr lang="en-US" altLang="zh-CN" sz="3200" baseline="300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1</a:t>
                  </a:r>
                </a:p>
                <a:p>
                  <a:pPr algn="l" defTabSz="1218565">
                    <a:lnSpc>
                      <a:spcPct val="150000"/>
                    </a:lnSpc>
                    <a:spcBef>
                      <a:spcPts val="1000"/>
                    </a:spcBef>
                    <a:defRPr/>
                  </a:pPr>
                  <a14:m>
                    <m:oMath xmlns:m="http://schemas.openxmlformats.org/officeDocument/2006/math">
                      <m:groupChr>
                        <m:groupChrPr>
                          <m:chr m:val="⇒"/>
                          <m:vertJc m:val="bot"/>
                          <m:ctrlPr>
                            <a:rPr lang="en-US" altLang="zh-CN" sz="3200" i="1" smtClean="0">
                              <a:solidFill>
                                <a:schemeClr val="tx1">
                                  <a:lumMod val="85000"/>
                                  <a:lumOff val="15000"/>
                                </a:schemeClr>
                              </a:solidFill>
                              <a:latin typeface="Cambria Math" panose="02040503050406030204" pitchFamily="18" charset="0"/>
                              <a:ea typeface="义启粗楷体" panose="02000500000000000000" pitchFamily="2" charset="-122"/>
                              <a:cs typeface="Arial" panose="020B0604020202020204" pitchFamily="34" charset="0"/>
                              <a:sym typeface="+mn-ea"/>
                            </a:rPr>
                          </m:ctrlPr>
                        </m:groupChrPr>
                        <m:e>
                          <m:r>
                            <m:rPr>
                              <m:brk m:alnAt="2"/>
                            </m:rPr>
                            <a:rPr lang="en-US" altLang="zh-CN" sz="3200" b="0" i="1" smtClean="0">
                              <a:solidFill>
                                <a:schemeClr val="tx1">
                                  <a:lumMod val="85000"/>
                                  <a:lumOff val="15000"/>
                                </a:schemeClr>
                              </a:solidFill>
                              <a:latin typeface="Cambria Math" panose="02040503050406030204" pitchFamily="18" charset="0"/>
                              <a:ea typeface="义启粗楷体" panose="02000500000000000000" pitchFamily="2" charset="-122"/>
                              <a:cs typeface="Arial" panose="020B0604020202020204" pitchFamily="34" charset="0"/>
                              <a:sym typeface="+mn-ea"/>
                            </a:rPr>
                            <m:t> </m:t>
                          </m:r>
                          <m:r>
                            <a:rPr lang="en-US" altLang="zh-CN" sz="3200" b="0" i="1" smtClean="0">
                              <a:solidFill>
                                <a:schemeClr val="tx1">
                                  <a:lumMod val="85000"/>
                                  <a:lumOff val="15000"/>
                                </a:schemeClr>
                              </a:solidFill>
                              <a:latin typeface="Cambria Math" panose="02040503050406030204" pitchFamily="18" charset="0"/>
                              <a:ea typeface="义启粗楷体" panose="02000500000000000000" pitchFamily="2" charset="-122"/>
                              <a:cs typeface="Arial" panose="020B0604020202020204" pitchFamily="34" charset="0"/>
                              <a:sym typeface="+mn-ea"/>
                            </a:rPr>
                            <m:t>        </m:t>
                          </m:r>
                        </m:e>
                      </m:groupChr>
                    </m:oMath>
                  </a14:m>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Ô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thứ</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19, chu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kì</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4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nhóm</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IA</a:t>
                  </a:r>
                </a:p>
                <a:p>
                  <a:pPr algn="l" defTabSz="1218565">
                    <a:lnSpc>
                      <a:spcPct val="150000"/>
                    </a:lnSpc>
                    <a:spcBef>
                      <a:spcPts val="1000"/>
                    </a:spcBef>
                    <a:defRPr/>
                  </a:pP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b.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Potasium</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là</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kim</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loại</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mạnh</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oxide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cao</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nhất</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K</a:t>
                  </a:r>
                  <a:r>
                    <a:rPr lang="en-US" altLang="zh-CN" sz="3200" baseline="-250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2</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O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là</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một</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basic oxide, base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tương</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ứng</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là</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KOH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là</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một</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base </a:t>
                  </a:r>
                  <a:r>
                    <a:rPr lang="en-US" altLang="zh-CN" sz="3200" dirty="0" err="1">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mạnh</a:t>
                  </a:r>
                  <a:r>
                    <a:rPr lang="en-US" altLang="zh-CN"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rPr>
                    <a:t> </a:t>
                  </a:r>
                  <a:endParaRPr lang="zh-CN" altLang="en-US" sz="3200" dirty="0">
                    <a:solidFill>
                      <a:schemeClr val="tx1">
                        <a:lumMod val="85000"/>
                        <a:lumOff val="15000"/>
                      </a:schemeClr>
                    </a:solidFill>
                    <a:latin typeface="Times New Roman" panose="02020603050405020304" pitchFamily="18" charset="0"/>
                    <a:ea typeface="义启粗楷体" panose="02000500000000000000" pitchFamily="2" charset="-122"/>
                    <a:cs typeface="Times New Roman" panose="02020603050405020304" pitchFamily="18" charset="0"/>
                    <a:sym typeface="+mn-ea"/>
                  </a:endParaRPr>
                </a:p>
              </p:txBody>
            </p:sp>
          </mc:Choice>
          <mc:Fallback xmlns="">
            <p:sp>
              <p:nvSpPr>
                <p:cNvPr id="23" name="Title 20">
                  <a:extLst>
                    <a:ext uri="{FF2B5EF4-FFF2-40B4-BE49-F238E27FC236}">
                      <a16:creationId xmlns:a16="http://schemas.microsoft.com/office/drawing/2014/main" id="{4A6147AC-BAB3-4D04-A5CB-4D197130FEAD}"/>
                    </a:ext>
                  </a:extLst>
                </p:cNvPr>
                <p:cNvSpPr txBox="1">
                  <a:spLocks noRot="1" noChangeAspect="1" noMove="1" noResize="1" noEditPoints="1" noAdjustHandles="1" noChangeArrowheads="1" noChangeShapeType="1" noTextEdit="1"/>
                </p:cNvSpPr>
                <p:nvPr/>
              </p:nvSpPr>
              <p:spPr>
                <a:xfrm>
                  <a:off x="1710989" y="4481670"/>
                  <a:ext cx="11145795" cy="3119893"/>
                </a:xfrm>
                <a:prstGeom prst="rect">
                  <a:avLst/>
                </a:prstGeom>
                <a:blipFill>
                  <a:blip r:embed="rId3"/>
                  <a:stretch>
                    <a:fillRect l="-2243" b="-6836"/>
                  </a:stretch>
                </a:blipFill>
              </p:spPr>
              <p:txBody>
                <a:bodyPr/>
                <a:lstStyle/>
                <a:p>
                  <a:r>
                    <a:rPr lang="vi-VN">
                      <a:noFill/>
                    </a:rPr>
                    <a:t> </a:t>
                  </a:r>
                </a:p>
              </p:txBody>
            </p:sp>
          </mc:Fallback>
        </mc:AlternateContent>
        <p:sp>
          <p:nvSpPr>
            <p:cNvPr id="22" name="矩形: 圆角 11">
              <a:extLst>
                <a:ext uri="{FF2B5EF4-FFF2-40B4-BE49-F238E27FC236}">
                  <a16:creationId xmlns:a16="http://schemas.microsoft.com/office/drawing/2014/main" id="{CECAC6C0-3EE1-4A53-8647-8FC6E73DC7EC}"/>
                </a:ext>
              </a:extLst>
            </p:cNvPr>
            <p:cNvSpPr/>
            <p:nvPr/>
          </p:nvSpPr>
          <p:spPr>
            <a:xfrm>
              <a:off x="1408670" y="3917092"/>
              <a:ext cx="11145795" cy="4758364"/>
            </a:xfrm>
            <a:prstGeom prst="roundRect">
              <a:avLst/>
            </a:prstGeom>
            <a:noFill/>
            <a:ln w="28575">
              <a:solidFill>
                <a:srgbClr val="9FB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AE1E23"/>
                </a:solidFill>
                <a:uLnTx/>
                <a:uFillTx/>
                <a:latin typeface="义启粗楷体" panose="02000500000000000000" pitchFamily="2" charset="-122"/>
                <a:ea typeface="义启粗楷体" panose="02000500000000000000" pitchFamily="2" charset="-122"/>
              </a:endParaRPr>
            </a:p>
          </p:txBody>
        </p:sp>
        <p:pic>
          <p:nvPicPr>
            <p:cNvPr id="25" name="图片 2">
              <a:extLst>
                <a:ext uri="{FF2B5EF4-FFF2-40B4-BE49-F238E27FC236}">
                  <a16:creationId xmlns:a16="http://schemas.microsoft.com/office/drawing/2014/main" id="{0CABE07B-E112-4BCE-9872-E6F284C2A3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000996">
              <a:off x="1419941" y="7417227"/>
              <a:ext cx="1058034" cy="2385059"/>
            </a:xfrm>
            <a:prstGeom prst="rect">
              <a:avLst/>
            </a:prstGeom>
          </p:spPr>
        </p:pic>
      </p:grpSp>
      <p:sp>
        <p:nvSpPr>
          <p:cNvPr id="8" name="TextBox 7">
            <a:extLst>
              <a:ext uri="{FF2B5EF4-FFF2-40B4-BE49-F238E27FC236}">
                <a16:creationId xmlns:a16="http://schemas.microsoft.com/office/drawing/2014/main" id="{AE388197-EC8B-9FDB-24EF-4C60016AF8CF}"/>
              </a:ext>
            </a:extLst>
          </p:cNvPr>
          <p:cNvSpPr txBox="1"/>
          <p:nvPr/>
        </p:nvSpPr>
        <p:spPr>
          <a:xfrm>
            <a:off x="5283200" y="748956"/>
            <a:ext cx="139337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Lời giải</a:t>
            </a:r>
            <a:endParaRPr lang="vi-VN"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0270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3">
            <a:extLst>
              <a:ext uri="{FF2B5EF4-FFF2-40B4-BE49-F238E27FC236}">
                <a16:creationId xmlns:a16="http://schemas.microsoft.com/office/drawing/2014/main" id="{67E1F9B9-1C67-4C4B-A2F8-8DB6EA3A447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5400000">
            <a:off x="8793741" y="1625159"/>
            <a:ext cx="3494075" cy="3302443"/>
          </a:xfrm>
          <a:prstGeom prst="rect">
            <a:avLst/>
          </a:prstGeom>
        </p:spPr>
      </p:pic>
      <p:grpSp>
        <p:nvGrpSpPr>
          <p:cNvPr id="5" name="组合 4">
            <a:extLst>
              <a:ext uri="{FF2B5EF4-FFF2-40B4-BE49-F238E27FC236}">
                <a16:creationId xmlns:a16="http://schemas.microsoft.com/office/drawing/2014/main" id="{52BBC9B6-68A0-4B9D-BC2A-79ACE91852BD}"/>
              </a:ext>
            </a:extLst>
          </p:cNvPr>
          <p:cNvGrpSpPr/>
          <p:nvPr/>
        </p:nvGrpSpPr>
        <p:grpSpPr>
          <a:xfrm>
            <a:off x="1" y="843158"/>
            <a:ext cx="3166651" cy="1451312"/>
            <a:chOff x="0" y="842963"/>
            <a:chExt cx="3167063" cy="1450976"/>
          </a:xfrm>
          <a:solidFill>
            <a:srgbClr val="7030A0"/>
          </a:solidFill>
        </p:grpSpPr>
        <p:sp>
          <p:nvSpPr>
            <p:cNvPr id="6" name="Freeform 40">
              <a:extLst>
                <a:ext uri="{FF2B5EF4-FFF2-40B4-BE49-F238E27FC236}">
                  <a16:creationId xmlns:a16="http://schemas.microsoft.com/office/drawing/2014/main" id="{506F2786-1446-4B29-B677-FD632C8E8084}"/>
                </a:ext>
              </a:extLst>
            </p:cNvPr>
            <p:cNvSpPr>
              <a:spLocks/>
            </p:cNvSpPr>
            <p:nvPr/>
          </p:nvSpPr>
          <p:spPr bwMode="auto">
            <a:xfrm>
              <a:off x="0" y="890588"/>
              <a:ext cx="682625" cy="695325"/>
            </a:xfrm>
            <a:custGeom>
              <a:avLst/>
              <a:gdLst>
                <a:gd name="T0" fmla="*/ 0 w 430"/>
                <a:gd name="T1" fmla="*/ 419 h 438"/>
                <a:gd name="T2" fmla="*/ 421 w 430"/>
                <a:gd name="T3" fmla="*/ 0 h 438"/>
                <a:gd name="T4" fmla="*/ 430 w 430"/>
                <a:gd name="T5" fmla="*/ 8 h 438"/>
                <a:gd name="T6" fmla="*/ 0 w 430"/>
                <a:gd name="T7" fmla="*/ 438 h 438"/>
                <a:gd name="T8" fmla="*/ 0 w 430"/>
                <a:gd name="T9" fmla="*/ 419 h 438"/>
              </a:gdLst>
              <a:ahLst/>
              <a:cxnLst>
                <a:cxn ang="0">
                  <a:pos x="T0" y="T1"/>
                </a:cxn>
                <a:cxn ang="0">
                  <a:pos x="T2" y="T3"/>
                </a:cxn>
                <a:cxn ang="0">
                  <a:pos x="T4" y="T5"/>
                </a:cxn>
                <a:cxn ang="0">
                  <a:pos x="T6" y="T7"/>
                </a:cxn>
                <a:cxn ang="0">
                  <a:pos x="T8" y="T9"/>
                </a:cxn>
              </a:cxnLst>
              <a:rect l="0" t="0" r="r" b="b"/>
              <a:pathLst>
                <a:path w="430" h="438">
                  <a:moveTo>
                    <a:pt x="0" y="419"/>
                  </a:moveTo>
                  <a:lnTo>
                    <a:pt x="421" y="0"/>
                  </a:lnTo>
                  <a:lnTo>
                    <a:pt x="430" y="8"/>
                  </a:lnTo>
                  <a:lnTo>
                    <a:pt x="0" y="438"/>
                  </a:lnTo>
                  <a:lnTo>
                    <a:pt x="0"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7" name="Freeform 41">
              <a:extLst>
                <a:ext uri="{FF2B5EF4-FFF2-40B4-BE49-F238E27FC236}">
                  <a16:creationId xmlns:a16="http://schemas.microsoft.com/office/drawing/2014/main" id="{AD7E8138-BE7A-476A-AE86-C298B26472E0}"/>
                </a:ext>
              </a:extLst>
            </p:cNvPr>
            <p:cNvSpPr>
              <a:spLocks/>
            </p:cNvSpPr>
            <p:nvPr/>
          </p:nvSpPr>
          <p:spPr bwMode="auto">
            <a:xfrm>
              <a:off x="619125" y="842963"/>
              <a:ext cx="111125"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8" name="Freeform 42">
              <a:extLst>
                <a:ext uri="{FF2B5EF4-FFF2-40B4-BE49-F238E27FC236}">
                  <a16:creationId xmlns:a16="http://schemas.microsoft.com/office/drawing/2014/main" id="{A32DE47F-10DB-479F-BB99-2222C2051C97}"/>
                </a:ext>
              </a:extLst>
            </p:cNvPr>
            <p:cNvSpPr>
              <a:spLocks/>
            </p:cNvSpPr>
            <p:nvPr/>
          </p:nvSpPr>
          <p:spPr bwMode="auto">
            <a:xfrm>
              <a:off x="0" y="1041401"/>
              <a:ext cx="1268413" cy="696913"/>
            </a:xfrm>
            <a:custGeom>
              <a:avLst/>
              <a:gdLst>
                <a:gd name="T0" fmla="*/ 0 w 799"/>
                <a:gd name="T1" fmla="*/ 420 h 439"/>
                <a:gd name="T2" fmla="*/ 421 w 799"/>
                <a:gd name="T3" fmla="*/ 0 h 439"/>
                <a:gd name="T4" fmla="*/ 423 w 799"/>
                <a:gd name="T5" fmla="*/ 0 h 439"/>
                <a:gd name="T6" fmla="*/ 426 w 799"/>
                <a:gd name="T7" fmla="*/ 0 h 439"/>
                <a:gd name="T8" fmla="*/ 799 w 799"/>
                <a:gd name="T9" fmla="*/ 0 h 439"/>
                <a:gd name="T10" fmla="*/ 799 w 799"/>
                <a:gd name="T11" fmla="*/ 13 h 439"/>
                <a:gd name="T12" fmla="*/ 428 w 799"/>
                <a:gd name="T13" fmla="*/ 13 h 439"/>
                <a:gd name="T14" fmla="*/ 0 w 799"/>
                <a:gd name="T15" fmla="*/ 439 h 439"/>
                <a:gd name="T16" fmla="*/ 0 w 799"/>
                <a:gd name="T17" fmla="*/ 42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439">
                  <a:moveTo>
                    <a:pt x="0" y="420"/>
                  </a:moveTo>
                  <a:lnTo>
                    <a:pt x="421" y="0"/>
                  </a:lnTo>
                  <a:lnTo>
                    <a:pt x="423" y="0"/>
                  </a:lnTo>
                  <a:lnTo>
                    <a:pt x="426" y="0"/>
                  </a:lnTo>
                  <a:lnTo>
                    <a:pt x="799" y="0"/>
                  </a:lnTo>
                  <a:lnTo>
                    <a:pt x="799" y="13"/>
                  </a:lnTo>
                  <a:lnTo>
                    <a:pt x="428" y="13"/>
                  </a:lnTo>
                  <a:lnTo>
                    <a:pt x="0" y="439"/>
                  </a:lnTo>
                  <a:lnTo>
                    <a:pt x="0"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9" name="Oval 43">
              <a:extLst>
                <a:ext uri="{FF2B5EF4-FFF2-40B4-BE49-F238E27FC236}">
                  <a16:creationId xmlns:a16="http://schemas.microsoft.com/office/drawing/2014/main" id="{4E23C1CC-1CBB-47AF-9C65-76E6781CD4A5}"/>
                </a:ext>
              </a:extLst>
            </p:cNvPr>
            <p:cNvSpPr>
              <a:spLocks noChangeArrowheads="1"/>
            </p:cNvSpPr>
            <p:nvPr/>
          </p:nvSpPr>
          <p:spPr bwMode="auto">
            <a:xfrm>
              <a:off x="1212850" y="995363"/>
              <a:ext cx="111125"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0" name="Freeform 44">
              <a:extLst>
                <a:ext uri="{FF2B5EF4-FFF2-40B4-BE49-F238E27FC236}">
                  <a16:creationId xmlns:a16="http://schemas.microsoft.com/office/drawing/2014/main" id="{A7DE7C70-6CE6-4520-B9BC-E209643A57A4}"/>
                </a:ext>
              </a:extLst>
            </p:cNvPr>
            <p:cNvSpPr>
              <a:spLocks/>
            </p:cNvSpPr>
            <p:nvPr/>
          </p:nvSpPr>
          <p:spPr bwMode="auto">
            <a:xfrm>
              <a:off x="0" y="1182688"/>
              <a:ext cx="3106738" cy="733425"/>
            </a:xfrm>
            <a:custGeom>
              <a:avLst/>
              <a:gdLst>
                <a:gd name="T0" fmla="*/ 0 w 1957"/>
                <a:gd name="T1" fmla="*/ 443 h 462"/>
                <a:gd name="T2" fmla="*/ 442 w 1957"/>
                <a:gd name="T3" fmla="*/ 0 h 462"/>
                <a:gd name="T4" fmla="*/ 444 w 1957"/>
                <a:gd name="T5" fmla="*/ 0 h 462"/>
                <a:gd name="T6" fmla="*/ 447 w 1957"/>
                <a:gd name="T7" fmla="*/ 0 h 462"/>
                <a:gd name="T8" fmla="*/ 1071 w 1957"/>
                <a:gd name="T9" fmla="*/ 0 h 462"/>
                <a:gd name="T10" fmla="*/ 1072 w 1957"/>
                <a:gd name="T11" fmla="*/ 0 h 462"/>
                <a:gd name="T12" fmla="*/ 1074 w 1957"/>
                <a:gd name="T13" fmla="*/ 0 h 462"/>
                <a:gd name="T14" fmla="*/ 1311 w 1957"/>
                <a:gd name="T15" fmla="*/ 138 h 462"/>
                <a:gd name="T16" fmla="*/ 1957 w 1957"/>
                <a:gd name="T17" fmla="*/ 138 h 462"/>
                <a:gd name="T18" fmla="*/ 1957 w 1957"/>
                <a:gd name="T19" fmla="*/ 152 h 462"/>
                <a:gd name="T20" fmla="*/ 1309 w 1957"/>
                <a:gd name="T21" fmla="*/ 152 h 462"/>
                <a:gd name="T22" fmla="*/ 1307 w 1957"/>
                <a:gd name="T23" fmla="*/ 152 h 462"/>
                <a:gd name="T24" fmla="*/ 1306 w 1957"/>
                <a:gd name="T25" fmla="*/ 150 h 462"/>
                <a:gd name="T26" fmla="*/ 1069 w 1957"/>
                <a:gd name="T27" fmla="*/ 12 h 462"/>
                <a:gd name="T28" fmla="*/ 449 w 1957"/>
                <a:gd name="T29" fmla="*/ 12 h 462"/>
                <a:gd name="T30" fmla="*/ 0 w 1957"/>
                <a:gd name="T31" fmla="*/ 462 h 462"/>
                <a:gd name="T32" fmla="*/ 0 w 1957"/>
                <a:gd name="T33" fmla="*/ 44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7" h="462">
                  <a:moveTo>
                    <a:pt x="0" y="443"/>
                  </a:moveTo>
                  <a:lnTo>
                    <a:pt x="442" y="0"/>
                  </a:lnTo>
                  <a:lnTo>
                    <a:pt x="444" y="0"/>
                  </a:lnTo>
                  <a:lnTo>
                    <a:pt x="447" y="0"/>
                  </a:lnTo>
                  <a:lnTo>
                    <a:pt x="1071" y="0"/>
                  </a:lnTo>
                  <a:lnTo>
                    <a:pt x="1072" y="0"/>
                  </a:lnTo>
                  <a:lnTo>
                    <a:pt x="1074" y="0"/>
                  </a:lnTo>
                  <a:lnTo>
                    <a:pt x="1311" y="138"/>
                  </a:lnTo>
                  <a:lnTo>
                    <a:pt x="1957" y="138"/>
                  </a:lnTo>
                  <a:lnTo>
                    <a:pt x="1957" y="152"/>
                  </a:lnTo>
                  <a:lnTo>
                    <a:pt x="1309" y="152"/>
                  </a:lnTo>
                  <a:lnTo>
                    <a:pt x="1307" y="152"/>
                  </a:lnTo>
                  <a:lnTo>
                    <a:pt x="1306" y="150"/>
                  </a:lnTo>
                  <a:lnTo>
                    <a:pt x="1069" y="12"/>
                  </a:lnTo>
                  <a:lnTo>
                    <a:pt x="449" y="12"/>
                  </a:lnTo>
                  <a:lnTo>
                    <a:pt x="0" y="462"/>
                  </a:lnTo>
                  <a:lnTo>
                    <a:pt x="0" y="4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1" name="Oval 45">
              <a:extLst>
                <a:ext uri="{FF2B5EF4-FFF2-40B4-BE49-F238E27FC236}">
                  <a16:creationId xmlns:a16="http://schemas.microsoft.com/office/drawing/2014/main" id="{127A38D2-D88B-48FC-8BBC-A779DB9C3230}"/>
                </a:ext>
              </a:extLst>
            </p:cNvPr>
            <p:cNvSpPr>
              <a:spLocks noChangeArrowheads="1"/>
            </p:cNvSpPr>
            <p:nvPr/>
          </p:nvSpPr>
          <p:spPr bwMode="auto">
            <a:xfrm>
              <a:off x="3052763" y="1357313"/>
              <a:ext cx="114300"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 name="Freeform 46">
              <a:extLst>
                <a:ext uri="{FF2B5EF4-FFF2-40B4-BE49-F238E27FC236}">
                  <a16:creationId xmlns:a16="http://schemas.microsoft.com/office/drawing/2014/main" id="{786E5DB0-0BE9-4127-BA33-C4B75844AA99}"/>
                </a:ext>
              </a:extLst>
            </p:cNvPr>
            <p:cNvSpPr>
              <a:spLocks/>
            </p:cNvSpPr>
            <p:nvPr/>
          </p:nvSpPr>
          <p:spPr bwMode="auto">
            <a:xfrm>
              <a:off x="0" y="1338263"/>
              <a:ext cx="1627188" cy="765175"/>
            </a:xfrm>
            <a:custGeom>
              <a:avLst/>
              <a:gdLst>
                <a:gd name="T0" fmla="*/ 0 w 1025"/>
                <a:gd name="T1" fmla="*/ 463 h 482"/>
                <a:gd name="T2" fmla="*/ 461 w 1025"/>
                <a:gd name="T3" fmla="*/ 3 h 482"/>
                <a:gd name="T4" fmla="*/ 463 w 1025"/>
                <a:gd name="T5" fmla="*/ 0 h 482"/>
                <a:gd name="T6" fmla="*/ 467 w 1025"/>
                <a:gd name="T7" fmla="*/ 0 h 482"/>
                <a:gd name="T8" fmla="*/ 1025 w 1025"/>
                <a:gd name="T9" fmla="*/ 0 h 482"/>
                <a:gd name="T10" fmla="*/ 1025 w 1025"/>
                <a:gd name="T11" fmla="*/ 14 h 482"/>
                <a:gd name="T12" fmla="*/ 468 w 1025"/>
                <a:gd name="T13" fmla="*/ 14 h 482"/>
                <a:gd name="T14" fmla="*/ 0 w 1025"/>
                <a:gd name="T15" fmla="*/ 482 h 482"/>
                <a:gd name="T16" fmla="*/ 0 w 1025"/>
                <a:gd name="T17" fmla="*/ 46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5" h="482">
                  <a:moveTo>
                    <a:pt x="0" y="463"/>
                  </a:moveTo>
                  <a:lnTo>
                    <a:pt x="461" y="3"/>
                  </a:lnTo>
                  <a:lnTo>
                    <a:pt x="463" y="0"/>
                  </a:lnTo>
                  <a:lnTo>
                    <a:pt x="467" y="0"/>
                  </a:lnTo>
                  <a:lnTo>
                    <a:pt x="1025" y="0"/>
                  </a:lnTo>
                  <a:lnTo>
                    <a:pt x="1025" y="14"/>
                  </a:lnTo>
                  <a:lnTo>
                    <a:pt x="468" y="14"/>
                  </a:lnTo>
                  <a:lnTo>
                    <a:pt x="0" y="482"/>
                  </a:lnTo>
                  <a:lnTo>
                    <a:pt x="0"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3" name="Freeform 47">
              <a:extLst>
                <a:ext uri="{FF2B5EF4-FFF2-40B4-BE49-F238E27FC236}">
                  <a16:creationId xmlns:a16="http://schemas.microsoft.com/office/drawing/2014/main" id="{2CCC3F3A-732C-4602-B6CA-8B3269B82327}"/>
                </a:ext>
              </a:extLst>
            </p:cNvPr>
            <p:cNvSpPr>
              <a:spLocks/>
            </p:cNvSpPr>
            <p:nvPr/>
          </p:nvSpPr>
          <p:spPr bwMode="auto">
            <a:xfrm>
              <a:off x="1570038" y="1293813"/>
              <a:ext cx="109538"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4" name="Freeform 48">
              <a:extLst>
                <a:ext uri="{FF2B5EF4-FFF2-40B4-BE49-F238E27FC236}">
                  <a16:creationId xmlns:a16="http://schemas.microsoft.com/office/drawing/2014/main" id="{DC0E4760-CF0A-4C9F-9BBC-5504F8EAAB78}"/>
                </a:ext>
              </a:extLst>
            </p:cNvPr>
            <p:cNvSpPr>
              <a:spLocks/>
            </p:cNvSpPr>
            <p:nvPr/>
          </p:nvSpPr>
          <p:spPr bwMode="auto">
            <a:xfrm>
              <a:off x="0" y="1682751"/>
              <a:ext cx="600075" cy="611188"/>
            </a:xfrm>
            <a:custGeom>
              <a:avLst/>
              <a:gdLst>
                <a:gd name="T0" fmla="*/ 0 w 378"/>
                <a:gd name="T1" fmla="*/ 368 h 385"/>
                <a:gd name="T2" fmla="*/ 367 w 378"/>
                <a:gd name="T3" fmla="*/ 0 h 385"/>
                <a:gd name="T4" fmla="*/ 378 w 378"/>
                <a:gd name="T5" fmla="*/ 9 h 385"/>
                <a:gd name="T6" fmla="*/ 0 w 378"/>
                <a:gd name="T7" fmla="*/ 385 h 385"/>
                <a:gd name="T8" fmla="*/ 0 w 378"/>
                <a:gd name="T9" fmla="*/ 368 h 385"/>
              </a:gdLst>
              <a:ahLst/>
              <a:cxnLst>
                <a:cxn ang="0">
                  <a:pos x="T0" y="T1"/>
                </a:cxn>
                <a:cxn ang="0">
                  <a:pos x="T2" y="T3"/>
                </a:cxn>
                <a:cxn ang="0">
                  <a:pos x="T4" y="T5"/>
                </a:cxn>
                <a:cxn ang="0">
                  <a:pos x="T6" y="T7"/>
                </a:cxn>
                <a:cxn ang="0">
                  <a:pos x="T8" y="T9"/>
                </a:cxn>
              </a:cxnLst>
              <a:rect l="0" t="0" r="r" b="b"/>
              <a:pathLst>
                <a:path w="378" h="385">
                  <a:moveTo>
                    <a:pt x="0" y="368"/>
                  </a:moveTo>
                  <a:lnTo>
                    <a:pt x="367" y="0"/>
                  </a:lnTo>
                  <a:lnTo>
                    <a:pt x="378" y="9"/>
                  </a:lnTo>
                  <a:lnTo>
                    <a:pt x="0" y="385"/>
                  </a:lnTo>
                  <a:lnTo>
                    <a:pt x="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5" name="Oval 49">
              <a:extLst>
                <a:ext uri="{FF2B5EF4-FFF2-40B4-BE49-F238E27FC236}">
                  <a16:creationId xmlns:a16="http://schemas.microsoft.com/office/drawing/2014/main" id="{6F215A7B-8BE3-4811-980D-C64C508D4F67}"/>
                </a:ext>
              </a:extLst>
            </p:cNvPr>
            <p:cNvSpPr>
              <a:spLocks noChangeArrowheads="1"/>
            </p:cNvSpPr>
            <p:nvPr/>
          </p:nvSpPr>
          <p:spPr bwMode="auto">
            <a:xfrm>
              <a:off x="536575" y="1633538"/>
              <a:ext cx="109538"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grpSp>
      <p:grpSp>
        <p:nvGrpSpPr>
          <p:cNvPr id="16" name="Group 4">
            <a:extLst>
              <a:ext uri="{FF2B5EF4-FFF2-40B4-BE49-F238E27FC236}">
                <a16:creationId xmlns:a16="http://schemas.microsoft.com/office/drawing/2014/main" id="{537E6D19-E783-435C-B254-DE0CD40260D1}"/>
              </a:ext>
            </a:extLst>
          </p:cNvPr>
          <p:cNvGrpSpPr>
            <a:grpSpLocks noChangeAspect="1"/>
          </p:cNvGrpSpPr>
          <p:nvPr/>
        </p:nvGrpSpPr>
        <p:grpSpPr bwMode="auto">
          <a:xfrm rot="10800000">
            <a:off x="-241257" y="4357250"/>
            <a:ext cx="3766340" cy="2677589"/>
            <a:chOff x="2074" y="-2"/>
            <a:chExt cx="4082" cy="2902"/>
          </a:xfrm>
          <a:solidFill>
            <a:srgbClr val="7030A0"/>
          </a:solidFill>
        </p:grpSpPr>
        <p:sp>
          <p:nvSpPr>
            <p:cNvPr id="17" name="Oval 5">
              <a:extLst>
                <a:ext uri="{FF2B5EF4-FFF2-40B4-BE49-F238E27FC236}">
                  <a16:creationId xmlns:a16="http://schemas.microsoft.com/office/drawing/2014/main" id="{3676A40E-F933-4D10-B8C0-8D2762E399BE}"/>
                </a:ext>
              </a:extLst>
            </p:cNvPr>
            <p:cNvSpPr>
              <a:spLocks noChangeArrowheads="1"/>
            </p:cNvSpPr>
            <p:nvPr/>
          </p:nvSpPr>
          <p:spPr bwMode="auto">
            <a:xfrm>
              <a:off x="5919" y="2014"/>
              <a:ext cx="56"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8" name="Freeform 6">
              <a:extLst>
                <a:ext uri="{FF2B5EF4-FFF2-40B4-BE49-F238E27FC236}">
                  <a16:creationId xmlns:a16="http://schemas.microsoft.com/office/drawing/2014/main" id="{D6D25716-0CD0-41A1-A818-38E2EB60D67D}"/>
                </a:ext>
              </a:extLst>
            </p:cNvPr>
            <p:cNvSpPr>
              <a:spLocks/>
            </p:cNvSpPr>
            <p:nvPr/>
          </p:nvSpPr>
          <p:spPr bwMode="auto">
            <a:xfrm>
              <a:off x="5747" y="701"/>
              <a:ext cx="122" cy="142"/>
            </a:xfrm>
            <a:custGeom>
              <a:avLst/>
              <a:gdLst>
                <a:gd name="T0" fmla="*/ 122 w 122"/>
                <a:gd name="T1" fmla="*/ 71 h 142"/>
                <a:gd name="T2" fmla="*/ 61 w 122"/>
                <a:gd name="T3" fmla="*/ 106 h 142"/>
                <a:gd name="T4" fmla="*/ 0 w 122"/>
                <a:gd name="T5" fmla="*/ 142 h 142"/>
                <a:gd name="T6" fmla="*/ 0 w 122"/>
                <a:gd name="T7" fmla="*/ 71 h 142"/>
                <a:gd name="T8" fmla="*/ 0 w 122"/>
                <a:gd name="T9" fmla="*/ 0 h 142"/>
                <a:gd name="T10" fmla="*/ 61 w 122"/>
                <a:gd name="T11" fmla="*/ 35 h 142"/>
                <a:gd name="T12" fmla="*/ 122 w 122"/>
                <a:gd name="T13" fmla="*/ 71 h 142"/>
              </a:gdLst>
              <a:ahLst/>
              <a:cxnLst>
                <a:cxn ang="0">
                  <a:pos x="T0" y="T1"/>
                </a:cxn>
                <a:cxn ang="0">
                  <a:pos x="T2" y="T3"/>
                </a:cxn>
                <a:cxn ang="0">
                  <a:pos x="T4" y="T5"/>
                </a:cxn>
                <a:cxn ang="0">
                  <a:pos x="T6" y="T7"/>
                </a:cxn>
                <a:cxn ang="0">
                  <a:pos x="T8" y="T9"/>
                </a:cxn>
                <a:cxn ang="0">
                  <a:pos x="T10" y="T11"/>
                </a:cxn>
                <a:cxn ang="0">
                  <a:pos x="T12" y="T13"/>
                </a:cxn>
              </a:cxnLst>
              <a:rect l="0" t="0" r="r" b="b"/>
              <a:pathLst>
                <a:path w="122" h="142">
                  <a:moveTo>
                    <a:pt x="122" y="71"/>
                  </a:moveTo>
                  <a:lnTo>
                    <a:pt x="61" y="106"/>
                  </a:lnTo>
                  <a:lnTo>
                    <a:pt x="0" y="142"/>
                  </a:lnTo>
                  <a:lnTo>
                    <a:pt x="0" y="71"/>
                  </a:lnTo>
                  <a:lnTo>
                    <a:pt x="0" y="0"/>
                  </a:lnTo>
                  <a:lnTo>
                    <a:pt x="61" y="35"/>
                  </a:lnTo>
                  <a:lnTo>
                    <a:pt x="12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9" name="Oval 7">
              <a:extLst>
                <a:ext uri="{FF2B5EF4-FFF2-40B4-BE49-F238E27FC236}">
                  <a16:creationId xmlns:a16="http://schemas.microsoft.com/office/drawing/2014/main" id="{E18C53A7-AAC6-4BD5-B2DD-52BA49010F95}"/>
                </a:ext>
              </a:extLst>
            </p:cNvPr>
            <p:cNvSpPr>
              <a:spLocks noChangeArrowheads="1"/>
            </p:cNvSpPr>
            <p:nvPr/>
          </p:nvSpPr>
          <p:spPr bwMode="auto">
            <a:xfrm>
              <a:off x="5167" y="74"/>
              <a:ext cx="55"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0" name="Freeform 8">
              <a:extLst>
                <a:ext uri="{FF2B5EF4-FFF2-40B4-BE49-F238E27FC236}">
                  <a16:creationId xmlns:a16="http://schemas.microsoft.com/office/drawing/2014/main" id="{FA0EBAB2-9DB8-4C25-B36C-09BA9FDF3BAA}"/>
                </a:ext>
              </a:extLst>
            </p:cNvPr>
            <p:cNvSpPr>
              <a:spLocks noEditPoints="1"/>
            </p:cNvSpPr>
            <p:nvPr/>
          </p:nvSpPr>
          <p:spPr bwMode="auto">
            <a:xfrm>
              <a:off x="3181" y="421"/>
              <a:ext cx="242" cy="239"/>
            </a:xfrm>
            <a:custGeom>
              <a:avLst/>
              <a:gdLst>
                <a:gd name="T0" fmla="*/ 71 w 143"/>
                <a:gd name="T1" fmla="*/ 141 h 141"/>
                <a:gd name="T2" fmla="*/ 143 w 143"/>
                <a:gd name="T3" fmla="*/ 70 h 141"/>
                <a:gd name="T4" fmla="*/ 71 w 143"/>
                <a:gd name="T5" fmla="*/ 0 h 141"/>
                <a:gd name="T6" fmla="*/ 0 w 143"/>
                <a:gd name="T7" fmla="*/ 70 h 141"/>
                <a:gd name="T8" fmla="*/ 71 w 143"/>
                <a:gd name="T9" fmla="*/ 141 h 141"/>
                <a:gd name="T10" fmla="*/ 71 w 143"/>
                <a:gd name="T11" fmla="*/ 4 h 141"/>
                <a:gd name="T12" fmla="*/ 139 w 143"/>
                <a:gd name="T13" fmla="*/ 70 h 141"/>
                <a:gd name="T14" fmla="*/ 71 w 143"/>
                <a:gd name="T15" fmla="*/ 137 h 141"/>
                <a:gd name="T16" fmla="*/ 4 w 143"/>
                <a:gd name="T17" fmla="*/ 70 h 141"/>
                <a:gd name="T18" fmla="*/ 71 w 143"/>
                <a:gd name="T19"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1">
                  <a:moveTo>
                    <a:pt x="71" y="141"/>
                  </a:moveTo>
                  <a:cubicBezTo>
                    <a:pt x="111" y="141"/>
                    <a:pt x="143" y="109"/>
                    <a:pt x="143" y="70"/>
                  </a:cubicBezTo>
                  <a:cubicBezTo>
                    <a:pt x="143" y="32"/>
                    <a:pt x="111" y="0"/>
                    <a:pt x="71" y="0"/>
                  </a:cubicBezTo>
                  <a:cubicBezTo>
                    <a:pt x="32" y="0"/>
                    <a:pt x="0" y="32"/>
                    <a:pt x="0" y="70"/>
                  </a:cubicBezTo>
                  <a:cubicBezTo>
                    <a:pt x="0" y="109"/>
                    <a:pt x="32" y="141"/>
                    <a:pt x="71" y="141"/>
                  </a:cubicBezTo>
                  <a:close/>
                  <a:moveTo>
                    <a:pt x="71" y="4"/>
                  </a:moveTo>
                  <a:cubicBezTo>
                    <a:pt x="108" y="4"/>
                    <a:pt x="139" y="34"/>
                    <a:pt x="139" y="70"/>
                  </a:cubicBezTo>
                  <a:cubicBezTo>
                    <a:pt x="139" y="107"/>
                    <a:pt x="108" y="137"/>
                    <a:pt x="71" y="137"/>
                  </a:cubicBezTo>
                  <a:cubicBezTo>
                    <a:pt x="34" y="137"/>
                    <a:pt x="4" y="107"/>
                    <a:pt x="4" y="70"/>
                  </a:cubicBezTo>
                  <a:cubicBezTo>
                    <a:pt x="4" y="34"/>
                    <a:pt x="34" y="4"/>
                    <a:pt x="7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1" name="Freeform 9">
              <a:extLst>
                <a:ext uri="{FF2B5EF4-FFF2-40B4-BE49-F238E27FC236}">
                  <a16:creationId xmlns:a16="http://schemas.microsoft.com/office/drawing/2014/main" id="{EFE434D7-DD8A-48B9-8C72-0CD9907BEFA7}"/>
                </a:ext>
              </a:extLst>
            </p:cNvPr>
            <p:cNvSpPr>
              <a:spLocks noEditPoints="1"/>
            </p:cNvSpPr>
            <p:nvPr/>
          </p:nvSpPr>
          <p:spPr bwMode="auto">
            <a:xfrm>
              <a:off x="5441" y="1498"/>
              <a:ext cx="189" cy="187"/>
            </a:xfrm>
            <a:custGeom>
              <a:avLst/>
              <a:gdLst>
                <a:gd name="T0" fmla="*/ 112 w 112"/>
                <a:gd name="T1" fmla="*/ 56 h 111"/>
                <a:gd name="T2" fmla="*/ 56 w 112"/>
                <a:gd name="T3" fmla="*/ 0 h 111"/>
                <a:gd name="T4" fmla="*/ 0 w 112"/>
                <a:gd name="T5" fmla="*/ 56 h 111"/>
                <a:gd name="T6" fmla="*/ 56 w 112"/>
                <a:gd name="T7" fmla="*/ 111 h 111"/>
                <a:gd name="T8" fmla="*/ 112 w 112"/>
                <a:gd name="T9" fmla="*/ 56 h 111"/>
                <a:gd name="T10" fmla="*/ 11 w 112"/>
                <a:gd name="T11" fmla="*/ 56 h 111"/>
                <a:gd name="T12" fmla="*/ 56 w 112"/>
                <a:gd name="T13" fmla="*/ 11 h 111"/>
                <a:gd name="T14" fmla="*/ 102 w 112"/>
                <a:gd name="T15" fmla="*/ 56 h 111"/>
                <a:gd name="T16" fmla="*/ 56 w 112"/>
                <a:gd name="T17" fmla="*/ 101 h 111"/>
                <a:gd name="T18" fmla="*/ 11 w 112"/>
                <a:gd name="T1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1">
                  <a:moveTo>
                    <a:pt x="112" y="56"/>
                  </a:moveTo>
                  <a:cubicBezTo>
                    <a:pt x="112" y="25"/>
                    <a:pt x="87" y="0"/>
                    <a:pt x="56" y="0"/>
                  </a:cubicBezTo>
                  <a:cubicBezTo>
                    <a:pt x="25" y="0"/>
                    <a:pt x="0" y="25"/>
                    <a:pt x="0" y="56"/>
                  </a:cubicBezTo>
                  <a:cubicBezTo>
                    <a:pt x="0" y="86"/>
                    <a:pt x="25" y="111"/>
                    <a:pt x="56" y="111"/>
                  </a:cubicBezTo>
                  <a:cubicBezTo>
                    <a:pt x="87" y="111"/>
                    <a:pt x="112" y="86"/>
                    <a:pt x="112" y="56"/>
                  </a:cubicBezTo>
                  <a:close/>
                  <a:moveTo>
                    <a:pt x="11" y="56"/>
                  </a:moveTo>
                  <a:cubicBezTo>
                    <a:pt x="11" y="31"/>
                    <a:pt x="31" y="11"/>
                    <a:pt x="56" y="11"/>
                  </a:cubicBezTo>
                  <a:cubicBezTo>
                    <a:pt x="81" y="11"/>
                    <a:pt x="102" y="31"/>
                    <a:pt x="102" y="56"/>
                  </a:cubicBezTo>
                  <a:cubicBezTo>
                    <a:pt x="102" y="80"/>
                    <a:pt x="81" y="101"/>
                    <a:pt x="56" y="101"/>
                  </a:cubicBezTo>
                  <a:cubicBezTo>
                    <a:pt x="31" y="101"/>
                    <a:pt x="11" y="80"/>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2" name="Oval 10">
              <a:extLst>
                <a:ext uri="{FF2B5EF4-FFF2-40B4-BE49-F238E27FC236}">
                  <a16:creationId xmlns:a16="http://schemas.microsoft.com/office/drawing/2014/main" id="{F46CA8FC-A270-4BC1-8C3A-2F99CFAB248F}"/>
                </a:ext>
              </a:extLst>
            </p:cNvPr>
            <p:cNvSpPr>
              <a:spLocks noChangeArrowheads="1"/>
            </p:cNvSpPr>
            <p:nvPr/>
          </p:nvSpPr>
          <p:spPr bwMode="auto">
            <a:xfrm>
              <a:off x="2943" y="640"/>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3" name="Freeform 11">
              <a:extLst>
                <a:ext uri="{FF2B5EF4-FFF2-40B4-BE49-F238E27FC236}">
                  <a16:creationId xmlns:a16="http://schemas.microsoft.com/office/drawing/2014/main" id="{A8B63FE4-E1FD-4438-A0CA-AC1F6997E1B9}"/>
                </a:ext>
              </a:extLst>
            </p:cNvPr>
            <p:cNvSpPr>
              <a:spLocks noEditPoints="1"/>
            </p:cNvSpPr>
            <p:nvPr/>
          </p:nvSpPr>
          <p:spPr bwMode="auto">
            <a:xfrm>
              <a:off x="2074" y="-2"/>
              <a:ext cx="3877" cy="2555"/>
            </a:xfrm>
            <a:custGeom>
              <a:avLst/>
              <a:gdLst>
                <a:gd name="T0" fmla="*/ 425 w 2293"/>
                <a:gd name="T1" fmla="*/ 226 h 1510"/>
                <a:gd name="T2" fmla="*/ 327 w 2293"/>
                <a:gd name="T3" fmla="*/ 320 h 1510"/>
                <a:gd name="T4" fmla="*/ 726 w 2293"/>
                <a:gd name="T5" fmla="*/ 424 h 1510"/>
                <a:gd name="T6" fmla="*/ 1311 w 2293"/>
                <a:gd name="T7" fmla="*/ 457 h 1510"/>
                <a:gd name="T8" fmla="*/ 1374 w 2293"/>
                <a:gd name="T9" fmla="*/ 550 h 1510"/>
                <a:gd name="T10" fmla="*/ 1068 w 2293"/>
                <a:gd name="T11" fmla="*/ 571 h 1510"/>
                <a:gd name="T12" fmla="*/ 1571 w 2293"/>
                <a:gd name="T13" fmla="*/ 457 h 1510"/>
                <a:gd name="T14" fmla="*/ 1525 w 2293"/>
                <a:gd name="T15" fmla="*/ 708 h 1510"/>
                <a:gd name="T16" fmla="*/ 1395 w 2293"/>
                <a:gd name="T17" fmla="*/ 934 h 1510"/>
                <a:gd name="T18" fmla="*/ 1623 w 2293"/>
                <a:gd name="T19" fmla="*/ 611 h 1510"/>
                <a:gd name="T20" fmla="*/ 1755 w 2293"/>
                <a:gd name="T21" fmla="*/ 858 h 1510"/>
                <a:gd name="T22" fmla="*/ 1703 w 2293"/>
                <a:gd name="T23" fmla="*/ 769 h 1510"/>
                <a:gd name="T24" fmla="*/ 1596 w 2293"/>
                <a:gd name="T25" fmla="*/ 1196 h 1510"/>
                <a:gd name="T26" fmla="*/ 1527 w 2293"/>
                <a:gd name="T27" fmla="*/ 1288 h 1510"/>
                <a:gd name="T28" fmla="*/ 1607 w 2293"/>
                <a:gd name="T29" fmla="*/ 1019 h 1510"/>
                <a:gd name="T30" fmla="*/ 1635 w 2293"/>
                <a:gd name="T31" fmla="*/ 1331 h 1510"/>
                <a:gd name="T32" fmla="*/ 1840 w 2293"/>
                <a:gd name="T33" fmla="*/ 972 h 1510"/>
                <a:gd name="T34" fmla="*/ 1939 w 2293"/>
                <a:gd name="T35" fmla="*/ 1331 h 1510"/>
                <a:gd name="T36" fmla="*/ 1964 w 2293"/>
                <a:gd name="T37" fmla="*/ 1510 h 1510"/>
                <a:gd name="T38" fmla="*/ 1989 w 2293"/>
                <a:gd name="T39" fmla="*/ 1331 h 1510"/>
                <a:gd name="T40" fmla="*/ 1850 w 2293"/>
                <a:gd name="T41" fmla="*/ 972 h 1510"/>
                <a:gd name="T42" fmla="*/ 1879 w 2293"/>
                <a:gd name="T43" fmla="*/ 685 h 1510"/>
                <a:gd name="T44" fmla="*/ 2253 w 2293"/>
                <a:gd name="T45" fmla="*/ 680 h 1510"/>
                <a:gd name="T46" fmla="*/ 2056 w 2293"/>
                <a:gd name="T47" fmla="*/ 657 h 1510"/>
                <a:gd name="T48" fmla="*/ 2033 w 2293"/>
                <a:gd name="T49" fmla="*/ 269 h 1510"/>
                <a:gd name="T50" fmla="*/ 2268 w 2293"/>
                <a:gd name="T51" fmla="*/ 36 h 1510"/>
                <a:gd name="T52" fmla="*/ 2259 w 2293"/>
                <a:gd name="T53" fmla="*/ 22 h 1510"/>
                <a:gd name="T54" fmla="*/ 1845 w 2293"/>
                <a:gd name="T55" fmla="*/ 191 h 1510"/>
                <a:gd name="T56" fmla="*/ 1681 w 2293"/>
                <a:gd name="T57" fmla="*/ 282 h 1510"/>
                <a:gd name="T58" fmla="*/ 1272 w 2293"/>
                <a:gd name="T59" fmla="*/ 16 h 1510"/>
                <a:gd name="T60" fmla="*/ 1265 w 2293"/>
                <a:gd name="T61" fmla="*/ 30 h 1510"/>
                <a:gd name="T62" fmla="*/ 1216 w 2293"/>
                <a:gd name="T63" fmla="*/ 16 h 1510"/>
                <a:gd name="T64" fmla="*/ 1209 w 2293"/>
                <a:gd name="T65" fmla="*/ 30 h 1510"/>
                <a:gd name="T66" fmla="*/ 1138 w 2293"/>
                <a:gd name="T67" fmla="*/ 204 h 1510"/>
                <a:gd name="T68" fmla="*/ 1391 w 2293"/>
                <a:gd name="T69" fmla="*/ 210 h 1510"/>
                <a:gd name="T70" fmla="*/ 1448 w 2293"/>
                <a:gd name="T71" fmla="*/ 209 h 1510"/>
                <a:gd name="T72" fmla="*/ 1840 w 2293"/>
                <a:gd name="T73" fmla="*/ 687 h 1510"/>
                <a:gd name="T74" fmla="*/ 1360 w 2293"/>
                <a:gd name="T75" fmla="*/ 447 h 1510"/>
                <a:gd name="T76" fmla="*/ 948 w 2293"/>
                <a:gd name="T77" fmla="*/ 315 h 1510"/>
                <a:gd name="T78" fmla="*/ 515 w 2293"/>
                <a:gd name="T79" fmla="*/ 315 h 1510"/>
                <a:gd name="T80" fmla="*/ 0 w 2293"/>
                <a:gd name="T81" fmla="*/ 231 h 1510"/>
                <a:gd name="T82" fmla="*/ 1273 w 2293"/>
                <a:gd name="T83" fmla="*/ 853 h 1510"/>
                <a:gd name="T84" fmla="*/ 1516 w 2293"/>
                <a:gd name="T85" fmla="*/ 853 h 1510"/>
                <a:gd name="T86" fmla="*/ 1765 w 2293"/>
                <a:gd name="T87" fmla="*/ 826 h 1510"/>
                <a:gd name="T88" fmla="*/ 1869 w 2293"/>
                <a:gd name="T89" fmla="*/ 783 h 1510"/>
                <a:gd name="T90" fmla="*/ 1869 w 2293"/>
                <a:gd name="T91" fmla="*/ 783 h 1510"/>
                <a:gd name="T92" fmla="*/ 2039 w 2293"/>
                <a:gd name="T93" fmla="*/ 452 h 1510"/>
                <a:gd name="T94" fmla="*/ 1840 w 2293"/>
                <a:gd name="T95" fmla="*/ 643 h 1510"/>
                <a:gd name="T96" fmla="*/ 1845 w 2293"/>
                <a:gd name="T97" fmla="*/ 227 h 1510"/>
                <a:gd name="T98" fmla="*/ 2043 w 2293"/>
                <a:gd name="T99" fmla="*/ 452 h 1510"/>
                <a:gd name="T100" fmla="*/ 1845 w 2293"/>
                <a:gd name="T101" fmla="*/ 227 h 1510"/>
                <a:gd name="T102" fmla="*/ 1647 w 2293"/>
                <a:gd name="T103" fmla="*/ 452 h 1510"/>
                <a:gd name="T104" fmla="*/ 726 w 2293"/>
                <a:gd name="T105" fmla="*/ 227 h 1510"/>
                <a:gd name="T106" fmla="*/ 726 w 2293"/>
                <a:gd name="T107" fmla="*/ 227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3" h="1510">
                  <a:moveTo>
                    <a:pt x="25" y="255"/>
                  </a:moveTo>
                  <a:cubicBezTo>
                    <a:pt x="39" y="255"/>
                    <a:pt x="50" y="244"/>
                    <a:pt x="50" y="231"/>
                  </a:cubicBezTo>
                  <a:cubicBezTo>
                    <a:pt x="50" y="229"/>
                    <a:pt x="50" y="227"/>
                    <a:pt x="50" y="226"/>
                  </a:cubicBezTo>
                  <a:cubicBezTo>
                    <a:pt x="425" y="226"/>
                    <a:pt x="425" y="226"/>
                    <a:pt x="425" y="226"/>
                  </a:cubicBezTo>
                  <a:cubicBezTo>
                    <a:pt x="502" y="315"/>
                    <a:pt x="502" y="315"/>
                    <a:pt x="502" y="315"/>
                  </a:cubicBezTo>
                  <a:cubicBezTo>
                    <a:pt x="360" y="315"/>
                    <a:pt x="360" y="315"/>
                    <a:pt x="360" y="315"/>
                  </a:cubicBezTo>
                  <a:cubicBezTo>
                    <a:pt x="358" y="309"/>
                    <a:pt x="351" y="304"/>
                    <a:pt x="344" y="304"/>
                  </a:cubicBezTo>
                  <a:cubicBezTo>
                    <a:pt x="335" y="304"/>
                    <a:pt x="327" y="311"/>
                    <a:pt x="327" y="320"/>
                  </a:cubicBezTo>
                  <a:cubicBezTo>
                    <a:pt x="327" y="329"/>
                    <a:pt x="335" y="337"/>
                    <a:pt x="344" y="337"/>
                  </a:cubicBezTo>
                  <a:cubicBezTo>
                    <a:pt x="351" y="337"/>
                    <a:pt x="358" y="332"/>
                    <a:pt x="360" y="326"/>
                  </a:cubicBezTo>
                  <a:cubicBezTo>
                    <a:pt x="621" y="326"/>
                    <a:pt x="621" y="326"/>
                    <a:pt x="621" y="326"/>
                  </a:cubicBezTo>
                  <a:cubicBezTo>
                    <a:pt x="624" y="380"/>
                    <a:pt x="670" y="424"/>
                    <a:pt x="726" y="424"/>
                  </a:cubicBezTo>
                  <a:cubicBezTo>
                    <a:pt x="782" y="424"/>
                    <a:pt x="829" y="380"/>
                    <a:pt x="831" y="326"/>
                  </a:cubicBezTo>
                  <a:cubicBezTo>
                    <a:pt x="944" y="326"/>
                    <a:pt x="944" y="326"/>
                    <a:pt x="944" y="326"/>
                  </a:cubicBezTo>
                  <a:cubicBezTo>
                    <a:pt x="1077" y="457"/>
                    <a:pt x="1077" y="457"/>
                    <a:pt x="1077" y="457"/>
                  </a:cubicBezTo>
                  <a:cubicBezTo>
                    <a:pt x="1311" y="457"/>
                    <a:pt x="1311" y="457"/>
                    <a:pt x="1311" y="457"/>
                  </a:cubicBezTo>
                  <a:cubicBezTo>
                    <a:pt x="1314" y="468"/>
                    <a:pt x="1324" y="477"/>
                    <a:pt x="1336" y="477"/>
                  </a:cubicBezTo>
                  <a:cubicBezTo>
                    <a:pt x="1348" y="477"/>
                    <a:pt x="1358" y="468"/>
                    <a:pt x="1360" y="457"/>
                  </a:cubicBezTo>
                  <a:cubicBezTo>
                    <a:pt x="1468" y="457"/>
                    <a:pt x="1468" y="457"/>
                    <a:pt x="1468" y="457"/>
                  </a:cubicBezTo>
                  <a:cubicBezTo>
                    <a:pt x="1374" y="550"/>
                    <a:pt x="1374" y="550"/>
                    <a:pt x="1374" y="550"/>
                  </a:cubicBezTo>
                  <a:cubicBezTo>
                    <a:pt x="1084" y="550"/>
                    <a:pt x="1084" y="550"/>
                    <a:pt x="1084" y="550"/>
                  </a:cubicBezTo>
                  <a:cubicBezTo>
                    <a:pt x="1082" y="543"/>
                    <a:pt x="1075" y="539"/>
                    <a:pt x="1068" y="539"/>
                  </a:cubicBezTo>
                  <a:cubicBezTo>
                    <a:pt x="1059" y="539"/>
                    <a:pt x="1051" y="546"/>
                    <a:pt x="1051" y="555"/>
                  </a:cubicBezTo>
                  <a:cubicBezTo>
                    <a:pt x="1051" y="564"/>
                    <a:pt x="1059" y="571"/>
                    <a:pt x="1068" y="571"/>
                  </a:cubicBezTo>
                  <a:cubicBezTo>
                    <a:pt x="1075" y="571"/>
                    <a:pt x="1082" y="567"/>
                    <a:pt x="1084" y="560"/>
                  </a:cubicBezTo>
                  <a:cubicBezTo>
                    <a:pt x="1378" y="560"/>
                    <a:pt x="1378" y="560"/>
                    <a:pt x="1378" y="560"/>
                  </a:cubicBezTo>
                  <a:cubicBezTo>
                    <a:pt x="1483" y="457"/>
                    <a:pt x="1483" y="457"/>
                    <a:pt x="1483" y="457"/>
                  </a:cubicBezTo>
                  <a:cubicBezTo>
                    <a:pt x="1571" y="457"/>
                    <a:pt x="1571" y="457"/>
                    <a:pt x="1571" y="457"/>
                  </a:cubicBezTo>
                  <a:cubicBezTo>
                    <a:pt x="1572" y="511"/>
                    <a:pt x="1589" y="561"/>
                    <a:pt x="1617" y="603"/>
                  </a:cubicBezTo>
                  <a:cubicBezTo>
                    <a:pt x="1617" y="603"/>
                    <a:pt x="1617" y="603"/>
                    <a:pt x="1617" y="603"/>
                  </a:cubicBezTo>
                  <a:cubicBezTo>
                    <a:pt x="1517" y="701"/>
                    <a:pt x="1517" y="701"/>
                    <a:pt x="1517" y="701"/>
                  </a:cubicBezTo>
                  <a:cubicBezTo>
                    <a:pt x="1525" y="708"/>
                    <a:pt x="1525" y="708"/>
                    <a:pt x="1525" y="708"/>
                  </a:cubicBezTo>
                  <a:cubicBezTo>
                    <a:pt x="1395" y="634"/>
                    <a:pt x="1395" y="634"/>
                    <a:pt x="1395" y="634"/>
                  </a:cubicBezTo>
                  <a:cubicBezTo>
                    <a:pt x="1263" y="709"/>
                    <a:pt x="1263" y="709"/>
                    <a:pt x="1263" y="709"/>
                  </a:cubicBezTo>
                  <a:cubicBezTo>
                    <a:pt x="1263" y="859"/>
                    <a:pt x="1263" y="859"/>
                    <a:pt x="1263" y="859"/>
                  </a:cubicBezTo>
                  <a:cubicBezTo>
                    <a:pt x="1395" y="934"/>
                    <a:pt x="1395" y="934"/>
                    <a:pt x="1395" y="934"/>
                  </a:cubicBezTo>
                  <a:cubicBezTo>
                    <a:pt x="1526" y="859"/>
                    <a:pt x="1526" y="859"/>
                    <a:pt x="1526" y="859"/>
                  </a:cubicBezTo>
                  <a:cubicBezTo>
                    <a:pt x="1526" y="709"/>
                    <a:pt x="1526" y="709"/>
                    <a:pt x="1526" y="709"/>
                  </a:cubicBezTo>
                  <a:cubicBezTo>
                    <a:pt x="1525" y="708"/>
                    <a:pt x="1525" y="708"/>
                    <a:pt x="1525" y="708"/>
                  </a:cubicBezTo>
                  <a:cubicBezTo>
                    <a:pt x="1623" y="611"/>
                    <a:pt x="1623" y="611"/>
                    <a:pt x="1623" y="611"/>
                  </a:cubicBezTo>
                  <a:cubicBezTo>
                    <a:pt x="1672" y="677"/>
                    <a:pt x="1751" y="721"/>
                    <a:pt x="1840" y="723"/>
                  </a:cubicBezTo>
                  <a:cubicBezTo>
                    <a:pt x="1840" y="772"/>
                    <a:pt x="1840" y="772"/>
                    <a:pt x="1840" y="772"/>
                  </a:cubicBezTo>
                  <a:cubicBezTo>
                    <a:pt x="1755" y="821"/>
                    <a:pt x="1755" y="821"/>
                    <a:pt x="1755" y="821"/>
                  </a:cubicBezTo>
                  <a:cubicBezTo>
                    <a:pt x="1755" y="858"/>
                    <a:pt x="1755" y="858"/>
                    <a:pt x="1755" y="858"/>
                  </a:cubicBezTo>
                  <a:cubicBezTo>
                    <a:pt x="1680" y="932"/>
                    <a:pt x="1680" y="932"/>
                    <a:pt x="1680" y="932"/>
                  </a:cubicBezTo>
                  <a:cubicBezTo>
                    <a:pt x="1680" y="807"/>
                    <a:pt x="1680" y="807"/>
                    <a:pt x="1680" y="807"/>
                  </a:cubicBezTo>
                  <a:cubicBezTo>
                    <a:pt x="1711" y="776"/>
                    <a:pt x="1711" y="776"/>
                    <a:pt x="1711" y="776"/>
                  </a:cubicBezTo>
                  <a:cubicBezTo>
                    <a:pt x="1703" y="769"/>
                    <a:pt x="1703" y="769"/>
                    <a:pt x="1703" y="769"/>
                  </a:cubicBezTo>
                  <a:cubicBezTo>
                    <a:pt x="1669" y="803"/>
                    <a:pt x="1669" y="803"/>
                    <a:pt x="1669" y="803"/>
                  </a:cubicBezTo>
                  <a:cubicBezTo>
                    <a:pt x="1669" y="943"/>
                    <a:pt x="1669" y="943"/>
                    <a:pt x="1669" y="943"/>
                  </a:cubicBezTo>
                  <a:cubicBezTo>
                    <a:pt x="1596" y="1015"/>
                    <a:pt x="1596" y="1015"/>
                    <a:pt x="1596" y="1015"/>
                  </a:cubicBezTo>
                  <a:cubicBezTo>
                    <a:pt x="1596" y="1196"/>
                    <a:pt x="1596" y="1196"/>
                    <a:pt x="1596" y="1196"/>
                  </a:cubicBezTo>
                  <a:cubicBezTo>
                    <a:pt x="1535" y="1257"/>
                    <a:pt x="1535" y="1257"/>
                    <a:pt x="1535" y="1257"/>
                  </a:cubicBezTo>
                  <a:cubicBezTo>
                    <a:pt x="1533" y="1256"/>
                    <a:pt x="1530" y="1255"/>
                    <a:pt x="1527" y="1255"/>
                  </a:cubicBezTo>
                  <a:cubicBezTo>
                    <a:pt x="1518" y="1255"/>
                    <a:pt x="1511" y="1262"/>
                    <a:pt x="1511" y="1271"/>
                  </a:cubicBezTo>
                  <a:cubicBezTo>
                    <a:pt x="1511" y="1280"/>
                    <a:pt x="1518" y="1288"/>
                    <a:pt x="1527" y="1288"/>
                  </a:cubicBezTo>
                  <a:cubicBezTo>
                    <a:pt x="1537" y="1288"/>
                    <a:pt x="1544" y="1280"/>
                    <a:pt x="1544" y="1271"/>
                  </a:cubicBezTo>
                  <a:cubicBezTo>
                    <a:pt x="1544" y="1269"/>
                    <a:pt x="1543" y="1266"/>
                    <a:pt x="1542" y="1264"/>
                  </a:cubicBezTo>
                  <a:cubicBezTo>
                    <a:pt x="1607" y="1200"/>
                    <a:pt x="1607" y="1200"/>
                    <a:pt x="1607" y="1200"/>
                  </a:cubicBezTo>
                  <a:cubicBezTo>
                    <a:pt x="1607" y="1019"/>
                    <a:pt x="1607" y="1019"/>
                    <a:pt x="1607" y="1019"/>
                  </a:cubicBezTo>
                  <a:cubicBezTo>
                    <a:pt x="1755" y="873"/>
                    <a:pt x="1755" y="873"/>
                    <a:pt x="1755" y="873"/>
                  </a:cubicBezTo>
                  <a:cubicBezTo>
                    <a:pt x="1755" y="918"/>
                    <a:pt x="1755" y="918"/>
                    <a:pt x="1755" y="918"/>
                  </a:cubicBezTo>
                  <a:cubicBezTo>
                    <a:pt x="1635" y="1037"/>
                    <a:pt x="1635" y="1037"/>
                    <a:pt x="1635" y="1037"/>
                  </a:cubicBezTo>
                  <a:cubicBezTo>
                    <a:pt x="1635" y="1331"/>
                    <a:pt x="1635" y="1331"/>
                    <a:pt x="1635" y="1331"/>
                  </a:cubicBezTo>
                  <a:cubicBezTo>
                    <a:pt x="1645" y="1331"/>
                    <a:pt x="1645" y="1331"/>
                    <a:pt x="1645" y="1331"/>
                  </a:cubicBezTo>
                  <a:cubicBezTo>
                    <a:pt x="1645" y="1041"/>
                    <a:pt x="1645" y="1041"/>
                    <a:pt x="1645" y="1041"/>
                  </a:cubicBezTo>
                  <a:cubicBezTo>
                    <a:pt x="1761" y="927"/>
                    <a:pt x="1761" y="927"/>
                    <a:pt x="1761" y="927"/>
                  </a:cubicBezTo>
                  <a:cubicBezTo>
                    <a:pt x="1840" y="972"/>
                    <a:pt x="1840" y="972"/>
                    <a:pt x="1840" y="972"/>
                  </a:cubicBezTo>
                  <a:cubicBezTo>
                    <a:pt x="1840" y="1077"/>
                    <a:pt x="1840" y="1077"/>
                    <a:pt x="1840" y="1077"/>
                  </a:cubicBezTo>
                  <a:cubicBezTo>
                    <a:pt x="1959" y="1194"/>
                    <a:pt x="1959" y="1194"/>
                    <a:pt x="1959" y="1194"/>
                  </a:cubicBezTo>
                  <a:cubicBezTo>
                    <a:pt x="1959" y="1307"/>
                    <a:pt x="1959" y="1307"/>
                    <a:pt x="1959" y="1307"/>
                  </a:cubicBezTo>
                  <a:cubicBezTo>
                    <a:pt x="1948" y="1309"/>
                    <a:pt x="1939" y="1319"/>
                    <a:pt x="1939" y="1331"/>
                  </a:cubicBezTo>
                  <a:cubicBezTo>
                    <a:pt x="1939" y="1343"/>
                    <a:pt x="1948" y="1353"/>
                    <a:pt x="1959" y="1355"/>
                  </a:cubicBezTo>
                  <a:cubicBezTo>
                    <a:pt x="1959" y="1479"/>
                    <a:pt x="1959" y="1479"/>
                    <a:pt x="1959" y="1479"/>
                  </a:cubicBezTo>
                  <a:cubicBezTo>
                    <a:pt x="1953" y="1481"/>
                    <a:pt x="1948" y="1487"/>
                    <a:pt x="1948" y="1494"/>
                  </a:cubicBezTo>
                  <a:cubicBezTo>
                    <a:pt x="1948" y="1503"/>
                    <a:pt x="1955" y="1510"/>
                    <a:pt x="1964" y="1510"/>
                  </a:cubicBezTo>
                  <a:cubicBezTo>
                    <a:pt x="1974" y="1510"/>
                    <a:pt x="1981" y="1503"/>
                    <a:pt x="1981" y="1494"/>
                  </a:cubicBezTo>
                  <a:cubicBezTo>
                    <a:pt x="1981" y="1487"/>
                    <a:pt x="1976" y="1481"/>
                    <a:pt x="1969" y="1479"/>
                  </a:cubicBezTo>
                  <a:cubicBezTo>
                    <a:pt x="1969" y="1355"/>
                    <a:pt x="1969" y="1355"/>
                    <a:pt x="1969" y="1355"/>
                  </a:cubicBezTo>
                  <a:cubicBezTo>
                    <a:pt x="1981" y="1353"/>
                    <a:pt x="1989" y="1343"/>
                    <a:pt x="1989" y="1331"/>
                  </a:cubicBezTo>
                  <a:cubicBezTo>
                    <a:pt x="1989" y="1319"/>
                    <a:pt x="1981" y="1309"/>
                    <a:pt x="1969" y="1307"/>
                  </a:cubicBezTo>
                  <a:cubicBezTo>
                    <a:pt x="1969" y="1190"/>
                    <a:pt x="1969" y="1190"/>
                    <a:pt x="1969" y="1190"/>
                  </a:cubicBezTo>
                  <a:cubicBezTo>
                    <a:pt x="1850" y="1073"/>
                    <a:pt x="1850" y="1073"/>
                    <a:pt x="1850" y="1073"/>
                  </a:cubicBezTo>
                  <a:cubicBezTo>
                    <a:pt x="1850" y="972"/>
                    <a:pt x="1850" y="972"/>
                    <a:pt x="1850" y="972"/>
                  </a:cubicBezTo>
                  <a:cubicBezTo>
                    <a:pt x="1936" y="923"/>
                    <a:pt x="1936" y="923"/>
                    <a:pt x="1936" y="923"/>
                  </a:cubicBezTo>
                  <a:cubicBezTo>
                    <a:pt x="1936" y="821"/>
                    <a:pt x="1936" y="821"/>
                    <a:pt x="1936" y="821"/>
                  </a:cubicBezTo>
                  <a:cubicBezTo>
                    <a:pt x="1879" y="788"/>
                    <a:pt x="1879" y="788"/>
                    <a:pt x="1879" y="788"/>
                  </a:cubicBezTo>
                  <a:cubicBezTo>
                    <a:pt x="1879" y="685"/>
                    <a:pt x="1879" y="685"/>
                    <a:pt x="1879" y="685"/>
                  </a:cubicBezTo>
                  <a:cubicBezTo>
                    <a:pt x="1928" y="678"/>
                    <a:pt x="1973" y="656"/>
                    <a:pt x="2007" y="624"/>
                  </a:cubicBezTo>
                  <a:cubicBezTo>
                    <a:pt x="2051" y="667"/>
                    <a:pt x="2051" y="667"/>
                    <a:pt x="2051" y="667"/>
                  </a:cubicBezTo>
                  <a:cubicBezTo>
                    <a:pt x="2237" y="667"/>
                    <a:pt x="2237" y="667"/>
                    <a:pt x="2237" y="667"/>
                  </a:cubicBezTo>
                  <a:cubicBezTo>
                    <a:pt x="2238" y="675"/>
                    <a:pt x="2245" y="680"/>
                    <a:pt x="2253" y="680"/>
                  </a:cubicBezTo>
                  <a:cubicBezTo>
                    <a:pt x="2262" y="680"/>
                    <a:pt x="2269" y="673"/>
                    <a:pt x="2269" y="664"/>
                  </a:cubicBezTo>
                  <a:cubicBezTo>
                    <a:pt x="2269" y="655"/>
                    <a:pt x="2262" y="647"/>
                    <a:pt x="2253" y="647"/>
                  </a:cubicBezTo>
                  <a:cubicBezTo>
                    <a:pt x="2246" y="647"/>
                    <a:pt x="2240" y="651"/>
                    <a:pt x="2237" y="657"/>
                  </a:cubicBezTo>
                  <a:cubicBezTo>
                    <a:pt x="2056" y="657"/>
                    <a:pt x="2056" y="657"/>
                    <a:pt x="2056" y="657"/>
                  </a:cubicBezTo>
                  <a:cubicBezTo>
                    <a:pt x="2015" y="617"/>
                    <a:pt x="2015" y="617"/>
                    <a:pt x="2015" y="617"/>
                  </a:cubicBezTo>
                  <a:cubicBezTo>
                    <a:pt x="2057" y="574"/>
                    <a:pt x="2084" y="516"/>
                    <a:pt x="2084" y="452"/>
                  </a:cubicBezTo>
                  <a:cubicBezTo>
                    <a:pt x="2084" y="388"/>
                    <a:pt x="2057" y="329"/>
                    <a:pt x="2015" y="287"/>
                  </a:cubicBezTo>
                  <a:cubicBezTo>
                    <a:pt x="2033" y="269"/>
                    <a:pt x="2033" y="269"/>
                    <a:pt x="2033" y="269"/>
                  </a:cubicBezTo>
                  <a:cubicBezTo>
                    <a:pt x="2080" y="316"/>
                    <a:pt x="2110" y="380"/>
                    <a:pt x="2110" y="452"/>
                  </a:cubicBezTo>
                  <a:cubicBezTo>
                    <a:pt x="2120" y="452"/>
                    <a:pt x="2120" y="452"/>
                    <a:pt x="2120" y="452"/>
                  </a:cubicBezTo>
                  <a:cubicBezTo>
                    <a:pt x="2120" y="378"/>
                    <a:pt x="2089" y="310"/>
                    <a:pt x="2040" y="261"/>
                  </a:cubicBezTo>
                  <a:cubicBezTo>
                    <a:pt x="2268" y="36"/>
                    <a:pt x="2268" y="36"/>
                    <a:pt x="2268" y="36"/>
                  </a:cubicBezTo>
                  <a:cubicBezTo>
                    <a:pt x="2271" y="38"/>
                    <a:pt x="2273" y="38"/>
                    <a:pt x="2276" y="38"/>
                  </a:cubicBezTo>
                  <a:cubicBezTo>
                    <a:pt x="2285" y="38"/>
                    <a:pt x="2293" y="31"/>
                    <a:pt x="2293" y="22"/>
                  </a:cubicBezTo>
                  <a:cubicBezTo>
                    <a:pt x="2293" y="13"/>
                    <a:pt x="2285" y="6"/>
                    <a:pt x="2276" y="6"/>
                  </a:cubicBezTo>
                  <a:cubicBezTo>
                    <a:pt x="2267" y="6"/>
                    <a:pt x="2259" y="13"/>
                    <a:pt x="2259" y="22"/>
                  </a:cubicBezTo>
                  <a:cubicBezTo>
                    <a:pt x="2259" y="25"/>
                    <a:pt x="2260" y="27"/>
                    <a:pt x="2261" y="29"/>
                  </a:cubicBezTo>
                  <a:cubicBezTo>
                    <a:pt x="2033" y="254"/>
                    <a:pt x="2033" y="254"/>
                    <a:pt x="2033" y="254"/>
                  </a:cubicBezTo>
                  <a:cubicBezTo>
                    <a:pt x="1984" y="209"/>
                    <a:pt x="1918" y="181"/>
                    <a:pt x="1845" y="181"/>
                  </a:cubicBezTo>
                  <a:cubicBezTo>
                    <a:pt x="1845" y="191"/>
                    <a:pt x="1845" y="191"/>
                    <a:pt x="1845" y="191"/>
                  </a:cubicBezTo>
                  <a:cubicBezTo>
                    <a:pt x="1915" y="191"/>
                    <a:pt x="1978" y="218"/>
                    <a:pt x="2026" y="262"/>
                  </a:cubicBezTo>
                  <a:cubicBezTo>
                    <a:pt x="2007" y="280"/>
                    <a:pt x="2007" y="280"/>
                    <a:pt x="2007" y="280"/>
                  </a:cubicBezTo>
                  <a:cubicBezTo>
                    <a:pt x="1965" y="241"/>
                    <a:pt x="1908" y="217"/>
                    <a:pt x="1845" y="217"/>
                  </a:cubicBezTo>
                  <a:cubicBezTo>
                    <a:pt x="1781" y="217"/>
                    <a:pt x="1723" y="242"/>
                    <a:pt x="1681" y="282"/>
                  </a:cubicBezTo>
                  <a:cubicBezTo>
                    <a:pt x="1596" y="199"/>
                    <a:pt x="1596" y="199"/>
                    <a:pt x="1596" y="199"/>
                  </a:cubicBezTo>
                  <a:cubicBezTo>
                    <a:pt x="1451" y="199"/>
                    <a:pt x="1451" y="199"/>
                    <a:pt x="1451" y="199"/>
                  </a:cubicBezTo>
                  <a:cubicBezTo>
                    <a:pt x="1271" y="22"/>
                    <a:pt x="1271" y="22"/>
                    <a:pt x="1271" y="22"/>
                  </a:cubicBezTo>
                  <a:cubicBezTo>
                    <a:pt x="1272" y="20"/>
                    <a:pt x="1272" y="18"/>
                    <a:pt x="1272" y="16"/>
                  </a:cubicBezTo>
                  <a:cubicBezTo>
                    <a:pt x="1272" y="7"/>
                    <a:pt x="1265" y="0"/>
                    <a:pt x="1256" y="0"/>
                  </a:cubicBezTo>
                  <a:cubicBezTo>
                    <a:pt x="1246" y="0"/>
                    <a:pt x="1239" y="7"/>
                    <a:pt x="1239" y="16"/>
                  </a:cubicBezTo>
                  <a:cubicBezTo>
                    <a:pt x="1239" y="25"/>
                    <a:pt x="1246" y="33"/>
                    <a:pt x="1256" y="33"/>
                  </a:cubicBezTo>
                  <a:cubicBezTo>
                    <a:pt x="1259" y="33"/>
                    <a:pt x="1262" y="32"/>
                    <a:pt x="1265" y="30"/>
                  </a:cubicBezTo>
                  <a:cubicBezTo>
                    <a:pt x="1436" y="199"/>
                    <a:pt x="1436" y="199"/>
                    <a:pt x="1436" y="199"/>
                  </a:cubicBezTo>
                  <a:cubicBezTo>
                    <a:pt x="1394" y="199"/>
                    <a:pt x="1394" y="199"/>
                    <a:pt x="1394" y="199"/>
                  </a:cubicBezTo>
                  <a:cubicBezTo>
                    <a:pt x="1215" y="22"/>
                    <a:pt x="1215" y="22"/>
                    <a:pt x="1215" y="22"/>
                  </a:cubicBezTo>
                  <a:cubicBezTo>
                    <a:pt x="1216" y="20"/>
                    <a:pt x="1216" y="18"/>
                    <a:pt x="1216" y="16"/>
                  </a:cubicBezTo>
                  <a:cubicBezTo>
                    <a:pt x="1216" y="7"/>
                    <a:pt x="1209" y="0"/>
                    <a:pt x="1200" y="0"/>
                  </a:cubicBezTo>
                  <a:cubicBezTo>
                    <a:pt x="1190" y="0"/>
                    <a:pt x="1183" y="7"/>
                    <a:pt x="1183" y="16"/>
                  </a:cubicBezTo>
                  <a:cubicBezTo>
                    <a:pt x="1183" y="25"/>
                    <a:pt x="1190" y="33"/>
                    <a:pt x="1200" y="33"/>
                  </a:cubicBezTo>
                  <a:cubicBezTo>
                    <a:pt x="1203" y="33"/>
                    <a:pt x="1206" y="32"/>
                    <a:pt x="1209" y="30"/>
                  </a:cubicBezTo>
                  <a:cubicBezTo>
                    <a:pt x="1380" y="199"/>
                    <a:pt x="1380" y="199"/>
                    <a:pt x="1380" y="199"/>
                  </a:cubicBezTo>
                  <a:cubicBezTo>
                    <a:pt x="1170" y="199"/>
                    <a:pt x="1170" y="199"/>
                    <a:pt x="1170" y="199"/>
                  </a:cubicBezTo>
                  <a:cubicBezTo>
                    <a:pt x="1168" y="192"/>
                    <a:pt x="1162" y="187"/>
                    <a:pt x="1154" y="187"/>
                  </a:cubicBezTo>
                  <a:cubicBezTo>
                    <a:pt x="1145" y="187"/>
                    <a:pt x="1138" y="195"/>
                    <a:pt x="1138" y="204"/>
                  </a:cubicBezTo>
                  <a:cubicBezTo>
                    <a:pt x="1138" y="213"/>
                    <a:pt x="1145" y="220"/>
                    <a:pt x="1154" y="220"/>
                  </a:cubicBezTo>
                  <a:cubicBezTo>
                    <a:pt x="1162" y="220"/>
                    <a:pt x="1168" y="216"/>
                    <a:pt x="1170" y="209"/>
                  </a:cubicBezTo>
                  <a:cubicBezTo>
                    <a:pt x="1390" y="209"/>
                    <a:pt x="1390" y="209"/>
                    <a:pt x="1390" y="209"/>
                  </a:cubicBezTo>
                  <a:cubicBezTo>
                    <a:pt x="1391" y="210"/>
                    <a:pt x="1391" y="210"/>
                    <a:pt x="1391" y="210"/>
                  </a:cubicBezTo>
                  <a:cubicBezTo>
                    <a:pt x="1392" y="209"/>
                    <a:pt x="1392" y="209"/>
                    <a:pt x="1392" y="209"/>
                  </a:cubicBezTo>
                  <a:cubicBezTo>
                    <a:pt x="1447" y="209"/>
                    <a:pt x="1447" y="209"/>
                    <a:pt x="1447" y="209"/>
                  </a:cubicBezTo>
                  <a:cubicBezTo>
                    <a:pt x="1447" y="210"/>
                    <a:pt x="1447" y="210"/>
                    <a:pt x="1447" y="210"/>
                  </a:cubicBezTo>
                  <a:cubicBezTo>
                    <a:pt x="1448" y="209"/>
                    <a:pt x="1448" y="209"/>
                    <a:pt x="1448" y="209"/>
                  </a:cubicBezTo>
                  <a:cubicBezTo>
                    <a:pt x="1592" y="209"/>
                    <a:pt x="1592" y="209"/>
                    <a:pt x="1592" y="209"/>
                  </a:cubicBezTo>
                  <a:cubicBezTo>
                    <a:pt x="1673" y="289"/>
                    <a:pt x="1673" y="289"/>
                    <a:pt x="1673" y="289"/>
                  </a:cubicBezTo>
                  <a:cubicBezTo>
                    <a:pt x="1632" y="332"/>
                    <a:pt x="1607" y="389"/>
                    <a:pt x="1607" y="452"/>
                  </a:cubicBezTo>
                  <a:cubicBezTo>
                    <a:pt x="1607" y="580"/>
                    <a:pt x="1711" y="684"/>
                    <a:pt x="1840" y="687"/>
                  </a:cubicBezTo>
                  <a:cubicBezTo>
                    <a:pt x="1840" y="712"/>
                    <a:pt x="1840" y="712"/>
                    <a:pt x="1840" y="712"/>
                  </a:cubicBezTo>
                  <a:cubicBezTo>
                    <a:pt x="1697" y="710"/>
                    <a:pt x="1581" y="594"/>
                    <a:pt x="1581" y="452"/>
                  </a:cubicBezTo>
                  <a:cubicBezTo>
                    <a:pt x="1581" y="447"/>
                    <a:pt x="1581" y="447"/>
                    <a:pt x="1581" y="447"/>
                  </a:cubicBezTo>
                  <a:cubicBezTo>
                    <a:pt x="1360" y="447"/>
                    <a:pt x="1360" y="447"/>
                    <a:pt x="1360" y="447"/>
                  </a:cubicBezTo>
                  <a:cubicBezTo>
                    <a:pt x="1358" y="436"/>
                    <a:pt x="1348" y="427"/>
                    <a:pt x="1336" y="427"/>
                  </a:cubicBezTo>
                  <a:cubicBezTo>
                    <a:pt x="1324" y="427"/>
                    <a:pt x="1314" y="436"/>
                    <a:pt x="1311" y="447"/>
                  </a:cubicBezTo>
                  <a:cubicBezTo>
                    <a:pt x="1081" y="447"/>
                    <a:pt x="1081" y="447"/>
                    <a:pt x="1081" y="447"/>
                  </a:cubicBezTo>
                  <a:cubicBezTo>
                    <a:pt x="948" y="315"/>
                    <a:pt x="948" y="315"/>
                    <a:pt x="948" y="315"/>
                  </a:cubicBezTo>
                  <a:cubicBezTo>
                    <a:pt x="831" y="315"/>
                    <a:pt x="831" y="315"/>
                    <a:pt x="831" y="315"/>
                  </a:cubicBezTo>
                  <a:cubicBezTo>
                    <a:pt x="829" y="260"/>
                    <a:pt x="782" y="217"/>
                    <a:pt x="726" y="217"/>
                  </a:cubicBezTo>
                  <a:cubicBezTo>
                    <a:pt x="670" y="217"/>
                    <a:pt x="624" y="260"/>
                    <a:pt x="621" y="315"/>
                  </a:cubicBezTo>
                  <a:cubicBezTo>
                    <a:pt x="515" y="315"/>
                    <a:pt x="515" y="315"/>
                    <a:pt x="515" y="315"/>
                  </a:cubicBezTo>
                  <a:cubicBezTo>
                    <a:pt x="430" y="215"/>
                    <a:pt x="430" y="215"/>
                    <a:pt x="430" y="215"/>
                  </a:cubicBezTo>
                  <a:cubicBezTo>
                    <a:pt x="45" y="215"/>
                    <a:pt x="45" y="215"/>
                    <a:pt x="45" y="215"/>
                  </a:cubicBezTo>
                  <a:cubicBezTo>
                    <a:pt x="40" y="210"/>
                    <a:pt x="33" y="206"/>
                    <a:pt x="25" y="206"/>
                  </a:cubicBezTo>
                  <a:cubicBezTo>
                    <a:pt x="11" y="206"/>
                    <a:pt x="0" y="217"/>
                    <a:pt x="0" y="231"/>
                  </a:cubicBezTo>
                  <a:cubicBezTo>
                    <a:pt x="0" y="244"/>
                    <a:pt x="11" y="255"/>
                    <a:pt x="25" y="255"/>
                  </a:cubicBezTo>
                  <a:close/>
                  <a:moveTo>
                    <a:pt x="1516" y="853"/>
                  </a:moveTo>
                  <a:cubicBezTo>
                    <a:pt x="1395" y="922"/>
                    <a:pt x="1395" y="922"/>
                    <a:pt x="1395" y="922"/>
                  </a:cubicBezTo>
                  <a:cubicBezTo>
                    <a:pt x="1273" y="853"/>
                    <a:pt x="1273" y="853"/>
                    <a:pt x="1273" y="853"/>
                  </a:cubicBezTo>
                  <a:cubicBezTo>
                    <a:pt x="1273" y="715"/>
                    <a:pt x="1273" y="715"/>
                    <a:pt x="1273" y="715"/>
                  </a:cubicBezTo>
                  <a:cubicBezTo>
                    <a:pt x="1395" y="646"/>
                    <a:pt x="1395" y="646"/>
                    <a:pt x="1395" y="646"/>
                  </a:cubicBezTo>
                  <a:cubicBezTo>
                    <a:pt x="1516" y="715"/>
                    <a:pt x="1516" y="715"/>
                    <a:pt x="1516" y="715"/>
                  </a:cubicBezTo>
                  <a:lnTo>
                    <a:pt x="1516" y="853"/>
                  </a:lnTo>
                  <a:close/>
                  <a:moveTo>
                    <a:pt x="1925" y="918"/>
                  </a:moveTo>
                  <a:cubicBezTo>
                    <a:pt x="1845" y="963"/>
                    <a:pt x="1845" y="963"/>
                    <a:pt x="1845" y="963"/>
                  </a:cubicBezTo>
                  <a:cubicBezTo>
                    <a:pt x="1765" y="918"/>
                    <a:pt x="1765" y="918"/>
                    <a:pt x="1765" y="918"/>
                  </a:cubicBezTo>
                  <a:cubicBezTo>
                    <a:pt x="1765" y="826"/>
                    <a:pt x="1765" y="826"/>
                    <a:pt x="1765" y="826"/>
                  </a:cubicBezTo>
                  <a:cubicBezTo>
                    <a:pt x="1845" y="781"/>
                    <a:pt x="1845" y="781"/>
                    <a:pt x="1845" y="781"/>
                  </a:cubicBezTo>
                  <a:cubicBezTo>
                    <a:pt x="1925" y="826"/>
                    <a:pt x="1925" y="826"/>
                    <a:pt x="1925" y="826"/>
                  </a:cubicBezTo>
                  <a:lnTo>
                    <a:pt x="1925" y="918"/>
                  </a:lnTo>
                  <a:close/>
                  <a:moveTo>
                    <a:pt x="1869" y="783"/>
                  </a:moveTo>
                  <a:cubicBezTo>
                    <a:pt x="1850" y="772"/>
                    <a:pt x="1850" y="772"/>
                    <a:pt x="1850" y="772"/>
                  </a:cubicBezTo>
                  <a:cubicBezTo>
                    <a:pt x="1850" y="687"/>
                    <a:pt x="1850" y="687"/>
                    <a:pt x="1850" y="687"/>
                  </a:cubicBezTo>
                  <a:cubicBezTo>
                    <a:pt x="1857" y="687"/>
                    <a:pt x="1863" y="686"/>
                    <a:pt x="1869" y="686"/>
                  </a:cubicBezTo>
                  <a:lnTo>
                    <a:pt x="1869" y="783"/>
                  </a:lnTo>
                  <a:close/>
                  <a:moveTo>
                    <a:pt x="1850" y="450"/>
                  </a:moveTo>
                  <a:cubicBezTo>
                    <a:pt x="1712" y="313"/>
                    <a:pt x="1712" y="313"/>
                    <a:pt x="1712" y="313"/>
                  </a:cubicBezTo>
                  <a:cubicBezTo>
                    <a:pt x="1747" y="280"/>
                    <a:pt x="1794" y="260"/>
                    <a:pt x="1845" y="260"/>
                  </a:cubicBezTo>
                  <a:cubicBezTo>
                    <a:pt x="1952" y="260"/>
                    <a:pt x="2039" y="346"/>
                    <a:pt x="2039" y="452"/>
                  </a:cubicBezTo>
                  <a:cubicBezTo>
                    <a:pt x="2039" y="556"/>
                    <a:pt x="1955" y="640"/>
                    <a:pt x="1850" y="643"/>
                  </a:cubicBezTo>
                  <a:lnTo>
                    <a:pt x="1850" y="450"/>
                  </a:lnTo>
                  <a:close/>
                  <a:moveTo>
                    <a:pt x="1840" y="454"/>
                  </a:moveTo>
                  <a:cubicBezTo>
                    <a:pt x="1840" y="643"/>
                    <a:pt x="1840" y="643"/>
                    <a:pt x="1840" y="643"/>
                  </a:cubicBezTo>
                  <a:cubicBezTo>
                    <a:pt x="1735" y="640"/>
                    <a:pt x="1651" y="556"/>
                    <a:pt x="1651" y="452"/>
                  </a:cubicBezTo>
                  <a:cubicBezTo>
                    <a:pt x="1651" y="401"/>
                    <a:pt x="1671" y="355"/>
                    <a:pt x="1704" y="320"/>
                  </a:cubicBezTo>
                  <a:lnTo>
                    <a:pt x="1840" y="454"/>
                  </a:lnTo>
                  <a:close/>
                  <a:moveTo>
                    <a:pt x="1845" y="227"/>
                  </a:moveTo>
                  <a:cubicBezTo>
                    <a:pt x="1971" y="227"/>
                    <a:pt x="2073" y="328"/>
                    <a:pt x="2073" y="452"/>
                  </a:cubicBezTo>
                  <a:cubicBezTo>
                    <a:pt x="2073" y="574"/>
                    <a:pt x="1974" y="674"/>
                    <a:pt x="1850" y="677"/>
                  </a:cubicBezTo>
                  <a:cubicBezTo>
                    <a:pt x="1850" y="647"/>
                    <a:pt x="1850" y="647"/>
                    <a:pt x="1850" y="647"/>
                  </a:cubicBezTo>
                  <a:cubicBezTo>
                    <a:pt x="1957" y="645"/>
                    <a:pt x="2043" y="558"/>
                    <a:pt x="2043" y="452"/>
                  </a:cubicBezTo>
                  <a:cubicBezTo>
                    <a:pt x="2043" y="344"/>
                    <a:pt x="1955" y="256"/>
                    <a:pt x="1845" y="256"/>
                  </a:cubicBezTo>
                  <a:cubicBezTo>
                    <a:pt x="1792" y="256"/>
                    <a:pt x="1744" y="277"/>
                    <a:pt x="1709" y="310"/>
                  </a:cubicBezTo>
                  <a:cubicBezTo>
                    <a:pt x="1688" y="289"/>
                    <a:pt x="1688" y="289"/>
                    <a:pt x="1688" y="289"/>
                  </a:cubicBezTo>
                  <a:cubicBezTo>
                    <a:pt x="1729" y="251"/>
                    <a:pt x="1784" y="227"/>
                    <a:pt x="1845" y="227"/>
                  </a:cubicBezTo>
                  <a:close/>
                  <a:moveTo>
                    <a:pt x="1617" y="452"/>
                  </a:moveTo>
                  <a:cubicBezTo>
                    <a:pt x="1617" y="392"/>
                    <a:pt x="1641" y="337"/>
                    <a:pt x="1681" y="297"/>
                  </a:cubicBezTo>
                  <a:cubicBezTo>
                    <a:pt x="1702" y="317"/>
                    <a:pt x="1702" y="317"/>
                    <a:pt x="1702" y="317"/>
                  </a:cubicBezTo>
                  <a:cubicBezTo>
                    <a:pt x="1668" y="352"/>
                    <a:pt x="1647" y="400"/>
                    <a:pt x="1647" y="452"/>
                  </a:cubicBezTo>
                  <a:cubicBezTo>
                    <a:pt x="1647" y="558"/>
                    <a:pt x="1733" y="645"/>
                    <a:pt x="1840" y="647"/>
                  </a:cubicBezTo>
                  <a:cubicBezTo>
                    <a:pt x="1840" y="677"/>
                    <a:pt x="1840" y="677"/>
                    <a:pt x="1840" y="677"/>
                  </a:cubicBezTo>
                  <a:cubicBezTo>
                    <a:pt x="1717" y="674"/>
                    <a:pt x="1617" y="574"/>
                    <a:pt x="1617" y="452"/>
                  </a:cubicBezTo>
                  <a:close/>
                  <a:moveTo>
                    <a:pt x="726" y="227"/>
                  </a:moveTo>
                  <a:cubicBezTo>
                    <a:pt x="779" y="227"/>
                    <a:pt x="821" y="269"/>
                    <a:pt x="821" y="320"/>
                  </a:cubicBezTo>
                  <a:cubicBezTo>
                    <a:pt x="821" y="372"/>
                    <a:pt x="779" y="414"/>
                    <a:pt x="726" y="414"/>
                  </a:cubicBezTo>
                  <a:cubicBezTo>
                    <a:pt x="674" y="414"/>
                    <a:pt x="631" y="372"/>
                    <a:pt x="631" y="320"/>
                  </a:cubicBezTo>
                  <a:cubicBezTo>
                    <a:pt x="631" y="269"/>
                    <a:pt x="674" y="227"/>
                    <a:pt x="726"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4" name="Oval 12">
              <a:extLst>
                <a:ext uri="{FF2B5EF4-FFF2-40B4-BE49-F238E27FC236}">
                  <a16:creationId xmlns:a16="http://schemas.microsoft.com/office/drawing/2014/main" id="{EA6AE2C6-A0CA-4BFA-A1CB-B6C8964107B0}"/>
                </a:ext>
              </a:extLst>
            </p:cNvPr>
            <p:cNvSpPr>
              <a:spLocks noChangeArrowheads="1"/>
            </p:cNvSpPr>
            <p:nvPr/>
          </p:nvSpPr>
          <p:spPr bwMode="auto">
            <a:xfrm>
              <a:off x="5031" y="1922"/>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5" name="Oval 13">
              <a:extLst>
                <a:ext uri="{FF2B5EF4-FFF2-40B4-BE49-F238E27FC236}">
                  <a16:creationId xmlns:a16="http://schemas.microsoft.com/office/drawing/2014/main" id="{0DBA0538-EA77-4282-A766-B16D0B673A71}"/>
                </a:ext>
              </a:extLst>
            </p:cNvPr>
            <p:cNvSpPr>
              <a:spLocks noChangeArrowheads="1"/>
            </p:cNvSpPr>
            <p:nvPr/>
          </p:nvSpPr>
          <p:spPr bwMode="auto">
            <a:xfrm>
              <a:off x="5031" y="1794"/>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6" name="Oval 14">
              <a:extLst>
                <a:ext uri="{FF2B5EF4-FFF2-40B4-BE49-F238E27FC236}">
                  <a16:creationId xmlns:a16="http://schemas.microsoft.com/office/drawing/2014/main" id="{8C07227F-7575-4B31-B4BB-5A19741B55A4}"/>
                </a:ext>
              </a:extLst>
            </p:cNvPr>
            <p:cNvSpPr>
              <a:spLocks noChangeArrowheads="1"/>
            </p:cNvSpPr>
            <p:nvPr/>
          </p:nvSpPr>
          <p:spPr bwMode="auto">
            <a:xfrm>
              <a:off x="4073" y="1349"/>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7" name="Oval 15">
              <a:extLst>
                <a:ext uri="{FF2B5EF4-FFF2-40B4-BE49-F238E27FC236}">
                  <a16:creationId xmlns:a16="http://schemas.microsoft.com/office/drawing/2014/main" id="{44270B3F-C14A-47CC-8CDB-3118CF8EED8D}"/>
                </a:ext>
              </a:extLst>
            </p:cNvPr>
            <p:cNvSpPr>
              <a:spLocks noChangeArrowheads="1"/>
            </p:cNvSpPr>
            <p:nvPr/>
          </p:nvSpPr>
          <p:spPr bwMode="auto">
            <a:xfrm>
              <a:off x="4073" y="1222"/>
              <a:ext cx="84"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8" name="Oval 16">
              <a:extLst>
                <a:ext uri="{FF2B5EF4-FFF2-40B4-BE49-F238E27FC236}">
                  <a16:creationId xmlns:a16="http://schemas.microsoft.com/office/drawing/2014/main" id="{34659405-6605-4CB3-A3B8-F294BBB454B1}"/>
                </a:ext>
              </a:extLst>
            </p:cNvPr>
            <p:cNvSpPr>
              <a:spLocks noChangeArrowheads="1"/>
            </p:cNvSpPr>
            <p:nvPr/>
          </p:nvSpPr>
          <p:spPr bwMode="auto">
            <a:xfrm>
              <a:off x="5508" y="1564"/>
              <a:ext cx="56" cy="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9" name="Freeform 17">
              <a:extLst>
                <a:ext uri="{FF2B5EF4-FFF2-40B4-BE49-F238E27FC236}">
                  <a16:creationId xmlns:a16="http://schemas.microsoft.com/office/drawing/2014/main" id="{2A71C2BD-1E7A-4364-92E8-A60AAF63C003}"/>
                </a:ext>
              </a:extLst>
            </p:cNvPr>
            <p:cNvSpPr>
              <a:spLocks noEditPoints="1"/>
            </p:cNvSpPr>
            <p:nvPr/>
          </p:nvSpPr>
          <p:spPr bwMode="auto">
            <a:xfrm>
              <a:off x="5099" y="10"/>
              <a:ext cx="189" cy="186"/>
            </a:xfrm>
            <a:custGeom>
              <a:avLst/>
              <a:gdLst>
                <a:gd name="T0" fmla="*/ 56 w 112"/>
                <a:gd name="T1" fmla="*/ 110 h 110"/>
                <a:gd name="T2" fmla="*/ 112 w 112"/>
                <a:gd name="T3" fmla="*/ 55 h 110"/>
                <a:gd name="T4" fmla="*/ 56 w 112"/>
                <a:gd name="T5" fmla="*/ 0 h 110"/>
                <a:gd name="T6" fmla="*/ 0 w 112"/>
                <a:gd name="T7" fmla="*/ 55 h 110"/>
                <a:gd name="T8" fmla="*/ 56 w 112"/>
                <a:gd name="T9" fmla="*/ 110 h 110"/>
                <a:gd name="T10" fmla="*/ 56 w 112"/>
                <a:gd name="T11" fmla="*/ 10 h 110"/>
                <a:gd name="T12" fmla="*/ 102 w 112"/>
                <a:gd name="T13" fmla="*/ 55 h 110"/>
                <a:gd name="T14" fmla="*/ 56 w 112"/>
                <a:gd name="T15" fmla="*/ 100 h 110"/>
                <a:gd name="T16" fmla="*/ 11 w 112"/>
                <a:gd name="T17" fmla="*/ 55 h 110"/>
                <a:gd name="T18" fmla="*/ 56 w 112"/>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0">
                  <a:moveTo>
                    <a:pt x="56" y="110"/>
                  </a:moveTo>
                  <a:cubicBezTo>
                    <a:pt x="87" y="110"/>
                    <a:pt x="112" y="85"/>
                    <a:pt x="112" y="55"/>
                  </a:cubicBezTo>
                  <a:cubicBezTo>
                    <a:pt x="112" y="24"/>
                    <a:pt x="87" y="0"/>
                    <a:pt x="56" y="0"/>
                  </a:cubicBezTo>
                  <a:cubicBezTo>
                    <a:pt x="25" y="0"/>
                    <a:pt x="0" y="24"/>
                    <a:pt x="0" y="55"/>
                  </a:cubicBezTo>
                  <a:cubicBezTo>
                    <a:pt x="0" y="85"/>
                    <a:pt x="25" y="110"/>
                    <a:pt x="56" y="110"/>
                  </a:cubicBezTo>
                  <a:close/>
                  <a:moveTo>
                    <a:pt x="56" y="10"/>
                  </a:moveTo>
                  <a:cubicBezTo>
                    <a:pt x="81" y="10"/>
                    <a:pt x="102" y="30"/>
                    <a:pt x="102" y="55"/>
                  </a:cubicBezTo>
                  <a:cubicBezTo>
                    <a:pt x="102" y="79"/>
                    <a:pt x="81" y="100"/>
                    <a:pt x="56" y="100"/>
                  </a:cubicBezTo>
                  <a:cubicBezTo>
                    <a:pt x="31" y="100"/>
                    <a:pt x="11" y="79"/>
                    <a:pt x="11" y="55"/>
                  </a:cubicBezTo>
                  <a:cubicBezTo>
                    <a:pt x="11" y="30"/>
                    <a:pt x="31"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0" name="Freeform 18">
              <a:extLst>
                <a:ext uri="{FF2B5EF4-FFF2-40B4-BE49-F238E27FC236}">
                  <a16:creationId xmlns:a16="http://schemas.microsoft.com/office/drawing/2014/main" id="{DA7A5083-9DE3-46E4-B003-8C55303C216E}"/>
                </a:ext>
              </a:extLst>
            </p:cNvPr>
            <p:cNvSpPr>
              <a:spLocks noEditPoints="1"/>
            </p:cNvSpPr>
            <p:nvPr/>
          </p:nvSpPr>
          <p:spPr bwMode="auto">
            <a:xfrm>
              <a:off x="5853" y="1948"/>
              <a:ext cx="188" cy="186"/>
            </a:xfrm>
            <a:custGeom>
              <a:avLst/>
              <a:gdLst>
                <a:gd name="T0" fmla="*/ 0 w 111"/>
                <a:gd name="T1" fmla="*/ 55 h 110"/>
                <a:gd name="T2" fmla="*/ 56 w 111"/>
                <a:gd name="T3" fmla="*/ 110 h 110"/>
                <a:gd name="T4" fmla="*/ 111 w 111"/>
                <a:gd name="T5" fmla="*/ 55 h 110"/>
                <a:gd name="T6" fmla="*/ 56 w 111"/>
                <a:gd name="T7" fmla="*/ 0 h 110"/>
                <a:gd name="T8" fmla="*/ 0 w 111"/>
                <a:gd name="T9" fmla="*/ 55 h 110"/>
                <a:gd name="T10" fmla="*/ 56 w 111"/>
                <a:gd name="T11" fmla="*/ 10 h 110"/>
                <a:gd name="T12" fmla="*/ 101 w 111"/>
                <a:gd name="T13" fmla="*/ 55 h 110"/>
                <a:gd name="T14" fmla="*/ 56 w 111"/>
                <a:gd name="T15" fmla="*/ 100 h 110"/>
                <a:gd name="T16" fmla="*/ 10 w 111"/>
                <a:gd name="T17" fmla="*/ 55 h 110"/>
                <a:gd name="T18" fmla="*/ 56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0" y="55"/>
                  </a:moveTo>
                  <a:cubicBezTo>
                    <a:pt x="0" y="85"/>
                    <a:pt x="25" y="110"/>
                    <a:pt x="56" y="110"/>
                  </a:cubicBezTo>
                  <a:cubicBezTo>
                    <a:pt x="86" y="110"/>
                    <a:pt x="111" y="85"/>
                    <a:pt x="111" y="55"/>
                  </a:cubicBezTo>
                  <a:cubicBezTo>
                    <a:pt x="111" y="25"/>
                    <a:pt x="86" y="0"/>
                    <a:pt x="56" y="0"/>
                  </a:cubicBezTo>
                  <a:cubicBezTo>
                    <a:pt x="25" y="0"/>
                    <a:pt x="0" y="25"/>
                    <a:pt x="0" y="55"/>
                  </a:cubicBezTo>
                  <a:close/>
                  <a:moveTo>
                    <a:pt x="56" y="10"/>
                  </a:moveTo>
                  <a:cubicBezTo>
                    <a:pt x="81" y="10"/>
                    <a:pt x="101" y="30"/>
                    <a:pt x="101" y="55"/>
                  </a:cubicBezTo>
                  <a:cubicBezTo>
                    <a:pt x="101" y="80"/>
                    <a:pt x="81" y="100"/>
                    <a:pt x="56" y="100"/>
                  </a:cubicBezTo>
                  <a:cubicBezTo>
                    <a:pt x="30" y="100"/>
                    <a:pt x="10" y="80"/>
                    <a:pt x="10" y="55"/>
                  </a:cubicBezTo>
                  <a:cubicBezTo>
                    <a:pt x="10" y="30"/>
                    <a:pt x="30"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1" name="Freeform 19">
              <a:extLst>
                <a:ext uri="{FF2B5EF4-FFF2-40B4-BE49-F238E27FC236}">
                  <a16:creationId xmlns:a16="http://schemas.microsoft.com/office/drawing/2014/main" id="{5835DA67-7A2A-4B28-897B-9BE99D82A6A7}"/>
                </a:ext>
              </a:extLst>
            </p:cNvPr>
            <p:cNvSpPr>
              <a:spLocks noEditPoints="1"/>
            </p:cNvSpPr>
            <p:nvPr/>
          </p:nvSpPr>
          <p:spPr bwMode="auto">
            <a:xfrm>
              <a:off x="3663" y="85"/>
              <a:ext cx="188" cy="186"/>
            </a:xfrm>
            <a:custGeom>
              <a:avLst/>
              <a:gdLst>
                <a:gd name="T0" fmla="*/ 55 w 111"/>
                <a:gd name="T1" fmla="*/ 110 h 110"/>
                <a:gd name="T2" fmla="*/ 111 w 111"/>
                <a:gd name="T3" fmla="*/ 55 h 110"/>
                <a:gd name="T4" fmla="*/ 55 w 111"/>
                <a:gd name="T5" fmla="*/ 0 h 110"/>
                <a:gd name="T6" fmla="*/ 0 w 111"/>
                <a:gd name="T7" fmla="*/ 55 h 110"/>
                <a:gd name="T8" fmla="*/ 55 w 111"/>
                <a:gd name="T9" fmla="*/ 110 h 110"/>
                <a:gd name="T10" fmla="*/ 55 w 111"/>
                <a:gd name="T11" fmla="*/ 10 h 110"/>
                <a:gd name="T12" fmla="*/ 101 w 111"/>
                <a:gd name="T13" fmla="*/ 55 h 110"/>
                <a:gd name="T14" fmla="*/ 55 w 111"/>
                <a:gd name="T15" fmla="*/ 100 h 110"/>
                <a:gd name="T16" fmla="*/ 10 w 111"/>
                <a:gd name="T17" fmla="*/ 55 h 110"/>
                <a:gd name="T18" fmla="*/ 55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55" y="110"/>
                  </a:moveTo>
                  <a:cubicBezTo>
                    <a:pt x="86" y="110"/>
                    <a:pt x="111" y="85"/>
                    <a:pt x="111" y="55"/>
                  </a:cubicBezTo>
                  <a:cubicBezTo>
                    <a:pt x="111" y="25"/>
                    <a:pt x="86" y="0"/>
                    <a:pt x="55" y="0"/>
                  </a:cubicBezTo>
                  <a:cubicBezTo>
                    <a:pt x="25" y="0"/>
                    <a:pt x="0" y="25"/>
                    <a:pt x="0" y="55"/>
                  </a:cubicBezTo>
                  <a:cubicBezTo>
                    <a:pt x="0" y="85"/>
                    <a:pt x="25" y="110"/>
                    <a:pt x="55" y="110"/>
                  </a:cubicBezTo>
                  <a:close/>
                  <a:moveTo>
                    <a:pt x="55" y="10"/>
                  </a:moveTo>
                  <a:cubicBezTo>
                    <a:pt x="81" y="10"/>
                    <a:pt x="101" y="30"/>
                    <a:pt x="101" y="55"/>
                  </a:cubicBezTo>
                  <a:cubicBezTo>
                    <a:pt x="101" y="80"/>
                    <a:pt x="81" y="100"/>
                    <a:pt x="55" y="100"/>
                  </a:cubicBezTo>
                  <a:cubicBezTo>
                    <a:pt x="30" y="100"/>
                    <a:pt x="10" y="80"/>
                    <a:pt x="10" y="55"/>
                  </a:cubicBezTo>
                  <a:cubicBezTo>
                    <a:pt x="10" y="30"/>
                    <a:pt x="30" y="10"/>
                    <a:pt x="5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2" name="Freeform 20">
              <a:extLst>
                <a:ext uri="{FF2B5EF4-FFF2-40B4-BE49-F238E27FC236}">
                  <a16:creationId xmlns:a16="http://schemas.microsoft.com/office/drawing/2014/main" id="{F496A0FC-5E6B-4FC3-BBA2-4EB643B82B61}"/>
                </a:ext>
              </a:extLst>
            </p:cNvPr>
            <p:cNvSpPr>
              <a:spLocks/>
            </p:cNvSpPr>
            <p:nvPr/>
          </p:nvSpPr>
          <p:spPr bwMode="auto">
            <a:xfrm>
              <a:off x="3729" y="151"/>
              <a:ext cx="56" cy="54"/>
            </a:xfrm>
            <a:custGeom>
              <a:avLst/>
              <a:gdLst>
                <a:gd name="T0" fmla="*/ 17 w 33"/>
                <a:gd name="T1" fmla="*/ 32 h 32"/>
                <a:gd name="T2" fmla="*/ 33 w 33"/>
                <a:gd name="T3" fmla="*/ 16 h 32"/>
                <a:gd name="T4" fmla="*/ 16 w 33"/>
                <a:gd name="T5" fmla="*/ 0 h 32"/>
                <a:gd name="T6" fmla="*/ 0 w 33"/>
                <a:gd name="T7" fmla="*/ 16 h 32"/>
                <a:gd name="T8" fmla="*/ 17 w 33"/>
                <a:gd name="T9" fmla="*/ 32 h 32"/>
              </a:gdLst>
              <a:ahLst/>
              <a:cxnLst>
                <a:cxn ang="0">
                  <a:pos x="T0" y="T1"/>
                </a:cxn>
                <a:cxn ang="0">
                  <a:pos x="T2" y="T3"/>
                </a:cxn>
                <a:cxn ang="0">
                  <a:pos x="T4" y="T5"/>
                </a:cxn>
                <a:cxn ang="0">
                  <a:pos x="T6" y="T7"/>
                </a:cxn>
                <a:cxn ang="0">
                  <a:pos x="T8" y="T9"/>
                </a:cxn>
              </a:cxnLst>
              <a:rect l="0" t="0" r="r" b="b"/>
              <a:pathLst>
                <a:path w="33" h="32">
                  <a:moveTo>
                    <a:pt x="17" y="32"/>
                  </a:moveTo>
                  <a:cubicBezTo>
                    <a:pt x="26" y="32"/>
                    <a:pt x="33" y="25"/>
                    <a:pt x="33" y="16"/>
                  </a:cubicBezTo>
                  <a:cubicBezTo>
                    <a:pt x="33" y="7"/>
                    <a:pt x="26" y="0"/>
                    <a:pt x="16" y="0"/>
                  </a:cubicBezTo>
                  <a:cubicBezTo>
                    <a:pt x="7" y="0"/>
                    <a:pt x="0" y="7"/>
                    <a:pt x="0" y="16"/>
                  </a:cubicBezTo>
                  <a:cubicBezTo>
                    <a:pt x="0" y="25"/>
                    <a:pt x="7" y="32"/>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3" name="Oval 21">
              <a:extLst>
                <a:ext uri="{FF2B5EF4-FFF2-40B4-BE49-F238E27FC236}">
                  <a16:creationId xmlns:a16="http://schemas.microsoft.com/office/drawing/2014/main" id="{C453EB0C-D02C-4034-92B0-8273BB5F7995}"/>
                </a:ext>
              </a:extLst>
            </p:cNvPr>
            <p:cNvSpPr>
              <a:spLocks noChangeArrowheads="1"/>
            </p:cNvSpPr>
            <p:nvPr/>
          </p:nvSpPr>
          <p:spPr bwMode="auto">
            <a:xfrm>
              <a:off x="5508" y="133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4" name="Freeform 22">
              <a:extLst>
                <a:ext uri="{FF2B5EF4-FFF2-40B4-BE49-F238E27FC236}">
                  <a16:creationId xmlns:a16="http://schemas.microsoft.com/office/drawing/2014/main" id="{F7B79501-401F-4558-ACA7-7AEDC3D72317}"/>
                </a:ext>
              </a:extLst>
            </p:cNvPr>
            <p:cNvSpPr>
              <a:spLocks/>
            </p:cNvSpPr>
            <p:nvPr/>
          </p:nvSpPr>
          <p:spPr bwMode="auto">
            <a:xfrm>
              <a:off x="3640" y="389"/>
              <a:ext cx="1092" cy="301"/>
            </a:xfrm>
            <a:custGeom>
              <a:avLst/>
              <a:gdLst>
                <a:gd name="T0" fmla="*/ 17 w 646"/>
                <a:gd name="T1" fmla="*/ 33 h 178"/>
                <a:gd name="T2" fmla="*/ 24 w 646"/>
                <a:gd name="T3" fmla="*/ 31 h 178"/>
                <a:gd name="T4" fmla="*/ 174 w 646"/>
                <a:gd name="T5" fmla="*/ 178 h 178"/>
                <a:gd name="T6" fmla="*/ 646 w 646"/>
                <a:gd name="T7" fmla="*/ 178 h 178"/>
                <a:gd name="T8" fmla="*/ 646 w 646"/>
                <a:gd name="T9" fmla="*/ 168 h 178"/>
                <a:gd name="T10" fmla="*/ 452 w 646"/>
                <a:gd name="T11" fmla="*/ 168 h 178"/>
                <a:gd name="T12" fmla="*/ 366 w 646"/>
                <a:gd name="T13" fmla="*/ 83 h 178"/>
                <a:gd name="T14" fmla="*/ 212 w 646"/>
                <a:gd name="T15" fmla="*/ 83 h 178"/>
                <a:gd name="T16" fmla="*/ 212 w 646"/>
                <a:gd name="T17" fmla="*/ 94 h 178"/>
                <a:gd name="T18" fmla="*/ 362 w 646"/>
                <a:gd name="T19" fmla="*/ 94 h 178"/>
                <a:gd name="T20" fmla="*/ 437 w 646"/>
                <a:gd name="T21" fmla="*/ 168 h 178"/>
                <a:gd name="T22" fmla="*/ 178 w 646"/>
                <a:gd name="T23" fmla="*/ 168 h 178"/>
                <a:gd name="T24" fmla="*/ 32 w 646"/>
                <a:gd name="T25" fmla="*/ 24 h 178"/>
                <a:gd name="T26" fmla="*/ 33 w 646"/>
                <a:gd name="T27" fmla="*/ 16 h 178"/>
                <a:gd name="T28" fmla="*/ 17 w 646"/>
                <a:gd name="T29" fmla="*/ 0 h 178"/>
                <a:gd name="T30" fmla="*/ 0 w 646"/>
                <a:gd name="T31" fmla="*/ 16 h 178"/>
                <a:gd name="T32" fmla="*/ 17 w 646"/>
                <a:gd name="T33" fmla="*/ 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6" h="178">
                  <a:moveTo>
                    <a:pt x="17" y="33"/>
                  </a:moveTo>
                  <a:cubicBezTo>
                    <a:pt x="20" y="33"/>
                    <a:pt x="22" y="32"/>
                    <a:pt x="24" y="31"/>
                  </a:cubicBezTo>
                  <a:cubicBezTo>
                    <a:pt x="174" y="178"/>
                    <a:pt x="174" y="178"/>
                    <a:pt x="174" y="178"/>
                  </a:cubicBezTo>
                  <a:cubicBezTo>
                    <a:pt x="646" y="178"/>
                    <a:pt x="646" y="178"/>
                    <a:pt x="646" y="178"/>
                  </a:cubicBezTo>
                  <a:cubicBezTo>
                    <a:pt x="646" y="168"/>
                    <a:pt x="646" y="168"/>
                    <a:pt x="646" y="168"/>
                  </a:cubicBezTo>
                  <a:cubicBezTo>
                    <a:pt x="452" y="168"/>
                    <a:pt x="452" y="168"/>
                    <a:pt x="452" y="168"/>
                  </a:cubicBezTo>
                  <a:cubicBezTo>
                    <a:pt x="366" y="83"/>
                    <a:pt x="366" y="83"/>
                    <a:pt x="366" y="83"/>
                  </a:cubicBezTo>
                  <a:cubicBezTo>
                    <a:pt x="212" y="83"/>
                    <a:pt x="212" y="83"/>
                    <a:pt x="212" y="83"/>
                  </a:cubicBezTo>
                  <a:cubicBezTo>
                    <a:pt x="212" y="94"/>
                    <a:pt x="212" y="94"/>
                    <a:pt x="212" y="94"/>
                  </a:cubicBezTo>
                  <a:cubicBezTo>
                    <a:pt x="362" y="94"/>
                    <a:pt x="362" y="94"/>
                    <a:pt x="362" y="94"/>
                  </a:cubicBezTo>
                  <a:cubicBezTo>
                    <a:pt x="437" y="168"/>
                    <a:pt x="437" y="168"/>
                    <a:pt x="437" y="168"/>
                  </a:cubicBezTo>
                  <a:cubicBezTo>
                    <a:pt x="178" y="168"/>
                    <a:pt x="178" y="168"/>
                    <a:pt x="178" y="168"/>
                  </a:cubicBezTo>
                  <a:cubicBezTo>
                    <a:pt x="32" y="24"/>
                    <a:pt x="32" y="24"/>
                    <a:pt x="32" y="24"/>
                  </a:cubicBezTo>
                  <a:cubicBezTo>
                    <a:pt x="33" y="21"/>
                    <a:pt x="33" y="19"/>
                    <a:pt x="33" y="16"/>
                  </a:cubicBezTo>
                  <a:cubicBezTo>
                    <a:pt x="33" y="7"/>
                    <a:pt x="26" y="0"/>
                    <a:pt x="17" y="0"/>
                  </a:cubicBezTo>
                  <a:cubicBezTo>
                    <a:pt x="8" y="0"/>
                    <a:pt x="0" y="7"/>
                    <a:pt x="0" y="16"/>
                  </a:cubicBezTo>
                  <a:cubicBezTo>
                    <a:pt x="0" y="25"/>
                    <a:pt x="8"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 name="Freeform 23">
              <a:extLst>
                <a:ext uri="{FF2B5EF4-FFF2-40B4-BE49-F238E27FC236}">
                  <a16:creationId xmlns:a16="http://schemas.microsoft.com/office/drawing/2014/main" id="{E3C82837-F621-4445-AEF4-7034E9406A43}"/>
                </a:ext>
              </a:extLst>
            </p:cNvPr>
            <p:cNvSpPr>
              <a:spLocks/>
            </p:cNvSpPr>
            <p:nvPr/>
          </p:nvSpPr>
          <p:spPr bwMode="auto">
            <a:xfrm>
              <a:off x="5686" y="2196"/>
              <a:ext cx="391" cy="386"/>
            </a:xfrm>
            <a:custGeom>
              <a:avLst/>
              <a:gdLst>
                <a:gd name="T0" fmla="*/ 214 w 231"/>
                <a:gd name="T1" fmla="*/ 195 h 228"/>
                <a:gd name="T2" fmla="*/ 207 w 231"/>
                <a:gd name="T3" fmla="*/ 197 h 228"/>
                <a:gd name="T4" fmla="*/ 8 w 231"/>
                <a:gd name="T5" fmla="*/ 0 h 228"/>
                <a:gd name="T6" fmla="*/ 0 w 231"/>
                <a:gd name="T7" fmla="*/ 7 h 228"/>
                <a:gd name="T8" fmla="*/ 199 w 231"/>
                <a:gd name="T9" fmla="*/ 203 h 228"/>
                <a:gd name="T10" fmla="*/ 197 w 231"/>
                <a:gd name="T11" fmla="*/ 211 h 228"/>
                <a:gd name="T12" fmla="*/ 214 w 231"/>
                <a:gd name="T13" fmla="*/ 228 h 228"/>
                <a:gd name="T14" fmla="*/ 231 w 231"/>
                <a:gd name="T15" fmla="*/ 211 h 228"/>
                <a:gd name="T16" fmla="*/ 214 w 231"/>
                <a:gd name="T17" fmla="*/ 1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28">
                  <a:moveTo>
                    <a:pt x="214" y="195"/>
                  </a:moveTo>
                  <a:cubicBezTo>
                    <a:pt x="211" y="195"/>
                    <a:pt x="209" y="196"/>
                    <a:pt x="207" y="197"/>
                  </a:cubicBezTo>
                  <a:cubicBezTo>
                    <a:pt x="8" y="0"/>
                    <a:pt x="8" y="0"/>
                    <a:pt x="8" y="0"/>
                  </a:cubicBezTo>
                  <a:cubicBezTo>
                    <a:pt x="0" y="7"/>
                    <a:pt x="0" y="7"/>
                    <a:pt x="0" y="7"/>
                  </a:cubicBezTo>
                  <a:cubicBezTo>
                    <a:pt x="199" y="203"/>
                    <a:pt x="199" y="203"/>
                    <a:pt x="199" y="203"/>
                  </a:cubicBezTo>
                  <a:cubicBezTo>
                    <a:pt x="198" y="206"/>
                    <a:pt x="197" y="209"/>
                    <a:pt x="197" y="211"/>
                  </a:cubicBezTo>
                  <a:cubicBezTo>
                    <a:pt x="197" y="220"/>
                    <a:pt x="205" y="228"/>
                    <a:pt x="214" y="228"/>
                  </a:cubicBezTo>
                  <a:cubicBezTo>
                    <a:pt x="223" y="228"/>
                    <a:pt x="231" y="220"/>
                    <a:pt x="231" y="211"/>
                  </a:cubicBezTo>
                  <a:cubicBezTo>
                    <a:pt x="231" y="202"/>
                    <a:pt x="223" y="195"/>
                    <a:pt x="214"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 name="Freeform 25">
              <a:extLst>
                <a:ext uri="{FF2B5EF4-FFF2-40B4-BE49-F238E27FC236}">
                  <a16:creationId xmlns:a16="http://schemas.microsoft.com/office/drawing/2014/main" id="{7C3B41F8-FE5C-48D5-8961-45A508150660}"/>
                </a:ext>
              </a:extLst>
            </p:cNvPr>
            <p:cNvSpPr>
              <a:spLocks/>
            </p:cNvSpPr>
            <p:nvPr/>
          </p:nvSpPr>
          <p:spPr bwMode="auto">
            <a:xfrm>
              <a:off x="5304" y="2750"/>
              <a:ext cx="99" cy="86"/>
            </a:xfrm>
            <a:custGeom>
              <a:avLst/>
              <a:gdLst>
                <a:gd name="T0" fmla="*/ 23 w 99"/>
                <a:gd name="T1" fmla="*/ 44 h 86"/>
                <a:gd name="T2" fmla="*/ 47 w 99"/>
                <a:gd name="T3" fmla="*/ 86 h 86"/>
                <a:gd name="T4" fmla="*/ 72 w 99"/>
                <a:gd name="T5" fmla="*/ 44 h 86"/>
                <a:gd name="T6" fmla="*/ 99 w 99"/>
                <a:gd name="T7" fmla="*/ 3 h 86"/>
                <a:gd name="T8" fmla="*/ 49 w 99"/>
                <a:gd name="T9" fmla="*/ 1 h 86"/>
                <a:gd name="T10" fmla="*/ 0 w 99"/>
                <a:gd name="T11" fmla="*/ 0 h 86"/>
                <a:gd name="T12" fmla="*/ 23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23" y="44"/>
                  </a:moveTo>
                  <a:lnTo>
                    <a:pt x="47" y="86"/>
                  </a:lnTo>
                  <a:lnTo>
                    <a:pt x="72" y="44"/>
                  </a:lnTo>
                  <a:lnTo>
                    <a:pt x="99" y="3"/>
                  </a:lnTo>
                  <a:lnTo>
                    <a:pt x="49" y="1"/>
                  </a:lnTo>
                  <a:lnTo>
                    <a:pt x="0" y="0"/>
                  </a:lnTo>
                  <a:lnTo>
                    <a:pt x="2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7" name="Freeform 26">
              <a:extLst>
                <a:ext uri="{FF2B5EF4-FFF2-40B4-BE49-F238E27FC236}">
                  <a16:creationId xmlns:a16="http://schemas.microsoft.com/office/drawing/2014/main" id="{7D8B1538-6574-45B1-A2F8-E8DA55ABAF57}"/>
                </a:ext>
              </a:extLst>
            </p:cNvPr>
            <p:cNvSpPr>
              <a:spLocks/>
            </p:cNvSpPr>
            <p:nvPr/>
          </p:nvSpPr>
          <p:spPr bwMode="auto">
            <a:xfrm>
              <a:off x="2808" y="633"/>
              <a:ext cx="86" cy="98"/>
            </a:xfrm>
            <a:custGeom>
              <a:avLst/>
              <a:gdLst>
                <a:gd name="T0" fmla="*/ 0 w 86"/>
                <a:gd name="T1" fmla="*/ 47 h 98"/>
                <a:gd name="T2" fmla="*/ 42 w 86"/>
                <a:gd name="T3" fmla="*/ 73 h 98"/>
                <a:gd name="T4" fmla="*/ 84 w 86"/>
                <a:gd name="T5" fmla="*/ 98 h 98"/>
                <a:gd name="T6" fmla="*/ 84 w 86"/>
                <a:gd name="T7" fmla="*/ 49 h 98"/>
                <a:gd name="T8" fmla="*/ 86 w 86"/>
                <a:gd name="T9" fmla="*/ 0 h 98"/>
                <a:gd name="T10" fmla="*/ 42 w 86"/>
                <a:gd name="T11" fmla="*/ 24 h 98"/>
                <a:gd name="T12" fmla="*/ 0 w 86"/>
                <a:gd name="T13" fmla="*/ 47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0" y="47"/>
                  </a:moveTo>
                  <a:lnTo>
                    <a:pt x="42" y="73"/>
                  </a:lnTo>
                  <a:lnTo>
                    <a:pt x="84" y="98"/>
                  </a:lnTo>
                  <a:lnTo>
                    <a:pt x="84" y="49"/>
                  </a:lnTo>
                  <a:lnTo>
                    <a:pt x="86" y="0"/>
                  </a:lnTo>
                  <a:lnTo>
                    <a:pt x="42" y="24"/>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8" name="Freeform 27">
              <a:extLst>
                <a:ext uri="{FF2B5EF4-FFF2-40B4-BE49-F238E27FC236}">
                  <a16:creationId xmlns:a16="http://schemas.microsoft.com/office/drawing/2014/main" id="{7BDB1870-FE94-4D73-A3FC-4900935B5DB2}"/>
                </a:ext>
              </a:extLst>
            </p:cNvPr>
            <p:cNvSpPr>
              <a:spLocks/>
            </p:cNvSpPr>
            <p:nvPr/>
          </p:nvSpPr>
          <p:spPr bwMode="auto">
            <a:xfrm>
              <a:off x="4199" y="1570"/>
              <a:ext cx="88" cy="98"/>
            </a:xfrm>
            <a:custGeom>
              <a:avLst/>
              <a:gdLst>
                <a:gd name="T0" fmla="*/ 0 w 88"/>
                <a:gd name="T1" fmla="*/ 48 h 98"/>
                <a:gd name="T2" fmla="*/ 43 w 88"/>
                <a:gd name="T3" fmla="*/ 73 h 98"/>
                <a:gd name="T4" fmla="*/ 87 w 88"/>
                <a:gd name="T5" fmla="*/ 98 h 98"/>
                <a:gd name="T6" fmla="*/ 87 w 88"/>
                <a:gd name="T7" fmla="*/ 49 h 98"/>
                <a:gd name="T8" fmla="*/ 88 w 88"/>
                <a:gd name="T9" fmla="*/ 0 h 98"/>
                <a:gd name="T10" fmla="*/ 44 w 88"/>
                <a:gd name="T11" fmla="*/ 24 h 98"/>
                <a:gd name="T12" fmla="*/ 0 w 88"/>
                <a:gd name="T13" fmla="*/ 48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0" y="48"/>
                  </a:moveTo>
                  <a:lnTo>
                    <a:pt x="43" y="73"/>
                  </a:lnTo>
                  <a:lnTo>
                    <a:pt x="87" y="98"/>
                  </a:lnTo>
                  <a:lnTo>
                    <a:pt x="87" y="49"/>
                  </a:lnTo>
                  <a:lnTo>
                    <a:pt x="88" y="0"/>
                  </a:lnTo>
                  <a:lnTo>
                    <a:pt x="44" y="24"/>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9" name="Freeform 28">
              <a:extLst>
                <a:ext uri="{FF2B5EF4-FFF2-40B4-BE49-F238E27FC236}">
                  <a16:creationId xmlns:a16="http://schemas.microsoft.com/office/drawing/2014/main" id="{24BA0EEE-96A2-4782-B6E5-B2E1AAB582DD}"/>
                </a:ext>
              </a:extLst>
            </p:cNvPr>
            <p:cNvSpPr>
              <a:spLocks/>
            </p:cNvSpPr>
            <p:nvPr/>
          </p:nvSpPr>
          <p:spPr bwMode="auto">
            <a:xfrm>
              <a:off x="5840" y="1514"/>
              <a:ext cx="86" cy="99"/>
            </a:xfrm>
            <a:custGeom>
              <a:avLst/>
              <a:gdLst>
                <a:gd name="T0" fmla="*/ 1 w 86"/>
                <a:gd name="T1" fmla="*/ 0 h 99"/>
                <a:gd name="T2" fmla="*/ 1 w 86"/>
                <a:gd name="T3" fmla="*/ 50 h 99"/>
                <a:gd name="T4" fmla="*/ 0 w 86"/>
                <a:gd name="T5" fmla="*/ 99 h 99"/>
                <a:gd name="T6" fmla="*/ 44 w 86"/>
                <a:gd name="T7" fmla="*/ 75 h 99"/>
                <a:gd name="T8" fmla="*/ 86 w 86"/>
                <a:gd name="T9" fmla="*/ 51 h 99"/>
                <a:gd name="T10" fmla="*/ 44 w 86"/>
                <a:gd name="T11" fmla="*/ 26 h 99"/>
                <a:gd name="T12" fmla="*/ 1 w 8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86" h="99">
                  <a:moveTo>
                    <a:pt x="1" y="0"/>
                  </a:moveTo>
                  <a:lnTo>
                    <a:pt x="1" y="50"/>
                  </a:lnTo>
                  <a:lnTo>
                    <a:pt x="0" y="99"/>
                  </a:lnTo>
                  <a:lnTo>
                    <a:pt x="44" y="75"/>
                  </a:lnTo>
                  <a:lnTo>
                    <a:pt x="86" y="51"/>
                  </a:lnTo>
                  <a:lnTo>
                    <a:pt x="44" y="26"/>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0" name="Freeform 29">
              <a:extLst>
                <a:ext uri="{FF2B5EF4-FFF2-40B4-BE49-F238E27FC236}">
                  <a16:creationId xmlns:a16="http://schemas.microsoft.com/office/drawing/2014/main" id="{BDFD8CE7-2E6E-4A63-9CDD-D9891AFE3495}"/>
                </a:ext>
              </a:extLst>
            </p:cNvPr>
            <p:cNvSpPr>
              <a:spLocks/>
            </p:cNvSpPr>
            <p:nvPr/>
          </p:nvSpPr>
          <p:spPr bwMode="auto">
            <a:xfrm>
              <a:off x="4766" y="1198"/>
              <a:ext cx="98" cy="86"/>
            </a:xfrm>
            <a:custGeom>
              <a:avLst/>
              <a:gdLst>
                <a:gd name="T0" fmla="*/ 47 w 98"/>
                <a:gd name="T1" fmla="*/ 86 h 86"/>
                <a:gd name="T2" fmla="*/ 73 w 98"/>
                <a:gd name="T3" fmla="*/ 44 h 86"/>
                <a:gd name="T4" fmla="*/ 98 w 98"/>
                <a:gd name="T5" fmla="*/ 2 h 86"/>
                <a:gd name="T6" fmla="*/ 49 w 98"/>
                <a:gd name="T7" fmla="*/ 2 h 86"/>
                <a:gd name="T8" fmla="*/ 0 w 98"/>
                <a:gd name="T9" fmla="*/ 0 h 86"/>
                <a:gd name="T10" fmla="*/ 24 w 98"/>
                <a:gd name="T11" fmla="*/ 42 h 86"/>
                <a:gd name="T12" fmla="*/ 47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47" y="86"/>
                  </a:moveTo>
                  <a:lnTo>
                    <a:pt x="73" y="44"/>
                  </a:lnTo>
                  <a:lnTo>
                    <a:pt x="98" y="2"/>
                  </a:lnTo>
                  <a:lnTo>
                    <a:pt x="49" y="2"/>
                  </a:lnTo>
                  <a:lnTo>
                    <a:pt x="0" y="0"/>
                  </a:lnTo>
                  <a:lnTo>
                    <a:pt x="24" y="42"/>
                  </a:lnTo>
                  <a:lnTo>
                    <a:pt x="47"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1" name="Freeform 32">
              <a:extLst>
                <a:ext uri="{FF2B5EF4-FFF2-40B4-BE49-F238E27FC236}">
                  <a16:creationId xmlns:a16="http://schemas.microsoft.com/office/drawing/2014/main" id="{8B623CC8-C253-4223-A47B-EF382B08EC12}"/>
                </a:ext>
              </a:extLst>
            </p:cNvPr>
            <p:cNvSpPr>
              <a:spLocks/>
            </p:cNvSpPr>
            <p:nvPr/>
          </p:nvSpPr>
          <p:spPr bwMode="auto">
            <a:xfrm>
              <a:off x="5304" y="2633"/>
              <a:ext cx="99" cy="86"/>
            </a:xfrm>
            <a:custGeom>
              <a:avLst/>
              <a:gdLst>
                <a:gd name="T0" fmla="*/ 72 w 99"/>
                <a:gd name="T1" fmla="*/ 44 h 86"/>
                <a:gd name="T2" fmla="*/ 99 w 99"/>
                <a:gd name="T3" fmla="*/ 2 h 86"/>
                <a:gd name="T4" fmla="*/ 49 w 99"/>
                <a:gd name="T5" fmla="*/ 2 h 86"/>
                <a:gd name="T6" fmla="*/ 0 w 99"/>
                <a:gd name="T7" fmla="*/ 0 h 86"/>
                <a:gd name="T8" fmla="*/ 23 w 99"/>
                <a:gd name="T9" fmla="*/ 42 h 86"/>
                <a:gd name="T10" fmla="*/ 47 w 99"/>
                <a:gd name="T11" fmla="*/ 86 h 86"/>
                <a:gd name="T12" fmla="*/ 72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72" y="44"/>
                  </a:moveTo>
                  <a:lnTo>
                    <a:pt x="99" y="2"/>
                  </a:lnTo>
                  <a:lnTo>
                    <a:pt x="49" y="2"/>
                  </a:lnTo>
                  <a:lnTo>
                    <a:pt x="0" y="0"/>
                  </a:lnTo>
                  <a:lnTo>
                    <a:pt x="23" y="42"/>
                  </a:lnTo>
                  <a:lnTo>
                    <a:pt x="47" y="86"/>
                  </a:lnTo>
                  <a:lnTo>
                    <a:pt x="7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2" name="Freeform 34">
              <a:extLst>
                <a:ext uri="{FF2B5EF4-FFF2-40B4-BE49-F238E27FC236}">
                  <a16:creationId xmlns:a16="http://schemas.microsoft.com/office/drawing/2014/main" id="{225C3AC5-0D26-49F0-87BA-D15C57079F17}"/>
                </a:ext>
              </a:extLst>
            </p:cNvPr>
            <p:cNvSpPr>
              <a:spLocks noEditPoints="1"/>
            </p:cNvSpPr>
            <p:nvPr/>
          </p:nvSpPr>
          <p:spPr bwMode="auto">
            <a:xfrm>
              <a:off x="4259" y="1127"/>
              <a:ext cx="346" cy="396"/>
            </a:xfrm>
            <a:custGeom>
              <a:avLst/>
              <a:gdLst>
                <a:gd name="T0" fmla="*/ 1 w 346"/>
                <a:gd name="T1" fmla="*/ 98 h 396"/>
                <a:gd name="T2" fmla="*/ 0 w 346"/>
                <a:gd name="T3" fmla="*/ 100 h 396"/>
                <a:gd name="T4" fmla="*/ 0 w 346"/>
                <a:gd name="T5" fmla="*/ 298 h 396"/>
                <a:gd name="T6" fmla="*/ 174 w 346"/>
                <a:gd name="T7" fmla="*/ 396 h 396"/>
                <a:gd name="T8" fmla="*/ 345 w 346"/>
                <a:gd name="T9" fmla="*/ 298 h 396"/>
                <a:gd name="T10" fmla="*/ 346 w 346"/>
                <a:gd name="T11" fmla="*/ 298 h 396"/>
                <a:gd name="T12" fmla="*/ 346 w 346"/>
                <a:gd name="T13" fmla="*/ 100 h 396"/>
                <a:gd name="T14" fmla="*/ 174 w 346"/>
                <a:gd name="T15" fmla="*/ 0 h 396"/>
                <a:gd name="T16" fmla="*/ 1 w 346"/>
                <a:gd name="T17" fmla="*/ 98 h 396"/>
                <a:gd name="T18" fmla="*/ 339 w 346"/>
                <a:gd name="T19" fmla="*/ 293 h 396"/>
                <a:gd name="T20" fmla="*/ 174 w 346"/>
                <a:gd name="T21" fmla="*/ 387 h 396"/>
                <a:gd name="T22" fmla="*/ 6 w 346"/>
                <a:gd name="T23" fmla="*/ 293 h 396"/>
                <a:gd name="T24" fmla="*/ 6 w 346"/>
                <a:gd name="T25" fmla="*/ 103 h 396"/>
                <a:gd name="T26" fmla="*/ 174 w 346"/>
                <a:gd name="T27" fmla="*/ 8 h 396"/>
                <a:gd name="T28" fmla="*/ 339 w 346"/>
                <a:gd name="T29" fmla="*/ 103 h 396"/>
                <a:gd name="T30" fmla="*/ 339 w 346"/>
                <a:gd name="T31" fmla="*/ 2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6" h="396">
                  <a:moveTo>
                    <a:pt x="1" y="98"/>
                  </a:moveTo>
                  <a:lnTo>
                    <a:pt x="0" y="100"/>
                  </a:lnTo>
                  <a:lnTo>
                    <a:pt x="0" y="298"/>
                  </a:lnTo>
                  <a:lnTo>
                    <a:pt x="174" y="396"/>
                  </a:lnTo>
                  <a:lnTo>
                    <a:pt x="345" y="298"/>
                  </a:lnTo>
                  <a:lnTo>
                    <a:pt x="346" y="298"/>
                  </a:lnTo>
                  <a:lnTo>
                    <a:pt x="346" y="100"/>
                  </a:lnTo>
                  <a:lnTo>
                    <a:pt x="174" y="0"/>
                  </a:lnTo>
                  <a:lnTo>
                    <a:pt x="1" y="98"/>
                  </a:lnTo>
                  <a:close/>
                  <a:moveTo>
                    <a:pt x="339" y="293"/>
                  </a:moveTo>
                  <a:lnTo>
                    <a:pt x="174" y="387"/>
                  </a:lnTo>
                  <a:lnTo>
                    <a:pt x="6" y="293"/>
                  </a:lnTo>
                  <a:lnTo>
                    <a:pt x="6" y="103"/>
                  </a:lnTo>
                  <a:lnTo>
                    <a:pt x="174" y="8"/>
                  </a:lnTo>
                  <a:lnTo>
                    <a:pt x="339" y="103"/>
                  </a:lnTo>
                  <a:lnTo>
                    <a:pt x="339"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3" name="Freeform 35">
              <a:extLst>
                <a:ext uri="{FF2B5EF4-FFF2-40B4-BE49-F238E27FC236}">
                  <a16:creationId xmlns:a16="http://schemas.microsoft.com/office/drawing/2014/main" id="{BEB5FF20-F72D-4B9E-9B59-BEB706E5553D}"/>
                </a:ext>
              </a:extLst>
            </p:cNvPr>
            <p:cNvSpPr>
              <a:spLocks/>
            </p:cNvSpPr>
            <p:nvPr/>
          </p:nvSpPr>
          <p:spPr bwMode="auto">
            <a:xfrm>
              <a:off x="4896" y="178"/>
              <a:ext cx="127" cy="144"/>
            </a:xfrm>
            <a:custGeom>
              <a:avLst/>
              <a:gdLst>
                <a:gd name="T0" fmla="*/ 127 w 127"/>
                <a:gd name="T1" fmla="*/ 108 h 144"/>
                <a:gd name="T2" fmla="*/ 127 w 127"/>
                <a:gd name="T3" fmla="*/ 35 h 144"/>
                <a:gd name="T4" fmla="*/ 64 w 127"/>
                <a:gd name="T5" fmla="*/ 0 h 144"/>
                <a:gd name="T6" fmla="*/ 0 w 127"/>
                <a:gd name="T7" fmla="*/ 35 h 144"/>
                <a:gd name="T8" fmla="*/ 0 w 127"/>
                <a:gd name="T9" fmla="*/ 108 h 144"/>
                <a:gd name="T10" fmla="*/ 64 w 127"/>
                <a:gd name="T11" fmla="*/ 144 h 144"/>
                <a:gd name="T12" fmla="*/ 127 w 127"/>
                <a:gd name="T13" fmla="*/ 108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127" y="108"/>
                  </a:moveTo>
                  <a:lnTo>
                    <a:pt x="127" y="35"/>
                  </a:lnTo>
                  <a:lnTo>
                    <a:pt x="64" y="0"/>
                  </a:lnTo>
                  <a:lnTo>
                    <a:pt x="0" y="35"/>
                  </a:lnTo>
                  <a:lnTo>
                    <a:pt x="0" y="108"/>
                  </a:lnTo>
                  <a:lnTo>
                    <a:pt x="64" y="144"/>
                  </a:lnTo>
                  <a:lnTo>
                    <a:pt x="127"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4" name="Freeform 36">
              <a:extLst>
                <a:ext uri="{FF2B5EF4-FFF2-40B4-BE49-F238E27FC236}">
                  <a16:creationId xmlns:a16="http://schemas.microsoft.com/office/drawing/2014/main" id="{9D654E36-CD07-448B-BC2E-6C2AB4A35CD7}"/>
                </a:ext>
              </a:extLst>
            </p:cNvPr>
            <p:cNvSpPr>
              <a:spLocks/>
            </p:cNvSpPr>
            <p:nvPr/>
          </p:nvSpPr>
          <p:spPr bwMode="auto">
            <a:xfrm>
              <a:off x="4467" y="1790"/>
              <a:ext cx="79" cy="90"/>
            </a:xfrm>
            <a:custGeom>
              <a:avLst/>
              <a:gdLst>
                <a:gd name="T0" fmla="*/ 0 w 79"/>
                <a:gd name="T1" fmla="*/ 22 h 90"/>
                <a:gd name="T2" fmla="*/ 0 w 79"/>
                <a:gd name="T3" fmla="*/ 68 h 90"/>
                <a:gd name="T4" fmla="*/ 38 w 79"/>
                <a:gd name="T5" fmla="*/ 90 h 90"/>
                <a:gd name="T6" fmla="*/ 79 w 79"/>
                <a:gd name="T7" fmla="*/ 68 h 90"/>
                <a:gd name="T8" fmla="*/ 79 w 79"/>
                <a:gd name="T9" fmla="*/ 22 h 90"/>
                <a:gd name="T10" fmla="*/ 38 w 79"/>
                <a:gd name="T11" fmla="*/ 0 h 90"/>
                <a:gd name="T12" fmla="*/ 0 w 79"/>
                <a:gd name="T13" fmla="*/ 22 h 90"/>
              </a:gdLst>
              <a:ahLst/>
              <a:cxnLst>
                <a:cxn ang="0">
                  <a:pos x="T0" y="T1"/>
                </a:cxn>
                <a:cxn ang="0">
                  <a:pos x="T2" y="T3"/>
                </a:cxn>
                <a:cxn ang="0">
                  <a:pos x="T4" y="T5"/>
                </a:cxn>
                <a:cxn ang="0">
                  <a:pos x="T6" y="T7"/>
                </a:cxn>
                <a:cxn ang="0">
                  <a:pos x="T8" y="T9"/>
                </a:cxn>
                <a:cxn ang="0">
                  <a:pos x="T10" y="T11"/>
                </a:cxn>
                <a:cxn ang="0">
                  <a:pos x="T12" y="T13"/>
                </a:cxn>
              </a:cxnLst>
              <a:rect l="0" t="0" r="r" b="b"/>
              <a:pathLst>
                <a:path w="79" h="90">
                  <a:moveTo>
                    <a:pt x="0" y="22"/>
                  </a:moveTo>
                  <a:lnTo>
                    <a:pt x="0" y="68"/>
                  </a:lnTo>
                  <a:lnTo>
                    <a:pt x="38" y="90"/>
                  </a:lnTo>
                  <a:lnTo>
                    <a:pt x="79" y="68"/>
                  </a:lnTo>
                  <a:lnTo>
                    <a:pt x="79" y="22"/>
                  </a:lnTo>
                  <a:lnTo>
                    <a:pt x="38"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5" name="Freeform 37">
              <a:extLst>
                <a:ext uri="{FF2B5EF4-FFF2-40B4-BE49-F238E27FC236}">
                  <a16:creationId xmlns:a16="http://schemas.microsoft.com/office/drawing/2014/main" id="{9126143D-4136-4785-AA72-CBF39DE80E0A}"/>
                </a:ext>
              </a:extLst>
            </p:cNvPr>
            <p:cNvSpPr>
              <a:spLocks/>
            </p:cNvSpPr>
            <p:nvPr/>
          </p:nvSpPr>
          <p:spPr bwMode="auto">
            <a:xfrm>
              <a:off x="3129" y="865"/>
              <a:ext cx="110" cy="123"/>
            </a:xfrm>
            <a:custGeom>
              <a:avLst/>
              <a:gdLst>
                <a:gd name="T0" fmla="*/ 0 w 110"/>
                <a:gd name="T1" fmla="*/ 30 h 123"/>
                <a:gd name="T2" fmla="*/ 0 w 110"/>
                <a:gd name="T3" fmla="*/ 93 h 123"/>
                <a:gd name="T4" fmla="*/ 56 w 110"/>
                <a:gd name="T5" fmla="*/ 123 h 123"/>
                <a:gd name="T6" fmla="*/ 110 w 110"/>
                <a:gd name="T7" fmla="*/ 93 h 123"/>
                <a:gd name="T8" fmla="*/ 110 w 110"/>
                <a:gd name="T9" fmla="*/ 30 h 123"/>
                <a:gd name="T10" fmla="*/ 56 w 110"/>
                <a:gd name="T11" fmla="*/ 0 h 123"/>
                <a:gd name="T12" fmla="*/ 0 w 110"/>
                <a:gd name="T13" fmla="*/ 30 h 123"/>
              </a:gdLst>
              <a:ahLst/>
              <a:cxnLst>
                <a:cxn ang="0">
                  <a:pos x="T0" y="T1"/>
                </a:cxn>
                <a:cxn ang="0">
                  <a:pos x="T2" y="T3"/>
                </a:cxn>
                <a:cxn ang="0">
                  <a:pos x="T4" y="T5"/>
                </a:cxn>
                <a:cxn ang="0">
                  <a:pos x="T6" y="T7"/>
                </a:cxn>
                <a:cxn ang="0">
                  <a:pos x="T8" y="T9"/>
                </a:cxn>
                <a:cxn ang="0">
                  <a:pos x="T10" y="T11"/>
                </a:cxn>
                <a:cxn ang="0">
                  <a:pos x="T12" y="T13"/>
                </a:cxn>
              </a:cxnLst>
              <a:rect l="0" t="0" r="r" b="b"/>
              <a:pathLst>
                <a:path w="110" h="123">
                  <a:moveTo>
                    <a:pt x="0" y="30"/>
                  </a:moveTo>
                  <a:lnTo>
                    <a:pt x="0" y="93"/>
                  </a:lnTo>
                  <a:lnTo>
                    <a:pt x="56" y="123"/>
                  </a:lnTo>
                  <a:lnTo>
                    <a:pt x="110" y="93"/>
                  </a:lnTo>
                  <a:lnTo>
                    <a:pt x="110" y="30"/>
                  </a:lnTo>
                  <a:lnTo>
                    <a:pt x="56"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6" name="Freeform 38">
              <a:extLst>
                <a:ext uri="{FF2B5EF4-FFF2-40B4-BE49-F238E27FC236}">
                  <a16:creationId xmlns:a16="http://schemas.microsoft.com/office/drawing/2014/main" id="{4E5219D2-7DB2-45E6-B22A-D27A6ABCAFA5}"/>
                </a:ext>
              </a:extLst>
            </p:cNvPr>
            <p:cNvSpPr>
              <a:spLocks noEditPoints="1"/>
            </p:cNvSpPr>
            <p:nvPr/>
          </p:nvSpPr>
          <p:spPr bwMode="auto">
            <a:xfrm>
              <a:off x="5082" y="1347"/>
              <a:ext cx="223" cy="254"/>
            </a:xfrm>
            <a:custGeom>
              <a:avLst/>
              <a:gdLst>
                <a:gd name="T0" fmla="*/ 0 w 223"/>
                <a:gd name="T1" fmla="*/ 191 h 254"/>
                <a:gd name="T2" fmla="*/ 112 w 223"/>
                <a:gd name="T3" fmla="*/ 254 h 254"/>
                <a:gd name="T4" fmla="*/ 223 w 223"/>
                <a:gd name="T5" fmla="*/ 191 h 254"/>
                <a:gd name="T6" fmla="*/ 223 w 223"/>
                <a:gd name="T7" fmla="*/ 63 h 254"/>
                <a:gd name="T8" fmla="*/ 112 w 223"/>
                <a:gd name="T9" fmla="*/ 0 h 254"/>
                <a:gd name="T10" fmla="*/ 0 w 223"/>
                <a:gd name="T11" fmla="*/ 63 h 254"/>
                <a:gd name="T12" fmla="*/ 0 w 223"/>
                <a:gd name="T13" fmla="*/ 191 h 254"/>
                <a:gd name="T14" fmla="*/ 7 w 223"/>
                <a:gd name="T15" fmla="*/ 68 h 254"/>
                <a:gd name="T16" fmla="*/ 112 w 223"/>
                <a:gd name="T17" fmla="*/ 8 h 254"/>
                <a:gd name="T18" fmla="*/ 217 w 223"/>
                <a:gd name="T19" fmla="*/ 68 h 254"/>
                <a:gd name="T20" fmla="*/ 217 w 223"/>
                <a:gd name="T21" fmla="*/ 186 h 254"/>
                <a:gd name="T22" fmla="*/ 112 w 223"/>
                <a:gd name="T23" fmla="*/ 245 h 254"/>
                <a:gd name="T24" fmla="*/ 7 w 223"/>
                <a:gd name="T25" fmla="*/ 186 h 254"/>
                <a:gd name="T26" fmla="*/ 7 w 223"/>
                <a:gd name="T27" fmla="*/ 6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54">
                  <a:moveTo>
                    <a:pt x="0" y="191"/>
                  </a:moveTo>
                  <a:lnTo>
                    <a:pt x="112" y="254"/>
                  </a:lnTo>
                  <a:lnTo>
                    <a:pt x="223" y="191"/>
                  </a:lnTo>
                  <a:lnTo>
                    <a:pt x="223" y="63"/>
                  </a:lnTo>
                  <a:lnTo>
                    <a:pt x="112" y="0"/>
                  </a:lnTo>
                  <a:lnTo>
                    <a:pt x="0" y="63"/>
                  </a:lnTo>
                  <a:lnTo>
                    <a:pt x="0" y="191"/>
                  </a:lnTo>
                  <a:close/>
                  <a:moveTo>
                    <a:pt x="7" y="68"/>
                  </a:moveTo>
                  <a:lnTo>
                    <a:pt x="112" y="8"/>
                  </a:lnTo>
                  <a:lnTo>
                    <a:pt x="217" y="68"/>
                  </a:lnTo>
                  <a:lnTo>
                    <a:pt x="217" y="186"/>
                  </a:lnTo>
                  <a:lnTo>
                    <a:pt x="112" y="245"/>
                  </a:lnTo>
                  <a:lnTo>
                    <a:pt x="7" y="186"/>
                  </a:lnTo>
                  <a:lnTo>
                    <a:pt x="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7" name="Freeform 39">
              <a:extLst>
                <a:ext uri="{FF2B5EF4-FFF2-40B4-BE49-F238E27FC236}">
                  <a16:creationId xmlns:a16="http://schemas.microsoft.com/office/drawing/2014/main" id="{4782D1D1-04E4-4E8D-A055-E10121085D9B}"/>
                </a:ext>
              </a:extLst>
            </p:cNvPr>
            <p:cNvSpPr>
              <a:spLocks/>
            </p:cNvSpPr>
            <p:nvPr/>
          </p:nvSpPr>
          <p:spPr bwMode="auto">
            <a:xfrm>
              <a:off x="4888" y="1758"/>
              <a:ext cx="57" cy="839"/>
            </a:xfrm>
            <a:custGeom>
              <a:avLst/>
              <a:gdLst>
                <a:gd name="T0" fmla="*/ 12 w 34"/>
                <a:gd name="T1" fmla="*/ 0 h 496"/>
                <a:gd name="T2" fmla="*/ 12 w 34"/>
                <a:gd name="T3" fmla="*/ 464 h 496"/>
                <a:gd name="T4" fmla="*/ 0 w 34"/>
                <a:gd name="T5" fmla="*/ 480 h 496"/>
                <a:gd name="T6" fmla="*/ 17 w 34"/>
                <a:gd name="T7" fmla="*/ 496 h 496"/>
                <a:gd name="T8" fmla="*/ 34 w 34"/>
                <a:gd name="T9" fmla="*/ 480 h 496"/>
                <a:gd name="T10" fmla="*/ 22 w 34"/>
                <a:gd name="T11" fmla="*/ 464 h 496"/>
                <a:gd name="T12" fmla="*/ 22 w 34"/>
                <a:gd name="T13" fmla="*/ 0 h 496"/>
                <a:gd name="T14" fmla="*/ 12 w 34"/>
                <a:gd name="T15" fmla="*/ 0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96">
                  <a:moveTo>
                    <a:pt x="12" y="0"/>
                  </a:moveTo>
                  <a:cubicBezTo>
                    <a:pt x="12" y="464"/>
                    <a:pt x="12" y="464"/>
                    <a:pt x="12" y="464"/>
                  </a:cubicBezTo>
                  <a:cubicBezTo>
                    <a:pt x="5" y="467"/>
                    <a:pt x="0" y="473"/>
                    <a:pt x="0" y="480"/>
                  </a:cubicBezTo>
                  <a:cubicBezTo>
                    <a:pt x="0" y="489"/>
                    <a:pt x="8" y="496"/>
                    <a:pt x="17" y="496"/>
                  </a:cubicBezTo>
                  <a:cubicBezTo>
                    <a:pt x="26" y="496"/>
                    <a:pt x="34" y="489"/>
                    <a:pt x="34" y="480"/>
                  </a:cubicBezTo>
                  <a:cubicBezTo>
                    <a:pt x="34" y="473"/>
                    <a:pt x="29" y="467"/>
                    <a:pt x="22" y="464"/>
                  </a:cubicBezTo>
                  <a:cubicBezTo>
                    <a:pt x="22" y="0"/>
                    <a:pt x="22" y="0"/>
                    <a:pt x="2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8" name="Freeform 40">
              <a:extLst>
                <a:ext uri="{FF2B5EF4-FFF2-40B4-BE49-F238E27FC236}">
                  <a16:creationId xmlns:a16="http://schemas.microsoft.com/office/drawing/2014/main" id="{B4932A48-DA68-44EF-AE85-844039DC0F4C}"/>
                </a:ext>
              </a:extLst>
            </p:cNvPr>
            <p:cNvSpPr>
              <a:spLocks/>
            </p:cNvSpPr>
            <p:nvPr/>
          </p:nvSpPr>
          <p:spPr bwMode="auto">
            <a:xfrm>
              <a:off x="2403" y="548"/>
              <a:ext cx="76" cy="87"/>
            </a:xfrm>
            <a:custGeom>
              <a:avLst/>
              <a:gdLst>
                <a:gd name="T0" fmla="*/ 0 w 76"/>
                <a:gd name="T1" fmla="*/ 44 h 87"/>
                <a:gd name="T2" fmla="*/ 38 w 76"/>
                <a:gd name="T3" fmla="*/ 65 h 87"/>
                <a:gd name="T4" fmla="*/ 76 w 76"/>
                <a:gd name="T5" fmla="*/ 87 h 87"/>
                <a:gd name="T6" fmla="*/ 76 w 76"/>
                <a:gd name="T7" fmla="*/ 44 h 87"/>
                <a:gd name="T8" fmla="*/ 76 w 76"/>
                <a:gd name="T9" fmla="*/ 0 h 87"/>
                <a:gd name="T10" fmla="*/ 38 w 76"/>
                <a:gd name="T11" fmla="*/ 22 h 87"/>
                <a:gd name="T12" fmla="*/ 0 w 7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76" h="87">
                  <a:moveTo>
                    <a:pt x="0" y="44"/>
                  </a:moveTo>
                  <a:lnTo>
                    <a:pt x="38" y="65"/>
                  </a:lnTo>
                  <a:lnTo>
                    <a:pt x="76" y="87"/>
                  </a:lnTo>
                  <a:lnTo>
                    <a:pt x="76" y="44"/>
                  </a:lnTo>
                  <a:lnTo>
                    <a:pt x="76" y="0"/>
                  </a:lnTo>
                  <a:lnTo>
                    <a:pt x="38" y="22"/>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9" name="Freeform 41">
              <a:extLst>
                <a:ext uri="{FF2B5EF4-FFF2-40B4-BE49-F238E27FC236}">
                  <a16:creationId xmlns:a16="http://schemas.microsoft.com/office/drawing/2014/main" id="{B43A4289-1594-42F6-BFDD-1907618D6BE3}"/>
                </a:ext>
              </a:extLst>
            </p:cNvPr>
            <p:cNvSpPr>
              <a:spLocks/>
            </p:cNvSpPr>
            <p:nvPr/>
          </p:nvSpPr>
          <p:spPr bwMode="auto">
            <a:xfrm>
              <a:off x="5282" y="1689"/>
              <a:ext cx="722" cy="716"/>
            </a:xfrm>
            <a:custGeom>
              <a:avLst/>
              <a:gdLst>
                <a:gd name="T0" fmla="*/ 0 w 427"/>
                <a:gd name="T1" fmla="*/ 8 h 423"/>
                <a:gd name="T2" fmla="*/ 396 w 427"/>
                <a:gd name="T3" fmla="*/ 398 h 423"/>
                <a:gd name="T4" fmla="*/ 394 w 427"/>
                <a:gd name="T5" fmla="*/ 407 h 423"/>
                <a:gd name="T6" fmla="*/ 410 w 427"/>
                <a:gd name="T7" fmla="*/ 423 h 423"/>
                <a:gd name="T8" fmla="*/ 427 w 427"/>
                <a:gd name="T9" fmla="*/ 407 h 423"/>
                <a:gd name="T10" fmla="*/ 410 w 427"/>
                <a:gd name="T11" fmla="*/ 391 h 423"/>
                <a:gd name="T12" fmla="*/ 404 w 427"/>
                <a:gd name="T13" fmla="*/ 392 h 423"/>
                <a:gd name="T14" fmla="*/ 105 w 427"/>
                <a:gd name="T15" fmla="*/ 97 h 423"/>
                <a:gd name="T16" fmla="*/ 208 w 427"/>
                <a:gd name="T17" fmla="*/ 97 h 423"/>
                <a:gd name="T18" fmla="*/ 284 w 427"/>
                <a:gd name="T19" fmla="*/ 171 h 423"/>
                <a:gd name="T20" fmla="*/ 292 w 427"/>
                <a:gd name="T21" fmla="*/ 164 h 423"/>
                <a:gd name="T22" fmla="*/ 213 w 427"/>
                <a:gd name="T23" fmla="*/ 86 h 423"/>
                <a:gd name="T24" fmla="*/ 95 w 427"/>
                <a:gd name="T25" fmla="*/ 86 h 423"/>
                <a:gd name="T26" fmla="*/ 7 w 427"/>
                <a:gd name="T27" fmla="*/ 0 h 423"/>
                <a:gd name="T28" fmla="*/ 0 w 427"/>
                <a:gd name="T29" fmla="*/ 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423">
                  <a:moveTo>
                    <a:pt x="0" y="8"/>
                  </a:moveTo>
                  <a:cubicBezTo>
                    <a:pt x="396" y="398"/>
                    <a:pt x="396" y="398"/>
                    <a:pt x="396" y="398"/>
                  </a:cubicBezTo>
                  <a:cubicBezTo>
                    <a:pt x="394" y="401"/>
                    <a:pt x="394" y="404"/>
                    <a:pt x="394" y="407"/>
                  </a:cubicBezTo>
                  <a:cubicBezTo>
                    <a:pt x="394" y="416"/>
                    <a:pt x="401" y="423"/>
                    <a:pt x="410" y="423"/>
                  </a:cubicBezTo>
                  <a:cubicBezTo>
                    <a:pt x="419" y="423"/>
                    <a:pt x="427" y="416"/>
                    <a:pt x="427" y="407"/>
                  </a:cubicBezTo>
                  <a:cubicBezTo>
                    <a:pt x="427" y="398"/>
                    <a:pt x="419" y="391"/>
                    <a:pt x="410" y="391"/>
                  </a:cubicBezTo>
                  <a:cubicBezTo>
                    <a:pt x="408" y="391"/>
                    <a:pt x="406" y="391"/>
                    <a:pt x="404" y="392"/>
                  </a:cubicBezTo>
                  <a:cubicBezTo>
                    <a:pt x="105" y="97"/>
                    <a:pt x="105" y="97"/>
                    <a:pt x="105" y="97"/>
                  </a:cubicBezTo>
                  <a:cubicBezTo>
                    <a:pt x="208" y="97"/>
                    <a:pt x="208" y="97"/>
                    <a:pt x="208" y="97"/>
                  </a:cubicBezTo>
                  <a:cubicBezTo>
                    <a:pt x="284" y="171"/>
                    <a:pt x="284" y="171"/>
                    <a:pt x="284" y="171"/>
                  </a:cubicBezTo>
                  <a:cubicBezTo>
                    <a:pt x="292" y="164"/>
                    <a:pt x="292" y="164"/>
                    <a:pt x="292" y="164"/>
                  </a:cubicBezTo>
                  <a:cubicBezTo>
                    <a:pt x="213" y="86"/>
                    <a:pt x="213" y="86"/>
                    <a:pt x="213" y="86"/>
                  </a:cubicBezTo>
                  <a:cubicBezTo>
                    <a:pt x="95" y="86"/>
                    <a:pt x="95" y="86"/>
                    <a:pt x="95" y="86"/>
                  </a:cubicBezTo>
                  <a:cubicBezTo>
                    <a:pt x="7" y="0"/>
                    <a:pt x="7" y="0"/>
                    <a:pt x="7" y="0"/>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0" name="Freeform 42">
              <a:extLst>
                <a:ext uri="{FF2B5EF4-FFF2-40B4-BE49-F238E27FC236}">
                  <a16:creationId xmlns:a16="http://schemas.microsoft.com/office/drawing/2014/main" id="{49FF1CBD-2139-42F6-8CEE-259030FB3149}"/>
                </a:ext>
              </a:extLst>
            </p:cNvPr>
            <p:cNvSpPr>
              <a:spLocks/>
            </p:cNvSpPr>
            <p:nvPr/>
          </p:nvSpPr>
          <p:spPr bwMode="auto">
            <a:xfrm>
              <a:off x="4505" y="455"/>
              <a:ext cx="88" cy="98"/>
            </a:xfrm>
            <a:custGeom>
              <a:avLst/>
              <a:gdLst>
                <a:gd name="T0" fmla="*/ 87 w 88"/>
                <a:gd name="T1" fmla="*/ 49 h 98"/>
                <a:gd name="T2" fmla="*/ 88 w 88"/>
                <a:gd name="T3" fmla="*/ 0 h 98"/>
                <a:gd name="T4" fmla="*/ 44 w 88"/>
                <a:gd name="T5" fmla="*/ 24 h 98"/>
                <a:gd name="T6" fmla="*/ 0 w 88"/>
                <a:gd name="T7" fmla="*/ 48 h 98"/>
                <a:gd name="T8" fmla="*/ 43 w 88"/>
                <a:gd name="T9" fmla="*/ 73 h 98"/>
                <a:gd name="T10" fmla="*/ 87 w 88"/>
                <a:gd name="T11" fmla="*/ 98 h 98"/>
                <a:gd name="T12" fmla="*/ 87 w 88"/>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87" y="49"/>
                  </a:moveTo>
                  <a:lnTo>
                    <a:pt x="88" y="0"/>
                  </a:lnTo>
                  <a:lnTo>
                    <a:pt x="44" y="24"/>
                  </a:lnTo>
                  <a:lnTo>
                    <a:pt x="0" y="48"/>
                  </a:lnTo>
                  <a:lnTo>
                    <a:pt x="43" y="73"/>
                  </a:lnTo>
                  <a:lnTo>
                    <a:pt x="87" y="98"/>
                  </a:lnTo>
                  <a:lnTo>
                    <a:pt x="8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1" name="Freeform 43">
              <a:extLst>
                <a:ext uri="{FF2B5EF4-FFF2-40B4-BE49-F238E27FC236}">
                  <a16:creationId xmlns:a16="http://schemas.microsoft.com/office/drawing/2014/main" id="{DE2B70BD-5272-4FB7-8BCF-9040D8A2237B}"/>
                </a:ext>
              </a:extLst>
            </p:cNvPr>
            <p:cNvSpPr>
              <a:spLocks/>
            </p:cNvSpPr>
            <p:nvPr/>
          </p:nvSpPr>
          <p:spPr bwMode="auto">
            <a:xfrm>
              <a:off x="4626" y="455"/>
              <a:ext cx="86" cy="98"/>
            </a:xfrm>
            <a:custGeom>
              <a:avLst/>
              <a:gdLst>
                <a:gd name="T0" fmla="*/ 84 w 86"/>
                <a:gd name="T1" fmla="*/ 49 h 98"/>
                <a:gd name="T2" fmla="*/ 86 w 86"/>
                <a:gd name="T3" fmla="*/ 0 h 98"/>
                <a:gd name="T4" fmla="*/ 42 w 86"/>
                <a:gd name="T5" fmla="*/ 24 h 98"/>
                <a:gd name="T6" fmla="*/ 0 w 86"/>
                <a:gd name="T7" fmla="*/ 48 h 98"/>
                <a:gd name="T8" fmla="*/ 42 w 86"/>
                <a:gd name="T9" fmla="*/ 73 h 98"/>
                <a:gd name="T10" fmla="*/ 84 w 86"/>
                <a:gd name="T11" fmla="*/ 98 h 98"/>
                <a:gd name="T12" fmla="*/ 84 w 86"/>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84" y="49"/>
                  </a:moveTo>
                  <a:lnTo>
                    <a:pt x="86" y="0"/>
                  </a:lnTo>
                  <a:lnTo>
                    <a:pt x="42" y="24"/>
                  </a:lnTo>
                  <a:lnTo>
                    <a:pt x="0" y="48"/>
                  </a:lnTo>
                  <a:lnTo>
                    <a:pt x="42" y="73"/>
                  </a:lnTo>
                  <a:lnTo>
                    <a:pt x="84" y="98"/>
                  </a:lnTo>
                  <a:lnTo>
                    <a:pt x="8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2" name="Freeform 44">
              <a:extLst>
                <a:ext uri="{FF2B5EF4-FFF2-40B4-BE49-F238E27FC236}">
                  <a16:creationId xmlns:a16="http://schemas.microsoft.com/office/drawing/2014/main" id="{7C629A5F-3038-4686-BB81-52381D18C51D}"/>
                </a:ext>
              </a:extLst>
            </p:cNvPr>
            <p:cNvSpPr>
              <a:spLocks/>
            </p:cNvSpPr>
            <p:nvPr/>
          </p:nvSpPr>
          <p:spPr bwMode="auto">
            <a:xfrm>
              <a:off x="5469" y="17"/>
              <a:ext cx="98" cy="86"/>
            </a:xfrm>
            <a:custGeom>
              <a:avLst/>
              <a:gdLst>
                <a:gd name="T0" fmla="*/ 98 w 98"/>
                <a:gd name="T1" fmla="*/ 86 h 86"/>
                <a:gd name="T2" fmla="*/ 75 w 98"/>
                <a:gd name="T3" fmla="*/ 42 h 86"/>
                <a:gd name="T4" fmla="*/ 51 w 98"/>
                <a:gd name="T5" fmla="*/ 0 h 86"/>
                <a:gd name="T6" fmla="*/ 26 w 98"/>
                <a:gd name="T7" fmla="*/ 41 h 86"/>
                <a:gd name="T8" fmla="*/ 0 w 98"/>
                <a:gd name="T9" fmla="*/ 83 h 86"/>
                <a:gd name="T10" fmla="*/ 49 w 98"/>
                <a:gd name="T11" fmla="*/ 85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2"/>
                  </a:lnTo>
                  <a:lnTo>
                    <a:pt x="51" y="0"/>
                  </a:lnTo>
                  <a:lnTo>
                    <a:pt x="26" y="41"/>
                  </a:lnTo>
                  <a:lnTo>
                    <a:pt x="0" y="83"/>
                  </a:lnTo>
                  <a:lnTo>
                    <a:pt x="49" y="85"/>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3" name="Freeform 45">
              <a:extLst>
                <a:ext uri="{FF2B5EF4-FFF2-40B4-BE49-F238E27FC236}">
                  <a16:creationId xmlns:a16="http://schemas.microsoft.com/office/drawing/2014/main" id="{0890A98F-E27F-4C07-8449-0925712467B1}"/>
                </a:ext>
              </a:extLst>
            </p:cNvPr>
            <p:cNvSpPr>
              <a:spLocks/>
            </p:cNvSpPr>
            <p:nvPr/>
          </p:nvSpPr>
          <p:spPr bwMode="auto">
            <a:xfrm>
              <a:off x="5469" y="134"/>
              <a:ext cx="98" cy="86"/>
            </a:xfrm>
            <a:custGeom>
              <a:avLst/>
              <a:gdLst>
                <a:gd name="T0" fmla="*/ 98 w 98"/>
                <a:gd name="T1" fmla="*/ 86 h 86"/>
                <a:gd name="T2" fmla="*/ 75 w 98"/>
                <a:gd name="T3" fmla="*/ 44 h 86"/>
                <a:gd name="T4" fmla="*/ 51 w 98"/>
                <a:gd name="T5" fmla="*/ 0 h 86"/>
                <a:gd name="T6" fmla="*/ 26 w 98"/>
                <a:gd name="T7" fmla="*/ 42 h 86"/>
                <a:gd name="T8" fmla="*/ 0 w 98"/>
                <a:gd name="T9" fmla="*/ 84 h 86"/>
                <a:gd name="T10" fmla="*/ 49 w 98"/>
                <a:gd name="T11" fmla="*/ 86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4"/>
                  </a:lnTo>
                  <a:lnTo>
                    <a:pt x="51" y="0"/>
                  </a:lnTo>
                  <a:lnTo>
                    <a:pt x="26" y="42"/>
                  </a:lnTo>
                  <a:lnTo>
                    <a:pt x="0" y="84"/>
                  </a:lnTo>
                  <a:lnTo>
                    <a:pt x="49" y="86"/>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4" name="Freeform 48">
              <a:extLst>
                <a:ext uri="{FF2B5EF4-FFF2-40B4-BE49-F238E27FC236}">
                  <a16:creationId xmlns:a16="http://schemas.microsoft.com/office/drawing/2014/main" id="{6E378293-C59F-4407-B17D-00D455722A0D}"/>
                </a:ext>
              </a:extLst>
            </p:cNvPr>
            <p:cNvSpPr>
              <a:spLocks noEditPoints="1"/>
            </p:cNvSpPr>
            <p:nvPr/>
          </p:nvSpPr>
          <p:spPr bwMode="auto">
            <a:xfrm>
              <a:off x="5441" y="1267"/>
              <a:ext cx="715" cy="187"/>
            </a:xfrm>
            <a:custGeom>
              <a:avLst/>
              <a:gdLst>
                <a:gd name="T0" fmla="*/ 112 w 423"/>
                <a:gd name="T1" fmla="*/ 50 h 110"/>
                <a:gd name="T2" fmla="*/ 56 w 423"/>
                <a:gd name="T3" fmla="*/ 0 h 110"/>
                <a:gd name="T4" fmla="*/ 0 w 423"/>
                <a:gd name="T5" fmla="*/ 55 h 110"/>
                <a:gd name="T6" fmla="*/ 56 w 423"/>
                <a:gd name="T7" fmla="*/ 110 h 110"/>
                <a:gd name="T8" fmla="*/ 112 w 423"/>
                <a:gd name="T9" fmla="*/ 60 h 110"/>
                <a:gd name="T10" fmla="*/ 391 w 423"/>
                <a:gd name="T11" fmla="*/ 60 h 110"/>
                <a:gd name="T12" fmla="*/ 406 w 423"/>
                <a:gd name="T13" fmla="*/ 71 h 110"/>
                <a:gd name="T14" fmla="*/ 423 w 423"/>
                <a:gd name="T15" fmla="*/ 55 h 110"/>
                <a:gd name="T16" fmla="*/ 406 w 423"/>
                <a:gd name="T17" fmla="*/ 38 h 110"/>
                <a:gd name="T18" fmla="*/ 390 w 423"/>
                <a:gd name="T19" fmla="*/ 50 h 110"/>
                <a:gd name="T20" fmla="*/ 112 w 423"/>
                <a:gd name="T21" fmla="*/ 50 h 110"/>
                <a:gd name="T22" fmla="*/ 56 w 423"/>
                <a:gd name="T23" fmla="*/ 100 h 110"/>
                <a:gd name="T24" fmla="*/ 11 w 423"/>
                <a:gd name="T25" fmla="*/ 55 h 110"/>
                <a:gd name="T26" fmla="*/ 56 w 423"/>
                <a:gd name="T27" fmla="*/ 10 h 110"/>
                <a:gd name="T28" fmla="*/ 102 w 423"/>
                <a:gd name="T29" fmla="*/ 55 h 110"/>
                <a:gd name="T30" fmla="*/ 56 w 423"/>
                <a:gd name="T31"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110">
                  <a:moveTo>
                    <a:pt x="112" y="50"/>
                  </a:moveTo>
                  <a:cubicBezTo>
                    <a:pt x="109" y="22"/>
                    <a:pt x="85" y="0"/>
                    <a:pt x="56" y="0"/>
                  </a:cubicBezTo>
                  <a:cubicBezTo>
                    <a:pt x="25" y="0"/>
                    <a:pt x="0" y="25"/>
                    <a:pt x="0" y="55"/>
                  </a:cubicBezTo>
                  <a:cubicBezTo>
                    <a:pt x="0" y="86"/>
                    <a:pt x="25" y="110"/>
                    <a:pt x="56" y="110"/>
                  </a:cubicBezTo>
                  <a:cubicBezTo>
                    <a:pt x="85" y="110"/>
                    <a:pt x="109" y="88"/>
                    <a:pt x="112" y="60"/>
                  </a:cubicBezTo>
                  <a:cubicBezTo>
                    <a:pt x="391" y="60"/>
                    <a:pt x="391" y="60"/>
                    <a:pt x="391" y="60"/>
                  </a:cubicBezTo>
                  <a:cubicBezTo>
                    <a:pt x="393" y="67"/>
                    <a:pt x="399" y="71"/>
                    <a:pt x="406" y="71"/>
                  </a:cubicBezTo>
                  <a:cubicBezTo>
                    <a:pt x="415" y="71"/>
                    <a:pt x="423" y="64"/>
                    <a:pt x="423" y="55"/>
                  </a:cubicBezTo>
                  <a:cubicBezTo>
                    <a:pt x="423" y="46"/>
                    <a:pt x="415" y="38"/>
                    <a:pt x="406" y="38"/>
                  </a:cubicBezTo>
                  <a:cubicBezTo>
                    <a:pt x="399" y="38"/>
                    <a:pt x="392" y="43"/>
                    <a:pt x="390" y="50"/>
                  </a:cubicBezTo>
                  <a:lnTo>
                    <a:pt x="112" y="50"/>
                  </a:lnTo>
                  <a:close/>
                  <a:moveTo>
                    <a:pt x="56" y="100"/>
                  </a:moveTo>
                  <a:cubicBezTo>
                    <a:pt x="31" y="100"/>
                    <a:pt x="11" y="80"/>
                    <a:pt x="11" y="55"/>
                  </a:cubicBezTo>
                  <a:cubicBezTo>
                    <a:pt x="11" y="30"/>
                    <a:pt x="31" y="10"/>
                    <a:pt x="56" y="10"/>
                  </a:cubicBezTo>
                  <a:cubicBezTo>
                    <a:pt x="81" y="10"/>
                    <a:pt x="102" y="30"/>
                    <a:pt x="102" y="55"/>
                  </a:cubicBezTo>
                  <a:cubicBezTo>
                    <a:pt x="102" y="80"/>
                    <a:pt x="81" y="100"/>
                    <a:pt x="56"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5" name="Freeform 49">
              <a:extLst>
                <a:ext uri="{FF2B5EF4-FFF2-40B4-BE49-F238E27FC236}">
                  <a16:creationId xmlns:a16="http://schemas.microsoft.com/office/drawing/2014/main" id="{3829F72A-6204-4A40-951C-602D69404C95}"/>
                </a:ext>
              </a:extLst>
            </p:cNvPr>
            <p:cNvSpPr>
              <a:spLocks/>
            </p:cNvSpPr>
            <p:nvPr/>
          </p:nvSpPr>
          <p:spPr bwMode="auto">
            <a:xfrm>
              <a:off x="5009" y="2178"/>
              <a:ext cx="127" cy="144"/>
            </a:xfrm>
            <a:custGeom>
              <a:avLst/>
              <a:gdLst>
                <a:gd name="T0" fmla="*/ 0 w 127"/>
                <a:gd name="T1" fmla="*/ 35 h 144"/>
                <a:gd name="T2" fmla="*/ 0 w 127"/>
                <a:gd name="T3" fmla="*/ 108 h 144"/>
                <a:gd name="T4" fmla="*/ 65 w 127"/>
                <a:gd name="T5" fmla="*/ 144 h 144"/>
                <a:gd name="T6" fmla="*/ 127 w 127"/>
                <a:gd name="T7" fmla="*/ 108 h 144"/>
                <a:gd name="T8" fmla="*/ 127 w 127"/>
                <a:gd name="T9" fmla="*/ 35 h 144"/>
                <a:gd name="T10" fmla="*/ 65 w 127"/>
                <a:gd name="T11" fmla="*/ 0 h 144"/>
                <a:gd name="T12" fmla="*/ 0 w 127"/>
                <a:gd name="T13" fmla="*/ 35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0" y="35"/>
                  </a:moveTo>
                  <a:lnTo>
                    <a:pt x="0" y="108"/>
                  </a:lnTo>
                  <a:lnTo>
                    <a:pt x="65" y="144"/>
                  </a:lnTo>
                  <a:lnTo>
                    <a:pt x="127" y="108"/>
                  </a:lnTo>
                  <a:lnTo>
                    <a:pt x="127" y="35"/>
                  </a:lnTo>
                  <a:lnTo>
                    <a:pt x="65"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6" name="Freeform 50">
              <a:extLst>
                <a:ext uri="{FF2B5EF4-FFF2-40B4-BE49-F238E27FC236}">
                  <a16:creationId xmlns:a16="http://schemas.microsoft.com/office/drawing/2014/main" id="{BEBE75A3-8EDF-4397-A731-D66AF0390246}"/>
                </a:ext>
              </a:extLst>
            </p:cNvPr>
            <p:cNvSpPr>
              <a:spLocks/>
            </p:cNvSpPr>
            <p:nvPr/>
          </p:nvSpPr>
          <p:spPr bwMode="auto">
            <a:xfrm>
              <a:off x="2999" y="252"/>
              <a:ext cx="126" cy="144"/>
            </a:xfrm>
            <a:custGeom>
              <a:avLst/>
              <a:gdLst>
                <a:gd name="T0" fmla="*/ 62 w 126"/>
                <a:gd name="T1" fmla="*/ 144 h 144"/>
                <a:gd name="T2" fmla="*/ 126 w 126"/>
                <a:gd name="T3" fmla="*/ 108 h 144"/>
                <a:gd name="T4" fmla="*/ 126 w 126"/>
                <a:gd name="T5" fmla="*/ 36 h 144"/>
                <a:gd name="T6" fmla="*/ 62 w 126"/>
                <a:gd name="T7" fmla="*/ 0 h 144"/>
                <a:gd name="T8" fmla="*/ 0 w 126"/>
                <a:gd name="T9" fmla="*/ 36 h 144"/>
                <a:gd name="T10" fmla="*/ 0 w 126"/>
                <a:gd name="T11" fmla="*/ 108 h 144"/>
                <a:gd name="T12" fmla="*/ 62 w 126"/>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6" h="144">
                  <a:moveTo>
                    <a:pt x="62" y="144"/>
                  </a:moveTo>
                  <a:lnTo>
                    <a:pt x="126" y="108"/>
                  </a:lnTo>
                  <a:lnTo>
                    <a:pt x="126" y="36"/>
                  </a:lnTo>
                  <a:lnTo>
                    <a:pt x="62" y="0"/>
                  </a:lnTo>
                  <a:lnTo>
                    <a:pt x="0" y="36"/>
                  </a:lnTo>
                  <a:lnTo>
                    <a:pt x="0" y="108"/>
                  </a:lnTo>
                  <a:lnTo>
                    <a:pt x="6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7" name="Freeform 51">
              <a:extLst>
                <a:ext uri="{FF2B5EF4-FFF2-40B4-BE49-F238E27FC236}">
                  <a16:creationId xmlns:a16="http://schemas.microsoft.com/office/drawing/2014/main" id="{322D4416-7269-4C3A-8127-513428E02E17}"/>
                </a:ext>
              </a:extLst>
            </p:cNvPr>
            <p:cNvSpPr>
              <a:spLocks noEditPoints="1"/>
            </p:cNvSpPr>
            <p:nvPr/>
          </p:nvSpPr>
          <p:spPr bwMode="auto">
            <a:xfrm>
              <a:off x="3386" y="714"/>
              <a:ext cx="291" cy="332"/>
            </a:xfrm>
            <a:custGeom>
              <a:avLst/>
              <a:gdLst>
                <a:gd name="T0" fmla="*/ 291 w 291"/>
                <a:gd name="T1" fmla="*/ 332 h 332"/>
                <a:gd name="T2" fmla="*/ 291 w 291"/>
                <a:gd name="T3" fmla="*/ 0 h 332"/>
                <a:gd name="T4" fmla="*/ 0 w 291"/>
                <a:gd name="T5" fmla="*/ 166 h 332"/>
                <a:gd name="T6" fmla="*/ 291 w 291"/>
                <a:gd name="T7" fmla="*/ 332 h 332"/>
                <a:gd name="T8" fmla="*/ 274 w 291"/>
                <a:gd name="T9" fmla="*/ 166 h 332"/>
                <a:gd name="T10" fmla="*/ 274 w 291"/>
                <a:gd name="T11" fmla="*/ 301 h 332"/>
                <a:gd name="T12" fmla="*/ 35 w 291"/>
                <a:gd name="T13" fmla="*/ 166 h 332"/>
                <a:gd name="T14" fmla="*/ 274 w 291"/>
                <a:gd name="T15" fmla="*/ 31 h 332"/>
                <a:gd name="T16" fmla="*/ 274 w 291"/>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332">
                  <a:moveTo>
                    <a:pt x="291" y="332"/>
                  </a:moveTo>
                  <a:lnTo>
                    <a:pt x="291" y="0"/>
                  </a:lnTo>
                  <a:lnTo>
                    <a:pt x="0" y="166"/>
                  </a:lnTo>
                  <a:lnTo>
                    <a:pt x="291" y="332"/>
                  </a:lnTo>
                  <a:close/>
                  <a:moveTo>
                    <a:pt x="274" y="166"/>
                  </a:moveTo>
                  <a:lnTo>
                    <a:pt x="274" y="301"/>
                  </a:lnTo>
                  <a:lnTo>
                    <a:pt x="35" y="166"/>
                  </a:lnTo>
                  <a:lnTo>
                    <a:pt x="274" y="31"/>
                  </a:lnTo>
                  <a:lnTo>
                    <a:pt x="274"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8" name="Freeform 52">
              <a:extLst>
                <a:ext uri="{FF2B5EF4-FFF2-40B4-BE49-F238E27FC236}">
                  <a16:creationId xmlns:a16="http://schemas.microsoft.com/office/drawing/2014/main" id="{74733014-6DC3-4764-B1BB-28254002F956}"/>
                </a:ext>
              </a:extLst>
            </p:cNvPr>
            <p:cNvSpPr>
              <a:spLocks noEditPoints="1"/>
            </p:cNvSpPr>
            <p:nvPr/>
          </p:nvSpPr>
          <p:spPr bwMode="auto">
            <a:xfrm>
              <a:off x="4771" y="2652"/>
              <a:ext cx="291" cy="248"/>
            </a:xfrm>
            <a:custGeom>
              <a:avLst/>
              <a:gdLst>
                <a:gd name="T0" fmla="*/ 145 w 291"/>
                <a:gd name="T1" fmla="*/ 248 h 248"/>
                <a:gd name="T2" fmla="*/ 291 w 291"/>
                <a:gd name="T3" fmla="*/ 0 h 248"/>
                <a:gd name="T4" fmla="*/ 0 w 291"/>
                <a:gd name="T5" fmla="*/ 0 h 248"/>
                <a:gd name="T6" fmla="*/ 145 w 291"/>
                <a:gd name="T7" fmla="*/ 248 h 248"/>
                <a:gd name="T8" fmla="*/ 145 w 291"/>
                <a:gd name="T9" fmla="*/ 214 h 248"/>
                <a:gd name="T10" fmla="*/ 30 w 291"/>
                <a:gd name="T11" fmla="*/ 18 h 248"/>
                <a:gd name="T12" fmla="*/ 260 w 291"/>
                <a:gd name="T13" fmla="*/ 18 h 248"/>
                <a:gd name="T14" fmla="*/ 145 w 291"/>
                <a:gd name="T15" fmla="*/ 214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48">
                  <a:moveTo>
                    <a:pt x="145" y="248"/>
                  </a:moveTo>
                  <a:lnTo>
                    <a:pt x="291" y="0"/>
                  </a:lnTo>
                  <a:lnTo>
                    <a:pt x="0" y="0"/>
                  </a:lnTo>
                  <a:lnTo>
                    <a:pt x="145" y="248"/>
                  </a:lnTo>
                  <a:close/>
                  <a:moveTo>
                    <a:pt x="145" y="214"/>
                  </a:moveTo>
                  <a:lnTo>
                    <a:pt x="30" y="18"/>
                  </a:lnTo>
                  <a:lnTo>
                    <a:pt x="260" y="18"/>
                  </a:lnTo>
                  <a:lnTo>
                    <a:pt x="145"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9" name="Oval 53">
              <a:extLst>
                <a:ext uri="{FF2B5EF4-FFF2-40B4-BE49-F238E27FC236}">
                  <a16:creationId xmlns:a16="http://schemas.microsoft.com/office/drawing/2014/main" id="{036A5FFE-B3D4-4494-BF96-F3B5887903C7}"/>
                </a:ext>
              </a:extLst>
            </p:cNvPr>
            <p:cNvSpPr>
              <a:spLocks noChangeArrowheads="1"/>
            </p:cNvSpPr>
            <p:nvPr/>
          </p:nvSpPr>
          <p:spPr bwMode="auto">
            <a:xfrm>
              <a:off x="3234" y="474"/>
              <a:ext cx="135" cy="1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0" name="Oval 54">
              <a:extLst>
                <a:ext uri="{FF2B5EF4-FFF2-40B4-BE49-F238E27FC236}">
                  <a16:creationId xmlns:a16="http://schemas.microsoft.com/office/drawing/2014/main" id="{DC0FAF92-1D51-427C-97FD-0B3936180FB8}"/>
                </a:ext>
              </a:extLst>
            </p:cNvPr>
            <p:cNvSpPr>
              <a:spLocks noChangeArrowheads="1"/>
            </p:cNvSpPr>
            <p:nvPr/>
          </p:nvSpPr>
          <p:spPr bwMode="auto">
            <a:xfrm>
              <a:off x="5075" y="646"/>
              <a:ext cx="237" cy="2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1" name="Freeform 56">
              <a:extLst>
                <a:ext uri="{FF2B5EF4-FFF2-40B4-BE49-F238E27FC236}">
                  <a16:creationId xmlns:a16="http://schemas.microsoft.com/office/drawing/2014/main" id="{B32A69B5-9CF0-4D0F-8497-7A986C490ABC}"/>
                </a:ext>
              </a:extLst>
            </p:cNvPr>
            <p:cNvSpPr>
              <a:spLocks/>
            </p:cNvSpPr>
            <p:nvPr/>
          </p:nvSpPr>
          <p:spPr bwMode="auto">
            <a:xfrm>
              <a:off x="4333" y="1212"/>
              <a:ext cx="198" cy="226"/>
            </a:xfrm>
            <a:custGeom>
              <a:avLst/>
              <a:gdLst>
                <a:gd name="T0" fmla="*/ 0 w 198"/>
                <a:gd name="T1" fmla="*/ 57 h 226"/>
                <a:gd name="T2" fmla="*/ 100 w 198"/>
                <a:gd name="T3" fmla="*/ 0 h 226"/>
                <a:gd name="T4" fmla="*/ 198 w 198"/>
                <a:gd name="T5" fmla="*/ 57 h 226"/>
                <a:gd name="T6" fmla="*/ 198 w 198"/>
                <a:gd name="T7" fmla="*/ 170 h 226"/>
                <a:gd name="T8" fmla="*/ 100 w 198"/>
                <a:gd name="T9" fmla="*/ 226 h 226"/>
                <a:gd name="T10" fmla="*/ 0 w 198"/>
                <a:gd name="T11" fmla="*/ 170 h 226"/>
                <a:gd name="T12" fmla="*/ 0 w 198"/>
                <a:gd name="T13" fmla="*/ 57 h 226"/>
              </a:gdLst>
              <a:ahLst/>
              <a:cxnLst>
                <a:cxn ang="0">
                  <a:pos x="T0" y="T1"/>
                </a:cxn>
                <a:cxn ang="0">
                  <a:pos x="T2" y="T3"/>
                </a:cxn>
                <a:cxn ang="0">
                  <a:pos x="T4" y="T5"/>
                </a:cxn>
                <a:cxn ang="0">
                  <a:pos x="T6" y="T7"/>
                </a:cxn>
                <a:cxn ang="0">
                  <a:pos x="T8" y="T9"/>
                </a:cxn>
                <a:cxn ang="0">
                  <a:pos x="T10" y="T11"/>
                </a:cxn>
                <a:cxn ang="0">
                  <a:pos x="T12" y="T13"/>
                </a:cxn>
              </a:cxnLst>
              <a:rect l="0" t="0" r="r" b="b"/>
              <a:pathLst>
                <a:path w="198" h="226">
                  <a:moveTo>
                    <a:pt x="0" y="57"/>
                  </a:moveTo>
                  <a:lnTo>
                    <a:pt x="100" y="0"/>
                  </a:lnTo>
                  <a:lnTo>
                    <a:pt x="198" y="57"/>
                  </a:lnTo>
                  <a:lnTo>
                    <a:pt x="198" y="170"/>
                  </a:lnTo>
                  <a:lnTo>
                    <a:pt x="100" y="226"/>
                  </a:lnTo>
                  <a:lnTo>
                    <a:pt x="0" y="17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2" name="Freeform 57">
              <a:extLst>
                <a:ext uri="{FF2B5EF4-FFF2-40B4-BE49-F238E27FC236}">
                  <a16:creationId xmlns:a16="http://schemas.microsoft.com/office/drawing/2014/main" id="{F7A4D77A-3DF5-476E-A537-E94923C2EB5B}"/>
                </a:ext>
              </a:extLst>
            </p:cNvPr>
            <p:cNvSpPr>
              <a:spLocks/>
            </p:cNvSpPr>
            <p:nvPr/>
          </p:nvSpPr>
          <p:spPr bwMode="auto">
            <a:xfrm>
              <a:off x="5145" y="1418"/>
              <a:ext cx="98" cy="112"/>
            </a:xfrm>
            <a:custGeom>
              <a:avLst/>
              <a:gdLst>
                <a:gd name="T0" fmla="*/ 0 w 98"/>
                <a:gd name="T1" fmla="*/ 29 h 112"/>
                <a:gd name="T2" fmla="*/ 49 w 98"/>
                <a:gd name="T3" fmla="*/ 0 h 112"/>
                <a:gd name="T4" fmla="*/ 98 w 98"/>
                <a:gd name="T5" fmla="*/ 29 h 112"/>
                <a:gd name="T6" fmla="*/ 98 w 98"/>
                <a:gd name="T7" fmla="*/ 83 h 112"/>
                <a:gd name="T8" fmla="*/ 49 w 98"/>
                <a:gd name="T9" fmla="*/ 112 h 112"/>
                <a:gd name="T10" fmla="*/ 0 w 98"/>
                <a:gd name="T11" fmla="*/ 83 h 112"/>
                <a:gd name="T12" fmla="*/ 0 w 98"/>
                <a:gd name="T13" fmla="*/ 29 h 112"/>
              </a:gdLst>
              <a:ahLst/>
              <a:cxnLst>
                <a:cxn ang="0">
                  <a:pos x="T0" y="T1"/>
                </a:cxn>
                <a:cxn ang="0">
                  <a:pos x="T2" y="T3"/>
                </a:cxn>
                <a:cxn ang="0">
                  <a:pos x="T4" y="T5"/>
                </a:cxn>
                <a:cxn ang="0">
                  <a:pos x="T6" y="T7"/>
                </a:cxn>
                <a:cxn ang="0">
                  <a:pos x="T8" y="T9"/>
                </a:cxn>
                <a:cxn ang="0">
                  <a:pos x="T10" y="T11"/>
                </a:cxn>
                <a:cxn ang="0">
                  <a:pos x="T12" y="T13"/>
                </a:cxn>
              </a:cxnLst>
              <a:rect l="0" t="0" r="r" b="b"/>
              <a:pathLst>
                <a:path w="98" h="112">
                  <a:moveTo>
                    <a:pt x="0" y="29"/>
                  </a:moveTo>
                  <a:lnTo>
                    <a:pt x="49" y="0"/>
                  </a:lnTo>
                  <a:lnTo>
                    <a:pt x="98" y="29"/>
                  </a:lnTo>
                  <a:lnTo>
                    <a:pt x="98" y="83"/>
                  </a:lnTo>
                  <a:lnTo>
                    <a:pt x="49" y="112"/>
                  </a:lnTo>
                  <a:lnTo>
                    <a:pt x="0" y="83"/>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3" name="Freeform 58">
              <a:extLst>
                <a:ext uri="{FF2B5EF4-FFF2-40B4-BE49-F238E27FC236}">
                  <a16:creationId xmlns:a16="http://schemas.microsoft.com/office/drawing/2014/main" id="{065557F0-D667-4859-9505-AA418FD55E13}"/>
                </a:ext>
              </a:extLst>
            </p:cNvPr>
            <p:cNvSpPr>
              <a:spLocks/>
            </p:cNvSpPr>
            <p:nvPr/>
          </p:nvSpPr>
          <p:spPr bwMode="auto">
            <a:xfrm>
              <a:off x="3525" y="829"/>
              <a:ext cx="89" cy="102"/>
            </a:xfrm>
            <a:custGeom>
              <a:avLst/>
              <a:gdLst>
                <a:gd name="T0" fmla="*/ 0 w 89"/>
                <a:gd name="T1" fmla="*/ 51 h 102"/>
                <a:gd name="T2" fmla="*/ 45 w 89"/>
                <a:gd name="T3" fmla="*/ 26 h 102"/>
                <a:gd name="T4" fmla="*/ 89 w 89"/>
                <a:gd name="T5" fmla="*/ 0 h 102"/>
                <a:gd name="T6" fmla="*/ 89 w 89"/>
                <a:gd name="T7" fmla="*/ 51 h 102"/>
                <a:gd name="T8" fmla="*/ 89 w 89"/>
                <a:gd name="T9" fmla="*/ 102 h 102"/>
                <a:gd name="T10" fmla="*/ 45 w 89"/>
                <a:gd name="T11" fmla="*/ 76 h 102"/>
                <a:gd name="T12" fmla="*/ 0 w 89"/>
                <a:gd name="T13" fmla="*/ 51 h 102"/>
              </a:gdLst>
              <a:ahLst/>
              <a:cxnLst>
                <a:cxn ang="0">
                  <a:pos x="T0" y="T1"/>
                </a:cxn>
                <a:cxn ang="0">
                  <a:pos x="T2" y="T3"/>
                </a:cxn>
                <a:cxn ang="0">
                  <a:pos x="T4" y="T5"/>
                </a:cxn>
                <a:cxn ang="0">
                  <a:pos x="T6" y="T7"/>
                </a:cxn>
                <a:cxn ang="0">
                  <a:pos x="T8" y="T9"/>
                </a:cxn>
                <a:cxn ang="0">
                  <a:pos x="T10" y="T11"/>
                </a:cxn>
                <a:cxn ang="0">
                  <a:pos x="T12" y="T13"/>
                </a:cxn>
              </a:cxnLst>
              <a:rect l="0" t="0" r="r" b="b"/>
              <a:pathLst>
                <a:path w="89" h="102">
                  <a:moveTo>
                    <a:pt x="0" y="51"/>
                  </a:moveTo>
                  <a:lnTo>
                    <a:pt x="45" y="26"/>
                  </a:lnTo>
                  <a:lnTo>
                    <a:pt x="89" y="0"/>
                  </a:lnTo>
                  <a:lnTo>
                    <a:pt x="89" y="51"/>
                  </a:lnTo>
                  <a:lnTo>
                    <a:pt x="89" y="102"/>
                  </a:lnTo>
                  <a:lnTo>
                    <a:pt x="45" y="76"/>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4" name="Freeform 59">
              <a:extLst>
                <a:ext uri="{FF2B5EF4-FFF2-40B4-BE49-F238E27FC236}">
                  <a16:creationId xmlns:a16="http://schemas.microsoft.com/office/drawing/2014/main" id="{7840F444-3EB0-4630-BF9C-7FB2FA63B035}"/>
                </a:ext>
              </a:extLst>
            </p:cNvPr>
            <p:cNvSpPr>
              <a:spLocks/>
            </p:cNvSpPr>
            <p:nvPr/>
          </p:nvSpPr>
          <p:spPr bwMode="auto">
            <a:xfrm>
              <a:off x="4872" y="2706"/>
              <a:ext cx="88" cy="76"/>
            </a:xfrm>
            <a:custGeom>
              <a:avLst/>
              <a:gdLst>
                <a:gd name="T0" fmla="*/ 44 w 88"/>
                <a:gd name="T1" fmla="*/ 76 h 76"/>
                <a:gd name="T2" fmla="*/ 22 w 88"/>
                <a:gd name="T3" fmla="*/ 37 h 76"/>
                <a:gd name="T4" fmla="*/ 0 w 88"/>
                <a:gd name="T5" fmla="*/ 0 h 76"/>
                <a:gd name="T6" fmla="*/ 44 w 88"/>
                <a:gd name="T7" fmla="*/ 0 h 76"/>
                <a:gd name="T8" fmla="*/ 88 w 88"/>
                <a:gd name="T9" fmla="*/ 0 h 76"/>
                <a:gd name="T10" fmla="*/ 66 w 88"/>
                <a:gd name="T11" fmla="*/ 37 h 76"/>
                <a:gd name="T12" fmla="*/ 44 w 88"/>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88" h="76">
                  <a:moveTo>
                    <a:pt x="44" y="76"/>
                  </a:moveTo>
                  <a:lnTo>
                    <a:pt x="22" y="37"/>
                  </a:lnTo>
                  <a:lnTo>
                    <a:pt x="0" y="0"/>
                  </a:lnTo>
                  <a:lnTo>
                    <a:pt x="44" y="0"/>
                  </a:lnTo>
                  <a:lnTo>
                    <a:pt x="88" y="0"/>
                  </a:lnTo>
                  <a:lnTo>
                    <a:pt x="66" y="37"/>
                  </a:lnTo>
                  <a:lnTo>
                    <a:pt x="4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sp>
        <p:nvSpPr>
          <p:cNvPr id="71" name="文本框 70">
            <a:extLst>
              <a:ext uri="{FF2B5EF4-FFF2-40B4-BE49-F238E27FC236}">
                <a16:creationId xmlns:a16="http://schemas.microsoft.com/office/drawing/2014/main" id="{A1318570-2AF4-4718-81A8-278B79C90F37}"/>
              </a:ext>
            </a:extLst>
          </p:cNvPr>
          <p:cNvSpPr txBox="1"/>
          <p:nvPr/>
        </p:nvSpPr>
        <p:spPr>
          <a:xfrm flipH="1">
            <a:off x="3642548" y="2154701"/>
            <a:ext cx="4906903" cy="2431371"/>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lnSpc>
                <a:spcPct val="150000"/>
              </a:lnSpc>
            </a:pPr>
            <a:r>
              <a:rPr lang="en-US" altLang="zh-CN" sz="5400" dirty="0">
                <a:ln w="6350">
                  <a:noFill/>
                </a:ln>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TỔNG KẾT</a:t>
            </a:r>
          </a:p>
          <a:p>
            <a:pPr algn="ctr" defTabSz="685800">
              <a:lnSpc>
                <a:spcPct val="150000"/>
              </a:lnSpc>
            </a:pPr>
            <a:r>
              <a:rPr lang="en-US" altLang="zh-CN" sz="5400" dirty="0">
                <a:ln w="6350">
                  <a:noFill/>
                </a:ln>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BÀI HỌC</a:t>
            </a:r>
            <a:endParaRPr lang="zh-CN" altLang="en-US" sz="5400" dirty="0">
              <a:ln w="6350">
                <a:noFill/>
              </a:ln>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7" name="组合 66">
            <a:extLst>
              <a:ext uri="{FF2B5EF4-FFF2-40B4-BE49-F238E27FC236}">
                <a16:creationId xmlns:a16="http://schemas.microsoft.com/office/drawing/2014/main" id="{9BF431FF-9D1C-4345-8A16-DD50BE8CBB0D}"/>
              </a:ext>
            </a:extLst>
          </p:cNvPr>
          <p:cNvGrpSpPr/>
          <p:nvPr/>
        </p:nvGrpSpPr>
        <p:grpSpPr>
          <a:xfrm>
            <a:off x="2344618" y="2891544"/>
            <a:ext cx="1074912" cy="1074912"/>
            <a:chOff x="5523005" y="2186837"/>
            <a:chExt cx="642258" cy="642258"/>
          </a:xfrm>
        </p:grpSpPr>
        <p:sp>
          <p:nvSpPr>
            <p:cNvPr id="68" name="椭圆 67">
              <a:extLst>
                <a:ext uri="{FF2B5EF4-FFF2-40B4-BE49-F238E27FC236}">
                  <a16:creationId xmlns:a16="http://schemas.microsoft.com/office/drawing/2014/main" id="{00CFEF1C-4673-4560-80A4-639C9E9EC30E}"/>
                </a:ext>
              </a:extLst>
            </p:cNvPr>
            <p:cNvSpPr/>
            <p:nvPr/>
          </p:nvSpPr>
          <p:spPr>
            <a:xfrm>
              <a:off x="5523005" y="2186837"/>
              <a:ext cx="642258" cy="642258"/>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dirty="0">
                <a:solidFill>
                  <a:srgbClr val="363F4A"/>
                </a:solidFill>
                <a:latin typeface="微软雅黑" panose="020B0503020204020204" pitchFamily="34" charset="-122"/>
                <a:ea typeface="微软雅黑" panose="020B0503020204020204" pitchFamily="34" charset="-122"/>
              </a:endParaRPr>
            </a:p>
          </p:txBody>
        </p:sp>
        <p:sp>
          <p:nvSpPr>
            <p:cNvPr id="69" name="文本框 68">
              <a:extLst>
                <a:ext uri="{FF2B5EF4-FFF2-40B4-BE49-F238E27FC236}">
                  <a16:creationId xmlns:a16="http://schemas.microsoft.com/office/drawing/2014/main" id="{8FDB38D9-4D41-4C5F-9B97-C4F1395D92C2}"/>
                </a:ext>
              </a:extLst>
            </p:cNvPr>
            <p:cNvSpPr txBox="1"/>
            <p:nvPr/>
          </p:nvSpPr>
          <p:spPr>
            <a:xfrm>
              <a:off x="5556788" y="2240549"/>
              <a:ext cx="593064" cy="551688"/>
            </a:xfrm>
            <a:prstGeom prst="rect">
              <a:avLst/>
            </a:prstGeom>
            <a:noFill/>
            <a:ln>
              <a:noFill/>
            </a:ln>
          </p:spPr>
          <p:txBody>
            <a:bodyPr wrap="none" rtlCol="0">
              <a:spAutoFit/>
            </a:bodyPr>
            <a:lstStyle/>
            <a:p>
              <a:r>
                <a:rPr lang="en-US" altLang="zh-CN" sz="5400" b="1">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III</a:t>
              </a:r>
              <a:endParaRPr lang="zh-CN" altLang="en-US" sz="54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1627851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p:cTn id="18" dur="500" fill="hold"/>
                                        <p:tgtEl>
                                          <p:spTgt spid="67"/>
                                        </p:tgtEl>
                                        <p:attrNameLst>
                                          <p:attrName>ppt_w</p:attrName>
                                        </p:attrNameLst>
                                      </p:cBhvr>
                                      <p:tavLst>
                                        <p:tav tm="0">
                                          <p:val>
                                            <p:fltVal val="0"/>
                                          </p:val>
                                        </p:tav>
                                        <p:tav tm="100000">
                                          <p:val>
                                            <p:strVal val="#ppt_w"/>
                                          </p:val>
                                        </p:tav>
                                      </p:tavLst>
                                    </p:anim>
                                    <p:anim calcmode="lin" valueType="num">
                                      <p:cBhvr>
                                        <p:cTn id="19" dur="500" fill="hold"/>
                                        <p:tgtEl>
                                          <p:spTgt spid="67"/>
                                        </p:tgtEl>
                                        <p:attrNameLst>
                                          <p:attrName>ppt_h</p:attrName>
                                        </p:attrNameLst>
                                      </p:cBhvr>
                                      <p:tavLst>
                                        <p:tav tm="0">
                                          <p:val>
                                            <p:fltVal val="0"/>
                                          </p:val>
                                        </p:tav>
                                        <p:tav tm="100000">
                                          <p:val>
                                            <p:strVal val="#ppt_h"/>
                                          </p:val>
                                        </p:tav>
                                      </p:tavLst>
                                    </p:anim>
                                    <p:animEffect transition="in" filter="fade">
                                      <p:cBhvr>
                                        <p:cTn id="20" dur="500"/>
                                        <p:tgtEl>
                                          <p:spTgt spid="67"/>
                                        </p:tgtEl>
                                      </p:cBhvr>
                                    </p:animEffect>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ppt_x"/>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Hình chữ nhật 58">
            <a:extLst>
              <a:ext uri="{FF2B5EF4-FFF2-40B4-BE49-F238E27FC236}">
                <a16:creationId xmlns:a16="http://schemas.microsoft.com/office/drawing/2014/main" id="{49065BF8-5872-434F-B158-49A05F1E8F5B}"/>
              </a:ext>
            </a:extLst>
          </p:cNvPr>
          <p:cNvSpPr/>
          <p:nvPr/>
        </p:nvSpPr>
        <p:spPr>
          <a:xfrm>
            <a:off x="653992" y="645455"/>
            <a:ext cx="2436888" cy="52938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组合 11">
            <a:extLst>
              <a:ext uri="{FF2B5EF4-FFF2-40B4-BE49-F238E27FC236}">
                <a16:creationId xmlns:a16="http://schemas.microsoft.com/office/drawing/2014/main" id="{854AE8F1-9297-4F45-B089-6D400FF22BC9}"/>
              </a:ext>
            </a:extLst>
          </p:cNvPr>
          <p:cNvGrpSpPr/>
          <p:nvPr/>
        </p:nvGrpSpPr>
        <p:grpSpPr>
          <a:xfrm>
            <a:off x="138533" y="1749410"/>
            <a:ext cx="4106252" cy="3993151"/>
            <a:chOff x="1164773" y="1813250"/>
            <a:chExt cx="4106252" cy="3993151"/>
          </a:xfrm>
        </p:grpSpPr>
        <p:pic>
          <p:nvPicPr>
            <p:cNvPr id="9" name="图片 10">
              <a:extLst>
                <a:ext uri="{FF2B5EF4-FFF2-40B4-BE49-F238E27FC236}">
                  <a16:creationId xmlns:a16="http://schemas.microsoft.com/office/drawing/2014/main" id="{CCE75B5A-46CE-4296-885A-2F603AEC16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79" t="10952" r="21015" b="9048"/>
            <a:stretch/>
          </p:blipFill>
          <p:spPr>
            <a:xfrm>
              <a:off x="1164773" y="1813250"/>
              <a:ext cx="4106252" cy="3972267"/>
            </a:xfrm>
            <a:prstGeom prst="rect">
              <a:avLst/>
            </a:prstGeom>
          </p:spPr>
        </p:pic>
        <p:grpSp>
          <p:nvGrpSpPr>
            <p:cNvPr id="10" name="组合 3">
              <a:extLst>
                <a:ext uri="{FF2B5EF4-FFF2-40B4-BE49-F238E27FC236}">
                  <a16:creationId xmlns:a16="http://schemas.microsoft.com/office/drawing/2014/main" id="{7284DF83-BDBC-4993-9804-4DF98706A90B}"/>
                </a:ext>
              </a:extLst>
            </p:cNvPr>
            <p:cNvGrpSpPr/>
            <p:nvPr/>
          </p:nvGrpSpPr>
          <p:grpSpPr>
            <a:xfrm>
              <a:off x="1962582" y="5127300"/>
              <a:ext cx="2312349" cy="679101"/>
              <a:chOff x="3453925" y="4442996"/>
              <a:chExt cx="2312349" cy="679101"/>
            </a:xfrm>
          </p:grpSpPr>
          <p:sp>
            <p:nvSpPr>
              <p:cNvPr id="11" name="Rectangle 4">
                <a:extLst>
                  <a:ext uri="{FF2B5EF4-FFF2-40B4-BE49-F238E27FC236}">
                    <a16:creationId xmlns:a16="http://schemas.microsoft.com/office/drawing/2014/main" id="{FB9E69E5-C6A5-45BE-8F39-7C258F7FFDBC}"/>
                  </a:ext>
                </a:extLst>
              </p:cNvPr>
              <p:cNvSpPr/>
              <p:nvPr/>
            </p:nvSpPr>
            <p:spPr>
              <a:xfrm>
                <a:off x="3551896" y="4540968"/>
                <a:ext cx="2214378"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小考拉体" panose="02000503000000000000" pitchFamily="2" charset="-122"/>
                  <a:ea typeface="小考拉体" panose="02000503000000000000" pitchFamily="2" charset="-122"/>
                </a:endParaRPr>
              </a:p>
            </p:txBody>
          </p:sp>
          <p:sp>
            <p:nvSpPr>
              <p:cNvPr id="14" name="Rectangle 4">
                <a:extLst>
                  <a:ext uri="{FF2B5EF4-FFF2-40B4-BE49-F238E27FC236}">
                    <a16:creationId xmlns:a16="http://schemas.microsoft.com/office/drawing/2014/main" id="{AE56C87B-FD9F-4FF9-8FDD-ECC0EA215522}"/>
                  </a:ext>
                </a:extLst>
              </p:cNvPr>
              <p:cNvSpPr/>
              <p:nvPr/>
            </p:nvSpPr>
            <p:spPr>
              <a:xfrm>
                <a:off x="3453925" y="4442996"/>
                <a:ext cx="2214378" cy="58112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800" b="1" dirty="0">
                    <a:solidFill>
                      <a:schemeClr val="bg1"/>
                    </a:solidFill>
                    <a:latin typeface="Times New Roman" panose="02020603050405020304" pitchFamily="18" charset="0"/>
                    <a:ea typeface="小考拉体" panose="02000503000000000000" pitchFamily="2" charset="-122"/>
                    <a:cs typeface="Times New Roman" panose="02020603050405020304" pitchFamily="18" charset="0"/>
                  </a:rPr>
                  <a:t>Em đã học</a:t>
                </a:r>
                <a:endParaRPr lang="en-US" sz="2800" b="1" dirty="0">
                  <a:solidFill>
                    <a:schemeClr val="bg1"/>
                  </a:solidFill>
                  <a:latin typeface="Times New Roman" panose="02020603050405020304" pitchFamily="18" charset="0"/>
                  <a:ea typeface="小考拉体" panose="02000503000000000000" pitchFamily="2" charset="-122"/>
                  <a:cs typeface="Times New Roman" panose="02020603050405020304" pitchFamily="18" charset="0"/>
                </a:endParaRPr>
              </a:p>
            </p:txBody>
          </p:sp>
        </p:grpSp>
      </p:grpSp>
      <p:grpSp>
        <p:nvGrpSpPr>
          <p:cNvPr id="17" name="组合 17">
            <a:extLst>
              <a:ext uri="{FF2B5EF4-FFF2-40B4-BE49-F238E27FC236}">
                <a16:creationId xmlns:a16="http://schemas.microsoft.com/office/drawing/2014/main" id="{4D1C6A57-0549-4B13-9D47-73D5CD55A3A2}"/>
              </a:ext>
            </a:extLst>
          </p:cNvPr>
          <p:cNvGrpSpPr/>
          <p:nvPr/>
        </p:nvGrpSpPr>
        <p:grpSpPr>
          <a:xfrm>
            <a:off x="4059936" y="420624"/>
            <a:ext cx="7680960" cy="2046586"/>
            <a:chOff x="5852289" y="1813250"/>
            <a:chExt cx="5070559" cy="1871084"/>
          </a:xfrm>
          <a:solidFill>
            <a:schemeClr val="accent6">
              <a:lumMod val="75000"/>
            </a:schemeClr>
          </a:solidFill>
        </p:grpSpPr>
        <p:grpSp>
          <p:nvGrpSpPr>
            <p:cNvPr id="18" name="组合 14">
              <a:extLst>
                <a:ext uri="{FF2B5EF4-FFF2-40B4-BE49-F238E27FC236}">
                  <a16:creationId xmlns:a16="http://schemas.microsoft.com/office/drawing/2014/main" id="{F9004E11-B7D4-44EB-8BC0-4CD44A2110AD}"/>
                </a:ext>
              </a:extLst>
            </p:cNvPr>
            <p:cNvGrpSpPr/>
            <p:nvPr/>
          </p:nvGrpSpPr>
          <p:grpSpPr>
            <a:xfrm>
              <a:off x="5852289" y="1813250"/>
              <a:ext cx="5070559" cy="1871084"/>
              <a:chOff x="6594502" y="1881913"/>
              <a:chExt cx="2305388" cy="639850"/>
            </a:xfrm>
            <a:grpFill/>
          </p:grpSpPr>
          <p:sp>
            <p:nvSpPr>
              <p:cNvPr id="21" name="Rectangle 4">
                <a:extLst>
                  <a:ext uri="{FF2B5EF4-FFF2-40B4-BE49-F238E27FC236}">
                    <a16:creationId xmlns:a16="http://schemas.microsoft.com/office/drawing/2014/main" id="{E8D68B39-918C-4E02-8C99-A1E1CB5995CC}"/>
                  </a:ext>
                </a:extLst>
              </p:cNvPr>
              <p:cNvSpPr/>
              <p:nvPr/>
            </p:nvSpPr>
            <p:spPr>
              <a:xfrm>
                <a:off x="6685512" y="1940634"/>
                <a:ext cx="2214378" cy="581129"/>
              </a:xfrm>
              <a:prstGeom prst="roundRect">
                <a:avLst>
                  <a:gd name="adj" fmla="val 37702"/>
                </a:avLst>
              </a:prstGeom>
              <a:grp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小考拉体" panose="02000503000000000000" pitchFamily="2" charset="-122"/>
                  <a:ea typeface="小考拉体" panose="02000503000000000000" pitchFamily="2" charset="-122"/>
                </a:endParaRPr>
              </a:p>
            </p:txBody>
          </p:sp>
          <p:sp>
            <p:nvSpPr>
              <p:cNvPr id="22" name="Rectangle 4">
                <a:extLst>
                  <a:ext uri="{FF2B5EF4-FFF2-40B4-BE49-F238E27FC236}">
                    <a16:creationId xmlns:a16="http://schemas.microsoft.com/office/drawing/2014/main" id="{5B668D45-0322-42CC-949F-ECE15112E1CE}"/>
                  </a:ext>
                </a:extLst>
              </p:cNvPr>
              <p:cNvSpPr/>
              <p:nvPr/>
            </p:nvSpPr>
            <p:spPr>
              <a:xfrm>
                <a:off x="6594502" y="1881913"/>
                <a:ext cx="2278608" cy="581129"/>
              </a:xfrm>
              <a:prstGeom prst="roundRect">
                <a:avLst>
                  <a:gd name="adj" fmla="val 39177"/>
                </a:avLst>
              </a:prstGeom>
              <a:grp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小考拉体" panose="02000503000000000000" pitchFamily="2" charset="-122"/>
                  <a:ea typeface="小考拉体" panose="02000503000000000000" pitchFamily="2" charset="-122"/>
                </a:endParaRPr>
              </a:p>
            </p:txBody>
          </p:sp>
        </p:grpSp>
        <p:sp>
          <p:nvSpPr>
            <p:cNvPr id="19" name="矩形 15">
              <a:extLst>
                <a:ext uri="{FF2B5EF4-FFF2-40B4-BE49-F238E27FC236}">
                  <a16:creationId xmlns:a16="http://schemas.microsoft.com/office/drawing/2014/main" id="{CFCBDD89-716B-421C-9A2A-FA3BD980390F}"/>
                </a:ext>
              </a:extLst>
            </p:cNvPr>
            <p:cNvSpPr/>
            <p:nvPr/>
          </p:nvSpPr>
          <p:spPr>
            <a:xfrm>
              <a:off x="5922925" y="2230002"/>
              <a:ext cx="4870387" cy="1067617"/>
            </a:xfrm>
            <a:prstGeom prst="rect">
              <a:avLst/>
            </a:prstGeom>
            <a:grpFill/>
          </p:spPr>
          <p:txBody>
            <a:bodyPr wrap="square" rtlCol="0">
              <a:spAutoFit/>
            </a:bodyPr>
            <a:lstStyle/>
            <a:p>
              <a:pPr algn="just">
                <a:lnSpc>
                  <a:spcPct val="120000"/>
                </a:lnSpc>
              </a:pPr>
              <a:r>
                <a:rPr lang="vi-VN" altLang="zh-CN" sz="2000">
                  <a:solidFill>
                    <a:schemeClr val="bg1"/>
                  </a:solidFill>
                  <a:latin typeface="Times New Roman" panose="02020603050405020304" pitchFamily="18" charset="0"/>
                  <a:ea typeface="小考拉体" panose="02000503000000000000" pitchFamily="2" charset="-122"/>
                  <a:cs typeface="Times New Roman" panose="02020603050405020304" pitchFamily="18" charset="0"/>
                </a:rPr>
                <a:t>Tính chất của các nguyên tố và đơn chất, cũng như thành phần và tính chất của các hợp chất tạo nên từ các nguyên tố biến đổi tuần hoàn theo chiều tăng của điện tích hạt nhân nguyên tử.</a:t>
              </a:r>
              <a:endParaRPr lang="zh-CN" altLang="en-US" sz="2000" dirty="0">
                <a:solidFill>
                  <a:schemeClr val="bg1"/>
                </a:solidFill>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20" name="文本框 16">
              <a:extLst>
                <a:ext uri="{FF2B5EF4-FFF2-40B4-BE49-F238E27FC236}">
                  <a16:creationId xmlns:a16="http://schemas.microsoft.com/office/drawing/2014/main" id="{3B4238E5-47F7-4A79-85EE-BBA09A4B56FA}"/>
                </a:ext>
              </a:extLst>
            </p:cNvPr>
            <p:cNvSpPr txBox="1"/>
            <p:nvPr/>
          </p:nvSpPr>
          <p:spPr>
            <a:xfrm flipH="1">
              <a:off x="6980845" y="1894997"/>
              <a:ext cx="2754545" cy="365799"/>
            </a:xfrm>
            <a:prstGeom prst="rect">
              <a:avLst/>
            </a:prstGeom>
            <a:grpFill/>
          </p:spPr>
          <p:txBody>
            <a:bodyPr vert="horz" wrap="square" rtlCol="0">
              <a:spAutoFit/>
            </a:bodyPr>
            <a:lstStyle/>
            <a:p>
              <a:pPr algn="ctr"/>
              <a:r>
                <a:rPr lang="vi-VN" altLang="zh-CN" sz="2000" b="1">
                  <a:solidFill>
                    <a:schemeClr val="bg1"/>
                  </a:solidFill>
                  <a:effectLst>
                    <a:outerShdw blurRad="38100" dist="38100" dir="2700000" algn="tl">
                      <a:srgbClr val="000000">
                        <a:alpha val="43137"/>
                      </a:srgbClr>
                    </a:outerShdw>
                  </a:effectLst>
                  <a:latin typeface="Times New Roman" panose="02020603050405020304" pitchFamily="18" charset="0"/>
                  <a:ea typeface="小考拉体" panose="02000503000000000000" pitchFamily="2" charset="-122"/>
                  <a:cs typeface="Times New Roman" panose="02020603050405020304" pitchFamily="18" charset="0"/>
                </a:rPr>
                <a:t>Định luật tuần hoàn</a:t>
              </a:r>
              <a:endParaRPr lang="zh-CN" altLang="en-US"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小考拉体" panose="02000503000000000000" pitchFamily="2" charset="-122"/>
                <a:cs typeface="Times New Roman" panose="02020603050405020304" pitchFamily="18" charset="0"/>
              </a:endParaRPr>
            </a:p>
          </p:txBody>
        </p:sp>
      </p:grpSp>
      <p:grpSp>
        <p:nvGrpSpPr>
          <p:cNvPr id="23" name="组合 18">
            <a:extLst>
              <a:ext uri="{FF2B5EF4-FFF2-40B4-BE49-F238E27FC236}">
                <a16:creationId xmlns:a16="http://schemas.microsoft.com/office/drawing/2014/main" id="{77099436-BDC8-4661-9208-7FEE67287B7E}"/>
              </a:ext>
            </a:extLst>
          </p:cNvPr>
          <p:cNvGrpSpPr/>
          <p:nvPr/>
        </p:nvGrpSpPr>
        <p:grpSpPr>
          <a:xfrm>
            <a:off x="4831941" y="2868049"/>
            <a:ext cx="6440171" cy="3250068"/>
            <a:chOff x="5852289" y="1813250"/>
            <a:chExt cx="5070559" cy="1871084"/>
          </a:xfrm>
          <a:solidFill>
            <a:schemeClr val="accent6">
              <a:lumMod val="75000"/>
            </a:schemeClr>
          </a:solidFill>
        </p:grpSpPr>
        <p:grpSp>
          <p:nvGrpSpPr>
            <p:cNvPr id="24" name="组合 19">
              <a:extLst>
                <a:ext uri="{FF2B5EF4-FFF2-40B4-BE49-F238E27FC236}">
                  <a16:creationId xmlns:a16="http://schemas.microsoft.com/office/drawing/2014/main" id="{CE17BD8F-0AE2-46FF-8E55-40FC4403B73E}"/>
                </a:ext>
              </a:extLst>
            </p:cNvPr>
            <p:cNvGrpSpPr/>
            <p:nvPr/>
          </p:nvGrpSpPr>
          <p:grpSpPr>
            <a:xfrm>
              <a:off x="5852289" y="1813250"/>
              <a:ext cx="5070559" cy="1871084"/>
              <a:chOff x="6594502" y="1881913"/>
              <a:chExt cx="2305388" cy="639850"/>
            </a:xfrm>
            <a:grpFill/>
          </p:grpSpPr>
          <p:sp>
            <p:nvSpPr>
              <p:cNvPr id="27" name="Rectangle 4">
                <a:extLst>
                  <a:ext uri="{FF2B5EF4-FFF2-40B4-BE49-F238E27FC236}">
                    <a16:creationId xmlns:a16="http://schemas.microsoft.com/office/drawing/2014/main" id="{32CE47DE-C5E3-4A2E-A317-F7184C87F972}"/>
                  </a:ext>
                </a:extLst>
              </p:cNvPr>
              <p:cNvSpPr/>
              <p:nvPr/>
            </p:nvSpPr>
            <p:spPr>
              <a:xfrm>
                <a:off x="6685512" y="1940634"/>
                <a:ext cx="2214378" cy="581129"/>
              </a:xfrm>
              <a:prstGeom prst="roundRect">
                <a:avLst>
                  <a:gd name="adj" fmla="val 50000"/>
                </a:avLst>
              </a:prstGeom>
              <a:grp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小考拉体" panose="02000503000000000000" pitchFamily="2" charset="-122"/>
                  <a:ea typeface="小考拉体" panose="02000503000000000000" pitchFamily="2" charset="-122"/>
                </a:endParaRPr>
              </a:p>
            </p:txBody>
          </p:sp>
          <p:sp>
            <p:nvSpPr>
              <p:cNvPr id="28" name="Rectangle 4">
                <a:extLst>
                  <a:ext uri="{FF2B5EF4-FFF2-40B4-BE49-F238E27FC236}">
                    <a16:creationId xmlns:a16="http://schemas.microsoft.com/office/drawing/2014/main" id="{1B4FBF8F-E838-47DA-B629-8AD33B6456CF}"/>
                  </a:ext>
                </a:extLst>
              </p:cNvPr>
              <p:cNvSpPr/>
              <p:nvPr/>
            </p:nvSpPr>
            <p:spPr>
              <a:xfrm>
                <a:off x="6594502" y="1881913"/>
                <a:ext cx="2214378" cy="581129"/>
              </a:xfrm>
              <a:prstGeom prst="roundRect">
                <a:avLst>
                  <a:gd name="adj" fmla="val 50000"/>
                </a:avLst>
              </a:prstGeom>
              <a:grp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小考拉体" panose="02000503000000000000" pitchFamily="2" charset="-122"/>
                  <a:ea typeface="小考拉体" panose="02000503000000000000" pitchFamily="2" charset="-122"/>
                </a:endParaRPr>
              </a:p>
            </p:txBody>
          </p:sp>
        </p:grpSp>
        <p:sp>
          <p:nvSpPr>
            <p:cNvPr id="26" name="文本框 21">
              <a:extLst>
                <a:ext uri="{FF2B5EF4-FFF2-40B4-BE49-F238E27FC236}">
                  <a16:creationId xmlns:a16="http://schemas.microsoft.com/office/drawing/2014/main" id="{A7C7F5F7-E16E-4BD9-8185-D076E25CF86D}"/>
                </a:ext>
              </a:extLst>
            </p:cNvPr>
            <p:cNvSpPr txBox="1"/>
            <p:nvPr/>
          </p:nvSpPr>
          <p:spPr>
            <a:xfrm flipH="1">
              <a:off x="6775732" y="1916014"/>
              <a:ext cx="3245519" cy="230346"/>
            </a:xfrm>
            <a:prstGeom prst="rect">
              <a:avLst/>
            </a:prstGeom>
            <a:grpFill/>
          </p:spPr>
          <p:txBody>
            <a:bodyPr vert="horz" wrap="square" rtlCol="0">
              <a:spAutoFit/>
            </a:bodyPr>
            <a:lstStyle>
              <a:defPPr>
                <a:defRPr lang="zh-CN"/>
              </a:defPPr>
              <a:lvl1pPr algn="ctr">
                <a:defRPr sz="2000" b="1">
                  <a:solidFill>
                    <a:schemeClr val="bg1"/>
                  </a:solidFill>
                  <a:effectLst>
                    <a:outerShdw blurRad="38100" dist="38100" dir="2700000" algn="tl">
                      <a:srgbClr val="000000">
                        <a:alpha val="43137"/>
                      </a:srgbClr>
                    </a:outerShdw>
                  </a:effectLst>
                  <a:latin typeface="Arial" panose="020B0604020202020204" pitchFamily="34" charset="0"/>
                  <a:ea typeface="小考拉体" panose="02000503000000000000" pitchFamily="2" charset="-122"/>
                  <a:cs typeface="Arial" panose="020B0604020202020204" pitchFamily="34" charset="0"/>
                </a:defRPr>
              </a:lvl1pPr>
            </a:lstStyle>
            <a:p>
              <a:r>
                <a:rPr lang="vi-VN" altLang="zh-CN">
                  <a:latin typeface="Times New Roman" panose="02020603050405020304" pitchFamily="18" charset="0"/>
                  <a:cs typeface="Times New Roman" panose="02020603050405020304" pitchFamily="18" charset="0"/>
                </a:rPr>
                <a:t>Ý nghĩa của bảng tuần hoàn</a:t>
              </a:r>
              <a:endParaRPr lang="zh-CN" altLang="en-US" dirty="0">
                <a:latin typeface="Times New Roman" panose="02020603050405020304" pitchFamily="18" charset="0"/>
                <a:cs typeface="Times New Roman" panose="02020603050405020304" pitchFamily="18" charset="0"/>
              </a:endParaRPr>
            </a:p>
          </p:txBody>
        </p:sp>
      </p:grpSp>
      <p:grpSp>
        <p:nvGrpSpPr>
          <p:cNvPr id="35" name="Nhóm 34">
            <a:extLst>
              <a:ext uri="{FF2B5EF4-FFF2-40B4-BE49-F238E27FC236}">
                <a16:creationId xmlns:a16="http://schemas.microsoft.com/office/drawing/2014/main" id="{2BDE998B-18E6-4E9D-9787-6AAA6A6ED362}"/>
              </a:ext>
            </a:extLst>
          </p:cNvPr>
          <p:cNvGrpSpPr/>
          <p:nvPr/>
        </p:nvGrpSpPr>
        <p:grpSpPr>
          <a:xfrm>
            <a:off x="4730286" y="3945409"/>
            <a:ext cx="6287586" cy="1515335"/>
            <a:chOff x="4730286" y="3945409"/>
            <a:chExt cx="6287586" cy="1515335"/>
          </a:xfrm>
        </p:grpSpPr>
        <p:sp>
          <p:nvSpPr>
            <p:cNvPr id="4" name="Hộp Văn bản 3">
              <a:extLst>
                <a:ext uri="{FF2B5EF4-FFF2-40B4-BE49-F238E27FC236}">
                  <a16:creationId xmlns:a16="http://schemas.microsoft.com/office/drawing/2014/main" id="{0855C882-5EB8-4688-853D-0468995DCCB0}"/>
                </a:ext>
              </a:extLst>
            </p:cNvPr>
            <p:cNvSpPr txBox="1"/>
            <p:nvPr/>
          </p:nvSpPr>
          <p:spPr>
            <a:xfrm>
              <a:off x="4730286" y="4143893"/>
              <a:ext cx="2549060" cy="400110"/>
            </a:xfrm>
            <a:prstGeom prst="rect">
              <a:avLst/>
            </a:prstGeom>
            <a:noFill/>
          </p:spPr>
          <p:txBody>
            <a:bodyPr wrap="square" rtlCol="0">
              <a:spAutoFit/>
            </a:bodyPr>
            <a:lstStyle/>
            <a:p>
              <a:pPr algn="ctr"/>
              <a:r>
                <a:rPr lang="vi-VN" sz="2000">
                  <a:solidFill>
                    <a:schemeClr val="bg1"/>
                  </a:solidFill>
                  <a:latin typeface="Times New Roman" panose="02020603050405020304" pitchFamily="18" charset="0"/>
                  <a:cs typeface="Times New Roman" panose="02020603050405020304" pitchFamily="18" charset="0"/>
                </a:rPr>
                <a:t>Cấu hình electron</a:t>
              </a:r>
            </a:p>
          </p:txBody>
        </p:sp>
        <p:sp>
          <p:nvSpPr>
            <p:cNvPr id="29" name="Hộp Văn bản 28">
              <a:extLst>
                <a:ext uri="{FF2B5EF4-FFF2-40B4-BE49-F238E27FC236}">
                  <a16:creationId xmlns:a16="http://schemas.microsoft.com/office/drawing/2014/main" id="{FF725429-C4C3-40FC-BC63-10D1C16909D2}"/>
                </a:ext>
              </a:extLst>
            </p:cNvPr>
            <p:cNvSpPr txBox="1"/>
            <p:nvPr/>
          </p:nvSpPr>
          <p:spPr>
            <a:xfrm>
              <a:off x="8055863" y="3945409"/>
              <a:ext cx="2962009" cy="797078"/>
            </a:xfrm>
            <a:prstGeom prst="rect">
              <a:avLst/>
            </a:prstGeom>
            <a:noFill/>
          </p:spPr>
          <p:txBody>
            <a:bodyPr wrap="square" rtlCol="0">
              <a:spAutoFit/>
            </a:bodyPr>
            <a:lstStyle/>
            <a:p>
              <a:pPr algn="ctr">
                <a:lnSpc>
                  <a:spcPct val="120000"/>
                </a:lnSpc>
              </a:pPr>
              <a:r>
                <a:rPr lang="vi-VN" sz="2000">
                  <a:solidFill>
                    <a:schemeClr val="bg1"/>
                  </a:solidFill>
                  <a:latin typeface="Times New Roman" panose="02020603050405020304" pitchFamily="18" charset="0"/>
                  <a:cs typeface="Times New Roman" panose="02020603050405020304" pitchFamily="18" charset="0"/>
                </a:rPr>
                <a:t>Vị trí của nguyên tố trong bảng tuần hoàn</a:t>
              </a:r>
            </a:p>
          </p:txBody>
        </p:sp>
        <p:sp>
          <p:nvSpPr>
            <p:cNvPr id="30" name="Hộp Văn bản 29">
              <a:extLst>
                <a:ext uri="{FF2B5EF4-FFF2-40B4-BE49-F238E27FC236}">
                  <a16:creationId xmlns:a16="http://schemas.microsoft.com/office/drawing/2014/main" id="{124ECADB-9FCD-4707-9286-572714746CE4}"/>
                </a:ext>
              </a:extLst>
            </p:cNvPr>
            <p:cNvSpPr txBox="1"/>
            <p:nvPr/>
          </p:nvSpPr>
          <p:spPr>
            <a:xfrm>
              <a:off x="6122903" y="5060634"/>
              <a:ext cx="3465800" cy="400110"/>
            </a:xfrm>
            <a:prstGeom prst="rect">
              <a:avLst/>
            </a:prstGeom>
            <a:noFill/>
          </p:spPr>
          <p:txBody>
            <a:bodyPr wrap="square" rtlCol="0">
              <a:spAutoFit/>
            </a:bodyPr>
            <a:lstStyle/>
            <a:p>
              <a:pPr algn="ctr"/>
              <a:r>
                <a:rPr lang="vi-VN" sz="2000">
                  <a:solidFill>
                    <a:schemeClr val="bg1"/>
                  </a:solidFill>
                  <a:latin typeface="Times New Roman" panose="02020603050405020304" pitchFamily="18" charset="0"/>
                  <a:cs typeface="Times New Roman" panose="02020603050405020304" pitchFamily="18" charset="0"/>
                </a:rPr>
                <a:t>Tính chất của nguyên tố</a:t>
              </a:r>
            </a:p>
          </p:txBody>
        </p:sp>
        <p:cxnSp>
          <p:nvCxnSpPr>
            <p:cNvPr id="6" name="Đường kết nối Mũi tên Thẳng 5">
              <a:extLst>
                <a:ext uri="{FF2B5EF4-FFF2-40B4-BE49-F238E27FC236}">
                  <a16:creationId xmlns:a16="http://schemas.microsoft.com/office/drawing/2014/main" id="{71B6DDE9-23A3-468F-A326-A44A6CACF9F9}"/>
                </a:ext>
              </a:extLst>
            </p:cNvPr>
            <p:cNvCxnSpPr>
              <a:stCxn id="4" idx="2"/>
            </p:cNvCxnSpPr>
            <p:nvPr/>
          </p:nvCxnSpPr>
          <p:spPr>
            <a:xfrm>
              <a:off x="6004816" y="4544003"/>
              <a:ext cx="395984" cy="496753"/>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Đường kết nối Mũi tên Thẳng 30">
              <a:extLst>
                <a:ext uri="{FF2B5EF4-FFF2-40B4-BE49-F238E27FC236}">
                  <a16:creationId xmlns:a16="http://schemas.microsoft.com/office/drawing/2014/main" id="{204ED996-BD31-42EA-960A-F8DB3A5424B7}"/>
                </a:ext>
              </a:extLst>
            </p:cNvPr>
            <p:cNvCxnSpPr>
              <a:cxnSpLocks/>
            </p:cNvCxnSpPr>
            <p:nvPr/>
          </p:nvCxnSpPr>
          <p:spPr>
            <a:xfrm flipH="1">
              <a:off x="9384360" y="4710451"/>
              <a:ext cx="557758" cy="350183"/>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Đường kết nối Mũi tên Thẳng 33">
              <a:extLst>
                <a:ext uri="{FF2B5EF4-FFF2-40B4-BE49-F238E27FC236}">
                  <a16:creationId xmlns:a16="http://schemas.microsoft.com/office/drawing/2014/main" id="{FF3250B6-5C8B-408C-AE8B-1C696DF559A4}"/>
                </a:ext>
              </a:extLst>
            </p:cNvPr>
            <p:cNvCxnSpPr/>
            <p:nvPr/>
          </p:nvCxnSpPr>
          <p:spPr>
            <a:xfrm>
              <a:off x="7279346" y="4206820"/>
              <a:ext cx="776516"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Đường kết nối Mũi tên Thẳng 35">
              <a:extLst>
                <a:ext uri="{FF2B5EF4-FFF2-40B4-BE49-F238E27FC236}">
                  <a16:creationId xmlns:a16="http://schemas.microsoft.com/office/drawing/2014/main" id="{AFAD5573-953F-4914-B560-08B159CBE163}"/>
                </a:ext>
              </a:extLst>
            </p:cNvPr>
            <p:cNvCxnSpPr>
              <a:cxnSpLocks/>
            </p:cNvCxnSpPr>
            <p:nvPr/>
          </p:nvCxnSpPr>
          <p:spPr>
            <a:xfrm flipH="1">
              <a:off x="7279346" y="4395796"/>
              <a:ext cx="776516"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0386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heel(1)">
                                      <p:cBhvr>
                                        <p:cTn id="14" dur="125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Hình chữ nhật 58">
            <a:extLst>
              <a:ext uri="{FF2B5EF4-FFF2-40B4-BE49-F238E27FC236}">
                <a16:creationId xmlns:a16="http://schemas.microsoft.com/office/drawing/2014/main" id="{49065BF8-5872-434F-B158-49A05F1E8F5B}"/>
              </a:ext>
            </a:extLst>
          </p:cNvPr>
          <p:cNvSpPr/>
          <p:nvPr/>
        </p:nvSpPr>
        <p:spPr>
          <a:xfrm>
            <a:off x="653992" y="645455"/>
            <a:ext cx="2436888" cy="529389"/>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图片 7">
            <a:extLst>
              <a:ext uri="{FF2B5EF4-FFF2-40B4-BE49-F238E27FC236}">
                <a16:creationId xmlns:a16="http://schemas.microsoft.com/office/drawing/2014/main" id="{C1F5B753-9826-4A46-B320-77AEFA8D4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300" y="645455"/>
            <a:ext cx="6318452" cy="4454844"/>
          </a:xfrm>
          <a:prstGeom prst="rect">
            <a:avLst/>
          </a:prstGeom>
        </p:spPr>
      </p:pic>
      <p:grpSp>
        <p:nvGrpSpPr>
          <p:cNvPr id="33" name="组合 1">
            <a:extLst>
              <a:ext uri="{FF2B5EF4-FFF2-40B4-BE49-F238E27FC236}">
                <a16:creationId xmlns:a16="http://schemas.microsoft.com/office/drawing/2014/main" id="{80B4EE09-377B-4A4D-9355-C24E20448852}"/>
              </a:ext>
            </a:extLst>
          </p:cNvPr>
          <p:cNvGrpSpPr/>
          <p:nvPr/>
        </p:nvGrpSpPr>
        <p:grpSpPr>
          <a:xfrm>
            <a:off x="8226638" y="5051313"/>
            <a:ext cx="2312349" cy="679101"/>
            <a:chOff x="2060553" y="8216634"/>
            <a:chExt cx="2312349" cy="679101"/>
          </a:xfrm>
        </p:grpSpPr>
        <p:sp>
          <p:nvSpPr>
            <p:cNvPr id="37" name="Rectangle 4">
              <a:extLst>
                <a:ext uri="{FF2B5EF4-FFF2-40B4-BE49-F238E27FC236}">
                  <a16:creationId xmlns:a16="http://schemas.microsoft.com/office/drawing/2014/main" id="{A352E8BA-C88F-405D-BA0F-1F6C16DCDBB2}"/>
                </a:ext>
              </a:extLst>
            </p:cNvPr>
            <p:cNvSpPr/>
            <p:nvPr/>
          </p:nvSpPr>
          <p:spPr>
            <a:xfrm>
              <a:off x="2158524" y="8314606"/>
              <a:ext cx="2214378" cy="581129"/>
            </a:xfrm>
            <a:prstGeom prst="roundRect">
              <a:avLst>
                <a:gd name="adj" fmla="val 50000"/>
              </a:avLst>
            </a:prstGeom>
            <a:solidFill>
              <a:srgbClr val="054A89"/>
            </a:solidFill>
            <a:ln>
              <a:no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小考拉体" panose="02000503000000000000" pitchFamily="2" charset="-122"/>
                <a:ea typeface="小考拉体" panose="02000503000000000000" pitchFamily="2" charset="-122"/>
              </a:endParaRPr>
            </a:p>
          </p:txBody>
        </p:sp>
        <p:sp>
          <p:nvSpPr>
            <p:cNvPr id="38" name="Rectangle 4">
              <a:extLst>
                <a:ext uri="{FF2B5EF4-FFF2-40B4-BE49-F238E27FC236}">
                  <a16:creationId xmlns:a16="http://schemas.microsoft.com/office/drawing/2014/main" id="{D4C2A0AB-FE3F-45FD-8379-0107C680814E}"/>
                </a:ext>
              </a:extLst>
            </p:cNvPr>
            <p:cNvSpPr/>
            <p:nvPr/>
          </p:nvSpPr>
          <p:spPr>
            <a:xfrm>
              <a:off x="2060553" y="8216634"/>
              <a:ext cx="2214378" cy="581129"/>
            </a:xfrm>
            <a:prstGeom prst="roundRect">
              <a:avLst>
                <a:gd name="adj" fmla="val 50000"/>
              </a:avLst>
            </a:prstGeom>
            <a:solidFill>
              <a:srgbClr val="439FDB"/>
            </a:solidFill>
            <a:ln w="76200">
              <a:solidFill>
                <a:schemeClr val="tx1"/>
              </a:solidFill>
            </a:ln>
            <a:effectLst>
              <a:outerShdw sx="1000" sy="1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bg1"/>
                  </a:solidFill>
                  <a:latin typeface="Times New Roman" panose="02020603050405020304" pitchFamily="18" charset="0"/>
                  <a:ea typeface="小考拉体" panose="02000503000000000000" pitchFamily="2" charset="-122"/>
                  <a:cs typeface="Times New Roman" panose="02020603050405020304" pitchFamily="18" charset="0"/>
                </a:rPr>
                <a:t>Em có thể</a:t>
              </a:r>
              <a:endParaRPr lang="en-US" sz="2800" b="1" dirty="0">
                <a:solidFill>
                  <a:schemeClr val="bg1"/>
                </a:solidFill>
                <a:latin typeface="Times New Roman" panose="02020603050405020304" pitchFamily="18" charset="0"/>
                <a:ea typeface="小考拉体" panose="02000503000000000000" pitchFamily="2" charset="-122"/>
                <a:cs typeface="Times New Roman" panose="02020603050405020304" pitchFamily="18" charset="0"/>
              </a:endParaRPr>
            </a:p>
          </p:txBody>
        </p:sp>
      </p:grpSp>
      <p:grpSp>
        <p:nvGrpSpPr>
          <p:cNvPr id="3" name="Nhóm 2">
            <a:extLst>
              <a:ext uri="{FF2B5EF4-FFF2-40B4-BE49-F238E27FC236}">
                <a16:creationId xmlns:a16="http://schemas.microsoft.com/office/drawing/2014/main" id="{6F0D8C4A-449B-49F0-9090-E24A3913C34F}"/>
              </a:ext>
            </a:extLst>
          </p:cNvPr>
          <p:cNvGrpSpPr/>
          <p:nvPr/>
        </p:nvGrpSpPr>
        <p:grpSpPr>
          <a:xfrm>
            <a:off x="577494" y="2504279"/>
            <a:ext cx="2763661" cy="2726376"/>
            <a:chOff x="3750400" y="1360714"/>
            <a:chExt cx="2763661" cy="2726376"/>
          </a:xfrm>
        </p:grpSpPr>
        <p:grpSp>
          <p:nvGrpSpPr>
            <p:cNvPr id="39" name="组合 10">
              <a:extLst>
                <a:ext uri="{FF2B5EF4-FFF2-40B4-BE49-F238E27FC236}">
                  <a16:creationId xmlns:a16="http://schemas.microsoft.com/office/drawing/2014/main" id="{2B6A0A14-9B43-41D3-8105-633FC70692FF}"/>
                </a:ext>
              </a:extLst>
            </p:cNvPr>
            <p:cNvGrpSpPr/>
            <p:nvPr/>
          </p:nvGrpSpPr>
          <p:grpSpPr>
            <a:xfrm>
              <a:off x="3750400" y="1360714"/>
              <a:ext cx="2763661" cy="2726376"/>
              <a:chOff x="1714772" y="1727539"/>
              <a:chExt cx="3859419" cy="3807352"/>
            </a:xfrm>
          </p:grpSpPr>
          <p:sp>
            <p:nvSpPr>
              <p:cNvPr id="40" name="椭圆 9">
                <a:extLst>
                  <a:ext uri="{FF2B5EF4-FFF2-40B4-BE49-F238E27FC236}">
                    <a16:creationId xmlns:a16="http://schemas.microsoft.com/office/drawing/2014/main" id="{0CE39F5C-7074-49AC-B7B6-0CE2FBEC95D1}"/>
                  </a:ext>
                </a:extLst>
              </p:cNvPr>
              <p:cNvSpPr/>
              <p:nvPr/>
            </p:nvSpPr>
            <p:spPr>
              <a:xfrm>
                <a:off x="1959430" y="1920130"/>
                <a:ext cx="3614761" cy="3614761"/>
              </a:xfrm>
              <a:prstGeom prst="ellipse">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椭圆 8">
                <a:extLst>
                  <a:ext uri="{FF2B5EF4-FFF2-40B4-BE49-F238E27FC236}">
                    <a16:creationId xmlns:a16="http://schemas.microsoft.com/office/drawing/2014/main" id="{91BD577E-8843-4B5F-BCB2-580C5FFFD7C6}"/>
                  </a:ext>
                </a:extLst>
              </p:cNvPr>
              <p:cNvSpPr/>
              <p:nvPr/>
            </p:nvSpPr>
            <p:spPr>
              <a:xfrm>
                <a:off x="1714772" y="1727539"/>
                <a:ext cx="3614762" cy="3614761"/>
              </a:xfrm>
              <a:prstGeom prst="ellipse">
                <a:avLst/>
              </a:pr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latin typeface="小考拉体" panose="02000503000000000000" pitchFamily="2" charset="-122"/>
                  <a:ea typeface="小考拉体" panose="02000503000000000000" pitchFamily="2" charset="-122"/>
                </a:endParaRPr>
              </a:p>
            </p:txBody>
          </p:sp>
        </p:grpSp>
        <p:sp>
          <p:nvSpPr>
            <p:cNvPr id="50" name="Hộp Văn bản 49">
              <a:extLst>
                <a:ext uri="{FF2B5EF4-FFF2-40B4-BE49-F238E27FC236}">
                  <a16:creationId xmlns:a16="http://schemas.microsoft.com/office/drawing/2014/main" id="{696C7F24-0CCF-4F87-AB06-83FB341ED1D9}"/>
                </a:ext>
              </a:extLst>
            </p:cNvPr>
            <p:cNvSpPr txBox="1"/>
            <p:nvPr/>
          </p:nvSpPr>
          <p:spPr>
            <a:xfrm>
              <a:off x="3905163" y="1887075"/>
              <a:ext cx="2278939" cy="1535741"/>
            </a:xfrm>
            <a:prstGeom prst="rect">
              <a:avLst/>
            </a:prstGeom>
            <a:noFill/>
          </p:spPr>
          <p:txBody>
            <a:bodyPr wrap="square">
              <a:spAutoFit/>
            </a:bodyPr>
            <a:lstStyle/>
            <a:p>
              <a:pPr algn="ctr">
                <a:lnSpc>
                  <a:spcPct val="120000"/>
                </a:lnSpc>
              </a:pPr>
              <a:r>
                <a:rPr lang="en-US" altLang="zh-CN" sz="2000">
                  <a:solidFill>
                    <a:schemeClr val="bg1"/>
                  </a:solidFill>
                  <a:latin typeface="Times New Roman" panose="02020603050405020304" pitchFamily="18" charset="0"/>
                  <a:ea typeface="小考拉体" panose="02000503000000000000" pitchFamily="2" charset="-122"/>
                  <a:cs typeface="Times New Roman" panose="02020603050405020304" pitchFamily="18" charset="0"/>
                </a:rPr>
                <a:t>Dự đoán được tính chất (tính kim loại, phi kim) của nguyên tố đó</a:t>
              </a:r>
              <a:endParaRPr lang="zh-CN" altLang="en-US" sz="2000" dirty="0">
                <a:solidFill>
                  <a:schemeClr val="bg1"/>
                </a:solidFill>
                <a:latin typeface="Times New Roman" panose="02020603050405020304" pitchFamily="18" charset="0"/>
                <a:ea typeface="小考拉体" panose="02000503000000000000" pitchFamily="2" charset="-122"/>
                <a:cs typeface="Times New Roman" panose="02020603050405020304" pitchFamily="18" charset="0"/>
              </a:endParaRPr>
            </a:p>
          </p:txBody>
        </p:sp>
      </p:grpSp>
      <p:grpSp>
        <p:nvGrpSpPr>
          <p:cNvPr id="12" name="Nhóm 11">
            <a:extLst>
              <a:ext uri="{FF2B5EF4-FFF2-40B4-BE49-F238E27FC236}">
                <a16:creationId xmlns:a16="http://schemas.microsoft.com/office/drawing/2014/main" id="{C91DA8FC-BCEE-4F9F-A96D-BF4E0FA9CE6D}"/>
              </a:ext>
            </a:extLst>
          </p:cNvPr>
          <p:cNvGrpSpPr/>
          <p:nvPr/>
        </p:nvGrpSpPr>
        <p:grpSpPr>
          <a:xfrm>
            <a:off x="3542036" y="3998272"/>
            <a:ext cx="2920183" cy="2668485"/>
            <a:chOff x="3542036" y="3998272"/>
            <a:chExt cx="2920183" cy="2668485"/>
          </a:xfrm>
        </p:grpSpPr>
        <p:grpSp>
          <p:nvGrpSpPr>
            <p:cNvPr id="7" name="Nhóm 6">
              <a:extLst>
                <a:ext uri="{FF2B5EF4-FFF2-40B4-BE49-F238E27FC236}">
                  <a16:creationId xmlns:a16="http://schemas.microsoft.com/office/drawing/2014/main" id="{AF560FC4-463A-43DA-93B3-AE10A5A3204B}"/>
                </a:ext>
              </a:extLst>
            </p:cNvPr>
            <p:cNvGrpSpPr/>
            <p:nvPr/>
          </p:nvGrpSpPr>
          <p:grpSpPr>
            <a:xfrm>
              <a:off x="3542036" y="3998272"/>
              <a:ext cx="2704978" cy="2668485"/>
              <a:chOff x="3542036" y="3998272"/>
              <a:chExt cx="2704978" cy="2668485"/>
            </a:xfrm>
          </p:grpSpPr>
          <p:grpSp>
            <p:nvGrpSpPr>
              <p:cNvPr id="45" name="组合 14">
                <a:extLst>
                  <a:ext uri="{FF2B5EF4-FFF2-40B4-BE49-F238E27FC236}">
                    <a16:creationId xmlns:a16="http://schemas.microsoft.com/office/drawing/2014/main" id="{13F5DF0F-1F0C-4A1F-87CB-9160DD37F95A}"/>
                  </a:ext>
                </a:extLst>
              </p:cNvPr>
              <p:cNvGrpSpPr/>
              <p:nvPr/>
            </p:nvGrpSpPr>
            <p:grpSpPr>
              <a:xfrm>
                <a:off x="3542036" y="3998272"/>
                <a:ext cx="2704978" cy="2668485"/>
                <a:chOff x="1714772" y="1727538"/>
                <a:chExt cx="3859418" cy="3807353"/>
              </a:xfrm>
            </p:grpSpPr>
            <p:sp>
              <p:nvSpPr>
                <p:cNvPr id="46" name="椭圆 15">
                  <a:extLst>
                    <a:ext uri="{FF2B5EF4-FFF2-40B4-BE49-F238E27FC236}">
                      <a16:creationId xmlns:a16="http://schemas.microsoft.com/office/drawing/2014/main" id="{5CDE245B-E2C4-4CE2-AB25-C6A95A9F4957}"/>
                    </a:ext>
                  </a:extLst>
                </p:cNvPr>
                <p:cNvSpPr/>
                <p:nvPr/>
              </p:nvSpPr>
              <p:spPr>
                <a:xfrm>
                  <a:off x="1959429" y="1920130"/>
                  <a:ext cx="3614761" cy="3614761"/>
                </a:xfrm>
                <a:prstGeom prst="ellipse">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16">
                  <a:extLst>
                    <a:ext uri="{FF2B5EF4-FFF2-40B4-BE49-F238E27FC236}">
                      <a16:creationId xmlns:a16="http://schemas.microsoft.com/office/drawing/2014/main" id="{9384FD2D-448A-4C36-BC77-BF3B40D78314}"/>
                    </a:ext>
                  </a:extLst>
                </p:cNvPr>
                <p:cNvSpPr/>
                <p:nvPr/>
              </p:nvSpPr>
              <p:spPr>
                <a:xfrm>
                  <a:off x="1714772" y="1727538"/>
                  <a:ext cx="3614761" cy="3614761"/>
                </a:xfrm>
                <a:prstGeom prst="ellipse">
                  <a:avLst/>
                </a:pr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b="1" dirty="0">
                    <a:latin typeface="小考拉体" panose="02000503000000000000" pitchFamily="2" charset="-122"/>
                    <a:ea typeface="小考拉体" panose="02000503000000000000" pitchFamily="2" charset="-122"/>
                  </a:endParaRPr>
                </a:p>
              </p:txBody>
            </p:sp>
          </p:grpSp>
          <p:sp>
            <p:nvSpPr>
              <p:cNvPr id="53" name="Hộp Văn bản 52">
                <a:extLst>
                  <a:ext uri="{FF2B5EF4-FFF2-40B4-BE49-F238E27FC236}">
                    <a16:creationId xmlns:a16="http://schemas.microsoft.com/office/drawing/2014/main" id="{57260C14-7C71-4774-AE82-EC2D10F6E1E2}"/>
                  </a:ext>
                </a:extLst>
              </p:cNvPr>
              <p:cNvSpPr txBox="1"/>
              <p:nvPr/>
            </p:nvSpPr>
            <p:spPr>
              <a:xfrm>
                <a:off x="3660225" y="4333569"/>
                <a:ext cx="2278939" cy="1537087"/>
              </a:xfrm>
              <a:prstGeom prst="rect">
                <a:avLst/>
              </a:prstGeom>
              <a:noFill/>
            </p:spPr>
            <p:txBody>
              <a:bodyPr wrap="square">
                <a:spAutoFit/>
              </a:bodyPr>
              <a:lstStyle/>
              <a:p>
                <a:pPr algn="ctr">
                  <a:lnSpc>
                    <a:spcPct val="120000"/>
                  </a:lnSpc>
                </a:pPr>
                <a:r>
                  <a:rPr lang="en-US" altLang="zh-CN" sz="2000">
                    <a:solidFill>
                      <a:schemeClr val="bg1"/>
                    </a:solidFill>
                    <a:latin typeface="Times New Roman" panose="02020603050405020304" pitchFamily="18" charset="0"/>
                    <a:ea typeface="小考拉体" panose="02000503000000000000" pitchFamily="2" charset="-122"/>
                    <a:cs typeface="Times New Roman" panose="02020603050405020304" pitchFamily="18" charset="0"/>
                  </a:rPr>
                  <a:t>Viết được công thức oxide, hydroxide và nêu tinh acid, base tương ứng</a:t>
                </a:r>
                <a:endParaRPr lang="zh-CN" altLang="en-US" sz="2000" dirty="0">
                  <a:solidFill>
                    <a:schemeClr val="bg1"/>
                  </a:solidFill>
                  <a:latin typeface="Times New Roman" panose="02020603050405020304" pitchFamily="18" charset="0"/>
                  <a:ea typeface="小考拉体" panose="02000503000000000000" pitchFamily="2" charset="-122"/>
                  <a:cs typeface="Times New Roman" panose="02020603050405020304" pitchFamily="18" charset="0"/>
                </a:endParaRPr>
              </a:p>
            </p:txBody>
          </p:sp>
        </p:grpSp>
        <p:pic>
          <p:nvPicPr>
            <p:cNvPr id="49" name="图片 18">
              <a:extLst>
                <a:ext uri="{FF2B5EF4-FFF2-40B4-BE49-F238E27FC236}">
                  <a16:creationId xmlns:a16="http://schemas.microsoft.com/office/drawing/2014/main" id="{D928F7D5-FE12-49F4-88E8-02081B7EA9FB}"/>
                </a:ext>
              </a:extLst>
            </p:cNvPr>
            <p:cNvPicPr>
              <a:picLocks noChangeAspect="1"/>
            </p:cNvPicPr>
            <p:nvPr/>
          </p:nvPicPr>
          <p:blipFill rotWithShape="1">
            <a:blip r:embed="rId4">
              <a:extLst>
                <a:ext uri="{28A0092B-C50C-407E-A947-70E740481C1C}">
                  <a14:useLocalDpi xmlns:a14="http://schemas.microsoft.com/office/drawing/2010/main" val="0"/>
                </a:ext>
              </a:extLst>
            </a:blip>
            <a:srcRect l="87128" t="41144" r="309" b="49815"/>
            <a:stretch/>
          </p:blipFill>
          <p:spPr>
            <a:xfrm rot="16200000">
              <a:off x="5499968" y="5693581"/>
              <a:ext cx="882507" cy="1041994"/>
            </a:xfrm>
            <a:prstGeom prst="rect">
              <a:avLst/>
            </a:prstGeom>
          </p:spPr>
        </p:pic>
      </p:grpSp>
      <p:grpSp>
        <p:nvGrpSpPr>
          <p:cNvPr id="13" name="Nhóm 12">
            <a:extLst>
              <a:ext uri="{FF2B5EF4-FFF2-40B4-BE49-F238E27FC236}">
                <a16:creationId xmlns:a16="http://schemas.microsoft.com/office/drawing/2014/main" id="{5AB9F772-8C61-4C6E-B8A3-CD6DDE7E9333}"/>
              </a:ext>
            </a:extLst>
          </p:cNvPr>
          <p:cNvGrpSpPr/>
          <p:nvPr/>
        </p:nvGrpSpPr>
        <p:grpSpPr>
          <a:xfrm>
            <a:off x="3885154" y="824067"/>
            <a:ext cx="2520916" cy="2821970"/>
            <a:chOff x="3885154" y="824067"/>
            <a:chExt cx="2520916" cy="2821970"/>
          </a:xfrm>
        </p:grpSpPr>
        <p:grpSp>
          <p:nvGrpSpPr>
            <p:cNvPr id="5" name="Nhóm 4">
              <a:extLst>
                <a:ext uri="{FF2B5EF4-FFF2-40B4-BE49-F238E27FC236}">
                  <a16:creationId xmlns:a16="http://schemas.microsoft.com/office/drawing/2014/main" id="{24DACA0A-875F-49C8-9FC1-4BED2B99A37D}"/>
                </a:ext>
              </a:extLst>
            </p:cNvPr>
            <p:cNvGrpSpPr/>
            <p:nvPr/>
          </p:nvGrpSpPr>
          <p:grpSpPr>
            <a:xfrm>
              <a:off x="3992798" y="1265322"/>
              <a:ext cx="2413272" cy="2380715"/>
              <a:chOff x="3992798" y="1265322"/>
              <a:chExt cx="2413272" cy="2380715"/>
            </a:xfrm>
          </p:grpSpPr>
          <p:grpSp>
            <p:nvGrpSpPr>
              <p:cNvPr id="42" name="组合 11">
                <a:extLst>
                  <a:ext uri="{FF2B5EF4-FFF2-40B4-BE49-F238E27FC236}">
                    <a16:creationId xmlns:a16="http://schemas.microsoft.com/office/drawing/2014/main" id="{B5A6133E-8E65-4DDE-AC32-825FEBBE48CF}"/>
                  </a:ext>
                </a:extLst>
              </p:cNvPr>
              <p:cNvGrpSpPr/>
              <p:nvPr/>
            </p:nvGrpSpPr>
            <p:grpSpPr>
              <a:xfrm>
                <a:off x="3992798" y="1265322"/>
                <a:ext cx="2413272" cy="2380715"/>
                <a:chOff x="1714772" y="1727538"/>
                <a:chExt cx="3859418" cy="3807353"/>
              </a:xfrm>
            </p:grpSpPr>
            <p:sp>
              <p:nvSpPr>
                <p:cNvPr id="43" name="椭圆 12">
                  <a:extLst>
                    <a:ext uri="{FF2B5EF4-FFF2-40B4-BE49-F238E27FC236}">
                      <a16:creationId xmlns:a16="http://schemas.microsoft.com/office/drawing/2014/main" id="{5FCC34CB-255F-4870-96E8-C18AEFD52A01}"/>
                    </a:ext>
                  </a:extLst>
                </p:cNvPr>
                <p:cNvSpPr/>
                <p:nvPr/>
              </p:nvSpPr>
              <p:spPr>
                <a:xfrm>
                  <a:off x="1959429" y="1920130"/>
                  <a:ext cx="3614761" cy="3614761"/>
                </a:xfrm>
                <a:prstGeom prst="ellipse">
                  <a:avLst/>
                </a:prstGeom>
                <a:solidFill>
                  <a:srgbClr val="05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椭圆 13">
                  <a:extLst>
                    <a:ext uri="{FF2B5EF4-FFF2-40B4-BE49-F238E27FC236}">
                      <a16:creationId xmlns:a16="http://schemas.microsoft.com/office/drawing/2014/main" id="{A31FEAA0-0AA1-477E-B90E-9B03F07D39A5}"/>
                    </a:ext>
                  </a:extLst>
                </p:cNvPr>
                <p:cNvSpPr/>
                <p:nvPr/>
              </p:nvSpPr>
              <p:spPr>
                <a:xfrm>
                  <a:off x="1714772" y="1727538"/>
                  <a:ext cx="3690266" cy="3614760"/>
                </a:xfrm>
                <a:prstGeom prst="ellipse">
                  <a:avLst/>
                </a:prstGeom>
                <a:solidFill>
                  <a:srgbClr val="439FD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000" dirty="0">
                    <a:latin typeface="Times New Roman" panose="02020603050405020304" pitchFamily="18" charset="0"/>
                    <a:ea typeface="小考拉体" panose="02000503000000000000" pitchFamily="2" charset="-122"/>
                    <a:cs typeface="Times New Roman" panose="02020603050405020304" pitchFamily="18" charset="0"/>
                  </a:endParaRPr>
                </a:p>
              </p:txBody>
            </p:sp>
          </p:grpSp>
          <p:sp>
            <p:nvSpPr>
              <p:cNvPr id="51" name="Hộp Văn bản 50">
                <a:extLst>
                  <a:ext uri="{FF2B5EF4-FFF2-40B4-BE49-F238E27FC236}">
                    <a16:creationId xmlns:a16="http://schemas.microsoft.com/office/drawing/2014/main" id="{69C8A305-81F9-41D2-BA57-9AC8F7CDE42A}"/>
                  </a:ext>
                </a:extLst>
              </p:cNvPr>
              <p:cNvSpPr txBox="1"/>
              <p:nvPr/>
            </p:nvSpPr>
            <p:spPr>
              <a:xfrm>
                <a:off x="4253235" y="1627595"/>
                <a:ext cx="1844892" cy="1535741"/>
              </a:xfrm>
              <a:prstGeom prst="rect">
                <a:avLst/>
              </a:prstGeom>
              <a:noFill/>
            </p:spPr>
            <p:txBody>
              <a:bodyPr wrap="square">
                <a:spAutoFit/>
              </a:bodyPr>
              <a:lstStyle/>
              <a:p>
                <a:pPr algn="ctr">
                  <a:lnSpc>
                    <a:spcPct val="120000"/>
                  </a:lnSpc>
                </a:pPr>
                <a:r>
                  <a:rPr lang="en-US" altLang="zh-CN" sz="2000">
                    <a:solidFill>
                      <a:schemeClr val="bg1"/>
                    </a:solidFill>
                    <a:latin typeface="Times New Roman" panose="02020603050405020304" pitchFamily="18" charset="0"/>
                    <a:ea typeface="小考拉体" panose="02000503000000000000" pitchFamily="2" charset="-122"/>
                    <a:cs typeface="Times New Roman" panose="02020603050405020304" pitchFamily="18" charset="0"/>
                  </a:rPr>
                  <a:t>Viết được cấu hình electron của nguyên tử và ngược lại</a:t>
                </a:r>
                <a:endParaRPr lang="zh-CN" altLang="en-US" sz="2000" dirty="0">
                  <a:solidFill>
                    <a:schemeClr val="bg1"/>
                  </a:solidFill>
                  <a:latin typeface="Times New Roman" panose="02020603050405020304" pitchFamily="18" charset="0"/>
                  <a:ea typeface="小考拉体" panose="02000503000000000000" pitchFamily="2" charset="-122"/>
                  <a:cs typeface="Times New Roman" panose="02020603050405020304" pitchFamily="18" charset="0"/>
                </a:endParaRPr>
              </a:p>
            </p:txBody>
          </p:sp>
        </p:grpSp>
        <p:pic>
          <p:nvPicPr>
            <p:cNvPr id="48" name="图片 17">
              <a:extLst>
                <a:ext uri="{FF2B5EF4-FFF2-40B4-BE49-F238E27FC236}">
                  <a16:creationId xmlns:a16="http://schemas.microsoft.com/office/drawing/2014/main" id="{F23FA78C-9BB4-4516-90B8-E5F51223B3B3}"/>
                </a:ext>
              </a:extLst>
            </p:cNvPr>
            <p:cNvPicPr>
              <a:picLocks noChangeAspect="1"/>
            </p:cNvPicPr>
            <p:nvPr/>
          </p:nvPicPr>
          <p:blipFill rotWithShape="1">
            <a:blip r:embed="rId4">
              <a:extLst>
                <a:ext uri="{28A0092B-C50C-407E-A947-70E740481C1C}">
                  <a14:useLocalDpi xmlns:a14="http://schemas.microsoft.com/office/drawing/2010/main" val="0"/>
                </a:ext>
              </a:extLst>
            </a:blip>
            <a:srcRect l="87128" t="41144" r="309" b="49815"/>
            <a:stretch/>
          </p:blipFill>
          <p:spPr>
            <a:xfrm rot="16200000">
              <a:off x="3964897" y="744324"/>
              <a:ext cx="882507" cy="1041994"/>
            </a:xfrm>
            <a:prstGeom prst="rect">
              <a:avLst/>
            </a:prstGeom>
          </p:spPr>
        </p:pic>
      </p:grpSp>
    </p:spTree>
    <p:extLst>
      <p:ext uri="{BB962C8B-B14F-4D97-AF65-F5344CB8AC3E}">
        <p14:creationId xmlns:p14="http://schemas.microsoft.com/office/powerpoint/2010/main" val="1272155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Effect transition="in" filter="fade">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3">
            <a:extLst>
              <a:ext uri="{FF2B5EF4-FFF2-40B4-BE49-F238E27FC236}">
                <a16:creationId xmlns:a16="http://schemas.microsoft.com/office/drawing/2014/main" id="{67E1F9B9-1C67-4C4B-A2F8-8DB6EA3A447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5400000">
            <a:off x="8793741" y="1625159"/>
            <a:ext cx="3494075" cy="3302443"/>
          </a:xfrm>
          <a:prstGeom prst="rect">
            <a:avLst/>
          </a:prstGeom>
        </p:spPr>
      </p:pic>
      <p:grpSp>
        <p:nvGrpSpPr>
          <p:cNvPr id="5" name="组合 4">
            <a:extLst>
              <a:ext uri="{FF2B5EF4-FFF2-40B4-BE49-F238E27FC236}">
                <a16:creationId xmlns:a16="http://schemas.microsoft.com/office/drawing/2014/main" id="{52BBC9B6-68A0-4B9D-BC2A-79ACE91852BD}"/>
              </a:ext>
            </a:extLst>
          </p:cNvPr>
          <p:cNvGrpSpPr/>
          <p:nvPr/>
        </p:nvGrpSpPr>
        <p:grpSpPr>
          <a:xfrm>
            <a:off x="1" y="843158"/>
            <a:ext cx="3166651" cy="1451312"/>
            <a:chOff x="0" y="842963"/>
            <a:chExt cx="3167063" cy="1450976"/>
          </a:xfrm>
          <a:solidFill>
            <a:srgbClr val="ED7D31"/>
          </a:solidFill>
        </p:grpSpPr>
        <p:sp>
          <p:nvSpPr>
            <p:cNvPr id="6" name="Freeform 40">
              <a:extLst>
                <a:ext uri="{FF2B5EF4-FFF2-40B4-BE49-F238E27FC236}">
                  <a16:creationId xmlns:a16="http://schemas.microsoft.com/office/drawing/2014/main" id="{506F2786-1446-4B29-B677-FD632C8E8084}"/>
                </a:ext>
              </a:extLst>
            </p:cNvPr>
            <p:cNvSpPr>
              <a:spLocks/>
            </p:cNvSpPr>
            <p:nvPr/>
          </p:nvSpPr>
          <p:spPr bwMode="auto">
            <a:xfrm>
              <a:off x="0" y="890588"/>
              <a:ext cx="682625" cy="695325"/>
            </a:xfrm>
            <a:custGeom>
              <a:avLst/>
              <a:gdLst>
                <a:gd name="T0" fmla="*/ 0 w 430"/>
                <a:gd name="T1" fmla="*/ 419 h 438"/>
                <a:gd name="T2" fmla="*/ 421 w 430"/>
                <a:gd name="T3" fmla="*/ 0 h 438"/>
                <a:gd name="T4" fmla="*/ 430 w 430"/>
                <a:gd name="T5" fmla="*/ 8 h 438"/>
                <a:gd name="T6" fmla="*/ 0 w 430"/>
                <a:gd name="T7" fmla="*/ 438 h 438"/>
                <a:gd name="T8" fmla="*/ 0 w 430"/>
                <a:gd name="T9" fmla="*/ 419 h 438"/>
              </a:gdLst>
              <a:ahLst/>
              <a:cxnLst>
                <a:cxn ang="0">
                  <a:pos x="T0" y="T1"/>
                </a:cxn>
                <a:cxn ang="0">
                  <a:pos x="T2" y="T3"/>
                </a:cxn>
                <a:cxn ang="0">
                  <a:pos x="T4" y="T5"/>
                </a:cxn>
                <a:cxn ang="0">
                  <a:pos x="T6" y="T7"/>
                </a:cxn>
                <a:cxn ang="0">
                  <a:pos x="T8" y="T9"/>
                </a:cxn>
              </a:cxnLst>
              <a:rect l="0" t="0" r="r" b="b"/>
              <a:pathLst>
                <a:path w="430" h="438">
                  <a:moveTo>
                    <a:pt x="0" y="419"/>
                  </a:moveTo>
                  <a:lnTo>
                    <a:pt x="421" y="0"/>
                  </a:lnTo>
                  <a:lnTo>
                    <a:pt x="430" y="8"/>
                  </a:lnTo>
                  <a:lnTo>
                    <a:pt x="0" y="438"/>
                  </a:lnTo>
                  <a:lnTo>
                    <a:pt x="0"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7" name="Freeform 41">
              <a:extLst>
                <a:ext uri="{FF2B5EF4-FFF2-40B4-BE49-F238E27FC236}">
                  <a16:creationId xmlns:a16="http://schemas.microsoft.com/office/drawing/2014/main" id="{AD7E8138-BE7A-476A-AE86-C298B26472E0}"/>
                </a:ext>
              </a:extLst>
            </p:cNvPr>
            <p:cNvSpPr>
              <a:spLocks/>
            </p:cNvSpPr>
            <p:nvPr/>
          </p:nvSpPr>
          <p:spPr bwMode="auto">
            <a:xfrm>
              <a:off x="619125" y="842963"/>
              <a:ext cx="111125"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8" name="Freeform 42">
              <a:extLst>
                <a:ext uri="{FF2B5EF4-FFF2-40B4-BE49-F238E27FC236}">
                  <a16:creationId xmlns:a16="http://schemas.microsoft.com/office/drawing/2014/main" id="{A32DE47F-10DB-479F-BB99-2222C2051C97}"/>
                </a:ext>
              </a:extLst>
            </p:cNvPr>
            <p:cNvSpPr>
              <a:spLocks/>
            </p:cNvSpPr>
            <p:nvPr/>
          </p:nvSpPr>
          <p:spPr bwMode="auto">
            <a:xfrm>
              <a:off x="0" y="1041401"/>
              <a:ext cx="1268413" cy="696913"/>
            </a:xfrm>
            <a:custGeom>
              <a:avLst/>
              <a:gdLst>
                <a:gd name="T0" fmla="*/ 0 w 799"/>
                <a:gd name="T1" fmla="*/ 420 h 439"/>
                <a:gd name="T2" fmla="*/ 421 w 799"/>
                <a:gd name="T3" fmla="*/ 0 h 439"/>
                <a:gd name="T4" fmla="*/ 423 w 799"/>
                <a:gd name="T5" fmla="*/ 0 h 439"/>
                <a:gd name="T6" fmla="*/ 426 w 799"/>
                <a:gd name="T7" fmla="*/ 0 h 439"/>
                <a:gd name="T8" fmla="*/ 799 w 799"/>
                <a:gd name="T9" fmla="*/ 0 h 439"/>
                <a:gd name="T10" fmla="*/ 799 w 799"/>
                <a:gd name="T11" fmla="*/ 13 h 439"/>
                <a:gd name="T12" fmla="*/ 428 w 799"/>
                <a:gd name="T13" fmla="*/ 13 h 439"/>
                <a:gd name="T14" fmla="*/ 0 w 799"/>
                <a:gd name="T15" fmla="*/ 439 h 439"/>
                <a:gd name="T16" fmla="*/ 0 w 799"/>
                <a:gd name="T17" fmla="*/ 42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439">
                  <a:moveTo>
                    <a:pt x="0" y="420"/>
                  </a:moveTo>
                  <a:lnTo>
                    <a:pt x="421" y="0"/>
                  </a:lnTo>
                  <a:lnTo>
                    <a:pt x="423" y="0"/>
                  </a:lnTo>
                  <a:lnTo>
                    <a:pt x="426" y="0"/>
                  </a:lnTo>
                  <a:lnTo>
                    <a:pt x="799" y="0"/>
                  </a:lnTo>
                  <a:lnTo>
                    <a:pt x="799" y="13"/>
                  </a:lnTo>
                  <a:lnTo>
                    <a:pt x="428" y="13"/>
                  </a:lnTo>
                  <a:lnTo>
                    <a:pt x="0" y="439"/>
                  </a:lnTo>
                  <a:lnTo>
                    <a:pt x="0"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9" name="Oval 43">
              <a:extLst>
                <a:ext uri="{FF2B5EF4-FFF2-40B4-BE49-F238E27FC236}">
                  <a16:creationId xmlns:a16="http://schemas.microsoft.com/office/drawing/2014/main" id="{4E23C1CC-1CBB-47AF-9C65-76E6781CD4A5}"/>
                </a:ext>
              </a:extLst>
            </p:cNvPr>
            <p:cNvSpPr>
              <a:spLocks noChangeArrowheads="1"/>
            </p:cNvSpPr>
            <p:nvPr/>
          </p:nvSpPr>
          <p:spPr bwMode="auto">
            <a:xfrm>
              <a:off x="1212850" y="995363"/>
              <a:ext cx="111125"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0" name="Freeform 44">
              <a:extLst>
                <a:ext uri="{FF2B5EF4-FFF2-40B4-BE49-F238E27FC236}">
                  <a16:creationId xmlns:a16="http://schemas.microsoft.com/office/drawing/2014/main" id="{A7DE7C70-6CE6-4520-B9BC-E209643A57A4}"/>
                </a:ext>
              </a:extLst>
            </p:cNvPr>
            <p:cNvSpPr>
              <a:spLocks/>
            </p:cNvSpPr>
            <p:nvPr/>
          </p:nvSpPr>
          <p:spPr bwMode="auto">
            <a:xfrm>
              <a:off x="0" y="1182688"/>
              <a:ext cx="3106738" cy="733425"/>
            </a:xfrm>
            <a:custGeom>
              <a:avLst/>
              <a:gdLst>
                <a:gd name="T0" fmla="*/ 0 w 1957"/>
                <a:gd name="T1" fmla="*/ 443 h 462"/>
                <a:gd name="T2" fmla="*/ 442 w 1957"/>
                <a:gd name="T3" fmla="*/ 0 h 462"/>
                <a:gd name="T4" fmla="*/ 444 w 1957"/>
                <a:gd name="T5" fmla="*/ 0 h 462"/>
                <a:gd name="T6" fmla="*/ 447 w 1957"/>
                <a:gd name="T7" fmla="*/ 0 h 462"/>
                <a:gd name="T8" fmla="*/ 1071 w 1957"/>
                <a:gd name="T9" fmla="*/ 0 h 462"/>
                <a:gd name="T10" fmla="*/ 1072 w 1957"/>
                <a:gd name="T11" fmla="*/ 0 h 462"/>
                <a:gd name="T12" fmla="*/ 1074 w 1957"/>
                <a:gd name="T13" fmla="*/ 0 h 462"/>
                <a:gd name="T14" fmla="*/ 1311 w 1957"/>
                <a:gd name="T15" fmla="*/ 138 h 462"/>
                <a:gd name="T16" fmla="*/ 1957 w 1957"/>
                <a:gd name="T17" fmla="*/ 138 h 462"/>
                <a:gd name="T18" fmla="*/ 1957 w 1957"/>
                <a:gd name="T19" fmla="*/ 152 h 462"/>
                <a:gd name="T20" fmla="*/ 1309 w 1957"/>
                <a:gd name="T21" fmla="*/ 152 h 462"/>
                <a:gd name="T22" fmla="*/ 1307 w 1957"/>
                <a:gd name="T23" fmla="*/ 152 h 462"/>
                <a:gd name="T24" fmla="*/ 1306 w 1957"/>
                <a:gd name="T25" fmla="*/ 150 h 462"/>
                <a:gd name="T26" fmla="*/ 1069 w 1957"/>
                <a:gd name="T27" fmla="*/ 12 h 462"/>
                <a:gd name="T28" fmla="*/ 449 w 1957"/>
                <a:gd name="T29" fmla="*/ 12 h 462"/>
                <a:gd name="T30" fmla="*/ 0 w 1957"/>
                <a:gd name="T31" fmla="*/ 462 h 462"/>
                <a:gd name="T32" fmla="*/ 0 w 1957"/>
                <a:gd name="T33" fmla="*/ 44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7" h="462">
                  <a:moveTo>
                    <a:pt x="0" y="443"/>
                  </a:moveTo>
                  <a:lnTo>
                    <a:pt x="442" y="0"/>
                  </a:lnTo>
                  <a:lnTo>
                    <a:pt x="444" y="0"/>
                  </a:lnTo>
                  <a:lnTo>
                    <a:pt x="447" y="0"/>
                  </a:lnTo>
                  <a:lnTo>
                    <a:pt x="1071" y="0"/>
                  </a:lnTo>
                  <a:lnTo>
                    <a:pt x="1072" y="0"/>
                  </a:lnTo>
                  <a:lnTo>
                    <a:pt x="1074" y="0"/>
                  </a:lnTo>
                  <a:lnTo>
                    <a:pt x="1311" y="138"/>
                  </a:lnTo>
                  <a:lnTo>
                    <a:pt x="1957" y="138"/>
                  </a:lnTo>
                  <a:lnTo>
                    <a:pt x="1957" y="152"/>
                  </a:lnTo>
                  <a:lnTo>
                    <a:pt x="1309" y="152"/>
                  </a:lnTo>
                  <a:lnTo>
                    <a:pt x="1307" y="152"/>
                  </a:lnTo>
                  <a:lnTo>
                    <a:pt x="1306" y="150"/>
                  </a:lnTo>
                  <a:lnTo>
                    <a:pt x="1069" y="12"/>
                  </a:lnTo>
                  <a:lnTo>
                    <a:pt x="449" y="12"/>
                  </a:lnTo>
                  <a:lnTo>
                    <a:pt x="0" y="462"/>
                  </a:lnTo>
                  <a:lnTo>
                    <a:pt x="0" y="4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1" name="Oval 45">
              <a:extLst>
                <a:ext uri="{FF2B5EF4-FFF2-40B4-BE49-F238E27FC236}">
                  <a16:creationId xmlns:a16="http://schemas.microsoft.com/office/drawing/2014/main" id="{127A38D2-D88B-48FC-8BBC-A779DB9C3230}"/>
                </a:ext>
              </a:extLst>
            </p:cNvPr>
            <p:cNvSpPr>
              <a:spLocks noChangeArrowheads="1"/>
            </p:cNvSpPr>
            <p:nvPr/>
          </p:nvSpPr>
          <p:spPr bwMode="auto">
            <a:xfrm>
              <a:off x="3052763" y="1357313"/>
              <a:ext cx="114300"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 name="Freeform 46">
              <a:extLst>
                <a:ext uri="{FF2B5EF4-FFF2-40B4-BE49-F238E27FC236}">
                  <a16:creationId xmlns:a16="http://schemas.microsoft.com/office/drawing/2014/main" id="{786E5DB0-0BE9-4127-BA33-C4B75844AA99}"/>
                </a:ext>
              </a:extLst>
            </p:cNvPr>
            <p:cNvSpPr>
              <a:spLocks/>
            </p:cNvSpPr>
            <p:nvPr/>
          </p:nvSpPr>
          <p:spPr bwMode="auto">
            <a:xfrm>
              <a:off x="0" y="1338263"/>
              <a:ext cx="1627188" cy="765175"/>
            </a:xfrm>
            <a:custGeom>
              <a:avLst/>
              <a:gdLst>
                <a:gd name="T0" fmla="*/ 0 w 1025"/>
                <a:gd name="T1" fmla="*/ 463 h 482"/>
                <a:gd name="T2" fmla="*/ 461 w 1025"/>
                <a:gd name="T3" fmla="*/ 3 h 482"/>
                <a:gd name="T4" fmla="*/ 463 w 1025"/>
                <a:gd name="T5" fmla="*/ 0 h 482"/>
                <a:gd name="T6" fmla="*/ 467 w 1025"/>
                <a:gd name="T7" fmla="*/ 0 h 482"/>
                <a:gd name="T8" fmla="*/ 1025 w 1025"/>
                <a:gd name="T9" fmla="*/ 0 h 482"/>
                <a:gd name="T10" fmla="*/ 1025 w 1025"/>
                <a:gd name="T11" fmla="*/ 14 h 482"/>
                <a:gd name="T12" fmla="*/ 468 w 1025"/>
                <a:gd name="T13" fmla="*/ 14 h 482"/>
                <a:gd name="T14" fmla="*/ 0 w 1025"/>
                <a:gd name="T15" fmla="*/ 482 h 482"/>
                <a:gd name="T16" fmla="*/ 0 w 1025"/>
                <a:gd name="T17" fmla="*/ 46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5" h="482">
                  <a:moveTo>
                    <a:pt x="0" y="463"/>
                  </a:moveTo>
                  <a:lnTo>
                    <a:pt x="461" y="3"/>
                  </a:lnTo>
                  <a:lnTo>
                    <a:pt x="463" y="0"/>
                  </a:lnTo>
                  <a:lnTo>
                    <a:pt x="467" y="0"/>
                  </a:lnTo>
                  <a:lnTo>
                    <a:pt x="1025" y="0"/>
                  </a:lnTo>
                  <a:lnTo>
                    <a:pt x="1025" y="14"/>
                  </a:lnTo>
                  <a:lnTo>
                    <a:pt x="468" y="14"/>
                  </a:lnTo>
                  <a:lnTo>
                    <a:pt x="0" y="482"/>
                  </a:lnTo>
                  <a:lnTo>
                    <a:pt x="0"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3" name="Freeform 47">
              <a:extLst>
                <a:ext uri="{FF2B5EF4-FFF2-40B4-BE49-F238E27FC236}">
                  <a16:creationId xmlns:a16="http://schemas.microsoft.com/office/drawing/2014/main" id="{2CCC3F3A-732C-4602-B6CA-8B3269B82327}"/>
                </a:ext>
              </a:extLst>
            </p:cNvPr>
            <p:cNvSpPr>
              <a:spLocks/>
            </p:cNvSpPr>
            <p:nvPr/>
          </p:nvSpPr>
          <p:spPr bwMode="auto">
            <a:xfrm>
              <a:off x="1570038" y="1293813"/>
              <a:ext cx="109538"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4" name="Freeform 48">
              <a:extLst>
                <a:ext uri="{FF2B5EF4-FFF2-40B4-BE49-F238E27FC236}">
                  <a16:creationId xmlns:a16="http://schemas.microsoft.com/office/drawing/2014/main" id="{DC0E4760-CF0A-4C9F-9BBC-5504F8EAAB78}"/>
                </a:ext>
              </a:extLst>
            </p:cNvPr>
            <p:cNvSpPr>
              <a:spLocks/>
            </p:cNvSpPr>
            <p:nvPr/>
          </p:nvSpPr>
          <p:spPr bwMode="auto">
            <a:xfrm>
              <a:off x="0" y="1682751"/>
              <a:ext cx="600075" cy="611188"/>
            </a:xfrm>
            <a:custGeom>
              <a:avLst/>
              <a:gdLst>
                <a:gd name="T0" fmla="*/ 0 w 378"/>
                <a:gd name="T1" fmla="*/ 368 h 385"/>
                <a:gd name="T2" fmla="*/ 367 w 378"/>
                <a:gd name="T3" fmla="*/ 0 h 385"/>
                <a:gd name="T4" fmla="*/ 378 w 378"/>
                <a:gd name="T5" fmla="*/ 9 h 385"/>
                <a:gd name="T6" fmla="*/ 0 w 378"/>
                <a:gd name="T7" fmla="*/ 385 h 385"/>
                <a:gd name="T8" fmla="*/ 0 w 378"/>
                <a:gd name="T9" fmla="*/ 368 h 385"/>
              </a:gdLst>
              <a:ahLst/>
              <a:cxnLst>
                <a:cxn ang="0">
                  <a:pos x="T0" y="T1"/>
                </a:cxn>
                <a:cxn ang="0">
                  <a:pos x="T2" y="T3"/>
                </a:cxn>
                <a:cxn ang="0">
                  <a:pos x="T4" y="T5"/>
                </a:cxn>
                <a:cxn ang="0">
                  <a:pos x="T6" y="T7"/>
                </a:cxn>
                <a:cxn ang="0">
                  <a:pos x="T8" y="T9"/>
                </a:cxn>
              </a:cxnLst>
              <a:rect l="0" t="0" r="r" b="b"/>
              <a:pathLst>
                <a:path w="378" h="385">
                  <a:moveTo>
                    <a:pt x="0" y="368"/>
                  </a:moveTo>
                  <a:lnTo>
                    <a:pt x="367" y="0"/>
                  </a:lnTo>
                  <a:lnTo>
                    <a:pt x="378" y="9"/>
                  </a:lnTo>
                  <a:lnTo>
                    <a:pt x="0" y="385"/>
                  </a:lnTo>
                  <a:lnTo>
                    <a:pt x="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5" name="Oval 49">
              <a:extLst>
                <a:ext uri="{FF2B5EF4-FFF2-40B4-BE49-F238E27FC236}">
                  <a16:creationId xmlns:a16="http://schemas.microsoft.com/office/drawing/2014/main" id="{6F215A7B-8BE3-4811-980D-C64C508D4F67}"/>
                </a:ext>
              </a:extLst>
            </p:cNvPr>
            <p:cNvSpPr>
              <a:spLocks noChangeArrowheads="1"/>
            </p:cNvSpPr>
            <p:nvPr/>
          </p:nvSpPr>
          <p:spPr bwMode="auto">
            <a:xfrm>
              <a:off x="536575" y="1633538"/>
              <a:ext cx="109538"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grpSp>
      <p:grpSp>
        <p:nvGrpSpPr>
          <p:cNvPr id="16" name="Group 4">
            <a:extLst>
              <a:ext uri="{FF2B5EF4-FFF2-40B4-BE49-F238E27FC236}">
                <a16:creationId xmlns:a16="http://schemas.microsoft.com/office/drawing/2014/main" id="{537E6D19-E783-435C-B254-DE0CD40260D1}"/>
              </a:ext>
            </a:extLst>
          </p:cNvPr>
          <p:cNvGrpSpPr>
            <a:grpSpLocks noChangeAspect="1"/>
          </p:cNvGrpSpPr>
          <p:nvPr/>
        </p:nvGrpSpPr>
        <p:grpSpPr bwMode="auto">
          <a:xfrm rot="10800000">
            <a:off x="-241257" y="4357250"/>
            <a:ext cx="3766340" cy="2677589"/>
            <a:chOff x="2074" y="-2"/>
            <a:chExt cx="4082" cy="2902"/>
          </a:xfrm>
          <a:solidFill>
            <a:srgbClr val="ED7D31"/>
          </a:solidFill>
        </p:grpSpPr>
        <p:sp>
          <p:nvSpPr>
            <p:cNvPr id="17" name="Oval 5">
              <a:extLst>
                <a:ext uri="{FF2B5EF4-FFF2-40B4-BE49-F238E27FC236}">
                  <a16:creationId xmlns:a16="http://schemas.microsoft.com/office/drawing/2014/main" id="{3676A40E-F933-4D10-B8C0-8D2762E399BE}"/>
                </a:ext>
              </a:extLst>
            </p:cNvPr>
            <p:cNvSpPr>
              <a:spLocks noChangeArrowheads="1"/>
            </p:cNvSpPr>
            <p:nvPr/>
          </p:nvSpPr>
          <p:spPr bwMode="auto">
            <a:xfrm>
              <a:off x="5919" y="2014"/>
              <a:ext cx="56"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8" name="Freeform 6">
              <a:extLst>
                <a:ext uri="{FF2B5EF4-FFF2-40B4-BE49-F238E27FC236}">
                  <a16:creationId xmlns:a16="http://schemas.microsoft.com/office/drawing/2014/main" id="{D6D25716-0CD0-41A1-A818-38E2EB60D67D}"/>
                </a:ext>
              </a:extLst>
            </p:cNvPr>
            <p:cNvSpPr>
              <a:spLocks/>
            </p:cNvSpPr>
            <p:nvPr/>
          </p:nvSpPr>
          <p:spPr bwMode="auto">
            <a:xfrm>
              <a:off x="5747" y="701"/>
              <a:ext cx="122" cy="142"/>
            </a:xfrm>
            <a:custGeom>
              <a:avLst/>
              <a:gdLst>
                <a:gd name="T0" fmla="*/ 122 w 122"/>
                <a:gd name="T1" fmla="*/ 71 h 142"/>
                <a:gd name="T2" fmla="*/ 61 w 122"/>
                <a:gd name="T3" fmla="*/ 106 h 142"/>
                <a:gd name="T4" fmla="*/ 0 w 122"/>
                <a:gd name="T5" fmla="*/ 142 h 142"/>
                <a:gd name="T6" fmla="*/ 0 w 122"/>
                <a:gd name="T7" fmla="*/ 71 h 142"/>
                <a:gd name="T8" fmla="*/ 0 w 122"/>
                <a:gd name="T9" fmla="*/ 0 h 142"/>
                <a:gd name="T10" fmla="*/ 61 w 122"/>
                <a:gd name="T11" fmla="*/ 35 h 142"/>
                <a:gd name="T12" fmla="*/ 122 w 122"/>
                <a:gd name="T13" fmla="*/ 71 h 142"/>
              </a:gdLst>
              <a:ahLst/>
              <a:cxnLst>
                <a:cxn ang="0">
                  <a:pos x="T0" y="T1"/>
                </a:cxn>
                <a:cxn ang="0">
                  <a:pos x="T2" y="T3"/>
                </a:cxn>
                <a:cxn ang="0">
                  <a:pos x="T4" y="T5"/>
                </a:cxn>
                <a:cxn ang="0">
                  <a:pos x="T6" y="T7"/>
                </a:cxn>
                <a:cxn ang="0">
                  <a:pos x="T8" y="T9"/>
                </a:cxn>
                <a:cxn ang="0">
                  <a:pos x="T10" y="T11"/>
                </a:cxn>
                <a:cxn ang="0">
                  <a:pos x="T12" y="T13"/>
                </a:cxn>
              </a:cxnLst>
              <a:rect l="0" t="0" r="r" b="b"/>
              <a:pathLst>
                <a:path w="122" h="142">
                  <a:moveTo>
                    <a:pt x="122" y="71"/>
                  </a:moveTo>
                  <a:lnTo>
                    <a:pt x="61" y="106"/>
                  </a:lnTo>
                  <a:lnTo>
                    <a:pt x="0" y="142"/>
                  </a:lnTo>
                  <a:lnTo>
                    <a:pt x="0" y="71"/>
                  </a:lnTo>
                  <a:lnTo>
                    <a:pt x="0" y="0"/>
                  </a:lnTo>
                  <a:lnTo>
                    <a:pt x="61" y="35"/>
                  </a:lnTo>
                  <a:lnTo>
                    <a:pt x="12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9" name="Oval 7">
              <a:extLst>
                <a:ext uri="{FF2B5EF4-FFF2-40B4-BE49-F238E27FC236}">
                  <a16:creationId xmlns:a16="http://schemas.microsoft.com/office/drawing/2014/main" id="{E18C53A7-AAC6-4BD5-B2DD-52BA49010F95}"/>
                </a:ext>
              </a:extLst>
            </p:cNvPr>
            <p:cNvSpPr>
              <a:spLocks noChangeArrowheads="1"/>
            </p:cNvSpPr>
            <p:nvPr/>
          </p:nvSpPr>
          <p:spPr bwMode="auto">
            <a:xfrm>
              <a:off x="5167" y="74"/>
              <a:ext cx="55"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0" name="Freeform 8">
              <a:extLst>
                <a:ext uri="{FF2B5EF4-FFF2-40B4-BE49-F238E27FC236}">
                  <a16:creationId xmlns:a16="http://schemas.microsoft.com/office/drawing/2014/main" id="{FA0EBAB2-9DB8-4C25-B36C-09BA9FDF3BAA}"/>
                </a:ext>
              </a:extLst>
            </p:cNvPr>
            <p:cNvSpPr>
              <a:spLocks noEditPoints="1"/>
            </p:cNvSpPr>
            <p:nvPr/>
          </p:nvSpPr>
          <p:spPr bwMode="auto">
            <a:xfrm>
              <a:off x="3181" y="421"/>
              <a:ext cx="242" cy="239"/>
            </a:xfrm>
            <a:custGeom>
              <a:avLst/>
              <a:gdLst>
                <a:gd name="T0" fmla="*/ 71 w 143"/>
                <a:gd name="T1" fmla="*/ 141 h 141"/>
                <a:gd name="T2" fmla="*/ 143 w 143"/>
                <a:gd name="T3" fmla="*/ 70 h 141"/>
                <a:gd name="T4" fmla="*/ 71 w 143"/>
                <a:gd name="T5" fmla="*/ 0 h 141"/>
                <a:gd name="T6" fmla="*/ 0 w 143"/>
                <a:gd name="T7" fmla="*/ 70 h 141"/>
                <a:gd name="T8" fmla="*/ 71 w 143"/>
                <a:gd name="T9" fmla="*/ 141 h 141"/>
                <a:gd name="T10" fmla="*/ 71 w 143"/>
                <a:gd name="T11" fmla="*/ 4 h 141"/>
                <a:gd name="T12" fmla="*/ 139 w 143"/>
                <a:gd name="T13" fmla="*/ 70 h 141"/>
                <a:gd name="T14" fmla="*/ 71 w 143"/>
                <a:gd name="T15" fmla="*/ 137 h 141"/>
                <a:gd name="T16" fmla="*/ 4 w 143"/>
                <a:gd name="T17" fmla="*/ 70 h 141"/>
                <a:gd name="T18" fmla="*/ 71 w 143"/>
                <a:gd name="T19"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1">
                  <a:moveTo>
                    <a:pt x="71" y="141"/>
                  </a:moveTo>
                  <a:cubicBezTo>
                    <a:pt x="111" y="141"/>
                    <a:pt x="143" y="109"/>
                    <a:pt x="143" y="70"/>
                  </a:cubicBezTo>
                  <a:cubicBezTo>
                    <a:pt x="143" y="32"/>
                    <a:pt x="111" y="0"/>
                    <a:pt x="71" y="0"/>
                  </a:cubicBezTo>
                  <a:cubicBezTo>
                    <a:pt x="32" y="0"/>
                    <a:pt x="0" y="32"/>
                    <a:pt x="0" y="70"/>
                  </a:cubicBezTo>
                  <a:cubicBezTo>
                    <a:pt x="0" y="109"/>
                    <a:pt x="32" y="141"/>
                    <a:pt x="71" y="141"/>
                  </a:cubicBezTo>
                  <a:close/>
                  <a:moveTo>
                    <a:pt x="71" y="4"/>
                  </a:moveTo>
                  <a:cubicBezTo>
                    <a:pt x="108" y="4"/>
                    <a:pt x="139" y="34"/>
                    <a:pt x="139" y="70"/>
                  </a:cubicBezTo>
                  <a:cubicBezTo>
                    <a:pt x="139" y="107"/>
                    <a:pt x="108" y="137"/>
                    <a:pt x="71" y="137"/>
                  </a:cubicBezTo>
                  <a:cubicBezTo>
                    <a:pt x="34" y="137"/>
                    <a:pt x="4" y="107"/>
                    <a:pt x="4" y="70"/>
                  </a:cubicBezTo>
                  <a:cubicBezTo>
                    <a:pt x="4" y="34"/>
                    <a:pt x="34" y="4"/>
                    <a:pt x="7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1" name="Freeform 9">
              <a:extLst>
                <a:ext uri="{FF2B5EF4-FFF2-40B4-BE49-F238E27FC236}">
                  <a16:creationId xmlns:a16="http://schemas.microsoft.com/office/drawing/2014/main" id="{EFE434D7-DD8A-48B9-8C72-0CD9907BEFA7}"/>
                </a:ext>
              </a:extLst>
            </p:cNvPr>
            <p:cNvSpPr>
              <a:spLocks noEditPoints="1"/>
            </p:cNvSpPr>
            <p:nvPr/>
          </p:nvSpPr>
          <p:spPr bwMode="auto">
            <a:xfrm>
              <a:off x="5441" y="1498"/>
              <a:ext cx="189" cy="187"/>
            </a:xfrm>
            <a:custGeom>
              <a:avLst/>
              <a:gdLst>
                <a:gd name="T0" fmla="*/ 112 w 112"/>
                <a:gd name="T1" fmla="*/ 56 h 111"/>
                <a:gd name="T2" fmla="*/ 56 w 112"/>
                <a:gd name="T3" fmla="*/ 0 h 111"/>
                <a:gd name="T4" fmla="*/ 0 w 112"/>
                <a:gd name="T5" fmla="*/ 56 h 111"/>
                <a:gd name="T6" fmla="*/ 56 w 112"/>
                <a:gd name="T7" fmla="*/ 111 h 111"/>
                <a:gd name="T8" fmla="*/ 112 w 112"/>
                <a:gd name="T9" fmla="*/ 56 h 111"/>
                <a:gd name="T10" fmla="*/ 11 w 112"/>
                <a:gd name="T11" fmla="*/ 56 h 111"/>
                <a:gd name="T12" fmla="*/ 56 w 112"/>
                <a:gd name="T13" fmla="*/ 11 h 111"/>
                <a:gd name="T14" fmla="*/ 102 w 112"/>
                <a:gd name="T15" fmla="*/ 56 h 111"/>
                <a:gd name="T16" fmla="*/ 56 w 112"/>
                <a:gd name="T17" fmla="*/ 101 h 111"/>
                <a:gd name="T18" fmla="*/ 11 w 112"/>
                <a:gd name="T1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1">
                  <a:moveTo>
                    <a:pt x="112" y="56"/>
                  </a:moveTo>
                  <a:cubicBezTo>
                    <a:pt x="112" y="25"/>
                    <a:pt x="87" y="0"/>
                    <a:pt x="56" y="0"/>
                  </a:cubicBezTo>
                  <a:cubicBezTo>
                    <a:pt x="25" y="0"/>
                    <a:pt x="0" y="25"/>
                    <a:pt x="0" y="56"/>
                  </a:cubicBezTo>
                  <a:cubicBezTo>
                    <a:pt x="0" y="86"/>
                    <a:pt x="25" y="111"/>
                    <a:pt x="56" y="111"/>
                  </a:cubicBezTo>
                  <a:cubicBezTo>
                    <a:pt x="87" y="111"/>
                    <a:pt x="112" y="86"/>
                    <a:pt x="112" y="56"/>
                  </a:cubicBezTo>
                  <a:close/>
                  <a:moveTo>
                    <a:pt x="11" y="56"/>
                  </a:moveTo>
                  <a:cubicBezTo>
                    <a:pt x="11" y="31"/>
                    <a:pt x="31" y="11"/>
                    <a:pt x="56" y="11"/>
                  </a:cubicBezTo>
                  <a:cubicBezTo>
                    <a:pt x="81" y="11"/>
                    <a:pt x="102" y="31"/>
                    <a:pt x="102" y="56"/>
                  </a:cubicBezTo>
                  <a:cubicBezTo>
                    <a:pt x="102" y="80"/>
                    <a:pt x="81" y="101"/>
                    <a:pt x="56" y="101"/>
                  </a:cubicBezTo>
                  <a:cubicBezTo>
                    <a:pt x="31" y="101"/>
                    <a:pt x="11" y="80"/>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2" name="Oval 10">
              <a:extLst>
                <a:ext uri="{FF2B5EF4-FFF2-40B4-BE49-F238E27FC236}">
                  <a16:creationId xmlns:a16="http://schemas.microsoft.com/office/drawing/2014/main" id="{F46CA8FC-A270-4BC1-8C3A-2F99CFAB248F}"/>
                </a:ext>
              </a:extLst>
            </p:cNvPr>
            <p:cNvSpPr>
              <a:spLocks noChangeArrowheads="1"/>
            </p:cNvSpPr>
            <p:nvPr/>
          </p:nvSpPr>
          <p:spPr bwMode="auto">
            <a:xfrm>
              <a:off x="2943" y="640"/>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3" name="Freeform 11">
              <a:extLst>
                <a:ext uri="{FF2B5EF4-FFF2-40B4-BE49-F238E27FC236}">
                  <a16:creationId xmlns:a16="http://schemas.microsoft.com/office/drawing/2014/main" id="{A8B63FE4-E1FD-4438-A0CA-AC1F6997E1B9}"/>
                </a:ext>
              </a:extLst>
            </p:cNvPr>
            <p:cNvSpPr>
              <a:spLocks noEditPoints="1"/>
            </p:cNvSpPr>
            <p:nvPr/>
          </p:nvSpPr>
          <p:spPr bwMode="auto">
            <a:xfrm>
              <a:off x="2074" y="-2"/>
              <a:ext cx="3877" cy="2555"/>
            </a:xfrm>
            <a:custGeom>
              <a:avLst/>
              <a:gdLst>
                <a:gd name="T0" fmla="*/ 425 w 2293"/>
                <a:gd name="T1" fmla="*/ 226 h 1510"/>
                <a:gd name="T2" fmla="*/ 327 w 2293"/>
                <a:gd name="T3" fmla="*/ 320 h 1510"/>
                <a:gd name="T4" fmla="*/ 726 w 2293"/>
                <a:gd name="T5" fmla="*/ 424 h 1510"/>
                <a:gd name="T6" fmla="*/ 1311 w 2293"/>
                <a:gd name="T7" fmla="*/ 457 h 1510"/>
                <a:gd name="T8" fmla="*/ 1374 w 2293"/>
                <a:gd name="T9" fmla="*/ 550 h 1510"/>
                <a:gd name="T10" fmla="*/ 1068 w 2293"/>
                <a:gd name="T11" fmla="*/ 571 h 1510"/>
                <a:gd name="T12" fmla="*/ 1571 w 2293"/>
                <a:gd name="T13" fmla="*/ 457 h 1510"/>
                <a:gd name="T14" fmla="*/ 1525 w 2293"/>
                <a:gd name="T15" fmla="*/ 708 h 1510"/>
                <a:gd name="T16" fmla="*/ 1395 w 2293"/>
                <a:gd name="T17" fmla="*/ 934 h 1510"/>
                <a:gd name="T18" fmla="*/ 1623 w 2293"/>
                <a:gd name="T19" fmla="*/ 611 h 1510"/>
                <a:gd name="T20" fmla="*/ 1755 w 2293"/>
                <a:gd name="T21" fmla="*/ 858 h 1510"/>
                <a:gd name="T22" fmla="*/ 1703 w 2293"/>
                <a:gd name="T23" fmla="*/ 769 h 1510"/>
                <a:gd name="T24" fmla="*/ 1596 w 2293"/>
                <a:gd name="T25" fmla="*/ 1196 h 1510"/>
                <a:gd name="T26" fmla="*/ 1527 w 2293"/>
                <a:gd name="T27" fmla="*/ 1288 h 1510"/>
                <a:gd name="T28" fmla="*/ 1607 w 2293"/>
                <a:gd name="T29" fmla="*/ 1019 h 1510"/>
                <a:gd name="T30" fmla="*/ 1635 w 2293"/>
                <a:gd name="T31" fmla="*/ 1331 h 1510"/>
                <a:gd name="T32" fmla="*/ 1840 w 2293"/>
                <a:gd name="T33" fmla="*/ 972 h 1510"/>
                <a:gd name="T34" fmla="*/ 1939 w 2293"/>
                <a:gd name="T35" fmla="*/ 1331 h 1510"/>
                <a:gd name="T36" fmla="*/ 1964 w 2293"/>
                <a:gd name="T37" fmla="*/ 1510 h 1510"/>
                <a:gd name="T38" fmla="*/ 1989 w 2293"/>
                <a:gd name="T39" fmla="*/ 1331 h 1510"/>
                <a:gd name="T40" fmla="*/ 1850 w 2293"/>
                <a:gd name="T41" fmla="*/ 972 h 1510"/>
                <a:gd name="T42" fmla="*/ 1879 w 2293"/>
                <a:gd name="T43" fmla="*/ 685 h 1510"/>
                <a:gd name="T44" fmla="*/ 2253 w 2293"/>
                <a:gd name="T45" fmla="*/ 680 h 1510"/>
                <a:gd name="T46" fmla="*/ 2056 w 2293"/>
                <a:gd name="T47" fmla="*/ 657 h 1510"/>
                <a:gd name="T48" fmla="*/ 2033 w 2293"/>
                <a:gd name="T49" fmla="*/ 269 h 1510"/>
                <a:gd name="T50" fmla="*/ 2268 w 2293"/>
                <a:gd name="T51" fmla="*/ 36 h 1510"/>
                <a:gd name="T52" fmla="*/ 2259 w 2293"/>
                <a:gd name="T53" fmla="*/ 22 h 1510"/>
                <a:gd name="T54" fmla="*/ 1845 w 2293"/>
                <a:gd name="T55" fmla="*/ 191 h 1510"/>
                <a:gd name="T56" fmla="*/ 1681 w 2293"/>
                <a:gd name="T57" fmla="*/ 282 h 1510"/>
                <a:gd name="T58" fmla="*/ 1272 w 2293"/>
                <a:gd name="T59" fmla="*/ 16 h 1510"/>
                <a:gd name="T60" fmla="*/ 1265 w 2293"/>
                <a:gd name="T61" fmla="*/ 30 h 1510"/>
                <a:gd name="T62" fmla="*/ 1216 w 2293"/>
                <a:gd name="T63" fmla="*/ 16 h 1510"/>
                <a:gd name="T64" fmla="*/ 1209 w 2293"/>
                <a:gd name="T65" fmla="*/ 30 h 1510"/>
                <a:gd name="T66" fmla="*/ 1138 w 2293"/>
                <a:gd name="T67" fmla="*/ 204 h 1510"/>
                <a:gd name="T68" fmla="*/ 1391 w 2293"/>
                <a:gd name="T69" fmla="*/ 210 h 1510"/>
                <a:gd name="T70" fmla="*/ 1448 w 2293"/>
                <a:gd name="T71" fmla="*/ 209 h 1510"/>
                <a:gd name="T72" fmla="*/ 1840 w 2293"/>
                <a:gd name="T73" fmla="*/ 687 h 1510"/>
                <a:gd name="T74" fmla="*/ 1360 w 2293"/>
                <a:gd name="T75" fmla="*/ 447 h 1510"/>
                <a:gd name="T76" fmla="*/ 948 w 2293"/>
                <a:gd name="T77" fmla="*/ 315 h 1510"/>
                <a:gd name="T78" fmla="*/ 515 w 2293"/>
                <a:gd name="T79" fmla="*/ 315 h 1510"/>
                <a:gd name="T80" fmla="*/ 0 w 2293"/>
                <a:gd name="T81" fmla="*/ 231 h 1510"/>
                <a:gd name="T82" fmla="*/ 1273 w 2293"/>
                <a:gd name="T83" fmla="*/ 853 h 1510"/>
                <a:gd name="T84" fmla="*/ 1516 w 2293"/>
                <a:gd name="T85" fmla="*/ 853 h 1510"/>
                <a:gd name="T86" fmla="*/ 1765 w 2293"/>
                <a:gd name="T87" fmla="*/ 826 h 1510"/>
                <a:gd name="T88" fmla="*/ 1869 w 2293"/>
                <a:gd name="T89" fmla="*/ 783 h 1510"/>
                <a:gd name="T90" fmla="*/ 1869 w 2293"/>
                <a:gd name="T91" fmla="*/ 783 h 1510"/>
                <a:gd name="T92" fmla="*/ 2039 w 2293"/>
                <a:gd name="T93" fmla="*/ 452 h 1510"/>
                <a:gd name="T94" fmla="*/ 1840 w 2293"/>
                <a:gd name="T95" fmla="*/ 643 h 1510"/>
                <a:gd name="T96" fmla="*/ 1845 w 2293"/>
                <a:gd name="T97" fmla="*/ 227 h 1510"/>
                <a:gd name="T98" fmla="*/ 2043 w 2293"/>
                <a:gd name="T99" fmla="*/ 452 h 1510"/>
                <a:gd name="T100" fmla="*/ 1845 w 2293"/>
                <a:gd name="T101" fmla="*/ 227 h 1510"/>
                <a:gd name="T102" fmla="*/ 1647 w 2293"/>
                <a:gd name="T103" fmla="*/ 452 h 1510"/>
                <a:gd name="T104" fmla="*/ 726 w 2293"/>
                <a:gd name="T105" fmla="*/ 227 h 1510"/>
                <a:gd name="T106" fmla="*/ 726 w 2293"/>
                <a:gd name="T107" fmla="*/ 227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3" h="1510">
                  <a:moveTo>
                    <a:pt x="25" y="255"/>
                  </a:moveTo>
                  <a:cubicBezTo>
                    <a:pt x="39" y="255"/>
                    <a:pt x="50" y="244"/>
                    <a:pt x="50" y="231"/>
                  </a:cubicBezTo>
                  <a:cubicBezTo>
                    <a:pt x="50" y="229"/>
                    <a:pt x="50" y="227"/>
                    <a:pt x="50" y="226"/>
                  </a:cubicBezTo>
                  <a:cubicBezTo>
                    <a:pt x="425" y="226"/>
                    <a:pt x="425" y="226"/>
                    <a:pt x="425" y="226"/>
                  </a:cubicBezTo>
                  <a:cubicBezTo>
                    <a:pt x="502" y="315"/>
                    <a:pt x="502" y="315"/>
                    <a:pt x="502" y="315"/>
                  </a:cubicBezTo>
                  <a:cubicBezTo>
                    <a:pt x="360" y="315"/>
                    <a:pt x="360" y="315"/>
                    <a:pt x="360" y="315"/>
                  </a:cubicBezTo>
                  <a:cubicBezTo>
                    <a:pt x="358" y="309"/>
                    <a:pt x="351" y="304"/>
                    <a:pt x="344" y="304"/>
                  </a:cubicBezTo>
                  <a:cubicBezTo>
                    <a:pt x="335" y="304"/>
                    <a:pt x="327" y="311"/>
                    <a:pt x="327" y="320"/>
                  </a:cubicBezTo>
                  <a:cubicBezTo>
                    <a:pt x="327" y="329"/>
                    <a:pt x="335" y="337"/>
                    <a:pt x="344" y="337"/>
                  </a:cubicBezTo>
                  <a:cubicBezTo>
                    <a:pt x="351" y="337"/>
                    <a:pt x="358" y="332"/>
                    <a:pt x="360" y="326"/>
                  </a:cubicBezTo>
                  <a:cubicBezTo>
                    <a:pt x="621" y="326"/>
                    <a:pt x="621" y="326"/>
                    <a:pt x="621" y="326"/>
                  </a:cubicBezTo>
                  <a:cubicBezTo>
                    <a:pt x="624" y="380"/>
                    <a:pt x="670" y="424"/>
                    <a:pt x="726" y="424"/>
                  </a:cubicBezTo>
                  <a:cubicBezTo>
                    <a:pt x="782" y="424"/>
                    <a:pt x="829" y="380"/>
                    <a:pt x="831" y="326"/>
                  </a:cubicBezTo>
                  <a:cubicBezTo>
                    <a:pt x="944" y="326"/>
                    <a:pt x="944" y="326"/>
                    <a:pt x="944" y="326"/>
                  </a:cubicBezTo>
                  <a:cubicBezTo>
                    <a:pt x="1077" y="457"/>
                    <a:pt x="1077" y="457"/>
                    <a:pt x="1077" y="457"/>
                  </a:cubicBezTo>
                  <a:cubicBezTo>
                    <a:pt x="1311" y="457"/>
                    <a:pt x="1311" y="457"/>
                    <a:pt x="1311" y="457"/>
                  </a:cubicBezTo>
                  <a:cubicBezTo>
                    <a:pt x="1314" y="468"/>
                    <a:pt x="1324" y="477"/>
                    <a:pt x="1336" y="477"/>
                  </a:cubicBezTo>
                  <a:cubicBezTo>
                    <a:pt x="1348" y="477"/>
                    <a:pt x="1358" y="468"/>
                    <a:pt x="1360" y="457"/>
                  </a:cubicBezTo>
                  <a:cubicBezTo>
                    <a:pt x="1468" y="457"/>
                    <a:pt x="1468" y="457"/>
                    <a:pt x="1468" y="457"/>
                  </a:cubicBezTo>
                  <a:cubicBezTo>
                    <a:pt x="1374" y="550"/>
                    <a:pt x="1374" y="550"/>
                    <a:pt x="1374" y="550"/>
                  </a:cubicBezTo>
                  <a:cubicBezTo>
                    <a:pt x="1084" y="550"/>
                    <a:pt x="1084" y="550"/>
                    <a:pt x="1084" y="550"/>
                  </a:cubicBezTo>
                  <a:cubicBezTo>
                    <a:pt x="1082" y="543"/>
                    <a:pt x="1075" y="539"/>
                    <a:pt x="1068" y="539"/>
                  </a:cubicBezTo>
                  <a:cubicBezTo>
                    <a:pt x="1059" y="539"/>
                    <a:pt x="1051" y="546"/>
                    <a:pt x="1051" y="555"/>
                  </a:cubicBezTo>
                  <a:cubicBezTo>
                    <a:pt x="1051" y="564"/>
                    <a:pt x="1059" y="571"/>
                    <a:pt x="1068" y="571"/>
                  </a:cubicBezTo>
                  <a:cubicBezTo>
                    <a:pt x="1075" y="571"/>
                    <a:pt x="1082" y="567"/>
                    <a:pt x="1084" y="560"/>
                  </a:cubicBezTo>
                  <a:cubicBezTo>
                    <a:pt x="1378" y="560"/>
                    <a:pt x="1378" y="560"/>
                    <a:pt x="1378" y="560"/>
                  </a:cubicBezTo>
                  <a:cubicBezTo>
                    <a:pt x="1483" y="457"/>
                    <a:pt x="1483" y="457"/>
                    <a:pt x="1483" y="457"/>
                  </a:cubicBezTo>
                  <a:cubicBezTo>
                    <a:pt x="1571" y="457"/>
                    <a:pt x="1571" y="457"/>
                    <a:pt x="1571" y="457"/>
                  </a:cubicBezTo>
                  <a:cubicBezTo>
                    <a:pt x="1572" y="511"/>
                    <a:pt x="1589" y="561"/>
                    <a:pt x="1617" y="603"/>
                  </a:cubicBezTo>
                  <a:cubicBezTo>
                    <a:pt x="1617" y="603"/>
                    <a:pt x="1617" y="603"/>
                    <a:pt x="1617" y="603"/>
                  </a:cubicBezTo>
                  <a:cubicBezTo>
                    <a:pt x="1517" y="701"/>
                    <a:pt x="1517" y="701"/>
                    <a:pt x="1517" y="701"/>
                  </a:cubicBezTo>
                  <a:cubicBezTo>
                    <a:pt x="1525" y="708"/>
                    <a:pt x="1525" y="708"/>
                    <a:pt x="1525" y="708"/>
                  </a:cubicBezTo>
                  <a:cubicBezTo>
                    <a:pt x="1395" y="634"/>
                    <a:pt x="1395" y="634"/>
                    <a:pt x="1395" y="634"/>
                  </a:cubicBezTo>
                  <a:cubicBezTo>
                    <a:pt x="1263" y="709"/>
                    <a:pt x="1263" y="709"/>
                    <a:pt x="1263" y="709"/>
                  </a:cubicBezTo>
                  <a:cubicBezTo>
                    <a:pt x="1263" y="859"/>
                    <a:pt x="1263" y="859"/>
                    <a:pt x="1263" y="859"/>
                  </a:cubicBezTo>
                  <a:cubicBezTo>
                    <a:pt x="1395" y="934"/>
                    <a:pt x="1395" y="934"/>
                    <a:pt x="1395" y="934"/>
                  </a:cubicBezTo>
                  <a:cubicBezTo>
                    <a:pt x="1526" y="859"/>
                    <a:pt x="1526" y="859"/>
                    <a:pt x="1526" y="859"/>
                  </a:cubicBezTo>
                  <a:cubicBezTo>
                    <a:pt x="1526" y="709"/>
                    <a:pt x="1526" y="709"/>
                    <a:pt x="1526" y="709"/>
                  </a:cubicBezTo>
                  <a:cubicBezTo>
                    <a:pt x="1525" y="708"/>
                    <a:pt x="1525" y="708"/>
                    <a:pt x="1525" y="708"/>
                  </a:cubicBezTo>
                  <a:cubicBezTo>
                    <a:pt x="1623" y="611"/>
                    <a:pt x="1623" y="611"/>
                    <a:pt x="1623" y="611"/>
                  </a:cubicBezTo>
                  <a:cubicBezTo>
                    <a:pt x="1672" y="677"/>
                    <a:pt x="1751" y="721"/>
                    <a:pt x="1840" y="723"/>
                  </a:cubicBezTo>
                  <a:cubicBezTo>
                    <a:pt x="1840" y="772"/>
                    <a:pt x="1840" y="772"/>
                    <a:pt x="1840" y="772"/>
                  </a:cubicBezTo>
                  <a:cubicBezTo>
                    <a:pt x="1755" y="821"/>
                    <a:pt x="1755" y="821"/>
                    <a:pt x="1755" y="821"/>
                  </a:cubicBezTo>
                  <a:cubicBezTo>
                    <a:pt x="1755" y="858"/>
                    <a:pt x="1755" y="858"/>
                    <a:pt x="1755" y="858"/>
                  </a:cubicBezTo>
                  <a:cubicBezTo>
                    <a:pt x="1680" y="932"/>
                    <a:pt x="1680" y="932"/>
                    <a:pt x="1680" y="932"/>
                  </a:cubicBezTo>
                  <a:cubicBezTo>
                    <a:pt x="1680" y="807"/>
                    <a:pt x="1680" y="807"/>
                    <a:pt x="1680" y="807"/>
                  </a:cubicBezTo>
                  <a:cubicBezTo>
                    <a:pt x="1711" y="776"/>
                    <a:pt x="1711" y="776"/>
                    <a:pt x="1711" y="776"/>
                  </a:cubicBezTo>
                  <a:cubicBezTo>
                    <a:pt x="1703" y="769"/>
                    <a:pt x="1703" y="769"/>
                    <a:pt x="1703" y="769"/>
                  </a:cubicBezTo>
                  <a:cubicBezTo>
                    <a:pt x="1669" y="803"/>
                    <a:pt x="1669" y="803"/>
                    <a:pt x="1669" y="803"/>
                  </a:cubicBezTo>
                  <a:cubicBezTo>
                    <a:pt x="1669" y="943"/>
                    <a:pt x="1669" y="943"/>
                    <a:pt x="1669" y="943"/>
                  </a:cubicBezTo>
                  <a:cubicBezTo>
                    <a:pt x="1596" y="1015"/>
                    <a:pt x="1596" y="1015"/>
                    <a:pt x="1596" y="1015"/>
                  </a:cubicBezTo>
                  <a:cubicBezTo>
                    <a:pt x="1596" y="1196"/>
                    <a:pt x="1596" y="1196"/>
                    <a:pt x="1596" y="1196"/>
                  </a:cubicBezTo>
                  <a:cubicBezTo>
                    <a:pt x="1535" y="1257"/>
                    <a:pt x="1535" y="1257"/>
                    <a:pt x="1535" y="1257"/>
                  </a:cubicBezTo>
                  <a:cubicBezTo>
                    <a:pt x="1533" y="1256"/>
                    <a:pt x="1530" y="1255"/>
                    <a:pt x="1527" y="1255"/>
                  </a:cubicBezTo>
                  <a:cubicBezTo>
                    <a:pt x="1518" y="1255"/>
                    <a:pt x="1511" y="1262"/>
                    <a:pt x="1511" y="1271"/>
                  </a:cubicBezTo>
                  <a:cubicBezTo>
                    <a:pt x="1511" y="1280"/>
                    <a:pt x="1518" y="1288"/>
                    <a:pt x="1527" y="1288"/>
                  </a:cubicBezTo>
                  <a:cubicBezTo>
                    <a:pt x="1537" y="1288"/>
                    <a:pt x="1544" y="1280"/>
                    <a:pt x="1544" y="1271"/>
                  </a:cubicBezTo>
                  <a:cubicBezTo>
                    <a:pt x="1544" y="1269"/>
                    <a:pt x="1543" y="1266"/>
                    <a:pt x="1542" y="1264"/>
                  </a:cubicBezTo>
                  <a:cubicBezTo>
                    <a:pt x="1607" y="1200"/>
                    <a:pt x="1607" y="1200"/>
                    <a:pt x="1607" y="1200"/>
                  </a:cubicBezTo>
                  <a:cubicBezTo>
                    <a:pt x="1607" y="1019"/>
                    <a:pt x="1607" y="1019"/>
                    <a:pt x="1607" y="1019"/>
                  </a:cubicBezTo>
                  <a:cubicBezTo>
                    <a:pt x="1755" y="873"/>
                    <a:pt x="1755" y="873"/>
                    <a:pt x="1755" y="873"/>
                  </a:cubicBezTo>
                  <a:cubicBezTo>
                    <a:pt x="1755" y="918"/>
                    <a:pt x="1755" y="918"/>
                    <a:pt x="1755" y="918"/>
                  </a:cubicBezTo>
                  <a:cubicBezTo>
                    <a:pt x="1635" y="1037"/>
                    <a:pt x="1635" y="1037"/>
                    <a:pt x="1635" y="1037"/>
                  </a:cubicBezTo>
                  <a:cubicBezTo>
                    <a:pt x="1635" y="1331"/>
                    <a:pt x="1635" y="1331"/>
                    <a:pt x="1635" y="1331"/>
                  </a:cubicBezTo>
                  <a:cubicBezTo>
                    <a:pt x="1645" y="1331"/>
                    <a:pt x="1645" y="1331"/>
                    <a:pt x="1645" y="1331"/>
                  </a:cubicBezTo>
                  <a:cubicBezTo>
                    <a:pt x="1645" y="1041"/>
                    <a:pt x="1645" y="1041"/>
                    <a:pt x="1645" y="1041"/>
                  </a:cubicBezTo>
                  <a:cubicBezTo>
                    <a:pt x="1761" y="927"/>
                    <a:pt x="1761" y="927"/>
                    <a:pt x="1761" y="927"/>
                  </a:cubicBezTo>
                  <a:cubicBezTo>
                    <a:pt x="1840" y="972"/>
                    <a:pt x="1840" y="972"/>
                    <a:pt x="1840" y="972"/>
                  </a:cubicBezTo>
                  <a:cubicBezTo>
                    <a:pt x="1840" y="1077"/>
                    <a:pt x="1840" y="1077"/>
                    <a:pt x="1840" y="1077"/>
                  </a:cubicBezTo>
                  <a:cubicBezTo>
                    <a:pt x="1959" y="1194"/>
                    <a:pt x="1959" y="1194"/>
                    <a:pt x="1959" y="1194"/>
                  </a:cubicBezTo>
                  <a:cubicBezTo>
                    <a:pt x="1959" y="1307"/>
                    <a:pt x="1959" y="1307"/>
                    <a:pt x="1959" y="1307"/>
                  </a:cubicBezTo>
                  <a:cubicBezTo>
                    <a:pt x="1948" y="1309"/>
                    <a:pt x="1939" y="1319"/>
                    <a:pt x="1939" y="1331"/>
                  </a:cubicBezTo>
                  <a:cubicBezTo>
                    <a:pt x="1939" y="1343"/>
                    <a:pt x="1948" y="1353"/>
                    <a:pt x="1959" y="1355"/>
                  </a:cubicBezTo>
                  <a:cubicBezTo>
                    <a:pt x="1959" y="1479"/>
                    <a:pt x="1959" y="1479"/>
                    <a:pt x="1959" y="1479"/>
                  </a:cubicBezTo>
                  <a:cubicBezTo>
                    <a:pt x="1953" y="1481"/>
                    <a:pt x="1948" y="1487"/>
                    <a:pt x="1948" y="1494"/>
                  </a:cubicBezTo>
                  <a:cubicBezTo>
                    <a:pt x="1948" y="1503"/>
                    <a:pt x="1955" y="1510"/>
                    <a:pt x="1964" y="1510"/>
                  </a:cubicBezTo>
                  <a:cubicBezTo>
                    <a:pt x="1974" y="1510"/>
                    <a:pt x="1981" y="1503"/>
                    <a:pt x="1981" y="1494"/>
                  </a:cubicBezTo>
                  <a:cubicBezTo>
                    <a:pt x="1981" y="1487"/>
                    <a:pt x="1976" y="1481"/>
                    <a:pt x="1969" y="1479"/>
                  </a:cubicBezTo>
                  <a:cubicBezTo>
                    <a:pt x="1969" y="1355"/>
                    <a:pt x="1969" y="1355"/>
                    <a:pt x="1969" y="1355"/>
                  </a:cubicBezTo>
                  <a:cubicBezTo>
                    <a:pt x="1981" y="1353"/>
                    <a:pt x="1989" y="1343"/>
                    <a:pt x="1989" y="1331"/>
                  </a:cubicBezTo>
                  <a:cubicBezTo>
                    <a:pt x="1989" y="1319"/>
                    <a:pt x="1981" y="1309"/>
                    <a:pt x="1969" y="1307"/>
                  </a:cubicBezTo>
                  <a:cubicBezTo>
                    <a:pt x="1969" y="1190"/>
                    <a:pt x="1969" y="1190"/>
                    <a:pt x="1969" y="1190"/>
                  </a:cubicBezTo>
                  <a:cubicBezTo>
                    <a:pt x="1850" y="1073"/>
                    <a:pt x="1850" y="1073"/>
                    <a:pt x="1850" y="1073"/>
                  </a:cubicBezTo>
                  <a:cubicBezTo>
                    <a:pt x="1850" y="972"/>
                    <a:pt x="1850" y="972"/>
                    <a:pt x="1850" y="972"/>
                  </a:cubicBezTo>
                  <a:cubicBezTo>
                    <a:pt x="1936" y="923"/>
                    <a:pt x="1936" y="923"/>
                    <a:pt x="1936" y="923"/>
                  </a:cubicBezTo>
                  <a:cubicBezTo>
                    <a:pt x="1936" y="821"/>
                    <a:pt x="1936" y="821"/>
                    <a:pt x="1936" y="821"/>
                  </a:cubicBezTo>
                  <a:cubicBezTo>
                    <a:pt x="1879" y="788"/>
                    <a:pt x="1879" y="788"/>
                    <a:pt x="1879" y="788"/>
                  </a:cubicBezTo>
                  <a:cubicBezTo>
                    <a:pt x="1879" y="685"/>
                    <a:pt x="1879" y="685"/>
                    <a:pt x="1879" y="685"/>
                  </a:cubicBezTo>
                  <a:cubicBezTo>
                    <a:pt x="1928" y="678"/>
                    <a:pt x="1973" y="656"/>
                    <a:pt x="2007" y="624"/>
                  </a:cubicBezTo>
                  <a:cubicBezTo>
                    <a:pt x="2051" y="667"/>
                    <a:pt x="2051" y="667"/>
                    <a:pt x="2051" y="667"/>
                  </a:cubicBezTo>
                  <a:cubicBezTo>
                    <a:pt x="2237" y="667"/>
                    <a:pt x="2237" y="667"/>
                    <a:pt x="2237" y="667"/>
                  </a:cubicBezTo>
                  <a:cubicBezTo>
                    <a:pt x="2238" y="675"/>
                    <a:pt x="2245" y="680"/>
                    <a:pt x="2253" y="680"/>
                  </a:cubicBezTo>
                  <a:cubicBezTo>
                    <a:pt x="2262" y="680"/>
                    <a:pt x="2269" y="673"/>
                    <a:pt x="2269" y="664"/>
                  </a:cubicBezTo>
                  <a:cubicBezTo>
                    <a:pt x="2269" y="655"/>
                    <a:pt x="2262" y="647"/>
                    <a:pt x="2253" y="647"/>
                  </a:cubicBezTo>
                  <a:cubicBezTo>
                    <a:pt x="2246" y="647"/>
                    <a:pt x="2240" y="651"/>
                    <a:pt x="2237" y="657"/>
                  </a:cubicBezTo>
                  <a:cubicBezTo>
                    <a:pt x="2056" y="657"/>
                    <a:pt x="2056" y="657"/>
                    <a:pt x="2056" y="657"/>
                  </a:cubicBezTo>
                  <a:cubicBezTo>
                    <a:pt x="2015" y="617"/>
                    <a:pt x="2015" y="617"/>
                    <a:pt x="2015" y="617"/>
                  </a:cubicBezTo>
                  <a:cubicBezTo>
                    <a:pt x="2057" y="574"/>
                    <a:pt x="2084" y="516"/>
                    <a:pt x="2084" y="452"/>
                  </a:cubicBezTo>
                  <a:cubicBezTo>
                    <a:pt x="2084" y="388"/>
                    <a:pt x="2057" y="329"/>
                    <a:pt x="2015" y="287"/>
                  </a:cubicBezTo>
                  <a:cubicBezTo>
                    <a:pt x="2033" y="269"/>
                    <a:pt x="2033" y="269"/>
                    <a:pt x="2033" y="269"/>
                  </a:cubicBezTo>
                  <a:cubicBezTo>
                    <a:pt x="2080" y="316"/>
                    <a:pt x="2110" y="380"/>
                    <a:pt x="2110" y="452"/>
                  </a:cubicBezTo>
                  <a:cubicBezTo>
                    <a:pt x="2120" y="452"/>
                    <a:pt x="2120" y="452"/>
                    <a:pt x="2120" y="452"/>
                  </a:cubicBezTo>
                  <a:cubicBezTo>
                    <a:pt x="2120" y="378"/>
                    <a:pt x="2089" y="310"/>
                    <a:pt x="2040" y="261"/>
                  </a:cubicBezTo>
                  <a:cubicBezTo>
                    <a:pt x="2268" y="36"/>
                    <a:pt x="2268" y="36"/>
                    <a:pt x="2268" y="36"/>
                  </a:cubicBezTo>
                  <a:cubicBezTo>
                    <a:pt x="2271" y="38"/>
                    <a:pt x="2273" y="38"/>
                    <a:pt x="2276" y="38"/>
                  </a:cubicBezTo>
                  <a:cubicBezTo>
                    <a:pt x="2285" y="38"/>
                    <a:pt x="2293" y="31"/>
                    <a:pt x="2293" y="22"/>
                  </a:cubicBezTo>
                  <a:cubicBezTo>
                    <a:pt x="2293" y="13"/>
                    <a:pt x="2285" y="6"/>
                    <a:pt x="2276" y="6"/>
                  </a:cubicBezTo>
                  <a:cubicBezTo>
                    <a:pt x="2267" y="6"/>
                    <a:pt x="2259" y="13"/>
                    <a:pt x="2259" y="22"/>
                  </a:cubicBezTo>
                  <a:cubicBezTo>
                    <a:pt x="2259" y="25"/>
                    <a:pt x="2260" y="27"/>
                    <a:pt x="2261" y="29"/>
                  </a:cubicBezTo>
                  <a:cubicBezTo>
                    <a:pt x="2033" y="254"/>
                    <a:pt x="2033" y="254"/>
                    <a:pt x="2033" y="254"/>
                  </a:cubicBezTo>
                  <a:cubicBezTo>
                    <a:pt x="1984" y="209"/>
                    <a:pt x="1918" y="181"/>
                    <a:pt x="1845" y="181"/>
                  </a:cubicBezTo>
                  <a:cubicBezTo>
                    <a:pt x="1845" y="191"/>
                    <a:pt x="1845" y="191"/>
                    <a:pt x="1845" y="191"/>
                  </a:cubicBezTo>
                  <a:cubicBezTo>
                    <a:pt x="1915" y="191"/>
                    <a:pt x="1978" y="218"/>
                    <a:pt x="2026" y="262"/>
                  </a:cubicBezTo>
                  <a:cubicBezTo>
                    <a:pt x="2007" y="280"/>
                    <a:pt x="2007" y="280"/>
                    <a:pt x="2007" y="280"/>
                  </a:cubicBezTo>
                  <a:cubicBezTo>
                    <a:pt x="1965" y="241"/>
                    <a:pt x="1908" y="217"/>
                    <a:pt x="1845" y="217"/>
                  </a:cubicBezTo>
                  <a:cubicBezTo>
                    <a:pt x="1781" y="217"/>
                    <a:pt x="1723" y="242"/>
                    <a:pt x="1681" y="282"/>
                  </a:cubicBezTo>
                  <a:cubicBezTo>
                    <a:pt x="1596" y="199"/>
                    <a:pt x="1596" y="199"/>
                    <a:pt x="1596" y="199"/>
                  </a:cubicBezTo>
                  <a:cubicBezTo>
                    <a:pt x="1451" y="199"/>
                    <a:pt x="1451" y="199"/>
                    <a:pt x="1451" y="199"/>
                  </a:cubicBezTo>
                  <a:cubicBezTo>
                    <a:pt x="1271" y="22"/>
                    <a:pt x="1271" y="22"/>
                    <a:pt x="1271" y="22"/>
                  </a:cubicBezTo>
                  <a:cubicBezTo>
                    <a:pt x="1272" y="20"/>
                    <a:pt x="1272" y="18"/>
                    <a:pt x="1272" y="16"/>
                  </a:cubicBezTo>
                  <a:cubicBezTo>
                    <a:pt x="1272" y="7"/>
                    <a:pt x="1265" y="0"/>
                    <a:pt x="1256" y="0"/>
                  </a:cubicBezTo>
                  <a:cubicBezTo>
                    <a:pt x="1246" y="0"/>
                    <a:pt x="1239" y="7"/>
                    <a:pt x="1239" y="16"/>
                  </a:cubicBezTo>
                  <a:cubicBezTo>
                    <a:pt x="1239" y="25"/>
                    <a:pt x="1246" y="33"/>
                    <a:pt x="1256" y="33"/>
                  </a:cubicBezTo>
                  <a:cubicBezTo>
                    <a:pt x="1259" y="33"/>
                    <a:pt x="1262" y="32"/>
                    <a:pt x="1265" y="30"/>
                  </a:cubicBezTo>
                  <a:cubicBezTo>
                    <a:pt x="1436" y="199"/>
                    <a:pt x="1436" y="199"/>
                    <a:pt x="1436" y="199"/>
                  </a:cubicBezTo>
                  <a:cubicBezTo>
                    <a:pt x="1394" y="199"/>
                    <a:pt x="1394" y="199"/>
                    <a:pt x="1394" y="199"/>
                  </a:cubicBezTo>
                  <a:cubicBezTo>
                    <a:pt x="1215" y="22"/>
                    <a:pt x="1215" y="22"/>
                    <a:pt x="1215" y="22"/>
                  </a:cubicBezTo>
                  <a:cubicBezTo>
                    <a:pt x="1216" y="20"/>
                    <a:pt x="1216" y="18"/>
                    <a:pt x="1216" y="16"/>
                  </a:cubicBezTo>
                  <a:cubicBezTo>
                    <a:pt x="1216" y="7"/>
                    <a:pt x="1209" y="0"/>
                    <a:pt x="1200" y="0"/>
                  </a:cubicBezTo>
                  <a:cubicBezTo>
                    <a:pt x="1190" y="0"/>
                    <a:pt x="1183" y="7"/>
                    <a:pt x="1183" y="16"/>
                  </a:cubicBezTo>
                  <a:cubicBezTo>
                    <a:pt x="1183" y="25"/>
                    <a:pt x="1190" y="33"/>
                    <a:pt x="1200" y="33"/>
                  </a:cubicBezTo>
                  <a:cubicBezTo>
                    <a:pt x="1203" y="33"/>
                    <a:pt x="1206" y="32"/>
                    <a:pt x="1209" y="30"/>
                  </a:cubicBezTo>
                  <a:cubicBezTo>
                    <a:pt x="1380" y="199"/>
                    <a:pt x="1380" y="199"/>
                    <a:pt x="1380" y="199"/>
                  </a:cubicBezTo>
                  <a:cubicBezTo>
                    <a:pt x="1170" y="199"/>
                    <a:pt x="1170" y="199"/>
                    <a:pt x="1170" y="199"/>
                  </a:cubicBezTo>
                  <a:cubicBezTo>
                    <a:pt x="1168" y="192"/>
                    <a:pt x="1162" y="187"/>
                    <a:pt x="1154" y="187"/>
                  </a:cubicBezTo>
                  <a:cubicBezTo>
                    <a:pt x="1145" y="187"/>
                    <a:pt x="1138" y="195"/>
                    <a:pt x="1138" y="204"/>
                  </a:cubicBezTo>
                  <a:cubicBezTo>
                    <a:pt x="1138" y="213"/>
                    <a:pt x="1145" y="220"/>
                    <a:pt x="1154" y="220"/>
                  </a:cubicBezTo>
                  <a:cubicBezTo>
                    <a:pt x="1162" y="220"/>
                    <a:pt x="1168" y="216"/>
                    <a:pt x="1170" y="209"/>
                  </a:cubicBezTo>
                  <a:cubicBezTo>
                    <a:pt x="1390" y="209"/>
                    <a:pt x="1390" y="209"/>
                    <a:pt x="1390" y="209"/>
                  </a:cubicBezTo>
                  <a:cubicBezTo>
                    <a:pt x="1391" y="210"/>
                    <a:pt x="1391" y="210"/>
                    <a:pt x="1391" y="210"/>
                  </a:cubicBezTo>
                  <a:cubicBezTo>
                    <a:pt x="1392" y="209"/>
                    <a:pt x="1392" y="209"/>
                    <a:pt x="1392" y="209"/>
                  </a:cubicBezTo>
                  <a:cubicBezTo>
                    <a:pt x="1447" y="209"/>
                    <a:pt x="1447" y="209"/>
                    <a:pt x="1447" y="209"/>
                  </a:cubicBezTo>
                  <a:cubicBezTo>
                    <a:pt x="1447" y="210"/>
                    <a:pt x="1447" y="210"/>
                    <a:pt x="1447" y="210"/>
                  </a:cubicBezTo>
                  <a:cubicBezTo>
                    <a:pt x="1448" y="209"/>
                    <a:pt x="1448" y="209"/>
                    <a:pt x="1448" y="209"/>
                  </a:cubicBezTo>
                  <a:cubicBezTo>
                    <a:pt x="1592" y="209"/>
                    <a:pt x="1592" y="209"/>
                    <a:pt x="1592" y="209"/>
                  </a:cubicBezTo>
                  <a:cubicBezTo>
                    <a:pt x="1673" y="289"/>
                    <a:pt x="1673" y="289"/>
                    <a:pt x="1673" y="289"/>
                  </a:cubicBezTo>
                  <a:cubicBezTo>
                    <a:pt x="1632" y="332"/>
                    <a:pt x="1607" y="389"/>
                    <a:pt x="1607" y="452"/>
                  </a:cubicBezTo>
                  <a:cubicBezTo>
                    <a:pt x="1607" y="580"/>
                    <a:pt x="1711" y="684"/>
                    <a:pt x="1840" y="687"/>
                  </a:cubicBezTo>
                  <a:cubicBezTo>
                    <a:pt x="1840" y="712"/>
                    <a:pt x="1840" y="712"/>
                    <a:pt x="1840" y="712"/>
                  </a:cubicBezTo>
                  <a:cubicBezTo>
                    <a:pt x="1697" y="710"/>
                    <a:pt x="1581" y="594"/>
                    <a:pt x="1581" y="452"/>
                  </a:cubicBezTo>
                  <a:cubicBezTo>
                    <a:pt x="1581" y="447"/>
                    <a:pt x="1581" y="447"/>
                    <a:pt x="1581" y="447"/>
                  </a:cubicBezTo>
                  <a:cubicBezTo>
                    <a:pt x="1360" y="447"/>
                    <a:pt x="1360" y="447"/>
                    <a:pt x="1360" y="447"/>
                  </a:cubicBezTo>
                  <a:cubicBezTo>
                    <a:pt x="1358" y="436"/>
                    <a:pt x="1348" y="427"/>
                    <a:pt x="1336" y="427"/>
                  </a:cubicBezTo>
                  <a:cubicBezTo>
                    <a:pt x="1324" y="427"/>
                    <a:pt x="1314" y="436"/>
                    <a:pt x="1311" y="447"/>
                  </a:cubicBezTo>
                  <a:cubicBezTo>
                    <a:pt x="1081" y="447"/>
                    <a:pt x="1081" y="447"/>
                    <a:pt x="1081" y="447"/>
                  </a:cubicBezTo>
                  <a:cubicBezTo>
                    <a:pt x="948" y="315"/>
                    <a:pt x="948" y="315"/>
                    <a:pt x="948" y="315"/>
                  </a:cubicBezTo>
                  <a:cubicBezTo>
                    <a:pt x="831" y="315"/>
                    <a:pt x="831" y="315"/>
                    <a:pt x="831" y="315"/>
                  </a:cubicBezTo>
                  <a:cubicBezTo>
                    <a:pt x="829" y="260"/>
                    <a:pt x="782" y="217"/>
                    <a:pt x="726" y="217"/>
                  </a:cubicBezTo>
                  <a:cubicBezTo>
                    <a:pt x="670" y="217"/>
                    <a:pt x="624" y="260"/>
                    <a:pt x="621" y="315"/>
                  </a:cubicBezTo>
                  <a:cubicBezTo>
                    <a:pt x="515" y="315"/>
                    <a:pt x="515" y="315"/>
                    <a:pt x="515" y="315"/>
                  </a:cubicBezTo>
                  <a:cubicBezTo>
                    <a:pt x="430" y="215"/>
                    <a:pt x="430" y="215"/>
                    <a:pt x="430" y="215"/>
                  </a:cubicBezTo>
                  <a:cubicBezTo>
                    <a:pt x="45" y="215"/>
                    <a:pt x="45" y="215"/>
                    <a:pt x="45" y="215"/>
                  </a:cubicBezTo>
                  <a:cubicBezTo>
                    <a:pt x="40" y="210"/>
                    <a:pt x="33" y="206"/>
                    <a:pt x="25" y="206"/>
                  </a:cubicBezTo>
                  <a:cubicBezTo>
                    <a:pt x="11" y="206"/>
                    <a:pt x="0" y="217"/>
                    <a:pt x="0" y="231"/>
                  </a:cubicBezTo>
                  <a:cubicBezTo>
                    <a:pt x="0" y="244"/>
                    <a:pt x="11" y="255"/>
                    <a:pt x="25" y="255"/>
                  </a:cubicBezTo>
                  <a:close/>
                  <a:moveTo>
                    <a:pt x="1516" y="853"/>
                  </a:moveTo>
                  <a:cubicBezTo>
                    <a:pt x="1395" y="922"/>
                    <a:pt x="1395" y="922"/>
                    <a:pt x="1395" y="922"/>
                  </a:cubicBezTo>
                  <a:cubicBezTo>
                    <a:pt x="1273" y="853"/>
                    <a:pt x="1273" y="853"/>
                    <a:pt x="1273" y="853"/>
                  </a:cubicBezTo>
                  <a:cubicBezTo>
                    <a:pt x="1273" y="715"/>
                    <a:pt x="1273" y="715"/>
                    <a:pt x="1273" y="715"/>
                  </a:cubicBezTo>
                  <a:cubicBezTo>
                    <a:pt x="1395" y="646"/>
                    <a:pt x="1395" y="646"/>
                    <a:pt x="1395" y="646"/>
                  </a:cubicBezTo>
                  <a:cubicBezTo>
                    <a:pt x="1516" y="715"/>
                    <a:pt x="1516" y="715"/>
                    <a:pt x="1516" y="715"/>
                  </a:cubicBezTo>
                  <a:lnTo>
                    <a:pt x="1516" y="853"/>
                  </a:lnTo>
                  <a:close/>
                  <a:moveTo>
                    <a:pt x="1925" y="918"/>
                  </a:moveTo>
                  <a:cubicBezTo>
                    <a:pt x="1845" y="963"/>
                    <a:pt x="1845" y="963"/>
                    <a:pt x="1845" y="963"/>
                  </a:cubicBezTo>
                  <a:cubicBezTo>
                    <a:pt x="1765" y="918"/>
                    <a:pt x="1765" y="918"/>
                    <a:pt x="1765" y="918"/>
                  </a:cubicBezTo>
                  <a:cubicBezTo>
                    <a:pt x="1765" y="826"/>
                    <a:pt x="1765" y="826"/>
                    <a:pt x="1765" y="826"/>
                  </a:cubicBezTo>
                  <a:cubicBezTo>
                    <a:pt x="1845" y="781"/>
                    <a:pt x="1845" y="781"/>
                    <a:pt x="1845" y="781"/>
                  </a:cubicBezTo>
                  <a:cubicBezTo>
                    <a:pt x="1925" y="826"/>
                    <a:pt x="1925" y="826"/>
                    <a:pt x="1925" y="826"/>
                  </a:cubicBezTo>
                  <a:lnTo>
                    <a:pt x="1925" y="918"/>
                  </a:lnTo>
                  <a:close/>
                  <a:moveTo>
                    <a:pt x="1869" y="783"/>
                  </a:moveTo>
                  <a:cubicBezTo>
                    <a:pt x="1850" y="772"/>
                    <a:pt x="1850" y="772"/>
                    <a:pt x="1850" y="772"/>
                  </a:cubicBezTo>
                  <a:cubicBezTo>
                    <a:pt x="1850" y="687"/>
                    <a:pt x="1850" y="687"/>
                    <a:pt x="1850" y="687"/>
                  </a:cubicBezTo>
                  <a:cubicBezTo>
                    <a:pt x="1857" y="687"/>
                    <a:pt x="1863" y="686"/>
                    <a:pt x="1869" y="686"/>
                  </a:cubicBezTo>
                  <a:lnTo>
                    <a:pt x="1869" y="783"/>
                  </a:lnTo>
                  <a:close/>
                  <a:moveTo>
                    <a:pt x="1850" y="450"/>
                  </a:moveTo>
                  <a:cubicBezTo>
                    <a:pt x="1712" y="313"/>
                    <a:pt x="1712" y="313"/>
                    <a:pt x="1712" y="313"/>
                  </a:cubicBezTo>
                  <a:cubicBezTo>
                    <a:pt x="1747" y="280"/>
                    <a:pt x="1794" y="260"/>
                    <a:pt x="1845" y="260"/>
                  </a:cubicBezTo>
                  <a:cubicBezTo>
                    <a:pt x="1952" y="260"/>
                    <a:pt x="2039" y="346"/>
                    <a:pt x="2039" y="452"/>
                  </a:cubicBezTo>
                  <a:cubicBezTo>
                    <a:pt x="2039" y="556"/>
                    <a:pt x="1955" y="640"/>
                    <a:pt x="1850" y="643"/>
                  </a:cubicBezTo>
                  <a:lnTo>
                    <a:pt x="1850" y="450"/>
                  </a:lnTo>
                  <a:close/>
                  <a:moveTo>
                    <a:pt x="1840" y="454"/>
                  </a:moveTo>
                  <a:cubicBezTo>
                    <a:pt x="1840" y="643"/>
                    <a:pt x="1840" y="643"/>
                    <a:pt x="1840" y="643"/>
                  </a:cubicBezTo>
                  <a:cubicBezTo>
                    <a:pt x="1735" y="640"/>
                    <a:pt x="1651" y="556"/>
                    <a:pt x="1651" y="452"/>
                  </a:cubicBezTo>
                  <a:cubicBezTo>
                    <a:pt x="1651" y="401"/>
                    <a:pt x="1671" y="355"/>
                    <a:pt x="1704" y="320"/>
                  </a:cubicBezTo>
                  <a:lnTo>
                    <a:pt x="1840" y="454"/>
                  </a:lnTo>
                  <a:close/>
                  <a:moveTo>
                    <a:pt x="1845" y="227"/>
                  </a:moveTo>
                  <a:cubicBezTo>
                    <a:pt x="1971" y="227"/>
                    <a:pt x="2073" y="328"/>
                    <a:pt x="2073" y="452"/>
                  </a:cubicBezTo>
                  <a:cubicBezTo>
                    <a:pt x="2073" y="574"/>
                    <a:pt x="1974" y="674"/>
                    <a:pt x="1850" y="677"/>
                  </a:cubicBezTo>
                  <a:cubicBezTo>
                    <a:pt x="1850" y="647"/>
                    <a:pt x="1850" y="647"/>
                    <a:pt x="1850" y="647"/>
                  </a:cubicBezTo>
                  <a:cubicBezTo>
                    <a:pt x="1957" y="645"/>
                    <a:pt x="2043" y="558"/>
                    <a:pt x="2043" y="452"/>
                  </a:cubicBezTo>
                  <a:cubicBezTo>
                    <a:pt x="2043" y="344"/>
                    <a:pt x="1955" y="256"/>
                    <a:pt x="1845" y="256"/>
                  </a:cubicBezTo>
                  <a:cubicBezTo>
                    <a:pt x="1792" y="256"/>
                    <a:pt x="1744" y="277"/>
                    <a:pt x="1709" y="310"/>
                  </a:cubicBezTo>
                  <a:cubicBezTo>
                    <a:pt x="1688" y="289"/>
                    <a:pt x="1688" y="289"/>
                    <a:pt x="1688" y="289"/>
                  </a:cubicBezTo>
                  <a:cubicBezTo>
                    <a:pt x="1729" y="251"/>
                    <a:pt x="1784" y="227"/>
                    <a:pt x="1845" y="227"/>
                  </a:cubicBezTo>
                  <a:close/>
                  <a:moveTo>
                    <a:pt x="1617" y="452"/>
                  </a:moveTo>
                  <a:cubicBezTo>
                    <a:pt x="1617" y="392"/>
                    <a:pt x="1641" y="337"/>
                    <a:pt x="1681" y="297"/>
                  </a:cubicBezTo>
                  <a:cubicBezTo>
                    <a:pt x="1702" y="317"/>
                    <a:pt x="1702" y="317"/>
                    <a:pt x="1702" y="317"/>
                  </a:cubicBezTo>
                  <a:cubicBezTo>
                    <a:pt x="1668" y="352"/>
                    <a:pt x="1647" y="400"/>
                    <a:pt x="1647" y="452"/>
                  </a:cubicBezTo>
                  <a:cubicBezTo>
                    <a:pt x="1647" y="558"/>
                    <a:pt x="1733" y="645"/>
                    <a:pt x="1840" y="647"/>
                  </a:cubicBezTo>
                  <a:cubicBezTo>
                    <a:pt x="1840" y="677"/>
                    <a:pt x="1840" y="677"/>
                    <a:pt x="1840" y="677"/>
                  </a:cubicBezTo>
                  <a:cubicBezTo>
                    <a:pt x="1717" y="674"/>
                    <a:pt x="1617" y="574"/>
                    <a:pt x="1617" y="452"/>
                  </a:cubicBezTo>
                  <a:close/>
                  <a:moveTo>
                    <a:pt x="726" y="227"/>
                  </a:moveTo>
                  <a:cubicBezTo>
                    <a:pt x="779" y="227"/>
                    <a:pt x="821" y="269"/>
                    <a:pt x="821" y="320"/>
                  </a:cubicBezTo>
                  <a:cubicBezTo>
                    <a:pt x="821" y="372"/>
                    <a:pt x="779" y="414"/>
                    <a:pt x="726" y="414"/>
                  </a:cubicBezTo>
                  <a:cubicBezTo>
                    <a:pt x="674" y="414"/>
                    <a:pt x="631" y="372"/>
                    <a:pt x="631" y="320"/>
                  </a:cubicBezTo>
                  <a:cubicBezTo>
                    <a:pt x="631" y="269"/>
                    <a:pt x="674" y="227"/>
                    <a:pt x="726"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4" name="Oval 12">
              <a:extLst>
                <a:ext uri="{FF2B5EF4-FFF2-40B4-BE49-F238E27FC236}">
                  <a16:creationId xmlns:a16="http://schemas.microsoft.com/office/drawing/2014/main" id="{EA6AE2C6-A0CA-4BFA-A1CB-B6C8964107B0}"/>
                </a:ext>
              </a:extLst>
            </p:cNvPr>
            <p:cNvSpPr>
              <a:spLocks noChangeArrowheads="1"/>
            </p:cNvSpPr>
            <p:nvPr/>
          </p:nvSpPr>
          <p:spPr bwMode="auto">
            <a:xfrm>
              <a:off x="5031" y="1922"/>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5" name="Oval 13">
              <a:extLst>
                <a:ext uri="{FF2B5EF4-FFF2-40B4-BE49-F238E27FC236}">
                  <a16:creationId xmlns:a16="http://schemas.microsoft.com/office/drawing/2014/main" id="{0DBA0538-EA77-4282-A766-B16D0B673A71}"/>
                </a:ext>
              </a:extLst>
            </p:cNvPr>
            <p:cNvSpPr>
              <a:spLocks noChangeArrowheads="1"/>
            </p:cNvSpPr>
            <p:nvPr/>
          </p:nvSpPr>
          <p:spPr bwMode="auto">
            <a:xfrm>
              <a:off x="5031" y="1794"/>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6" name="Oval 14">
              <a:extLst>
                <a:ext uri="{FF2B5EF4-FFF2-40B4-BE49-F238E27FC236}">
                  <a16:creationId xmlns:a16="http://schemas.microsoft.com/office/drawing/2014/main" id="{8C07227F-7575-4B31-B4BB-5A19741B55A4}"/>
                </a:ext>
              </a:extLst>
            </p:cNvPr>
            <p:cNvSpPr>
              <a:spLocks noChangeArrowheads="1"/>
            </p:cNvSpPr>
            <p:nvPr/>
          </p:nvSpPr>
          <p:spPr bwMode="auto">
            <a:xfrm>
              <a:off x="4073" y="1349"/>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7" name="Oval 15">
              <a:extLst>
                <a:ext uri="{FF2B5EF4-FFF2-40B4-BE49-F238E27FC236}">
                  <a16:creationId xmlns:a16="http://schemas.microsoft.com/office/drawing/2014/main" id="{44270B3F-C14A-47CC-8CDB-3118CF8EED8D}"/>
                </a:ext>
              </a:extLst>
            </p:cNvPr>
            <p:cNvSpPr>
              <a:spLocks noChangeArrowheads="1"/>
            </p:cNvSpPr>
            <p:nvPr/>
          </p:nvSpPr>
          <p:spPr bwMode="auto">
            <a:xfrm>
              <a:off x="4073" y="1222"/>
              <a:ext cx="84"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8" name="Oval 16">
              <a:extLst>
                <a:ext uri="{FF2B5EF4-FFF2-40B4-BE49-F238E27FC236}">
                  <a16:creationId xmlns:a16="http://schemas.microsoft.com/office/drawing/2014/main" id="{34659405-6605-4CB3-A3B8-F294BBB454B1}"/>
                </a:ext>
              </a:extLst>
            </p:cNvPr>
            <p:cNvSpPr>
              <a:spLocks noChangeArrowheads="1"/>
            </p:cNvSpPr>
            <p:nvPr/>
          </p:nvSpPr>
          <p:spPr bwMode="auto">
            <a:xfrm>
              <a:off x="5508" y="1564"/>
              <a:ext cx="56" cy="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9" name="Freeform 17">
              <a:extLst>
                <a:ext uri="{FF2B5EF4-FFF2-40B4-BE49-F238E27FC236}">
                  <a16:creationId xmlns:a16="http://schemas.microsoft.com/office/drawing/2014/main" id="{2A71C2BD-1E7A-4364-92E8-A60AAF63C003}"/>
                </a:ext>
              </a:extLst>
            </p:cNvPr>
            <p:cNvSpPr>
              <a:spLocks noEditPoints="1"/>
            </p:cNvSpPr>
            <p:nvPr/>
          </p:nvSpPr>
          <p:spPr bwMode="auto">
            <a:xfrm>
              <a:off x="5099" y="10"/>
              <a:ext cx="189" cy="186"/>
            </a:xfrm>
            <a:custGeom>
              <a:avLst/>
              <a:gdLst>
                <a:gd name="T0" fmla="*/ 56 w 112"/>
                <a:gd name="T1" fmla="*/ 110 h 110"/>
                <a:gd name="T2" fmla="*/ 112 w 112"/>
                <a:gd name="T3" fmla="*/ 55 h 110"/>
                <a:gd name="T4" fmla="*/ 56 w 112"/>
                <a:gd name="T5" fmla="*/ 0 h 110"/>
                <a:gd name="T6" fmla="*/ 0 w 112"/>
                <a:gd name="T7" fmla="*/ 55 h 110"/>
                <a:gd name="T8" fmla="*/ 56 w 112"/>
                <a:gd name="T9" fmla="*/ 110 h 110"/>
                <a:gd name="T10" fmla="*/ 56 w 112"/>
                <a:gd name="T11" fmla="*/ 10 h 110"/>
                <a:gd name="T12" fmla="*/ 102 w 112"/>
                <a:gd name="T13" fmla="*/ 55 h 110"/>
                <a:gd name="T14" fmla="*/ 56 w 112"/>
                <a:gd name="T15" fmla="*/ 100 h 110"/>
                <a:gd name="T16" fmla="*/ 11 w 112"/>
                <a:gd name="T17" fmla="*/ 55 h 110"/>
                <a:gd name="T18" fmla="*/ 56 w 112"/>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0">
                  <a:moveTo>
                    <a:pt x="56" y="110"/>
                  </a:moveTo>
                  <a:cubicBezTo>
                    <a:pt x="87" y="110"/>
                    <a:pt x="112" y="85"/>
                    <a:pt x="112" y="55"/>
                  </a:cubicBezTo>
                  <a:cubicBezTo>
                    <a:pt x="112" y="24"/>
                    <a:pt x="87" y="0"/>
                    <a:pt x="56" y="0"/>
                  </a:cubicBezTo>
                  <a:cubicBezTo>
                    <a:pt x="25" y="0"/>
                    <a:pt x="0" y="24"/>
                    <a:pt x="0" y="55"/>
                  </a:cubicBezTo>
                  <a:cubicBezTo>
                    <a:pt x="0" y="85"/>
                    <a:pt x="25" y="110"/>
                    <a:pt x="56" y="110"/>
                  </a:cubicBezTo>
                  <a:close/>
                  <a:moveTo>
                    <a:pt x="56" y="10"/>
                  </a:moveTo>
                  <a:cubicBezTo>
                    <a:pt x="81" y="10"/>
                    <a:pt x="102" y="30"/>
                    <a:pt x="102" y="55"/>
                  </a:cubicBezTo>
                  <a:cubicBezTo>
                    <a:pt x="102" y="79"/>
                    <a:pt x="81" y="100"/>
                    <a:pt x="56" y="100"/>
                  </a:cubicBezTo>
                  <a:cubicBezTo>
                    <a:pt x="31" y="100"/>
                    <a:pt x="11" y="79"/>
                    <a:pt x="11" y="55"/>
                  </a:cubicBezTo>
                  <a:cubicBezTo>
                    <a:pt x="11" y="30"/>
                    <a:pt x="31"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0" name="Freeform 18">
              <a:extLst>
                <a:ext uri="{FF2B5EF4-FFF2-40B4-BE49-F238E27FC236}">
                  <a16:creationId xmlns:a16="http://schemas.microsoft.com/office/drawing/2014/main" id="{DA7A5083-9DE3-46E4-B003-8C55303C216E}"/>
                </a:ext>
              </a:extLst>
            </p:cNvPr>
            <p:cNvSpPr>
              <a:spLocks noEditPoints="1"/>
            </p:cNvSpPr>
            <p:nvPr/>
          </p:nvSpPr>
          <p:spPr bwMode="auto">
            <a:xfrm>
              <a:off x="5853" y="1948"/>
              <a:ext cx="188" cy="186"/>
            </a:xfrm>
            <a:custGeom>
              <a:avLst/>
              <a:gdLst>
                <a:gd name="T0" fmla="*/ 0 w 111"/>
                <a:gd name="T1" fmla="*/ 55 h 110"/>
                <a:gd name="T2" fmla="*/ 56 w 111"/>
                <a:gd name="T3" fmla="*/ 110 h 110"/>
                <a:gd name="T4" fmla="*/ 111 w 111"/>
                <a:gd name="T5" fmla="*/ 55 h 110"/>
                <a:gd name="T6" fmla="*/ 56 w 111"/>
                <a:gd name="T7" fmla="*/ 0 h 110"/>
                <a:gd name="T8" fmla="*/ 0 w 111"/>
                <a:gd name="T9" fmla="*/ 55 h 110"/>
                <a:gd name="T10" fmla="*/ 56 w 111"/>
                <a:gd name="T11" fmla="*/ 10 h 110"/>
                <a:gd name="T12" fmla="*/ 101 w 111"/>
                <a:gd name="T13" fmla="*/ 55 h 110"/>
                <a:gd name="T14" fmla="*/ 56 w 111"/>
                <a:gd name="T15" fmla="*/ 100 h 110"/>
                <a:gd name="T16" fmla="*/ 10 w 111"/>
                <a:gd name="T17" fmla="*/ 55 h 110"/>
                <a:gd name="T18" fmla="*/ 56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0" y="55"/>
                  </a:moveTo>
                  <a:cubicBezTo>
                    <a:pt x="0" y="85"/>
                    <a:pt x="25" y="110"/>
                    <a:pt x="56" y="110"/>
                  </a:cubicBezTo>
                  <a:cubicBezTo>
                    <a:pt x="86" y="110"/>
                    <a:pt x="111" y="85"/>
                    <a:pt x="111" y="55"/>
                  </a:cubicBezTo>
                  <a:cubicBezTo>
                    <a:pt x="111" y="25"/>
                    <a:pt x="86" y="0"/>
                    <a:pt x="56" y="0"/>
                  </a:cubicBezTo>
                  <a:cubicBezTo>
                    <a:pt x="25" y="0"/>
                    <a:pt x="0" y="25"/>
                    <a:pt x="0" y="55"/>
                  </a:cubicBezTo>
                  <a:close/>
                  <a:moveTo>
                    <a:pt x="56" y="10"/>
                  </a:moveTo>
                  <a:cubicBezTo>
                    <a:pt x="81" y="10"/>
                    <a:pt x="101" y="30"/>
                    <a:pt x="101" y="55"/>
                  </a:cubicBezTo>
                  <a:cubicBezTo>
                    <a:pt x="101" y="80"/>
                    <a:pt x="81" y="100"/>
                    <a:pt x="56" y="100"/>
                  </a:cubicBezTo>
                  <a:cubicBezTo>
                    <a:pt x="30" y="100"/>
                    <a:pt x="10" y="80"/>
                    <a:pt x="10" y="55"/>
                  </a:cubicBezTo>
                  <a:cubicBezTo>
                    <a:pt x="10" y="30"/>
                    <a:pt x="30"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1" name="Freeform 19">
              <a:extLst>
                <a:ext uri="{FF2B5EF4-FFF2-40B4-BE49-F238E27FC236}">
                  <a16:creationId xmlns:a16="http://schemas.microsoft.com/office/drawing/2014/main" id="{5835DA67-7A2A-4B28-897B-9BE99D82A6A7}"/>
                </a:ext>
              </a:extLst>
            </p:cNvPr>
            <p:cNvSpPr>
              <a:spLocks noEditPoints="1"/>
            </p:cNvSpPr>
            <p:nvPr/>
          </p:nvSpPr>
          <p:spPr bwMode="auto">
            <a:xfrm>
              <a:off x="3663" y="85"/>
              <a:ext cx="188" cy="186"/>
            </a:xfrm>
            <a:custGeom>
              <a:avLst/>
              <a:gdLst>
                <a:gd name="T0" fmla="*/ 55 w 111"/>
                <a:gd name="T1" fmla="*/ 110 h 110"/>
                <a:gd name="T2" fmla="*/ 111 w 111"/>
                <a:gd name="T3" fmla="*/ 55 h 110"/>
                <a:gd name="T4" fmla="*/ 55 w 111"/>
                <a:gd name="T5" fmla="*/ 0 h 110"/>
                <a:gd name="T6" fmla="*/ 0 w 111"/>
                <a:gd name="T7" fmla="*/ 55 h 110"/>
                <a:gd name="T8" fmla="*/ 55 w 111"/>
                <a:gd name="T9" fmla="*/ 110 h 110"/>
                <a:gd name="T10" fmla="*/ 55 w 111"/>
                <a:gd name="T11" fmla="*/ 10 h 110"/>
                <a:gd name="T12" fmla="*/ 101 w 111"/>
                <a:gd name="T13" fmla="*/ 55 h 110"/>
                <a:gd name="T14" fmla="*/ 55 w 111"/>
                <a:gd name="T15" fmla="*/ 100 h 110"/>
                <a:gd name="T16" fmla="*/ 10 w 111"/>
                <a:gd name="T17" fmla="*/ 55 h 110"/>
                <a:gd name="T18" fmla="*/ 55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55" y="110"/>
                  </a:moveTo>
                  <a:cubicBezTo>
                    <a:pt x="86" y="110"/>
                    <a:pt x="111" y="85"/>
                    <a:pt x="111" y="55"/>
                  </a:cubicBezTo>
                  <a:cubicBezTo>
                    <a:pt x="111" y="25"/>
                    <a:pt x="86" y="0"/>
                    <a:pt x="55" y="0"/>
                  </a:cubicBezTo>
                  <a:cubicBezTo>
                    <a:pt x="25" y="0"/>
                    <a:pt x="0" y="25"/>
                    <a:pt x="0" y="55"/>
                  </a:cubicBezTo>
                  <a:cubicBezTo>
                    <a:pt x="0" y="85"/>
                    <a:pt x="25" y="110"/>
                    <a:pt x="55" y="110"/>
                  </a:cubicBezTo>
                  <a:close/>
                  <a:moveTo>
                    <a:pt x="55" y="10"/>
                  </a:moveTo>
                  <a:cubicBezTo>
                    <a:pt x="81" y="10"/>
                    <a:pt x="101" y="30"/>
                    <a:pt x="101" y="55"/>
                  </a:cubicBezTo>
                  <a:cubicBezTo>
                    <a:pt x="101" y="80"/>
                    <a:pt x="81" y="100"/>
                    <a:pt x="55" y="100"/>
                  </a:cubicBezTo>
                  <a:cubicBezTo>
                    <a:pt x="30" y="100"/>
                    <a:pt x="10" y="80"/>
                    <a:pt x="10" y="55"/>
                  </a:cubicBezTo>
                  <a:cubicBezTo>
                    <a:pt x="10" y="30"/>
                    <a:pt x="30" y="10"/>
                    <a:pt x="5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2" name="Freeform 20">
              <a:extLst>
                <a:ext uri="{FF2B5EF4-FFF2-40B4-BE49-F238E27FC236}">
                  <a16:creationId xmlns:a16="http://schemas.microsoft.com/office/drawing/2014/main" id="{F496A0FC-5E6B-4FC3-BBA2-4EB643B82B61}"/>
                </a:ext>
              </a:extLst>
            </p:cNvPr>
            <p:cNvSpPr>
              <a:spLocks/>
            </p:cNvSpPr>
            <p:nvPr/>
          </p:nvSpPr>
          <p:spPr bwMode="auto">
            <a:xfrm>
              <a:off x="3729" y="151"/>
              <a:ext cx="56" cy="54"/>
            </a:xfrm>
            <a:custGeom>
              <a:avLst/>
              <a:gdLst>
                <a:gd name="T0" fmla="*/ 17 w 33"/>
                <a:gd name="T1" fmla="*/ 32 h 32"/>
                <a:gd name="T2" fmla="*/ 33 w 33"/>
                <a:gd name="T3" fmla="*/ 16 h 32"/>
                <a:gd name="T4" fmla="*/ 16 w 33"/>
                <a:gd name="T5" fmla="*/ 0 h 32"/>
                <a:gd name="T6" fmla="*/ 0 w 33"/>
                <a:gd name="T7" fmla="*/ 16 h 32"/>
                <a:gd name="T8" fmla="*/ 17 w 33"/>
                <a:gd name="T9" fmla="*/ 32 h 32"/>
              </a:gdLst>
              <a:ahLst/>
              <a:cxnLst>
                <a:cxn ang="0">
                  <a:pos x="T0" y="T1"/>
                </a:cxn>
                <a:cxn ang="0">
                  <a:pos x="T2" y="T3"/>
                </a:cxn>
                <a:cxn ang="0">
                  <a:pos x="T4" y="T5"/>
                </a:cxn>
                <a:cxn ang="0">
                  <a:pos x="T6" y="T7"/>
                </a:cxn>
                <a:cxn ang="0">
                  <a:pos x="T8" y="T9"/>
                </a:cxn>
              </a:cxnLst>
              <a:rect l="0" t="0" r="r" b="b"/>
              <a:pathLst>
                <a:path w="33" h="32">
                  <a:moveTo>
                    <a:pt x="17" y="32"/>
                  </a:moveTo>
                  <a:cubicBezTo>
                    <a:pt x="26" y="32"/>
                    <a:pt x="33" y="25"/>
                    <a:pt x="33" y="16"/>
                  </a:cubicBezTo>
                  <a:cubicBezTo>
                    <a:pt x="33" y="7"/>
                    <a:pt x="26" y="0"/>
                    <a:pt x="16" y="0"/>
                  </a:cubicBezTo>
                  <a:cubicBezTo>
                    <a:pt x="7" y="0"/>
                    <a:pt x="0" y="7"/>
                    <a:pt x="0" y="16"/>
                  </a:cubicBezTo>
                  <a:cubicBezTo>
                    <a:pt x="0" y="25"/>
                    <a:pt x="7" y="32"/>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3" name="Oval 21">
              <a:extLst>
                <a:ext uri="{FF2B5EF4-FFF2-40B4-BE49-F238E27FC236}">
                  <a16:creationId xmlns:a16="http://schemas.microsoft.com/office/drawing/2014/main" id="{C453EB0C-D02C-4034-92B0-8273BB5F7995}"/>
                </a:ext>
              </a:extLst>
            </p:cNvPr>
            <p:cNvSpPr>
              <a:spLocks noChangeArrowheads="1"/>
            </p:cNvSpPr>
            <p:nvPr/>
          </p:nvSpPr>
          <p:spPr bwMode="auto">
            <a:xfrm>
              <a:off x="5508" y="133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4" name="Freeform 22">
              <a:extLst>
                <a:ext uri="{FF2B5EF4-FFF2-40B4-BE49-F238E27FC236}">
                  <a16:creationId xmlns:a16="http://schemas.microsoft.com/office/drawing/2014/main" id="{F7B79501-401F-4558-ACA7-7AEDC3D72317}"/>
                </a:ext>
              </a:extLst>
            </p:cNvPr>
            <p:cNvSpPr>
              <a:spLocks/>
            </p:cNvSpPr>
            <p:nvPr/>
          </p:nvSpPr>
          <p:spPr bwMode="auto">
            <a:xfrm>
              <a:off x="3640" y="389"/>
              <a:ext cx="1092" cy="301"/>
            </a:xfrm>
            <a:custGeom>
              <a:avLst/>
              <a:gdLst>
                <a:gd name="T0" fmla="*/ 17 w 646"/>
                <a:gd name="T1" fmla="*/ 33 h 178"/>
                <a:gd name="T2" fmla="*/ 24 w 646"/>
                <a:gd name="T3" fmla="*/ 31 h 178"/>
                <a:gd name="T4" fmla="*/ 174 w 646"/>
                <a:gd name="T5" fmla="*/ 178 h 178"/>
                <a:gd name="T6" fmla="*/ 646 w 646"/>
                <a:gd name="T7" fmla="*/ 178 h 178"/>
                <a:gd name="T8" fmla="*/ 646 w 646"/>
                <a:gd name="T9" fmla="*/ 168 h 178"/>
                <a:gd name="T10" fmla="*/ 452 w 646"/>
                <a:gd name="T11" fmla="*/ 168 h 178"/>
                <a:gd name="T12" fmla="*/ 366 w 646"/>
                <a:gd name="T13" fmla="*/ 83 h 178"/>
                <a:gd name="T14" fmla="*/ 212 w 646"/>
                <a:gd name="T15" fmla="*/ 83 h 178"/>
                <a:gd name="T16" fmla="*/ 212 w 646"/>
                <a:gd name="T17" fmla="*/ 94 h 178"/>
                <a:gd name="T18" fmla="*/ 362 w 646"/>
                <a:gd name="T19" fmla="*/ 94 h 178"/>
                <a:gd name="T20" fmla="*/ 437 w 646"/>
                <a:gd name="T21" fmla="*/ 168 h 178"/>
                <a:gd name="T22" fmla="*/ 178 w 646"/>
                <a:gd name="T23" fmla="*/ 168 h 178"/>
                <a:gd name="T24" fmla="*/ 32 w 646"/>
                <a:gd name="T25" fmla="*/ 24 h 178"/>
                <a:gd name="T26" fmla="*/ 33 w 646"/>
                <a:gd name="T27" fmla="*/ 16 h 178"/>
                <a:gd name="T28" fmla="*/ 17 w 646"/>
                <a:gd name="T29" fmla="*/ 0 h 178"/>
                <a:gd name="T30" fmla="*/ 0 w 646"/>
                <a:gd name="T31" fmla="*/ 16 h 178"/>
                <a:gd name="T32" fmla="*/ 17 w 646"/>
                <a:gd name="T33" fmla="*/ 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6" h="178">
                  <a:moveTo>
                    <a:pt x="17" y="33"/>
                  </a:moveTo>
                  <a:cubicBezTo>
                    <a:pt x="20" y="33"/>
                    <a:pt x="22" y="32"/>
                    <a:pt x="24" y="31"/>
                  </a:cubicBezTo>
                  <a:cubicBezTo>
                    <a:pt x="174" y="178"/>
                    <a:pt x="174" y="178"/>
                    <a:pt x="174" y="178"/>
                  </a:cubicBezTo>
                  <a:cubicBezTo>
                    <a:pt x="646" y="178"/>
                    <a:pt x="646" y="178"/>
                    <a:pt x="646" y="178"/>
                  </a:cubicBezTo>
                  <a:cubicBezTo>
                    <a:pt x="646" y="168"/>
                    <a:pt x="646" y="168"/>
                    <a:pt x="646" y="168"/>
                  </a:cubicBezTo>
                  <a:cubicBezTo>
                    <a:pt x="452" y="168"/>
                    <a:pt x="452" y="168"/>
                    <a:pt x="452" y="168"/>
                  </a:cubicBezTo>
                  <a:cubicBezTo>
                    <a:pt x="366" y="83"/>
                    <a:pt x="366" y="83"/>
                    <a:pt x="366" y="83"/>
                  </a:cubicBezTo>
                  <a:cubicBezTo>
                    <a:pt x="212" y="83"/>
                    <a:pt x="212" y="83"/>
                    <a:pt x="212" y="83"/>
                  </a:cubicBezTo>
                  <a:cubicBezTo>
                    <a:pt x="212" y="94"/>
                    <a:pt x="212" y="94"/>
                    <a:pt x="212" y="94"/>
                  </a:cubicBezTo>
                  <a:cubicBezTo>
                    <a:pt x="362" y="94"/>
                    <a:pt x="362" y="94"/>
                    <a:pt x="362" y="94"/>
                  </a:cubicBezTo>
                  <a:cubicBezTo>
                    <a:pt x="437" y="168"/>
                    <a:pt x="437" y="168"/>
                    <a:pt x="437" y="168"/>
                  </a:cubicBezTo>
                  <a:cubicBezTo>
                    <a:pt x="178" y="168"/>
                    <a:pt x="178" y="168"/>
                    <a:pt x="178" y="168"/>
                  </a:cubicBezTo>
                  <a:cubicBezTo>
                    <a:pt x="32" y="24"/>
                    <a:pt x="32" y="24"/>
                    <a:pt x="32" y="24"/>
                  </a:cubicBezTo>
                  <a:cubicBezTo>
                    <a:pt x="33" y="21"/>
                    <a:pt x="33" y="19"/>
                    <a:pt x="33" y="16"/>
                  </a:cubicBezTo>
                  <a:cubicBezTo>
                    <a:pt x="33" y="7"/>
                    <a:pt x="26" y="0"/>
                    <a:pt x="17" y="0"/>
                  </a:cubicBezTo>
                  <a:cubicBezTo>
                    <a:pt x="8" y="0"/>
                    <a:pt x="0" y="7"/>
                    <a:pt x="0" y="16"/>
                  </a:cubicBezTo>
                  <a:cubicBezTo>
                    <a:pt x="0" y="25"/>
                    <a:pt x="8"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 name="Freeform 23">
              <a:extLst>
                <a:ext uri="{FF2B5EF4-FFF2-40B4-BE49-F238E27FC236}">
                  <a16:creationId xmlns:a16="http://schemas.microsoft.com/office/drawing/2014/main" id="{E3C82837-F621-4445-AEF4-7034E9406A43}"/>
                </a:ext>
              </a:extLst>
            </p:cNvPr>
            <p:cNvSpPr>
              <a:spLocks/>
            </p:cNvSpPr>
            <p:nvPr/>
          </p:nvSpPr>
          <p:spPr bwMode="auto">
            <a:xfrm>
              <a:off x="5686" y="2196"/>
              <a:ext cx="391" cy="386"/>
            </a:xfrm>
            <a:custGeom>
              <a:avLst/>
              <a:gdLst>
                <a:gd name="T0" fmla="*/ 214 w 231"/>
                <a:gd name="T1" fmla="*/ 195 h 228"/>
                <a:gd name="T2" fmla="*/ 207 w 231"/>
                <a:gd name="T3" fmla="*/ 197 h 228"/>
                <a:gd name="T4" fmla="*/ 8 w 231"/>
                <a:gd name="T5" fmla="*/ 0 h 228"/>
                <a:gd name="T6" fmla="*/ 0 w 231"/>
                <a:gd name="T7" fmla="*/ 7 h 228"/>
                <a:gd name="T8" fmla="*/ 199 w 231"/>
                <a:gd name="T9" fmla="*/ 203 h 228"/>
                <a:gd name="T10" fmla="*/ 197 w 231"/>
                <a:gd name="T11" fmla="*/ 211 h 228"/>
                <a:gd name="T12" fmla="*/ 214 w 231"/>
                <a:gd name="T13" fmla="*/ 228 h 228"/>
                <a:gd name="T14" fmla="*/ 231 w 231"/>
                <a:gd name="T15" fmla="*/ 211 h 228"/>
                <a:gd name="T16" fmla="*/ 214 w 231"/>
                <a:gd name="T17" fmla="*/ 1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28">
                  <a:moveTo>
                    <a:pt x="214" y="195"/>
                  </a:moveTo>
                  <a:cubicBezTo>
                    <a:pt x="211" y="195"/>
                    <a:pt x="209" y="196"/>
                    <a:pt x="207" y="197"/>
                  </a:cubicBezTo>
                  <a:cubicBezTo>
                    <a:pt x="8" y="0"/>
                    <a:pt x="8" y="0"/>
                    <a:pt x="8" y="0"/>
                  </a:cubicBezTo>
                  <a:cubicBezTo>
                    <a:pt x="0" y="7"/>
                    <a:pt x="0" y="7"/>
                    <a:pt x="0" y="7"/>
                  </a:cubicBezTo>
                  <a:cubicBezTo>
                    <a:pt x="199" y="203"/>
                    <a:pt x="199" y="203"/>
                    <a:pt x="199" y="203"/>
                  </a:cubicBezTo>
                  <a:cubicBezTo>
                    <a:pt x="198" y="206"/>
                    <a:pt x="197" y="209"/>
                    <a:pt x="197" y="211"/>
                  </a:cubicBezTo>
                  <a:cubicBezTo>
                    <a:pt x="197" y="220"/>
                    <a:pt x="205" y="228"/>
                    <a:pt x="214" y="228"/>
                  </a:cubicBezTo>
                  <a:cubicBezTo>
                    <a:pt x="223" y="228"/>
                    <a:pt x="231" y="220"/>
                    <a:pt x="231" y="211"/>
                  </a:cubicBezTo>
                  <a:cubicBezTo>
                    <a:pt x="231" y="202"/>
                    <a:pt x="223" y="195"/>
                    <a:pt x="214"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 name="Freeform 25">
              <a:extLst>
                <a:ext uri="{FF2B5EF4-FFF2-40B4-BE49-F238E27FC236}">
                  <a16:creationId xmlns:a16="http://schemas.microsoft.com/office/drawing/2014/main" id="{7C3B41F8-FE5C-48D5-8961-45A508150660}"/>
                </a:ext>
              </a:extLst>
            </p:cNvPr>
            <p:cNvSpPr>
              <a:spLocks/>
            </p:cNvSpPr>
            <p:nvPr/>
          </p:nvSpPr>
          <p:spPr bwMode="auto">
            <a:xfrm>
              <a:off x="5304" y="2750"/>
              <a:ext cx="99" cy="86"/>
            </a:xfrm>
            <a:custGeom>
              <a:avLst/>
              <a:gdLst>
                <a:gd name="T0" fmla="*/ 23 w 99"/>
                <a:gd name="T1" fmla="*/ 44 h 86"/>
                <a:gd name="T2" fmla="*/ 47 w 99"/>
                <a:gd name="T3" fmla="*/ 86 h 86"/>
                <a:gd name="T4" fmla="*/ 72 w 99"/>
                <a:gd name="T5" fmla="*/ 44 h 86"/>
                <a:gd name="T6" fmla="*/ 99 w 99"/>
                <a:gd name="T7" fmla="*/ 3 h 86"/>
                <a:gd name="T8" fmla="*/ 49 w 99"/>
                <a:gd name="T9" fmla="*/ 1 h 86"/>
                <a:gd name="T10" fmla="*/ 0 w 99"/>
                <a:gd name="T11" fmla="*/ 0 h 86"/>
                <a:gd name="T12" fmla="*/ 23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23" y="44"/>
                  </a:moveTo>
                  <a:lnTo>
                    <a:pt x="47" y="86"/>
                  </a:lnTo>
                  <a:lnTo>
                    <a:pt x="72" y="44"/>
                  </a:lnTo>
                  <a:lnTo>
                    <a:pt x="99" y="3"/>
                  </a:lnTo>
                  <a:lnTo>
                    <a:pt x="49" y="1"/>
                  </a:lnTo>
                  <a:lnTo>
                    <a:pt x="0" y="0"/>
                  </a:lnTo>
                  <a:lnTo>
                    <a:pt x="2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7" name="Freeform 26">
              <a:extLst>
                <a:ext uri="{FF2B5EF4-FFF2-40B4-BE49-F238E27FC236}">
                  <a16:creationId xmlns:a16="http://schemas.microsoft.com/office/drawing/2014/main" id="{7D8B1538-6574-45B1-A2F8-E8DA55ABAF57}"/>
                </a:ext>
              </a:extLst>
            </p:cNvPr>
            <p:cNvSpPr>
              <a:spLocks/>
            </p:cNvSpPr>
            <p:nvPr/>
          </p:nvSpPr>
          <p:spPr bwMode="auto">
            <a:xfrm>
              <a:off x="2808" y="633"/>
              <a:ext cx="86" cy="98"/>
            </a:xfrm>
            <a:custGeom>
              <a:avLst/>
              <a:gdLst>
                <a:gd name="T0" fmla="*/ 0 w 86"/>
                <a:gd name="T1" fmla="*/ 47 h 98"/>
                <a:gd name="T2" fmla="*/ 42 w 86"/>
                <a:gd name="T3" fmla="*/ 73 h 98"/>
                <a:gd name="T4" fmla="*/ 84 w 86"/>
                <a:gd name="T5" fmla="*/ 98 h 98"/>
                <a:gd name="T6" fmla="*/ 84 w 86"/>
                <a:gd name="T7" fmla="*/ 49 h 98"/>
                <a:gd name="T8" fmla="*/ 86 w 86"/>
                <a:gd name="T9" fmla="*/ 0 h 98"/>
                <a:gd name="T10" fmla="*/ 42 w 86"/>
                <a:gd name="T11" fmla="*/ 24 h 98"/>
                <a:gd name="T12" fmla="*/ 0 w 86"/>
                <a:gd name="T13" fmla="*/ 47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0" y="47"/>
                  </a:moveTo>
                  <a:lnTo>
                    <a:pt x="42" y="73"/>
                  </a:lnTo>
                  <a:lnTo>
                    <a:pt x="84" y="98"/>
                  </a:lnTo>
                  <a:lnTo>
                    <a:pt x="84" y="49"/>
                  </a:lnTo>
                  <a:lnTo>
                    <a:pt x="86" y="0"/>
                  </a:lnTo>
                  <a:lnTo>
                    <a:pt x="42" y="24"/>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8" name="Freeform 27">
              <a:extLst>
                <a:ext uri="{FF2B5EF4-FFF2-40B4-BE49-F238E27FC236}">
                  <a16:creationId xmlns:a16="http://schemas.microsoft.com/office/drawing/2014/main" id="{7BDB1870-FE94-4D73-A3FC-4900935B5DB2}"/>
                </a:ext>
              </a:extLst>
            </p:cNvPr>
            <p:cNvSpPr>
              <a:spLocks/>
            </p:cNvSpPr>
            <p:nvPr/>
          </p:nvSpPr>
          <p:spPr bwMode="auto">
            <a:xfrm>
              <a:off x="4199" y="1570"/>
              <a:ext cx="88" cy="98"/>
            </a:xfrm>
            <a:custGeom>
              <a:avLst/>
              <a:gdLst>
                <a:gd name="T0" fmla="*/ 0 w 88"/>
                <a:gd name="T1" fmla="*/ 48 h 98"/>
                <a:gd name="T2" fmla="*/ 43 w 88"/>
                <a:gd name="T3" fmla="*/ 73 h 98"/>
                <a:gd name="T4" fmla="*/ 87 w 88"/>
                <a:gd name="T5" fmla="*/ 98 h 98"/>
                <a:gd name="T6" fmla="*/ 87 w 88"/>
                <a:gd name="T7" fmla="*/ 49 h 98"/>
                <a:gd name="T8" fmla="*/ 88 w 88"/>
                <a:gd name="T9" fmla="*/ 0 h 98"/>
                <a:gd name="T10" fmla="*/ 44 w 88"/>
                <a:gd name="T11" fmla="*/ 24 h 98"/>
                <a:gd name="T12" fmla="*/ 0 w 88"/>
                <a:gd name="T13" fmla="*/ 48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0" y="48"/>
                  </a:moveTo>
                  <a:lnTo>
                    <a:pt x="43" y="73"/>
                  </a:lnTo>
                  <a:lnTo>
                    <a:pt x="87" y="98"/>
                  </a:lnTo>
                  <a:lnTo>
                    <a:pt x="87" y="49"/>
                  </a:lnTo>
                  <a:lnTo>
                    <a:pt x="88" y="0"/>
                  </a:lnTo>
                  <a:lnTo>
                    <a:pt x="44" y="24"/>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9" name="Freeform 28">
              <a:extLst>
                <a:ext uri="{FF2B5EF4-FFF2-40B4-BE49-F238E27FC236}">
                  <a16:creationId xmlns:a16="http://schemas.microsoft.com/office/drawing/2014/main" id="{24BA0EEE-96A2-4782-B6E5-B2E1AAB582DD}"/>
                </a:ext>
              </a:extLst>
            </p:cNvPr>
            <p:cNvSpPr>
              <a:spLocks/>
            </p:cNvSpPr>
            <p:nvPr/>
          </p:nvSpPr>
          <p:spPr bwMode="auto">
            <a:xfrm>
              <a:off x="5840" y="1514"/>
              <a:ext cx="86" cy="99"/>
            </a:xfrm>
            <a:custGeom>
              <a:avLst/>
              <a:gdLst>
                <a:gd name="T0" fmla="*/ 1 w 86"/>
                <a:gd name="T1" fmla="*/ 0 h 99"/>
                <a:gd name="T2" fmla="*/ 1 w 86"/>
                <a:gd name="T3" fmla="*/ 50 h 99"/>
                <a:gd name="T4" fmla="*/ 0 w 86"/>
                <a:gd name="T5" fmla="*/ 99 h 99"/>
                <a:gd name="T6" fmla="*/ 44 w 86"/>
                <a:gd name="T7" fmla="*/ 75 h 99"/>
                <a:gd name="T8" fmla="*/ 86 w 86"/>
                <a:gd name="T9" fmla="*/ 51 h 99"/>
                <a:gd name="T10" fmla="*/ 44 w 86"/>
                <a:gd name="T11" fmla="*/ 26 h 99"/>
                <a:gd name="T12" fmla="*/ 1 w 8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86" h="99">
                  <a:moveTo>
                    <a:pt x="1" y="0"/>
                  </a:moveTo>
                  <a:lnTo>
                    <a:pt x="1" y="50"/>
                  </a:lnTo>
                  <a:lnTo>
                    <a:pt x="0" y="99"/>
                  </a:lnTo>
                  <a:lnTo>
                    <a:pt x="44" y="75"/>
                  </a:lnTo>
                  <a:lnTo>
                    <a:pt x="86" y="51"/>
                  </a:lnTo>
                  <a:lnTo>
                    <a:pt x="44" y="26"/>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0" name="Freeform 29">
              <a:extLst>
                <a:ext uri="{FF2B5EF4-FFF2-40B4-BE49-F238E27FC236}">
                  <a16:creationId xmlns:a16="http://schemas.microsoft.com/office/drawing/2014/main" id="{BDFD8CE7-2E6E-4A63-9CDD-D9891AFE3495}"/>
                </a:ext>
              </a:extLst>
            </p:cNvPr>
            <p:cNvSpPr>
              <a:spLocks/>
            </p:cNvSpPr>
            <p:nvPr/>
          </p:nvSpPr>
          <p:spPr bwMode="auto">
            <a:xfrm>
              <a:off x="4766" y="1198"/>
              <a:ext cx="98" cy="86"/>
            </a:xfrm>
            <a:custGeom>
              <a:avLst/>
              <a:gdLst>
                <a:gd name="T0" fmla="*/ 47 w 98"/>
                <a:gd name="T1" fmla="*/ 86 h 86"/>
                <a:gd name="T2" fmla="*/ 73 w 98"/>
                <a:gd name="T3" fmla="*/ 44 h 86"/>
                <a:gd name="T4" fmla="*/ 98 w 98"/>
                <a:gd name="T5" fmla="*/ 2 h 86"/>
                <a:gd name="T6" fmla="*/ 49 w 98"/>
                <a:gd name="T7" fmla="*/ 2 h 86"/>
                <a:gd name="T8" fmla="*/ 0 w 98"/>
                <a:gd name="T9" fmla="*/ 0 h 86"/>
                <a:gd name="T10" fmla="*/ 24 w 98"/>
                <a:gd name="T11" fmla="*/ 42 h 86"/>
                <a:gd name="T12" fmla="*/ 47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47" y="86"/>
                  </a:moveTo>
                  <a:lnTo>
                    <a:pt x="73" y="44"/>
                  </a:lnTo>
                  <a:lnTo>
                    <a:pt x="98" y="2"/>
                  </a:lnTo>
                  <a:lnTo>
                    <a:pt x="49" y="2"/>
                  </a:lnTo>
                  <a:lnTo>
                    <a:pt x="0" y="0"/>
                  </a:lnTo>
                  <a:lnTo>
                    <a:pt x="24" y="42"/>
                  </a:lnTo>
                  <a:lnTo>
                    <a:pt x="47"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1" name="Freeform 32">
              <a:extLst>
                <a:ext uri="{FF2B5EF4-FFF2-40B4-BE49-F238E27FC236}">
                  <a16:creationId xmlns:a16="http://schemas.microsoft.com/office/drawing/2014/main" id="{8B623CC8-C253-4223-A47B-EF382B08EC12}"/>
                </a:ext>
              </a:extLst>
            </p:cNvPr>
            <p:cNvSpPr>
              <a:spLocks/>
            </p:cNvSpPr>
            <p:nvPr/>
          </p:nvSpPr>
          <p:spPr bwMode="auto">
            <a:xfrm>
              <a:off x="5304" y="2633"/>
              <a:ext cx="99" cy="86"/>
            </a:xfrm>
            <a:custGeom>
              <a:avLst/>
              <a:gdLst>
                <a:gd name="T0" fmla="*/ 72 w 99"/>
                <a:gd name="T1" fmla="*/ 44 h 86"/>
                <a:gd name="T2" fmla="*/ 99 w 99"/>
                <a:gd name="T3" fmla="*/ 2 h 86"/>
                <a:gd name="T4" fmla="*/ 49 w 99"/>
                <a:gd name="T5" fmla="*/ 2 h 86"/>
                <a:gd name="T6" fmla="*/ 0 w 99"/>
                <a:gd name="T7" fmla="*/ 0 h 86"/>
                <a:gd name="T8" fmla="*/ 23 w 99"/>
                <a:gd name="T9" fmla="*/ 42 h 86"/>
                <a:gd name="T10" fmla="*/ 47 w 99"/>
                <a:gd name="T11" fmla="*/ 86 h 86"/>
                <a:gd name="T12" fmla="*/ 72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72" y="44"/>
                  </a:moveTo>
                  <a:lnTo>
                    <a:pt x="99" y="2"/>
                  </a:lnTo>
                  <a:lnTo>
                    <a:pt x="49" y="2"/>
                  </a:lnTo>
                  <a:lnTo>
                    <a:pt x="0" y="0"/>
                  </a:lnTo>
                  <a:lnTo>
                    <a:pt x="23" y="42"/>
                  </a:lnTo>
                  <a:lnTo>
                    <a:pt x="47" y="86"/>
                  </a:lnTo>
                  <a:lnTo>
                    <a:pt x="7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2" name="Freeform 34">
              <a:extLst>
                <a:ext uri="{FF2B5EF4-FFF2-40B4-BE49-F238E27FC236}">
                  <a16:creationId xmlns:a16="http://schemas.microsoft.com/office/drawing/2014/main" id="{225C3AC5-0D26-49F0-87BA-D15C57079F17}"/>
                </a:ext>
              </a:extLst>
            </p:cNvPr>
            <p:cNvSpPr>
              <a:spLocks noEditPoints="1"/>
            </p:cNvSpPr>
            <p:nvPr/>
          </p:nvSpPr>
          <p:spPr bwMode="auto">
            <a:xfrm>
              <a:off x="4259" y="1127"/>
              <a:ext cx="346" cy="396"/>
            </a:xfrm>
            <a:custGeom>
              <a:avLst/>
              <a:gdLst>
                <a:gd name="T0" fmla="*/ 1 w 346"/>
                <a:gd name="T1" fmla="*/ 98 h 396"/>
                <a:gd name="T2" fmla="*/ 0 w 346"/>
                <a:gd name="T3" fmla="*/ 100 h 396"/>
                <a:gd name="T4" fmla="*/ 0 w 346"/>
                <a:gd name="T5" fmla="*/ 298 h 396"/>
                <a:gd name="T6" fmla="*/ 174 w 346"/>
                <a:gd name="T7" fmla="*/ 396 h 396"/>
                <a:gd name="T8" fmla="*/ 345 w 346"/>
                <a:gd name="T9" fmla="*/ 298 h 396"/>
                <a:gd name="T10" fmla="*/ 346 w 346"/>
                <a:gd name="T11" fmla="*/ 298 h 396"/>
                <a:gd name="T12" fmla="*/ 346 w 346"/>
                <a:gd name="T13" fmla="*/ 100 h 396"/>
                <a:gd name="T14" fmla="*/ 174 w 346"/>
                <a:gd name="T15" fmla="*/ 0 h 396"/>
                <a:gd name="T16" fmla="*/ 1 w 346"/>
                <a:gd name="T17" fmla="*/ 98 h 396"/>
                <a:gd name="T18" fmla="*/ 339 w 346"/>
                <a:gd name="T19" fmla="*/ 293 h 396"/>
                <a:gd name="T20" fmla="*/ 174 w 346"/>
                <a:gd name="T21" fmla="*/ 387 h 396"/>
                <a:gd name="T22" fmla="*/ 6 w 346"/>
                <a:gd name="T23" fmla="*/ 293 h 396"/>
                <a:gd name="T24" fmla="*/ 6 w 346"/>
                <a:gd name="T25" fmla="*/ 103 h 396"/>
                <a:gd name="T26" fmla="*/ 174 w 346"/>
                <a:gd name="T27" fmla="*/ 8 h 396"/>
                <a:gd name="T28" fmla="*/ 339 w 346"/>
                <a:gd name="T29" fmla="*/ 103 h 396"/>
                <a:gd name="T30" fmla="*/ 339 w 346"/>
                <a:gd name="T31" fmla="*/ 2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6" h="396">
                  <a:moveTo>
                    <a:pt x="1" y="98"/>
                  </a:moveTo>
                  <a:lnTo>
                    <a:pt x="0" y="100"/>
                  </a:lnTo>
                  <a:lnTo>
                    <a:pt x="0" y="298"/>
                  </a:lnTo>
                  <a:lnTo>
                    <a:pt x="174" y="396"/>
                  </a:lnTo>
                  <a:lnTo>
                    <a:pt x="345" y="298"/>
                  </a:lnTo>
                  <a:lnTo>
                    <a:pt x="346" y="298"/>
                  </a:lnTo>
                  <a:lnTo>
                    <a:pt x="346" y="100"/>
                  </a:lnTo>
                  <a:lnTo>
                    <a:pt x="174" y="0"/>
                  </a:lnTo>
                  <a:lnTo>
                    <a:pt x="1" y="98"/>
                  </a:lnTo>
                  <a:close/>
                  <a:moveTo>
                    <a:pt x="339" y="293"/>
                  </a:moveTo>
                  <a:lnTo>
                    <a:pt x="174" y="387"/>
                  </a:lnTo>
                  <a:lnTo>
                    <a:pt x="6" y="293"/>
                  </a:lnTo>
                  <a:lnTo>
                    <a:pt x="6" y="103"/>
                  </a:lnTo>
                  <a:lnTo>
                    <a:pt x="174" y="8"/>
                  </a:lnTo>
                  <a:lnTo>
                    <a:pt x="339" y="103"/>
                  </a:lnTo>
                  <a:lnTo>
                    <a:pt x="339"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3" name="Freeform 35">
              <a:extLst>
                <a:ext uri="{FF2B5EF4-FFF2-40B4-BE49-F238E27FC236}">
                  <a16:creationId xmlns:a16="http://schemas.microsoft.com/office/drawing/2014/main" id="{BEB5FF20-F72D-4B9E-9B59-BEB706E5553D}"/>
                </a:ext>
              </a:extLst>
            </p:cNvPr>
            <p:cNvSpPr>
              <a:spLocks/>
            </p:cNvSpPr>
            <p:nvPr/>
          </p:nvSpPr>
          <p:spPr bwMode="auto">
            <a:xfrm>
              <a:off x="4896" y="178"/>
              <a:ext cx="127" cy="144"/>
            </a:xfrm>
            <a:custGeom>
              <a:avLst/>
              <a:gdLst>
                <a:gd name="T0" fmla="*/ 127 w 127"/>
                <a:gd name="T1" fmla="*/ 108 h 144"/>
                <a:gd name="T2" fmla="*/ 127 w 127"/>
                <a:gd name="T3" fmla="*/ 35 h 144"/>
                <a:gd name="T4" fmla="*/ 64 w 127"/>
                <a:gd name="T5" fmla="*/ 0 h 144"/>
                <a:gd name="T6" fmla="*/ 0 w 127"/>
                <a:gd name="T7" fmla="*/ 35 h 144"/>
                <a:gd name="T8" fmla="*/ 0 w 127"/>
                <a:gd name="T9" fmla="*/ 108 h 144"/>
                <a:gd name="T10" fmla="*/ 64 w 127"/>
                <a:gd name="T11" fmla="*/ 144 h 144"/>
                <a:gd name="T12" fmla="*/ 127 w 127"/>
                <a:gd name="T13" fmla="*/ 108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127" y="108"/>
                  </a:moveTo>
                  <a:lnTo>
                    <a:pt x="127" y="35"/>
                  </a:lnTo>
                  <a:lnTo>
                    <a:pt x="64" y="0"/>
                  </a:lnTo>
                  <a:lnTo>
                    <a:pt x="0" y="35"/>
                  </a:lnTo>
                  <a:lnTo>
                    <a:pt x="0" y="108"/>
                  </a:lnTo>
                  <a:lnTo>
                    <a:pt x="64" y="144"/>
                  </a:lnTo>
                  <a:lnTo>
                    <a:pt x="127"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4" name="Freeform 36">
              <a:extLst>
                <a:ext uri="{FF2B5EF4-FFF2-40B4-BE49-F238E27FC236}">
                  <a16:creationId xmlns:a16="http://schemas.microsoft.com/office/drawing/2014/main" id="{9D654E36-CD07-448B-BC2E-6C2AB4A35CD7}"/>
                </a:ext>
              </a:extLst>
            </p:cNvPr>
            <p:cNvSpPr>
              <a:spLocks/>
            </p:cNvSpPr>
            <p:nvPr/>
          </p:nvSpPr>
          <p:spPr bwMode="auto">
            <a:xfrm>
              <a:off x="4467" y="1790"/>
              <a:ext cx="79" cy="90"/>
            </a:xfrm>
            <a:custGeom>
              <a:avLst/>
              <a:gdLst>
                <a:gd name="T0" fmla="*/ 0 w 79"/>
                <a:gd name="T1" fmla="*/ 22 h 90"/>
                <a:gd name="T2" fmla="*/ 0 w 79"/>
                <a:gd name="T3" fmla="*/ 68 h 90"/>
                <a:gd name="T4" fmla="*/ 38 w 79"/>
                <a:gd name="T5" fmla="*/ 90 h 90"/>
                <a:gd name="T6" fmla="*/ 79 w 79"/>
                <a:gd name="T7" fmla="*/ 68 h 90"/>
                <a:gd name="T8" fmla="*/ 79 w 79"/>
                <a:gd name="T9" fmla="*/ 22 h 90"/>
                <a:gd name="T10" fmla="*/ 38 w 79"/>
                <a:gd name="T11" fmla="*/ 0 h 90"/>
                <a:gd name="T12" fmla="*/ 0 w 79"/>
                <a:gd name="T13" fmla="*/ 22 h 90"/>
              </a:gdLst>
              <a:ahLst/>
              <a:cxnLst>
                <a:cxn ang="0">
                  <a:pos x="T0" y="T1"/>
                </a:cxn>
                <a:cxn ang="0">
                  <a:pos x="T2" y="T3"/>
                </a:cxn>
                <a:cxn ang="0">
                  <a:pos x="T4" y="T5"/>
                </a:cxn>
                <a:cxn ang="0">
                  <a:pos x="T6" y="T7"/>
                </a:cxn>
                <a:cxn ang="0">
                  <a:pos x="T8" y="T9"/>
                </a:cxn>
                <a:cxn ang="0">
                  <a:pos x="T10" y="T11"/>
                </a:cxn>
                <a:cxn ang="0">
                  <a:pos x="T12" y="T13"/>
                </a:cxn>
              </a:cxnLst>
              <a:rect l="0" t="0" r="r" b="b"/>
              <a:pathLst>
                <a:path w="79" h="90">
                  <a:moveTo>
                    <a:pt x="0" y="22"/>
                  </a:moveTo>
                  <a:lnTo>
                    <a:pt x="0" y="68"/>
                  </a:lnTo>
                  <a:lnTo>
                    <a:pt x="38" y="90"/>
                  </a:lnTo>
                  <a:lnTo>
                    <a:pt x="79" y="68"/>
                  </a:lnTo>
                  <a:lnTo>
                    <a:pt x="79" y="22"/>
                  </a:lnTo>
                  <a:lnTo>
                    <a:pt x="38"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5" name="Freeform 37">
              <a:extLst>
                <a:ext uri="{FF2B5EF4-FFF2-40B4-BE49-F238E27FC236}">
                  <a16:creationId xmlns:a16="http://schemas.microsoft.com/office/drawing/2014/main" id="{9126143D-4136-4785-AA72-CBF39DE80E0A}"/>
                </a:ext>
              </a:extLst>
            </p:cNvPr>
            <p:cNvSpPr>
              <a:spLocks/>
            </p:cNvSpPr>
            <p:nvPr/>
          </p:nvSpPr>
          <p:spPr bwMode="auto">
            <a:xfrm>
              <a:off x="3129" y="865"/>
              <a:ext cx="110" cy="123"/>
            </a:xfrm>
            <a:custGeom>
              <a:avLst/>
              <a:gdLst>
                <a:gd name="T0" fmla="*/ 0 w 110"/>
                <a:gd name="T1" fmla="*/ 30 h 123"/>
                <a:gd name="T2" fmla="*/ 0 w 110"/>
                <a:gd name="T3" fmla="*/ 93 h 123"/>
                <a:gd name="T4" fmla="*/ 56 w 110"/>
                <a:gd name="T5" fmla="*/ 123 h 123"/>
                <a:gd name="T6" fmla="*/ 110 w 110"/>
                <a:gd name="T7" fmla="*/ 93 h 123"/>
                <a:gd name="T8" fmla="*/ 110 w 110"/>
                <a:gd name="T9" fmla="*/ 30 h 123"/>
                <a:gd name="T10" fmla="*/ 56 w 110"/>
                <a:gd name="T11" fmla="*/ 0 h 123"/>
                <a:gd name="T12" fmla="*/ 0 w 110"/>
                <a:gd name="T13" fmla="*/ 30 h 123"/>
              </a:gdLst>
              <a:ahLst/>
              <a:cxnLst>
                <a:cxn ang="0">
                  <a:pos x="T0" y="T1"/>
                </a:cxn>
                <a:cxn ang="0">
                  <a:pos x="T2" y="T3"/>
                </a:cxn>
                <a:cxn ang="0">
                  <a:pos x="T4" y="T5"/>
                </a:cxn>
                <a:cxn ang="0">
                  <a:pos x="T6" y="T7"/>
                </a:cxn>
                <a:cxn ang="0">
                  <a:pos x="T8" y="T9"/>
                </a:cxn>
                <a:cxn ang="0">
                  <a:pos x="T10" y="T11"/>
                </a:cxn>
                <a:cxn ang="0">
                  <a:pos x="T12" y="T13"/>
                </a:cxn>
              </a:cxnLst>
              <a:rect l="0" t="0" r="r" b="b"/>
              <a:pathLst>
                <a:path w="110" h="123">
                  <a:moveTo>
                    <a:pt x="0" y="30"/>
                  </a:moveTo>
                  <a:lnTo>
                    <a:pt x="0" y="93"/>
                  </a:lnTo>
                  <a:lnTo>
                    <a:pt x="56" y="123"/>
                  </a:lnTo>
                  <a:lnTo>
                    <a:pt x="110" y="93"/>
                  </a:lnTo>
                  <a:lnTo>
                    <a:pt x="110" y="30"/>
                  </a:lnTo>
                  <a:lnTo>
                    <a:pt x="56"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6" name="Freeform 38">
              <a:extLst>
                <a:ext uri="{FF2B5EF4-FFF2-40B4-BE49-F238E27FC236}">
                  <a16:creationId xmlns:a16="http://schemas.microsoft.com/office/drawing/2014/main" id="{4E5219D2-7DB2-45E6-B22A-D27A6ABCAFA5}"/>
                </a:ext>
              </a:extLst>
            </p:cNvPr>
            <p:cNvSpPr>
              <a:spLocks noEditPoints="1"/>
            </p:cNvSpPr>
            <p:nvPr/>
          </p:nvSpPr>
          <p:spPr bwMode="auto">
            <a:xfrm>
              <a:off x="5082" y="1347"/>
              <a:ext cx="223" cy="254"/>
            </a:xfrm>
            <a:custGeom>
              <a:avLst/>
              <a:gdLst>
                <a:gd name="T0" fmla="*/ 0 w 223"/>
                <a:gd name="T1" fmla="*/ 191 h 254"/>
                <a:gd name="T2" fmla="*/ 112 w 223"/>
                <a:gd name="T3" fmla="*/ 254 h 254"/>
                <a:gd name="T4" fmla="*/ 223 w 223"/>
                <a:gd name="T5" fmla="*/ 191 h 254"/>
                <a:gd name="T6" fmla="*/ 223 w 223"/>
                <a:gd name="T7" fmla="*/ 63 h 254"/>
                <a:gd name="T8" fmla="*/ 112 w 223"/>
                <a:gd name="T9" fmla="*/ 0 h 254"/>
                <a:gd name="T10" fmla="*/ 0 w 223"/>
                <a:gd name="T11" fmla="*/ 63 h 254"/>
                <a:gd name="T12" fmla="*/ 0 w 223"/>
                <a:gd name="T13" fmla="*/ 191 h 254"/>
                <a:gd name="T14" fmla="*/ 7 w 223"/>
                <a:gd name="T15" fmla="*/ 68 h 254"/>
                <a:gd name="T16" fmla="*/ 112 w 223"/>
                <a:gd name="T17" fmla="*/ 8 h 254"/>
                <a:gd name="T18" fmla="*/ 217 w 223"/>
                <a:gd name="T19" fmla="*/ 68 h 254"/>
                <a:gd name="T20" fmla="*/ 217 w 223"/>
                <a:gd name="T21" fmla="*/ 186 h 254"/>
                <a:gd name="T22" fmla="*/ 112 w 223"/>
                <a:gd name="T23" fmla="*/ 245 h 254"/>
                <a:gd name="T24" fmla="*/ 7 w 223"/>
                <a:gd name="T25" fmla="*/ 186 h 254"/>
                <a:gd name="T26" fmla="*/ 7 w 223"/>
                <a:gd name="T27" fmla="*/ 6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54">
                  <a:moveTo>
                    <a:pt x="0" y="191"/>
                  </a:moveTo>
                  <a:lnTo>
                    <a:pt x="112" y="254"/>
                  </a:lnTo>
                  <a:lnTo>
                    <a:pt x="223" y="191"/>
                  </a:lnTo>
                  <a:lnTo>
                    <a:pt x="223" y="63"/>
                  </a:lnTo>
                  <a:lnTo>
                    <a:pt x="112" y="0"/>
                  </a:lnTo>
                  <a:lnTo>
                    <a:pt x="0" y="63"/>
                  </a:lnTo>
                  <a:lnTo>
                    <a:pt x="0" y="191"/>
                  </a:lnTo>
                  <a:close/>
                  <a:moveTo>
                    <a:pt x="7" y="68"/>
                  </a:moveTo>
                  <a:lnTo>
                    <a:pt x="112" y="8"/>
                  </a:lnTo>
                  <a:lnTo>
                    <a:pt x="217" y="68"/>
                  </a:lnTo>
                  <a:lnTo>
                    <a:pt x="217" y="186"/>
                  </a:lnTo>
                  <a:lnTo>
                    <a:pt x="112" y="245"/>
                  </a:lnTo>
                  <a:lnTo>
                    <a:pt x="7" y="186"/>
                  </a:lnTo>
                  <a:lnTo>
                    <a:pt x="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7" name="Freeform 39">
              <a:extLst>
                <a:ext uri="{FF2B5EF4-FFF2-40B4-BE49-F238E27FC236}">
                  <a16:creationId xmlns:a16="http://schemas.microsoft.com/office/drawing/2014/main" id="{4782D1D1-04E4-4E8D-A055-E10121085D9B}"/>
                </a:ext>
              </a:extLst>
            </p:cNvPr>
            <p:cNvSpPr>
              <a:spLocks/>
            </p:cNvSpPr>
            <p:nvPr/>
          </p:nvSpPr>
          <p:spPr bwMode="auto">
            <a:xfrm>
              <a:off x="4888" y="1758"/>
              <a:ext cx="57" cy="839"/>
            </a:xfrm>
            <a:custGeom>
              <a:avLst/>
              <a:gdLst>
                <a:gd name="T0" fmla="*/ 12 w 34"/>
                <a:gd name="T1" fmla="*/ 0 h 496"/>
                <a:gd name="T2" fmla="*/ 12 w 34"/>
                <a:gd name="T3" fmla="*/ 464 h 496"/>
                <a:gd name="T4" fmla="*/ 0 w 34"/>
                <a:gd name="T5" fmla="*/ 480 h 496"/>
                <a:gd name="T6" fmla="*/ 17 w 34"/>
                <a:gd name="T7" fmla="*/ 496 h 496"/>
                <a:gd name="T8" fmla="*/ 34 w 34"/>
                <a:gd name="T9" fmla="*/ 480 h 496"/>
                <a:gd name="T10" fmla="*/ 22 w 34"/>
                <a:gd name="T11" fmla="*/ 464 h 496"/>
                <a:gd name="T12" fmla="*/ 22 w 34"/>
                <a:gd name="T13" fmla="*/ 0 h 496"/>
                <a:gd name="T14" fmla="*/ 12 w 34"/>
                <a:gd name="T15" fmla="*/ 0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96">
                  <a:moveTo>
                    <a:pt x="12" y="0"/>
                  </a:moveTo>
                  <a:cubicBezTo>
                    <a:pt x="12" y="464"/>
                    <a:pt x="12" y="464"/>
                    <a:pt x="12" y="464"/>
                  </a:cubicBezTo>
                  <a:cubicBezTo>
                    <a:pt x="5" y="467"/>
                    <a:pt x="0" y="473"/>
                    <a:pt x="0" y="480"/>
                  </a:cubicBezTo>
                  <a:cubicBezTo>
                    <a:pt x="0" y="489"/>
                    <a:pt x="8" y="496"/>
                    <a:pt x="17" y="496"/>
                  </a:cubicBezTo>
                  <a:cubicBezTo>
                    <a:pt x="26" y="496"/>
                    <a:pt x="34" y="489"/>
                    <a:pt x="34" y="480"/>
                  </a:cubicBezTo>
                  <a:cubicBezTo>
                    <a:pt x="34" y="473"/>
                    <a:pt x="29" y="467"/>
                    <a:pt x="22" y="464"/>
                  </a:cubicBezTo>
                  <a:cubicBezTo>
                    <a:pt x="22" y="0"/>
                    <a:pt x="22" y="0"/>
                    <a:pt x="2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8" name="Freeform 40">
              <a:extLst>
                <a:ext uri="{FF2B5EF4-FFF2-40B4-BE49-F238E27FC236}">
                  <a16:creationId xmlns:a16="http://schemas.microsoft.com/office/drawing/2014/main" id="{B4932A48-DA68-44EF-AE85-844039DC0F4C}"/>
                </a:ext>
              </a:extLst>
            </p:cNvPr>
            <p:cNvSpPr>
              <a:spLocks/>
            </p:cNvSpPr>
            <p:nvPr/>
          </p:nvSpPr>
          <p:spPr bwMode="auto">
            <a:xfrm>
              <a:off x="2403" y="548"/>
              <a:ext cx="76" cy="87"/>
            </a:xfrm>
            <a:custGeom>
              <a:avLst/>
              <a:gdLst>
                <a:gd name="T0" fmla="*/ 0 w 76"/>
                <a:gd name="T1" fmla="*/ 44 h 87"/>
                <a:gd name="T2" fmla="*/ 38 w 76"/>
                <a:gd name="T3" fmla="*/ 65 h 87"/>
                <a:gd name="T4" fmla="*/ 76 w 76"/>
                <a:gd name="T5" fmla="*/ 87 h 87"/>
                <a:gd name="T6" fmla="*/ 76 w 76"/>
                <a:gd name="T7" fmla="*/ 44 h 87"/>
                <a:gd name="T8" fmla="*/ 76 w 76"/>
                <a:gd name="T9" fmla="*/ 0 h 87"/>
                <a:gd name="T10" fmla="*/ 38 w 76"/>
                <a:gd name="T11" fmla="*/ 22 h 87"/>
                <a:gd name="T12" fmla="*/ 0 w 7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76" h="87">
                  <a:moveTo>
                    <a:pt x="0" y="44"/>
                  </a:moveTo>
                  <a:lnTo>
                    <a:pt x="38" y="65"/>
                  </a:lnTo>
                  <a:lnTo>
                    <a:pt x="76" y="87"/>
                  </a:lnTo>
                  <a:lnTo>
                    <a:pt x="76" y="44"/>
                  </a:lnTo>
                  <a:lnTo>
                    <a:pt x="76" y="0"/>
                  </a:lnTo>
                  <a:lnTo>
                    <a:pt x="38" y="22"/>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9" name="Freeform 41">
              <a:extLst>
                <a:ext uri="{FF2B5EF4-FFF2-40B4-BE49-F238E27FC236}">
                  <a16:creationId xmlns:a16="http://schemas.microsoft.com/office/drawing/2014/main" id="{B43A4289-1594-42F6-BFDD-1907618D6BE3}"/>
                </a:ext>
              </a:extLst>
            </p:cNvPr>
            <p:cNvSpPr>
              <a:spLocks/>
            </p:cNvSpPr>
            <p:nvPr/>
          </p:nvSpPr>
          <p:spPr bwMode="auto">
            <a:xfrm>
              <a:off x="5282" y="1689"/>
              <a:ext cx="722" cy="716"/>
            </a:xfrm>
            <a:custGeom>
              <a:avLst/>
              <a:gdLst>
                <a:gd name="T0" fmla="*/ 0 w 427"/>
                <a:gd name="T1" fmla="*/ 8 h 423"/>
                <a:gd name="T2" fmla="*/ 396 w 427"/>
                <a:gd name="T3" fmla="*/ 398 h 423"/>
                <a:gd name="T4" fmla="*/ 394 w 427"/>
                <a:gd name="T5" fmla="*/ 407 h 423"/>
                <a:gd name="T6" fmla="*/ 410 w 427"/>
                <a:gd name="T7" fmla="*/ 423 h 423"/>
                <a:gd name="T8" fmla="*/ 427 w 427"/>
                <a:gd name="T9" fmla="*/ 407 h 423"/>
                <a:gd name="T10" fmla="*/ 410 w 427"/>
                <a:gd name="T11" fmla="*/ 391 h 423"/>
                <a:gd name="T12" fmla="*/ 404 w 427"/>
                <a:gd name="T13" fmla="*/ 392 h 423"/>
                <a:gd name="T14" fmla="*/ 105 w 427"/>
                <a:gd name="T15" fmla="*/ 97 h 423"/>
                <a:gd name="T16" fmla="*/ 208 w 427"/>
                <a:gd name="T17" fmla="*/ 97 h 423"/>
                <a:gd name="T18" fmla="*/ 284 w 427"/>
                <a:gd name="T19" fmla="*/ 171 h 423"/>
                <a:gd name="T20" fmla="*/ 292 w 427"/>
                <a:gd name="T21" fmla="*/ 164 h 423"/>
                <a:gd name="T22" fmla="*/ 213 w 427"/>
                <a:gd name="T23" fmla="*/ 86 h 423"/>
                <a:gd name="T24" fmla="*/ 95 w 427"/>
                <a:gd name="T25" fmla="*/ 86 h 423"/>
                <a:gd name="T26" fmla="*/ 7 w 427"/>
                <a:gd name="T27" fmla="*/ 0 h 423"/>
                <a:gd name="T28" fmla="*/ 0 w 427"/>
                <a:gd name="T29" fmla="*/ 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423">
                  <a:moveTo>
                    <a:pt x="0" y="8"/>
                  </a:moveTo>
                  <a:cubicBezTo>
                    <a:pt x="396" y="398"/>
                    <a:pt x="396" y="398"/>
                    <a:pt x="396" y="398"/>
                  </a:cubicBezTo>
                  <a:cubicBezTo>
                    <a:pt x="394" y="401"/>
                    <a:pt x="394" y="404"/>
                    <a:pt x="394" y="407"/>
                  </a:cubicBezTo>
                  <a:cubicBezTo>
                    <a:pt x="394" y="416"/>
                    <a:pt x="401" y="423"/>
                    <a:pt x="410" y="423"/>
                  </a:cubicBezTo>
                  <a:cubicBezTo>
                    <a:pt x="419" y="423"/>
                    <a:pt x="427" y="416"/>
                    <a:pt x="427" y="407"/>
                  </a:cubicBezTo>
                  <a:cubicBezTo>
                    <a:pt x="427" y="398"/>
                    <a:pt x="419" y="391"/>
                    <a:pt x="410" y="391"/>
                  </a:cubicBezTo>
                  <a:cubicBezTo>
                    <a:pt x="408" y="391"/>
                    <a:pt x="406" y="391"/>
                    <a:pt x="404" y="392"/>
                  </a:cubicBezTo>
                  <a:cubicBezTo>
                    <a:pt x="105" y="97"/>
                    <a:pt x="105" y="97"/>
                    <a:pt x="105" y="97"/>
                  </a:cubicBezTo>
                  <a:cubicBezTo>
                    <a:pt x="208" y="97"/>
                    <a:pt x="208" y="97"/>
                    <a:pt x="208" y="97"/>
                  </a:cubicBezTo>
                  <a:cubicBezTo>
                    <a:pt x="284" y="171"/>
                    <a:pt x="284" y="171"/>
                    <a:pt x="284" y="171"/>
                  </a:cubicBezTo>
                  <a:cubicBezTo>
                    <a:pt x="292" y="164"/>
                    <a:pt x="292" y="164"/>
                    <a:pt x="292" y="164"/>
                  </a:cubicBezTo>
                  <a:cubicBezTo>
                    <a:pt x="213" y="86"/>
                    <a:pt x="213" y="86"/>
                    <a:pt x="213" y="86"/>
                  </a:cubicBezTo>
                  <a:cubicBezTo>
                    <a:pt x="95" y="86"/>
                    <a:pt x="95" y="86"/>
                    <a:pt x="95" y="86"/>
                  </a:cubicBezTo>
                  <a:cubicBezTo>
                    <a:pt x="7" y="0"/>
                    <a:pt x="7" y="0"/>
                    <a:pt x="7" y="0"/>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0" name="Freeform 42">
              <a:extLst>
                <a:ext uri="{FF2B5EF4-FFF2-40B4-BE49-F238E27FC236}">
                  <a16:creationId xmlns:a16="http://schemas.microsoft.com/office/drawing/2014/main" id="{49FF1CBD-2139-42F6-8CEE-259030FB3149}"/>
                </a:ext>
              </a:extLst>
            </p:cNvPr>
            <p:cNvSpPr>
              <a:spLocks/>
            </p:cNvSpPr>
            <p:nvPr/>
          </p:nvSpPr>
          <p:spPr bwMode="auto">
            <a:xfrm>
              <a:off x="4505" y="455"/>
              <a:ext cx="88" cy="98"/>
            </a:xfrm>
            <a:custGeom>
              <a:avLst/>
              <a:gdLst>
                <a:gd name="T0" fmla="*/ 87 w 88"/>
                <a:gd name="T1" fmla="*/ 49 h 98"/>
                <a:gd name="T2" fmla="*/ 88 w 88"/>
                <a:gd name="T3" fmla="*/ 0 h 98"/>
                <a:gd name="T4" fmla="*/ 44 w 88"/>
                <a:gd name="T5" fmla="*/ 24 h 98"/>
                <a:gd name="T6" fmla="*/ 0 w 88"/>
                <a:gd name="T7" fmla="*/ 48 h 98"/>
                <a:gd name="T8" fmla="*/ 43 w 88"/>
                <a:gd name="T9" fmla="*/ 73 h 98"/>
                <a:gd name="T10" fmla="*/ 87 w 88"/>
                <a:gd name="T11" fmla="*/ 98 h 98"/>
                <a:gd name="T12" fmla="*/ 87 w 88"/>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87" y="49"/>
                  </a:moveTo>
                  <a:lnTo>
                    <a:pt x="88" y="0"/>
                  </a:lnTo>
                  <a:lnTo>
                    <a:pt x="44" y="24"/>
                  </a:lnTo>
                  <a:lnTo>
                    <a:pt x="0" y="48"/>
                  </a:lnTo>
                  <a:lnTo>
                    <a:pt x="43" y="73"/>
                  </a:lnTo>
                  <a:lnTo>
                    <a:pt x="87" y="98"/>
                  </a:lnTo>
                  <a:lnTo>
                    <a:pt x="8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1" name="Freeform 43">
              <a:extLst>
                <a:ext uri="{FF2B5EF4-FFF2-40B4-BE49-F238E27FC236}">
                  <a16:creationId xmlns:a16="http://schemas.microsoft.com/office/drawing/2014/main" id="{DE2B70BD-5272-4FB7-8BCF-9040D8A2237B}"/>
                </a:ext>
              </a:extLst>
            </p:cNvPr>
            <p:cNvSpPr>
              <a:spLocks/>
            </p:cNvSpPr>
            <p:nvPr/>
          </p:nvSpPr>
          <p:spPr bwMode="auto">
            <a:xfrm>
              <a:off x="4626" y="455"/>
              <a:ext cx="86" cy="98"/>
            </a:xfrm>
            <a:custGeom>
              <a:avLst/>
              <a:gdLst>
                <a:gd name="T0" fmla="*/ 84 w 86"/>
                <a:gd name="T1" fmla="*/ 49 h 98"/>
                <a:gd name="T2" fmla="*/ 86 w 86"/>
                <a:gd name="T3" fmla="*/ 0 h 98"/>
                <a:gd name="T4" fmla="*/ 42 w 86"/>
                <a:gd name="T5" fmla="*/ 24 h 98"/>
                <a:gd name="T6" fmla="*/ 0 w 86"/>
                <a:gd name="T7" fmla="*/ 48 h 98"/>
                <a:gd name="T8" fmla="*/ 42 w 86"/>
                <a:gd name="T9" fmla="*/ 73 h 98"/>
                <a:gd name="T10" fmla="*/ 84 w 86"/>
                <a:gd name="T11" fmla="*/ 98 h 98"/>
                <a:gd name="T12" fmla="*/ 84 w 86"/>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84" y="49"/>
                  </a:moveTo>
                  <a:lnTo>
                    <a:pt x="86" y="0"/>
                  </a:lnTo>
                  <a:lnTo>
                    <a:pt x="42" y="24"/>
                  </a:lnTo>
                  <a:lnTo>
                    <a:pt x="0" y="48"/>
                  </a:lnTo>
                  <a:lnTo>
                    <a:pt x="42" y="73"/>
                  </a:lnTo>
                  <a:lnTo>
                    <a:pt x="84" y="98"/>
                  </a:lnTo>
                  <a:lnTo>
                    <a:pt x="8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2" name="Freeform 44">
              <a:extLst>
                <a:ext uri="{FF2B5EF4-FFF2-40B4-BE49-F238E27FC236}">
                  <a16:creationId xmlns:a16="http://schemas.microsoft.com/office/drawing/2014/main" id="{7C629A5F-3038-4686-BB81-52381D18C51D}"/>
                </a:ext>
              </a:extLst>
            </p:cNvPr>
            <p:cNvSpPr>
              <a:spLocks/>
            </p:cNvSpPr>
            <p:nvPr/>
          </p:nvSpPr>
          <p:spPr bwMode="auto">
            <a:xfrm>
              <a:off x="5469" y="17"/>
              <a:ext cx="98" cy="86"/>
            </a:xfrm>
            <a:custGeom>
              <a:avLst/>
              <a:gdLst>
                <a:gd name="T0" fmla="*/ 98 w 98"/>
                <a:gd name="T1" fmla="*/ 86 h 86"/>
                <a:gd name="T2" fmla="*/ 75 w 98"/>
                <a:gd name="T3" fmla="*/ 42 h 86"/>
                <a:gd name="T4" fmla="*/ 51 w 98"/>
                <a:gd name="T5" fmla="*/ 0 h 86"/>
                <a:gd name="T6" fmla="*/ 26 w 98"/>
                <a:gd name="T7" fmla="*/ 41 h 86"/>
                <a:gd name="T8" fmla="*/ 0 w 98"/>
                <a:gd name="T9" fmla="*/ 83 h 86"/>
                <a:gd name="T10" fmla="*/ 49 w 98"/>
                <a:gd name="T11" fmla="*/ 85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2"/>
                  </a:lnTo>
                  <a:lnTo>
                    <a:pt x="51" y="0"/>
                  </a:lnTo>
                  <a:lnTo>
                    <a:pt x="26" y="41"/>
                  </a:lnTo>
                  <a:lnTo>
                    <a:pt x="0" y="83"/>
                  </a:lnTo>
                  <a:lnTo>
                    <a:pt x="49" y="85"/>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3" name="Freeform 45">
              <a:extLst>
                <a:ext uri="{FF2B5EF4-FFF2-40B4-BE49-F238E27FC236}">
                  <a16:creationId xmlns:a16="http://schemas.microsoft.com/office/drawing/2014/main" id="{0890A98F-E27F-4C07-8449-0925712467B1}"/>
                </a:ext>
              </a:extLst>
            </p:cNvPr>
            <p:cNvSpPr>
              <a:spLocks/>
            </p:cNvSpPr>
            <p:nvPr/>
          </p:nvSpPr>
          <p:spPr bwMode="auto">
            <a:xfrm>
              <a:off x="5469" y="134"/>
              <a:ext cx="98" cy="86"/>
            </a:xfrm>
            <a:custGeom>
              <a:avLst/>
              <a:gdLst>
                <a:gd name="T0" fmla="*/ 98 w 98"/>
                <a:gd name="T1" fmla="*/ 86 h 86"/>
                <a:gd name="T2" fmla="*/ 75 w 98"/>
                <a:gd name="T3" fmla="*/ 44 h 86"/>
                <a:gd name="T4" fmla="*/ 51 w 98"/>
                <a:gd name="T5" fmla="*/ 0 h 86"/>
                <a:gd name="T6" fmla="*/ 26 w 98"/>
                <a:gd name="T7" fmla="*/ 42 h 86"/>
                <a:gd name="T8" fmla="*/ 0 w 98"/>
                <a:gd name="T9" fmla="*/ 84 h 86"/>
                <a:gd name="T10" fmla="*/ 49 w 98"/>
                <a:gd name="T11" fmla="*/ 86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4"/>
                  </a:lnTo>
                  <a:lnTo>
                    <a:pt x="51" y="0"/>
                  </a:lnTo>
                  <a:lnTo>
                    <a:pt x="26" y="42"/>
                  </a:lnTo>
                  <a:lnTo>
                    <a:pt x="0" y="84"/>
                  </a:lnTo>
                  <a:lnTo>
                    <a:pt x="49" y="86"/>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4" name="Freeform 48">
              <a:extLst>
                <a:ext uri="{FF2B5EF4-FFF2-40B4-BE49-F238E27FC236}">
                  <a16:creationId xmlns:a16="http://schemas.microsoft.com/office/drawing/2014/main" id="{6E378293-C59F-4407-B17D-00D455722A0D}"/>
                </a:ext>
              </a:extLst>
            </p:cNvPr>
            <p:cNvSpPr>
              <a:spLocks noEditPoints="1"/>
            </p:cNvSpPr>
            <p:nvPr/>
          </p:nvSpPr>
          <p:spPr bwMode="auto">
            <a:xfrm>
              <a:off x="5441" y="1267"/>
              <a:ext cx="715" cy="187"/>
            </a:xfrm>
            <a:custGeom>
              <a:avLst/>
              <a:gdLst>
                <a:gd name="T0" fmla="*/ 112 w 423"/>
                <a:gd name="T1" fmla="*/ 50 h 110"/>
                <a:gd name="T2" fmla="*/ 56 w 423"/>
                <a:gd name="T3" fmla="*/ 0 h 110"/>
                <a:gd name="T4" fmla="*/ 0 w 423"/>
                <a:gd name="T5" fmla="*/ 55 h 110"/>
                <a:gd name="T6" fmla="*/ 56 w 423"/>
                <a:gd name="T7" fmla="*/ 110 h 110"/>
                <a:gd name="T8" fmla="*/ 112 w 423"/>
                <a:gd name="T9" fmla="*/ 60 h 110"/>
                <a:gd name="T10" fmla="*/ 391 w 423"/>
                <a:gd name="T11" fmla="*/ 60 h 110"/>
                <a:gd name="T12" fmla="*/ 406 w 423"/>
                <a:gd name="T13" fmla="*/ 71 h 110"/>
                <a:gd name="T14" fmla="*/ 423 w 423"/>
                <a:gd name="T15" fmla="*/ 55 h 110"/>
                <a:gd name="T16" fmla="*/ 406 w 423"/>
                <a:gd name="T17" fmla="*/ 38 h 110"/>
                <a:gd name="T18" fmla="*/ 390 w 423"/>
                <a:gd name="T19" fmla="*/ 50 h 110"/>
                <a:gd name="T20" fmla="*/ 112 w 423"/>
                <a:gd name="T21" fmla="*/ 50 h 110"/>
                <a:gd name="T22" fmla="*/ 56 w 423"/>
                <a:gd name="T23" fmla="*/ 100 h 110"/>
                <a:gd name="T24" fmla="*/ 11 w 423"/>
                <a:gd name="T25" fmla="*/ 55 h 110"/>
                <a:gd name="T26" fmla="*/ 56 w 423"/>
                <a:gd name="T27" fmla="*/ 10 h 110"/>
                <a:gd name="T28" fmla="*/ 102 w 423"/>
                <a:gd name="T29" fmla="*/ 55 h 110"/>
                <a:gd name="T30" fmla="*/ 56 w 423"/>
                <a:gd name="T31"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110">
                  <a:moveTo>
                    <a:pt x="112" y="50"/>
                  </a:moveTo>
                  <a:cubicBezTo>
                    <a:pt x="109" y="22"/>
                    <a:pt x="85" y="0"/>
                    <a:pt x="56" y="0"/>
                  </a:cubicBezTo>
                  <a:cubicBezTo>
                    <a:pt x="25" y="0"/>
                    <a:pt x="0" y="25"/>
                    <a:pt x="0" y="55"/>
                  </a:cubicBezTo>
                  <a:cubicBezTo>
                    <a:pt x="0" y="86"/>
                    <a:pt x="25" y="110"/>
                    <a:pt x="56" y="110"/>
                  </a:cubicBezTo>
                  <a:cubicBezTo>
                    <a:pt x="85" y="110"/>
                    <a:pt x="109" y="88"/>
                    <a:pt x="112" y="60"/>
                  </a:cubicBezTo>
                  <a:cubicBezTo>
                    <a:pt x="391" y="60"/>
                    <a:pt x="391" y="60"/>
                    <a:pt x="391" y="60"/>
                  </a:cubicBezTo>
                  <a:cubicBezTo>
                    <a:pt x="393" y="67"/>
                    <a:pt x="399" y="71"/>
                    <a:pt x="406" y="71"/>
                  </a:cubicBezTo>
                  <a:cubicBezTo>
                    <a:pt x="415" y="71"/>
                    <a:pt x="423" y="64"/>
                    <a:pt x="423" y="55"/>
                  </a:cubicBezTo>
                  <a:cubicBezTo>
                    <a:pt x="423" y="46"/>
                    <a:pt x="415" y="38"/>
                    <a:pt x="406" y="38"/>
                  </a:cubicBezTo>
                  <a:cubicBezTo>
                    <a:pt x="399" y="38"/>
                    <a:pt x="392" y="43"/>
                    <a:pt x="390" y="50"/>
                  </a:cubicBezTo>
                  <a:lnTo>
                    <a:pt x="112" y="50"/>
                  </a:lnTo>
                  <a:close/>
                  <a:moveTo>
                    <a:pt x="56" y="100"/>
                  </a:moveTo>
                  <a:cubicBezTo>
                    <a:pt x="31" y="100"/>
                    <a:pt x="11" y="80"/>
                    <a:pt x="11" y="55"/>
                  </a:cubicBezTo>
                  <a:cubicBezTo>
                    <a:pt x="11" y="30"/>
                    <a:pt x="31" y="10"/>
                    <a:pt x="56" y="10"/>
                  </a:cubicBezTo>
                  <a:cubicBezTo>
                    <a:pt x="81" y="10"/>
                    <a:pt x="102" y="30"/>
                    <a:pt x="102" y="55"/>
                  </a:cubicBezTo>
                  <a:cubicBezTo>
                    <a:pt x="102" y="80"/>
                    <a:pt x="81" y="100"/>
                    <a:pt x="56"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5" name="Freeform 49">
              <a:extLst>
                <a:ext uri="{FF2B5EF4-FFF2-40B4-BE49-F238E27FC236}">
                  <a16:creationId xmlns:a16="http://schemas.microsoft.com/office/drawing/2014/main" id="{3829F72A-6204-4A40-951C-602D69404C95}"/>
                </a:ext>
              </a:extLst>
            </p:cNvPr>
            <p:cNvSpPr>
              <a:spLocks/>
            </p:cNvSpPr>
            <p:nvPr/>
          </p:nvSpPr>
          <p:spPr bwMode="auto">
            <a:xfrm>
              <a:off x="5009" y="2178"/>
              <a:ext cx="127" cy="144"/>
            </a:xfrm>
            <a:custGeom>
              <a:avLst/>
              <a:gdLst>
                <a:gd name="T0" fmla="*/ 0 w 127"/>
                <a:gd name="T1" fmla="*/ 35 h 144"/>
                <a:gd name="T2" fmla="*/ 0 w 127"/>
                <a:gd name="T3" fmla="*/ 108 h 144"/>
                <a:gd name="T4" fmla="*/ 65 w 127"/>
                <a:gd name="T5" fmla="*/ 144 h 144"/>
                <a:gd name="T6" fmla="*/ 127 w 127"/>
                <a:gd name="T7" fmla="*/ 108 h 144"/>
                <a:gd name="T8" fmla="*/ 127 w 127"/>
                <a:gd name="T9" fmla="*/ 35 h 144"/>
                <a:gd name="T10" fmla="*/ 65 w 127"/>
                <a:gd name="T11" fmla="*/ 0 h 144"/>
                <a:gd name="T12" fmla="*/ 0 w 127"/>
                <a:gd name="T13" fmla="*/ 35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0" y="35"/>
                  </a:moveTo>
                  <a:lnTo>
                    <a:pt x="0" y="108"/>
                  </a:lnTo>
                  <a:lnTo>
                    <a:pt x="65" y="144"/>
                  </a:lnTo>
                  <a:lnTo>
                    <a:pt x="127" y="108"/>
                  </a:lnTo>
                  <a:lnTo>
                    <a:pt x="127" y="35"/>
                  </a:lnTo>
                  <a:lnTo>
                    <a:pt x="65"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6" name="Freeform 50">
              <a:extLst>
                <a:ext uri="{FF2B5EF4-FFF2-40B4-BE49-F238E27FC236}">
                  <a16:creationId xmlns:a16="http://schemas.microsoft.com/office/drawing/2014/main" id="{BEBE75A3-8EDF-4397-A731-D66AF0390246}"/>
                </a:ext>
              </a:extLst>
            </p:cNvPr>
            <p:cNvSpPr>
              <a:spLocks/>
            </p:cNvSpPr>
            <p:nvPr/>
          </p:nvSpPr>
          <p:spPr bwMode="auto">
            <a:xfrm>
              <a:off x="2999" y="252"/>
              <a:ext cx="126" cy="144"/>
            </a:xfrm>
            <a:custGeom>
              <a:avLst/>
              <a:gdLst>
                <a:gd name="T0" fmla="*/ 62 w 126"/>
                <a:gd name="T1" fmla="*/ 144 h 144"/>
                <a:gd name="T2" fmla="*/ 126 w 126"/>
                <a:gd name="T3" fmla="*/ 108 h 144"/>
                <a:gd name="T4" fmla="*/ 126 w 126"/>
                <a:gd name="T5" fmla="*/ 36 h 144"/>
                <a:gd name="T6" fmla="*/ 62 w 126"/>
                <a:gd name="T7" fmla="*/ 0 h 144"/>
                <a:gd name="T8" fmla="*/ 0 w 126"/>
                <a:gd name="T9" fmla="*/ 36 h 144"/>
                <a:gd name="T10" fmla="*/ 0 w 126"/>
                <a:gd name="T11" fmla="*/ 108 h 144"/>
                <a:gd name="T12" fmla="*/ 62 w 126"/>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6" h="144">
                  <a:moveTo>
                    <a:pt x="62" y="144"/>
                  </a:moveTo>
                  <a:lnTo>
                    <a:pt x="126" y="108"/>
                  </a:lnTo>
                  <a:lnTo>
                    <a:pt x="126" y="36"/>
                  </a:lnTo>
                  <a:lnTo>
                    <a:pt x="62" y="0"/>
                  </a:lnTo>
                  <a:lnTo>
                    <a:pt x="0" y="36"/>
                  </a:lnTo>
                  <a:lnTo>
                    <a:pt x="0" y="108"/>
                  </a:lnTo>
                  <a:lnTo>
                    <a:pt x="6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7" name="Freeform 51">
              <a:extLst>
                <a:ext uri="{FF2B5EF4-FFF2-40B4-BE49-F238E27FC236}">
                  <a16:creationId xmlns:a16="http://schemas.microsoft.com/office/drawing/2014/main" id="{322D4416-7269-4C3A-8127-513428E02E17}"/>
                </a:ext>
              </a:extLst>
            </p:cNvPr>
            <p:cNvSpPr>
              <a:spLocks noEditPoints="1"/>
            </p:cNvSpPr>
            <p:nvPr/>
          </p:nvSpPr>
          <p:spPr bwMode="auto">
            <a:xfrm>
              <a:off x="3386" y="714"/>
              <a:ext cx="291" cy="332"/>
            </a:xfrm>
            <a:custGeom>
              <a:avLst/>
              <a:gdLst>
                <a:gd name="T0" fmla="*/ 291 w 291"/>
                <a:gd name="T1" fmla="*/ 332 h 332"/>
                <a:gd name="T2" fmla="*/ 291 w 291"/>
                <a:gd name="T3" fmla="*/ 0 h 332"/>
                <a:gd name="T4" fmla="*/ 0 w 291"/>
                <a:gd name="T5" fmla="*/ 166 h 332"/>
                <a:gd name="T6" fmla="*/ 291 w 291"/>
                <a:gd name="T7" fmla="*/ 332 h 332"/>
                <a:gd name="T8" fmla="*/ 274 w 291"/>
                <a:gd name="T9" fmla="*/ 166 h 332"/>
                <a:gd name="T10" fmla="*/ 274 w 291"/>
                <a:gd name="T11" fmla="*/ 301 h 332"/>
                <a:gd name="T12" fmla="*/ 35 w 291"/>
                <a:gd name="T13" fmla="*/ 166 h 332"/>
                <a:gd name="T14" fmla="*/ 274 w 291"/>
                <a:gd name="T15" fmla="*/ 31 h 332"/>
                <a:gd name="T16" fmla="*/ 274 w 291"/>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332">
                  <a:moveTo>
                    <a:pt x="291" y="332"/>
                  </a:moveTo>
                  <a:lnTo>
                    <a:pt x="291" y="0"/>
                  </a:lnTo>
                  <a:lnTo>
                    <a:pt x="0" y="166"/>
                  </a:lnTo>
                  <a:lnTo>
                    <a:pt x="291" y="332"/>
                  </a:lnTo>
                  <a:close/>
                  <a:moveTo>
                    <a:pt x="274" y="166"/>
                  </a:moveTo>
                  <a:lnTo>
                    <a:pt x="274" y="301"/>
                  </a:lnTo>
                  <a:lnTo>
                    <a:pt x="35" y="166"/>
                  </a:lnTo>
                  <a:lnTo>
                    <a:pt x="274" y="31"/>
                  </a:lnTo>
                  <a:lnTo>
                    <a:pt x="274"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8" name="Freeform 52">
              <a:extLst>
                <a:ext uri="{FF2B5EF4-FFF2-40B4-BE49-F238E27FC236}">
                  <a16:creationId xmlns:a16="http://schemas.microsoft.com/office/drawing/2014/main" id="{74733014-6DC3-4764-B1BB-28254002F956}"/>
                </a:ext>
              </a:extLst>
            </p:cNvPr>
            <p:cNvSpPr>
              <a:spLocks noEditPoints="1"/>
            </p:cNvSpPr>
            <p:nvPr/>
          </p:nvSpPr>
          <p:spPr bwMode="auto">
            <a:xfrm>
              <a:off x="4771" y="2652"/>
              <a:ext cx="291" cy="248"/>
            </a:xfrm>
            <a:custGeom>
              <a:avLst/>
              <a:gdLst>
                <a:gd name="T0" fmla="*/ 145 w 291"/>
                <a:gd name="T1" fmla="*/ 248 h 248"/>
                <a:gd name="T2" fmla="*/ 291 w 291"/>
                <a:gd name="T3" fmla="*/ 0 h 248"/>
                <a:gd name="T4" fmla="*/ 0 w 291"/>
                <a:gd name="T5" fmla="*/ 0 h 248"/>
                <a:gd name="T6" fmla="*/ 145 w 291"/>
                <a:gd name="T7" fmla="*/ 248 h 248"/>
                <a:gd name="T8" fmla="*/ 145 w 291"/>
                <a:gd name="T9" fmla="*/ 214 h 248"/>
                <a:gd name="T10" fmla="*/ 30 w 291"/>
                <a:gd name="T11" fmla="*/ 18 h 248"/>
                <a:gd name="T12" fmla="*/ 260 w 291"/>
                <a:gd name="T13" fmla="*/ 18 h 248"/>
                <a:gd name="T14" fmla="*/ 145 w 291"/>
                <a:gd name="T15" fmla="*/ 214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48">
                  <a:moveTo>
                    <a:pt x="145" y="248"/>
                  </a:moveTo>
                  <a:lnTo>
                    <a:pt x="291" y="0"/>
                  </a:lnTo>
                  <a:lnTo>
                    <a:pt x="0" y="0"/>
                  </a:lnTo>
                  <a:lnTo>
                    <a:pt x="145" y="248"/>
                  </a:lnTo>
                  <a:close/>
                  <a:moveTo>
                    <a:pt x="145" y="214"/>
                  </a:moveTo>
                  <a:lnTo>
                    <a:pt x="30" y="18"/>
                  </a:lnTo>
                  <a:lnTo>
                    <a:pt x="260" y="18"/>
                  </a:lnTo>
                  <a:lnTo>
                    <a:pt x="145"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9" name="Oval 53">
              <a:extLst>
                <a:ext uri="{FF2B5EF4-FFF2-40B4-BE49-F238E27FC236}">
                  <a16:creationId xmlns:a16="http://schemas.microsoft.com/office/drawing/2014/main" id="{036A5FFE-B3D4-4494-BF96-F3B5887903C7}"/>
                </a:ext>
              </a:extLst>
            </p:cNvPr>
            <p:cNvSpPr>
              <a:spLocks noChangeArrowheads="1"/>
            </p:cNvSpPr>
            <p:nvPr/>
          </p:nvSpPr>
          <p:spPr bwMode="auto">
            <a:xfrm>
              <a:off x="3234" y="474"/>
              <a:ext cx="135" cy="1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0" name="Oval 54">
              <a:extLst>
                <a:ext uri="{FF2B5EF4-FFF2-40B4-BE49-F238E27FC236}">
                  <a16:creationId xmlns:a16="http://schemas.microsoft.com/office/drawing/2014/main" id="{DC0FAF92-1D51-427C-97FD-0B3936180FB8}"/>
                </a:ext>
              </a:extLst>
            </p:cNvPr>
            <p:cNvSpPr>
              <a:spLocks noChangeArrowheads="1"/>
            </p:cNvSpPr>
            <p:nvPr/>
          </p:nvSpPr>
          <p:spPr bwMode="auto">
            <a:xfrm>
              <a:off x="5075" y="646"/>
              <a:ext cx="237" cy="2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1" name="Freeform 56">
              <a:extLst>
                <a:ext uri="{FF2B5EF4-FFF2-40B4-BE49-F238E27FC236}">
                  <a16:creationId xmlns:a16="http://schemas.microsoft.com/office/drawing/2014/main" id="{B32A69B5-9CF0-4D0F-8497-7A986C490ABC}"/>
                </a:ext>
              </a:extLst>
            </p:cNvPr>
            <p:cNvSpPr>
              <a:spLocks/>
            </p:cNvSpPr>
            <p:nvPr/>
          </p:nvSpPr>
          <p:spPr bwMode="auto">
            <a:xfrm>
              <a:off x="4333" y="1212"/>
              <a:ext cx="198" cy="226"/>
            </a:xfrm>
            <a:custGeom>
              <a:avLst/>
              <a:gdLst>
                <a:gd name="T0" fmla="*/ 0 w 198"/>
                <a:gd name="T1" fmla="*/ 57 h 226"/>
                <a:gd name="T2" fmla="*/ 100 w 198"/>
                <a:gd name="T3" fmla="*/ 0 h 226"/>
                <a:gd name="T4" fmla="*/ 198 w 198"/>
                <a:gd name="T5" fmla="*/ 57 h 226"/>
                <a:gd name="T6" fmla="*/ 198 w 198"/>
                <a:gd name="T7" fmla="*/ 170 h 226"/>
                <a:gd name="T8" fmla="*/ 100 w 198"/>
                <a:gd name="T9" fmla="*/ 226 h 226"/>
                <a:gd name="T10" fmla="*/ 0 w 198"/>
                <a:gd name="T11" fmla="*/ 170 h 226"/>
                <a:gd name="T12" fmla="*/ 0 w 198"/>
                <a:gd name="T13" fmla="*/ 57 h 226"/>
              </a:gdLst>
              <a:ahLst/>
              <a:cxnLst>
                <a:cxn ang="0">
                  <a:pos x="T0" y="T1"/>
                </a:cxn>
                <a:cxn ang="0">
                  <a:pos x="T2" y="T3"/>
                </a:cxn>
                <a:cxn ang="0">
                  <a:pos x="T4" y="T5"/>
                </a:cxn>
                <a:cxn ang="0">
                  <a:pos x="T6" y="T7"/>
                </a:cxn>
                <a:cxn ang="0">
                  <a:pos x="T8" y="T9"/>
                </a:cxn>
                <a:cxn ang="0">
                  <a:pos x="T10" y="T11"/>
                </a:cxn>
                <a:cxn ang="0">
                  <a:pos x="T12" y="T13"/>
                </a:cxn>
              </a:cxnLst>
              <a:rect l="0" t="0" r="r" b="b"/>
              <a:pathLst>
                <a:path w="198" h="226">
                  <a:moveTo>
                    <a:pt x="0" y="57"/>
                  </a:moveTo>
                  <a:lnTo>
                    <a:pt x="100" y="0"/>
                  </a:lnTo>
                  <a:lnTo>
                    <a:pt x="198" y="57"/>
                  </a:lnTo>
                  <a:lnTo>
                    <a:pt x="198" y="170"/>
                  </a:lnTo>
                  <a:lnTo>
                    <a:pt x="100" y="226"/>
                  </a:lnTo>
                  <a:lnTo>
                    <a:pt x="0" y="17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2" name="Freeform 57">
              <a:extLst>
                <a:ext uri="{FF2B5EF4-FFF2-40B4-BE49-F238E27FC236}">
                  <a16:creationId xmlns:a16="http://schemas.microsoft.com/office/drawing/2014/main" id="{F7A4D77A-3DF5-476E-A537-E94923C2EB5B}"/>
                </a:ext>
              </a:extLst>
            </p:cNvPr>
            <p:cNvSpPr>
              <a:spLocks/>
            </p:cNvSpPr>
            <p:nvPr/>
          </p:nvSpPr>
          <p:spPr bwMode="auto">
            <a:xfrm>
              <a:off x="5145" y="1418"/>
              <a:ext cx="98" cy="112"/>
            </a:xfrm>
            <a:custGeom>
              <a:avLst/>
              <a:gdLst>
                <a:gd name="T0" fmla="*/ 0 w 98"/>
                <a:gd name="T1" fmla="*/ 29 h 112"/>
                <a:gd name="T2" fmla="*/ 49 w 98"/>
                <a:gd name="T3" fmla="*/ 0 h 112"/>
                <a:gd name="T4" fmla="*/ 98 w 98"/>
                <a:gd name="T5" fmla="*/ 29 h 112"/>
                <a:gd name="T6" fmla="*/ 98 w 98"/>
                <a:gd name="T7" fmla="*/ 83 h 112"/>
                <a:gd name="T8" fmla="*/ 49 w 98"/>
                <a:gd name="T9" fmla="*/ 112 h 112"/>
                <a:gd name="T10" fmla="*/ 0 w 98"/>
                <a:gd name="T11" fmla="*/ 83 h 112"/>
                <a:gd name="T12" fmla="*/ 0 w 98"/>
                <a:gd name="T13" fmla="*/ 29 h 112"/>
              </a:gdLst>
              <a:ahLst/>
              <a:cxnLst>
                <a:cxn ang="0">
                  <a:pos x="T0" y="T1"/>
                </a:cxn>
                <a:cxn ang="0">
                  <a:pos x="T2" y="T3"/>
                </a:cxn>
                <a:cxn ang="0">
                  <a:pos x="T4" y="T5"/>
                </a:cxn>
                <a:cxn ang="0">
                  <a:pos x="T6" y="T7"/>
                </a:cxn>
                <a:cxn ang="0">
                  <a:pos x="T8" y="T9"/>
                </a:cxn>
                <a:cxn ang="0">
                  <a:pos x="T10" y="T11"/>
                </a:cxn>
                <a:cxn ang="0">
                  <a:pos x="T12" y="T13"/>
                </a:cxn>
              </a:cxnLst>
              <a:rect l="0" t="0" r="r" b="b"/>
              <a:pathLst>
                <a:path w="98" h="112">
                  <a:moveTo>
                    <a:pt x="0" y="29"/>
                  </a:moveTo>
                  <a:lnTo>
                    <a:pt x="49" y="0"/>
                  </a:lnTo>
                  <a:lnTo>
                    <a:pt x="98" y="29"/>
                  </a:lnTo>
                  <a:lnTo>
                    <a:pt x="98" y="83"/>
                  </a:lnTo>
                  <a:lnTo>
                    <a:pt x="49" y="112"/>
                  </a:lnTo>
                  <a:lnTo>
                    <a:pt x="0" y="83"/>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3" name="Freeform 58">
              <a:extLst>
                <a:ext uri="{FF2B5EF4-FFF2-40B4-BE49-F238E27FC236}">
                  <a16:creationId xmlns:a16="http://schemas.microsoft.com/office/drawing/2014/main" id="{065557F0-D667-4859-9505-AA418FD55E13}"/>
                </a:ext>
              </a:extLst>
            </p:cNvPr>
            <p:cNvSpPr>
              <a:spLocks/>
            </p:cNvSpPr>
            <p:nvPr/>
          </p:nvSpPr>
          <p:spPr bwMode="auto">
            <a:xfrm>
              <a:off x="3525" y="829"/>
              <a:ext cx="89" cy="102"/>
            </a:xfrm>
            <a:custGeom>
              <a:avLst/>
              <a:gdLst>
                <a:gd name="T0" fmla="*/ 0 w 89"/>
                <a:gd name="T1" fmla="*/ 51 h 102"/>
                <a:gd name="T2" fmla="*/ 45 w 89"/>
                <a:gd name="T3" fmla="*/ 26 h 102"/>
                <a:gd name="T4" fmla="*/ 89 w 89"/>
                <a:gd name="T5" fmla="*/ 0 h 102"/>
                <a:gd name="T6" fmla="*/ 89 w 89"/>
                <a:gd name="T7" fmla="*/ 51 h 102"/>
                <a:gd name="T8" fmla="*/ 89 w 89"/>
                <a:gd name="T9" fmla="*/ 102 h 102"/>
                <a:gd name="T10" fmla="*/ 45 w 89"/>
                <a:gd name="T11" fmla="*/ 76 h 102"/>
                <a:gd name="T12" fmla="*/ 0 w 89"/>
                <a:gd name="T13" fmla="*/ 51 h 102"/>
              </a:gdLst>
              <a:ahLst/>
              <a:cxnLst>
                <a:cxn ang="0">
                  <a:pos x="T0" y="T1"/>
                </a:cxn>
                <a:cxn ang="0">
                  <a:pos x="T2" y="T3"/>
                </a:cxn>
                <a:cxn ang="0">
                  <a:pos x="T4" y="T5"/>
                </a:cxn>
                <a:cxn ang="0">
                  <a:pos x="T6" y="T7"/>
                </a:cxn>
                <a:cxn ang="0">
                  <a:pos x="T8" y="T9"/>
                </a:cxn>
                <a:cxn ang="0">
                  <a:pos x="T10" y="T11"/>
                </a:cxn>
                <a:cxn ang="0">
                  <a:pos x="T12" y="T13"/>
                </a:cxn>
              </a:cxnLst>
              <a:rect l="0" t="0" r="r" b="b"/>
              <a:pathLst>
                <a:path w="89" h="102">
                  <a:moveTo>
                    <a:pt x="0" y="51"/>
                  </a:moveTo>
                  <a:lnTo>
                    <a:pt x="45" y="26"/>
                  </a:lnTo>
                  <a:lnTo>
                    <a:pt x="89" y="0"/>
                  </a:lnTo>
                  <a:lnTo>
                    <a:pt x="89" y="51"/>
                  </a:lnTo>
                  <a:lnTo>
                    <a:pt x="89" y="102"/>
                  </a:lnTo>
                  <a:lnTo>
                    <a:pt x="45" y="76"/>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4" name="Freeform 59">
              <a:extLst>
                <a:ext uri="{FF2B5EF4-FFF2-40B4-BE49-F238E27FC236}">
                  <a16:creationId xmlns:a16="http://schemas.microsoft.com/office/drawing/2014/main" id="{7840F444-3EB0-4630-BF9C-7FB2FA63B035}"/>
                </a:ext>
              </a:extLst>
            </p:cNvPr>
            <p:cNvSpPr>
              <a:spLocks/>
            </p:cNvSpPr>
            <p:nvPr/>
          </p:nvSpPr>
          <p:spPr bwMode="auto">
            <a:xfrm>
              <a:off x="4872" y="2706"/>
              <a:ext cx="88" cy="76"/>
            </a:xfrm>
            <a:custGeom>
              <a:avLst/>
              <a:gdLst>
                <a:gd name="T0" fmla="*/ 44 w 88"/>
                <a:gd name="T1" fmla="*/ 76 h 76"/>
                <a:gd name="T2" fmla="*/ 22 w 88"/>
                <a:gd name="T3" fmla="*/ 37 h 76"/>
                <a:gd name="T4" fmla="*/ 0 w 88"/>
                <a:gd name="T5" fmla="*/ 0 h 76"/>
                <a:gd name="T6" fmla="*/ 44 w 88"/>
                <a:gd name="T7" fmla="*/ 0 h 76"/>
                <a:gd name="T8" fmla="*/ 88 w 88"/>
                <a:gd name="T9" fmla="*/ 0 h 76"/>
                <a:gd name="T10" fmla="*/ 66 w 88"/>
                <a:gd name="T11" fmla="*/ 37 h 76"/>
                <a:gd name="T12" fmla="*/ 44 w 88"/>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88" h="76">
                  <a:moveTo>
                    <a:pt x="44" y="76"/>
                  </a:moveTo>
                  <a:lnTo>
                    <a:pt x="22" y="37"/>
                  </a:lnTo>
                  <a:lnTo>
                    <a:pt x="0" y="0"/>
                  </a:lnTo>
                  <a:lnTo>
                    <a:pt x="44" y="0"/>
                  </a:lnTo>
                  <a:lnTo>
                    <a:pt x="88" y="0"/>
                  </a:lnTo>
                  <a:lnTo>
                    <a:pt x="66" y="37"/>
                  </a:lnTo>
                  <a:lnTo>
                    <a:pt x="4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sp>
        <p:nvSpPr>
          <p:cNvPr id="71" name="文本框 70">
            <a:extLst>
              <a:ext uri="{FF2B5EF4-FFF2-40B4-BE49-F238E27FC236}">
                <a16:creationId xmlns:a16="http://schemas.microsoft.com/office/drawing/2014/main" id="{A1318570-2AF4-4718-81A8-278B79C90F37}"/>
              </a:ext>
            </a:extLst>
          </p:cNvPr>
          <p:cNvSpPr txBox="1"/>
          <p:nvPr/>
        </p:nvSpPr>
        <p:spPr>
          <a:xfrm flipH="1">
            <a:off x="2957640" y="2683942"/>
            <a:ext cx="5531788" cy="1880323"/>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lnSpc>
                <a:spcPct val="150000"/>
              </a:lnSpc>
            </a:pPr>
            <a:r>
              <a:rPr lang="en-US" altLang="zh-CN" sz="8800">
                <a:ln w="6350">
                  <a:noFill/>
                </a:ln>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CỦNG CỐ</a:t>
            </a:r>
            <a:endParaRPr lang="zh-CN" altLang="en-US" sz="8800" dirty="0">
              <a:ln w="6350">
                <a:noFill/>
              </a:ln>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20937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ppt_x"/>
                                          </p:val>
                                        </p:tav>
                                        <p:tav tm="100000">
                                          <p:val>
                                            <p:strVal val="#ppt_x"/>
                                          </p:val>
                                        </p:tav>
                                      </p:tavLst>
                                    </p:anim>
                                    <p:anim calcmode="lin" valueType="num">
                                      <p:cBhvr additive="base">
                                        <p:cTn id="1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2052">
            <a:extLst>
              <a:ext uri="{FF2B5EF4-FFF2-40B4-BE49-F238E27FC236}">
                <a16:creationId xmlns:a16="http://schemas.microsoft.com/office/drawing/2014/main" id="{D87F2DAE-DC19-1E4E-166D-849FEA9030F8}"/>
              </a:ext>
            </a:extLst>
          </p:cNvPr>
          <p:cNvGrpSpPr/>
          <p:nvPr/>
        </p:nvGrpSpPr>
        <p:grpSpPr>
          <a:xfrm>
            <a:off x="4278222" y="5053080"/>
            <a:ext cx="798285" cy="873483"/>
            <a:chOff x="3208666" y="3620994"/>
            <a:chExt cx="598714" cy="655112"/>
          </a:xfrm>
        </p:grpSpPr>
        <p:sp>
          <p:nvSpPr>
            <p:cNvPr id="43" name="Oval 128">
              <a:extLst>
                <a:ext uri="{FF2B5EF4-FFF2-40B4-BE49-F238E27FC236}">
                  <a16:creationId xmlns:a16="http://schemas.microsoft.com/office/drawing/2014/main" id="{49F7BA3A-A586-AC9A-C87A-78BBCAF3D75F}"/>
                </a:ext>
              </a:extLst>
            </p:cNvPr>
            <p:cNvSpPr>
              <a:spLocks noChangeArrowheads="1"/>
            </p:cNvSpPr>
            <p:nvPr/>
          </p:nvSpPr>
          <p:spPr bwMode="auto">
            <a:xfrm>
              <a:off x="3208666" y="3881842"/>
              <a:ext cx="396861" cy="39426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3200" b="1">
                <a:solidFill>
                  <a:schemeClr val="bg1"/>
                </a:solidFill>
                <a:latin typeface="Times New Roman" panose="02020603050405020304" pitchFamily="18" charset="0"/>
                <a:cs typeface="Times New Roman" panose="02020603050405020304" pitchFamily="18" charset="0"/>
                <a:sym typeface="+mn-lt"/>
              </a:endParaRPr>
            </a:p>
          </p:txBody>
        </p:sp>
        <p:sp>
          <p:nvSpPr>
            <p:cNvPr id="44" name="Freeform 143">
              <a:extLst>
                <a:ext uri="{FF2B5EF4-FFF2-40B4-BE49-F238E27FC236}">
                  <a16:creationId xmlns:a16="http://schemas.microsoft.com/office/drawing/2014/main" id="{28968239-6C72-89E4-97F2-D4D551BCE35B}"/>
                </a:ext>
              </a:extLst>
            </p:cNvPr>
            <p:cNvSpPr/>
            <p:nvPr/>
          </p:nvSpPr>
          <p:spPr bwMode="auto">
            <a:xfrm>
              <a:off x="3556775" y="3634678"/>
              <a:ext cx="238630" cy="255716"/>
            </a:xfrm>
            <a:custGeom>
              <a:avLst/>
              <a:gdLst>
                <a:gd name="T0" fmla="*/ 279 w 279"/>
                <a:gd name="T1" fmla="*/ 17 h 299"/>
                <a:gd name="T2" fmla="*/ 21 w 279"/>
                <a:gd name="T3" fmla="*/ 299 h 299"/>
                <a:gd name="T4" fmla="*/ 0 w 279"/>
                <a:gd name="T5" fmla="*/ 279 h 299"/>
                <a:gd name="T6" fmla="*/ 259 w 279"/>
                <a:gd name="T7" fmla="*/ 0 h 299"/>
                <a:gd name="T8" fmla="*/ 279 w 279"/>
                <a:gd name="T9" fmla="*/ 17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99">
                  <a:moveTo>
                    <a:pt x="279" y="17"/>
                  </a:moveTo>
                  <a:lnTo>
                    <a:pt x="21" y="299"/>
                  </a:lnTo>
                  <a:lnTo>
                    <a:pt x="0" y="279"/>
                  </a:lnTo>
                  <a:lnTo>
                    <a:pt x="259" y="0"/>
                  </a:lnTo>
                  <a:lnTo>
                    <a:pt x="279" y="17"/>
                  </a:lnTo>
                  <a:close/>
                </a:path>
              </a:pathLst>
            </a:custGeom>
            <a:solidFill>
              <a:srgbClr val="449EA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b="1">
                <a:solidFill>
                  <a:schemeClr val="bg1"/>
                </a:solidFill>
                <a:latin typeface="Times New Roman" panose="02020603050405020304" pitchFamily="18" charset="0"/>
                <a:cs typeface="Times New Roman" panose="02020603050405020304" pitchFamily="18" charset="0"/>
                <a:sym typeface="+mn-lt"/>
              </a:endParaRPr>
            </a:p>
          </p:txBody>
        </p:sp>
        <p:sp>
          <p:nvSpPr>
            <p:cNvPr id="45" name="Freeform 144">
              <a:extLst>
                <a:ext uri="{FF2B5EF4-FFF2-40B4-BE49-F238E27FC236}">
                  <a16:creationId xmlns:a16="http://schemas.microsoft.com/office/drawing/2014/main" id="{10FF8EA0-505C-B599-AE17-E5F1A6830DCE}"/>
                </a:ext>
              </a:extLst>
            </p:cNvPr>
            <p:cNvSpPr/>
            <p:nvPr/>
          </p:nvSpPr>
          <p:spPr bwMode="auto">
            <a:xfrm>
              <a:off x="3738100" y="3620994"/>
              <a:ext cx="69280" cy="72695"/>
            </a:xfrm>
            <a:custGeom>
              <a:avLst/>
              <a:gdLst>
                <a:gd name="T0" fmla="*/ 80 w 81"/>
                <a:gd name="T1" fmla="*/ 85 h 85"/>
                <a:gd name="T2" fmla="*/ 0 w 81"/>
                <a:gd name="T3" fmla="*/ 5 h 85"/>
                <a:gd name="T4" fmla="*/ 81 w 81"/>
                <a:gd name="T5" fmla="*/ 0 h 85"/>
                <a:gd name="T6" fmla="*/ 80 w 81"/>
                <a:gd name="T7" fmla="*/ 85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85">
                  <a:moveTo>
                    <a:pt x="80" y="85"/>
                  </a:moveTo>
                  <a:lnTo>
                    <a:pt x="0" y="5"/>
                  </a:lnTo>
                  <a:lnTo>
                    <a:pt x="81" y="0"/>
                  </a:lnTo>
                  <a:lnTo>
                    <a:pt x="80" y="85"/>
                  </a:lnTo>
                  <a:close/>
                </a:path>
              </a:pathLst>
            </a:custGeom>
            <a:solidFill>
              <a:srgbClr val="449EA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b="1">
                <a:solidFill>
                  <a:schemeClr val="bg1"/>
                </a:solidFill>
                <a:latin typeface="Times New Roman" panose="02020603050405020304" pitchFamily="18" charset="0"/>
                <a:cs typeface="Times New Roman" panose="02020603050405020304" pitchFamily="18" charset="0"/>
                <a:sym typeface="+mn-lt"/>
              </a:endParaRPr>
            </a:p>
          </p:txBody>
        </p:sp>
      </p:grpSp>
      <p:grpSp>
        <p:nvGrpSpPr>
          <p:cNvPr id="52" name="组合 2048">
            <a:extLst>
              <a:ext uri="{FF2B5EF4-FFF2-40B4-BE49-F238E27FC236}">
                <a16:creationId xmlns:a16="http://schemas.microsoft.com/office/drawing/2014/main" id="{12292D79-E707-9A8C-9C14-3F53478ED54A}"/>
              </a:ext>
            </a:extLst>
          </p:cNvPr>
          <p:cNvGrpSpPr/>
          <p:nvPr/>
        </p:nvGrpSpPr>
        <p:grpSpPr>
          <a:xfrm>
            <a:off x="7984811" y="3520884"/>
            <a:ext cx="703263" cy="688859"/>
            <a:chOff x="5856992" y="1171028"/>
            <a:chExt cx="527447" cy="516645"/>
          </a:xfrm>
        </p:grpSpPr>
        <p:sp>
          <p:nvSpPr>
            <p:cNvPr id="53" name="Oval 129">
              <a:extLst>
                <a:ext uri="{FF2B5EF4-FFF2-40B4-BE49-F238E27FC236}">
                  <a16:creationId xmlns:a16="http://schemas.microsoft.com/office/drawing/2014/main" id="{FB0AB82A-68BC-C469-B303-352B3C53DB98}"/>
                </a:ext>
              </a:extLst>
            </p:cNvPr>
            <p:cNvSpPr>
              <a:spLocks noChangeArrowheads="1"/>
            </p:cNvSpPr>
            <p:nvPr/>
          </p:nvSpPr>
          <p:spPr bwMode="auto">
            <a:xfrm>
              <a:off x="5906297" y="1208370"/>
              <a:ext cx="398572" cy="399396"/>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b="1">
                <a:solidFill>
                  <a:schemeClr val="bg1"/>
                </a:solidFill>
                <a:latin typeface="Times New Roman" panose="02020603050405020304" pitchFamily="18" charset="0"/>
                <a:cs typeface="Times New Roman" panose="02020603050405020304" pitchFamily="18" charset="0"/>
                <a:sym typeface="+mn-lt"/>
              </a:endParaRPr>
            </a:p>
          </p:txBody>
        </p:sp>
        <p:sp>
          <p:nvSpPr>
            <p:cNvPr id="56" name="Oval 13">
              <a:extLst>
                <a:ext uri="{FF2B5EF4-FFF2-40B4-BE49-F238E27FC236}">
                  <a16:creationId xmlns:a16="http://schemas.microsoft.com/office/drawing/2014/main" id="{CFD2EBF4-A900-7982-8201-C9B82DC41E10}"/>
                </a:ext>
              </a:extLst>
            </p:cNvPr>
            <p:cNvSpPr/>
            <p:nvPr/>
          </p:nvSpPr>
          <p:spPr bwMode="auto">
            <a:xfrm>
              <a:off x="5856992" y="1171028"/>
              <a:ext cx="527447" cy="516645"/>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267" b="1">
                  <a:solidFill>
                    <a:schemeClr val="bg1"/>
                  </a:solidFill>
                  <a:latin typeface="Times New Roman" panose="02020603050405020304" pitchFamily="18" charset="0"/>
                  <a:cs typeface="Times New Roman" panose="02020603050405020304" pitchFamily="18" charset="0"/>
                  <a:sym typeface="+mn-lt"/>
                </a:rPr>
                <a:t>B</a:t>
              </a:r>
              <a:endParaRPr lang="en-US" sz="4267"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57" name="组合 3">
            <a:extLst>
              <a:ext uri="{FF2B5EF4-FFF2-40B4-BE49-F238E27FC236}">
                <a16:creationId xmlns:a16="http://schemas.microsoft.com/office/drawing/2014/main" id="{9EF093F7-2201-2EBD-ABA5-9576F67E26F5}"/>
              </a:ext>
            </a:extLst>
          </p:cNvPr>
          <p:cNvGrpSpPr/>
          <p:nvPr/>
        </p:nvGrpSpPr>
        <p:grpSpPr>
          <a:xfrm>
            <a:off x="7576279" y="5053081"/>
            <a:ext cx="929570" cy="953876"/>
            <a:chOff x="5682207" y="3620994"/>
            <a:chExt cx="697177" cy="715407"/>
          </a:xfrm>
        </p:grpSpPr>
        <p:sp>
          <p:nvSpPr>
            <p:cNvPr id="58" name="Oval 131">
              <a:extLst>
                <a:ext uri="{FF2B5EF4-FFF2-40B4-BE49-F238E27FC236}">
                  <a16:creationId xmlns:a16="http://schemas.microsoft.com/office/drawing/2014/main" id="{BDB37E1E-63D0-A5A9-E64D-B3A121CE6AFB}"/>
                </a:ext>
              </a:extLst>
            </p:cNvPr>
            <p:cNvSpPr>
              <a:spLocks noChangeArrowheads="1"/>
            </p:cNvSpPr>
            <p:nvPr/>
          </p:nvSpPr>
          <p:spPr bwMode="auto">
            <a:xfrm>
              <a:off x="5908008" y="3879276"/>
              <a:ext cx="396861" cy="398541"/>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3200" b="1">
                <a:solidFill>
                  <a:schemeClr val="bg1"/>
                </a:solidFill>
                <a:latin typeface="Times New Roman" panose="02020603050405020304" pitchFamily="18" charset="0"/>
                <a:cs typeface="Times New Roman" panose="02020603050405020304" pitchFamily="18" charset="0"/>
                <a:sym typeface="+mn-lt"/>
              </a:endParaRPr>
            </a:p>
          </p:txBody>
        </p:sp>
        <p:sp>
          <p:nvSpPr>
            <p:cNvPr id="59" name="Freeform 141">
              <a:extLst>
                <a:ext uri="{FF2B5EF4-FFF2-40B4-BE49-F238E27FC236}">
                  <a16:creationId xmlns:a16="http://schemas.microsoft.com/office/drawing/2014/main" id="{216ACA57-D1A3-910D-6AC9-23317629FAF3}"/>
                </a:ext>
              </a:extLst>
            </p:cNvPr>
            <p:cNvSpPr/>
            <p:nvPr/>
          </p:nvSpPr>
          <p:spPr bwMode="auto">
            <a:xfrm>
              <a:off x="5694181" y="3634678"/>
              <a:ext cx="237775" cy="255716"/>
            </a:xfrm>
            <a:custGeom>
              <a:avLst/>
              <a:gdLst>
                <a:gd name="T0" fmla="*/ 0 w 278"/>
                <a:gd name="T1" fmla="*/ 17 h 299"/>
                <a:gd name="T2" fmla="*/ 259 w 278"/>
                <a:gd name="T3" fmla="*/ 299 h 299"/>
                <a:gd name="T4" fmla="*/ 278 w 278"/>
                <a:gd name="T5" fmla="*/ 279 h 299"/>
                <a:gd name="T6" fmla="*/ 19 w 278"/>
                <a:gd name="T7" fmla="*/ 0 h 299"/>
                <a:gd name="T8" fmla="*/ 0 w 278"/>
                <a:gd name="T9" fmla="*/ 17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99">
                  <a:moveTo>
                    <a:pt x="0" y="17"/>
                  </a:moveTo>
                  <a:lnTo>
                    <a:pt x="259" y="299"/>
                  </a:lnTo>
                  <a:lnTo>
                    <a:pt x="278" y="279"/>
                  </a:lnTo>
                  <a:lnTo>
                    <a:pt x="19" y="0"/>
                  </a:lnTo>
                  <a:lnTo>
                    <a:pt x="0" y="17"/>
                  </a:lnTo>
                  <a:close/>
                </a:path>
              </a:pathLst>
            </a:custGeom>
            <a:solidFill>
              <a:srgbClr val="F57F2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b="1">
                <a:solidFill>
                  <a:schemeClr val="bg1"/>
                </a:solidFill>
                <a:latin typeface="Times New Roman" panose="02020603050405020304" pitchFamily="18" charset="0"/>
                <a:cs typeface="Times New Roman" panose="02020603050405020304" pitchFamily="18" charset="0"/>
                <a:sym typeface="+mn-lt"/>
              </a:endParaRPr>
            </a:p>
          </p:txBody>
        </p:sp>
        <p:sp>
          <p:nvSpPr>
            <p:cNvPr id="60" name="Freeform 142">
              <a:extLst>
                <a:ext uri="{FF2B5EF4-FFF2-40B4-BE49-F238E27FC236}">
                  <a16:creationId xmlns:a16="http://schemas.microsoft.com/office/drawing/2014/main" id="{B8829109-E3AE-C6A3-B11B-E9893F854896}"/>
                </a:ext>
              </a:extLst>
            </p:cNvPr>
            <p:cNvSpPr/>
            <p:nvPr/>
          </p:nvSpPr>
          <p:spPr bwMode="auto">
            <a:xfrm>
              <a:off x="5682207" y="3620994"/>
              <a:ext cx="68424" cy="72695"/>
            </a:xfrm>
            <a:custGeom>
              <a:avLst/>
              <a:gdLst>
                <a:gd name="T0" fmla="*/ 2 w 80"/>
                <a:gd name="T1" fmla="*/ 85 h 85"/>
                <a:gd name="T2" fmla="*/ 80 w 80"/>
                <a:gd name="T3" fmla="*/ 5 h 85"/>
                <a:gd name="T4" fmla="*/ 0 w 80"/>
                <a:gd name="T5" fmla="*/ 0 h 85"/>
                <a:gd name="T6" fmla="*/ 2 w 80"/>
                <a:gd name="T7" fmla="*/ 85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85">
                  <a:moveTo>
                    <a:pt x="2" y="85"/>
                  </a:moveTo>
                  <a:lnTo>
                    <a:pt x="80" y="5"/>
                  </a:lnTo>
                  <a:lnTo>
                    <a:pt x="0" y="0"/>
                  </a:lnTo>
                  <a:lnTo>
                    <a:pt x="2" y="85"/>
                  </a:lnTo>
                  <a:close/>
                </a:path>
              </a:pathLst>
            </a:custGeom>
            <a:solidFill>
              <a:srgbClr val="F57F2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b="1">
                <a:solidFill>
                  <a:schemeClr val="bg1"/>
                </a:solidFill>
                <a:latin typeface="Times New Roman" panose="02020603050405020304" pitchFamily="18" charset="0"/>
                <a:cs typeface="Times New Roman" panose="02020603050405020304" pitchFamily="18" charset="0"/>
                <a:sym typeface="+mn-lt"/>
              </a:endParaRPr>
            </a:p>
          </p:txBody>
        </p:sp>
        <p:sp>
          <p:nvSpPr>
            <p:cNvPr id="61" name="Oval 14">
              <a:extLst>
                <a:ext uri="{FF2B5EF4-FFF2-40B4-BE49-F238E27FC236}">
                  <a16:creationId xmlns:a16="http://schemas.microsoft.com/office/drawing/2014/main" id="{A660EA7C-D6A6-65C6-C505-406FC781BAD6}"/>
                </a:ext>
              </a:extLst>
            </p:cNvPr>
            <p:cNvSpPr/>
            <p:nvPr/>
          </p:nvSpPr>
          <p:spPr bwMode="auto">
            <a:xfrm>
              <a:off x="5851938" y="3810145"/>
              <a:ext cx="527446" cy="526256"/>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267" b="1">
                  <a:solidFill>
                    <a:schemeClr val="bg1"/>
                  </a:solidFill>
                  <a:latin typeface="Times New Roman" panose="02020603050405020304" pitchFamily="18" charset="0"/>
                  <a:cs typeface="Times New Roman" panose="02020603050405020304" pitchFamily="18" charset="0"/>
                  <a:sym typeface="+mn-lt"/>
                </a:rPr>
                <a:t>D</a:t>
              </a:r>
              <a:endParaRPr lang="en-US" sz="4267" b="1" dirty="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62" name="组合 2050">
            <a:extLst>
              <a:ext uri="{FF2B5EF4-FFF2-40B4-BE49-F238E27FC236}">
                <a16:creationId xmlns:a16="http://schemas.microsoft.com/office/drawing/2014/main" id="{54AC7C5E-9C35-EFFD-3588-49543AD89C42}"/>
              </a:ext>
            </a:extLst>
          </p:cNvPr>
          <p:cNvGrpSpPr/>
          <p:nvPr/>
        </p:nvGrpSpPr>
        <p:grpSpPr>
          <a:xfrm>
            <a:off x="3931017" y="3561548"/>
            <a:ext cx="701675" cy="701675"/>
            <a:chOff x="3148846" y="1108914"/>
            <a:chExt cx="526256" cy="526256"/>
          </a:xfrm>
        </p:grpSpPr>
        <p:sp>
          <p:nvSpPr>
            <p:cNvPr id="63" name="Oval 130">
              <a:extLst>
                <a:ext uri="{FF2B5EF4-FFF2-40B4-BE49-F238E27FC236}">
                  <a16:creationId xmlns:a16="http://schemas.microsoft.com/office/drawing/2014/main" id="{E3B12331-8985-5227-2832-5DF110936202}"/>
                </a:ext>
              </a:extLst>
            </p:cNvPr>
            <p:cNvSpPr>
              <a:spLocks noChangeArrowheads="1"/>
            </p:cNvSpPr>
            <p:nvPr/>
          </p:nvSpPr>
          <p:spPr bwMode="auto">
            <a:xfrm>
              <a:off x="3207811" y="1208370"/>
              <a:ext cx="399427" cy="399396"/>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b="1">
                <a:solidFill>
                  <a:schemeClr val="bg1"/>
                </a:solidFill>
                <a:latin typeface="Times New Roman" panose="02020603050405020304" pitchFamily="18" charset="0"/>
                <a:cs typeface="Times New Roman" panose="02020603050405020304" pitchFamily="18" charset="0"/>
                <a:sym typeface="+mn-lt"/>
              </a:endParaRPr>
            </a:p>
          </p:txBody>
        </p:sp>
        <p:sp>
          <p:nvSpPr>
            <p:cNvPr id="66" name="Oval 15">
              <a:extLst>
                <a:ext uri="{FF2B5EF4-FFF2-40B4-BE49-F238E27FC236}">
                  <a16:creationId xmlns:a16="http://schemas.microsoft.com/office/drawing/2014/main" id="{36A2503B-FF75-CA1A-094F-EC53C7628AEA}"/>
                </a:ext>
              </a:extLst>
            </p:cNvPr>
            <p:cNvSpPr/>
            <p:nvPr/>
          </p:nvSpPr>
          <p:spPr bwMode="auto">
            <a:xfrm>
              <a:off x="3148846" y="1108914"/>
              <a:ext cx="526256" cy="526256"/>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733" b="1" dirty="0">
                  <a:solidFill>
                    <a:schemeClr val="bg1"/>
                  </a:solidFill>
                  <a:latin typeface="Times New Roman" panose="02020603050405020304" pitchFamily="18" charset="0"/>
                  <a:cs typeface="Times New Roman" panose="02020603050405020304" pitchFamily="18" charset="0"/>
                  <a:sym typeface="+mn-lt"/>
                </a:rPr>
                <a:t>A</a:t>
              </a:r>
            </a:p>
          </p:txBody>
        </p:sp>
      </p:grpSp>
      <p:sp>
        <p:nvSpPr>
          <p:cNvPr id="67" name="Oval 16">
            <a:extLst>
              <a:ext uri="{FF2B5EF4-FFF2-40B4-BE49-F238E27FC236}">
                <a16:creationId xmlns:a16="http://schemas.microsoft.com/office/drawing/2014/main" id="{4E247183-8ABC-4EC0-A073-5E4FD578B150}"/>
              </a:ext>
            </a:extLst>
          </p:cNvPr>
          <p:cNvSpPr/>
          <p:nvPr/>
        </p:nvSpPr>
        <p:spPr bwMode="auto">
          <a:xfrm>
            <a:off x="4172916" y="5302053"/>
            <a:ext cx="703263" cy="70616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a:solidFill>
                  <a:schemeClr val="bg1"/>
                </a:solidFill>
                <a:latin typeface="Times New Roman" panose="02020603050405020304" pitchFamily="18" charset="0"/>
                <a:cs typeface="Times New Roman" panose="02020603050405020304" pitchFamily="18" charset="0"/>
                <a:sym typeface="+mn-lt"/>
              </a:rPr>
              <a:t>C</a:t>
            </a:r>
            <a:endParaRPr lang="en-US" sz="4000" b="1" dirty="0">
              <a:solidFill>
                <a:schemeClr val="bg1"/>
              </a:solidFill>
              <a:latin typeface="Times New Roman" panose="02020603050405020304" pitchFamily="18" charset="0"/>
              <a:cs typeface="Times New Roman" panose="02020603050405020304" pitchFamily="18" charset="0"/>
              <a:sym typeface="+mn-lt"/>
            </a:endParaRPr>
          </a:p>
        </p:txBody>
      </p:sp>
      <p:grpSp>
        <p:nvGrpSpPr>
          <p:cNvPr id="68" name="组合 1">
            <a:extLst>
              <a:ext uri="{FF2B5EF4-FFF2-40B4-BE49-F238E27FC236}">
                <a16:creationId xmlns:a16="http://schemas.microsoft.com/office/drawing/2014/main" id="{3548DE0F-1A7E-29F4-1770-3A61FE00BEC0}"/>
              </a:ext>
            </a:extLst>
          </p:cNvPr>
          <p:cNvGrpSpPr/>
          <p:nvPr/>
        </p:nvGrpSpPr>
        <p:grpSpPr>
          <a:xfrm>
            <a:off x="5001239" y="2142994"/>
            <a:ext cx="2645743" cy="4619421"/>
            <a:chOff x="3750929" y="1438429"/>
            <a:chExt cx="1984307" cy="3464566"/>
          </a:xfrm>
        </p:grpSpPr>
        <p:sp>
          <p:nvSpPr>
            <p:cNvPr id="69" name="Oval 5">
              <a:extLst>
                <a:ext uri="{FF2B5EF4-FFF2-40B4-BE49-F238E27FC236}">
                  <a16:creationId xmlns:a16="http://schemas.microsoft.com/office/drawing/2014/main" id="{092A52B0-83A2-1F49-9E30-126C7F6CC767}"/>
                </a:ext>
              </a:extLst>
            </p:cNvPr>
            <p:cNvSpPr>
              <a:spLocks noChangeArrowheads="1"/>
            </p:cNvSpPr>
            <p:nvPr/>
          </p:nvSpPr>
          <p:spPr bwMode="auto">
            <a:xfrm>
              <a:off x="4534388" y="2177354"/>
              <a:ext cx="445614" cy="445579"/>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70" name="Freeform 6">
              <a:extLst>
                <a:ext uri="{FF2B5EF4-FFF2-40B4-BE49-F238E27FC236}">
                  <a16:creationId xmlns:a16="http://schemas.microsoft.com/office/drawing/2014/main" id="{3115B413-2D6C-7CBE-ED47-762D900711B5}"/>
                </a:ext>
              </a:extLst>
            </p:cNvPr>
            <p:cNvSpPr/>
            <p:nvPr/>
          </p:nvSpPr>
          <p:spPr bwMode="auto">
            <a:xfrm>
              <a:off x="4228189" y="1740328"/>
              <a:ext cx="76977" cy="523405"/>
            </a:xfrm>
            <a:custGeom>
              <a:avLst/>
              <a:gdLst>
                <a:gd name="T0" fmla="*/ 62 w 90"/>
                <a:gd name="T1" fmla="*/ 612 h 612"/>
                <a:gd name="T2" fmla="*/ 0 w 90"/>
                <a:gd name="T3" fmla="*/ 4 h 612"/>
                <a:gd name="T4" fmla="*/ 26 w 90"/>
                <a:gd name="T5" fmla="*/ 0 h 612"/>
                <a:gd name="T6" fmla="*/ 90 w 90"/>
                <a:gd name="T7" fmla="*/ 610 h 612"/>
                <a:gd name="T8" fmla="*/ 62 w 90"/>
                <a:gd name="T9" fmla="*/ 612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612">
                  <a:moveTo>
                    <a:pt x="62" y="612"/>
                  </a:moveTo>
                  <a:lnTo>
                    <a:pt x="0" y="4"/>
                  </a:lnTo>
                  <a:lnTo>
                    <a:pt x="26" y="0"/>
                  </a:lnTo>
                  <a:lnTo>
                    <a:pt x="90" y="610"/>
                  </a:lnTo>
                  <a:lnTo>
                    <a:pt x="62" y="6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71" name="Freeform 7">
              <a:extLst>
                <a:ext uri="{FF2B5EF4-FFF2-40B4-BE49-F238E27FC236}">
                  <a16:creationId xmlns:a16="http://schemas.microsoft.com/office/drawing/2014/main" id="{5A477610-8B79-C4C6-FF55-7DD0A4DD2795}"/>
                </a:ext>
              </a:extLst>
            </p:cNvPr>
            <p:cNvSpPr/>
            <p:nvPr/>
          </p:nvSpPr>
          <p:spPr bwMode="auto">
            <a:xfrm>
              <a:off x="3851000" y="2251759"/>
              <a:ext cx="446469" cy="197560"/>
            </a:xfrm>
            <a:custGeom>
              <a:avLst/>
              <a:gdLst>
                <a:gd name="T0" fmla="*/ 522 w 522"/>
                <a:gd name="T1" fmla="*/ 26 h 231"/>
                <a:gd name="T2" fmla="*/ 10 w 522"/>
                <a:gd name="T3" fmla="*/ 231 h 231"/>
                <a:gd name="T4" fmla="*/ 0 w 522"/>
                <a:gd name="T5" fmla="*/ 206 h 231"/>
                <a:gd name="T6" fmla="*/ 512 w 522"/>
                <a:gd name="T7" fmla="*/ 0 h 231"/>
                <a:gd name="T8" fmla="*/ 522 w 522"/>
                <a:gd name="T9" fmla="*/ 26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2" h="231">
                  <a:moveTo>
                    <a:pt x="522" y="26"/>
                  </a:moveTo>
                  <a:lnTo>
                    <a:pt x="10" y="231"/>
                  </a:lnTo>
                  <a:lnTo>
                    <a:pt x="0" y="206"/>
                  </a:lnTo>
                  <a:lnTo>
                    <a:pt x="512" y="0"/>
                  </a:lnTo>
                  <a:lnTo>
                    <a:pt x="522" y="2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72" name="Freeform 8">
              <a:extLst>
                <a:ext uri="{FF2B5EF4-FFF2-40B4-BE49-F238E27FC236}">
                  <a16:creationId xmlns:a16="http://schemas.microsoft.com/office/drawing/2014/main" id="{EB0A1121-0390-B0A6-F0AD-B6378AD49E59}"/>
                </a:ext>
              </a:extLst>
            </p:cNvPr>
            <p:cNvSpPr/>
            <p:nvPr/>
          </p:nvSpPr>
          <p:spPr bwMode="auto">
            <a:xfrm>
              <a:off x="4282929" y="2258601"/>
              <a:ext cx="270276" cy="763727"/>
            </a:xfrm>
            <a:custGeom>
              <a:avLst/>
              <a:gdLst>
                <a:gd name="T0" fmla="*/ 24 w 316"/>
                <a:gd name="T1" fmla="*/ 0 h 893"/>
                <a:gd name="T2" fmla="*/ 316 w 316"/>
                <a:gd name="T3" fmla="*/ 884 h 893"/>
                <a:gd name="T4" fmla="*/ 290 w 316"/>
                <a:gd name="T5" fmla="*/ 893 h 893"/>
                <a:gd name="T6" fmla="*/ 0 w 316"/>
                <a:gd name="T7" fmla="*/ 9 h 893"/>
                <a:gd name="T8" fmla="*/ 24 w 316"/>
                <a:gd name="T9" fmla="*/ 0 h 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893">
                  <a:moveTo>
                    <a:pt x="24" y="0"/>
                  </a:moveTo>
                  <a:lnTo>
                    <a:pt x="316" y="884"/>
                  </a:lnTo>
                  <a:lnTo>
                    <a:pt x="290" y="893"/>
                  </a:lnTo>
                  <a:lnTo>
                    <a:pt x="0" y="9"/>
                  </a:lnTo>
                  <a:lnTo>
                    <a:pt x="24"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73" name="Freeform 9">
              <a:extLst>
                <a:ext uri="{FF2B5EF4-FFF2-40B4-BE49-F238E27FC236}">
                  <a16:creationId xmlns:a16="http://schemas.microsoft.com/office/drawing/2014/main" id="{E1A6AFEB-78E3-0ED1-DA8E-10AF8C3D4CD3}"/>
                </a:ext>
              </a:extLst>
            </p:cNvPr>
            <p:cNvSpPr/>
            <p:nvPr/>
          </p:nvSpPr>
          <p:spPr bwMode="auto">
            <a:xfrm>
              <a:off x="4489057" y="3018052"/>
              <a:ext cx="64148" cy="624323"/>
            </a:xfrm>
            <a:custGeom>
              <a:avLst/>
              <a:gdLst>
                <a:gd name="T0" fmla="*/ 75 w 75"/>
                <a:gd name="T1" fmla="*/ 2 h 730"/>
                <a:gd name="T2" fmla="*/ 28 w 75"/>
                <a:gd name="T3" fmla="*/ 730 h 730"/>
                <a:gd name="T4" fmla="*/ 0 w 75"/>
                <a:gd name="T5" fmla="*/ 728 h 730"/>
                <a:gd name="T6" fmla="*/ 49 w 75"/>
                <a:gd name="T7" fmla="*/ 0 h 730"/>
                <a:gd name="T8" fmla="*/ 75 w 75"/>
                <a:gd name="T9" fmla="*/ 2 h 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730">
                  <a:moveTo>
                    <a:pt x="75" y="2"/>
                  </a:moveTo>
                  <a:lnTo>
                    <a:pt x="28" y="730"/>
                  </a:lnTo>
                  <a:lnTo>
                    <a:pt x="0" y="728"/>
                  </a:lnTo>
                  <a:lnTo>
                    <a:pt x="49" y="0"/>
                  </a:lnTo>
                  <a:lnTo>
                    <a:pt x="75"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74" name="Freeform 10">
              <a:extLst>
                <a:ext uri="{FF2B5EF4-FFF2-40B4-BE49-F238E27FC236}">
                  <a16:creationId xmlns:a16="http://schemas.microsoft.com/office/drawing/2014/main" id="{FA1BC1BE-926B-AAD6-0987-709FE1B9AB82}"/>
                </a:ext>
              </a:extLst>
            </p:cNvPr>
            <p:cNvSpPr/>
            <p:nvPr/>
          </p:nvSpPr>
          <p:spPr bwMode="auto">
            <a:xfrm>
              <a:off x="5169880" y="2423662"/>
              <a:ext cx="417389" cy="419066"/>
            </a:xfrm>
            <a:custGeom>
              <a:avLst/>
              <a:gdLst>
                <a:gd name="T0" fmla="*/ 488 w 488"/>
                <a:gd name="T1" fmla="*/ 19 h 490"/>
                <a:gd name="T2" fmla="*/ 19 w 488"/>
                <a:gd name="T3" fmla="*/ 490 h 490"/>
                <a:gd name="T4" fmla="*/ 0 w 488"/>
                <a:gd name="T5" fmla="*/ 471 h 490"/>
                <a:gd name="T6" fmla="*/ 469 w 488"/>
                <a:gd name="T7" fmla="*/ 0 h 490"/>
                <a:gd name="T8" fmla="*/ 488 w 488"/>
                <a:gd name="T9" fmla="*/ 19 h 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490">
                  <a:moveTo>
                    <a:pt x="488" y="19"/>
                  </a:moveTo>
                  <a:lnTo>
                    <a:pt x="19" y="490"/>
                  </a:lnTo>
                  <a:lnTo>
                    <a:pt x="0" y="471"/>
                  </a:lnTo>
                  <a:lnTo>
                    <a:pt x="469" y="0"/>
                  </a:lnTo>
                  <a:lnTo>
                    <a:pt x="488" y="1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75" name="Freeform 11">
              <a:extLst>
                <a:ext uri="{FF2B5EF4-FFF2-40B4-BE49-F238E27FC236}">
                  <a16:creationId xmlns:a16="http://schemas.microsoft.com/office/drawing/2014/main" id="{5E26B3AE-2288-298E-4124-7B7831118CDF}"/>
                </a:ext>
              </a:extLst>
            </p:cNvPr>
            <p:cNvSpPr/>
            <p:nvPr/>
          </p:nvSpPr>
          <p:spPr bwMode="auto">
            <a:xfrm>
              <a:off x="4532678" y="2143144"/>
              <a:ext cx="449890" cy="880894"/>
            </a:xfrm>
            <a:custGeom>
              <a:avLst/>
              <a:gdLst>
                <a:gd name="T0" fmla="*/ 0 w 526"/>
                <a:gd name="T1" fmla="*/ 1018 h 1030"/>
                <a:gd name="T2" fmla="*/ 502 w 526"/>
                <a:gd name="T3" fmla="*/ 0 h 1030"/>
                <a:gd name="T4" fmla="*/ 526 w 526"/>
                <a:gd name="T5" fmla="*/ 10 h 1030"/>
                <a:gd name="T6" fmla="*/ 24 w 526"/>
                <a:gd name="T7" fmla="*/ 1030 h 1030"/>
                <a:gd name="T8" fmla="*/ 0 w 526"/>
                <a:gd name="T9" fmla="*/ 1018 h 10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1030">
                  <a:moveTo>
                    <a:pt x="0" y="1018"/>
                  </a:moveTo>
                  <a:lnTo>
                    <a:pt x="502" y="0"/>
                  </a:lnTo>
                  <a:lnTo>
                    <a:pt x="526" y="10"/>
                  </a:lnTo>
                  <a:lnTo>
                    <a:pt x="24" y="1030"/>
                  </a:lnTo>
                  <a:lnTo>
                    <a:pt x="0" y="101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76" name="Freeform 12">
              <a:extLst>
                <a:ext uri="{FF2B5EF4-FFF2-40B4-BE49-F238E27FC236}">
                  <a16:creationId xmlns:a16="http://schemas.microsoft.com/office/drawing/2014/main" id="{065A4F3C-D68E-0DFB-A3EC-DE5ABC0FC1E8}"/>
                </a:ext>
              </a:extLst>
            </p:cNvPr>
            <p:cNvSpPr/>
            <p:nvPr/>
          </p:nvSpPr>
          <p:spPr bwMode="auto">
            <a:xfrm>
              <a:off x="4539520" y="2823058"/>
              <a:ext cx="642334" cy="206967"/>
            </a:xfrm>
            <a:custGeom>
              <a:avLst/>
              <a:gdLst>
                <a:gd name="T0" fmla="*/ 0 w 751"/>
                <a:gd name="T1" fmla="*/ 216 h 242"/>
                <a:gd name="T2" fmla="*/ 742 w 751"/>
                <a:gd name="T3" fmla="*/ 0 h 242"/>
                <a:gd name="T4" fmla="*/ 751 w 751"/>
                <a:gd name="T5" fmla="*/ 26 h 242"/>
                <a:gd name="T6" fmla="*/ 7 w 751"/>
                <a:gd name="T7" fmla="*/ 242 h 242"/>
                <a:gd name="T8" fmla="*/ 0 w 751"/>
                <a:gd name="T9" fmla="*/ 216 h 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 h="242">
                  <a:moveTo>
                    <a:pt x="0" y="216"/>
                  </a:moveTo>
                  <a:lnTo>
                    <a:pt x="742" y="0"/>
                  </a:lnTo>
                  <a:lnTo>
                    <a:pt x="751" y="26"/>
                  </a:lnTo>
                  <a:lnTo>
                    <a:pt x="7" y="242"/>
                  </a:lnTo>
                  <a:lnTo>
                    <a:pt x="0" y="21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77" name="Freeform 13">
              <a:extLst>
                <a:ext uri="{FF2B5EF4-FFF2-40B4-BE49-F238E27FC236}">
                  <a16:creationId xmlns:a16="http://schemas.microsoft.com/office/drawing/2014/main" id="{ACED5C08-C50A-D7C5-C682-8A0568D056E8}"/>
                </a:ext>
              </a:extLst>
            </p:cNvPr>
            <p:cNvSpPr/>
            <p:nvPr/>
          </p:nvSpPr>
          <p:spPr bwMode="auto">
            <a:xfrm>
              <a:off x="4284639" y="1534215"/>
              <a:ext cx="530289" cy="734649"/>
            </a:xfrm>
            <a:custGeom>
              <a:avLst/>
              <a:gdLst>
                <a:gd name="T0" fmla="*/ 620 w 620"/>
                <a:gd name="T1" fmla="*/ 15 h 859"/>
                <a:gd name="T2" fmla="*/ 21 w 620"/>
                <a:gd name="T3" fmla="*/ 859 h 859"/>
                <a:gd name="T4" fmla="*/ 0 w 620"/>
                <a:gd name="T5" fmla="*/ 844 h 859"/>
                <a:gd name="T6" fmla="*/ 597 w 620"/>
                <a:gd name="T7" fmla="*/ 0 h 859"/>
                <a:gd name="T8" fmla="*/ 620 w 620"/>
                <a:gd name="T9" fmla="*/ 15 h 8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0" h="859">
                  <a:moveTo>
                    <a:pt x="620" y="15"/>
                  </a:moveTo>
                  <a:lnTo>
                    <a:pt x="21" y="859"/>
                  </a:lnTo>
                  <a:lnTo>
                    <a:pt x="0" y="844"/>
                  </a:lnTo>
                  <a:lnTo>
                    <a:pt x="597" y="0"/>
                  </a:lnTo>
                  <a:lnTo>
                    <a:pt x="620" y="1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78" name="Freeform 14">
              <a:extLst>
                <a:ext uri="{FF2B5EF4-FFF2-40B4-BE49-F238E27FC236}">
                  <a16:creationId xmlns:a16="http://schemas.microsoft.com/office/drawing/2014/main" id="{627D35A7-56FB-E215-5F25-53C4926A1FD0}"/>
                </a:ext>
              </a:extLst>
            </p:cNvPr>
            <p:cNvSpPr/>
            <p:nvPr/>
          </p:nvSpPr>
          <p:spPr bwMode="auto">
            <a:xfrm>
              <a:off x="4535244" y="3010355"/>
              <a:ext cx="453311" cy="431040"/>
            </a:xfrm>
            <a:custGeom>
              <a:avLst/>
              <a:gdLst>
                <a:gd name="T0" fmla="*/ 513 w 530"/>
                <a:gd name="T1" fmla="*/ 504 h 504"/>
                <a:gd name="T2" fmla="*/ 0 w 530"/>
                <a:gd name="T3" fmla="*/ 19 h 504"/>
                <a:gd name="T4" fmla="*/ 18 w 530"/>
                <a:gd name="T5" fmla="*/ 0 h 504"/>
                <a:gd name="T6" fmla="*/ 530 w 530"/>
                <a:gd name="T7" fmla="*/ 485 h 504"/>
                <a:gd name="T8" fmla="*/ 513 w 530"/>
                <a:gd name="T9" fmla="*/ 504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0" h="504">
                  <a:moveTo>
                    <a:pt x="513" y="504"/>
                  </a:moveTo>
                  <a:lnTo>
                    <a:pt x="0" y="19"/>
                  </a:lnTo>
                  <a:lnTo>
                    <a:pt x="18" y="0"/>
                  </a:lnTo>
                  <a:lnTo>
                    <a:pt x="530" y="485"/>
                  </a:lnTo>
                  <a:lnTo>
                    <a:pt x="513" y="50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79" name="Freeform 15">
              <a:extLst>
                <a:ext uri="{FF2B5EF4-FFF2-40B4-BE49-F238E27FC236}">
                  <a16:creationId xmlns:a16="http://schemas.microsoft.com/office/drawing/2014/main" id="{8D91DFC8-F8D5-C504-5E94-5F32E39C1EF6}"/>
                </a:ext>
              </a:extLst>
            </p:cNvPr>
            <p:cNvSpPr/>
            <p:nvPr/>
          </p:nvSpPr>
          <p:spPr bwMode="auto">
            <a:xfrm>
              <a:off x="5417918" y="1863482"/>
              <a:ext cx="171916" cy="570443"/>
            </a:xfrm>
            <a:custGeom>
              <a:avLst/>
              <a:gdLst>
                <a:gd name="T0" fmla="*/ 26 w 201"/>
                <a:gd name="T1" fmla="*/ 0 h 667"/>
                <a:gd name="T2" fmla="*/ 201 w 201"/>
                <a:gd name="T3" fmla="*/ 660 h 667"/>
                <a:gd name="T4" fmla="*/ 175 w 201"/>
                <a:gd name="T5" fmla="*/ 667 h 667"/>
                <a:gd name="T6" fmla="*/ 0 w 201"/>
                <a:gd name="T7" fmla="*/ 7 h 667"/>
                <a:gd name="T8" fmla="*/ 26 w 201"/>
                <a:gd name="T9" fmla="*/ 0 h 6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667">
                  <a:moveTo>
                    <a:pt x="26" y="0"/>
                  </a:moveTo>
                  <a:lnTo>
                    <a:pt x="201" y="660"/>
                  </a:lnTo>
                  <a:lnTo>
                    <a:pt x="175" y="667"/>
                  </a:lnTo>
                  <a:lnTo>
                    <a:pt x="0" y="7"/>
                  </a:ln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80" name="Freeform 16">
              <a:extLst>
                <a:ext uri="{FF2B5EF4-FFF2-40B4-BE49-F238E27FC236}">
                  <a16:creationId xmlns:a16="http://schemas.microsoft.com/office/drawing/2014/main" id="{696AEC5F-57BA-7C5A-D913-5449C3834651}"/>
                </a:ext>
              </a:extLst>
            </p:cNvPr>
            <p:cNvSpPr/>
            <p:nvPr/>
          </p:nvSpPr>
          <p:spPr bwMode="auto">
            <a:xfrm>
              <a:off x="4972304" y="3426855"/>
              <a:ext cx="270276" cy="332687"/>
            </a:xfrm>
            <a:custGeom>
              <a:avLst/>
              <a:gdLst>
                <a:gd name="T0" fmla="*/ 295 w 316"/>
                <a:gd name="T1" fmla="*/ 389 h 389"/>
                <a:gd name="T2" fmla="*/ 0 w 316"/>
                <a:gd name="T3" fmla="*/ 15 h 389"/>
                <a:gd name="T4" fmla="*/ 21 w 316"/>
                <a:gd name="T5" fmla="*/ 0 h 389"/>
                <a:gd name="T6" fmla="*/ 316 w 316"/>
                <a:gd name="T7" fmla="*/ 373 h 389"/>
                <a:gd name="T8" fmla="*/ 295 w 316"/>
                <a:gd name="T9" fmla="*/ 389 h 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 h="389">
                  <a:moveTo>
                    <a:pt x="295" y="389"/>
                  </a:moveTo>
                  <a:lnTo>
                    <a:pt x="0" y="15"/>
                  </a:lnTo>
                  <a:lnTo>
                    <a:pt x="21" y="0"/>
                  </a:lnTo>
                  <a:lnTo>
                    <a:pt x="316" y="373"/>
                  </a:lnTo>
                  <a:lnTo>
                    <a:pt x="295" y="38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81" name="Freeform 17">
              <a:extLst>
                <a:ext uri="{FF2B5EF4-FFF2-40B4-BE49-F238E27FC236}">
                  <a16:creationId xmlns:a16="http://schemas.microsoft.com/office/drawing/2014/main" id="{0B0D00AC-BA74-D34C-D0D1-E91331141700}"/>
                </a:ext>
              </a:extLst>
            </p:cNvPr>
            <p:cNvSpPr/>
            <p:nvPr/>
          </p:nvSpPr>
          <p:spPr bwMode="auto">
            <a:xfrm>
              <a:off x="3998112" y="2947923"/>
              <a:ext cx="546540" cy="82103"/>
            </a:xfrm>
            <a:custGeom>
              <a:avLst/>
              <a:gdLst>
                <a:gd name="T0" fmla="*/ 1 w 639"/>
                <a:gd name="T1" fmla="*/ 0 h 96"/>
                <a:gd name="T2" fmla="*/ 639 w 639"/>
                <a:gd name="T3" fmla="*/ 70 h 96"/>
                <a:gd name="T4" fmla="*/ 635 w 639"/>
                <a:gd name="T5" fmla="*/ 96 h 96"/>
                <a:gd name="T6" fmla="*/ 0 w 639"/>
                <a:gd name="T7" fmla="*/ 26 h 96"/>
                <a:gd name="T8" fmla="*/ 1 w 639"/>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9" h="96">
                  <a:moveTo>
                    <a:pt x="1" y="0"/>
                  </a:moveTo>
                  <a:lnTo>
                    <a:pt x="639" y="70"/>
                  </a:lnTo>
                  <a:lnTo>
                    <a:pt x="635" y="96"/>
                  </a:lnTo>
                  <a:lnTo>
                    <a:pt x="0" y="26"/>
                  </a:lnTo>
                  <a:lnTo>
                    <a:pt x="1"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82" name="Freeform 18">
              <a:extLst>
                <a:ext uri="{FF2B5EF4-FFF2-40B4-BE49-F238E27FC236}">
                  <a16:creationId xmlns:a16="http://schemas.microsoft.com/office/drawing/2014/main" id="{F90B61FA-909A-F94E-6A11-43411BA434A0}"/>
                </a:ext>
              </a:extLst>
            </p:cNvPr>
            <p:cNvSpPr/>
            <p:nvPr/>
          </p:nvSpPr>
          <p:spPr bwMode="auto">
            <a:xfrm>
              <a:off x="4962041" y="1603490"/>
              <a:ext cx="266000" cy="548207"/>
            </a:xfrm>
            <a:custGeom>
              <a:avLst/>
              <a:gdLst>
                <a:gd name="T0" fmla="*/ 311 w 311"/>
                <a:gd name="T1" fmla="*/ 12 h 641"/>
                <a:gd name="T2" fmla="*/ 24 w 311"/>
                <a:gd name="T3" fmla="*/ 641 h 641"/>
                <a:gd name="T4" fmla="*/ 0 w 311"/>
                <a:gd name="T5" fmla="*/ 631 h 641"/>
                <a:gd name="T6" fmla="*/ 286 w 311"/>
                <a:gd name="T7" fmla="*/ 0 h 641"/>
                <a:gd name="T8" fmla="*/ 311 w 311"/>
                <a:gd name="T9" fmla="*/ 12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 h="641">
                  <a:moveTo>
                    <a:pt x="311" y="12"/>
                  </a:moveTo>
                  <a:lnTo>
                    <a:pt x="24" y="641"/>
                  </a:lnTo>
                  <a:lnTo>
                    <a:pt x="0" y="631"/>
                  </a:lnTo>
                  <a:lnTo>
                    <a:pt x="286" y="0"/>
                  </a:lnTo>
                  <a:lnTo>
                    <a:pt x="311" y="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83" name="Freeform 19">
              <a:extLst>
                <a:ext uri="{FF2B5EF4-FFF2-40B4-BE49-F238E27FC236}">
                  <a16:creationId xmlns:a16="http://schemas.microsoft.com/office/drawing/2014/main" id="{33898F62-A5C3-7438-7282-2D88DE3003FB}"/>
                </a:ext>
              </a:extLst>
            </p:cNvPr>
            <p:cNvSpPr/>
            <p:nvPr/>
          </p:nvSpPr>
          <p:spPr bwMode="auto">
            <a:xfrm>
              <a:off x="4530967" y="2449319"/>
              <a:ext cx="82109" cy="571298"/>
            </a:xfrm>
            <a:custGeom>
              <a:avLst/>
              <a:gdLst>
                <a:gd name="T0" fmla="*/ 96 w 96"/>
                <a:gd name="T1" fmla="*/ 1 h 668"/>
                <a:gd name="T2" fmla="*/ 26 w 96"/>
                <a:gd name="T3" fmla="*/ 668 h 668"/>
                <a:gd name="T4" fmla="*/ 0 w 96"/>
                <a:gd name="T5" fmla="*/ 665 h 668"/>
                <a:gd name="T6" fmla="*/ 70 w 96"/>
                <a:gd name="T7" fmla="*/ 0 h 668"/>
                <a:gd name="T8" fmla="*/ 96 w 96"/>
                <a:gd name="T9" fmla="*/ 1 h 6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668">
                  <a:moveTo>
                    <a:pt x="96" y="1"/>
                  </a:moveTo>
                  <a:lnTo>
                    <a:pt x="26" y="668"/>
                  </a:lnTo>
                  <a:lnTo>
                    <a:pt x="0" y="665"/>
                  </a:lnTo>
                  <a:lnTo>
                    <a:pt x="70" y="0"/>
                  </a:lnTo>
                  <a:lnTo>
                    <a:pt x="96" y="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84" name="Freeform 20">
              <a:extLst>
                <a:ext uri="{FF2B5EF4-FFF2-40B4-BE49-F238E27FC236}">
                  <a16:creationId xmlns:a16="http://schemas.microsoft.com/office/drawing/2014/main" id="{BBA282D5-9C8A-4EA6-1A63-31F7431CF875}"/>
                </a:ext>
              </a:extLst>
            </p:cNvPr>
            <p:cNvSpPr/>
            <p:nvPr/>
          </p:nvSpPr>
          <p:spPr bwMode="auto">
            <a:xfrm>
              <a:off x="4536954" y="1494874"/>
              <a:ext cx="268566" cy="56446"/>
            </a:xfrm>
            <a:custGeom>
              <a:avLst/>
              <a:gdLst>
                <a:gd name="T0" fmla="*/ 3 w 314"/>
                <a:gd name="T1" fmla="*/ 0 h 66"/>
                <a:gd name="T2" fmla="*/ 314 w 314"/>
                <a:gd name="T3" fmla="*/ 40 h 66"/>
                <a:gd name="T4" fmla="*/ 311 w 314"/>
                <a:gd name="T5" fmla="*/ 66 h 66"/>
                <a:gd name="T6" fmla="*/ 0 w 314"/>
                <a:gd name="T7" fmla="*/ 27 h 66"/>
                <a:gd name="T8" fmla="*/ 3 w 314"/>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66">
                  <a:moveTo>
                    <a:pt x="3" y="0"/>
                  </a:moveTo>
                  <a:lnTo>
                    <a:pt x="314" y="40"/>
                  </a:lnTo>
                  <a:lnTo>
                    <a:pt x="311" y="66"/>
                  </a:lnTo>
                  <a:lnTo>
                    <a:pt x="0" y="27"/>
                  </a:lnTo>
                  <a:lnTo>
                    <a:pt x="3"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85" name="Freeform 21">
              <a:extLst>
                <a:ext uri="{FF2B5EF4-FFF2-40B4-BE49-F238E27FC236}">
                  <a16:creationId xmlns:a16="http://schemas.microsoft.com/office/drawing/2014/main" id="{C4DCAD01-2325-FAEC-12E0-02146FCE2708}"/>
                </a:ext>
              </a:extLst>
            </p:cNvPr>
            <p:cNvSpPr/>
            <p:nvPr/>
          </p:nvSpPr>
          <p:spPr bwMode="auto">
            <a:xfrm>
              <a:off x="5119417" y="2834176"/>
              <a:ext cx="69280" cy="341240"/>
            </a:xfrm>
            <a:custGeom>
              <a:avLst/>
              <a:gdLst>
                <a:gd name="T0" fmla="*/ 0 w 81"/>
                <a:gd name="T1" fmla="*/ 396 h 399"/>
                <a:gd name="T2" fmla="*/ 55 w 81"/>
                <a:gd name="T3" fmla="*/ 0 h 399"/>
                <a:gd name="T4" fmla="*/ 81 w 81"/>
                <a:gd name="T5" fmla="*/ 3 h 399"/>
                <a:gd name="T6" fmla="*/ 26 w 81"/>
                <a:gd name="T7" fmla="*/ 399 h 399"/>
                <a:gd name="T8" fmla="*/ 0 w 81"/>
                <a:gd name="T9" fmla="*/ 396 h 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399">
                  <a:moveTo>
                    <a:pt x="0" y="396"/>
                  </a:moveTo>
                  <a:lnTo>
                    <a:pt x="55" y="0"/>
                  </a:lnTo>
                  <a:lnTo>
                    <a:pt x="81" y="3"/>
                  </a:lnTo>
                  <a:lnTo>
                    <a:pt x="26" y="399"/>
                  </a:lnTo>
                  <a:lnTo>
                    <a:pt x="0" y="39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86" name="Freeform 22">
              <a:extLst>
                <a:ext uri="{FF2B5EF4-FFF2-40B4-BE49-F238E27FC236}">
                  <a16:creationId xmlns:a16="http://schemas.microsoft.com/office/drawing/2014/main" id="{9963DBD0-1A76-291F-1DBE-0317B48DE8E2}"/>
                </a:ext>
              </a:extLst>
            </p:cNvPr>
            <p:cNvSpPr/>
            <p:nvPr/>
          </p:nvSpPr>
          <p:spPr bwMode="auto">
            <a:xfrm>
              <a:off x="5171590" y="2824768"/>
              <a:ext cx="365215" cy="243743"/>
            </a:xfrm>
            <a:custGeom>
              <a:avLst/>
              <a:gdLst>
                <a:gd name="T0" fmla="*/ 413 w 427"/>
                <a:gd name="T1" fmla="*/ 285 h 285"/>
                <a:gd name="T2" fmla="*/ 0 w 427"/>
                <a:gd name="T3" fmla="*/ 23 h 285"/>
                <a:gd name="T4" fmla="*/ 15 w 427"/>
                <a:gd name="T5" fmla="*/ 0 h 285"/>
                <a:gd name="T6" fmla="*/ 427 w 427"/>
                <a:gd name="T7" fmla="*/ 262 h 285"/>
                <a:gd name="T8" fmla="*/ 413 w 427"/>
                <a:gd name="T9" fmla="*/ 285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7" h="285">
                  <a:moveTo>
                    <a:pt x="413" y="285"/>
                  </a:moveTo>
                  <a:lnTo>
                    <a:pt x="0" y="23"/>
                  </a:lnTo>
                  <a:lnTo>
                    <a:pt x="15" y="0"/>
                  </a:lnTo>
                  <a:lnTo>
                    <a:pt x="427" y="262"/>
                  </a:lnTo>
                  <a:lnTo>
                    <a:pt x="413" y="28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87" name="Freeform 23">
              <a:extLst>
                <a:ext uri="{FF2B5EF4-FFF2-40B4-BE49-F238E27FC236}">
                  <a16:creationId xmlns:a16="http://schemas.microsoft.com/office/drawing/2014/main" id="{0353F6FB-1D37-83C0-2494-17A1D12F67F9}"/>
                </a:ext>
              </a:extLst>
            </p:cNvPr>
            <p:cNvSpPr/>
            <p:nvPr/>
          </p:nvSpPr>
          <p:spPr bwMode="auto">
            <a:xfrm>
              <a:off x="3849289" y="2429649"/>
              <a:ext cx="329292" cy="230059"/>
            </a:xfrm>
            <a:custGeom>
              <a:avLst/>
              <a:gdLst>
                <a:gd name="T0" fmla="*/ 14 w 385"/>
                <a:gd name="T1" fmla="*/ 0 h 269"/>
                <a:gd name="T2" fmla="*/ 385 w 385"/>
                <a:gd name="T3" fmla="*/ 247 h 269"/>
                <a:gd name="T4" fmla="*/ 372 w 385"/>
                <a:gd name="T5" fmla="*/ 269 h 269"/>
                <a:gd name="T6" fmla="*/ 0 w 385"/>
                <a:gd name="T7" fmla="*/ 21 h 269"/>
                <a:gd name="T8" fmla="*/ 14 w 385"/>
                <a:gd name="T9" fmla="*/ 0 h 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5" h="269">
                  <a:moveTo>
                    <a:pt x="14" y="0"/>
                  </a:moveTo>
                  <a:lnTo>
                    <a:pt x="385" y="247"/>
                  </a:lnTo>
                  <a:lnTo>
                    <a:pt x="372" y="269"/>
                  </a:lnTo>
                  <a:lnTo>
                    <a:pt x="0" y="21"/>
                  </a:lnTo>
                  <a:lnTo>
                    <a:pt x="14"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88" name="Freeform 24">
              <a:extLst>
                <a:ext uri="{FF2B5EF4-FFF2-40B4-BE49-F238E27FC236}">
                  <a16:creationId xmlns:a16="http://schemas.microsoft.com/office/drawing/2014/main" id="{E88B0477-CA79-C867-A3CE-B260983CE8C6}"/>
                </a:ext>
              </a:extLst>
            </p:cNvPr>
            <p:cNvSpPr/>
            <p:nvPr/>
          </p:nvSpPr>
          <p:spPr bwMode="auto">
            <a:xfrm>
              <a:off x="3873238" y="1732630"/>
              <a:ext cx="372913" cy="291636"/>
            </a:xfrm>
            <a:custGeom>
              <a:avLst/>
              <a:gdLst>
                <a:gd name="T0" fmla="*/ 0 w 436"/>
                <a:gd name="T1" fmla="*/ 320 h 341"/>
                <a:gd name="T2" fmla="*/ 420 w 436"/>
                <a:gd name="T3" fmla="*/ 0 h 341"/>
                <a:gd name="T4" fmla="*/ 436 w 436"/>
                <a:gd name="T5" fmla="*/ 21 h 341"/>
                <a:gd name="T6" fmla="*/ 15 w 436"/>
                <a:gd name="T7" fmla="*/ 341 h 341"/>
                <a:gd name="T8" fmla="*/ 0 w 436"/>
                <a:gd name="T9" fmla="*/ 320 h 3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341">
                  <a:moveTo>
                    <a:pt x="0" y="320"/>
                  </a:moveTo>
                  <a:lnTo>
                    <a:pt x="420" y="0"/>
                  </a:lnTo>
                  <a:lnTo>
                    <a:pt x="436" y="21"/>
                  </a:lnTo>
                  <a:lnTo>
                    <a:pt x="15" y="341"/>
                  </a:lnTo>
                  <a:lnTo>
                    <a:pt x="0" y="32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89" name="Freeform 25">
              <a:extLst>
                <a:ext uri="{FF2B5EF4-FFF2-40B4-BE49-F238E27FC236}">
                  <a16:creationId xmlns:a16="http://schemas.microsoft.com/office/drawing/2014/main" id="{770C93A1-AD54-E559-C0E4-2C49601ECF4A}"/>
                </a:ext>
              </a:extLst>
            </p:cNvPr>
            <p:cNvSpPr/>
            <p:nvPr/>
          </p:nvSpPr>
          <p:spPr bwMode="auto">
            <a:xfrm>
              <a:off x="3812511" y="2746087"/>
              <a:ext cx="194154" cy="219796"/>
            </a:xfrm>
            <a:custGeom>
              <a:avLst/>
              <a:gdLst>
                <a:gd name="T0" fmla="*/ 20 w 227"/>
                <a:gd name="T1" fmla="*/ 0 h 257"/>
                <a:gd name="T2" fmla="*/ 227 w 227"/>
                <a:gd name="T3" fmla="*/ 240 h 257"/>
                <a:gd name="T4" fmla="*/ 208 w 227"/>
                <a:gd name="T5" fmla="*/ 257 h 257"/>
                <a:gd name="T6" fmla="*/ 0 w 227"/>
                <a:gd name="T7" fmla="*/ 17 h 257"/>
                <a:gd name="T8" fmla="*/ 20 w 227"/>
                <a:gd name="T9" fmla="*/ 0 h 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257">
                  <a:moveTo>
                    <a:pt x="20" y="0"/>
                  </a:moveTo>
                  <a:lnTo>
                    <a:pt x="227" y="240"/>
                  </a:lnTo>
                  <a:lnTo>
                    <a:pt x="208" y="257"/>
                  </a:lnTo>
                  <a:lnTo>
                    <a:pt x="0" y="17"/>
                  </a:lnTo>
                  <a:lnTo>
                    <a:pt x="20"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90" name="Freeform 26">
              <a:extLst>
                <a:ext uri="{FF2B5EF4-FFF2-40B4-BE49-F238E27FC236}">
                  <a16:creationId xmlns:a16="http://schemas.microsoft.com/office/drawing/2014/main" id="{0DC7782A-2435-7700-18C0-80313C5FCC5F}"/>
                </a:ext>
              </a:extLst>
            </p:cNvPr>
            <p:cNvSpPr/>
            <p:nvPr/>
          </p:nvSpPr>
          <p:spPr bwMode="auto">
            <a:xfrm>
              <a:off x="4946645" y="3432842"/>
              <a:ext cx="46186" cy="512287"/>
            </a:xfrm>
            <a:custGeom>
              <a:avLst/>
              <a:gdLst>
                <a:gd name="T0" fmla="*/ 0 w 54"/>
                <a:gd name="T1" fmla="*/ 597 h 599"/>
                <a:gd name="T2" fmla="*/ 26 w 54"/>
                <a:gd name="T3" fmla="*/ 0 h 599"/>
                <a:gd name="T4" fmla="*/ 54 w 54"/>
                <a:gd name="T5" fmla="*/ 1 h 599"/>
                <a:gd name="T6" fmla="*/ 26 w 54"/>
                <a:gd name="T7" fmla="*/ 599 h 599"/>
                <a:gd name="T8" fmla="*/ 0 w 54"/>
                <a:gd name="T9" fmla="*/ 597 h 5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99">
                  <a:moveTo>
                    <a:pt x="0" y="597"/>
                  </a:moveTo>
                  <a:lnTo>
                    <a:pt x="26" y="0"/>
                  </a:lnTo>
                  <a:lnTo>
                    <a:pt x="54" y="1"/>
                  </a:lnTo>
                  <a:lnTo>
                    <a:pt x="26" y="599"/>
                  </a:lnTo>
                  <a:lnTo>
                    <a:pt x="0" y="597"/>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91" name="Freeform 27">
              <a:extLst>
                <a:ext uri="{FF2B5EF4-FFF2-40B4-BE49-F238E27FC236}">
                  <a16:creationId xmlns:a16="http://schemas.microsoft.com/office/drawing/2014/main" id="{4D91AFF4-6EF5-1B23-BE07-7D618125E0B3}"/>
                </a:ext>
              </a:extLst>
            </p:cNvPr>
            <p:cNvSpPr/>
            <p:nvPr/>
          </p:nvSpPr>
          <p:spPr bwMode="auto">
            <a:xfrm>
              <a:off x="4111868" y="3010355"/>
              <a:ext cx="438771" cy="392554"/>
            </a:xfrm>
            <a:custGeom>
              <a:avLst/>
              <a:gdLst>
                <a:gd name="T0" fmla="*/ 513 w 513"/>
                <a:gd name="T1" fmla="*/ 19 h 459"/>
                <a:gd name="T2" fmla="*/ 18 w 513"/>
                <a:gd name="T3" fmla="*/ 459 h 459"/>
                <a:gd name="T4" fmla="*/ 0 w 513"/>
                <a:gd name="T5" fmla="*/ 438 h 459"/>
                <a:gd name="T6" fmla="*/ 495 w 513"/>
                <a:gd name="T7" fmla="*/ 0 h 459"/>
                <a:gd name="T8" fmla="*/ 513 w 513"/>
                <a:gd name="T9" fmla="*/ 19 h 4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459">
                  <a:moveTo>
                    <a:pt x="513" y="19"/>
                  </a:moveTo>
                  <a:lnTo>
                    <a:pt x="18" y="459"/>
                  </a:lnTo>
                  <a:lnTo>
                    <a:pt x="0" y="438"/>
                  </a:lnTo>
                  <a:lnTo>
                    <a:pt x="495" y="0"/>
                  </a:lnTo>
                  <a:lnTo>
                    <a:pt x="513" y="1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92" name="Freeform 28">
              <a:extLst>
                <a:ext uri="{FF2B5EF4-FFF2-40B4-BE49-F238E27FC236}">
                  <a16:creationId xmlns:a16="http://schemas.microsoft.com/office/drawing/2014/main" id="{04447790-7A87-8CC4-5677-2122E9773C39}"/>
                </a:ext>
              </a:extLst>
            </p:cNvPr>
            <p:cNvSpPr/>
            <p:nvPr/>
          </p:nvSpPr>
          <p:spPr bwMode="auto">
            <a:xfrm>
              <a:off x="4327405" y="3636389"/>
              <a:ext cx="183890" cy="320714"/>
            </a:xfrm>
            <a:custGeom>
              <a:avLst/>
              <a:gdLst>
                <a:gd name="T0" fmla="*/ 215 w 215"/>
                <a:gd name="T1" fmla="*/ 12 h 375"/>
                <a:gd name="T2" fmla="*/ 24 w 215"/>
                <a:gd name="T3" fmla="*/ 375 h 375"/>
                <a:gd name="T4" fmla="*/ 0 w 215"/>
                <a:gd name="T5" fmla="*/ 363 h 375"/>
                <a:gd name="T6" fmla="*/ 191 w 215"/>
                <a:gd name="T7" fmla="*/ 0 h 375"/>
                <a:gd name="T8" fmla="*/ 215 w 215"/>
                <a:gd name="T9" fmla="*/ 12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375">
                  <a:moveTo>
                    <a:pt x="215" y="12"/>
                  </a:moveTo>
                  <a:lnTo>
                    <a:pt x="24" y="375"/>
                  </a:lnTo>
                  <a:lnTo>
                    <a:pt x="0" y="363"/>
                  </a:lnTo>
                  <a:lnTo>
                    <a:pt x="191" y="0"/>
                  </a:lnTo>
                  <a:lnTo>
                    <a:pt x="215" y="1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93" name="Freeform 29">
              <a:extLst>
                <a:ext uri="{FF2B5EF4-FFF2-40B4-BE49-F238E27FC236}">
                  <a16:creationId xmlns:a16="http://schemas.microsoft.com/office/drawing/2014/main" id="{01D48917-209C-84FE-6DAE-4787543858D7}"/>
                </a:ext>
              </a:extLst>
            </p:cNvPr>
            <p:cNvSpPr/>
            <p:nvPr/>
          </p:nvSpPr>
          <p:spPr bwMode="auto">
            <a:xfrm>
              <a:off x="5056979" y="1522242"/>
              <a:ext cx="169350" cy="109470"/>
            </a:xfrm>
            <a:custGeom>
              <a:avLst/>
              <a:gdLst>
                <a:gd name="T0" fmla="*/ 186 w 198"/>
                <a:gd name="T1" fmla="*/ 128 h 128"/>
                <a:gd name="T2" fmla="*/ 0 w 198"/>
                <a:gd name="T3" fmla="*/ 24 h 128"/>
                <a:gd name="T4" fmla="*/ 14 w 198"/>
                <a:gd name="T5" fmla="*/ 0 h 128"/>
                <a:gd name="T6" fmla="*/ 198 w 198"/>
                <a:gd name="T7" fmla="*/ 106 h 128"/>
                <a:gd name="T8" fmla="*/ 186 w 198"/>
                <a:gd name="T9" fmla="*/ 128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128">
                  <a:moveTo>
                    <a:pt x="186" y="128"/>
                  </a:moveTo>
                  <a:lnTo>
                    <a:pt x="0" y="24"/>
                  </a:lnTo>
                  <a:lnTo>
                    <a:pt x="14" y="0"/>
                  </a:lnTo>
                  <a:lnTo>
                    <a:pt x="198" y="106"/>
                  </a:lnTo>
                  <a:lnTo>
                    <a:pt x="186" y="12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94" name="Freeform 30">
              <a:extLst>
                <a:ext uri="{FF2B5EF4-FFF2-40B4-BE49-F238E27FC236}">
                  <a16:creationId xmlns:a16="http://schemas.microsoft.com/office/drawing/2014/main" id="{5F474AB5-1B07-9E9E-AFB6-D429F9AAE43B}"/>
                </a:ext>
              </a:extLst>
            </p:cNvPr>
            <p:cNvSpPr/>
            <p:nvPr/>
          </p:nvSpPr>
          <p:spPr bwMode="auto">
            <a:xfrm>
              <a:off x="5567596" y="2094396"/>
              <a:ext cx="77833" cy="339529"/>
            </a:xfrm>
            <a:custGeom>
              <a:avLst/>
              <a:gdLst>
                <a:gd name="T0" fmla="*/ 91 w 91"/>
                <a:gd name="T1" fmla="*/ 5 h 397"/>
                <a:gd name="T2" fmla="*/ 26 w 91"/>
                <a:gd name="T3" fmla="*/ 397 h 397"/>
                <a:gd name="T4" fmla="*/ 0 w 91"/>
                <a:gd name="T5" fmla="*/ 392 h 397"/>
                <a:gd name="T6" fmla="*/ 64 w 91"/>
                <a:gd name="T7" fmla="*/ 0 h 397"/>
                <a:gd name="T8" fmla="*/ 91 w 91"/>
                <a:gd name="T9" fmla="*/ 5 h 3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397">
                  <a:moveTo>
                    <a:pt x="91" y="5"/>
                  </a:moveTo>
                  <a:lnTo>
                    <a:pt x="26" y="397"/>
                  </a:lnTo>
                  <a:lnTo>
                    <a:pt x="0" y="392"/>
                  </a:lnTo>
                  <a:lnTo>
                    <a:pt x="64" y="0"/>
                  </a:lnTo>
                  <a:lnTo>
                    <a:pt x="91" y="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95" name="Freeform 31">
              <a:extLst>
                <a:ext uri="{FF2B5EF4-FFF2-40B4-BE49-F238E27FC236}">
                  <a16:creationId xmlns:a16="http://schemas.microsoft.com/office/drawing/2014/main" id="{874F5EB3-A76C-4628-2198-60E37549FC8B}"/>
                </a:ext>
              </a:extLst>
            </p:cNvPr>
            <p:cNvSpPr/>
            <p:nvPr/>
          </p:nvSpPr>
          <p:spPr bwMode="auto">
            <a:xfrm>
              <a:off x="5162182" y="2486094"/>
              <a:ext cx="104347" cy="352358"/>
            </a:xfrm>
            <a:custGeom>
              <a:avLst/>
              <a:gdLst>
                <a:gd name="T0" fmla="*/ 122 w 122"/>
                <a:gd name="T1" fmla="*/ 5 h 412"/>
                <a:gd name="T2" fmla="*/ 26 w 122"/>
                <a:gd name="T3" fmla="*/ 412 h 412"/>
                <a:gd name="T4" fmla="*/ 0 w 122"/>
                <a:gd name="T5" fmla="*/ 407 h 412"/>
                <a:gd name="T6" fmla="*/ 96 w 122"/>
                <a:gd name="T7" fmla="*/ 0 h 412"/>
                <a:gd name="T8" fmla="*/ 122 w 122"/>
                <a:gd name="T9" fmla="*/ 5 h 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412">
                  <a:moveTo>
                    <a:pt x="122" y="5"/>
                  </a:moveTo>
                  <a:lnTo>
                    <a:pt x="26" y="412"/>
                  </a:lnTo>
                  <a:lnTo>
                    <a:pt x="0" y="407"/>
                  </a:lnTo>
                  <a:lnTo>
                    <a:pt x="96" y="0"/>
                  </a:lnTo>
                  <a:lnTo>
                    <a:pt x="122" y="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96" name="Freeform 32">
              <a:extLst>
                <a:ext uri="{FF2B5EF4-FFF2-40B4-BE49-F238E27FC236}">
                  <a16:creationId xmlns:a16="http://schemas.microsoft.com/office/drawing/2014/main" id="{4F741BC5-B4C3-3E57-E608-6820DDF1D843}"/>
                </a:ext>
              </a:extLst>
            </p:cNvPr>
            <p:cNvSpPr/>
            <p:nvPr/>
          </p:nvSpPr>
          <p:spPr bwMode="auto">
            <a:xfrm>
              <a:off x="5176722" y="2685365"/>
              <a:ext cx="491800" cy="161640"/>
            </a:xfrm>
            <a:custGeom>
              <a:avLst/>
              <a:gdLst>
                <a:gd name="T0" fmla="*/ 575 w 575"/>
                <a:gd name="T1" fmla="*/ 24 h 189"/>
                <a:gd name="T2" fmla="*/ 9 w 575"/>
                <a:gd name="T3" fmla="*/ 189 h 189"/>
                <a:gd name="T4" fmla="*/ 0 w 575"/>
                <a:gd name="T5" fmla="*/ 163 h 189"/>
                <a:gd name="T6" fmla="*/ 567 w 575"/>
                <a:gd name="T7" fmla="*/ 0 h 189"/>
                <a:gd name="T8" fmla="*/ 575 w 575"/>
                <a:gd name="T9" fmla="*/ 24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 h="189">
                  <a:moveTo>
                    <a:pt x="575" y="24"/>
                  </a:moveTo>
                  <a:lnTo>
                    <a:pt x="9" y="189"/>
                  </a:lnTo>
                  <a:lnTo>
                    <a:pt x="0" y="163"/>
                  </a:lnTo>
                  <a:lnTo>
                    <a:pt x="567" y="0"/>
                  </a:lnTo>
                  <a:lnTo>
                    <a:pt x="575" y="2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97" name="Freeform 33">
              <a:extLst>
                <a:ext uri="{FF2B5EF4-FFF2-40B4-BE49-F238E27FC236}">
                  <a16:creationId xmlns:a16="http://schemas.microsoft.com/office/drawing/2014/main" id="{E9A83AB5-A874-7889-DC31-66613A5AD7BF}"/>
                </a:ext>
              </a:extLst>
            </p:cNvPr>
            <p:cNvSpPr/>
            <p:nvPr/>
          </p:nvSpPr>
          <p:spPr bwMode="auto">
            <a:xfrm>
              <a:off x="4923552" y="2144855"/>
              <a:ext cx="61582" cy="415645"/>
            </a:xfrm>
            <a:custGeom>
              <a:avLst/>
              <a:gdLst>
                <a:gd name="T0" fmla="*/ 0 w 72"/>
                <a:gd name="T1" fmla="*/ 484 h 486"/>
                <a:gd name="T2" fmla="*/ 45 w 72"/>
                <a:gd name="T3" fmla="*/ 0 h 486"/>
                <a:gd name="T4" fmla="*/ 72 w 72"/>
                <a:gd name="T5" fmla="*/ 1 h 486"/>
                <a:gd name="T6" fmla="*/ 26 w 72"/>
                <a:gd name="T7" fmla="*/ 486 h 486"/>
                <a:gd name="T8" fmla="*/ 0 w 72"/>
                <a:gd name="T9" fmla="*/ 484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86">
                  <a:moveTo>
                    <a:pt x="0" y="484"/>
                  </a:moveTo>
                  <a:lnTo>
                    <a:pt x="45" y="0"/>
                  </a:lnTo>
                  <a:lnTo>
                    <a:pt x="72" y="1"/>
                  </a:lnTo>
                  <a:lnTo>
                    <a:pt x="26" y="486"/>
                  </a:lnTo>
                  <a:lnTo>
                    <a:pt x="0" y="48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98" name="Freeform 34">
              <a:extLst>
                <a:ext uri="{FF2B5EF4-FFF2-40B4-BE49-F238E27FC236}">
                  <a16:creationId xmlns:a16="http://schemas.microsoft.com/office/drawing/2014/main" id="{B7E0A838-0D98-37B3-2477-DCCD3151BEE8}"/>
                </a:ext>
              </a:extLst>
            </p:cNvPr>
            <p:cNvSpPr/>
            <p:nvPr/>
          </p:nvSpPr>
          <p:spPr bwMode="auto">
            <a:xfrm>
              <a:off x="4242729" y="1712105"/>
              <a:ext cx="239485" cy="42762"/>
            </a:xfrm>
            <a:custGeom>
              <a:avLst/>
              <a:gdLst>
                <a:gd name="T0" fmla="*/ 280 w 280"/>
                <a:gd name="T1" fmla="*/ 28 h 50"/>
                <a:gd name="T2" fmla="*/ 4 w 280"/>
                <a:gd name="T3" fmla="*/ 50 h 50"/>
                <a:gd name="T4" fmla="*/ 0 w 280"/>
                <a:gd name="T5" fmla="*/ 24 h 50"/>
                <a:gd name="T6" fmla="*/ 278 w 280"/>
                <a:gd name="T7" fmla="*/ 0 h 50"/>
                <a:gd name="T8" fmla="*/ 280 w 280"/>
                <a:gd name="T9" fmla="*/ 28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50">
                  <a:moveTo>
                    <a:pt x="280" y="28"/>
                  </a:moveTo>
                  <a:lnTo>
                    <a:pt x="4" y="50"/>
                  </a:lnTo>
                  <a:lnTo>
                    <a:pt x="0" y="24"/>
                  </a:lnTo>
                  <a:lnTo>
                    <a:pt x="278" y="0"/>
                  </a:lnTo>
                  <a:lnTo>
                    <a:pt x="280" y="2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99" name="Freeform 35">
              <a:extLst>
                <a:ext uri="{FF2B5EF4-FFF2-40B4-BE49-F238E27FC236}">
                  <a16:creationId xmlns:a16="http://schemas.microsoft.com/office/drawing/2014/main" id="{55EE9A1C-8B89-42FC-9946-BD6E2A241B96}"/>
                </a:ext>
              </a:extLst>
            </p:cNvPr>
            <p:cNvSpPr/>
            <p:nvPr/>
          </p:nvSpPr>
          <p:spPr bwMode="auto">
            <a:xfrm>
              <a:off x="3785141" y="2245773"/>
              <a:ext cx="64148" cy="204402"/>
            </a:xfrm>
            <a:custGeom>
              <a:avLst/>
              <a:gdLst>
                <a:gd name="T0" fmla="*/ 49 w 75"/>
                <a:gd name="T1" fmla="*/ 239 h 239"/>
                <a:gd name="T2" fmla="*/ 0 w 75"/>
                <a:gd name="T3" fmla="*/ 5 h 239"/>
                <a:gd name="T4" fmla="*/ 26 w 75"/>
                <a:gd name="T5" fmla="*/ 0 h 239"/>
                <a:gd name="T6" fmla="*/ 75 w 75"/>
                <a:gd name="T7" fmla="*/ 234 h 239"/>
                <a:gd name="T8" fmla="*/ 49 w 75"/>
                <a:gd name="T9" fmla="*/ 239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239">
                  <a:moveTo>
                    <a:pt x="49" y="239"/>
                  </a:moveTo>
                  <a:lnTo>
                    <a:pt x="0" y="5"/>
                  </a:lnTo>
                  <a:lnTo>
                    <a:pt x="26" y="0"/>
                  </a:lnTo>
                  <a:lnTo>
                    <a:pt x="75" y="234"/>
                  </a:lnTo>
                  <a:lnTo>
                    <a:pt x="49" y="23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00" name="Freeform 36">
              <a:extLst>
                <a:ext uri="{FF2B5EF4-FFF2-40B4-BE49-F238E27FC236}">
                  <a16:creationId xmlns:a16="http://schemas.microsoft.com/office/drawing/2014/main" id="{A682D411-FD40-BD69-A12D-6FC839C59ED0}"/>
                </a:ext>
              </a:extLst>
            </p:cNvPr>
            <p:cNvSpPr/>
            <p:nvPr/>
          </p:nvSpPr>
          <p:spPr bwMode="auto">
            <a:xfrm>
              <a:off x="4934671" y="3138641"/>
              <a:ext cx="58161" cy="266834"/>
            </a:xfrm>
            <a:custGeom>
              <a:avLst/>
              <a:gdLst>
                <a:gd name="T0" fmla="*/ 26 w 68"/>
                <a:gd name="T1" fmla="*/ 0 h 312"/>
                <a:gd name="T2" fmla="*/ 68 w 68"/>
                <a:gd name="T3" fmla="*/ 309 h 312"/>
                <a:gd name="T4" fmla="*/ 40 w 68"/>
                <a:gd name="T5" fmla="*/ 312 h 312"/>
                <a:gd name="T6" fmla="*/ 0 w 68"/>
                <a:gd name="T7" fmla="*/ 3 h 312"/>
                <a:gd name="T8" fmla="*/ 26 w 68"/>
                <a:gd name="T9" fmla="*/ 0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312">
                  <a:moveTo>
                    <a:pt x="26" y="0"/>
                  </a:moveTo>
                  <a:lnTo>
                    <a:pt x="68" y="309"/>
                  </a:lnTo>
                  <a:lnTo>
                    <a:pt x="40" y="312"/>
                  </a:lnTo>
                  <a:lnTo>
                    <a:pt x="0" y="3"/>
                  </a:ln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01" name="Freeform 37">
              <a:extLst>
                <a:ext uri="{FF2B5EF4-FFF2-40B4-BE49-F238E27FC236}">
                  <a16:creationId xmlns:a16="http://schemas.microsoft.com/office/drawing/2014/main" id="{AAB7A61D-EF09-5F19-07DB-D558C1B93FFF}"/>
                </a:ext>
              </a:extLst>
            </p:cNvPr>
            <p:cNvSpPr/>
            <p:nvPr/>
          </p:nvSpPr>
          <p:spPr bwMode="auto">
            <a:xfrm>
              <a:off x="4494189" y="3630402"/>
              <a:ext cx="189878" cy="254861"/>
            </a:xfrm>
            <a:custGeom>
              <a:avLst/>
              <a:gdLst>
                <a:gd name="T0" fmla="*/ 22 w 222"/>
                <a:gd name="T1" fmla="*/ 0 h 298"/>
                <a:gd name="T2" fmla="*/ 222 w 222"/>
                <a:gd name="T3" fmla="*/ 283 h 298"/>
                <a:gd name="T4" fmla="*/ 201 w 222"/>
                <a:gd name="T5" fmla="*/ 298 h 298"/>
                <a:gd name="T6" fmla="*/ 0 w 222"/>
                <a:gd name="T7" fmla="*/ 14 h 298"/>
                <a:gd name="T8" fmla="*/ 22 w 222"/>
                <a:gd name="T9" fmla="*/ 0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298">
                  <a:moveTo>
                    <a:pt x="22" y="0"/>
                  </a:moveTo>
                  <a:lnTo>
                    <a:pt x="222" y="283"/>
                  </a:lnTo>
                  <a:lnTo>
                    <a:pt x="201" y="298"/>
                  </a:lnTo>
                  <a:lnTo>
                    <a:pt x="0" y="14"/>
                  </a:lnTo>
                  <a:lnTo>
                    <a:pt x="22"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02" name="Freeform 38">
              <a:extLst>
                <a:ext uri="{FF2B5EF4-FFF2-40B4-BE49-F238E27FC236}">
                  <a16:creationId xmlns:a16="http://schemas.microsoft.com/office/drawing/2014/main" id="{37D93A2B-0823-DA2F-FBE9-F1FDA3C2FAB2}"/>
                </a:ext>
              </a:extLst>
            </p:cNvPr>
            <p:cNvSpPr/>
            <p:nvPr/>
          </p:nvSpPr>
          <p:spPr bwMode="auto">
            <a:xfrm>
              <a:off x="4234176" y="3622705"/>
              <a:ext cx="262579" cy="30789"/>
            </a:xfrm>
            <a:custGeom>
              <a:avLst/>
              <a:gdLst>
                <a:gd name="T0" fmla="*/ 305 w 307"/>
                <a:gd name="T1" fmla="*/ 36 h 36"/>
                <a:gd name="T2" fmla="*/ 0 w 307"/>
                <a:gd name="T3" fmla="*/ 28 h 36"/>
                <a:gd name="T4" fmla="*/ 0 w 307"/>
                <a:gd name="T5" fmla="*/ 0 h 36"/>
                <a:gd name="T6" fmla="*/ 307 w 307"/>
                <a:gd name="T7" fmla="*/ 10 h 36"/>
                <a:gd name="T8" fmla="*/ 305 w 307"/>
                <a:gd name="T9" fmla="*/ 3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7" h="36">
                  <a:moveTo>
                    <a:pt x="305" y="36"/>
                  </a:moveTo>
                  <a:lnTo>
                    <a:pt x="0" y="28"/>
                  </a:lnTo>
                  <a:lnTo>
                    <a:pt x="0" y="0"/>
                  </a:lnTo>
                  <a:lnTo>
                    <a:pt x="307" y="10"/>
                  </a:lnTo>
                  <a:lnTo>
                    <a:pt x="305" y="3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03" name="Freeform 39">
              <a:extLst>
                <a:ext uri="{FF2B5EF4-FFF2-40B4-BE49-F238E27FC236}">
                  <a16:creationId xmlns:a16="http://schemas.microsoft.com/office/drawing/2014/main" id="{1A1F1D3D-4DAB-C2EB-AB18-B6AAA550769B}"/>
                </a:ext>
              </a:extLst>
            </p:cNvPr>
            <p:cNvSpPr/>
            <p:nvPr/>
          </p:nvSpPr>
          <p:spPr bwMode="auto">
            <a:xfrm>
              <a:off x="3988704" y="2838452"/>
              <a:ext cx="184746" cy="135127"/>
            </a:xfrm>
            <a:custGeom>
              <a:avLst/>
              <a:gdLst>
                <a:gd name="T0" fmla="*/ 0 w 216"/>
                <a:gd name="T1" fmla="*/ 135 h 158"/>
                <a:gd name="T2" fmla="*/ 200 w 216"/>
                <a:gd name="T3" fmla="*/ 0 h 158"/>
                <a:gd name="T4" fmla="*/ 216 w 216"/>
                <a:gd name="T5" fmla="*/ 21 h 158"/>
                <a:gd name="T6" fmla="*/ 16 w 216"/>
                <a:gd name="T7" fmla="*/ 158 h 158"/>
                <a:gd name="T8" fmla="*/ 0 w 216"/>
                <a:gd name="T9" fmla="*/ 135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158">
                  <a:moveTo>
                    <a:pt x="0" y="135"/>
                  </a:moveTo>
                  <a:lnTo>
                    <a:pt x="200" y="0"/>
                  </a:lnTo>
                  <a:lnTo>
                    <a:pt x="216" y="21"/>
                  </a:lnTo>
                  <a:lnTo>
                    <a:pt x="16" y="158"/>
                  </a:lnTo>
                  <a:lnTo>
                    <a:pt x="0" y="13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04" name="Freeform 40">
              <a:extLst>
                <a:ext uri="{FF2B5EF4-FFF2-40B4-BE49-F238E27FC236}">
                  <a16:creationId xmlns:a16="http://schemas.microsoft.com/office/drawing/2014/main" id="{11A648A7-23BC-0A5B-E13C-E541A661A53A}"/>
                </a:ext>
              </a:extLst>
            </p:cNvPr>
            <p:cNvSpPr/>
            <p:nvPr/>
          </p:nvSpPr>
          <p:spPr bwMode="auto">
            <a:xfrm>
              <a:off x="4996253" y="3393501"/>
              <a:ext cx="353241" cy="37630"/>
            </a:xfrm>
            <a:custGeom>
              <a:avLst/>
              <a:gdLst>
                <a:gd name="T0" fmla="*/ 413 w 413"/>
                <a:gd name="T1" fmla="*/ 26 h 44"/>
                <a:gd name="T2" fmla="*/ 1 w 413"/>
                <a:gd name="T3" fmla="*/ 44 h 44"/>
                <a:gd name="T4" fmla="*/ 0 w 413"/>
                <a:gd name="T5" fmla="*/ 16 h 44"/>
                <a:gd name="T6" fmla="*/ 411 w 413"/>
                <a:gd name="T7" fmla="*/ 0 h 44"/>
                <a:gd name="T8" fmla="*/ 413 w 413"/>
                <a:gd name="T9" fmla="*/ 26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3" h="44">
                  <a:moveTo>
                    <a:pt x="413" y="26"/>
                  </a:moveTo>
                  <a:lnTo>
                    <a:pt x="1" y="44"/>
                  </a:lnTo>
                  <a:lnTo>
                    <a:pt x="0" y="16"/>
                  </a:lnTo>
                  <a:lnTo>
                    <a:pt x="411" y="0"/>
                  </a:lnTo>
                  <a:lnTo>
                    <a:pt x="413" y="2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05" name="Freeform 41">
              <a:extLst>
                <a:ext uri="{FF2B5EF4-FFF2-40B4-BE49-F238E27FC236}">
                  <a16:creationId xmlns:a16="http://schemas.microsoft.com/office/drawing/2014/main" id="{8D0329A1-8352-5068-79FD-96B87F1665E5}"/>
                </a:ext>
              </a:extLst>
            </p:cNvPr>
            <p:cNvSpPr/>
            <p:nvPr/>
          </p:nvSpPr>
          <p:spPr bwMode="auto">
            <a:xfrm>
              <a:off x="4308588" y="4025522"/>
              <a:ext cx="893793" cy="794515"/>
            </a:xfrm>
            <a:custGeom>
              <a:avLst/>
              <a:gdLst>
                <a:gd name="T0" fmla="*/ 509 w 602"/>
                <a:gd name="T1" fmla="*/ 929 h 535"/>
                <a:gd name="T2" fmla="*/ 248 w 602"/>
                <a:gd name="T3" fmla="*/ 894 h 535"/>
                <a:gd name="T4" fmla="*/ 151 w 602"/>
                <a:gd name="T5" fmla="*/ 814 h 535"/>
                <a:gd name="T6" fmla="*/ 66 w 602"/>
                <a:gd name="T7" fmla="*/ 700 h 535"/>
                <a:gd name="T8" fmla="*/ 54 w 602"/>
                <a:gd name="T9" fmla="*/ 639 h 535"/>
                <a:gd name="T10" fmla="*/ 56 w 602"/>
                <a:gd name="T11" fmla="*/ 603 h 535"/>
                <a:gd name="T12" fmla="*/ 66 w 602"/>
                <a:gd name="T13" fmla="*/ 545 h 535"/>
                <a:gd name="T14" fmla="*/ 56 w 602"/>
                <a:gd name="T15" fmla="*/ 509 h 535"/>
                <a:gd name="T16" fmla="*/ 50 w 602"/>
                <a:gd name="T17" fmla="*/ 469 h 535"/>
                <a:gd name="T18" fmla="*/ 64 w 602"/>
                <a:gd name="T19" fmla="*/ 418 h 535"/>
                <a:gd name="T20" fmla="*/ 54 w 602"/>
                <a:gd name="T21" fmla="*/ 372 h 535"/>
                <a:gd name="T22" fmla="*/ 61 w 602"/>
                <a:gd name="T23" fmla="*/ 332 h 535"/>
                <a:gd name="T24" fmla="*/ 71 w 602"/>
                <a:gd name="T25" fmla="*/ 293 h 535"/>
                <a:gd name="T26" fmla="*/ 76 w 602"/>
                <a:gd name="T27" fmla="*/ 252 h 535"/>
                <a:gd name="T28" fmla="*/ 30 w 602"/>
                <a:gd name="T29" fmla="*/ 219 h 535"/>
                <a:gd name="T30" fmla="*/ 0 w 602"/>
                <a:gd name="T31" fmla="*/ 0 h 535"/>
                <a:gd name="T32" fmla="*/ 1045 w 602"/>
                <a:gd name="T33" fmla="*/ 0 h 535"/>
                <a:gd name="T34" fmla="*/ 1024 w 602"/>
                <a:gd name="T35" fmla="*/ 163 h 535"/>
                <a:gd name="T36" fmla="*/ 977 w 602"/>
                <a:gd name="T37" fmla="*/ 198 h 535"/>
                <a:gd name="T38" fmla="*/ 983 w 602"/>
                <a:gd name="T39" fmla="*/ 240 h 535"/>
                <a:gd name="T40" fmla="*/ 993 w 602"/>
                <a:gd name="T41" fmla="*/ 278 h 535"/>
                <a:gd name="T42" fmla="*/ 1002 w 602"/>
                <a:gd name="T43" fmla="*/ 316 h 535"/>
                <a:gd name="T44" fmla="*/ 991 w 602"/>
                <a:gd name="T45" fmla="*/ 363 h 535"/>
                <a:gd name="T46" fmla="*/ 1003 w 602"/>
                <a:gd name="T47" fmla="*/ 415 h 535"/>
                <a:gd name="T48" fmla="*/ 998 w 602"/>
                <a:gd name="T49" fmla="*/ 453 h 535"/>
                <a:gd name="T50" fmla="*/ 988 w 602"/>
                <a:gd name="T51" fmla="*/ 490 h 535"/>
                <a:gd name="T52" fmla="*/ 998 w 602"/>
                <a:gd name="T53" fmla="*/ 547 h 535"/>
                <a:gd name="T54" fmla="*/ 1002 w 602"/>
                <a:gd name="T55" fmla="*/ 583 h 535"/>
                <a:gd name="T56" fmla="*/ 988 w 602"/>
                <a:gd name="T57" fmla="*/ 646 h 535"/>
                <a:gd name="T58" fmla="*/ 1007 w 602"/>
                <a:gd name="T59" fmla="*/ 681 h 535"/>
                <a:gd name="T60" fmla="*/ 910 w 602"/>
                <a:gd name="T61" fmla="*/ 814 h 535"/>
                <a:gd name="T62" fmla="*/ 814 w 602"/>
                <a:gd name="T63" fmla="*/ 894 h 535"/>
                <a:gd name="T64" fmla="*/ 509 w 602"/>
                <a:gd name="T65" fmla="*/ 929 h 5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2" h="535">
                  <a:moveTo>
                    <a:pt x="293" y="535"/>
                  </a:moveTo>
                  <a:cubicBezTo>
                    <a:pt x="246" y="535"/>
                    <a:pt x="146" y="530"/>
                    <a:pt x="143" y="515"/>
                  </a:cubicBezTo>
                  <a:cubicBezTo>
                    <a:pt x="140" y="500"/>
                    <a:pt x="125" y="491"/>
                    <a:pt x="87" y="469"/>
                  </a:cubicBezTo>
                  <a:cubicBezTo>
                    <a:pt x="50" y="447"/>
                    <a:pt x="38" y="420"/>
                    <a:pt x="38" y="403"/>
                  </a:cubicBezTo>
                  <a:cubicBezTo>
                    <a:pt x="38" y="387"/>
                    <a:pt x="50" y="375"/>
                    <a:pt x="31" y="368"/>
                  </a:cubicBezTo>
                  <a:cubicBezTo>
                    <a:pt x="11" y="360"/>
                    <a:pt x="16" y="353"/>
                    <a:pt x="32" y="347"/>
                  </a:cubicBezTo>
                  <a:cubicBezTo>
                    <a:pt x="48" y="341"/>
                    <a:pt x="38" y="330"/>
                    <a:pt x="38" y="314"/>
                  </a:cubicBezTo>
                  <a:cubicBezTo>
                    <a:pt x="38" y="297"/>
                    <a:pt x="56" y="294"/>
                    <a:pt x="32" y="293"/>
                  </a:cubicBezTo>
                  <a:cubicBezTo>
                    <a:pt x="8" y="291"/>
                    <a:pt x="11" y="276"/>
                    <a:pt x="29" y="270"/>
                  </a:cubicBezTo>
                  <a:cubicBezTo>
                    <a:pt x="47" y="264"/>
                    <a:pt x="37" y="254"/>
                    <a:pt x="37" y="241"/>
                  </a:cubicBezTo>
                  <a:cubicBezTo>
                    <a:pt x="37" y="227"/>
                    <a:pt x="47" y="218"/>
                    <a:pt x="31" y="214"/>
                  </a:cubicBezTo>
                  <a:cubicBezTo>
                    <a:pt x="14" y="209"/>
                    <a:pt x="16" y="196"/>
                    <a:pt x="35" y="191"/>
                  </a:cubicBezTo>
                  <a:cubicBezTo>
                    <a:pt x="54" y="187"/>
                    <a:pt x="43" y="179"/>
                    <a:pt x="41" y="169"/>
                  </a:cubicBezTo>
                  <a:cubicBezTo>
                    <a:pt x="40" y="158"/>
                    <a:pt x="54" y="145"/>
                    <a:pt x="44" y="145"/>
                  </a:cubicBezTo>
                  <a:cubicBezTo>
                    <a:pt x="34" y="145"/>
                    <a:pt x="19" y="137"/>
                    <a:pt x="17" y="126"/>
                  </a:cubicBezTo>
                  <a:cubicBezTo>
                    <a:pt x="0" y="0"/>
                    <a:pt x="0" y="0"/>
                    <a:pt x="0" y="0"/>
                  </a:cubicBezTo>
                  <a:cubicBezTo>
                    <a:pt x="602" y="0"/>
                    <a:pt x="602" y="0"/>
                    <a:pt x="602" y="0"/>
                  </a:cubicBezTo>
                  <a:cubicBezTo>
                    <a:pt x="590" y="94"/>
                    <a:pt x="590" y="94"/>
                    <a:pt x="590" y="94"/>
                  </a:cubicBezTo>
                  <a:cubicBezTo>
                    <a:pt x="589" y="106"/>
                    <a:pt x="574" y="114"/>
                    <a:pt x="563" y="114"/>
                  </a:cubicBezTo>
                  <a:cubicBezTo>
                    <a:pt x="553" y="114"/>
                    <a:pt x="568" y="127"/>
                    <a:pt x="566" y="138"/>
                  </a:cubicBezTo>
                  <a:cubicBezTo>
                    <a:pt x="565" y="148"/>
                    <a:pt x="553" y="155"/>
                    <a:pt x="572" y="160"/>
                  </a:cubicBezTo>
                  <a:cubicBezTo>
                    <a:pt x="592" y="164"/>
                    <a:pt x="593" y="178"/>
                    <a:pt x="577" y="182"/>
                  </a:cubicBezTo>
                  <a:cubicBezTo>
                    <a:pt x="560" y="187"/>
                    <a:pt x="571" y="196"/>
                    <a:pt x="571" y="209"/>
                  </a:cubicBezTo>
                  <a:cubicBezTo>
                    <a:pt x="571" y="223"/>
                    <a:pt x="560" y="233"/>
                    <a:pt x="578" y="239"/>
                  </a:cubicBezTo>
                  <a:cubicBezTo>
                    <a:pt x="596" y="245"/>
                    <a:pt x="599" y="260"/>
                    <a:pt x="575" y="261"/>
                  </a:cubicBezTo>
                  <a:cubicBezTo>
                    <a:pt x="551" y="263"/>
                    <a:pt x="569" y="266"/>
                    <a:pt x="569" y="282"/>
                  </a:cubicBezTo>
                  <a:cubicBezTo>
                    <a:pt x="569" y="299"/>
                    <a:pt x="559" y="309"/>
                    <a:pt x="575" y="315"/>
                  </a:cubicBezTo>
                  <a:cubicBezTo>
                    <a:pt x="592" y="321"/>
                    <a:pt x="596" y="329"/>
                    <a:pt x="577" y="336"/>
                  </a:cubicBezTo>
                  <a:cubicBezTo>
                    <a:pt x="557" y="344"/>
                    <a:pt x="569" y="356"/>
                    <a:pt x="569" y="372"/>
                  </a:cubicBezTo>
                  <a:cubicBezTo>
                    <a:pt x="569" y="377"/>
                    <a:pt x="582" y="382"/>
                    <a:pt x="580" y="392"/>
                  </a:cubicBezTo>
                  <a:cubicBezTo>
                    <a:pt x="576" y="416"/>
                    <a:pt x="553" y="445"/>
                    <a:pt x="524" y="469"/>
                  </a:cubicBezTo>
                  <a:cubicBezTo>
                    <a:pt x="496" y="493"/>
                    <a:pt x="472" y="500"/>
                    <a:pt x="469" y="515"/>
                  </a:cubicBezTo>
                  <a:cubicBezTo>
                    <a:pt x="466" y="530"/>
                    <a:pt x="341" y="535"/>
                    <a:pt x="293" y="535"/>
                  </a:cubicBez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06" name="Freeform 42">
              <a:extLst>
                <a:ext uri="{FF2B5EF4-FFF2-40B4-BE49-F238E27FC236}">
                  <a16:creationId xmlns:a16="http://schemas.microsoft.com/office/drawing/2014/main" id="{DDDABAB2-9979-75C9-E06F-55904777C36B}"/>
                </a:ext>
              </a:extLst>
            </p:cNvPr>
            <p:cNvSpPr/>
            <p:nvPr/>
          </p:nvSpPr>
          <p:spPr bwMode="auto">
            <a:xfrm>
              <a:off x="4500176" y="4025522"/>
              <a:ext cx="252315" cy="794515"/>
            </a:xfrm>
            <a:custGeom>
              <a:avLst/>
              <a:gdLst>
                <a:gd name="T0" fmla="*/ 142 w 170"/>
                <a:gd name="T1" fmla="*/ 929 h 535"/>
                <a:gd name="T2" fmla="*/ 66 w 170"/>
                <a:gd name="T3" fmla="*/ 894 h 535"/>
                <a:gd name="T4" fmla="*/ 38 w 170"/>
                <a:gd name="T5" fmla="*/ 814 h 535"/>
                <a:gd name="T6" fmla="*/ 14 w 170"/>
                <a:gd name="T7" fmla="*/ 700 h 535"/>
                <a:gd name="T8" fmla="*/ 10 w 170"/>
                <a:gd name="T9" fmla="*/ 639 h 535"/>
                <a:gd name="T10" fmla="*/ 12 w 170"/>
                <a:gd name="T11" fmla="*/ 603 h 535"/>
                <a:gd name="T12" fmla="*/ 14 w 170"/>
                <a:gd name="T13" fmla="*/ 545 h 535"/>
                <a:gd name="T14" fmla="*/ 12 w 170"/>
                <a:gd name="T15" fmla="*/ 509 h 535"/>
                <a:gd name="T16" fmla="*/ 10 w 170"/>
                <a:gd name="T17" fmla="*/ 469 h 535"/>
                <a:gd name="T18" fmla="*/ 14 w 170"/>
                <a:gd name="T19" fmla="*/ 418 h 535"/>
                <a:gd name="T20" fmla="*/ 10 w 170"/>
                <a:gd name="T21" fmla="*/ 372 h 535"/>
                <a:gd name="T22" fmla="*/ 12 w 170"/>
                <a:gd name="T23" fmla="*/ 332 h 535"/>
                <a:gd name="T24" fmla="*/ 16 w 170"/>
                <a:gd name="T25" fmla="*/ 293 h 535"/>
                <a:gd name="T26" fmla="*/ 17 w 170"/>
                <a:gd name="T27" fmla="*/ 252 h 535"/>
                <a:gd name="T28" fmla="*/ 3 w 170"/>
                <a:gd name="T29" fmla="*/ 219 h 535"/>
                <a:gd name="T30" fmla="*/ 9 w 170"/>
                <a:gd name="T31" fmla="*/ 156 h 535"/>
                <a:gd name="T32" fmla="*/ 7 w 170"/>
                <a:gd name="T33" fmla="*/ 75 h 535"/>
                <a:gd name="T34" fmla="*/ 0 w 170"/>
                <a:gd name="T35" fmla="*/ 0 h 535"/>
                <a:gd name="T36" fmla="*/ 295 w 170"/>
                <a:gd name="T37" fmla="*/ 0 h 535"/>
                <a:gd name="T38" fmla="*/ 292 w 170"/>
                <a:gd name="T39" fmla="*/ 40 h 535"/>
                <a:gd name="T40" fmla="*/ 285 w 170"/>
                <a:gd name="T41" fmla="*/ 101 h 535"/>
                <a:gd name="T42" fmla="*/ 290 w 170"/>
                <a:gd name="T43" fmla="*/ 163 h 535"/>
                <a:gd name="T44" fmla="*/ 276 w 170"/>
                <a:gd name="T45" fmla="*/ 198 h 535"/>
                <a:gd name="T46" fmla="*/ 278 w 170"/>
                <a:gd name="T47" fmla="*/ 240 h 535"/>
                <a:gd name="T48" fmla="*/ 281 w 170"/>
                <a:gd name="T49" fmla="*/ 278 h 535"/>
                <a:gd name="T50" fmla="*/ 283 w 170"/>
                <a:gd name="T51" fmla="*/ 316 h 535"/>
                <a:gd name="T52" fmla="*/ 279 w 170"/>
                <a:gd name="T53" fmla="*/ 363 h 535"/>
                <a:gd name="T54" fmla="*/ 283 w 170"/>
                <a:gd name="T55" fmla="*/ 415 h 535"/>
                <a:gd name="T56" fmla="*/ 283 w 170"/>
                <a:gd name="T57" fmla="*/ 453 h 535"/>
                <a:gd name="T58" fmla="*/ 279 w 170"/>
                <a:gd name="T59" fmla="*/ 490 h 535"/>
                <a:gd name="T60" fmla="*/ 283 w 170"/>
                <a:gd name="T61" fmla="*/ 547 h 535"/>
                <a:gd name="T62" fmla="*/ 283 w 170"/>
                <a:gd name="T63" fmla="*/ 583 h 535"/>
                <a:gd name="T64" fmla="*/ 279 w 170"/>
                <a:gd name="T65" fmla="*/ 646 h 535"/>
                <a:gd name="T66" fmla="*/ 285 w 170"/>
                <a:gd name="T67" fmla="*/ 681 h 535"/>
                <a:gd name="T68" fmla="*/ 257 w 170"/>
                <a:gd name="T69" fmla="*/ 814 h 535"/>
                <a:gd name="T70" fmla="*/ 229 w 170"/>
                <a:gd name="T71" fmla="*/ 894 h 535"/>
                <a:gd name="T72" fmla="*/ 142 w 170"/>
                <a:gd name="T73" fmla="*/ 929 h 5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0" h="535">
                  <a:moveTo>
                    <a:pt x="82" y="535"/>
                  </a:moveTo>
                  <a:cubicBezTo>
                    <a:pt x="68" y="535"/>
                    <a:pt x="39" y="530"/>
                    <a:pt x="38" y="515"/>
                  </a:cubicBezTo>
                  <a:cubicBezTo>
                    <a:pt x="37" y="500"/>
                    <a:pt x="33" y="491"/>
                    <a:pt x="22" y="469"/>
                  </a:cubicBezTo>
                  <a:cubicBezTo>
                    <a:pt x="12" y="447"/>
                    <a:pt x="8" y="420"/>
                    <a:pt x="8" y="403"/>
                  </a:cubicBezTo>
                  <a:cubicBezTo>
                    <a:pt x="8" y="387"/>
                    <a:pt x="12" y="375"/>
                    <a:pt x="6" y="368"/>
                  </a:cubicBezTo>
                  <a:cubicBezTo>
                    <a:pt x="1" y="360"/>
                    <a:pt x="2" y="353"/>
                    <a:pt x="7" y="347"/>
                  </a:cubicBezTo>
                  <a:cubicBezTo>
                    <a:pt x="11" y="341"/>
                    <a:pt x="8" y="330"/>
                    <a:pt x="8" y="314"/>
                  </a:cubicBezTo>
                  <a:cubicBezTo>
                    <a:pt x="8" y="297"/>
                    <a:pt x="13" y="294"/>
                    <a:pt x="7" y="293"/>
                  </a:cubicBezTo>
                  <a:cubicBezTo>
                    <a:pt x="0" y="291"/>
                    <a:pt x="1" y="276"/>
                    <a:pt x="6" y="270"/>
                  </a:cubicBezTo>
                  <a:cubicBezTo>
                    <a:pt x="11" y="264"/>
                    <a:pt x="8" y="254"/>
                    <a:pt x="8" y="241"/>
                  </a:cubicBezTo>
                  <a:cubicBezTo>
                    <a:pt x="8" y="227"/>
                    <a:pt x="11" y="218"/>
                    <a:pt x="6" y="214"/>
                  </a:cubicBezTo>
                  <a:cubicBezTo>
                    <a:pt x="1" y="209"/>
                    <a:pt x="2" y="196"/>
                    <a:pt x="7" y="191"/>
                  </a:cubicBezTo>
                  <a:cubicBezTo>
                    <a:pt x="13" y="187"/>
                    <a:pt x="10" y="179"/>
                    <a:pt x="9" y="169"/>
                  </a:cubicBezTo>
                  <a:cubicBezTo>
                    <a:pt x="9" y="158"/>
                    <a:pt x="13" y="145"/>
                    <a:pt x="10" y="145"/>
                  </a:cubicBezTo>
                  <a:cubicBezTo>
                    <a:pt x="7" y="145"/>
                    <a:pt x="2" y="138"/>
                    <a:pt x="2" y="126"/>
                  </a:cubicBezTo>
                  <a:cubicBezTo>
                    <a:pt x="2" y="114"/>
                    <a:pt x="5" y="106"/>
                    <a:pt x="5" y="90"/>
                  </a:cubicBezTo>
                  <a:cubicBezTo>
                    <a:pt x="5" y="73"/>
                    <a:pt x="6" y="55"/>
                    <a:pt x="4" y="43"/>
                  </a:cubicBezTo>
                  <a:cubicBezTo>
                    <a:pt x="3" y="33"/>
                    <a:pt x="1" y="13"/>
                    <a:pt x="0" y="0"/>
                  </a:cubicBezTo>
                  <a:cubicBezTo>
                    <a:pt x="170" y="0"/>
                    <a:pt x="170" y="0"/>
                    <a:pt x="170" y="0"/>
                  </a:cubicBezTo>
                  <a:cubicBezTo>
                    <a:pt x="170" y="9"/>
                    <a:pt x="170" y="18"/>
                    <a:pt x="168" y="23"/>
                  </a:cubicBezTo>
                  <a:cubicBezTo>
                    <a:pt x="164" y="35"/>
                    <a:pt x="164" y="42"/>
                    <a:pt x="164" y="58"/>
                  </a:cubicBezTo>
                  <a:cubicBezTo>
                    <a:pt x="164" y="75"/>
                    <a:pt x="167" y="82"/>
                    <a:pt x="167" y="94"/>
                  </a:cubicBezTo>
                  <a:cubicBezTo>
                    <a:pt x="167" y="106"/>
                    <a:pt x="162" y="114"/>
                    <a:pt x="159" y="114"/>
                  </a:cubicBezTo>
                  <a:cubicBezTo>
                    <a:pt x="156" y="114"/>
                    <a:pt x="160" y="127"/>
                    <a:pt x="160" y="138"/>
                  </a:cubicBezTo>
                  <a:cubicBezTo>
                    <a:pt x="160" y="148"/>
                    <a:pt x="156" y="155"/>
                    <a:pt x="162" y="160"/>
                  </a:cubicBezTo>
                  <a:cubicBezTo>
                    <a:pt x="167" y="164"/>
                    <a:pt x="168" y="178"/>
                    <a:pt x="163" y="182"/>
                  </a:cubicBezTo>
                  <a:cubicBezTo>
                    <a:pt x="158" y="187"/>
                    <a:pt x="161" y="196"/>
                    <a:pt x="161" y="209"/>
                  </a:cubicBezTo>
                  <a:cubicBezTo>
                    <a:pt x="161" y="223"/>
                    <a:pt x="158" y="233"/>
                    <a:pt x="163" y="239"/>
                  </a:cubicBezTo>
                  <a:cubicBezTo>
                    <a:pt x="169" y="245"/>
                    <a:pt x="169" y="260"/>
                    <a:pt x="163" y="261"/>
                  </a:cubicBezTo>
                  <a:cubicBezTo>
                    <a:pt x="156" y="263"/>
                    <a:pt x="161" y="266"/>
                    <a:pt x="161" y="282"/>
                  </a:cubicBezTo>
                  <a:cubicBezTo>
                    <a:pt x="161" y="299"/>
                    <a:pt x="158" y="309"/>
                    <a:pt x="163" y="315"/>
                  </a:cubicBezTo>
                  <a:cubicBezTo>
                    <a:pt x="167" y="321"/>
                    <a:pt x="169" y="329"/>
                    <a:pt x="163" y="336"/>
                  </a:cubicBezTo>
                  <a:cubicBezTo>
                    <a:pt x="157" y="344"/>
                    <a:pt x="161" y="356"/>
                    <a:pt x="161" y="372"/>
                  </a:cubicBezTo>
                  <a:cubicBezTo>
                    <a:pt x="161" y="377"/>
                    <a:pt x="165" y="382"/>
                    <a:pt x="164" y="392"/>
                  </a:cubicBezTo>
                  <a:cubicBezTo>
                    <a:pt x="163" y="416"/>
                    <a:pt x="156" y="445"/>
                    <a:pt x="148" y="469"/>
                  </a:cubicBezTo>
                  <a:cubicBezTo>
                    <a:pt x="140" y="493"/>
                    <a:pt x="133" y="500"/>
                    <a:pt x="132" y="515"/>
                  </a:cubicBezTo>
                  <a:cubicBezTo>
                    <a:pt x="131" y="530"/>
                    <a:pt x="95" y="535"/>
                    <a:pt x="82" y="535"/>
                  </a:cubicBezTo>
                  <a:close/>
                </a:path>
              </a:pathLst>
            </a:custGeom>
            <a:solidFill>
              <a:srgbClr val="B2B1B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07" name="Oval 43">
              <a:extLst>
                <a:ext uri="{FF2B5EF4-FFF2-40B4-BE49-F238E27FC236}">
                  <a16:creationId xmlns:a16="http://schemas.microsoft.com/office/drawing/2014/main" id="{B3BBACCA-63F0-1174-B28C-45FBF80392CC}"/>
                </a:ext>
              </a:extLst>
            </p:cNvPr>
            <p:cNvSpPr>
              <a:spLocks noChangeArrowheads="1"/>
            </p:cNvSpPr>
            <p:nvPr/>
          </p:nvSpPr>
          <p:spPr bwMode="auto">
            <a:xfrm>
              <a:off x="4660118" y="4812340"/>
              <a:ext cx="203562" cy="90655"/>
            </a:xfrm>
            <a:prstGeom prst="ellipse">
              <a:avLst/>
            </a:pr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08" name="Oval 44">
              <a:extLst>
                <a:ext uri="{FF2B5EF4-FFF2-40B4-BE49-F238E27FC236}">
                  <a16:creationId xmlns:a16="http://schemas.microsoft.com/office/drawing/2014/main" id="{99213335-D798-E43C-EEF1-1507A1F15105}"/>
                </a:ext>
              </a:extLst>
            </p:cNvPr>
            <p:cNvSpPr>
              <a:spLocks noChangeArrowheads="1"/>
            </p:cNvSpPr>
            <p:nvPr/>
          </p:nvSpPr>
          <p:spPr bwMode="auto">
            <a:xfrm>
              <a:off x="4584851" y="4772144"/>
              <a:ext cx="354951" cy="98352"/>
            </a:xfrm>
            <a:prstGeom prst="ellipse">
              <a:avLst/>
            </a:prstGeom>
            <a:solidFill>
              <a:srgbClr val="57575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09" name="Freeform 45">
              <a:extLst>
                <a:ext uri="{FF2B5EF4-FFF2-40B4-BE49-F238E27FC236}">
                  <a16:creationId xmlns:a16="http://schemas.microsoft.com/office/drawing/2014/main" id="{CE5F79F1-F5C3-12C3-A416-653E78FC6419}"/>
                </a:ext>
              </a:extLst>
            </p:cNvPr>
            <p:cNvSpPr/>
            <p:nvPr/>
          </p:nvSpPr>
          <p:spPr bwMode="auto">
            <a:xfrm>
              <a:off x="4536954" y="4800367"/>
              <a:ext cx="449890" cy="37630"/>
            </a:xfrm>
            <a:custGeom>
              <a:avLst/>
              <a:gdLst>
                <a:gd name="T0" fmla="*/ 243 w 303"/>
                <a:gd name="T1" fmla="*/ 44 h 25"/>
                <a:gd name="T2" fmla="*/ 3 w 303"/>
                <a:gd name="T3" fmla="*/ 12 h 25"/>
                <a:gd name="T4" fmla="*/ 0 w 303"/>
                <a:gd name="T5" fmla="*/ 2 h 25"/>
                <a:gd name="T6" fmla="*/ 241 w 303"/>
                <a:gd name="T7" fmla="*/ 23 h 25"/>
                <a:gd name="T8" fmla="*/ 526 w 303"/>
                <a:gd name="T9" fmla="*/ 0 h 25"/>
                <a:gd name="T10" fmla="*/ 523 w 303"/>
                <a:gd name="T11" fmla="*/ 12 h 25"/>
                <a:gd name="T12" fmla="*/ 243 w 303"/>
                <a:gd name="T13" fmla="*/ 44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3" h="25">
                  <a:moveTo>
                    <a:pt x="140" y="25"/>
                  </a:moveTo>
                  <a:cubicBezTo>
                    <a:pt x="96" y="25"/>
                    <a:pt x="4" y="21"/>
                    <a:pt x="2" y="7"/>
                  </a:cubicBezTo>
                  <a:cubicBezTo>
                    <a:pt x="1" y="6"/>
                    <a:pt x="1" y="3"/>
                    <a:pt x="0" y="1"/>
                  </a:cubicBezTo>
                  <a:cubicBezTo>
                    <a:pt x="28" y="10"/>
                    <a:pt x="101" y="13"/>
                    <a:pt x="139" y="13"/>
                  </a:cubicBezTo>
                  <a:cubicBezTo>
                    <a:pt x="179" y="13"/>
                    <a:pt x="271" y="10"/>
                    <a:pt x="303" y="0"/>
                  </a:cubicBezTo>
                  <a:cubicBezTo>
                    <a:pt x="302" y="3"/>
                    <a:pt x="302" y="5"/>
                    <a:pt x="301" y="7"/>
                  </a:cubicBezTo>
                  <a:cubicBezTo>
                    <a:pt x="299" y="21"/>
                    <a:pt x="184" y="25"/>
                    <a:pt x="140" y="25"/>
                  </a:cubicBezTo>
                  <a:close/>
                </a:path>
              </a:pathLst>
            </a:custGeom>
            <a:solidFill>
              <a:srgbClr val="4B4B4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10" name="Freeform 46">
              <a:extLst>
                <a:ext uri="{FF2B5EF4-FFF2-40B4-BE49-F238E27FC236}">
                  <a16:creationId xmlns:a16="http://schemas.microsoft.com/office/drawing/2014/main" id="{C3C31389-4B98-DCC0-6C89-BF58916089F7}"/>
                </a:ext>
              </a:extLst>
            </p:cNvPr>
            <p:cNvSpPr/>
            <p:nvPr/>
          </p:nvSpPr>
          <p:spPr bwMode="auto">
            <a:xfrm>
              <a:off x="4353064" y="4251304"/>
              <a:ext cx="825369" cy="60722"/>
            </a:xfrm>
            <a:custGeom>
              <a:avLst/>
              <a:gdLst>
                <a:gd name="T0" fmla="*/ 23 w 556"/>
                <a:gd name="T1" fmla="*/ 42 h 41"/>
                <a:gd name="T2" fmla="*/ 922 w 556"/>
                <a:gd name="T3" fmla="*/ 0 h 41"/>
                <a:gd name="T4" fmla="*/ 941 w 556"/>
                <a:gd name="T5" fmla="*/ 14 h 41"/>
                <a:gd name="T6" fmla="*/ 965 w 556"/>
                <a:gd name="T7" fmla="*/ 26 h 41"/>
                <a:gd name="T8" fmla="*/ 0 w 556"/>
                <a:gd name="T9" fmla="*/ 71 h 41"/>
                <a:gd name="T10" fmla="*/ 9 w 556"/>
                <a:gd name="T11" fmla="*/ 68 h 41"/>
                <a:gd name="T12" fmla="*/ 23 w 556"/>
                <a:gd name="T13" fmla="*/ 42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1">
                  <a:moveTo>
                    <a:pt x="13" y="24"/>
                  </a:moveTo>
                  <a:cubicBezTo>
                    <a:pt x="531" y="0"/>
                    <a:pt x="531" y="0"/>
                    <a:pt x="531" y="0"/>
                  </a:cubicBezTo>
                  <a:cubicBezTo>
                    <a:pt x="531" y="3"/>
                    <a:pt x="533" y="6"/>
                    <a:pt x="542" y="8"/>
                  </a:cubicBezTo>
                  <a:cubicBezTo>
                    <a:pt x="549" y="9"/>
                    <a:pt x="553" y="12"/>
                    <a:pt x="556" y="15"/>
                  </a:cubicBezTo>
                  <a:cubicBezTo>
                    <a:pt x="0" y="41"/>
                    <a:pt x="0" y="41"/>
                    <a:pt x="0" y="41"/>
                  </a:cubicBezTo>
                  <a:cubicBezTo>
                    <a:pt x="1" y="40"/>
                    <a:pt x="3" y="40"/>
                    <a:pt x="5" y="39"/>
                  </a:cubicBezTo>
                  <a:cubicBezTo>
                    <a:pt x="20" y="36"/>
                    <a:pt x="16" y="31"/>
                    <a:pt x="13" y="24"/>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11" name="Freeform 47">
              <a:extLst>
                <a:ext uri="{FF2B5EF4-FFF2-40B4-BE49-F238E27FC236}">
                  <a16:creationId xmlns:a16="http://schemas.microsoft.com/office/drawing/2014/main" id="{9A68ECF4-4419-523D-978C-ACE55FF67C75}"/>
                </a:ext>
              </a:extLst>
            </p:cNvPr>
            <p:cNvSpPr/>
            <p:nvPr/>
          </p:nvSpPr>
          <p:spPr bwMode="auto">
            <a:xfrm>
              <a:off x="4336813" y="4182885"/>
              <a:ext cx="839054" cy="62432"/>
            </a:xfrm>
            <a:custGeom>
              <a:avLst/>
              <a:gdLst>
                <a:gd name="T0" fmla="*/ 0 w 565"/>
                <a:gd name="T1" fmla="*/ 47 h 42"/>
                <a:gd name="T2" fmla="*/ 981 w 565"/>
                <a:gd name="T3" fmla="*/ 0 h 42"/>
                <a:gd name="T4" fmla="*/ 945 w 565"/>
                <a:gd name="T5" fmla="*/ 14 h 42"/>
                <a:gd name="T6" fmla="*/ 943 w 565"/>
                <a:gd name="T7" fmla="*/ 30 h 42"/>
                <a:gd name="T8" fmla="*/ 50 w 565"/>
                <a:gd name="T9" fmla="*/ 73 h 42"/>
                <a:gd name="T10" fmla="*/ 43 w 565"/>
                <a:gd name="T11" fmla="*/ 68 h 42"/>
                <a:gd name="T12" fmla="*/ 0 w 565"/>
                <a:gd name="T13" fmla="*/ 4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 h="42">
                  <a:moveTo>
                    <a:pt x="0" y="27"/>
                  </a:moveTo>
                  <a:cubicBezTo>
                    <a:pt x="565" y="0"/>
                    <a:pt x="565" y="0"/>
                    <a:pt x="565" y="0"/>
                  </a:cubicBezTo>
                  <a:cubicBezTo>
                    <a:pt x="559" y="5"/>
                    <a:pt x="551" y="8"/>
                    <a:pt x="544" y="8"/>
                  </a:cubicBezTo>
                  <a:cubicBezTo>
                    <a:pt x="538" y="8"/>
                    <a:pt x="540" y="12"/>
                    <a:pt x="543" y="17"/>
                  </a:cubicBezTo>
                  <a:cubicBezTo>
                    <a:pt x="29" y="42"/>
                    <a:pt x="29" y="42"/>
                    <a:pt x="29" y="42"/>
                  </a:cubicBezTo>
                  <a:cubicBezTo>
                    <a:pt x="29" y="40"/>
                    <a:pt x="28" y="39"/>
                    <a:pt x="25" y="39"/>
                  </a:cubicBezTo>
                  <a:cubicBezTo>
                    <a:pt x="17" y="39"/>
                    <a:pt x="5" y="34"/>
                    <a:pt x="0" y="27"/>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12" name="Freeform 48">
              <a:extLst>
                <a:ext uri="{FF2B5EF4-FFF2-40B4-BE49-F238E27FC236}">
                  <a16:creationId xmlns:a16="http://schemas.microsoft.com/office/drawing/2014/main" id="{F5155748-716E-CD08-64D2-57DF2845B0E1}"/>
                </a:ext>
              </a:extLst>
            </p:cNvPr>
            <p:cNvSpPr/>
            <p:nvPr/>
          </p:nvSpPr>
          <p:spPr bwMode="auto">
            <a:xfrm>
              <a:off x="4355630" y="4306039"/>
              <a:ext cx="798855" cy="60722"/>
            </a:xfrm>
            <a:custGeom>
              <a:avLst/>
              <a:gdLst>
                <a:gd name="T0" fmla="*/ 0 w 538"/>
                <a:gd name="T1" fmla="*/ 43 h 41"/>
                <a:gd name="T2" fmla="*/ 931 w 538"/>
                <a:gd name="T3" fmla="*/ 0 h 41"/>
                <a:gd name="T4" fmla="*/ 934 w 538"/>
                <a:gd name="T5" fmla="*/ 28 h 41"/>
                <a:gd name="T6" fmla="*/ 10 w 538"/>
                <a:gd name="T7" fmla="*/ 71 h 41"/>
                <a:gd name="T8" fmla="*/ 0 w 538"/>
                <a:gd name="T9" fmla="*/ 43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8" h="41">
                  <a:moveTo>
                    <a:pt x="0" y="25"/>
                  </a:moveTo>
                  <a:cubicBezTo>
                    <a:pt x="536" y="0"/>
                    <a:pt x="536" y="0"/>
                    <a:pt x="536" y="0"/>
                  </a:cubicBezTo>
                  <a:cubicBezTo>
                    <a:pt x="535" y="4"/>
                    <a:pt x="537" y="9"/>
                    <a:pt x="538" y="16"/>
                  </a:cubicBezTo>
                  <a:cubicBezTo>
                    <a:pt x="6" y="41"/>
                    <a:pt x="6" y="41"/>
                    <a:pt x="6" y="41"/>
                  </a:cubicBezTo>
                  <a:cubicBezTo>
                    <a:pt x="8" y="34"/>
                    <a:pt x="10" y="28"/>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13" name="Freeform 49">
              <a:extLst>
                <a:ext uri="{FF2B5EF4-FFF2-40B4-BE49-F238E27FC236}">
                  <a16:creationId xmlns:a16="http://schemas.microsoft.com/office/drawing/2014/main" id="{BF2E0A09-932F-5E4C-7E79-9AB94EF11A6D}"/>
                </a:ext>
              </a:extLst>
            </p:cNvPr>
            <p:cNvSpPr/>
            <p:nvPr/>
          </p:nvSpPr>
          <p:spPr bwMode="auto">
            <a:xfrm>
              <a:off x="4361617" y="4359919"/>
              <a:ext cx="812539" cy="61577"/>
            </a:xfrm>
            <a:custGeom>
              <a:avLst/>
              <a:gdLst>
                <a:gd name="T0" fmla="*/ 3 w 547"/>
                <a:gd name="T1" fmla="*/ 43 h 42"/>
                <a:gd name="T2" fmla="*/ 924 w 547"/>
                <a:gd name="T3" fmla="*/ 0 h 42"/>
                <a:gd name="T4" fmla="*/ 941 w 547"/>
                <a:gd name="T5" fmla="*/ 24 h 42"/>
                <a:gd name="T6" fmla="*/ 950 w 547"/>
                <a:gd name="T7" fmla="*/ 27 h 42"/>
                <a:gd name="T8" fmla="*/ 0 w 547"/>
                <a:gd name="T9" fmla="*/ 72 h 42"/>
                <a:gd name="T10" fmla="*/ 3 w 547"/>
                <a:gd name="T11" fmla="*/ 43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42">
                  <a:moveTo>
                    <a:pt x="2" y="25"/>
                  </a:moveTo>
                  <a:cubicBezTo>
                    <a:pt x="532" y="0"/>
                    <a:pt x="532" y="0"/>
                    <a:pt x="532" y="0"/>
                  </a:cubicBezTo>
                  <a:cubicBezTo>
                    <a:pt x="531" y="6"/>
                    <a:pt x="532" y="11"/>
                    <a:pt x="542" y="14"/>
                  </a:cubicBezTo>
                  <a:cubicBezTo>
                    <a:pt x="544" y="15"/>
                    <a:pt x="545" y="15"/>
                    <a:pt x="547" y="16"/>
                  </a:cubicBezTo>
                  <a:cubicBezTo>
                    <a:pt x="0" y="42"/>
                    <a:pt x="0" y="42"/>
                    <a:pt x="0" y="42"/>
                  </a:cubicBezTo>
                  <a:cubicBezTo>
                    <a:pt x="5" y="38"/>
                    <a:pt x="4" y="32"/>
                    <a:pt x="2"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14" name="Freeform 50">
              <a:extLst>
                <a:ext uri="{FF2B5EF4-FFF2-40B4-BE49-F238E27FC236}">
                  <a16:creationId xmlns:a16="http://schemas.microsoft.com/office/drawing/2014/main" id="{E2CBC2D1-B42D-A9E0-70A2-6B383AE2B9B6}"/>
                </a:ext>
              </a:extLst>
            </p:cNvPr>
            <p:cNvSpPr/>
            <p:nvPr/>
          </p:nvSpPr>
          <p:spPr bwMode="auto">
            <a:xfrm>
              <a:off x="4355630" y="4423207"/>
              <a:ext cx="797999" cy="60722"/>
            </a:xfrm>
            <a:custGeom>
              <a:avLst/>
              <a:gdLst>
                <a:gd name="T0" fmla="*/ 0 w 537"/>
                <a:gd name="T1" fmla="*/ 43 h 41"/>
                <a:gd name="T2" fmla="*/ 924 w 537"/>
                <a:gd name="T3" fmla="*/ 0 h 41"/>
                <a:gd name="T4" fmla="*/ 933 w 537"/>
                <a:gd name="T5" fmla="*/ 24 h 41"/>
                <a:gd name="T6" fmla="*/ 933 w 537"/>
                <a:gd name="T7" fmla="*/ 28 h 41"/>
                <a:gd name="T8" fmla="*/ 12 w 537"/>
                <a:gd name="T9" fmla="*/ 71 h 41"/>
                <a:gd name="T10" fmla="*/ 0 w 537"/>
                <a:gd name="T11" fmla="*/ 43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7" h="41">
                  <a:moveTo>
                    <a:pt x="0" y="25"/>
                  </a:moveTo>
                  <a:cubicBezTo>
                    <a:pt x="532" y="0"/>
                    <a:pt x="532" y="0"/>
                    <a:pt x="532" y="0"/>
                  </a:cubicBezTo>
                  <a:cubicBezTo>
                    <a:pt x="534" y="3"/>
                    <a:pt x="537" y="7"/>
                    <a:pt x="537" y="14"/>
                  </a:cubicBezTo>
                  <a:cubicBezTo>
                    <a:pt x="537" y="15"/>
                    <a:pt x="537" y="15"/>
                    <a:pt x="537" y="16"/>
                  </a:cubicBezTo>
                  <a:cubicBezTo>
                    <a:pt x="7" y="41"/>
                    <a:pt x="7" y="41"/>
                    <a:pt x="7" y="41"/>
                  </a:cubicBezTo>
                  <a:cubicBezTo>
                    <a:pt x="9" y="29"/>
                    <a:pt x="21" y="26"/>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15" name="Freeform 51">
              <a:extLst>
                <a:ext uri="{FF2B5EF4-FFF2-40B4-BE49-F238E27FC236}">
                  <a16:creationId xmlns:a16="http://schemas.microsoft.com/office/drawing/2014/main" id="{416F5F3B-9448-D80A-F783-BE1BEF338829}"/>
                </a:ext>
              </a:extLst>
            </p:cNvPr>
            <p:cNvSpPr/>
            <p:nvPr/>
          </p:nvSpPr>
          <p:spPr bwMode="auto">
            <a:xfrm>
              <a:off x="4353064" y="4479653"/>
              <a:ext cx="827080" cy="60722"/>
            </a:xfrm>
            <a:custGeom>
              <a:avLst/>
              <a:gdLst>
                <a:gd name="T0" fmla="*/ 19 w 557"/>
                <a:gd name="T1" fmla="*/ 43 h 41"/>
                <a:gd name="T2" fmla="*/ 931 w 557"/>
                <a:gd name="T3" fmla="*/ 0 h 41"/>
                <a:gd name="T4" fmla="*/ 946 w 557"/>
                <a:gd name="T5" fmla="*/ 16 h 41"/>
                <a:gd name="T6" fmla="*/ 967 w 557"/>
                <a:gd name="T7" fmla="*/ 26 h 41"/>
                <a:gd name="T8" fmla="*/ 0 w 557"/>
                <a:gd name="T9" fmla="*/ 71 h 41"/>
                <a:gd name="T10" fmla="*/ 3 w 557"/>
                <a:gd name="T11" fmla="*/ 71 h 41"/>
                <a:gd name="T12" fmla="*/ 19 w 557"/>
                <a:gd name="T13" fmla="*/ 43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7" h="41">
                  <a:moveTo>
                    <a:pt x="11" y="25"/>
                  </a:moveTo>
                  <a:cubicBezTo>
                    <a:pt x="536" y="0"/>
                    <a:pt x="536" y="0"/>
                    <a:pt x="536" y="0"/>
                  </a:cubicBezTo>
                  <a:cubicBezTo>
                    <a:pt x="536" y="4"/>
                    <a:pt x="539" y="7"/>
                    <a:pt x="545" y="9"/>
                  </a:cubicBezTo>
                  <a:cubicBezTo>
                    <a:pt x="550" y="11"/>
                    <a:pt x="554" y="13"/>
                    <a:pt x="557" y="15"/>
                  </a:cubicBezTo>
                  <a:cubicBezTo>
                    <a:pt x="0" y="41"/>
                    <a:pt x="0" y="41"/>
                    <a:pt x="0" y="41"/>
                  </a:cubicBezTo>
                  <a:cubicBezTo>
                    <a:pt x="1" y="41"/>
                    <a:pt x="1" y="41"/>
                    <a:pt x="2" y="41"/>
                  </a:cubicBezTo>
                  <a:cubicBezTo>
                    <a:pt x="12" y="37"/>
                    <a:pt x="12" y="32"/>
                    <a:pt x="11"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16" name="Freeform 52">
              <a:extLst>
                <a:ext uri="{FF2B5EF4-FFF2-40B4-BE49-F238E27FC236}">
                  <a16:creationId xmlns:a16="http://schemas.microsoft.com/office/drawing/2014/main" id="{3550EEA9-72D3-1E5D-9D80-FCAF2A4F36E2}"/>
                </a:ext>
              </a:extLst>
            </p:cNvPr>
            <p:cNvSpPr/>
            <p:nvPr/>
          </p:nvSpPr>
          <p:spPr bwMode="auto">
            <a:xfrm>
              <a:off x="4361617" y="4537809"/>
              <a:ext cx="790301" cy="60722"/>
            </a:xfrm>
            <a:custGeom>
              <a:avLst/>
              <a:gdLst>
                <a:gd name="T0" fmla="*/ 0 w 532"/>
                <a:gd name="T1" fmla="*/ 43 h 41"/>
                <a:gd name="T2" fmla="*/ 921 w 532"/>
                <a:gd name="T3" fmla="*/ 0 h 41"/>
                <a:gd name="T4" fmla="*/ 924 w 532"/>
                <a:gd name="T5" fmla="*/ 29 h 41"/>
                <a:gd name="T6" fmla="*/ 9 w 532"/>
                <a:gd name="T7" fmla="*/ 71 h 41"/>
                <a:gd name="T8" fmla="*/ 0 w 532"/>
                <a:gd name="T9" fmla="*/ 43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 h="41">
                  <a:moveTo>
                    <a:pt x="0" y="25"/>
                  </a:moveTo>
                  <a:cubicBezTo>
                    <a:pt x="530" y="0"/>
                    <a:pt x="530" y="0"/>
                    <a:pt x="530" y="0"/>
                  </a:cubicBezTo>
                  <a:cubicBezTo>
                    <a:pt x="529" y="5"/>
                    <a:pt x="530" y="10"/>
                    <a:pt x="532" y="17"/>
                  </a:cubicBezTo>
                  <a:cubicBezTo>
                    <a:pt x="5" y="41"/>
                    <a:pt x="5" y="41"/>
                    <a:pt x="5" y="41"/>
                  </a:cubicBezTo>
                  <a:cubicBezTo>
                    <a:pt x="6" y="35"/>
                    <a:pt x="6" y="30"/>
                    <a:pt x="0" y="25"/>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17" name="Freeform 53">
              <a:extLst>
                <a:ext uri="{FF2B5EF4-FFF2-40B4-BE49-F238E27FC236}">
                  <a16:creationId xmlns:a16="http://schemas.microsoft.com/office/drawing/2014/main" id="{B883BAC0-0311-BA3E-8727-B91012DF281A}"/>
                </a:ext>
              </a:extLst>
            </p:cNvPr>
            <p:cNvSpPr/>
            <p:nvPr/>
          </p:nvSpPr>
          <p:spPr bwMode="auto">
            <a:xfrm>
              <a:off x="4375302" y="4622477"/>
              <a:ext cx="790301" cy="197560"/>
            </a:xfrm>
            <a:custGeom>
              <a:avLst/>
              <a:gdLst>
                <a:gd name="T0" fmla="*/ 431 w 532"/>
                <a:gd name="T1" fmla="*/ 231 h 133"/>
                <a:gd name="T2" fmla="*/ 170 w 532"/>
                <a:gd name="T3" fmla="*/ 196 h 133"/>
                <a:gd name="T4" fmla="*/ 73 w 532"/>
                <a:gd name="T5" fmla="*/ 116 h 133"/>
                <a:gd name="T6" fmla="*/ 0 w 532"/>
                <a:gd name="T7" fmla="*/ 43 h 133"/>
                <a:gd name="T8" fmla="*/ 924 w 532"/>
                <a:gd name="T9" fmla="*/ 0 h 133"/>
                <a:gd name="T10" fmla="*/ 832 w 532"/>
                <a:gd name="T11" fmla="*/ 116 h 133"/>
                <a:gd name="T12" fmla="*/ 736 w 532"/>
                <a:gd name="T13" fmla="*/ 196 h 133"/>
                <a:gd name="T14" fmla="*/ 431 w 532"/>
                <a:gd name="T15" fmla="*/ 231 h 1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2" h="133">
                  <a:moveTo>
                    <a:pt x="248" y="133"/>
                  </a:moveTo>
                  <a:cubicBezTo>
                    <a:pt x="201" y="133"/>
                    <a:pt x="101" y="128"/>
                    <a:pt x="98" y="113"/>
                  </a:cubicBezTo>
                  <a:cubicBezTo>
                    <a:pt x="95" y="98"/>
                    <a:pt x="80" y="89"/>
                    <a:pt x="42" y="67"/>
                  </a:cubicBezTo>
                  <a:cubicBezTo>
                    <a:pt x="20" y="54"/>
                    <a:pt x="7" y="38"/>
                    <a:pt x="0" y="25"/>
                  </a:cubicBezTo>
                  <a:cubicBezTo>
                    <a:pt x="532" y="0"/>
                    <a:pt x="532" y="0"/>
                    <a:pt x="532" y="0"/>
                  </a:cubicBezTo>
                  <a:cubicBezTo>
                    <a:pt x="525" y="22"/>
                    <a:pt x="504" y="46"/>
                    <a:pt x="479" y="67"/>
                  </a:cubicBezTo>
                  <a:cubicBezTo>
                    <a:pt x="451" y="91"/>
                    <a:pt x="427" y="98"/>
                    <a:pt x="424" y="113"/>
                  </a:cubicBezTo>
                  <a:cubicBezTo>
                    <a:pt x="421" y="128"/>
                    <a:pt x="296" y="133"/>
                    <a:pt x="248" y="133"/>
                  </a:cubicBez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18" name="Freeform 54">
              <a:extLst>
                <a:ext uri="{FF2B5EF4-FFF2-40B4-BE49-F238E27FC236}">
                  <a16:creationId xmlns:a16="http://schemas.microsoft.com/office/drawing/2014/main" id="{4AB69BF9-5041-1CE8-604B-86D11CD1970D}"/>
                </a:ext>
              </a:extLst>
            </p:cNvPr>
            <p:cNvSpPr/>
            <p:nvPr/>
          </p:nvSpPr>
          <p:spPr bwMode="auto">
            <a:xfrm>
              <a:off x="4514716" y="4642148"/>
              <a:ext cx="228366" cy="177889"/>
            </a:xfrm>
            <a:custGeom>
              <a:avLst/>
              <a:gdLst>
                <a:gd name="T0" fmla="*/ 95 w 154"/>
                <a:gd name="T1" fmla="*/ 199 h 120"/>
                <a:gd name="T2" fmla="*/ 42 w 154"/>
                <a:gd name="T3" fmla="*/ 95 h 120"/>
                <a:gd name="T4" fmla="*/ 0 w 154"/>
                <a:gd name="T5" fmla="*/ 14 h 120"/>
                <a:gd name="T6" fmla="*/ 264 w 154"/>
                <a:gd name="T7" fmla="*/ 0 h 120"/>
                <a:gd name="T8" fmla="*/ 267 w 154"/>
                <a:gd name="T9" fmla="*/ 95 h 120"/>
                <a:gd name="T10" fmla="*/ 265 w 154"/>
                <a:gd name="T11" fmla="*/ 203 h 120"/>
                <a:gd name="T12" fmla="*/ 265 w 154"/>
                <a:gd name="T13" fmla="*/ 208 h 120"/>
                <a:gd name="T14" fmla="*/ 95 w 154"/>
                <a:gd name="T15" fmla="*/ 199 h 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4" h="120">
                  <a:moveTo>
                    <a:pt x="55" y="115"/>
                  </a:moveTo>
                  <a:cubicBezTo>
                    <a:pt x="49" y="96"/>
                    <a:pt x="41" y="84"/>
                    <a:pt x="24" y="55"/>
                  </a:cubicBezTo>
                  <a:cubicBezTo>
                    <a:pt x="14" y="40"/>
                    <a:pt x="6" y="23"/>
                    <a:pt x="0" y="8"/>
                  </a:cubicBezTo>
                  <a:cubicBezTo>
                    <a:pt x="152" y="0"/>
                    <a:pt x="152" y="0"/>
                    <a:pt x="152" y="0"/>
                  </a:cubicBezTo>
                  <a:cubicBezTo>
                    <a:pt x="154" y="19"/>
                    <a:pt x="154" y="38"/>
                    <a:pt x="154" y="55"/>
                  </a:cubicBezTo>
                  <a:cubicBezTo>
                    <a:pt x="153" y="87"/>
                    <a:pt x="149" y="97"/>
                    <a:pt x="153" y="117"/>
                  </a:cubicBezTo>
                  <a:cubicBezTo>
                    <a:pt x="153" y="118"/>
                    <a:pt x="153" y="119"/>
                    <a:pt x="153" y="120"/>
                  </a:cubicBezTo>
                  <a:cubicBezTo>
                    <a:pt x="127" y="120"/>
                    <a:pt x="87" y="118"/>
                    <a:pt x="55" y="115"/>
                  </a:cubicBez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19" name="Oval 55">
              <a:extLst>
                <a:ext uri="{FF2B5EF4-FFF2-40B4-BE49-F238E27FC236}">
                  <a16:creationId xmlns:a16="http://schemas.microsoft.com/office/drawing/2014/main" id="{8693329D-0872-8CC4-FB5E-F5D73867A494}"/>
                </a:ext>
              </a:extLst>
            </p:cNvPr>
            <p:cNvSpPr>
              <a:spLocks noChangeArrowheads="1"/>
            </p:cNvSpPr>
            <p:nvPr/>
          </p:nvSpPr>
          <p:spPr bwMode="auto">
            <a:xfrm>
              <a:off x="4306877" y="3445671"/>
              <a:ext cx="390874" cy="39084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20" name="Oval 56">
              <a:extLst>
                <a:ext uri="{FF2B5EF4-FFF2-40B4-BE49-F238E27FC236}">
                  <a16:creationId xmlns:a16="http://schemas.microsoft.com/office/drawing/2014/main" id="{06D7FD65-A0C8-D5A0-DBA5-122572805D49}"/>
                </a:ext>
              </a:extLst>
            </p:cNvPr>
            <p:cNvSpPr>
              <a:spLocks noChangeArrowheads="1"/>
            </p:cNvSpPr>
            <p:nvPr/>
          </p:nvSpPr>
          <p:spPr bwMode="auto">
            <a:xfrm>
              <a:off x="4830324" y="3284031"/>
              <a:ext cx="298501" cy="29847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3200">
                <a:solidFill>
                  <a:schemeClr val="bg1"/>
                </a:solidFill>
                <a:cs typeface="+mn-ea"/>
                <a:sym typeface="+mn-lt"/>
              </a:endParaRPr>
            </a:p>
          </p:txBody>
        </p:sp>
        <p:sp>
          <p:nvSpPr>
            <p:cNvPr id="121" name="Oval 57">
              <a:extLst>
                <a:ext uri="{FF2B5EF4-FFF2-40B4-BE49-F238E27FC236}">
                  <a16:creationId xmlns:a16="http://schemas.microsoft.com/office/drawing/2014/main" id="{450BCCF6-E10F-702E-9115-BA60963760C4}"/>
                </a:ext>
              </a:extLst>
            </p:cNvPr>
            <p:cNvSpPr>
              <a:spLocks noChangeArrowheads="1"/>
            </p:cNvSpPr>
            <p:nvPr/>
          </p:nvSpPr>
          <p:spPr bwMode="auto">
            <a:xfrm>
              <a:off x="4270954" y="2747797"/>
              <a:ext cx="541408" cy="541365"/>
            </a:xfrm>
            <a:prstGeom prst="ellipse">
              <a:avLst/>
            </a:prstGeom>
            <a:solidFill>
              <a:srgbClr val="16294C"/>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3200">
                <a:solidFill>
                  <a:schemeClr val="bg1"/>
                </a:solidFill>
                <a:cs typeface="+mn-ea"/>
                <a:sym typeface="+mn-lt"/>
              </a:endParaRPr>
            </a:p>
          </p:txBody>
        </p:sp>
        <p:sp>
          <p:nvSpPr>
            <p:cNvPr id="122" name="Oval 58">
              <a:extLst>
                <a:ext uri="{FF2B5EF4-FFF2-40B4-BE49-F238E27FC236}">
                  <a16:creationId xmlns:a16="http://schemas.microsoft.com/office/drawing/2014/main" id="{2D0BD811-D5BB-8B48-A946-5BBFDFCAFF0F}"/>
                </a:ext>
              </a:extLst>
            </p:cNvPr>
            <p:cNvSpPr>
              <a:spLocks noChangeArrowheads="1"/>
            </p:cNvSpPr>
            <p:nvPr/>
          </p:nvSpPr>
          <p:spPr bwMode="auto">
            <a:xfrm>
              <a:off x="4982568" y="2640037"/>
              <a:ext cx="390874" cy="390843"/>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3200">
                <a:solidFill>
                  <a:schemeClr val="bg1"/>
                </a:solidFill>
                <a:cs typeface="+mn-ea"/>
                <a:sym typeface="+mn-lt"/>
              </a:endParaRPr>
            </a:p>
          </p:txBody>
        </p:sp>
        <p:sp>
          <p:nvSpPr>
            <p:cNvPr id="123" name="Oval 59">
              <a:extLst>
                <a:ext uri="{FF2B5EF4-FFF2-40B4-BE49-F238E27FC236}">
                  <a16:creationId xmlns:a16="http://schemas.microsoft.com/office/drawing/2014/main" id="{9C7ACFA4-FF19-4843-4AE1-C0C07F3D34C3}"/>
                </a:ext>
              </a:extLst>
            </p:cNvPr>
            <p:cNvSpPr>
              <a:spLocks noChangeArrowheads="1"/>
            </p:cNvSpPr>
            <p:nvPr/>
          </p:nvSpPr>
          <p:spPr bwMode="auto">
            <a:xfrm>
              <a:off x="5429037" y="2282548"/>
              <a:ext cx="298501" cy="298478"/>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3200">
                <a:solidFill>
                  <a:schemeClr val="bg1"/>
                </a:solidFill>
                <a:cs typeface="+mn-ea"/>
                <a:sym typeface="+mn-lt"/>
              </a:endParaRPr>
            </a:p>
          </p:txBody>
        </p:sp>
        <p:sp>
          <p:nvSpPr>
            <p:cNvPr id="124" name="Oval 60">
              <a:extLst>
                <a:ext uri="{FF2B5EF4-FFF2-40B4-BE49-F238E27FC236}">
                  <a16:creationId xmlns:a16="http://schemas.microsoft.com/office/drawing/2014/main" id="{7D98257D-897C-1EC4-39AC-50212716E03F}"/>
                </a:ext>
              </a:extLst>
            </p:cNvPr>
            <p:cNvSpPr>
              <a:spLocks noChangeArrowheads="1"/>
            </p:cNvSpPr>
            <p:nvPr/>
          </p:nvSpPr>
          <p:spPr bwMode="auto">
            <a:xfrm>
              <a:off x="5325545" y="1762564"/>
              <a:ext cx="207839" cy="207823"/>
            </a:xfrm>
            <a:prstGeom prst="ellipse">
              <a:avLst/>
            </a:prstGeom>
            <a:solidFill>
              <a:srgbClr val="449EA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25" name="Oval 61">
              <a:extLst>
                <a:ext uri="{FF2B5EF4-FFF2-40B4-BE49-F238E27FC236}">
                  <a16:creationId xmlns:a16="http://schemas.microsoft.com/office/drawing/2014/main" id="{74177636-CC03-2D4D-CF19-94422111ADD6}"/>
                </a:ext>
              </a:extLst>
            </p:cNvPr>
            <p:cNvSpPr>
              <a:spLocks noChangeArrowheads="1"/>
            </p:cNvSpPr>
            <p:nvPr/>
          </p:nvSpPr>
          <p:spPr bwMode="auto">
            <a:xfrm>
              <a:off x="4700317" y="1875455"/>
              <a:ext cx="542263" cy="543931"/>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26" name="Oval 62">
              <a:extLst>
                <a:ext uri="{FF2B5EF4-FFF2-40B4-BE49-F238E27FC236}">
                  <a16:creationId xmlns:a16="http://schemas.microsoft.com/office/drawing/2014/main" id="{A87A1A0D-6587-33A1-25E0-E9BE2C7B34EA}"/>
                </a:ext>
              </a:extLst>
            </p:cNvPr>
            <p:cNvSpPr>
              <a:spLocks noChangeArrowheads="1"/>
            </p:cNvSpPr>
            <p:nvPr/>
          </p:nvSpPr>
          <p:spPr bwMode="auto">
            <a:xfrm>
              <a:off x="4099038" y="2067028"/>
              <a:ext cx="389164" cy="39084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27" name="Oval 63">
              <a:extLst>
                <a:ext uri="{FF2B5EF4-FFF2-40B4-BE49-F238E27FC236}">
                  <a16:creationId xmlns:a16="http://schemas.microsoft.com/office/drawing/2014/main" id="{6C6A6122-14DD-D674-7529-3DE54E99A8DF}"/>
                </a:ext>
              </a:extLst>
            </p:cNvPr>
            <p:cNvSpPr>
              <a:spLocks noChangeArrowheads="1"/>
            </p:cNvSpPr>
            <p:nvPr/>
          </p:nvSpPr>
          <p:spPr bwMode="auto">
            <a:xfrm>
              <a:off x="4089630" y="1593227"/>
              <a:ext cx="297646" cy="298478"/>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3200">
                <a:solidFill>
                  <a:schemeClr val="bg1"/>
                </a:solidFill>
                <a:cs typeface="+mn-ea"/>
                <a:sym typeface="+mn-lt"/>
              </a:endParaRPr>
            </a:p>
          </p:txBody>
        </p:sp>
        <p:sp>
          <p:nvSpPr>
            <p:cNvPr id="128" name="Oval 64">
              <a:extLst>
                <a:ext uri="{FF2B5EF4-FFF2-40B4-BE49-F238E27FC236}">
                  <a16:creationId xmlns:a16="http://schemas.microsoft.com/office/drawing/2014/main" id="{FAEF11F0-6E32-9F21-4560-5D51CD4D974B}"/>
                </a:ext>
              </a:extLst>
            </p:cNvPr>
            <p:cNvSpPr>
              <a:spLocks noChangeArrowheads="1"/>
            </p:cNvSpPr>
            <p:nvPr/>
          </p:nvSpPr>
          <p:spPr bwMode="auto">
            <a:xfrm>
              <a:off x="3893765" y="2854702"/>
              <a:ext cx="208694" cy="206967"/>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3200">
                <a:solidFill>
                  <a:schemeClr val="bg1"/>
                </a:solidFill>
                <a:cs typeface="+mn-ea"/>
                <a:sym typeface="+mn-lt"/>
              </a:endParaRPr>
            </a:p>
          </p:txBody>
        </p:sp>
        <p:sp>
          <p:nvSpPr>
            <p:cNvPr id="129" name="Oval 65">
              <a:extLst>
                <a:ext uri="{FF2B5EF4-FFF2-40B4-BE49-F238E27FC236}">
                  <a16:creationId xmlns:a16="http://schemas.microsoft.com/office/drawing/2014/main" id="{BFFE1192-BDE6-CCB3-AB42-4F5556C328FC}"/>
                </a:ext>
              </a:extLst>
            </p:cNvPr>
            <p:cNvSpPr>
              <a:spLocks noChangeArrowheads="1"/>
            </p:cNvSpPr>
            <p:nvPr/>
          </p:nvSpPr>
          <p:spPr bwMode="auto">
            <a:xfrm>
              <a:off x="4700317" y="1438429"/>
              <a:ext cx="206984" cy="206967"/>
            </a:xfrm>
            <a:prstGeom prst="ellipse">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3200">
                <a:solidFill>
                  <a:schemeClr val="bg1"/>
                </a:solidFill>
                <a:cs typeface="+mn-ea"/>
                <a:sym typeface="+mn-lt"/>
              </a:endParaRPr>
            </a:p>
          </p:txBody>
        </p:sp>
        <p:sp>
          <p:nvSpPr>
            <p:cNvPr id="130" name="Oval 66">
              <a:extLst>
                <a:ext uri="{FF2B5EF4-FFF2-40B4-BE49-F238E27FC236}">
                  <a16:creationId xmlns:a16="http://schemas.microsoft.com/office/drawing/2014/main" id="{7D042B19-F610-F234-D77D-3C55AE08C573}"/>
                </a:ext>
              </a:extLst>
            </p:cNvPr>
            <p:cNvSpPr>
              <a:spLocks noChangeArrowheads="1"/>
            </p:cNvSpPr>
            <p:nvPr/>
          </p:nvSpPr>
          <p:spPr bwMode="auto">
            <a:xfrm>
              <a:off x="3750929" y="2334717"/>
              <a:ext cx="207839" cy="20782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31" name="Oval 67">
              <a:extLst>
                <a:ext uri="{FF2B5EF4-FFF2-40B4-BE49-F238E27FC236}">
                  <a16:creationId xmlns:a16="http://schemas.microsoft.com/office/drawing/2014/main" id="{C15F80E0-21FA-07BC-CED0-21A68635CECA}"/>
                </a:ext>
              </a:extLst>
            </p:cNvPr>
            <p:cNvSpPr>
              <a:spLocks noChangeArrowheads="1"/>
            </p:cNvSpPr>
            <p:nvPr/>
          </p:nvSpPr>
          <p:spPr bwMode="auto">
            <a:xfrm>
              <a:off x="5128825" y="3648362"/>
              <a:ext cx="208694" cy="20867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3200">
                <a:solidFill>
                  <a:schemeClr val="bg1"/>
                </a:solidFill>
                <a:cs typeface="+mn-ea"/>
                <a:sym typeface="+mn-lt"/>
              </a:endParaRPr>
            </a:p>
          </p:txBody>
        </p:sp>
        <p:sp>
          <p:nvSpPr>
            <p:cNvPr id="132" name="Oval 68">
              <a:extLst>
                <a:ext uri="{FF2B5EF4-FFF2-40B4-BE49-F238E27FC236}">
                  <a16:creationId xmlns:a16="http://schemas.microsoft.com/office/drawing/2014/main" id="{A59FBDD6-629F-6F96-21C2-6B5278170A82}"/>
                </a:ext>
              </a:extLst>
            </p:cNvPr>
            <p:cNvSpPr>
              <a:spLocks noChangeArrowheads="1"/>
            </p:cNvSpPr>
            <p:nvPr/>
          </p:nvSpPr>
          <p:spPr bwMode="auto">
            <a:xfrm>
              <a:off x="5478645" y="3007789"/>
              <a:ext cx="104347" cy="10348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33" name="Oval 69">
              <a:extLst>
                <a:ext uri="{FF2B5EF4-FFF2-40B4-BE49-F238E27FC236}">
                  <a16:creationId xmlns:a16="http://schemas.microsoft.com/office/drawing/2014/main" id="{4DC631F0-8F71-B799-A424-E547411A9226}"/>
                </a:ext>
              </a:extLst>
            </p:cNvPr>
            <p:cNvSpPr>
              <a:spLocks noChangeArrowheads="1"/>
            </p:cNvSpPr>
            <p:nvPr/>
          </p:nvSpPr>
          <p:spPr bwMode="auto">
            <a:xfrm>
              <a:off x="4486491" y="1455534"/>
              <a:ext cx="104347" cy="10348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34" name="Oval 70">
              <a:extLst>
                <a:ext uri="{FF2B5EF4-FFF2-40B4-BE49-F238E27FC236}">
                  <a16:creationId xmlns:a16="http://schemas.microsoft.com/office/drawing/2014/main" id="{87410B57-89BA-A3FC-882D-C38DFC0A0F3E}"/>
                </a:ext>
              </a:extLst>
            </p:cNvPr>
            <p:cNvSpPr>
              <a:spLocks noChangeArrowheads="1"/>
            </p:cNvSpPr>
            <p:nvPr/>
          </p:nvSpPr>
          <p:spPr bwMode="auto">
            <a:xfrm>
              <a:off x="3768891" y="2701614"/>
              <a:ext cx="104347" cy="104339"/>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35" name="Oval 71">
              <a:extLst>
                <a:ext uri="{FF2B5EF4-FFF2-40B4-BE49-F238E27FC236}">
                  <a16:creationId xmlns:a16="http://schemas.microsoft.com/office/drawing/2014/main" id="{ECC8C920-7338-C295-5B95-B44E1B4E0833}"/>
                </a:ext>
              </a:extLst>
            </p:cNvPr>
            <p:cNvSpPr>
              <a:spLocks noChangeArrowheads="1"/>
            </p:cNvSpPr>
            <p:nvPr/>
          </p:nvSpPr>
          <p:spPr bwMode="auto">
            <a:xfrm>
              <a:off x="3827051" y="1963545"/>
              <a:ext cx="103492" cy="10348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36" name="Oval 72">
              <a:extLst>
                <a:ext uri="{FF2B5EF4-FFF2-40B4-BE49-F238E27FC236}">
                  <a16:creationId xmlns:a16="http://schemas.microsoft.com/office/drawing/2014/main" id="{4A78D527-3F6B-3A37-EA80-D43D1ADE8424}"/>
                </a:ext>
              </a:extLst>
            </p:cNvPr>
            <p:cNvSpPr>
              <a:spLocks noChangeArrowheads="1"/>
            </p:cNvSpPr>
            <p:nvPr/>
          </p:nvSpPr>
          <p:spPr bwMode="auto">
            <a:xfrm>
              <a:off x="5165603" y="1556452"/>
              <a:ext cx="103492" cy="10519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37" name="Oval 73">
              <a:extLst>
                <a:ext uri="{FF2B5EF4-FFF2-40B4-BE49-F238E27FC236}">
                  <a16:creationId xmlns:a16="http://schemas.microsoft.com/office/drawing/2014/main" id="{DD524F9A-0536-D119-8B63-7F859DAAB592}"/>
                </a:ext>
              </a:extLst>
            </p:cNvPr>
            <p:cNvSpPr>
              <a:spLocks noChangeArrowheads="1"/>
            </p:cNvSpPr>
            <p:nvPr/>
          </p:nvSpPr>
          <p:spPr bwMode="auto">
            <a:xfrm>
              <a:off x="4286350" y="3900657"/>
              <a:ext cx="103492" cy="10348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38" name="Oval 74">
              <a:extLst>
                <a:ext uri="{FF2B5EF4-FFF2-40B4-BE49-F238E27FC236}">
                  <a16:creationId xmlns:a16="http://schemas.microsoft.com/office/drawing/2014/main" id="{A859D7B8-87D9-0B5C-C91A-A6465D0B8105}"/>
                </a:ext>
              </a:extLst>
            </p:cNvPr>
            <p:cNvSpPr>
              <a:spLocks noChangeArrowheads="1"/>
            </p:cNvSpPr>
            <p:nvPr/>
          </p:nvSpPr>
          <p:spPr bwMode="auto">
            <a:xfrm>
              <a:off x="4905591" y="3891249"/>
              <a:ext cx="103492" cy="104339"/>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39" name="Oval 75">
              <a:extLst>
                <a:ext uri="{FF2B5EF4-FFF2-40B4-BE49-F238E27FC236}">
                  <a16:creationId xmlns:a16="http://schemas.microsoft.com/office/drawing/2014/main" id="{52E80C4A-F349-B322-BB17-FA886E93FFA2}"/>
                </a:ext>
              </a:extLst>
            </p:cNvPr>
            <p:cNvSpPr>
              <a:spLocks noChangeArrowheads="1"/>
            </p:cNvSpPr>
            <p:nvPr/>
          </p:nvSpPr>
          <p:spPr bwMode="auto">
            <a:xfrm>
              <a:off x="4067392" y="3342187"/>
              <a:ext cx="104347" cy="10348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40" name="Oval 76">
              <a:extLst>
                <a:ext uri="{FF2B5EF4-FFF2-40B4-BE49-F238E27FC236}">
                  <a16:creationId xmlns:a16="http://schemas.microsoft.com/office/drawing/2014/main" id="{6B31993E-1267-3589-C411-66154235FC38}"/>
                </a:ext>
              </a:extLst>
            </p:cNvPr>
            <p:cNvSpPr>
              <a:spLocks noChangeArrowheads="1"/>
            </p:cNvSpPr>
            <p:nvPr/>
          </p:nvSpPr>
          <p:spPr bwMode="auto">
            <a:xfrm>
              <a:off x="4548928" y="2397150"/>
              <a:ext cx="105202" cy="10519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41" name="Oval 77">
              <a:extLst>
                <a:ext uri="{FF2B5EF4-FFF2-40B4-BE49-F238E27FC236}">
                  <a16:creationId xmlns:a16="http://schemas.microsoft.com/office/drawing/2014/main" id="{9EFB3CC3-D526-99F4-531F-8B68B25DE58A}"/>
                </a:ext>
              </a:extLst>
            </p:cNvPr>
            <p:cNvSpPr>
              <a:spLocks noChangeArrowheads="1"/>
            </p:cNvSpPr>
            <p:nvPr/>
          </p:nvSpPr>
          <p:spPr bwMode="auto">
            <a:xfrm>
              <a:off x="5077507" y="3122391"/>
              <a:ext cx="105202" cy="103484"/>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42" name="Oval 78">
              <a:extLst>
                <a:ext uri="{FF2B5EF4-FFF2-40B4-BE49-F238E27FC236}">
                  <a16:creationId xmlns:a16="http://schemas.microsoft.com/office/drawing/2014/main" id="{29B1B1D6-7AAB-86E1-CE78-6E7CAFF0A110}"/>
                </a:ext>
              </a:extLst>
            </p:cNvPr>
            <p:cNvSpPr>
              <a:spLocks noChangeArrowheads="1"/>
            </p:cNvSpPr>
            <p:nvPr/>
          </p:nvSpPr>
          <p:spPr bwMode="auto">
            <a:xfrm>
              <a:off x="4121276" y="2597275"/>
              <a:ext cx="103492" cy="104339"/>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43" name="Freeform 79">
              <a:extLst>
                <a:ext uri="{FF2B5EF4-FFF2-40B4-BE49-F238E27FC236}">
                  <a16:creationId xmlns:a16="http://schemas.microsoft.com/office/drawing/2014/main" id="{3D92C4A8-D9D2-BCAA-5C54-DA38D38D5EFB}"/>
                </a:ext>
              </a:extLst>
            </p:cNvPr>
            <p:cNvSpPr>
              <a:spLocks noEditPoints="1"/>
            </p:cNvSpPr>
            <p:nvPr/>
          </p:nvSpPr>
          <p:spPr bwMode="auto">
            <a:xfrm>
              <a:off x="4994542" y="1482046"/>
              <a:ext cx="75267" cy="76971"/>
            </a:xfrm>
            <a:custGeom>
              <a:avLst/>
              <a:gdLst>
                <a:gd name="T0" fmla="*/ 45 w 51"/>
                <a:gd name="T1" fmla="*/ 0 h 52"/>
                <a:gd name="T2" fmla="*/ 88 w 51"/>
                <a:gd name="T3" fmla="*/ 45 h 52"/>
                <a:gd name="T4" fmla="*/ 45 w 51"/>
                <a:gd name="T5" fmla="*/ 90 h 52"/>
                <a:gd name="T6" fmla="*/ 45 w 51"/>
                <a:gd name="T7" fmla="*/ 90 h 52"/>
                <a:gd name="T8" fmla="*/ 45 w 51"/>
                <a:gd name="T9" fmla="*/ 80 h 52"/>
                <a:gd name="T10" fmla="*/ 45 w 51"/>
                <a:gd name="T11" fmla="*/ 80 h 52"/>
                <a:gd name="T12" fmla="*/ 78 w 51"/>
                <a:gd name="T13" fmla="*/ 45 h 52"/>
                <a:gd name="T14" fmla="*/ 45 w 51"/>
                <a:gd name="T15" fmla="*/ 10 h 52"/>
                <a:gd name="T16" fmla="*/ 45 w 51"/>
                <a:gd name="T17" fmla="*/ 10 h 52"/>
                <a:gd name="T18" fmla="*/ 45 w 51"/>
                <a:gd name="T19" fmla="*/ 0 h 52"/>
                <a:gd name="T20" fmla="*/ 45 w 51"/>
                <a:gd name="T21" fmla="*/ 90 h 52"/>
                <a:gd name="T22" fmla="*/ 0 w 51"/>
                <a:gd name="T23" fmla="*/ 45 h 52"/>
                <a:gd name="T24" fmla="*/ 45 w 51"/>
                <a:gd name="T25" fmla="*/ 0 h 52"/>
                <a:gd name="T26" fmla="*/ 45 w 51"/>
                <a:gd name="T27" fmla="*/ 10 h 52"/>
                <a:gd name="T28" fmla="*/ 10 w 51"/>
                <a:gd name="T29" fmla="*/ 45 h 52"/>
                <a:gd name="T30" fmla="*/ 45 w 51"/>
                <a:gd name="T31" fmla="*/ 80 h 52"/>
                <a:gd name="T32" fmla="*/ 45 w 51"/>
                <a:gd name="T33" fmla="*/ 9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7" y="46"/>
                    <a:pt x="45" y="37"/>
                    <a:pt x="45" y="26"/>
                  </a:cubicBezTo>
                  <a:cubicBezTo>
                    <a:pt x="45"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44" name="Freeform 80">
              <a:extLst>
                <a:ext uri="{FF2B5EF4-FFF2-40B4-BE49-F238E27FC236}">
                  <a16:creationId xmlns:a16="http://schemas.microsoft.com/office/drawing/2014/main" id="{2DACD6CD-E864-AF1B-6231-5A349ECF6DC2}"/>
                </a:ext>
              </a:extLst>
            </p:cNvPr>
            <p:cNvSpPr>
              <a:spLocks noEditPoints="1"/>
            </p:cNvSpPr>
            <p:nvPr/>
          </p:nvSpPr>
          <p:spPr bwMode="auto">
            <a:xfrm>
              <a:off x="3752640" y="2175643"/>
              <a:ext cx="76122" cy="76116"/>
            </a:xfrm>
            <a:custGeom>
              <a:avLst/>
              <a:gdLst>
                <a:gd name="T0" fmla="*/ 45 w 51"/>
                <a:gd name="T1" fmla="*/ 0 h 51"/>
                <a:gd name="T2" fmla="*/ 89 w 51"/>
                <a:gd name="T3" fmla="*/ 45 h 51"/>
                <a:gd name="T4" fmla="*/ 45 w 51"/>
                <a:gd name="T5" fmla="*/ 89 h 51"/>
                <a:gd name="T6" fmla="*/ 45 w 51"/>
                <a:gd name="T7" fmla="*/ 79 h 51"/>
                <a:gd name="T8" fmla="*/ 79 w 51"/>
                <a:gd name="T9" fmla="*/ 45 h 51"/>
                <a:gd name="T10" fmla="*/ 45 w 51"/>
                <a:gd name="T11" fmla="*/ 10 h 51"/>
                <a:gd name="T12" fmla="*/ 45 w 51"/>
                <a:gd name="T13" fmla="*/ 0 h 51"/>
                <a:gd name="T14" fmla="*/ 45 w 51"/>
                <a:gd name="T15" fmla="*/ 89 h 51"/>
                <a:gd name="T16" fmla="*/ 0 w 51"/>
                <a:gd name="T17" fmla="*/ 45 h 51"/>
                <a:gd name="T18" fmla="*/ 45 w 51"/>
                <a:gd name="T19" fmla="*/ 0 h 51"/>
                <a:gd name="T20" fmla="*/ 45 w 51"/>
                <a:gd name="T21" fmla="*/ 10 h 51"/>
                <a:gd name="T22" fmla="*/ 10 w 51"/>
                <a:gd name="T23" fmla="*/ 45 h 51"/>
                <a:gd name="T24" fmla="*/ 45 w 51"/>
                <a:gd name="T25" fmla="*/ 79 h 51"/>
                <a:gd name="T26" fmla="*/ 45 w 51"/>
                <a:gd name="T27" fmla="*/ 89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1">
                  <a:moveTo>
                    <a:pt x="26" y="0"/>
                  </a:moveTo>
                  <a:cubicBezTo>
                    <a:pt x="40" y="0"/>
                    <a:pt x="51" y="11"/>
                    <a:pt x="51" y="26"/>
                  </a:cubicBezTo>
                  <a:cubicBezTo>
                    <a:pt x="51" y="40"/>
                    <a:pt x="40" y="51"/>
                    <a:pt x="26" y="51"/>
                  </a:cubicBezTo>
                  <a:cubicBezTo>
                    <a:pt x="26" y="45"/>
                    <a:pt x="26" y="45"/>
                    <a:pt x="26" y="45"/>
                  </a:cubicBezTo>
                  <a:cubicBezTo>
                    <a:pt x="37" y="45"/>
                    <a:pt x="45" y="36"/>
                    <a:pt x="45" y="26"/>
                  </a:cubicBezTo>
                  <a:cubicBezTo>
                    <a:pt x="45" y="15"/>
                    <a:pt x="37" y="6"/>
                    <a:pt x="26" y="6"/>
                  </a:cubicBezTo>
                  <a:lnTo>
                    <a:pt x="26" y="0"/>
                  </a:lnTo>
                  <a:close/>
                  <a:moveTo>
                    <a:pt x="26" y="51"/>
                  </a:moveTo>
                  <a:cubicBezTo>
                    <a:pt x="12" y="51"/>
                    <a:pt x="0" y="40"/>
                    <a:pt x="0" y="26"/>
                  </a:cubicBezTo>
                  <a:cubicBezTo>
                    <a:pt x="0" y="11"/>
                    <a:pt x="12" y="0"/>
                    <a:pt x="26" y="0"/>
                  </a:cubicBezTo>
                  <a:cubicBezTo>
                    <a:pt x="26" y="6"/>
                    <a:pt x="26" y="6"/>
                    <a:pt x="26" y="6"/>
                  </a:cubicBezTo>
                  <a:cubicBezTo>
                    <a:pt x="15" y="6"/>
                    <a:pt x="6" y="15"/>
                    <a:pt x="6" y="26"/>
                  </a:cubicBezTo>
                  <a:cubicBezTo>
                    <a:pt x="6" y="36"/>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45" name="Freeform 81">
              <a:extLst>
                <a:ext uri="{FF2B5EF4-FFF2-40B4-BE49-F238E27FC236}">
                  <a16:creationId xmlns:a16="http://schemas.microsoft.com/office/drawing/2014/main" id="{DD239CD0-F3FF-12C0-0921-57A05B95DD6C}"/>
                </a:ext>
              </a:extLst>
            </p:cNvPr>
            <p:cNvSpPr>
              <a:spLocks noEditPoints="1"/>
            </p:cNvSpPr>
            <p:nvPr/>
          </p:nvSpPr>
          <p:spPr bwMode="auto">
            <a:xfrm>
              <a:off x="4164041" y="3597048"/>
              <a:ext cx="76122" cy="76116"/>
            </a:xfrm>
            <a:custGeom>
              <a:avLst/>
              <a:gdLst>
                <a:gd name="T0" fmla="*/ 44 w 51"/>
                <a:gd name="T1" fmla="*/ 0 h 51"/>
                <a:gd name="T2" fmla="*/ 89 w 51"/>
                <a:gd name="T3" fmla="*/ 45 h 51"/>
                <a:gd name="T4" fmla="*/ 44 w 51"/>
                <a:gd name="T5" fmla="*/ 89 h 51"/>
                <a:gd name="T6" fmla="*/ 44 w 51"/>
                <a:gd name="T7" fmla="*/ 79 h 51"/>
                <a:gd name="T8" fmla="*/ 79 w 51"/>
                <a:gd name="T9" fmla="*/ 45 h 51"/>
                <a:gd name="T10" fmla="*/ 44 w 51"/>
                <a:gd name="T11" fmla="*/ 10 h 51"/>
                <a:gd name="T12" fmla="*/ 44 w 51"/>
                <a:gd name="T13" fmla="*/ 0 h 51"/>
                <a:gd name="T14" fmla="*/ 44 w 51"/>
                <a:gd name="T15" fmla="*/ 89 h 51"/>
                <a:gd name="T16" fmla="*/ 0 w 51"/>
                <a:gd name="T17" fmla="*/ 45 h 51"/>
                <a:gd name="T18" fmla="*/ 44 w 51"/>
                <a:gd name="T19" fmla="*/ 0 h 51"/>
                <a:gd name="T20" fmla="*/ 44 w 51"/>
                <a:gd name="T21" fmla="*/ 10 h 51"/>
                <a:gd name="T22" fmla="*/ 10 w 51"/>
                <a:gd name="T23" fmla="*/ 45 h 51"/>
                <a:gd name="T24" fmla="*/ 44 w 51"/>
                <a:gd name="T25" fmla="*/ 79 h 51"/>
                <a:gd name="T26" fmla="*/ 44 w 51"/>
                <a:gd name="T27" fmla="*/ 89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1">
                  <a:moveTo>
                    <a:pt x="25" y="0"/>
                  </a:moveTo>
                  <a:cubicBezTo>
                    <a:pt x="40" y="0"/>
                    <a:pt x="51" y="11"/>
                    <a:pt x="51" y="26"/>
                  </a:cubicBezTo>
                  <a:cubicBezTo>
                    <a:pt x="51" y="40"/>
                    <a:pt x="40" y="51"/>
                    <a:pt x="25" y="51"/>
                  </a:cubicBezTo>
                  <a:cubicBezTo>
                    <a:pt x="25" y="45"/>
                    <a:pt x="25" y="45"/>
                    <a:pt x="25" y="45"/>
                  </a:cubicBezTo>
                  <a:cubicBezTo>
                    <a:pt x="36" y="45"/>
                    <a:pt x="45" y="36"/>
                    <a:pt x="45" y="26"/>
                  </a:cubicBezTo>
                  <a:cubicBezTo>
                    <a:pt x="45" y="15"/>
                    <a:pt x="36" y="6"/>
                    <a:pt x="25" y="6"/>
                  </a:cubicBezTo>
                  <a:lnTo>
                    <a:pt x="25" y="0"/>
                  </a:lnTo>
                  <a:close/>
                  <a:moveTo>
                    <a:pt x="25" y="51"/>
                  </a:moveTo>
                  <a:cubicBezTo>
                    <a:pt x="11" y="51"/>
                    <a:pt x="0" y="40"/>
                    <a:pt x="0" y="26"/>
                  </a:cubicBezTo>
                  <a:cubicBezTo>
                    <a:pt x="0" y="11"/>
                    <a:pt x="11" y="0"/>
                    <a:pt x="25" y="0"/>
                  </a:cubicBezTo>
                  <a:cubicBezTo>
                    <a:pt x="25" y="6"/>
                    <a:pt x="25" y="6"/>
                    <a:pt x="25" y="6"/>
                  </a:cubicBezTo>
                  <a:cubicBezTo>
                    <a:pt x="15" y="6"/>
                    <a:pt x="6" y="15"/>
                    <a:pt x="6" y="26"/>
                  </a:cubicBezTo>
                  <a:cubicBezTo>
                    <a:pt x="6" y="36"/>
                    <a:pt x="15"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46" name="Freeform 82">
              <a:extLst>
                <a:ext uri="{FF2B5EF4-FFF2-40B4-BE49-F238E27FC236}">
                  <a16:creationId xmlns:a16="http://schemas.microsoft.com/office/drawing/2014/main" id="{3212DE07-12FE-A01D-77DF-59F18E9E04A7}"/>
                </a:ext>
              </a:extLst>
            </p:cNvPr>
            <p:cNvSpPr>
              <a:spLocks noEditPoints="1"/>
            </p:cNvSpPr>
            <p:nvPr/>
          </p:nvSpPr>
          <p:spPr bwMode="auto">
            <a:xfrm>
              <a:off x="4652420" y="3864737"/>
              <a:ext cx="76122" cy="76116"/>
            </a:xfrm>
            <a:custGeom>
              <a:avLst/>
              <a:gdLst>
                <a:gd name="T0" fmla="*/ 45 w 51"/>
                <a:gd name="T1" fmla="*/ 0 h 51"/>
                <a:gd name="T2" fmla="*/ 89 w 51"/>
                <a:gd name="T3" fmla="*/ 44 h 51"/>
                <a:gd name="T4" fmla="*/ 45 w 51"/>
                <a:gd name="T5" fmla="*/ 89 h 51"/>
                <a:gd name="T6" fmla="*/ 45 w 51"/>
                <a:gd name="T7" fmla="*/ 79 h 51"/>
                <a:gd name="T8" fmla="*/ 79 w 51"/>
                <a:gd name="T9" fmla="*/ 44 h 51"/>
                <a:gd name="T10" fmla="*/ 45 w 51"/>
                <a:gd name="T11" fmla="*/ 10 h 51"/>
                <a:gd name="T12" fmla="*/ 45 w 51"/>
                <a:gd name="T13" fmla="*/ 0 h 51"/>
                <a:gd name="T14" fmla="*/ 45 w 51"/>
                <a:gd name="T15" fmla="*/ 89 h 51"/>
                <a:gd name="T16" fmla="*/ 0 w 51"/>
                <a:gd name="T17" fmla="*/ 44 h 51"/>
                <a:gd name="T18" fmla="*/ 45 w 51"/>
                <a:gd name="T19" fmla="*/ 0 h 51"/>
                <a:gd name="T20" fmla="*/ 45 w 51"/>
                <a:gd name="T21" fmla="*/ 10 h 51"/>
                <a:gd name="T22" fmla="*/ 10 w 51"/>
                <a:gd name="T23" fmla="*/ 44 h 51"/>
                <a:gd name="T24" fmla="*/ 45 w 51"/>
                <a:gd name="T25" fmla="*/ 79 h 51"/>
                <a:gd name="T26" fmla="*/ 45 w 51"/>
                <a:gd name="T27" fmla="*/ 89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1">
                  <a:moveTo>
                    <a:pt x="26" y="0"/>
                  </a:moveTo>
                  <a:cubicBezTo>
                    <a:pt x="40" y="0"/>
                    <a:pt x="51" y="11"/>
                    <a:pt x="51" y="25"/>
                  </a:cubicBezTo>
                  <a:cubicBezTo>
                    <a:pt x="51" y="40"/>
                    <a:pt x="40" y="51"/>
                    <a:pt x="26" y="51"/>
                  </a:cubicBezTo>
                  <a:cubicBezTo>
                    <a:pt x="26" y="45"/>
                    <a:pt x="26" y="45"/>
                    <a:pt x="26" y="45"/>
                  </a:cubicBezTo>
                  <a:cubicBezTo>
                    <a:pt x="36" y="45"/>
                    <a:pt x="45" y="36"/>
                    <a:pt x="45" y="25"/>
                  </a:cubicBezTo>
                  <a:cubicBezTo>
                    <a:pt x="45" y="14"/>
                    <a:pt x="36" y="6"/>
                    <a:pt x="26" y="6"/>
                  </a:cubicBezTo>
                  <a:lnTo>
                    <a:pt x="26" y="0"/>
                  </a:lnTo>
                  <a:close/>
                  <a:moveTo>
                    <a:pt x="26" y="51"/>
                  </a:moveTo>
                  <a:cubicBezTo>
                    <a:pt x="11" y="51"/>
                    <a:pt x="0" y="40"/>
                    <a:pt x="0" y="25"/>
                  </a:cubicBezTo>
                  <a:cubicBezTo>
                    <a:pt x="0" y="11"/>
                    <a:pt x="11" y="0"/>
                    <a:pt x="26" y="0"/>
                  </a:cubicBezTo>
                  <a:cubicBezTo>
                    <a:pt x="26" y="6"/>
                    <a:pt x="26" y="6"/>
                    <a:pt x="26" y="6"/>
                  </a:cubicBezTo>
                  <a:cubicBezTo>
                    <a:pt x="15" y="6"/>
                    <a:pt x="6" y="14"/>
                    <a:pt x="6" y="25"/>
                  </a:cubicBezTo>
                  <a:cubicBezTo>
                    <a:pt x="6" y="36"/>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47" name="Freeform 83">
              <a:extLst>
                <a:ext uri="{FF2B5EF4-FFF2-40B4-BE49-F238E27FC236}">
                  <a16:creationId xmlns:a16="http://schemas.microsoft.com/office/drawing/2014/main" id="{1AEBBCE1-1668-D150-4335-35162D8AEDE2}"/>
                </a:ext>
              </a:extLst>
            </p:cNvPr>
            <p:cNvSpPr>
              <a:spLocks noEditPoints="1"/>
            </p:cNvSpPr>
            <p:nvPr/>
          </p:nvSpPr>
          <p:spPr bwMode="auto">
            <a:xfrm>
              <a:off x="5343506" y="3366989"/>
              <a:ext cx="76122" cy="76116"/>
            </a:xfrm>
            <a:custGeom>
              <a:avLst/>
              <a:gdLst>
                <a:gd name="T0" fmla="*/ 44 w 51"/>
                <a:gd name="T1" fmla="*/ 0 h 51"/>
                <a:gd name="T2" fmla="*/ 89 w 51"/>
                <a:gd name="T3" fmla="*/ 45 h 51"/>
                <a:gd name="T4" fmla="*/ 44 w 51"/>
                <a:gd name="T5" fmla="*/ 89 h 51"/>
                <a:gd name="T6" fmla="*/ 44 w 51"/>
                <a:gd name="T7" fmla="*/ 89 h 51"/>
                <a:gd name="T8" fmla="*/ 44 w 51"/>
                <a:gd name="T9" fmla="*/ 79 h 51"/>
                <a:gd name="T10" fmla="*/ 44 w 51"/>
                <a:gd name="T11" fmla="*/ 79 h 51"/>
                <a:gd name="T12" fmla="*/ 79 w 51"/>
                <a:gd name="T13" fmla="*/ 45 h 51"/>
                <a:gd name="T14" fmla="*/ 44 w 51"/>
                <a:gd name="T15" fmla="*/ 10 h 51"/>
                <a:gd name="T16" fmla="*/ 44 w 51"/>
                <a:gd name="T17" fmla="*/ 10 h 51"/>
                <a:gd name="T18" fmla="*/ 44 w 51"/>
                <a:gd name="T19" fmla="*/ 0 h 51"/>
                <a:gd name="T20" fmla="*/ 44 w 51"/>
                <a:gd name="T21" fmla="*/ 89 h 51"/>
                <a:gd name="T22" fmla="*/ 0 w 51"/>
                <a:gd name="T23" fmla="*/ 45 h 51"/>
                <a:gd name="T24" fmla="*/ 44 w 51"/>
                <a:gd name="T25" fmla="*/ 0 h 51"/>
                <a:gd name="T26" fmla="*/ 44 w 51"/>
                <a:gd name="T27" fmla="*/ 10 h 51"/>
                <a:gd name="T28" fmla="*/ 10 w 51"/>
                <a:gd name="T29" fmla="*/ 45 h 51"/>
                <a:gd name="T30" fmla="*/ 44 w 51"/>
                <a:gd name="T31" fmla="*/ 79 h 51"/>
                <a:gd name="T32" fmla="*/ 44 w 51"/>
                <a:gd name="T33" fmla="*/ 89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51">
                  <a:moveTo>
                    <a:pt x="25" y="0"/>
                  </a:moveTo>
                  <a:cubicBezTo>
                    <a:pt x="39" y="0"/>
                    <a:pt x="51" y="12"/>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7"/>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2"/>
                    <a:pt x="11" y="0"/>
                    <a:pt x="25" y="0"/>
                  </a:cubicBezTo>
                  <a:cubicBezTo>
                    <a:pt x="25" y="6"/>
                    <a:pt x="25" y="6"/>
                    <a:pt x="25" y="6"/>
                  </a:cubicBezTo>
                  <a:cubicBezTo>
                    <a:pt x="14" y="6"/>
                    <a:pt x="6" y="15"/>
                    <a:pt x="6" y="26"/>
                  </a:cubicBezTo>
                  <a:cubicBezTo>
                    <a:pt x="6" y="37"/>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48" name="Freeform 84">
              <a:extLst>
                <a:ext uri="{FF2B5EF4-FFF2-40B4-BE49-F238E27FC236}">
                  <a16:creationId xmlns:a16="http://schemas.microsoft.com/office/drawing/2014/main" id="{8D51F9FA-8050-D863-B186-0E941A8AA023}"/>
                </a:ext>
              </a:extLst>
            </p:cNvPr>
            <p:cNvSpPr>
              <a:spLocks noEditPoints="1"/>
            </p:cNvSpPr>
            <p:nvPr/>
          </p:nvSpPr>
          <p:spPr bwMode="auto">
            <a:xfrm>
              <a:off x="5659969" y="2647734"/>
              <a:ext cx="75267" cy="76116"/>
            </a:xfrm>
            <a:custGeom>
              <a:avLst/>
              <a:gdLst>
                <a:gd name="T0" fmla="*/ 43 w 51"/>
                <a:gd name="T1" fmla="*/ 0 h 51"/>
                <a:gd name="T2" fmla="*/ 88 w 51"/>
                <a:gd name="T3" fmla="*/ 45 h 51"/>
                <a:gd name="T4" fmla="*/ 43 w 51"/>
                <a:gd name="T5" fmla="*/ 89 h 51"/>
                <a:gd name="T6" fmla="*/ 43 w 51"/>
                <a:gd name="T7" fmla="*/ 89 h 51"/>
                <a:gd name="T8" fmla="*/ 43 w 51"/>
                <a:gd name="T9" fmla="*/ 79 h 51"/>
                <a:gd name="T10" fmla="*/ 43 w 51"/>
                <a:gd name="T11" fmla="*/ 79 h 51"/>
                <a:gd name="T12" fmla="*/ 78 w 51"/>
                <a:gd name="T13" fmla="*/ 45 h 51"/>
                <a:gd name="T14" fmla="*/ 43 w 51"/>
                <a:gd name="T15" fmla="*/ 10 h 51"/>
                <a:gd name="T16" fmla="*/ 43 w 51"/>
                <a:gd name="T17" fmla="*/ 10 h 51"/>
                <a:gd name="T18" fmla="*/ 43 w 51"/>
                <a:gd name="T19" fmla="*/ 0 h 51"/>
                <a:gd name="T20" fmla="*/ 43 w 51"/>
                <a:gd name="T21" fmla="*/ 89 h 51"/>
                <a:gd name="T22" fmla="*/ 0 w 51"/>
                <a:gd name="T23" fmla="*/ 45 h 51"/>
                <a:gd name="T24" fmla="*/ 43 w 51"/>
                <a:gd name="T25" fmla="*/ 0 h 51"/>
                <a:gd name="T26" fmla="*/ 43 w 51"/>
                <a:gd name="T27" fmla="*/ 10 h 51"/>
                <a:gd name="T28" fmla="*/ 10 w 51"/>
                <a:gd name="T29" fmla="*/ 45 h 51"/>
                <a:gd name="T30" fmla="*/ 43 w 51"/>
                <a:gd name="T31" fmla="*/ 79 h 51"/>
                <a:gd name="T32" fmla="*/ 43 w 51"/>
                <a:gd name="T33" fmla="*/ 89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49" name="Freeform 85">
              <a:extLst>
                <a:ext uri="{FF2B5EF4-FFF2-40B4-BE49-F238E27FC236}">
                  <a16:creationId xmlns:a16="http://schemas.microsoft.com/office/drawing/2014/main" id="{DB24FD18-61E0-B4B3-91DD-A4463EE7D013}"/>
                </a:ext>
              </a:extLst>
            </p:cNvPr>
            <p:cNvSpPr>
              <a:spLocks noEditPoints="1"/>
            </p:cNvSpPr>
            <p:nvPr/>
          </p:nvSpPr>
          <p:spPr bwMode="auto">
            <a:xfrm>
              <a:off x="5601808" y="2026832"/>
              <a:ext cx="76122" cy="77827"/>
            </a:xfrm>
            <a:custGeom>
              <a:avLst/>
              <a:gdLst>
                <a:gd name="T0" fmla="*/ 45 w 51"/>
                <a:gd name="T1" fmla="*/ 0 h 52"/>
                <a:gd name="T2" fmla="*/ 89 w 51"/>
                <a:gd name="T3" fmla="*/ 46 h 52"/>
                <a:gd name="T4" fmla="*/ 45 w 51"/>
                <a:gd name="T5" fmla="*/ 91 h 52"/>
                <a:gd name="T6" fmla="*/ 45 w 51"/>
                <a:gd name="T7" fmla="*/ 91 h 52"/>
                <a:gd name="T8" fmla="*/ 45 w 51"/>
                <a:gd name="T9" fmla="*/ 81 h 52"/>
                <a:gd name="T10" fmla="*/ 45 w 51"/>
                <a:gd name="T11" fmla="*/ 81 h 52"/>
                <a:gd name="T12" fmla="*/ 79 w 51"/>
                <a:gd name="T13" fmla="*/ 46 h 52"/>
                <a:gd name="T14" fmla="*/ 45 w 51"/>
                <a:gd name="T15" fmla="*/ 11 h 52"/>
                <a:gd name="T16" fmla="*/ 45 w 51"/>
                <a:gd name="T17" fmla="*/ 11 h 52"/>
                <a:gd name="T18" fmla="*/ 45 w 51"/>
                <a:gd name="T19" fmla="*/ 0 h 52"/>
                <a:gd name="T20" fmla="*/ 45 w 51"/>
                <a:gd name="T21" fmla="*/ 91 h 52"/>
                <a:gd name="T22" fmla="*/ 0 w 51"/>
                <a:gd name="T23" fmla="*/ 46 h 52"/>
                <a:gd name="T24" fmla="*/ 45 w 51"/>
                <a:gd name="T25" fmla="*/ 0 h 52"/>
                <a:gd name="T26" fmla="*/ 45 w 51"/>
                <a:gd name="T27" fmla="*/ 11 h 52"/>
                <a:gd name="T28" fmla="*/ 10 w 51"/>
                <a:gd name="T29" fmla="*/ 46 h 52"/>
                <a:gd name="T30" fmla="*/ 45 w 51"/>
                <a:gd name="T31" fmla="*/ 81 h 52"/>
                <a:gd name="T32" fmla="*/ 45 w 51"/>
                <a:gd name="T33" fmla="*/ 91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52">
                  <a:moveTo>
                    <a:pt x="26" y="0"/>
                  </a:moveTo>
                  <a:cubicBezTo>
                    <a:pt x="40" y="0"/>
                    <a:pt x="51" y="12"/>
                    <a:pt x="51" y="26"/>
                  </a:cubicBezTo>
                  <a:cubicBezTo>
                    <a:pt x="51" y="40"/>
                    <a:pt x="40" y="52"/>
                    <a:pt x="26" y="52"/>
                  </a:cubicBezTo>
                  <a:cubicBezTo>
                    <a:pt x="26" y="52"/>
                    <a:pt x="26" y="52"/>
                    <a:pt x="26" y="52"/>
                  </a:cubicBezTo>
                  <a:cubicBezTo>
                    <a:pt x="26" y="46"/>
                    <a:pt x="26" y="46"/>
                    <a:pt x="26" y="46"/>
                  </a:cubicBezTo>
                  <a:cubicBezTo>
                    <a:pt x="26" y="46"/>
                    <a:pt x="26" y="46"/>
                    <a:pt x="26" y="46"/>
                  </a:cubicBezTo>
                  <a:cubicBezTo>
                    <a:pt x="36" y="46"/>
                    <a:pt x="45" y="37"/>
                    <a:pt x="45" y="26"/>
                  </a:cubicBezTo>
                  <a:cubicBezTo>
                    <a:pt x="45" y="15"/>
                    <a:pt x="36" y="6"/>
                    <a:pt x="26" y="6"/>
                  </a:cubicBezTo>
                  <a:cubicBezTo>
                    <a:pt x="26" y="6"/>
                    <a:pt x="26" y="6"/>
                    <a:pt x="26" y="6"/>
                  </a:cubicBezTo>
                  <a:cubicBezTo>
                    <a:pt x="26" y="0"/>
                    <a:pt x="26" y="0"/>
                    <a:pt x="26" y="0"/>
                  </a:cubicBezTo>
                  <a:close/>
                  <a:moveTo>
                    <a:pt x="26" y="52"/>
                  </a:moveTo>
                  <a:cubicBezTo>
                    <a:pt x="11" y="52"/>
                    <a:pt x="0" y="40"/>
                    <a:pt x="0" y="26"/>
                  </a:cubicBezTo>
                  <a:cubicBezTo>
                    <a:pt x="0" y="12"/>
                    <a:pt x="11"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50" name="Freeform 86">
              <a:extLst>
                <a:ext uri="{FF2B5EF4-FFF2-40B4-BE49-F238E27FC236}">
                  <a16:creationId xmlns:a16="http://schemas.microsoft.com/office/drawing/2014/main" id="{ED35360B-4D86-B75B-45C2-EBE00D93F265}"/>
                </a:ext>
              </a:extLst>
            </p:cNvPr>
            <p:cNvSpPr>
              <a:spLocks noEditPoints="1"/>
            </p:cNvSpPr>
            <p:nvPr/>
          </p:nvSpPr>
          <p:spPr bwMode="auto">
            <a:xfrm>
              <a:off x="4893616" y="2552803"/>
              <a:ext cx="75267" cy="76116"/>
            </a:xfrm>
            <a:custGeom>
              <a:avLst/>
              <a:gdLst>
                <a:gd name="T0" fmla="*/ 43 w 51"/>
                <a:gd name="T1" fmla="*/ 0 h 51"/>
                <a:gd name="T2" fmla="*/ 88 w 51"/>
                <a:gd name="T3" fmla="*/ 45 h 51"/>
                <a:gd name="T4" fmla="*/ 43 w 51"/>
                <a:gd name="T5" fmla="*/ 89 h 51"/>
                <a:gd name="T6" fmla="*/ 43 w 51"/>
                <a:gd name="T7" fmla="*/ 89 h 51"/>
                <a:gd name="T8" fmla="*/ 43 w 51"/>
                <a:gd name="T9" fmla="*/ 79 h 51"/>
                <a:gd name="T10" fmla="*/ 43 w 51"/>
                <a:gd name="T11" fmla="*/ 79 h 51"/>
                <a:gd name="T12" fmla="*/ 78 w 51"/>
                <a:gd name="T13" fmla="*/ 45 h 51"/>
                <a:gd name="T14" fmla="*/ 43 w 51"/>
                <a:gd name="T15" fmla="*/ 10 h 51"/>
                <a:gd name="T16" fmla="*/ 43 w 51"/>
                <a:gd name="T17" fmla="*/ 10 h 51"/>
                <a:gd name="T18" fmla="*/ 43 w 51"/>
                <a:gd name="T19" fmla="*/ 0 h 51"/>
                <a:gd name="T20" fmla="*/ 43 w 51"/>
                <a:gd name="T21" fmla="*/ 89 h 51"/>
                <a:gd name="T22" fmla="*/ 0 w 51"/>
                <a:gd name="T23" fmla="*/ 45 h 51"/>
                <a:gd name="T24" fmla="*/ 43 w 51"/>
                <a:gd name="T25" fmla="*/ 0 h 51"/>
                <a:gd name="T26" fmla="*/ 43 w 51"/>
                <a:gd name="T27" fmla="*/ 10 h 51"/>
                <a:gd name="T28" fmla="*/ 10 w 51"/>
                <a:gd name="T29" fmla="*/ 45 h 51"/>
                <a:gd name="T30" fmla="*/ 43 w 51"/>
                <a:gd name="T31" fmla="*/ 79 h 51"/>
                <a:gd name="T32" fmla="*/ 43 w 51"/>
                <a:gd name="T33" fmla="*/ 89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51">
                  <a:moveTo>
                    <a:pt x="25" y="0"/>
                  </a:moveTo>
                  <a:cubicBezTo>
                    <a:pt x="39" y="0"/>
                    <a:pt x="51" y="11"/>
                    <a:pt x="51" y="26"/>
                  </a:cubicBezTo>
                  <a:cubicBezTo>
                    <a:pt x="51" y="40"/>
                    <a:pt x="39" y="51"/>
                    <a:pt x="25" y="51"/>
                  </a:cubicBezTo>
                  <a:cubicBezTo>
                    <a:pt x="25" y="51"/>
                    <a:pt x="25" y="51"/>
                    <a:pt x="25" y="51"/>
                  </a:cubicBezTo>
                  <a:cubicBezTo>
                    <a:pt x="25" y="45"/>
                    <a:pt x="25" y="45"/>
                    <a:pt x="25" y="45"/>
                  </a:cubicBezTo>
                  <a:cubicBezTo>
                    <a:pt x="25" y="45"/>
                    <a:pt x="25" y="45"/>
                    <a:pt x="25" y="45"/>
                  </a:cubicBezTo>
                  <a:cubicBezTo>
                    <a:pt x="36" y="45"/>
                    <a:pt x="45" y="36"/>
                    <a:pt x="45" y="26"/>
                  </a:cubicBezTo>
                  <a:cubicBezTo>
                    <a:pt x="45" y="15"/>
                    <a:pt x="36" y="6"/>
                    <a:pt x="25" y="6"/>
                  </a:cubicBezTo>
                  <a:cubicBezTo>
                    <a:pt x="25" y="6"/>
                    <a:pt x="25" y="6"/>
                    <a:pt x="25" y="6"/>
                  </a:cubicBezTo>
                  <a:cubicBezTo>
                    <a:pt x="25" y="0"/>
                    <a:pt x="25" y="0"/>
                    <a:pt x="25" y="0"/>
                  </a:cubicBezTo>
                  <a:close/>
                  <a:moveTo>
                    <a:pt x="25" y="51"/>
                  </a:moveTo>
                  <a:cubicBezTo>
                    <a:pt x="11" y="51"/>
                    <a:pt x="0" y="40"/>
                    <a:pt x="0" y="26"/>
                  </a:cubicBezTo>
                  <a:cubicBezTo>
                    <a:pt x="0" y="11"/>
                    <a:pt x="11" y="0"/>
                    <a:pt x="25" y="0"/>
                  </a:cubicBezTo>
                  <a:cubicBezTo>
                    <a:pt x="25" y="6"/>
                    <a:pt x="25" y="6"/>
                    <a:pt x="25" y="6"/>
                  </a:cubicBezTo>
                  <a:cubicBezTo>
                    <a:pt x="14" y="6"/>
                    <a:pt x="6" y="15"/>
                    <a:pt x="6" y="26"/>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51" name="Freeform 87">
              <a:extLst>
                <a:ext uri="{FF2B5EF4-FFF2-40B4-BE49-F238E27FC236}">
                  <a16:creationId xmlns:a16="http://schemas.microsoft.com/office/drawing/2014/main" id="{C833FD77-FC8D-8540-7DA6-AD76096EAA5E}"/>
                </a:ext>
              </a:extLst>
            </p:cNvPr>
            <p:cNvSpPr>
              <a:spLocks noEditPoints="1"/>
            </p:cNvSpPr>
            <p:nvPr/>
          </p:nvSpPr>
          <p:spPr bwMode="auto">
            <a:xfrm>
              <a:off x="4474517" y="1685592"/>
              <a:ext cx="76122" cy="76971"/>
            </a:xfrm>
            <a:custGeom>
              <a:avLst/>
              <a:gdLst>
                <a:gd name="T0" fmla="*/ 44 w 51"/>
                <a:gd name="T1" fmla="*/ 0 h 52"/>
                <a:gd name="T2" fmla="*/ 89 w 51"/>
                <a:gd name="T3" fmla="*/ 45 h 52"/>
                <a:gd name="T4" fmla="*/ 44 w 51"/>
                <a:gd name="T5" fmla="*/ 90 h 52"/>
                <a:gd name="T6" fmla="*/ 44 w 51"/>
                <a:gd name="T7" fmla="*/ 80 h 52"/>
                <a:gd name="T8" fmla="*/ 79 w 51"/>
                <a:gd name="T9" fmla="*/ 45 h 52"/>
                <a:gd name="T10" fmla="*/ 44 w 51"/>
                <a:gd name="T11" fmla="*/ 10 h 52"/>
                <a:gd name="T12" fmla="*/ 44 w 51"/>
                <a:gd name="T13" fmla="*/ 0 h 52"/>
                <a:gd name="T14" fmla="*/ 44 w 51"/>
                <a:gd name="T15" fmla="*/ 90 h 52"/>
                <a:gd name="T16" fmla="*/ 0 w 51"/>
                <a:gd name="T17" fmla="*/ 45 h 52"/>
                <a:gd name="T18" fmla="*/ 44 w 51"/>
                <a:gd name="T19" fmla="*/ 0 h 52"/>
                <a:gd name="T20" fmla="*/ 44 w 51"/>
                <a:gd name="T21" fmla="*/ 10 h 52"/>
                <a:gd name="T22" fmla="*/ 10 w 51"/>
                <a:gd name="T23" fmla="*/ 45 h 52"/>
                <a:gd name="T24" fmla="*/ 44 w 51"/>
                <a:gd name="T25" fmla="*/ 80 h 52"/>
                <a:gd name="T26" fmla="*/ 44 w 51"/>
                <a:gd name="T27" fmla="*/ 9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2">
                  <a:moveTo>
                    <a:pt x="25" y="0"/>
                  </a:moveTo>
                  <a:cubicBezTo>
                    <a:pt x="40" y="0"/>
                    <a:pt x="51" y="12"/>
                    <a:pt x="51" y="26"/>
                  </a:cubicBezTo>
                  <a:cubicBezTo>
                    <a:pt x="51" y="40"/>
                    <a:pt x="40" y="52"/>
                    <a:pt x="25" y="52"/>
                  </a:cubicBezTo>
                  <a:cubicBezTo>
                    <a:pt x="25" y="46"/>
                    <a:pt x="25" y="46"/>
                    <a:pt x="25" y="46"/>
                  </a:cubicBezTo>
                  <a:cubicBezTo>
                    <a:pt x="36" y="46"/>
                    <a:pt x="45" y="37"/>
                    <a:pt x="45" y="26"/>
                  </a:cubicBezTo>
                  <a:cubicBezTo>
                    <a:pt x="45" y="15"/>
                    <a:pt x="36" y="6"/>
                    <a:pt x="25" y="6"/>
                  </a:cubicBezTo>
                  <a:lnTo>
                    <a:pt x="25" y="0"/>
                  </a:lnTo>
                  <a:close/>
                  <a:moveTo>
                    <a:pt x="25" y="52"/>
                  </a:moveTo>
                  <a:cubicBezTo>
                    <a:pt x="11" y="52"/>
                    <a:pt x="0" y="40"/>
                    <a:pt x="0" y="26"/>
                  </a:cubicBezTo>
                  <a:cubicBezTo>
                    <a:pt x="0" y="12"/>
                    <a:pt x="11" y="0"/>
                    <a:pt x="25" y="0"/>
                  </a:cubicBezTo>
                  <a:cubicBezTo>
                    <a:pt x="25" y="6"/>
                    <a:pt x="25" y="6"/>
                    <a:pt x="25" y="6"/>
                  </a:cubicBezTo>
                  <a:cubicBezTo>
                    <a:pt x="15" y="6"/>
                    <a:pt x="6" y="15"/>
                    <a:pt x="6" y="26"/>
                  </a:cubicBezTo>
                  <a:cubicBezTo>
                    <a:pt x="6" y="37"/>
                    <a:pt x="15" y="46"/>
                    <a:pt x="25" y="46"/>
                  </a:cubicBezTo>
                  <a:lnTo>
                    <a:pt x="25"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52" name="Freeform 88">
              <a:extLst>
                <a:ext uri="{FF2B5EF4-FFF2-40B4-BE49-F238E27FC236}">
                  <a16:creationId xmlns:a16="http://schemas.microsoft.com/office/drawing/2014/main" id="{B4068729-7B6B-FCBA-F4BB-3B95BFD6FE53}"/>
                </a:ext>
              </a:extLst>
            </p:cNvPr>
            <p:cNvSpPr>
              <a:spLocks noEditPoints="1"/>
            </p:cNvSpPr>
            <p:nvPr/>
          </p:nvSpPr>
          <p:spPr bwMode="auto">
            <a:xfrm>
              <a:off x="4150357" y="2794835"/>
              <a:ext cx="76122" cy="76116"/>
            </a:xfrm>
            <a:custGeom>
              <a:avLst/>
              <a:gdLst>
                <a:gd name="T0" fmla="*/ 45 w 51"/>
                <a:gd name="T1" fmla="*/ 0 h 51"/>
                <a:gd name="T2" fmla="*/ 89 w 51"/>
                <a:gd name="T3" fmla="*/ 45 h 51"/>
                <a:gd name="T4" fmla="*/ 45 w 51"/>
                <a:gd name="T5" fmla="*/ 89 h 51"/>
                <a:gd name="T6" fmla="*/ 45 w 51"/>
                <a:gd name="T7" fmla="*/ 79 h 51"/>
                <a:gd name="T8" fmla="*/ 80 w 51"/>
                <a:gd name="T9" fmla="*/ 45 h 51"/>
                <a:gd name="T10" fmla="*/ 45 w 51"/>
                <a:gd name="T11" fmla="*/ 10 h 51"/>
                <a:gd name="T12" fmla="*/ 45 w 51"/>
                <a:gd name="T13" fmla="*/ 0 h 51"/>
                <a:gd name="T14" fmla="*/ 45 w 51"/>
                <a:gd name="T15" fmla="*/ 89 h 51"/>
                <a:gd name="T16" fmla="*/ 0 w 51"/>
                <a:gd name="T17" fmla="*/ 45 h 51"/>
                <a:gd name="T18" fmla="*/ 45 w 51"/>
                <a:gd name="T19" fmla="*/ 0 h 51"/>
                <a:gd name="T20" fmla="*/ 45 w 51"/>
                <a:gd name="T21" fmla="*/ 10 h 51"/>
                <a:gd name="T22" fmla="*/ 10 w 51"/>
                <a:gd name="T23" fmla="*/ 45 h 51"/>
                <a:gd name="T24" fmla="*/ 45 w 51"/>
                <a:gd name="T25" fmla="*/ 79 h 51"/>
                <a:gd name="T26" fmla="*/ 45 w 51"/>
                <a:gd name="T27" fmla="*/ 89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1">
                  <a:moveTo>
                    <a:pt x="26" y="0"/>
                  </a:moveTo>
                  <a:cubicBezTo>
                    <a:pt x="40" y="0"/>
                    <a:pt x="51" y="12"/>
                    <a:pt x="51" y="26"/>
                  </a:cubicBezTo>
                  <a:cubicBezTo>
                    <a:pt x="51" y="40"/>
                    <a:pt x="40" y="51"/>
                    <a:pt x="26" y="51"/>
                  </a:cubicBezTo>
                  <a:cubicBezTo>
                    <a:pt x="26" y="45"/>
                    <a:pt x="26" y="45"/>
                    <a:pt x="26" y="45"/>
                  </a:cubicBezTo>
                  <a:cubicBezTo>
                    <a:pt x="37" y="45"/>
                    <a:pt x="46" y="37"/>
                    <a:pt x="46" y="26"/>
                  </a:cubicBezTo>
                  <a:cubicBezTo>
                    <a:pt x="46" y="15"/>
                    <a:pt x="37" y="6"/>
                    <a:pt x="26" y="6"/>
                  </a:cubicBezTo>
                  <a:lnTo>
                    <a:pt x="26" y="0"/>
                  </a:lnTo>
                  <a:close/>
                  <a:moveTo>
                    <a:pt x="26" y="51"/>
                  </a:moveTo>
                  <a:cubicBezTo>
                    <a:pt x="12" y="51"/>
                    <a:pt x="0" y="40"/>
                    <a:pt x="0" y="26"/>
                  </a:cubicBezTo>
                  <a:cubicBezTo>
                    <a:pt x="0" y="12"/>
                    <a:pt x="12" y="0"/>
                    <a:pt x="26" y="0"/>
                  </a:cubicBezTo>
                  <a:cubicBezTo>
                    <a:pt x="26" y="6"/>
                    <a:pt x="26" y="6"/>
                    <a:pt x="26" y="6"/>
                  </a:cubicBezTo>
                  <a:cubicBezTo>
                    <a:pt x="15" y="6"/>
                    <a:pt x="6" y="15"/>
                    <a:pt x="6" y="26"/>
                  </a:cubicBezTo>
                  <a:cubicBezTo>
                    <a:pt x="6" y="37"/>
                    <a:pt x="15" y="45"/>
                    <a:pt x="26" y="45"/>
                  </a:cubicBezTo>
                  <a:lnTo>
                    <a:pt x="26"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53" name="Freeform 89">
              <a:extLst>
                <a:ext uri="{FF2B5EF4-FFF2-40B4-BE49-F238E27FC236}">
                  <a16:creationId xmlns:a16="http://schemas.microsoft.com/office/drawing/2014/main" id="{78451945-50D8-D9D4-562C-0BB24A401680}"/>
                </a:ext>
              </a:extLst>
            </p:cNvPr>
            <p:cNvSpPr>
              <a:spLocks noEditPoints="1"/>
            </p:cNvSpPr>
            <p:nvPr/>
          </p:nvSpPr>
          <p:spPr bwMode="auto">
            <a:xfrm>
              <a:off x="5222909" y="2415965"/>
              <a:ext cx="77833" cy="77827"/>
            </a:xfrm>
            <a:custGeom>
              <a:avLst/>
              <a:gdLst>
                <a:gd name="T0" fmla="*/ 46 w 52"/>
                <a:gd name="T1" fmla="*/ 0 h 52"/>
                <a:gd name="T2" fmla="*/ 91 w 52"/>
                <a:gd name="T3" fmla="*/ 46 h 52"/>
                <a:gd name="T4" fmla="*/ 46 w 52"/>
                <a:gd name="T5" fmla="*/ 91 h 52"/>
                <a:gd name="T6" fmla="*/ 46 w 52"/>
                <a:gd name="T7" fmla="*/ 91 h 52"/>
                <a:gd name="T8" fmla="*/ 46 w 52"/>
                <a:gd name="T9" fmla="*/ 81 h 52"/>
                <a:gd name="T10" fmla="*/ 46 w 52"/>
                <a:gd name="T11" fmla="*/ 81 h 52"/>
                <a:gd name="T12" fmla="*/ 81 w 52"/>
                <a:gd name="T13" fmla="*/ 46 h 52"/>
                <a:gd name="T14" fmla="*/ 46 w 52"/>
                <a:gd name="T15" fmla="*/ 11 h 52"/>
                <a:gd name="T16" fmla="*/ 46 w 52"/>
                <a:gd name="T17" fmla="*/ 11 h 52"/>
                <a:gd name="T18" fmla="*/ 46 w 52"/>
                <a:gd name="T19" fmla="*/ 0 h 52"/>
                <a:gd name="T20" fmla="*/ 46 w 52"/>
                <a:gd name="T21" fmla="*/ 91 h 52"/>
                <a:gd name="T22" fmla="*/ 0 w 52"/>
                <a:gd name="T23" fmla="*/ 46 h 52"/>
                <a:gd name="T24" fmla="*/ 46 w 52"/>
                <a:gd name="T25" fmla="*/ 0 h 52"/>
                <a:gd name="T26" fmla="*/ 46 w 52"/>
                <a:gd name="T27" fmla="*/ 11 h 52"/>
                <a:gd name="T28" fmla="*/ 11 w 52"/>
                <a:gd name="T29" fmla="*/ 46 h 52"/>
                <a:gd name="T30" fmla="*/ 46 w 52"/>
                <a:gd name="T31" fmla="*/ 81 h 52"/>
                <a:gd name="T32" fmla="*/ 46 w 52"/>
                <a:gd name="T33" fmla="*/ 91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2">
                  <a:moveTo>
                    <a:pt x="26" y="0"/>
                  </a:moveTo>
                  <a:cubicBezTo>
                    <a:pt x="40" y="0"/>
                    <a:pt x="52" y="12"/>
                    <a:pt x="52" y="26"/>
                  </a:cubicBezTo>
                  <a:cubicBezTo>
                    <a:pt x="52" y="40"/>
                    <a:pt x="40" y="52"/>
                    <a:pt x="26" y="52"/>
                  </a:cubicBezTo>
                  <a:cubicBezTo>
                    <a:pt x="26" y="52"/>
                    <a:pt x="26" y="52"/>
                    <a:pt x="26" y="52"/>
                  </a:cubicBezTo>
                  <a:cubicBezTo>
                    <a:pt x="26" y="46"/>
                    <a:pt x="26" y="46"/>
                    <a:pt x="26" y="46"/>
                  </a:cubicBezTo>
                  <a:cubicBezTo>
                    <a:pt x="26" y="46"/>
                    <a:pt x="26" y="46"/>
                    <a:pt x="26" y="46"/>
                  </a:cubicBezTo>
                  <a:cubicBezTo>
                    <a:pt x="37" y="46"/>
                    <a:pt x="46" y="37"/>
                    <a:pt x="46" y="26"/>
                  </a:cubicBezTo>
                  <a:cubicBezTo>
                    <a:pt x="46" y="15"/>
                    <a:pt x="37" y="6"/>
                    <a:pt x="26" y="6"/>
                  </a:cubicBezTo>
                  <a:cubicBezTo>
                    <a:pt x="26" y="6"/>
                    <a:pt x="26" y="6"/>
                    <a:pt x="26" y="6"/>
                  </a:cubicBezTo>
                  <a:cubicBezTo>
                    <a:pt x="26" y="0"/>
                    <a:pt x="26" y="0"/>
                    <a:pt x="26" y="0"/>
                  </a:cubicBezTo>
                  <a:close/>
                  <a:moveTo>
                    <a:pt x="26" y="52"/>
                  </a:moveTo>
                  <a:cubicBezTo>
                    <a:pt x="12" y="52"/>
                    <a:pt x="0" y="40"/>
                    <a:pt x="0" y="26"/>
                  </a:cubicBezTo>
                  <a:cubicBezTo>
                    <a:pt x="0" y="12"/>
                    <a:pt x="12" y="0"/>
                    <a:pt x="26" y="0"/>
                  </a:cubicBezTo>
                  <a:cubicBezTo>
                    <a:pt x="26" y="6"/>
                    <a:pt x="26" y="6"/>
                    <a:pt x="26" y="6"/>
                  </a:cubicBezTo>
                  <a:cubicBezTo>
                    <a:pt x="15" y="6"/>
                    <a:pt x="6" y="15"/>
                    <a:pt x="6" y="26"/>
                  </a:cubicBezTo>
                  <a:cubicBezTo>
                    <a:pt x="6" y="37"/>
                    <a:pt x="15" y="46"/>
                    <a:pt x="26" y="46"/>
                  </a:cubicBezTo>
                  <a:lnTo>
                    <a:pt x="26" y="5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54" name="Freeform 90">
              <a:extLst>
                <a:ext uri="{FF2B5EF4-FFF2-40B4-BE49-F238E27FC236}">
                  <a16:creationId xmlns:a16="http://schemas.microsoft.com/office/drawing/2014/main" id="{B19ED044-244E-3EB7-0F53-AB752F33ABD7}"/>
                </a:ext>
              </a:extLst>
            </p:cNvPr>
            <p:cNvSpPr>
              <a:spLocks noEditPoints="1"/>
            </p:cNvSpPr>
            <p:nvPr/>
          </p:nvSpPr>
          <p:spPr bwMode="auto">
            <a:xfrm>
              <a:off x="4900459" y="3071077"/>
              <a:ext cx="76122" cy="76116"/>
            </a:xfrm>
            <a:custGeom>
              <a:avLst/>
              <a:gdLst>
                <a:gd name="T0" fmla="*/ 44 w 51"/>
                <a:gd name="T1" fmla="*/ 0 h 51"/>
                <a:gd name="T2" fmla="*/ 89 w 51"/>
                <a:gd name="T3" fmla="*/ 44 h 51"/>
                <a:gd name="T4" fmla="*/ 44 w 51"/>
                <a:gd name="T5" fmla="*/ 89 h 51"/>
                <a:gd name="T6" fmla="*/ 44 w 51"/>
                <a:gd name="T7" fmla="*/ 89 h 51"/>
                <a:gd name="T8" fmla="*/ 44 w 51"/>
                <a:gd name="T9" fmla="*/ 79 h 51"/>
                <a:gd name="T10" fmla="*/ 44 w 51"/>
                <a:gd name="T11" fmla="*/ 79 h 51"/>
                <a:gd name="T12" fmla="*/ 79 w 51"/>
                <a:gd name="T13" fmla="*/ 44 h 51"/>
                <a:gd name="T14" fmla="*/ 44 w 51"/>
                <a:gd name="T15" fmla="*/ 9 h 51"/>
                <a:gd name="T16" fmla="*/ 44 w 51"/>
                <a:gd name="T17" fmla="*/ 9 h 51"/>
                <a:gd name="T18" fmla="*/ 44 w 51"/>
                <a:gd name="T19" fmla="*/ 0 h 51"/>
                <a:gd name="T20" fmla="*/ 44 w 51"/>
                <a:gd name="T21" fmla="*/ 89 h 51"/>
                <a:gd name="T22" fmla="*/ 0 w 51"/>
                <a:gd name="T23" fmla="*/ 44 h 51"/>
                <a:gd name="T24" fmla="*/ 44 w 51"/>
                <a:gd name="T25" fmla="*/ 0 h 51"/>
                <a:gd name="T26" fmla="*/ 44 w 51"/>
                <a:gd name="T27" fmla="*/ 9 h 51"/>
                <a:gd name="T28" fmla="*/ 10 w 51"/>
                <a:gd name="T29" fmla="*/ 44 h 51"/>
                <a:gd name="T30" fmla="*/ 44 w 51"/>
                <a:gd name="T31" fmla="*/ 79 h 51"/>
                <a:gd name="T32" fmla="*/ 44 w 51"/>
                <a:gd name="T33" fmla="*/ 89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51">
                  <a:moveTo>
                    <a:pt x="25" y="0"/>
                  </a:moveTo>
                  <a:cubicBezTo>
                    <a:pt x="39" y="0"/>
                    <a:pt x="51" y="11"/>
                    <a:pt x="51" y="25"/>
                  </a:cubicBezTo>
                  <a:cubicBezTo>
                    <a:pt x="51" y="39"/>
                    <a:pt x="39" y="51"/>
                    <a:pt x="25" y="51"/>
                  </a:cubicBezTo>
                  <a:cubicBezTo>
                    <a:pt x="25" y="51"/>
                    <a:pt x="25" y="51"/>
                    <a:pt x="25" y="51"/>
                  </a:cubicBezTo>
                  <a:cubicBezTo>
                    <a:pt x="25" y="45"/>
                    <a:pt x="25" y="45"/>
                    <a:pt x="25" y="45"/>
                  </a:cubicBezTo>
                  <a:cubicBezTo>
                    <a:pt x="25" y="45"/>
                    <a:pt x="25" y="45"/>
                    <a:pt x="25" y="45"/>
                  </a:cubicBezTo>
                  <a:cubicBezTo>
                    <a:pt x="36" y="45"/>
                    <a:pt x="45" y="36"/>
                    <a:pt x="45" y="25"/>
                  </a:cubicBezTo>
                  <a:cubicBezTo>
                    <a:pt x="45" y="14"/>
                    <a:pt x="36" y="5"/>
                    <a:pt x="25" y="5"/>
                  </a:cubicBezTo>
                  <a:cubicBezTo>
                    <a:pt x="25" y="5"/>
                    <a:pt x="25" y="5"/>
                    <a:pt x="25" y="5"/>
                  </a:cubicBezTo>
                  <a:cubicBezTo>
                    <a:pt x="25" y="0"/>
                    <a:pt x="25" y="0"/>
                    <a:pt x="25" y="0"/>
                  </a:cubicBezTo>
                  <a:close/>
                  <a:moveTo>
                    <a:pt x="25" y="51"/>
                  </a:moveTo>
                  <a:cubicBezTo>
                    <a:pt x="11" y="51"/>
                    <a:pt x="0" y="39"/>
                    <a:pt x="0" y="25"/>
                  </a:cubicBezTo>
                  <a:cubicBezTo>
                    <a:pt x="0" y="11"/>
                    <a:pt x="11" y="0"/>
                    <a:pt x="25" y="0"/>
                  </a:cubicBezTo>
                  <a:cubicBezTo>
                    <a:pt x="25" y="5"/>
                    <a:pt x="25" y="5"/>
                    <a:pt x="25" y="5"/>
                  </a:cubicBezTo>
                  <a:cubicBezTo>
                    <a:pt x="14" y="5"/>
                    <a:pt x="6" y="14"/>
                    <a:pt x="6" y="25"/>
                  </a:cubicBezTo>
                  <a:cubicBezTo>
                    <a:pt x="6" y="36"/>
                    <a:pt x="14" y="45"/>
                    <a:pt x="25" y="45"/>
                  </a:cubicBezTo>
                  <a:lnTo>
                    <a:pt x="25" y="51"/>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55" name="Freeform 91">
              <a:extLst>
                <a:ext uri="{FF2B5EF4-FFF2-40B4-BE49-F238E27FC236}">
                  <a16:creationId xmlns:a16="http://schemas.microsoft.com/office/drawing/2014/main" id="{9B94CAA8-CC78-4A9A-84B1-6092DE6F8E47}"/>
                </a:ext>
              </a:extLst>
            </p:cNvPr>
            <p:cNvSpPr/>
            <p:nvPr/>
          </p:nvSpPr>
          <p:spPr bwMode="auto">
            <a:xfrm>
              <a:off x="4518993" y="2079002"/>
              <a:ext cx="126585" cy="94931"/>
            </a:xfrm>
            <a:custGeom>
              <a:avLst/>
              <a:gdLst>
                <a:gd name="T0" fmla="*/ 75 w 85"/>
                <a:gd name="T1" fmla="*/ 0 h 64"/>
                <a:gd name="T2" fmla="*/ 0 w 85"/>
                <a:gd name="T3" fmla="*/ 75 h 64"/>
                <a:gd name="T4" fmla="*/ 9 w 85"/>
                <a:gd name="T5" fmla="*/ 109 h 64"/>
                <a:gd name="T6" fmla="*/ 9 w 85"/>
                <a:gd name="T7" fmla="*/ 90 h 64"/>
                <a:gd name="T8" fmla="*/ 12 w 85"/>
                <a:gd name="T9" fmla="*/ 80 h 64"/>
                <a:gd name="T10" fmla="*/ 12 w 85"/>
                <a:gd name="T11" fmla="*/ 75 h 64"/>
                <a:gd name="T12" fmla="*/ 75 w 85"/>
                <a:gd name="T13" fmla="*/ 12 h 64"/>
                <a:gd name="T14" fmla="*/ 136 w 85"/>
                <a:gd name="T15" fmla="*/ 75 h 64"/>
                <a:gd name="T16" fmla="*/ 136 w 85"/>
                <a:gd name="T17" fmla="*/ 82 h 64"/>
                <a:gd name="T18" fmla="*/ 139 w 85"/>
                <a:gd name="T19" fmla="*/ 90 h 64"/>
                <a:gd name="T20" fmla="*/ 139 w 85"/>
                <a:gd name="T21" fmla="*/ 111 h 64"/>
                <a:gd name="T22" fmla="*/ 148 w 85"/>
                <a:gd name="T23" fmla="*/ 75 h 64"/>
                <a:gd name="T24" fmla="*/ 75 w 85"/>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5" h="64">
                  <a:moveTo>
                    <a:pt x="43" y="0"/>
                  </a:moveTo>
                  <a:cubicBezTo>
                    <a:pt x="19" y="0"/>
                    <a:pt x="0" y="19"/>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62" y="7"/>
                    <a:pt x="78" y="23"/>
                    <a:pt x="78" y="43"/>
                  </a:cubicBezTo>
                  <a:cubicBezTo>
                    <a:pt x="78" y="44"/>
                    <a:pt x="78" y="46"/>
                    <a:pt x="78" y="47"/>
                  </a:cubicBezTo>
                  <a:cubicBezTo>
                    <a:pt x="79" y="48"/>
                    <a:pt x="80" y="50"/>
                    <a:pt x="80" y="52"/>
                  </a:cubicBezTo>
                  <a:cubicBezTo>
                    <a:pt x="80" y="64"/>
                    <a:pt x="80" y="64"/>
                    <a:pt x="80" y="64"/>
                  </a:cubicBezTo>
                  <a:cubicBezTo>
                    <a:pt x="83" y="58"/>
                    <a:pt x="85" y="50"/>
                    <a:pt x="85" y="43"/>
                  </a:cubicBezTo>
                  <a:cubicBezTo>
                    <a:pt x="85" y="19"/>
                    <a:pt x="66" y="0"/>
                    <a:pt x="43" y="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56" name="Freeform 92">
              <a:extLst>
                <a:ext uri="{FF2B5EF4-FFF2-40B4-BE49-F238E27FC236}">
                  <a16:creationId xmlns:a16="http://schemas.microsoft.com/office/drawing/2014/main" id="{6F192A17-97F1-D58E-2945-A1EAAAB322B2}"/>
                </a:ext>
              </a:extLst>
            </p:cNvPr>
            <p:cNvSpPr/>
            <p:nvPr/>
          </p:nvSpPr>
          <p:spPr bwMode="auto">
            <a:xfrm>
              <a:off x="4529256" y="2143144"/>
              <a:ext cx="28225" cy="50459"/>
            </a:xfrm>
            <a:custGeom>
              <a:avLst/>
              <a:gdLst>
                <a:gd name="T0" fmla="*/ 2 w 19"/>
                <a:gd name="T1" fmla="*/ 12 h 34"/>
                <a:gd name="T2" fmla="*/ 0 w 19"/>
                <a:gd name="T3" fmla="*/ 16 h 34"/>
                <a:gd name="T4" fmla="*/ 0 w 19"/>
                <a:gd name="T5" fmla="*/ 35 h 34"/>
                <a:gd name="T6" fmla="*/ 0 w 19"/>
                <a:gd name="T7" fmla="*/ 43 h 34"/>
                <a:gd name="T8" fmla="*/ 24 w 19"/>
                <a:gd name="T9" fmla="*/ 59 h 34"/>
                <a:gd name="T10" fmla="*/ 33 w 19"/>
                <a:gd name="T11" fmla="*/ 59 h 34"/>
                <a:gd name="T12" fmla="*/ 33 w 19"/>
                <a:gd name="T13" fmla="*/ 0 h 34"/>
                <a:gd name="T14" fmla="*/ 24 w 19"/>
                <a:gd name="T15" fmla="*/ 0 h 34"/>
                <a:gd name="T16" fmla="*/ 2 w 19"/>
                <a:gd name="T17" fmla="*/ 12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34">
                  <a:moveTo>
                    <a:pt x="1" y="7"/>
                  </a:moveTo>
                  <a:cubicBezTo>
                    <a:pt x="1" y="8"/>
                    <a:pt x="0" y="8"/>
                    <a:pt x="0" y="9"/>
                  </a:cubicBezTo>
                  <a:cubicBezTo>
                    <a:pt x="0" y="20"/>
                    <a:pt x="0" y="20"/>
                    <a:pt x="0" y="20"/>
                  </a:cubicBezTo>
                  <a:cubicBezTo>
                    <a:pt x="0" y="25"/>
                    <a:pt x="0" y="25"/>
                    <a:pt x="0" y="25"/>
                  </a:cubicBezTo>
                  <a:cubicBezTo>
                    <a:pt x="0" y="30"/>
                    <a:pt x="6" y="34"/>
                    <a:pt x="14" y="34"/>
                  </a:cubicBezTo>
                  <a:cubicBezTo>
                    <a:pt x="19" y="34"/>
                    <a:pt x="19" y="34"/>
                    <a:pt x="19" y="34"/>
                  </a:cubicBezTo>
                  <a:cubicBezTo>
                    <a:pt x="19" y="0"/>
                    <a:pt x="19" y="0"/>
                    <a:pt x="19" y="0"/>
                  </a:cubicBezTo>
                  <a:cubicBezTo>
                    <a:pt x="14" y="0"/>
                    <a:pt x="14" y="0"/>
                    <a:pt x="14" y="0"/>
                  </a:cubicBezTo>
                  <a:cubicBezTo>
                    <a:pt x="7" y="0"/>
                    <a:pt x="2" y="3"/>
                    <a:pt x="1" y="7"/>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57" name="Freeform 93">
              <a:extLst>
                <a:ext uri="{FF2B5EF4-FFF2-40B4-BE49-F238E27FC236}">
                  <a16:creationId xmlns:a16="http://schemas.microsoft.com/office/drawing/2014/main" id="{AD97BFFD-1B3C-732F-7899-02E7C370B904}"/>
                </a:ext>
              </a:extLst>
            </p:cNvPr>
            <p:cNvSpPr/>
            <p:nvPr/>
          </p:nvSpPr>
          <p:spPr bwMode="auto">
            <a:xfrm>
              <a:off x="4607089" y="2143144"/>
              <a:ext cx="26514" cy="50459"/>
            </a:xfrm>
            <a:custGeom>
              <a:avLst/>
              <a:gdLst>
                <a:gd name="T0" fmla="*/ 31 w 18"/>
                <a:gd name="T1" fmla="*/ 43 h 34"/>
                <a:gd name="T2" fmla="*/ 31 w 18"/>
                <a:gd name="T3" fmla="*/ 35 h 34"/>
                <a:gd name="T4" fmla="*/ 31 w 18"/>
                <a:gd name="T5" fmla="*/ 16 h 34"/>
                <a:gd name="T6" fmla="*/ 31 w 18"/>
                <a:gd name="T7" fmla="*/ 14 h 34"/>
                <a:gd name="T8" fmla="*/ 9 w 18"/>
                <a:gd name="T9" fmla="*/ 0 h 34"/>
                <a:gd name="T10" fmla="*/ 0 w 18"/>
                <a:gd name="T11" fmla="*/ 0 h 34"/>
                <a:gd name="T12" fmla="*/ 0 w 18"/>
                <a:gd name="T13" fmla="*/ 59 h 34"/>
                <a:gd name="T14" fmla="*/ 9 w 18"/>
                <a:gd name="T15" fmla="*/ 59 h 34"/>
                <a:gd name="T16" fmla="*/ 31 w 18"/>
                <a:gd name="T17" fmla="*/ 4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4">
                  <a:moveTo>
                    <a:pt x="18" y="25"/>
                  </a:moveTo>
                  <a:cubicBezTo>
                    <a:pt x="18" y="20"/>
                    <a:pt x="18" y="20"/>
                    <a:pt x="18" y="20"/>
                  </a:cubicBezTo>
                  <a:cubicBezTo>
                    <a:pt x="18" y="9"/>
                    <a:pt x="18" y="9"/>
                    <a:pt x="18" y="9"/>
                  </a:cubicBezTo>
                  <a:cubicBezTo>
                    <a:pt x="18" y="9"/>
                    <a:pt x="18" y="8"/>
                    <a:pt x="18" y="8"/>
                  </a:cubicBezTo>
                  <a:cubicBezTo>
                    <a:pt x="18" y="4"/>
                    <a:pt x="12" y="0"/>
                    <a:pt x="5" y="0"/>
                  </a:cubicBezTo>
                  <a:cubicBezTo>
                    <a:pt x="0" y="0"/>
                    <a:pt x="0" y="0"/>
                    <a:pt x="0" y="0"/>
                  </a:cubicBezTo>
                  <a:cubicBezTo>
                    <a:pt x="0" y="34"/>
                    <a:pt x="0" y="34"/>
                    <a:pt x="0" y="34"/>
                  </a:cubicBezTo>
                  <a:cubicBezTo>
                    <a:pt x="5" y="34"/>
                    <a:pt x="5" y="34"/>
                    <a:pt x="5" y="34"/>
                  </a:cubicBezTo>
                  <a:cubicBezTo>
                    <a:pt x="13" y="34"/>
                    <a:pt x="18" y="30"/>
                    <a:pt x="18" y="25"/>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58" name="Freeform 94">
              <a:extLst>
                <a:ext uri="{FF2B5EF4-FFF2-40B4-BE49-F238E27FC236}">
                  <a16:creationId xmlns:a16="http://schemas.microsoft.com/office/drawing/2014/main" id="{08437BC7-00B6-7727-3C21-77DC3C809995}"/>
                </a:ext>
              </a:extLst>
            </p:cNvPr>
            <p:cNvSpPr/>
            <p:nvPr/>
          </p:nvSpPr>
          <p:spPr bwMode="auto">
            <a:xfrm>
              <a:off x="5272516" y="3151469"/>
              <a:ext cx="32502" cy="66709"/>
            </a:xfrm>
            <a:custGeom>
              <a:avLst/>
              <a:gdLst>
                <a:gd name="T0" fmla="*/ 0 w 38"/>
                <a:gd name="T1" fmla="*/ 78 h 78"/>
                <a:gd name="T2" fmla="*/ 38 w 38"/>
                <a:gd name="T3" fmla="*/ 32 h 78"/>
                <a:gd name="T4" fmla="*/ 0 w 38"/>
                <a:gd name="T5" fmla="*/ 0 h 78"/>
                <a:gd name="T6" fmla="*/ 0 w 38"/>
                <a:gd name="T7" fmla="*/ 78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78">
                  <a:moveTo>
                    <a:pt x="0" y="78"/>
                  </a:moveTo>
                  <a:lnTo>
                    <a:pt x="38" y="32"/>
                  </a:lnTo>
                  <a:lnTo>
                    <a:pt x="0" y="0"/>
                  </a:lnTo>
                  <a:lnTo>
                    <a:pt x="0" y="7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59" name="Freeform 95">
              <a:extLst>
                <a:ext uri="{FF2B5EF4-FFF2-40B4-BE49-F238E27FC236}">
                  <a16:creationId xmlns:a16="http://schemas.microsoft.com/office/drawing/2014/main" id="{6F6ED3FB-4A04-DABD-0392-46E3EF6ABF4C}"/>
                </a:ext>
              </a:extLst>
            </p:cNvPr>
            <p:cNvSpPr/>
            <p:nvPr/>
          </p:nvSpPr>
          <p:spPr bwMode="auto">
            <a:xfrm>
              <a:off x="5351204" y="3151469"/>
              <a:ext cx="34212" cy="66709"/>
            </a:xfrm>
            <a:custGeom>
              <a:avLst/>
              <a:gdLst>
                <a:gd name="T0" fmla="*/ 40 w 40"/>
                <a:gd name="T1" fmla="*/ 78 h 78"/>
                <a:gd name="T2" fmla="*/ 40 w 40"/>
                <a:gd name="T3" fmla="*/ 0 h 78"/>
                <a:gd name="T4" fmla="*/ 0 w 40"/>
                <a:gd name="T5" fmla="*/ 32 h 78"/>
                <a:gd name="T6" fmla="*/ 40 w 40"/>
                <a:gd name="T7" fmla="*/ 78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78">
                  <a:moveTo>
                    <a:pt x="40" y="78"/>
                  </a:moveTo>
                  <a:lnTo>
                    <a:pt x="40" y="0"/>
                  </a:lnTo>
                  <a:lnTo>
                    <a:pt x="0" y="32"/>
                  </a:lnTo>
                  <a:lnTo>
                    <a:pt x="40" y="78"/>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60" name="Freeform 96">
              <a:extLst>
                <a:ext uri="{FF2B5EF4-FFF2-40B4-BE49-F238E27FC236}">
                  <a16:creationId xmlns:a16="http://schemas.microsoft.com/office/drawing/2014/main" id="{F1A46159-5A07-1FA3-15CA-B49676E5DDCB}"/>
                </a:ext>
              </a:extLst>
            </p:cNvPr>
            <p:cNvSpPr/>
            <p:nvPr/>
          </p:nvSpPr>
          <p:spPr bwMode="auto">
            <a:xfrm>
              <a:off x="5385416" y="3219888"/>
              <a:ext cx="0" cy="1710"/>
            </a:xfrm>
            <a:custGeom>
              <a:avLst/>
              <a:gdLst>
                <a:gd name="T0" fmla="*/ 2 h 2"/>
                <a:gd name="T1" fmla="*/ 2 h 2"/>
                <a:gd name="T2" fmla="*/ 0 h 2"/>
                <a:gd name="T3" fmla="*/ 2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lnTo>
                    <a:pt x="0" y="2"/>
                  </a:lnTo>
                  <a:lnTo>
                    <a:pt x="0" y="0"/>
                  </a:ln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61" name="Freeform 97">
              <a:extLst>
                <a:ext uri="{FF2B5EF4-FFF2-40B4-BE49-F238E27FC236}">
                  <a16:creationId xmlns:a16="http://schemas.microsoft.com/office/drawing/2014/main" id="{5EAD4C8F-47BC-3580-A3E3-6E196AEB4186}"/>
                </a:ext>
              </a:extLst>
            </p:cNvPr>
            <p:cNvSpPr/>
            <p:nvPr/>
          </p:nvSpPr>
          <p:spPr bwMode="auto">
            <a:xfrm>
              <a:off x="5272516" y="3219888"/>
              <a:ext cx="0" cy="1710"/>
            </a:xfrm>
            <a:custGeom>
              <a:avLst/>
              <a:gdLst>
                <a:gd name="T0" fmla="*/ 2 h 2"/>
                <a:gd name="T1" fmla="*/ 2 h 2"/>
                <a:gd name="T2" fmla="*/ 0 h 2"/>
                <a:gd name="T3" fmla="*/ 2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lnTo>
                    <a:pt x="0" y="2"/>
                  </a:lnTo>
                  <a:lnTo>
                    <a:pt x="0" y="0"/>
                  </a:ln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62" name="Freeform 98">
              <a:extLst>
                <a:ext uri="{FF2B5EF4-FFF2-40B4-BE49-F238E27FC236}">
                  <a16:creationId xmlns:a16="http://schemas.microsoft.com/office/drawing/2014/main" id="{D2891F4B-90D6-8E66-3DBF-C0FB5872C1EA}"/>
                </a:ext>
              </a:extLst>
            </p:cNvPr>
            <p:cNvSpPr/>
            <p:nvPr/>
          </p:nvSpPr>
          <p:spPr bwMode="auto">
            <a:xfrm>
              <a:off x="5273371" y="3179692"/>
              <a:ext cx="108624" cy="41907"/>
            </a:xfrm>
            <a:custGeom>
              <a:avLst/>
              <a:gdLst>
                <a:gd name="T0" fmla="*/ 127 w 127"/>
                <a:gd name="T1" fmla="*/ 49 h 49"/>
                <a:gd name="T2" fmla="*/ 127 w 127"/>
                <a:gd name="T3" fmla="*/ 47 h 49"/>
                <a:gd name="T4" fmla="*/ 89 w 127"/>
                <a:gd name="T5" fmla="*/ 0 h 49"/>
                <a:gd name="T6" fmla="*/ 65 w 127"/>
                <a:gd name="T7" fmla="*/ 21 h 49"/>
                <a:gd name="T8" fmla="*/ 40 w 127"/>
                <a:gd name="T9" fmla="*/ 0 h 49"/>
                <a:gd name="T10" fmla="*/ 0 w 127"/>
                <a:gd name="T11" fmla="*/ 47 h 49"/>
                <a:gd name="T12" fmla="*/ 0 w 127"/>
                <a:gd name="T13" fmla="*/ 49 h 49"/>
                <a:gd name="T14" fmla="*/ 127 w 127"/>
                <a:gd name="T15" fmla="*/ 49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 h="49">
                  <a:moveTo>
                    <a:pt x="127" y="49"/>
                  </a:moveTo>
                  <a:lnTo>
                    <a:pt x="127" y="47"/>
                  </a:lnTo>
                  <a:lnTo>
                    <a:pt x="89" y="0"/>
                  </a:lnTo>
                  <a:lnTo>
                    <a:pt x="65" y="21"/>
                  </a:lnTo>
                  <a:lnTo>
                    <a:pt x="40" y="0"/>
                  </a:lnTo>
                  <a:lnTo>
                    <a:pt x="0" y="47"/>
                  </a:lnTo>
                  <a:lnTo>
                    <a:pt x="0" y="49"/>
                  </a:lnTo>
                  <a:lnTo>
                    <a:pt x="127" y="4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63" name="Freeform 99">
              <a:extLst>
                <a:ext uri="{FF2B5EF4-FFF2-40B4-BE49-F238E27FC236}">
                  <a16:creationId xmlns:a16="http://schemas.microsoft.com/office/drawing/2014/main" id="{D8963A38-8170-F7E3-5B78-8E3217308A8F}"/>
                </a:ext>
              </a:extLst>
            </p:cNvPr>
            <p:cNvSpPr/>
            <p:nvPr/>
          </p:nvSpPr>
          <p:spPr bwMode="auto">
            <a:xfrm>
              <a:off x="5275082" y="3150614"/>
              <a:ext cx="106913" cy="42762"/>
            </a:xfrm>
            <a:custGeom>
              <a:avLst/>
              <a:gdLst>
                <a:gd name="T0" fmla="*/ 37 w 125"/>
                <a:gd name="T1" fmla="*/ 29 h 50"/>
                <a:gd name="T2" fmla="*/ 38 w 125"/>
                <a:gd name="T3" fmla="*/ 31 h 50"/>
                <a:gd name="T4" fmla="*/ 40 w 125"/>
                <a:gd name="T5" fmla="*/ 33 h 50"/>
                <a:gd name="T6" fmla="*/ 63 w 125"/>
                <a:gd name="T7" fmla="*/ 50 h 50"/>
                <a:gd name="T8" fmla="*/ 83 w 125"/>
                <a:gd name="T9" fmla="*/ 33 h 50"/>
                <a:gd name="T10" fmla="*/ 85 w 125"/>
                <a:gd name="T11" fmla="*/ 31 h 50"/>
                <a:gd name="T12" fmla="*/ 87 w 125"/>
                <a:gd name="T13" fmla="*/ 29 h 50"/>
                <a:gd name="T14" fmla="*/ 125 w 125"/>
                <a:gd name="T15" fmla="*/ 0 h 50"/>
                <a:gd name="T16" fmla="*/ 0 w 125"/>
                <a:gd name="T17" fmla="*/ 0 h 50"/>
                <a:gd name="T18" fmla="*/ 37 w 125"/>
                <a:gd name="T19" fmla="*/ 29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50">
                  <a:moveTo>
                    <a:pt x="37" y="29"/>
                  </a:moveTo>
                  <a:lnTo>
                    <a:pt x="38" y="31"/>
                  </a:lnTo>
                  <a:lnTo>
                    <a:pt x="40" y="33"/>
                  </a:lnTo>
                  <a:lnTo>
                    <a:pt x="63" y="50"/>
                  </a:lnTo>
                  <a:lnTo>
                    <a:pt x="83" y="33"/>
                  </a:lnTo>
                  <a:lnTo>
                    <a:pt x="85" y="31"/>
                  </a:lnTo>
                  <a:lnTo>
                    <a:pt x="87" y="29"/>
                  </a:lnTo>
                  <a:lnTo>
                    <a:pt x="125" y="0"/>
                  </a:lnTo>
                  <a:lnTo>
                    <a:pt x="0" y="0"/>
                  </a:lnTo>
                  <a:lnTo>
                    <a:pt x="37" y="2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64" name="Freeform 100">
              <a:extLst>
                <a:ext uri="{FF2B5EF4-FFF2-40B4-BE49-F238E27FC236}">
                  <a16:creationId xmlns:a16="http://schemas.microsoft.com/office/drawing/2014/main" id="{2056E668-D8C3-8960-D1B5-45188B63D359}"/>
                </a:ext>
              </a:extLst>
            </p:cNvPr>
            <p:cNvSpPr/>
            <p:nvPr/>
          </p:nvSpPr>
          <p:spPr bwMode="auto">
            <a:xfrm>
              <a:off x="3914292" y="2110645"/>
              <a:ext cx="116321" cy="109470"/>
            </a:xfrm>
            <a:custGeom>
              <a:avLst/>
              <a:gdLst>
                <a:gd name="T0" fmla="*/ 23 w 78"/>
                <a:gd name="T1" fmla="*/ 128 h 74"/>
                <a:gd name="T2" fmla="*/ 47 w 78"/>
                <a:gd name="T3" fmla="*/ 106 h 74"/>
                <a:gd name="T4" fmla="*/ 47 w 78"/>
                <a:gd name="T5" fmla="*/ 106 h 74"/>
                <a:gd name="T6" fmla="*/ 47 w 78"/>
                <a:gd name="T7" fmla="*/ 29 h 74"/>
                <a:gd name="T8" fmla="*/ 122 w 78"/>
                <a:gd name="T9" fmla="*/ 29 h 74"/>
                <a:gd name="T10" fmla="*/ 122 w 78"/>
                <a:gd name="T11" fmla="*/ 83 h 74"/>
                <a:gd name="T12" fmla="*/ 113 w 78"/>
                <a:gd name="T13" fmla="*/ 81 h 74"/>
                <a:gd name="T14" fmla="*/ 89 w 78"/>
                <a:gd name="T15" fmla="*/ 106 h 74"/>
                <a:gd name="T16" fmla="*/ 113 w 78"/>
                <a:gd name="T17" fmla="*/ 128 h 74"/>
                <a:gd name="T18" fmla="*/ 136 w 78"/>
                <a:gd name="T19" fmla="*/ 106 h 74"/>
                <a:gd name="T20" fmla="*/ 136 w 78"/>
                <a:gd name="T21" fmla="*/ 106 h 74"/>
                <a:gd name="T22" fmla="*/ 136 w 78"/>
                <a:gd name="T23" fmla="*/ 106 h 74"/>
                <a:gd name="T24" fmla="*/ 136 w 78"/>
                <a:gd name="T25" fmla="*/ 29 h 74"/>
                <a:gd name="T26" fmla="*/ 136 w 78"/>
                <a:gd name="T27" fmla="*/ 0 h 74"/>
                <a:gd name="T28" fmla="*/ 122 w 78"/>
                <a:gd name="T29" fmla="*/ 0 h 74"/>
                <a:gd name="T30" fmla="*/ 47 w 78"/>
                <a:gd name="T31" fmla="*/ 0 h 74"/>
                <a:gd name="T32" fmla="*/ 31 w 78"/>
                <a:gd name="T33" fmla="*/ 0 h 74"/>
                <a:gd name="T34" fmla="*/ 31 w 78"/>
                <a:gd name="T35" fmla="*/ 29 h 74"/>
                <a:gd name="T36" fmla="*/ 31 w 78"/>
                <a:gd name="T37" fmla="*/ 83 h 74"/>
                <a:gd name="T38" fmla="*/ 23 w 78"/>
                <a:gd name="T39" fmla="*/ 81 h 74"/>
                <a:gd name="T40" fmla="*/ 0 w 78"/>
                <a:gd name="T41" fmla="*/ 106 h 74"/>
                <a:gd name="T42" fmla="*/ 23 w 78"/>
                <a:gd name="T43" fmla="*/ 128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74">
                  <a:moveTo>
                    <a:pt x="13" y="74"/>
                  </a:moveTo>
                  <a:cubicBezTo>
                    <a:pt x="21" y="74"/>
                    <a:pt x="27" y="68"/>
                    <a:pt x="27" y="61"/>
                  </a:cubicBezTo>
                  <a:cubicBezTo>
                    <a:pt x="27" y="61"/>
                    <a:pt x="27" y="61"/>
                    <a:pt x="27" y="61"/>
                  </a:cubicBezTo>
                  <a:cubicBezTo>
                    <a:pt x="27" y="17"/>
                    <a:pt x="27" y="17"/>
                    <a:pt x="27" y="17"/>
                  </a:cubicBezTo>
                  <a:cubicBezTo>
                    <a:pt x="70" y="17"/>
                    <a:pt x="70" y="17"/>
                    <a:pt x="70" y="17"/>
                  </a:cubicBezTo>
                  <a:cubicBezTo>
                    <a:pt x="70" y="48"/>
                    <a:pt x="70" y="48"/>
                    <a:pt x="70" y="48"/>
                  </a:cubicBezTo>
                  <a:cubicBezTo>
                    <a:pt x="68" y="48"/>
                    <a:pt x="66" y="47"/>
                    <a:pt x="65" y="47"/>
                  </a:cubicBezTo>
                  <a:cubicBezTo>
                    <a:pt x="57" y="47"/>
                    <a:pt x="51" y="53"/>
                    <a:pt x="51" y="61"/>
                  </a:cubicBezTo>
                  <a:cubicBezTo>
                    <a:pt x="51" y="68"/>
                    <a:pt x="57" y="74"/>
                    <a:pt x="65" y="74"/>
                  </a:cubicBezTo>
                  <a:cubicBezTo>
                    <a:pt x="72" y="74"/>
                    <a:pt x="78" y="68"/>
                    <a:pt x="78" y="61"/>
                  </a:cubicBezTo>
                  <a:cubicBezTo>
                    <a:pt x="78" y="61"/>
                    <a:pt x="78" y="61"/>
                    <a:pt x="78" y="61"/>
                  </a:cubicBezTo>
                  <a:cubicBezTo>
                    <a:pt x="78" y="61"/>
                    <a:pt x="78" y="61"/>
                    <a:pt x="78" y="61"/>
                  </a:cubicBezTo>
                  <a:cubicBezTo>
                    <a:pt x="78" y="17"/>
                    <a:pt x="78" y="17"/>
                    <a:pt x="78" y="17"/>
                  </a:cubicBezTo>
                  <a:cubicBezTo>
                    <a:pt x="78" y="0"/>
                    <a:pt x="78" y="0"/>
                    <a:pt x="78" y="0"/>
                  </a:cubicBezTo>
                  <a:cubicBezTo>
                    <a:pt x="70" y="0"/>
                    <a:pt x="70" y="0"/>
                    <a:pt x="70" y="0"/>
                  </a:cubicBezTo>
                  <a:cubicBezTo>
                    <a:pt x="27" y="0"/>
                    <a:pt x="27" y="0"/>
                    <a:pt x="27" y="0"/>
                  </a:cubicBezTo>
                  <a:cubicBezTo>
                    <a:pt x="18" y="0"/>
                    <a:pt x="18" y="0"/>
                    <a:pt x="18" y="0"/>
                  </a:cubicBezTo>
                  <a:cubicBezTo>
                    <a:pt x="18" y="17"/>
                    <a:pt x="18" y="17"/>
                    <a:pt x="18" y="17"/>
                  </a:cubicBezTo>
                  <a:cubicBezTo>
                    <a:pt x="18" y="48"/>
                    <a:pt x="18" y="48"/>
                    <a:pt x="18" y="48"/>
                  </a:cubicBezTo>
                  <a:cubicBezTo>
                    <a:pt x="17" y="48"/>
                    <a:pt x="15" y="47"/>
                    <a:pt x="13" y="47"/>
                  </a:cubicBezTo>
                  <a:cubicBezTo>
                    <a:pt x="6" y="47"/>
                    <a:pt x="0" y="53"/>
                    <a:pt x="0" y="61"/>
                  </a:cubicBezTo>
                  <a:cubicBezTo>
                    <a:pt x="0" y="68"/>
                    <a:pt x="6" y="74"/>
                    <a:pt x="13" y="7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65" name="Freeform 101">
              <a:extLst>
                <a:ext uri="{FF2B5EF4-FFF2-40B4-BE49-F238E27FC236}">
                  <a16:creationId xmlns:a16="http://schemas.microsoft.com/office/drawing/2014/main" id="{0459FE9D-8CD4-0948-5617-048D8EA7629E}"/>
                </a:ext>
              </a:extLst>
            </p:cNvPr>
            <p:cNvSpPr/>
            <p:nvPr/>
          </p:nvSpPr>
          <p:spPr bwMode="auto">
            <a:xfrm>
              <a:off x="5034741" y="2465569"/>
              <a:ext cx="57305" cy="97497"/>
            </a:xfrm>
            <a:custGeom>
              <a:avLst/>
              <a:gdLst>
                <a:gd name="T0" fmla="*/ 0 w 39"/>
                <a:gd name="T1" fmla="*/ 79 h 66"/>
                <a:gd name="T2" fmla="*/ 0 w 39"/>
                <a:gd name="T3" fmla="*/ 95 h 66"/>
                <a:gd name="T4" fmla="*/ 19 w 39"/>
                <a:gd name="T5" fmla="*/ 114 h 66"/>
                <a:gd name="T6" fmla="*/ 46 w 39"/>
                <a:gd name="T7" fmla="*/ 114 h 66"/>
                <a:gd name="T8" fmla="*/ 67 w 39"/>
                <a:gd name="T9" fmla="*/ 95 h 66"/>
                <a:gd name="T10" fmla="*/ 67 w 39"/>
                <a:gd name="T11" fmla="*/ 79 h 66"/>
                <a:gd name="T12" fmla="*/ 43 w 39"/>
                <a:gd name="T13" fmla="*/ 79 h 66"/>
                <a:gd name="T14" fmla="*/ 43 w 39"/>
                <a:gd name="T15" fmla="*/ 66 h 66"/>
                <a:gd name="T16" fmla="*/ 67 w 39"/>
                <a:gd name="T17" fmla="*/ 66 h 66"/>
                <a:gd name="T18" fmla="*/ 67 w 39"/>
                <a:gd name="T19" fmla="*/ 43 h 66"/>
                <a:gd name="T20" fmla="*/ 43 w 39"/>
                <a:gd name="T21" fmla="*/ 43 h 66"/>
                <a:gd name="T22" fmla="*/ 43 w 39"/>
                <a:gd name="T23" fmla="*/ 29 h 66"/>
                <a:gd name="T24" fmla="*/ 67 w 39"/>
                <a:gd name="T25" fmla="*/ 29 h 66"/>
                <a:gd name="T26" fmla="*/ 67 w 39"/>
                <a:gd name="T27" fmla="*/ 19 h 66"/>
                <a:gd name="T28" fmla="*/ 46 w 39"/>
                <a:gd name="T29" fmla="*/ 0 h 66"/>
                <a:gd name="T30" fmla="*/ 19 w 39"/>
                <a:gd name="T31" fmla="*/ 0 h 66"/>
                <a:gd name="T32" fmla="*/ 0 w 39"/>
                <a:gd name="T33" fmla="*/ 19 h 66"/>
                <a:gd name="T34" fmla="*/ 0 w 39"/>
                <a:gd name="T35" fmla="*/ 29 h 66"/>
                <a:gd name="T36" fmla="*/ 24 w 39"/>
                <a:gd name="T37" fmla="*/ 29 h 66"/>
                <a:gd name="T38" fmla="*/ 24 w 39"/>
                <a:gd name="T39" fmla="*/ 43 h 66"/>
                <a:gd name="T40" fmla="*/ 0 w 39"/>
                <a:gd name="T41" fmla="*/ 43 h 66"/>
                <a:gd name="T42" fmla="*/ 0 w 39"/>
                <a:gd name="T43" fmla="*/ 66 h 66"/>
                <a:gd name="T44" fmla="*/ 24 w 39"/>
                <a:gd name="T45" fmla="*/ 66 h 66"/>
                <a:gd name="T46" fmla="*/ 24 w 39"/>
                <a:gd name="T47" fmla="*/ 79 h 66"/>
                <a:gd name="T48" fmla="*/ 0 w 39"/>
                <a:gd name="T49" fmla="*/ 79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 h="66">
                  <a:moveTo>
                    <a:pt x="0" y="46"/>
                  </a:moveTo>
                  <a:cubicBezTo>
                    <a:pt x="0" y="55"/>
                    <a:pt x="0" y="55"/>
                    <a:pt x="0" y="55"/>
                  </a:cubicBezTo>
                  <a:cubicBezTo>
                    <a:pt x="0" y="61"/>
                    <a:pt x="5" y="66"/>
                    <a:pt x="11" y="66"/>
                  </a:cubicBezTo>
                  <a:cubicBezTo>
                    <a:pt x="27" y="66"/>
                    <a:pt x="27" y="66"/>
                    <a:pt x="27" y="66"/>
                  </a:cubicBezTo>
                  <a:cubicBezTo>
                    <a:pt x="34" y="66"/>
                    <a:pt x="39" y="61"/>
                    <a:pt x="39" y="55"/>
                  </a:cubicBezTo>
                  <a:cubicBezTo>
                    <a:pt x="39" y="46"/>
                    <a:pt x="39" y="46"/>
                    <a:pt x="39" y="46"/>
                  </a:cubicBezTo>
                  <a:cubicBezTo>
                    <a:pt x="25" y="46"/>
                    <a:pt x="25" y="46"/>
                    <a:pt x="25" y="46"/>
                  </a:cubicBezTo>
                  <a:cubicBezTo>
                    <a:pt x="25" y="38"/>
                    <a:pt x="25" y="38"/>
                    <a:pt x="25" y="38"/>
                  </a:cubicBezTo>
                  <a:cubicBezTo>
                    <a:pt x="39" y="38"/>
                    <a:pt x="39" y="38"/>
                    <a:pt x="39" y="38"/>
                  </a:cubicBezTo>
                  <a:cubicBezTo>
                    <a:pt x="39" y="25"/>
                    <a:pt x="39" y="25"/>
                    <a:pt x="39" y="25"/>
                  </a:cubicBezTo>
                  <a:cubicBezTo>
                    <a:pt x="25" y="25"/>
                    <a:pt x="25" y="25"/>
                    <a:pt x="25" y="25"/>
                  </a:cubicBezTo>
                  <a:cubicBezTo>
                    <a:pt x="25" y="17"/>
                    <a:pt x="25" y="17"/>
                    <a:pt x="25" y="17"/>
                  </a:cubicBezTo>
                  <a:cubicBezTo>
                    <a:pt x="39" y="17"/>
                    <a:pt x="39" y="17"/>
                    <a:pt x="39" y="17"/>
                  </a:cubicBezTo>
                  <a:cubicBezTo>
                    <a:pt x="39" y="11"/>
                    <a:pt x="39" y="11"/>
                    <a:pt x="39" y="11"/>
                  </a:cubicBezTo>
                  <a:cubicBezTo>
                    <a:pt x="39" y="5"/>
                    <a:pt x="34" y="0"/>
                    <a:pt x="27" y="0"/>
                  </a:cubicBezTo>
                  <a:cubicBezTo>
                    <a:pt x="11" y="0"/>
                    <a:pt x="11" y="0"/>
                    <a:pt x="11" y="0"/>
                  </a:cubicBezTo>
                  <a:cubicBezTo>
                    <a:pt x="5" y="0"/>
                    <a:pt x="0" y="5"/>
                    <a:pt x="0" y="11"/>
                  </a:cubicBezTo>
                  <a:cubicBezTo>
                    <a:pt x="0" y="17"/>
                    <a:pt x="0" y="17"/>
                    <a:pt x="0" y="17"/>
                  </a:cubicBezTo>
                  <a:cubicBezTo>
                    <a:pt x="14" y="17"/>
                    <a:pt x="14" y="17"/>
                    <a:pt x="14" y="17"/>
                  </a:cubicBezTo>
                  <a:cubicBezTo>
                    <a:pt x="14" y="25"/>
                    <a:pt x="14" y="25"/>
                    <a:pt x="14" y="25"/>
                  </a:cubicBezTo>
                  <a:cubicBezTo>
                    <a:pt x="0" y="25"/>
                    <a:pt x="0" y="25"/>
                    <a:pt x="0" y="25"/>
                  </a:cubicBezTo>
                  <a:cubicBezTo>
                    <a:pt x="0" y="38"/>
                    <a:pt x="0" y="38"/>
                    <a:pt x="0" y="38"/>
                  </a:cubicBezTo>
                  <a:cubicBezTo>
                    <a:pt x="14" y="38"/>
                    <a:pt x="14" y="38"/>
                    <a:pt x="14" y="38"/>
                  </a:cubicBezTo>
                  <a:cubicBezTo>
                    <a:pt x="14" y="46"/>
                    <a:pt x="14" y="46"/>
                    <a:pt x="14" y="46"/>
                  </a:cubicBezTo>
                  <a:lnTo>
                    <a:pt x="0" y="46"/>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66" name="Freeform 102">
              <a:extLst>
                <a:ext uri="{FF2B5EF4-FFF2-40B4-BE49-F238E27FC236}">
                  <a16:creationId xmlns:a16="http://schemas.microsoft.com/office/drawing/2014/main" id="{12F27B7D-719F-47A8-CD4A-6392CE9DD3BC}"/>
                </a:ext>
              </a:extLst>
            </p:cNvPr>
            <p:cNvSpPr/>
            <p:nvPr/>
          </p:nvSpPr>
          <p:spPr bwMode="auto">
            <a:xfrm>
              <a:off x="5016780" y="2552803"/>
              <a:ext cx="92373" cy="60722"/>
            </a:xfrm>
            <a:custGeom>
              <a:avLst/>
              <a:gdLst>
                <a:gd name="T0" fmla="*/ 0 w 62"/>
                <a:gd name="T1" fmla="*/ 3 h 41"/>
                <a:gd name="T2" fmla="*/ 35 w 62"/>
                <a:gd name="T3" fmla="*/ 33 h 41"/>
                <a:gd name="T4" fmla="*/ 47 w 62"/>
                <a:gd name="T5" fmla="*/ 33 h 41"/>
                <a:gd name="T6" fmla="*/ 47 w 62"/>
                <a:gd name="T7" fmla="*/ 55 h 41"/>
                <a:gd name="T8" fmla="*/ 33 w 62"/>
                <a:gd name="T9" fmla="*/ 55 h 41"/>
                <a:gd name="T10" fmla="*/ 33 w 62"/>
                <a:gd name="T11" fmla="*/ 71 h 41"/>
                <a:gd name="T12" fmla="*/ 75 w 62"/>
                <a:gd name="T13" fmla="*/ 71 h 41"/>
                <a:gd name="T14" fmla="*/ 75 w 62"/>
                <a:gd name="T15" fmla="*/ 55 h 41"/>
                <a:gd name="T16" fmla="*/ 61 w 62"/>
                <a:gd name="T17" fmla="*/ 55 h 41"/>
                <a:gd name="T18" fmla="*/ 61 w 62"/>
                <a:gd name="T19" fmla="*/ 33 h 41"/>
                <a:gd name="T20" fmla="*/ 73 w 62"/>
                <a:gd name="T21" fmla="*/ 33 h 41"/>
                <a:gd name="T22" fmla="*/ 108 w 62"/>
                <a:gd name="T23" fmla="*/ 3 h 41"/>
                <a:gd name="T24" fmla="*/ 94 w 62"/>
                <a:gd name="T25" fmla="*/ 0 h 41"/>
                <a:gd name="T26" fmla="*/ 73 w 62"/>
                <a:gd name="T27" fmla="*/ 19 h 41"/>
                <a:gd name="T28" fmla="*/ 35 w 62"/>
                <a:gd name="T29" fmla="*/ 19 h 41"/>
                <a:gd name="T30" fmla="*/ 14 w 62"/>
                <a:gd name="T31" fmla="*/ 0 h 41"/>
                <a:gd name="T32" fmla="*/ 0 w 62"/>
                <a:gd name="T33" fmla="*/ 3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41">
                  <a:moveTo>
                    <a:pt x="0" y="2"/>
                  </a:moveTo>
                  <a:cubicBezTo>
                    <a:pt x="2" y="12"/>
                    <a:pt x="11" y="19"/>
                    <a:pt x="20" y="19"/>
                  </a:cubicBezTo>
                  <a:cubicBezTo>
                    <a:pt x="27" y="19"/>
                    <a:pt x="27" y="19"/>
                    <a:pt x="27" y="19"/>
                  </a:cubicBezTo>
                  <a:cubicBezTo>
                    <a:pt x="27" y="32"/>
                    <a:pt x="27" y="32"/>
                    <a:pt x="27" y="32"/>
                  </a:cubicBezTo>
                  <a:cubicBezTo>
                    <a:pt x="19" y="32"/>
                    <a:pt x="19" y="32"/>
                    <a:pt x="19" y="32"/>
                  </a:cubicBezTo>
                  <a:cubicBezTo>
                    <a:pt x="19" y="41"/>
                    <a:pt x="19" y="41"/>
                    <a:pt x="19" y="41"/>
                  </a:cubicBezTo>
                  <a:cubicBezTo>
                    <a:pt x="43" y="41"/>
                    <a:pt x="43" y="41"/>
                    <a:pt x="43" y="41"/>
                  </a:cubicBezTo>
                  <a:cubicBezTo>
                    <a:pt x="43" y="32"/>
                    <a:pt x="43" y="32"/>
                    <a:pt x="43" y="32"/>
                  </a:cubicBezTo>
                  <a:cubicBezTo>
                    <a:pt x="35" y="32"/>
                    <a:pt x="35" y="32"/>
                    <a:pt x="35" y="32"/>
                  </a:cubicBezTo>
                  <a:cubicBezTo>
                    <a:pt x="35" y="19"/>
                    <a:pt x="35" y="19"/>
                    <a:pt x="35" y="19"/>
                  </a:cubicBezTo>
                  <a:cubicBezTo>
                    <a:pt x="42" y="19"/>
                    <a:pt x="42" y="19"/>
                    <a:pt x="42" y="19"/>
                  </a:cubicBezTo>
                  <a:cubicBezTo>
                    <a:pt x="52" y="19"/>
                    <a:pt x="60" y="10"/>
                    <a:pt x="62" y="2"/>
                  </a:cubicBezTo>
                  <a:cubicBezTo>
                    <a:pt x="54" y="0"/>
                    <a:pt x="54" y="0"/>
                    <a:pt x="54" y="0"/>
                  </a:cubicBezTo>
                  <a:cubicBezTo>
                    <a:pt x="53" y="5"/>
                    <a:pt x="48" y="11"/>
                    <a:pt x="42" y="11"/>
                  </a:cubicBezTo>
                  <a:cubicBezTo>
                    <a:pt x="20" y="11"/>
                    <a:pt x="20" y="11"/>
                    <a:pt x="20" y="11"/>
                  </a:cubicBezTo>
                  <a:cubicBezTo>
                    <a:pt x="15" y="11"/>
                    <a:pt x="9" y="6"/>
                    <a:pt x="8" y="0"/>
                  </a:cubicBezTo>
                  <a:lnTo>
                    <a:pt x="0"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67" name="Freeform 103">
              <a:extLst>
                <a:ext uri="{FF2B5EF4-FFF2-40B4-BE49-F238E27FC236}">
                  <a16:creationId xmlns:a16="http://schemas.microsoft.com/office/drawing/2014/main" id="{D2E44114-D843-C2E8-0163-E383A188580A}"/>
                </a:ext>
              </a:extLst>
            </p:cNvPr>
            <p:cNvSpPr>
              <a:spLocks noEditPoints="1"/>
            </p:cNvSpPr>
            <p:nvPr/>
          </p:nvSpPr>
          <p:spPr bwMode="auto">
            <a:xfrm>
              <a:off x="4282929" y="3332779"/>
              <a:ext cx="110334" cy="102628"/>
            </a:xfrm>
            <a:custGeom>
              <a:avLst/>
              <a:gdLst>
                <a:gd name="T0" fmla="*/ 122 w 74"/>
                <a:gd name="T1" fmla="*/ 120 h 69"/>
                <a:gd name="T2" fmla="*/ 122 w 74"/>
                <a:gd name="T3" fmla="*/ 111 h 69"/>
                <a:gd name="T4" fmla="*/ 129 w 74"/>
                <a:gd name="T5" fmla="*/ 17 h 69"/>
                <a:gd name="T6" fmla="*/ 113 w 74"/>
                <a:gd name="T7" fmla="*/ 31 h 69"/>
                <a:gd name="T8" fmla="*/ 113 w 74"/>
                <a:gd name="T9" fmla="*/ 47 h 69"/>
                <a:gd name="T10" fmla="*/ 113 w 74"/>
                <a:gd name="T11" fmla="*/ 57 h 69"/>
                <a:gd name="T12" fmla="*/ 113 w 74"/>
                <a:gd name="T13" fmla="*/ 71 h 69"/>
                <a:gd name="T14" fmla="*/ 56 w 74"/>
                <a:gd name="T15" fmla="*/ 5 h 69"/>
                <a:gd name="T16" fmla="*/ 54 w 74"/>
                <a:gd name="T17" fmla="*/ 7 h 69"/>
                <a:gd name="T18" fmla="*/ 54 w 74"/>
                <a:gd name="T19" fmla="*/ 111 h 69"/>
                <a:gd name="T20" fmla="*/ 106 w 74"/>
                <a:gd name="T21" fmla="*/ 111 h 69"/>
                <a:gd name="T22" fmla="*/ 113 w 74"/>
                <a:gd name="T23" fmla="*/ 120 h 69"/>
                <a:gd name="T24" fmla="*/ 106 w 74"/>
                <a:gd name="T25" fmla="*/ 64 h 69"/>
                <a:gd name="T26" fmla="*/ 113 w 74"/>
                <a:gd name="T27" fmla="*/ 47 h 69"/>
                <a:gd name="T28" fmla="*/ 106 w 74"/>
                <a:gd name="T29" fmla="*/ 40 h 69"/>
                <a:gd name="T30" fmla="*/ 113 w 74"/>
                <a:gd name="T31" fmla="*/ 17 h 69"/>
                <a:gd name="T32" fmla="*/ 54 w 74"/>
                <a:gd name="T33" fmla="*/ 30 h 69"/>
                <a:gd name="T34" fmla="*/ 92 w 74"/>
                <a:gd name="T35" fmla="*/ 99 h 69"/>
                <a:gd name="T36" fmla="*/ 54 w 74"/>
                <a:gd name="T37" fmla="*/ 99 h 69"/>
                <a:gd name="T38" fmla="*/ 113 w 74"/>
                <a:gd name="T39" fmla="*/ 57 h 69"/>
                <a:gd name="T40" fmla="*/ 54 w 74"/>
                <a:gd name="T41" fmla="*/ 3 h 69"/>
                <a:gd name="T42" fmla="*/ 28 w 74"/>
                <a:gd name="T43" fmla="*/ 17 h 69"/>
                <a:gd name="T44" fmla="*/ 0 w 74"/>
                <a:gd name="T45" fmla="*/ 5 h 69"/>
                <a:gd name="T46" fmla="*/ 17 w 74"/>
                <a:gd name="T47" fmla="*/ 17 h 69"/>
                <a:gd name="T48" fmla="*/ 2 w 74"/>
                <a:gd name="T49" fmla="*/ 111 h 69"/>
                <a:gd name="T50" fmla="*/ 12 w 74"/>
                <a:gd name="T51" fmla="*/ 111 h 69"/>
                <a:gd name="T52" fmla="*/ 28 w 74"/>
                <a:gd name="T53" fmla="*/ 120 h 69"/>
                <a:gd name="T54" fmla="*/ 28 w 74"/>
                <a:gd name="T55" fmla="*/ 111 h 69"/>
                <a:gd name="T56" fmla="*/ 54 w 74"/>
                <a:gd name="T57" fmla="*/ 99 h 69"/>
                <a:gd name="T58" fmla="*/ 14 w 74"/>
                <a:gd name="T59" fmla="*/ 30 h 69"/>
                <a:gd name="T60" fmla="*/ 54 w 74"/>
                <a:gd name="T61" fmla="*/ 17 h 69"/>
                <a:gd name="T62" fmla="*/ 40 w 74"/>
                <a:gd name="T63" fmla="*/ 17 h 69"/>
                <a:gd name="T64" fmla="*/ 54 w 74"/>
                <a:gd name="T65" fmla="*/ 3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 h="69">
                  <a:moveTo>
                    <a:pt x="65" y="69"/>
                  </a:moveTo>
                  <a:cubicBezTo>
                    <a:pt x="70" y="69"/>
                    <a:pt x="70" y="69"/>
                    <a:pt x="70" y="69"/>
                  </a:cubicBezTo>
                  <a:cubicBezTo>
                    <a:pt x="70" y="64"/>
                    <a:pt x="70" y="64"/>
                    <a:pt x="70" y="64"/>
                  </a:cubicBezTo>
                  <a:cubicBezTo>
                    <a:pt x="70" y="64"/>
                    <a:pt x="70" y="64"/>
                    <a:pt x="70" y="64"/>
                  </a:cubicBezTo>
                  <a:cubicBezTo>
                    <a:pt x="74" y="64"/>
                    <a:pt x="74" y="64"/>
                    <a:pt x="74" y="64"/>
                  </a:cubicBezTo>
                  <a:cubicBezTo>
                    <a:pt x="74" y="10"/>
                    <a:pt x="74" y="10"/>
                    <a:pt x="74" y="10"/>
                  </a:cubicBezTo>
                  <a:cubicBezTo>
                    <a:pt x="65" y="10"/>
                    <a:pt x="65" y="10"/>
                    <a:pt x="65" y="10"/>
                  </a:cubicBezTo>
                  <a:cubicBezTo>
                    <a:pt x="65" y="18"/>
                    <a:pt x="65" y="18"/>
                    <a:pt x="65" y="18"/>
                  </a:cubicBezTo>
                  <a:cubicBezTo>
                    <a:pt x="67" y="18"/>
                    <a:pt x="69" y="20"/>
                    <a:pt x="69" y="23"/>
                  </a:cubicBezTo>
                  <a:cubicBezTo>
                    <a:pt x="69" y="25"/>
                    <a:pt x="67" y="27"/>
                    <a:pt x="65" y="27"/>
                  </a:cubicBezTo>
                  <a:cubicBezTo>
                    <a:pt x="65" y="33"/>
                    <a:pt x="65" y="33"/>
                    <a:pt x="65" y="33"/>
                  </a:cubicBezTo>
                  <a:cubicBezTo>
                    <a:pt x="65" y="33"/>
                    <a:pt x="65" y="33"/>
                    <a:pt x="65" y="33"/>
                  </a:cubicBezTo>
                  <a:cubicBezTo>
                    <a:pt x="67" y="33"/>
                    <a:pt x="69" y="35"/>
                    <a:pt x="69" y="37"/>
                  </a:cubicBezTo>
                  <a:cubicBezTo>
                    <a:pt x="69" y="39"/>
                    <a:pt x="67" y="41"/>
                    <a:pt x="65" y="41"/>
                  </a:cubicBezTo>
                  <a:lnTo>
                    <a:pt x="65" y="69"/>
                  </a:lnTo>
                  <a:close/>
                  <a:moveTo>
                    <a:pt x="32" y="3"/>
                  </a:moveTo>
                  <a:cubicBezTo>
                    <a:pt x="31" y="2"/>
                    <a:pt x="31" y="2"/>
                    <a:pt x="31" y="2"/>
                  </a:cubicBezTo>
                  <a:cubicBezTo>
                    <a:pt x="31" y="4"/>
                    <a:pt x="31" y="4"/>
                    <a:pt x="31" y="4"/>
                  </a:cubicBezTo>
                  <a:cubicBezTo>
                    <a:pt x="32" y="3"/>
                    <a:pt x="32" y="3"/>
                    <a:pt x="32" y="3"/>
                  </a:cubicBezTo>
                  <a:close/>
                  <a:moveTo>
                    <a:pt x="31" y="64"/>
                  </a:moveTo>
                  <a:cubicBezTo>
                    <a:pt x="61" y="64"/>
                    <a:pt x="61" y="64"/>
                    <a:pt x="61" y="64"/>
                  </a:cubicBezTo>
                  <a:cubicBezTo>
                    <a:pt x="61" y="64"/>
                    <a:pt x="61" y="64"/>
                    <a:pt x="61" y="64"/>
                  </a:cubicBezTo>
                  <a:cubicBezTo>
                    <a:pt x="61" y="69"/>
                    <a:pt x="61" y="69"/>
                    <a:pt x="61" y="69"/>
                  </a:cubicBezTo>
                  <a:cubicBezTo>
                    <a:pt x="65" y="69"/>
                    <a:pt x="65" y="69"/>
                    <a:pt x="65" y="69"/>
                  </a:cubicBezTo>
                  <a:cubicBezTo>
                    <a:pt x="65" y="41"/>
                    <a:pt x="65" y="41"/>
                    <a:pt x="65" y="41"/>
                  </a:cubicBezTo>
                  <a:cubicBezTo>
                    <a:pt x="63" y="41"/>
                    <a:pt x="61" y="39"/>
                    <a:pt x="61" y="37"/>
                  </a:cubicBezTo>
                  <a:cubicBezTo>
                    <a:pt x="61" y="35"/>
                    <a:pt x="63" y="33"/>
                    <a:pt x="65" y="33"/>
                  </a:cubicBezTo>
                  <a:cubicBezTo>
                    <a:pt x="65" y="27"/>
                    <a:pt x="65" y="27"/>
                    <a:pt x="65" y="27"/>
                  </a:cubicBezTo>
                  <a:cubicBezTo>
                    <a:pt x="63" y="27"/>
                    <a:pt x="61" y="25"/>
                    <a:pt x="61" y="23"/>
                  </a:cubicBezTo>
                  <a:cubicBezTo>
                    <a:pt x="61" y="23"/>
                    <a:pt x="61" y="23"/>
                    <a:pt x="61" y="23"/>
                  </a:cubicBezTo>
                  <a:cubicBezTo>
                    <a:pt x="61" y="20"/>
                    <a:pt x="63" y="18"/>
                    <a:pt x="65" y="18"/>
                  </a:cubicBezTo>
                  <a:cubicBezTo>
                    <a:pt x="65" y="10"/>
                    <a:pt x="65" y="10"/>
                    <a:pt x="65" y="10"/>
                  </a:cubicBezTo>
                  <a:cubicBezTo>
                    <a:pt x="31" y="10"/>
                    <a:pt x="31" y="10"/>
                    <a:pt x="31" y="10"/>
                  </a:cubicBezTo>
                  <a:cubicBezTo>
                    <a:pt x="31" y="17"/>
                    <a:pt x="31" y="17"/>
                    <a:pt x="31" y="17"/>
                  </a:cubicBezTo>
                  <a:cubicBezTo>
                    <a:pt x="53" y="17"/>
                    <a:pt x="53" y="17"/>
                    <a:pt x="53" y="17"/>
                  </a:cubicBezTo>
                  <a:cubicBezTo>
                    <a:pt x="53" y="57"/>
                    <a:pt x="53" y="57"/>
                    <a:pt x="53" y="57"/>
                  </a:cubicBezTo>
                  <a:cubicBezTo>
                    <a:pt x="53" y="57"/>
                    <a:pt x="53" y="57"/>
                    <a:pt x="53" y="57"/>
                  </a:cubicBezTo>
                  <a:cubicBezTo>
                    <a:pt x="31" y="57"/>
                    <a:pt x="31" y="57"/>
                    <a:pt x="31" y="57"/>
                  </a:cubicBezTo>
                  <a:cubicBezTo>
                    <a:pt x="31" y="64"/>
                    <a:pt x="31" y="64"/>
                    <a:pt x="31" y="64"/>
                  </a:cubicBezTo>
                  <a:close/>
                  <a:moveTo>
                    <a:pt x="65" y="33"/>
                  </a:moveTo>
                  <a:cubicBezTo>
                    <a:pt x="65" y="33"/>
                    <a:pt x="65" y="33"/>
                    <a:pt x="65" y="33"/>
                  </a:cubicBezTo>
                  <a:moveTo>
                    <a:pt x="31" y="2"/>
                  </a:moveTo>
                  <a:cubicBezTo>
                    <a:pt x="29" y="0"/>
                    <a:pt x="29" y="0"/>
                    <a:pt x="29" y="0"/>
                  </a:cubicBezTo>
                  <a:cubicBezTo>
                    <a:pt x="16" y="10"/>
                    <a:pt x="16" y="10"/>
                    <a:pt x="16" y="10"/>
                  </a:cubicBezTo>
                  <a:cubicBezTo>
                    <a:pt x="3" y="0"/>
                    <a:pt x="3" y="0"/>
                    <a:pt x="3" y="0"/>
                  </a:cubicBezTo>
                  <a:cubicBezTo>
                    <a:pt x="0" y="3"/>
                    <a:pt x="0" y="3"/>
                    <a:pt x="0" y="3"/>
                  </a:cubicBezTo>
                  <a:cubicBezTo>
                    <a:pt x="9" y="10"/>
                    <a:pt x="9" y="10"/>
                    <a:pt x="9" y="10"/>
                  </a:cubicBezTo>
                  <a:cubicBezTo>
                    <a:pt x="10" y="10"/>
                    <a:pt x="10" y="10"/>
                    <a:pt x="10" y="10"/>
                  </a:cubicBezTo>
                  <a:cubicBezTo>
                    <a:pt x="1" y="10"/>
                    <a:pt x="1" y="10"/>
                    <a:pt x="1" y="10"/>
                  </a:cubicBezTo>
                  <a:cubicBezTo>
                    <a:pt x="1" y="64"/>
                    <a:pt x="1" y="64"/>
                    <a:pt x="1" y="64"/>
                  </a:cubicBezTo>
                  <a:cubicBezTo>
                    <a:pt x="7" y="64"/>
                    <a:pt x="7" y="64"/>
                    <a:pt x="7" y="64"/>
                  </a:cubicBezTo>
                  <a:cubicBezTo>
                    <a:pt x="7" y="64"/>
                    <a:pt x="7" y="64"/>
                    <a:pt x="7" y="64"/>
                  </a:cubicBezTo>
                  <a:cubicBezTo>
                    <a:pt x="7" y="69"/>
                    <a:pt x="7" y="69"/>
                    <a:pt x="7" y="69"/>
                  </a:cubicBezTo>
                  <a:cubicBezTo>
                    <a:pt x="16" y="69"/>
                    <a:pt x="16" y="69"/>
                    <a:pt x="16" y="69"/>
                  </a:cubicBezTo>
                  <a:cubicBezTo>
                    <a:pt x="16" y="64"/>
                    <a:pt x="16" y="64"/>
                    <a:pt x="16" y="64"/>
                  </a:cubicBezTo>
                  <a:cubicBezTo>
                    <a:pt x="16" y="64"/>
                    <a:pt x="16" y="64"/>
                    <a:pt x="16" y="64"/>
                  </a:cubicBezTo>
                  <a:cubicBezTo>
                    <a:pt x="31" y="64"/>
                    <a:pt x="31" y="64"/>
                    <a:pt x="31" y="64"/>
                  </a:cubicBezTo>
                  <a:cubicBezTo>
                    <a:pt x="31" y="57"/>
                    <a:pt x="31" y="57"/>
                    <a:pt x="31" y="57"/>
                  </a:cubicBezTo>
                  <a:cubicBezTo>
                    <a:pt x="8" y="57"/>
                    <a:pt x="8" y="57"/>
                    <a:pt x="8" y="57"/>
                  </a:cubicBezTo>
                  <a:cubicBezTo>
                    <a:pt x="8" y="17"/>
                    <a:pt x="8" y="17"/>
                    <a:pt x="8" y="17"/>
                  </a:cubicBezTo>
                  <a:cubicBezTo>
                    <a:pt x="31" y="17"/>
                    <a:pt x="31" y="17"/>
                    <a:pt x="31" y="17"/>
                  </a:cubicBezTo>
                  <a:cubicBezTo>
                    <a:pt x="31" y="10"/>
                    <a:pt x="31" y="10"/>
                    <a:pt x="31" y="10"/>
                  </a:cubicBezTo>
                  <a:cubicBezTo>
                    <a:pt x="22" y="10"/>
                    <a:pt x="22" y="10"/>
                    <a:pt x="22" y="10"/>
                  </a:cubicBezTo>
                  <a:cubicBezTo>
                    <a:pt x="23" y="10"/>
                    <a:pt x="23" y="10"/>
                    <a:pt x="23" y="10"/>
                  </a:cubicBezTo>
                  <a:cubicBezTo>
                    <a:pt x="31" y="4"/>
                    <a:pt x="31" y="4"/>
                    <a:pt x="31" y="4"/>
                  </a:cubicBezTo>
                  <a:lnTo>
                    <a:pt x="31" y="2"/>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68" name="Oval 104">
              <a:extLst>
                <a:ext uri="{FF2B5EF4-FFF2-40B4-BE49-F238E27FC236}">
                  <a16:creationId xmlns:a16="http://schemas.microsoft.com/office/drawing/2014/main" id="{F984A010-9271-869E-9D03-6058984FECB4}"/>
                </a:ext>
              </a:extLst>
            </p:cNvPr>
            <p:cNvSpPr>
              <a:spLocks noChangeArrowheads="1"/>
            </p:cNvSpPr>
            <p:nvPr/>
          </p:nvSpPr>
          <p:spPr bwMode="auto">
            <a:xfrm>
              <a:off x="5319558" y="2126895"/>
              <a:ext cx="29936" cy="29078"/>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69" name="Freeform 105">
              <a:extLst>
                <a:ext uri="{FF2B5EF4-FFF2-40B4-BE49-F238E27FC236}">
                  <a16:creationId xmlns:a16="http://schemas.microsoft.com/office/drawing/2014/main" id="{FB31FDBB-81D9-C846-CEBB-EE8A5CD689CC}"/>
                </a:ext>
              </a:extLst>
            </p:cNvPr>
            <p:cNvSpPr/>
            <p:nvPr/>
          </p:nvSpPr>
          <p:spPr bwMode="auto">
            <a:xfrm>
              <a:off x="5299031" y="2161960"/>
              <a:ext cx="70135" cy="106905"/>
            </a:xfrm>
            <a:custGeom>
              <a:avLst/>
              <a:gdLst>
                <a:gd name="T0" fmla="*/ 14 w 82"/>
                <a:gd name="T1" fmla="*/ 23 h 125"/>
                <a:gd name="T2" fmla="*/ 19 w 82"/>
                <a:gd name="T3" fmla="*/ 23 h 125"/>
                <a:gd name="T4" fmla="*/ 19 w 82"/>
                <a:gd name="T5" fmla="*/ 65 h 125"/>
                <a:gd name="T6" fmla="*/ 19 w 82"/>
                <a:gd name="T7" fmla="*/ 65 h 125"/>
                <a:gd name="T8" fmla="*/ 19 w 82"/>
                <a:gd name="T9" fmla="*/ 125 h 125"/>
                <a:gd name="T10" fmla="*/ 38 w 82"/>
                <a:gd name="T11" fmla="*/ 125 h 125"/>
                <a:gd name="T12" fmla="*/ 38 w 82"/>
                <a:gd name="T13" fmla="*/ 59 h 125"/>
                <a:gd name="T14" fmla="*/ 45 w 82"/>
                <a:gd name="T15" fmla="*/ 59 h 125"/>
                <a:gd name="T16" fmla="*/ 45 w 82"/>
                <a:gd name="T17" fmla="*/ 125 h 125"/>
                <a:gd name="T18" fmla="*/ 64 w 82"/>
                <a:gd name="T19" fmla="*/ 125 h 125"/>
                <a:gd name="T20" fmla="*/ 64 w 82"/>
                <a:gd name="T21" fmla="*/ 59 h 125"/>
                <a:gd name="T22" fmla="*/ 64 w 82"/>
                <a:gd name="T23" fmla="*/ 59 h 125"/>
                <a:gd name="T24" fmla="*/ 64 w 82"/>
                <a:gd name="T25" fmla="*/ 23 h 125"/>
                <a:gd name="T26" fmla="*/ 69 w 82"/>
                <a:gd name="T27" fmla="*/ 23 h 125"/>
                <a:gd name="T28" fmla="*/ 69 w 82"/>
                <a:gd name="T29" fmla="*/ 59 h 125"/>
                <a:gd name="T30" fmla="*/ 82 w 82"/>
                <a:gd name="T31" fmla="*/ 59 h 125"/>
                <a:gd name="T32" fmla="*/ 82 w 82"/>
                <a:gd name="T33" fmla="*/ 0 h 125"/>
                <a:gd name="T34" fmla="*/ 0 w 82"/>
                <a:gd name="T35" fmla="*/ 0 h 125"/>
                <a:gd name="T36" fmla="*/ 0 w 82"/>
                <a:gd name="T37" fmla="*/ 59 h 125"/>
                <a:gd name="T38" fmla="*/ 14 w 82"/>
                <a:gd name="T39" fmla="*/ 59 h 125"/>
                <a:gd name="T40" fmla="*/ 14 w 82"/>
                <a:gd name="T41" fmla="*/ 23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2" h="125">
                  <a:moveTo>
                    <a:pt x="14" y="23"/>
                  </a:moveTo>
                  <a:lnTo>
                    <a:pt x="19" y="23"/>
                  </a:lnTo>
                  <a:lnTo>
                    <a:pt x="19" y="65"/>
                  </a:lnTo>
                  <a:lnTo>
                    <a:pt x="19" y="125"/>
                  </a:lnTo>
                  <a:lnTo>
                    <a:pt x="38" y="125"/>
                  </a:lnTo>
                  <a:lnTo>
                    <a:pt x="38" y="59"/>
                  </a:lnTo>
                  <a:lnTo>
                    <a:pt x="45" y="59"/>
                  </a:lnTo>
                  <a:lnTo>
                    <a:pt x="45" y="125"/>
                  </a:lnTo>
                  <a:lnTo>
                    <a:pt x="64" y="125"/>
                  </a:lnTo>
                  <a:lnTo>
                    <a:pt x="64" y="59"/>
                  </a:lnTo>
                  <a:lnTo>
                    <a:pt x="64" y="23"/>
                  </a:lnTo>
                  <a:lnTo>
                    <a:pt x="69" y="23"/>
                  </a:lnTo>
                  <a:lnTo>
                    <a:pt x="69" y="59"/>
                  </a:lnTo>
                  <a:lnTo>
                    <a:pt x="82" y="59"/>
                  </a:lnTo>
                  <a:lnTo>
                    <a:pt x="82" y="0"/>
                  </a:lnTo>
                  <a:lnTo>
                    <a:pt x="0" y="0"/>
                  </a:lnTo>
                  <a:lnTo>
                    <a:pt x="0" y="59"/>
                  </a:lnTo>
                  <a:lnTo>
                    <a:pt x="14" y="59"/>
                  </a:lnTo>
                  <a:lnTo>
                    <a:pt x="14" y="23"/>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70" name="Oval 106">
              <a:extLst>
                <a:ext uri="{FF2B5EF4-FFF2-40B4-BE49-F238E27FC236}">
                  <a16:creationId xmlns:a16="http://schemas.microsoft.com/office/drawing/2014/main" id="{95C32FE9-A7DF-7A3F-C218-0A467FCC7FD3}"/>
                </a:ext>
              </a:extLst>
            </p:cNvPr>
            <p:cNvSpPr>
              <a:spLocks noChangeArrowheads="1"/>
            </p:cNvSpPr>
            <p:nvPr/>
          </p:nvSpPr>
          <p:spPr bwMode="auto">
            <a:xfrm>
              <a:off x="5399957" y="2126895"/>
              <a:ext cx="28225" cy="29078"/>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71" name="Freeform 107">
              <a:extLst>
                <a:ext uri="{FF2B5EF4-FFF2-40B4-BE49-F238E27FC236}">
                  <a16:creationId xmlns:a16="http://schemas.microsoft.com/office/drawing/2014/main" id="{56831943-B16B-4AF6-584F-54C1D628F46D}"/>
                </a:ext>
              </a:extLst>
            </p:cNvPr>
            <p:cNvSpPr/>
            <p:nvPr/>
          </p:nvSpPr>
          <p:spPr bwMode="auto">
            <a:xfrm>
              <a:off x="5373442" y="2161960"/>
              <a:ext cx="79543" cy="106905"/>
            </a:xfrm>
            <a:custGeom>
              <a:avLst/>
              <a:gdLst>
                <a:gd name="T0" fmla="*/ 81 w 93"/>
                <a:gd name="T1" fmla="*/ 59 h 125"/>
                <a:gd name="T2" fmla="*/ 93 w 93"/>
                <a:gd name="T3" fmla="*/ 59 h 125"/>
                <a:gd name="T4" fmla="*/ 78 w 93"/>
                <a:gd name="T5" fmla="*/ 0 h 125"/>
                <a:gd name="T6" fmla="*/ 17 w 93"/>
                <a:gd name="T7" fmla="*/ 0 h 125"/>
                <a:gd name="T8" fmla="*/ 0 w 93"/>
                <a:gd name="T9" fmla="*/ 59 h 125"/>
                <a:gd name="T10" fmla="*/ 14 w 93"/>
                <a:gd name="T11" fmla="*/ 59 h 125"/>
                <a:gd name="T12" fmla="*/ 24 w 93"/>
                <a:gd name="T13" fmla="*/ 23 h 125"/>
                <a:gd name="T14" fmla="*/ 28 w 93"/>
                <a:gd name="T15" fmla="*/ 23 h 125"/>
                <a:gd name="T16" fmla="*/ 10 w 93"/>
                <a:gd name="T17" fmla="*/ 89 h 125"/>
                <a:gd name="T18" fmla="*/ 24 w 93"/>
                <a:gd name="T19" fmla="*/ 89 h 125"/>
                <a:gd name="T20" fmla="*/ 24 w 93"/>
                <a:gd name="T21" fmla="*/ 125 h 125"/>
                <a:gd name="T22" fmla="*/ 45 w 93"/>
                <a:gd name="T23" fmla="*/ 125 h 125"/>
                <a:gd name="T24" fmla="*/ 45 w 93"/>
                <a:gd name="T25" fmla="*/ 89 h 125"/>
                <a:gd name="T26" fmla="*/ 50 w 93"/>
                <a:gd name="T27" fmla="*/ 89 h 125"/>
                <a:gd name="T28" fmla="*/ 50 w 93"/>
                <a:gd name="T29" fmla="*/ 125 h 125"/>
                <a:gd name="T30" fmla="*/ 69 w 93"/>
                <a:gd name="T31" fmla="*/ 125 h 125"/>
                <a:gd name="T32" fmla="*/ 69 w 93"/>
                <a:gd name="T33" fmla="*/ 89 h 125"/>
                <a:gd name="T34" fmla="*/ 85 w 93"/>
                <a:gd name="T35" fmla="*/ 89 h 125"/>
                <a:gd name="T36" fmla="*/ 66 w 93"/>
                <a:gd name="T37" fmla="*/ 23 h 125"/>
                <a:gd name="T38" fmla="*/ 71 w 93"/>
                <a:gd name="T39" fmla="*/ 23 h 125"/>
                <a:gd name="T40" fmla="*/ 81 w 93"/>
                <a:gd name="T41" fmla="*/ 59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 h="125">
                  <a:moveTo>
                    <a:pt x="81" y="59"/>
                  </a:moveTo>
                  <a:lnTo>
                    <a:pt x="93" y="59"/>
                  </a:lnTo>
                  <a:lnTo>
                    <a:pt x="78" y="0"/>
                  </a:lnTo>
                  <a:lnTo>
                    <a:pt x="17" y="0"/>
                  </a:lnTo>
                  <a:lnTo>
                    <a:pt x="0" y="59"/>
                  </a:lnTo>
                  <a:lnTo>
                    <a:pt x="14" y="59"/>
                  </a:lnTo>
                  <a:lnTo>
                    <a:pt x="24" y="23"/>
                  </a:lnTo>
                  <a:lnTo>
                    <a:pt x="28" y="23"/>
                  </a:lnTo>
                  <a:lnTo>
                    <a:pt x="10" y="89"/>
                  </a:lnTo>
                  <a:lnTo>
                    <a:pt x="24" y="89"/>
                  </a:lnTo>
                  <a:lnTo>
                    <a:pt x="24" y="125"/>
                  </a:lnTo>
                  <a:lnTo>
                    <a:pt x="45" y="125"/>
                  </a:lnTo>
                  <a:lnTo>
                    <a:pt x="45" y="89"/>
                  </a:lnTo>
                  <a:lnTo>
                    <a:pt x="50" y="89"/>
                  </a:lnTo>
                  <a:lnTo>
                    <a:pt x="50" y="125"/>
                  </a:lnTo>
                  <a:lnTo>
                    <a:pt x="69" y="125"/>
                  </a:lnTo>
                  <a:lnTo>
                    <a:pt x="69" y="89"/>
                  </a:lnTo>
                  <a:lnTo>
                    <a:pt x="85" y="89"/>
                  </a:lnTo>
                  <a:lnTo>
                    <a:pt x="66" y="23"/>
                  </a:lnTo>
                  <a:lnTo>
                    <a:pt x="71" y="23"/>
                  </a:lnTo>
                  <a:lnTo>
                    <a:pt x="81" y="59"/>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72" name="Freeform 108">
              <a:extLst>
                <a:ext uri="{FF2B5EF4-FFF2-40B4-BE49-F238E27FC236}">
                  <a16:creationId xmlns:a16="http://schemas.microsoft.com/office/drawing/2014/main" id="{EF9E2BA2-F71D-CD69-07CF-EE9D75A08F56}"/>
                </a:ext>
              </a:extLst>
            </p:cNvPr>
            <p:cNvSpPr>
              <a:spLocks noEditPoints="1"/>
            </p:cNvSpPr>
            <p:nvPr/>
          </p:nvSpPr>
          <p:spPr bwMode="auto">
            <a:xfrm>
              <a:off x="4749070" y="3610731"/>
              <a:ext cx="112045" cy="136838"/>
            </a:xfrm>
            <a:custGeom>
              <a:avLst/>
              <a:gdLst>
                <a:gd name="T0" fmla="*/ 91 w 75"/>
                <a:gd name="T1" fmla="*/ 146 h 92"/>
                <a:gd name="T2" fmla="*/ 131 w 75"/>
                <a:gd name="T3" fmla="*/ 160 h 92"/>
                <a:gd name="T4" fmla="*/ 91 w 75"/>
                <a:gd name="T5" fmla="*/ 90 h 92"/>
                <a:gd name="T6" fmla="*/ 82 w 75"/>
                <a:gd name="T7" fmla="*/ 78 h 92"/>
                <a:gd name="T8" fmla="*/ 75 w 75"/>
                <a:gd name="T9" fmla="*/ 110 h 92"/>
                <a:gd name="T10" fmla="*/ 79 w 75"/>
                <a:gd name="T11" fmla="*/ 120 h 92"/>
                <a:gd name="T12" fmla="*/ 75 w 75"/>
                <a:gd name="T13" fmla="*/ 117 h 92"/>
                <a:gd name="T14" fmla="*/ 80 w 75"/>
                <a:gd name="T15" fmla="*/ 136 h 92"/>
                <a:gd name="T16" fmla="*/ 75 w 75"/>
                <a:gd name="T17" fmla="*/ 146 h 92"/>
                <a:gd name="T18" fmla="*/ 75 w 75"/>
                <a:gd name="T19" fmla="*/ 146 h 92"/>
                <a:gd name="T20" fmla="*/ 65 w 75"/>
                <a:gd name="T21" fmla="*/ 136 h 92"/>
                <a:gd name="T22" fmla="*/ 75 w 75"/>
                <a:gd name="T23" fmla="*/ 42 h 92"/>
                <a:gd name="T24" fmla="*/ 70 w 75"/>
                <a:gd name="T25" fmla="*/ 24 h 92"/>
                <a:gd name="T26" fmla="*/ 65 w 75"/>
                <a:gd name="T27" fmla="*/ 47 h 92"/>
                <a:gd name="T28" fmla="*/ 65 w 75"/>
                <a:gd name="T29" fmla="*/ 78 h 92"/>
                <a:gd name="T30" fmla="*/ 72 w 75"/>
                <a:gd name="T31" fmla="*/ 90 h 92"/>
                <a:gd name="T32" fmla="*/ 65 w 75"/>
                <a:gd name="T33" fmla="*/ 108 h 92"/>
                <a:gd name="T34" fmla="*/ 75 w 75"/>
                <a:gd name="T35" fmla="*/ 129 h 92"/>
                <a:gd name="T36" fmla="*/ 72 w 75"/>
                <a:gd name="T37" fmla="*/ 113 h 92"/>
                <a:gd name="T38" fmla="*/ 75 w 75"/>
                <a:gd name="T39" fmla="*/ 42 h 92"/>
                <a:gd name="T40" fmla="*/ 65 w 75"/>
                <a:gd name="T41" fmla="*/ 146 h 92"/>
                <a:gd name="T42" fmla="*/ 65 w 75"/>
                <a:gd name="T43" fmla="*/ 136 h 92"/>
                <a:gd name="T44" fmla="*/ 65 w 75"/>
                <a:gd name="T45" fmla="*/ 136 h 92"/>
                <a:gd name="T46" fmla="*/ 56 w 75"/>
                <a:gd name="T47" fmla="*/ 146 h 92"/>
                <a:gd name="T48" fmla="*/ 65 w 75"/>
                <a:gd name="T49" fmla="*/ 0 h 92"/>
                <a:gd name="T50" fmla="*/ 59 w 75"/>
                <a:gd name="T51" fmla="*/ 24 h 92"/>
                <a:gd name="T52" fmla="*/ 56 w 75"/>
                <a:gd name="T53" fmla="*/ 110 h 92"/>
                <a:gd name="T54" fmla="*/ 56 w 75"/>
                <a:gd name="T55" fmla="*/ 117 h 92"/>
                <a:gd name="T56" fmla="*/ 65 w 75"/>
                <a:gd name="T57" fmla="*/ 120 h 92"/>
                <a:gd name="T58" fmla="*/ 65 w 75"/>
                <a:gd name="T59" fmla="*/ 108 h 92"/>
                <a:gd name="T60" fmla="*/ 58 w 75"/>
                <a:gd name="T61" fmla="*/ 101 h 92"/>
                <a:gd name="T62" fmla="*/ 65 w 75"/>
                <a:gd name="T63" fmla="*/ 90 h 92"/>
                <a:gd name="T64" fmla="*/ 65 w 75"/>
                <a:gd name="T65" fmla="*/ 90 h 92"/>
                <a:gd name="T66" fmla="*/ 65 w 75"/>
                <a:gd name="T67" fmla="*/ 78 h 92"/>
                <a:gd name="T68" fmla="*/ 65 w 75"/>
                <a:gd name="T69" fmla="*/ 47 h 92"/>
                <a:gd name="T70" fmla="*/ 65 w 75"/>
                <a:gd name="T71" fmla="*/ 47 h 92"/>
                <a:gd name="T72" fmla="*/ 0 w 75"/>
                <a:gd name="T73" fmla="*/ 160 h 92"/>
                <a:gd name="T74" fmla="*/ 40 w 75"/>
                <a:gd name="T75" fmla="*/ 146 h 92"/>
                <a:gd name="T76" fmla="*/ 56 w 75"/>
                <a:gd name="T77" fmla="*/ 136 h 92"/>
                <a:gd name="T78" fmla="*/ 56 w 75"/>
                <a:gd name="T79" fmla="*/ 129 h 92"/>
                <a:gd name="T80" fmla="*/ 52 w 75"/>
                <a:gd name="T81" fmla="*/ 120 h 92"/>
                <a:gd name="T82" fmla="*/ 56 w 75"/>
                <a:gd name="T83" fmla="*/ 110 h 92"/>
                <a:gd name="T84" fmla="*/ 56 w 75"/>
                <a:gd name="T85" fmla="*/ 42 h 92"/>
                <a:gd name="T86" fmla="*/ 40 w 75"/>
                <a:gd name="T87" fmla="*/ 78 h 92"/>
                <a:gd name="T88" fmla="*/ 44 w 75"/>
                <a:gd name="T89" fmla="*/ 9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5" h="92">
                  <a:moveTo>
                    <a:pt x="43" y="84"/>
                  </a:moveTo>
                  <a:cubicBezTo>
                    <a:pt x="52" y="84"/>
                    <a:pt x="52" y="84"/>
                    <a:pt x="52" y="84"/>
                  </a:cubicBezTo>
                  <a:cubicBezTo>
                    <a:pt x="60" y="92"/>
                    <a:pt x="60" y="92"/>
                    <a:pt x="60" y="92"/>
                  </a:cubicBezTo>
                  <a:cubicBezTo>
                    <a:pt x="75" y="92"/>
                    <a:pt x="75" y="92"/>
                    <a:pt x="75" y="92"/>
                  </a:cubicBezTo>
                  <a:cubicBezTo>
                    <a:pt x="63" y="85"/>
                    <a:pt x="55" y="69"/>
                    <a:pt x="50" y="52"/>
                  </a:cubicBezTo>
                  <a:cubicBezTo>
                    <a:pt x="52" y="52"/>
                    <a:pt x="52" y="52"/>
                    <a:pt x="52" y="52"/>
                  </a:cubicBezTo>
                  <a:cubicBezTo>
                    <a:pt x="52" y="45"/>
                    <a:pt x="52" y="45"/>
                    <a:pt x="52" y="45"/>
                  </a:cubicBezTo>
                  <a:cubicBezTo>
                    <a:pt x="47" y="45"/>
                    <a:pt x="47" y="45"/>
                    <a:pt x="47" y="45"/>
                  </a:cubicBezTo>
                  <a:cubicBezTo>
                    <a:pt x="45" y="37"/>
                    <a:pt x="44" y="30"/>
                    <a:pt x="43" y="24"/>
                  </a:cubicBezTo>
                  <a:cubicBezTo>
                    <a:pt x="43" y="63"/>
                    <a:pt x="43" y="63"/>
                    <a:pt x="43" y="63"/>
                  </a:cubicBezTo>
                  <a:cubicBezTo>
                    <a:pt x="43" y="63"/>
                    <a:pt x="43" y="63"/>
                    <a:pt x="43" y="63"/>
                  </a:cubicBezTo>
                  <a:cubicBezTo>
                    <a:pt x="44" y="65"/>
                    <a:pt x="44" y="67"/>
                    <a:pt x="45" y="69"/>
                  </a:cubicBezTo>
                  <a:cubicBezTo>
                    <a:pt x="45" y="69"/>
                    <a:pt x="45" y="69"/>
                    <a:pt x="45" y="69"/>
                  </a:cubicBezTo>
                  <a:cubicBezTo>
                    <a:pt x="43" y="67"/>
                    <a:pt x="43" y="67"/>
                    <a:pt x="43" y="67"/>
                  </a:cubicBezTo>
                  <a:cubicBezTo>
                    <a:pt x="43" y="74"/>
                    <a:pt x="43" y="74"/>
                    <a:pt x="43" y="74"/>
                  </a:cubicBezTo>
                  <a:cubicBezTo>
                    <a:pt x="46" y="78"/>
                    <a:pt x="46" y="78"/>
                    <a:pt x="46" y="78"/>
                  </a:cubicBezTo>
                  <a:cubicBezTo>
                    <a:pt x="43" y="78"/>
                    <a:pt x="43" y="78"/>
                    <a:pt x="43" y="78"/>
                  </a:cubicBezTo>
                  <a:lnTo>
                    <a:pt x="43" y="84"/>
                  </a:lnTo>
                  <a:close/>
                  <a:moveTo>
                    <a:pt x="37" y="84"/>
                  </a:moveTo>
                  <a:cubicBezTo>
                    <a:pt x="43" y="84"/>
                    <a:pt x="43" y="84"/>
                    <a:pt x="43" y="84"/>
                  </a:cubicBezTo>
                  <a:cubicBezTo>
                    <a:pt x="43" y="78"/>
                    <a:pt x="43" y="78"/>
                    <a:pt x="43" y="78"/>
                  </a:cubicBezTo>
                  <a:cubicBezTo>
                    <a:pt x="37" y="78"/>
                    <a:pt x="37" y="78"/>
                    <a:pt x="37" y="78"/>
                  </a:cubicBezTo>
                  <a:cubicBezTo>
                    <a:pt x="37" y="84"/>
                    <a:pt x="37" y="84"/>
                    <a:pt x="37" y="84"/>
                  </a:cubicBezTo>
                  <a:close/>
                  <a:moveTo>
                    <a:pt x="43" y="24"/>
                  </a:moveTo>
                  <a:cubicBezTo>
                    <a:pt x="42" y="18"/>
                    <a:pt x="41" y="14"/>
                    <a:pt x="41" y="14"/>
                  </a:cubicBezTo>
                  <a:cubicBezTo>
                    <a:pt x="40" y="14"/>
                    <a:pt x="40" y="14"/>
                    <a:pt x="40" y="14"/>
                  </a:cubicBezTo>
                  <a:cubicBezTo>
                    <a:pt x="37" y="0"/>
                    <a:pt x="37" y="0"/>
                    <a:pt x="37" y="0"/>
                  </a:cubicBezTo>
                  <a:cubicBezTo>
                    <a:pt x="37" y="27"/>
                    <a:pt x="37" y="27"/>
                    <a:pt x="37" y="27"/>
                  </a:cubicBezTo>
                  <a:cubicBezTo>
                    <a:pt x="38" y="28"/>
                    <a:pt x="38" y="41"/>
                    <a:pt x="39" y="45"/>
                  </a:cubicBezTo>
                  <a:cubicBezTo>
                    <a:pt x="37" y="45"/>
                    <a:pt x="37" y="45"/>
                    <a:pt x="37" y="45"/>
                  </a:cubicBezTo>
                  <a:cubicBezTo>
                    <a:pt x="37" y="52"/>
                    <a:pt x="37" y="52"/>
                    <a:pt x="37" y="52"/>
                  </a:cubicBezTo>
                  <a:cubicBezTo>
                    <a:pt x="41" y="52"/>
                    <a:pt x="41" y="52"/>
                    <a:pt x="41" y="52"/>
                  </a:cubicBezTo>
                  <a:cubicBezTo>
                    <a:pt x="41" y="52"/>
                    <a:pt x="41" y="54"/>
                    <a:pt x="42" y="58"/>
                  </a:cubicBezTo>
                  <a:cubicBezTo>
                    <a:pt x="37" y="62"/>
                    <a:pt x="37" y="62"/>
                    <a:pt x="37" y="62"/>
                  </a:cubicBezTo>
                  <a:cubicBezTo>
                    <a:pt x="37" y="69"/>
                    <a:pt x="37" y="69"/>
                    <a:pt x="37" y="69"/>
                  </a:cubicBezTo>
                  <a:cubicBezTo>
                    <a:pt x="43" y="74"/>
                    <a:pt x="43" y="74"/>
                    <a:pt x="43" y="74"/>
                  </a:cubicBezTo>
                  <a:cubicBezTo>
                    <a:pt x="43" y="67"/>
                    <a:pt x="43" y="67"/>
                    <a:pt x="43" y="67"/>
                  </a:cubicBezTo>
                  <a:cubicBezTo>
                    <a:pt x="41" y="65"/>
                    <a:pt x="41" y="65"/>
                    <a:pt x="41" y="65"/>
                  </a:cubicBezTo>
                  <a:cubicBezTo>
                    <a:pt x="43" y="63"/>
                    <a:pt x="43" y="63"/>
                    <a:pt x="43" y="63"/>
                  </a:cubicBezTo>
                  <a:lnTo>
                    <a:pt x="43" y="24"/>
                  </a:lnTo>
                  <a:close/>
                  <a:moveTo>
                    <a:pt x="32" y="84"/>
                  </a:moveTo>
                  <a:cubicBezTo>
                    <a:pt x="37" y="84"/>
                    <a:pt x="37" y="84"/>
                    <a:pt x="37" y="84"/>
                  </a:cubicBezTo>
                  <a:cubicBezTo>
                    <a:pt x="37" y="84"/>
                    <a:pt x="37" y="84"/>
                    <a:pt x="37" y="84"/>
                  </a:cubicBezTo>
                  <a:cubicBezTo>
                    <a:pt x="37" y="78"/>
                    <a:pt x="37" y="78"/>
                    <a:pt x="37" y="78"/>
                  </a:cubicBezTo>
                  <a:cubicBezTo>
                    <a:pt x="37" y="78"/>
                    <a:pt x="37" y="78"/>
                    <a:pt x="37" y="78"/>
                  </a:cubicBezTo>
                  <a:cubicBezTo>
                    <a:pt x="37" y="78"/>
                    <a:pt x="37" y="78"/>
                    <a:pt x="37" y="78"/>
                  </a:cubicBezTo>
                  <a:cubicBezTo>
                    <a:pt x="32" y="78"/>
                    <a:pt x="32" y="78"/>
                    <a:pt x="32" y="78"/>
                  </a:cubicBezTo>
                  <a:cubicBezTo>
                    <a:pt x="32" y="84"/>
                    <a:pt x="32" y="84"/>
                    <a:pt x="32" y="84"/>
                  </a:cubicBezTo>
                  <a:close/>
                  <a:moveTo>
                    <a:pt x="37" y="0"/>
                  </a:moveTo>
                  <a:cubicBezTo>
                    <a:pt x="37" y="0"/>
                    <a:pt x="37" y="0"/>
                    <a:pt x="37" y="0"/>
                  </a:cubicBezTo>
                  <a:cubicBezTo>
                    <a:pt x="35" y="14"/>
                    <a:pt x="35" y="14"/>
                    <a:pt x="35" y="14"/>
                  </a:cubicBezTo>
                  <a:cubicBezTo>
                    <a:pt x="34" y="14"/>
                    <a:pt x="34" y="14"/>
                    <a:pt x="34" y="14"/>
                  </a:cubicBezTo>
                  <a:cubicBezTo>
                    <a:pt x="34" y="14"/>
                    <a:pt x="33" y="18"/>
                    <a:pt x="32" y="24"/>
                  </a:cubicBezTo>
                  <a:cubicBezTo>
                    <a:pt x="32" y="63"/>
                    <a:pt x="32" y="63"/>
                    <a:pt x="32" y="63"/>
                  </a:cubicBezTo>
                  <a:cubicBezTo>
                    <a:pt x="34" y="65"/>
                    <a:pt x="34" y="65"/>
                    <a:pt x="34" y="65"/>
                  </a:cubicBezTo>
                  <a:cubicBezTo>
                    <a:pt x="32" y="67"/>
                    <a:pt x="32" y="67"/>
                    <a:pt x="32" y="67"/>
                  </a:cubicBezTo>
                  <a:cubicBezTo>
                    <a:pt x="32" y="74"/>
                    <a:pt x="32" y="74"/>
                    <a:pt x="32" y="74"/>
                  </a:cubicBezTo>
                  <a:cubicBezTo>
                    <a:pt x="37" y="69"/>
                    <a:pt x="37" y="69"/>
                    <a:pt x="37" y="69"/>
                  </a:cubicBezTo>
                  <a:cubicBezTo>
                    <a:pt x="37" y="69"/>
                    <a:pt x="37" y="69"/>
                    <a:pt x="37" y="69"/>
                  </a:cubicBezTo>
                  <a:cubicBezTo>
                    <a:pt x="37" y="62"/>
                    <a:pt x="37" y="62"/>
                    <a:pt x="37" y="62"/>
                  </a:cubicBezTo>
                  <a:cubicBezTo>
                    <a:pt x="37" y="62"/>
                    <a:pt x="37" y="62"/>
                    <a:pt x="37" y="62"/>
                  </a:cubicBezTo>
                  <a:cubicBezTo>
                    <a:pt x="33" y="58"/>
                    <a:pt x="33" y="58"/>
                    <a:pt x="33" y="58"/>
                  </a:cubicBezTo>
                  <a:cubicBezTo>
                    <a:pt x="34" y="54"/>
                    <a:pt x="34" y="52"/>
                    <a:pt x="34" y="52"/>
                  </a:cubicBezTo>
                  <a:cubicBezTo>
                    <a:pt x="37" y="52"/>
                    <a:pt x="37" y="52"/>
                    <a:pt x="37" y="52"/>
                  </a:cubicBezTo>
                  <a:cubicBezTo>
                    <a:pt x="37" y="52"/>
                    <a:pt x="37" y="52"/>
                    <a:pt x="37" y="52"/>
                  </a:cubicBezTo>
                  <a:cubicBezTo>
                    <a:pt x="37" y="52"/>
                    <a:pt x="37" y="52"/>
                    <a:pt x="37" y="52"/>
                  </a:cubicBezTo>
                  <a:cubicBezTo>
                    <a:pt x="37" y="45"/>
                    <a:pt x="37" y="45"/>
                    <a:pt x="37" y="45"/>
                  </a:cubicBezTo>
                  <a:cubicBezTo>
                    <a:pt x="37" y="45"/>
                    <a:pt x="37" y="45"/>
                    <a:pt x="37" y="45"/>
                  </a:cubicBezTo>
                  <a:cubicBezTo>
                    <a:pt x="36" y="45"/>
                    <a:pt x="36" y="45"/>
                    <a:pt x="36" y="45"/>
                  </a:cubicBezTo>
                  <a:cubicBezTo>
                    <a:pt x="37" y="40"/>
                    <a:pt x="37" y="27"/>
                    <a:pt x="37" y="27"/>
                  </a:cubicBezTo>
                  <a:cubicBezTo>
                    <a:pt x="37" y="27"/>
                    <a:pt x="37" y="27"/>
                    <a:pt x="37" y="27"/>
                  </a:cubicBezTo>
                  <a:cubicBezTo>
                    <a:pt x="37" y="27"/>
                    <a:pt x="37" y="27"/>
                    <a:pt x="37" y="27"/>
                  </a:cubicBezTo>
                  <a:lnTo>
                    <a:pt x="37" y="0"/>
                  </a:lnTo>
                  <a:close/>
                  <a:moveTo>
                    <a:pt x="0" y="92"/>
                  </a:moveTo>
                  <a:cubicBezTo>
                    <a:pt x="15" y="92"/>
                    <a:pt x="15" y="92"/>
                    <a:pt x="15" y="92"/>
                  </a:cubicBezTo>
                  <a:cubicBezTo>
                    <a:pt x="23" y="84"/>
                    <a:pt x="23" y="84"/>
                    <a:pt x="23" y="84"/>
                  </a:cubicBezTo>
                  <a:cubicBezTo>
                    <a:pt x="32" y="84"/>
                    <a:pt x="32" y="84"/>
                    <a:pt x="32" y="84"/>
                  </a:cubicBezTo>
                  <a:cubicBezTo>
                    <a:pt x="32" y="78"/>
                    <a:pt x="32" y="78"/>
                    <a:pt x="32" y="78"/>
                  </a:cubicBezTo>
                  <a:cubicBezTo>
                    <a:pt x="29" y="78"/>
                    <a:pt x="29" y="78"/>
                    <a:pt x="29" y="78"/>
                  </a:cubicBezTo>
                  <a:cubicBezTo>
                    <a:pt x="32" y="74"/>
                    <a:pt x="32" y="74"/>
                    <a:pt x="32" y="74"/>
                  </a:cubicBezTo>
                  <a:cubicBezTo>
                    <a:pt x="32" y="67"/>
                    <a:pt x="32" y="67"/>
                    <a:pt x="32" y="67"/>
                  </a:cubicBezTo>
                  <a:cubicBezTo>
                    <a:pt x="30" y="69"/>
                    <a:pt x="30" y="69"/>
                    <a:pt x="30" y="69"/>
                  </a:cubicBezTo>
                  <a:cubicBezTo>
                    <a:pt x="31" y="67"/>
                    <a:pt x="31" y="65"/>
                    <a:pt x="32" y="63"/>
                  </a:cubicBezTo>
                  <a:cubicBezTo>
                    <a:pt x="32" y="63"/>
                    <a:pt x="32" y="63"/>
                    <a:pt x="32" y="63"/>
                  </a:cubicBezTo>
                  <a:cubicBezTo>
                    <a:pt x="32" y="63"/>
                    <a:pt x="32" y="63"/>
                    <a:pt x="32" y="63"/>
                  </a:cubicBezTo>
                  <a:cubicBezTo>
                    <a:pt x="32" y="24"/>
                    <a:pt x="32" y="24"/>
                    <a:pt x="32" y="24"/>
                  </a:cubicBezTo>
                  <a:cubicBezTo>
                    <a:pt x="31" y="30"/>
                    <a:pt x="30" y="37"/>
                    <a:pt x="28" y="45"/>
                  </a:cubicBezTo>
                  <a:cubicBezTo>
                    <a:pt x="23" y="45"/>
                    <a:pt x="23" y="45"/>
                    <a:pt x="23" y="45"/>
                  </a:cubicBezTo>
                  <a:cubicBezTo>
                    <a:pt x="23" y="52"/>
                    <a:pt x="23" y="52"/>
                    <a:pt x="23" y="52"/>
                  </a:cubicBezTo>
                  <a:cubicBezTo>
                    <a:pt x="25" y="52"/>
                    <a:pt x="25" y="52"/>
                    <a:pt x="25" y="52"/>
                  </a:cubicBezTo>
                  <a:cubicBezTo>
                    <a:pt x="20" y="69"/>
                    <a:pt x="12" y="85"/>
                    <a:pt x="0" y="92"/>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73" name="Freeform 109">
              <a:extLst>
                <a:ext uri="{FF2B5EF4-FFF2-40B4-BE49-F238E27FC236}">
                  <a16:creationId xmlns:a16="http://schemas.microsoft.com/office/drawing/2014/main" id="{8015D31E-9A4C-024B-B5F4-57BED5D8535F}"/>
                </a:ext>
              </a:extLst>
            </p:cNvPr>
            <p:cNvSpPr>
              <a:spLocks noEditPoints="1"/>
            </p:cNvSpPr>
            <p:nvPr/>
          </p:nvSpPr>
          <p:spPr bwMode="auto">
            <a:xfrm>
              <a:off x="4401816" y="1813023"/>
              <a:ext cx="86386" cy="53880"/>
            </a:xfrm>
            <a:custGeom>
              <a:avLst/>
              <a:gdLst>
                <a:gd name="T0" fmla="*/ 78 w 101"/>
                <a:gd name="T1" fmla="*/ 63 h 63"/>
                <a:gd name="T2" fmla="*/ 101 w 101"/>
                <a:gd name="T3" fmla="*/ 63 h 63"/>
                <a:gd name="T4" fmla="*/ 101 w 101"/>
                <a:gd name="T5" fmla="*/ 35 h 63"/>
                <a:gd name="T6" fmla="*/ 89 w 101"/>
                <a:gd name="T7" fmla="*/ 35 h 63"/>
                <a:gd name="T8" fmla="*/ 89 w 101"/>
                <a:gd name="T9" fmla="*/ 0 h 63"/>
                <a:gd name="T10" fmla="*/ 78 w 101"/>
                <a:gd name="T11" fmla="*/ 0 h 63"/>
                <a:gd name="T12" fmla="*/ 78 w 101"/>
                <a:gd name="T13" fmla="*/ 44 h 63"/>
                <a:gd name="T14" fmla="*/ 87 w 101"/>
                <a:gd name="T15" fmla="*/ 44 h 63"/>
                <a:gd name="T16" fmla="*/ 87 w 101"/>
                <a:gd name="T17" fmla="*/ 56 h 63"/>
                <a:gd name="T18" fmla="*/ 87 w 101"/>
                <a:gd name="T19" fmla="*/ 56 h 63"/>
                <a:gd name="T20" fmla="*/ 78 w 101"/>
                <a:gd name="T21" fmla="*/ 56 h 63"/>
                <a:gd name="T22" fmla="*/ 78 w 101"/>
                <a:gd name="T23" fmla="*/ 63 h 63"/>
                <a:gd name="T24" fmla="*/ 64 w 101"/>
                <a:gd name="T25" fmla="*/ 0 h 63"/>
                <a:gd name="T26" fmla="*/ 64 w 101"/>
                <a:gd name="T27" fmla="*/ 35 h 63"/>
                <a:gd name="T28" fmla="*/ 50 w 101"/>
                <a:gd name="T29" fmla="*/ 35 h 63"/>
                <a:gd name="T30" fmla="*/ 50 w 101"/>
                <a:gd name="T31" fmla="*/ 44 h 63"/>
                <a:gd name="T32" fmla="*/ 59 w 101"/>
                <a:gd name="T33" fmla="*/ 44 h 63"/>
                <a:gd name="T34" fmla="*/ 59 w 101"/>
                <a:gd name="T35" fmla="*/ 56 h 63"/>
                <a:gd name="T36" fmla="*/ 59 w 101"/>
                <a:gd name="T37" fmla="*/ 56 h 63"/>
                <a:gd name="T38" fmla="*/ 50 w 101"/>
                <a:gd name="T39" fmla="*/ 56 h 63"/>
                <a:gd name="T40" fmla="*/ 50 w 101"/>
                <a:gd name="T41" fmla="*/ 63 h 63"/>
                <a:gd name="T42" fmla="*/ 78 w 101"/>
                <a:gd name="T43" fmla="*/ 63 h 63"/>
                <a:gd name="T44" fmla="*/ 78 w 101"/>
                <a:gd name="T45" fmla="*/ 56 h 63"/>
                <a:gd name="T46" fmla="*/ 69 w 101"/>
                <a:gd name="T47" fmla="*/ 56 h 63"/>
                <a:gd name="T48" fmla="*/ 69 w 101"/>
                <a:gd name="T49" fmla="*/ 44 h 63"/>
                <a:gd name="T50" fmla="*/ 78 w 101"/>
                <a:gd name="T51" fmla="*/ 44 h 63"/>
                <a:gd name="T52" fmla="*/ 78 w 101"/>
                <a:gd name="T53" fmla="*/ 0 h 63"/>
                <a:gd name="T54" fmla="*/ 64 w 101"/>
                <a:gd name="T55" fmla="*/ 0 h 63"/>
                <a:gd name="T56" fmla="*/ 50 w 101"/>
                <a:gd name="T57" fmla="*/ 35 h 63"/>
                <a:gd name="T58" fmla="*/ 21 w 101"/>
                <a:gd name="T59" fmla="*/ 35 h 63"/>
                <a:gd name="T60" fmla="*/ 21 w 101"/>
                <a:gd name="T61" fmla="*/ 44 h 63"/>
                <a:gd name="T62" fmla="*/ 29 w 101"/>
                <a:gd name="T63" fmla="*/ 44 h 63"/>
                <a:gd name="T64" fmla="*/ 29 w 101"/>
                <a:gd name="T65" fmla="*/ 56 h 63"/>
                <a:gd name="T66" fmla="*/ 29 w 101"/>
                <a:gd name="T67" fmla="*/ 56 h 63"/>
                <a:gd name="T68" fmla="*/ 21 w 101"/>
                <a:gd name="T69" fmla="*/ 56 h 63"/>
                <a:gd name="T70" fmla="*/ 21 w 101"/>
                <a:gd name="T71" fmla="*/ 63 h 63"/>
                <a:gd name="T72" fmla="*/ 50 w 101"/>
                <a:gd name="T73" fmla="*/ 63 h 63"/>
                <a:gd name="T74" fmla="*/ 50 w 101"/>
                <a:gd name="T75" fmla="*/ 56 h 63"/>
                <a:gd name="T76" fmla="*/ 42 w 101"/>
                <a:gd name="T77" fmla="*/ 56 h 63"/>
                <a:gd name="T78" fmla="*/ 42 w 101"/>
                <a:gd name="T79" fmla="*/ 44 h 63"/>
                <a:gd name="T80" fmla="*/ 50 w 101"/>
                <a:gd name="T81" fmla="*/ 44 h 63"/>
                <a:gd name="T82" fmla="*/ 50 w 101"/>
                <a:gd name="T83" fmla="*/ 35 h 63"/>
                <a:gd name="T84" fmla="*/ 21 w 101"/>
                <a:gd name="T85" fmla="*/ 35 h 63"/>
                <a:gd name="T86" fmla="*/ 0 w 101"/>
                <a:gd name="T87" fmla="*/ 35 h 63"/>
                <a:gd name="T88" fmla="*/ 0 w 101"/>
                <a:gd name="T89" fmla="*/ 63 h 63"/>
                <a:gd name="T90" fmla="*/ 21 w 101"/>
                <a:gd name="T91" fmla="*/ 63 h 63"/>
                <a:gd name="T92" fmla="*/ 21 w 101"/>
                <a:gd name="T93" fmla="*/ 56 h 63"/>
                <a:gd name="T94" fmla="*/ 12 w 101"/>
                <a:gd name="T95" fmla="*/ 56 h 63"/>
                <a:gd name="T96" fmla="*/ 12 w 101"/>
                <a:gd name="T97" fmla="*/ 44 h 63"/>
                <a:gd name="T98" fmla="*/ 21 w 101"/>
                <a:gd name="T99" fmla="*/ 44 h 63"/>
                <a:gd name="T100" fmla="*/ 21 w 101"/>
                <a:gd name="T101" fmla="*/ 35 h 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1" h="63">
                  <a:moveTo>
                    <a:pt x="78" y="63"/>
                  </a:moveTo>
                  <a:lnTo>
                    <a:pt x="101" y="63"/>
                  </a:lnTo>
                  <a:lnTo>
                    <a:pt x="101" y="35"/>
                  </a:lnTo>
                  <a:lnTo>
                    <a:pt x="89" y="35"/>
                  </a:lnTo>
                  <a:lnTo>
                    <a:pt x="89" y="0"/>
                  </a:lnTo>
                  <a:lnTo>
                    <a:pt x="78" y="0"/>
                  </a:lnTo>
                  <a:lnTo>
                    <a:pt x="78" y="44"/>
                  </a:lnTo>
                  <a:lnTo>
                    <a:pt x="87" y="44"/>
                  </a:lnTo>
                  <a:lnTo>
                    <a:pt x="87" y="56"/>
                  </a:lnTo>
                  <a:lnTo>
                    <a:pt x="78" y="56"/>
                  </a:lnTo>
                  <a:lnTo>
                    <a:pt x="78" y="63"/>
                  </a:lnTo>
                  <a:close/>
                  <a:moveTo>
                    <a:pt x="64" y="0"/>
                  </a:moveTo>
                  <a:lnTo>
                    <a:pt x="64" y="35"/>
                  </a:lnTo>
                  <a:lnTo>
                    <a:pt x="50" y="35"/>
                  </a:lnTo>
                  <a:lnTo>
                    <a:pt x="50" y="44"/>
                  </a:lnTo>
                  <a:lnTo>
                    <a:pt x="59" y="44"/>
                  </a:lnTo>
                  <a:lnTo>
                    <a:pt x="59" y="56"/>
                  </a:lnTo>
                  <a:lnTo>
                    <a:pt x="50" y="56"/>
                  </a:lnTo>
                  <a:lnTo>
                    <a:pt x="50" y="63"/>
                  </a:lnTo>
                  <a:lnTo>
                    <a:pt x="78" y="63"/>
                  </a:lnTo>
                  <a:lnTo>
                    <a:pt x="78" y="56"/>
                  </a:lnTo>
                  <a:lnTo>
                    <a:pt x="69" y="56"/>
                  </a:lnTo>
                  <a:lnTo>
                    <a:pt x="69" y="44"/>
                  </a:lnTo>
                  <a:lnTo>
                    <a:pt x="78" y="44"/>
                  </a:lnTo>
                  <a:lnTo>
                    <a:pt x="78" y="0"/>
                  </a:lnTo>
                  <a:lnTo>
                    <a:pt x="64" y="0"/>
                  </a:lnTo>
                  <a:close/>
                  <a:moveTo>
                    <a:pt x="50" y="35"/>
                  </a:moveTo>
                  <a:lnTo>
                    <a:pt x="21" y="35"/>
                  </a:lnTo>
                  <a:lnTo>
                    <a:pt x="21" y="44"/>
                  </a:lnTo>
                  <a:lnTo>
                    <a:pt x="29" y="44"/>
                  </a:lnTo>
                  <a:lnTo>
                    <a:pt x="29" y="56"/>
                  </a:lnTo>
                  <a:lnTo>
                    <a:pt x="21" y="56"/>
                  </a:lnTo>
                  <a:lnTo>
                    <a:pt x="21" y="63"/>
                  </a:lnTo>
                  <a:lnTo>
                    <a:pt x="50" y="63"/>
                  </a:lnTo>
                  <a:lnTo>
                    <a:pt x="50" y="56"/>
                  </a:lnTo>
                  <a:lnTo>
                    <a:pt x="42" y="56"/>
                  </a:lnTo>
                  <a:lnTo>
                    <a:pt x="42" y="44"/>
                  </a:lnTo>
                  <a:lnTo>
                    <a:pt x="50" y="44"/>
                  </a:lnTo>
                  <a:lnTo>
                    <a:pt x="50" y="35"/>
                  </a:lnTo>
                  <a:close/>
                  <a:moveTo>
                    <a:pt x="21" y="35"/>
                  </a:moveTo>
                  <a:lnTo>
                    <a:pt x="0" y="35"/>
                  </a:lnTo>
                  <a:lnTo>
                    <a:pt x="0" y="63"/>
                  </a:lnTo>
                  <a:lnTo>
                    <a:pt x="21" y="63"/>
                  </a:lnTo>
                  <a:lnTo>
                    <a:pt x="21" y="56"/>
                  </a:lnTo>
                  <a:lnTo>
                    <a:pt x="12" y="56"/>
                  </a:lnTo>
                  <a:lnTo>
                    <a:pt x="12" y="44"/>
                  </a:lnTo>
                  <a:lnTo>
                    <a:pt x="21" y="44"/>
                  </a:lnTo>
                  <a:lnTo>
                    <a:pt x="21" y="35"/>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74" name="Freeform 110">
              <a:extLst>
                <a:ext uri="{FF2B5EF4-FFF2-40B4-BE49-F238E27FC236}">
                  <a16:creationId xmlns:a16="http://schemas.microsoft.com/office/drawing/2014/main" id="{9C8629F3-10F8-D6F1-927E-9DE3B886996B}"/>
                </a:ext>
              </a:extLst>
            </p:cNvPr>
            <p:cNvSpPr/>
            <p:nvPr/>
          </p:nvSpPr>
          <p:spPr bwMode="auto">
            <a:xfrm>
              <a:off x="4381289" y="1869468"/>
              <a:ext cx="115466" cy="37630"/>
            </a:xfrm>
            <a:custGeom>
              <a:avLst/>
              <a:gdLst>
                <a:gd name="T0" fmla="*/ 130 w 135"/>
                <a:gd name="T1" fmla="*/ 44 h 44"/>
                <a:gd name="T2" fmla="*/ 135 w 135"/>
                <a:gd name="T3" fmla="*/ 0 h 44"/>
                <a:gd name="T4" fmla="*/ 0 w 135"/>
                <a:gd name="T5" fmla="*/ 0 h 44"/>
                <a:gd name="T6" fmla="*/ 15 w 135"/>
                <a:gd name="T7" fmla="*/ 44 h 44"/>
                <a:gd name="T8" fmla="*/ 130 w 135"/>
                <a:gd name="T9" fmla="*/ 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44">
                  <a:moveTo>
                    <a:pt x="130" y="44"/>
                  </a:moveTo>
                  <a:lnTo>
                    <a:pt x="135" y="0"/>
                  </a:lnTo>
                  <a:lnTo>
                    <a:pt x="0" y="0"/>
                  </a:lnTo>
                  <a:lnTo>
                    <a:pt x="15" y="44"/>
                  </a:lnTo>
                  <a:lnTo>
                    <a:pt x="130" y="44"/>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75" name="Freeform 111">
              <a:extLst>
                <a:ext uri="{FF2B5EF4-FFF2-40B4-BE49-F238E27FC236}">
                  <a16:creationId xmlns:a16="http://schemas.microsoft.com/office/drawing/2014/main" id="{C8050529-AC64-99E0-7700-9C5865C28D0D}"/>
                </a:ext>
              </a:extLst>
            </p:cNvPr>
            <p:cNvSpPr>
              <a:spLocks noEditPoints="1"/>
            </p:cNvSpPr>
            <p:nvPr/>
          </p:nvSpPr>
          <p:spPr bwMode="auto">
            <a:xfrm>
              <a:off x="3952781" y="2637471"/>
              <a:ext cx="108624" cy="86379"/>
            </a:xfrm>
            <a:custGeom>
              <a:avLst/>
              <a:gdLst>
                <a:gd name="T0" fmla="*/ 101 w 73"/>
                <a:gd name="T1" fmla="*/ 101 h 58"/>
                <a:gd name="T2" fmla="*/ 101 w 73"/>
                <a:gd name="T3" fmla="*/ 66 h 58"/>
                <a:gd name="T4" fmla="*/ 117 w 73"/>
                <a:gd name="T5" fmla="*/ 51 h 58"/>
                <a:gd name="T6" fmla="*/ 127 w 73"/>
                <a:gd name="T7" fmla="*/ 51 h 58"/>
                <a:gd name="T8" fmla="*/ 127 w 73"/>
                <a:gd name="T9" fmla="*/ 14 h 58"/>
                <a:gd name="T10" fmla="*/ 113 w 73"/>
                <a:gd name="T11" fmla="*/ 0 h 58"/>
                <a:gd name="T12" fmla="*/ 82 w 73"/>
                <a:gd name="T13" fmla="*/ 0 h 58"/>
                <a:gd name="T14" fmla="*/ 82 w 73"/>
                <a:gd name="T15" fmla="*/ 16 h 58"/>
                <a:gd name="T16" fmla="*/ 94 w 73"/>
                <a:gd name="T17" fmla="*/ 28 h 58"/>
                <a:gd name="T18" fmla="*/ 82 w 73"/>
                <a:gd name="T19" fmla="*/ 38 h 58"/>
                <a:gd name="T20" fmla="*/ 82 w 73"/>
                <a:gd name="T21" fmla="*/ 45 h 58"/>
                <a:gd name="T22" fmla="*/ 94 w 73"/>
                <a:gd name="T23" fmla="*/ 57 h 58"/>
                <a:gd name="T24" fmla="*/ 82 w 73"/>
                <a:gd name="T25" fmla="*/ 68 h 58"/>
                <a:gd name="T26" fmla="*/ 82 w 73"/>
                <a:gd name="T27" fmla="*/ 101 h 58"/>
                <a:gd name="T28" fmla="*/ 101 w 73"/>
                <a:gd name="T29" fmla="*/ 101 h 58"/>
                <a:gd name="T30" fmla="*/ 82 w 73"/>
                <a:gd name="T31" fmla="*/ 0 h 58"/>
                <a:gd name="T32" fmla="*/ 45 w 73"/>
                <a:gd name="T33" fmla="*/ 0 h 58"/>
                <a:gd name="T34" fmla="*/ 45 w 73"/>
                <a:gd name="T35" fmla="*/ 16 h 58"/>
                <a:gd name="T36" fmla="*/ 57 w 73"/>
                <a:gd name="T37" fmla="*/ 28 h 58"/>
                <a:gd name="T38" fmla="*/ 45 w 73"/>
                <a:gd name="T39" fmla="*/ 38 h 58"/>
                <a:gd name="T40" fmla="*/ 45 w 73"/>
                <a:gd name="T41" fmla="*/ 45 h 58"/>
                <a:gd name="T42" fmla="*/ 57 w 73"/>
                <a:gd name="T43" fmla="*/ 57 h 58"/>
                <a:gd name="T44" fmla="*/ 45 w 73"/>
                <a:gd name="T45" fmla="*/ 68 h 58"/>
                <a:gd name="T46" fmla="*/ 45 w 73"/>
                <a:gd name="T47" fmla="*/ 101 h 58"/>
                <a:gd name="T48" fmla="*/ 82 w 73"/>
                <a:gd name="T49" fmla="*/ 101 h 58"/>
                <a:gd name="T50" fmla="*/ 82 w 73"/>
                <a:gd name="T51" fmla="*/ 68 h 58"/>
                <a:gd name="T52" fmla="*/ 82 w 73"/>
                <a:gd name="T53" fmla="*/ 68 h 58"/>
                <a:gd name="T54" fmla="*/ 71 w 73"/>
                <a:gd name="T55" fmla="*/ 57 h 58"/>
                <a:gd name="T56" fmla="*/ 82 w 73"/>
                <a:gd name="T57" fmla="*/ 45 h 58"/>
                <a:gd name="T58" fmla="*/ 82 w 73"/>
                <a:gd name="T59" fmla="*/ 45 h 58"/>
                <a:gd name="T60" fmla="*/ 82 w 73"/>
                <a:gd name="T61" fmla="*/ 45 h 58"/>
                <a:gd name="T62" fmla="*/ 82 w 73"/>
                <a:gd name="T63" fmla="*/ 38 h 58"/>
                <a:gd name="T64" fmla="*/ 82 w 73"/>
                <a:gd name="T65" fmla="*/ 38 h 58"/>
                <a:gd name="T66" fmla="*/ 71 w 73"/>
                <a:gd name="T67" fmla="*/ 28 h 58"/>
                <a:gd name="T68" fmla="*/ 82 w 73"/>
                <a:gd name="T69" fmla="*/ 16 h 58"/>
                <a:gd name="T70" fmla="*/ 82 w 73"/>
                <a:gd name="T71" fmla="*/ 16 h 58"/>
                <a:gd name="T72" fmla="*/ 82 w 73"/>
                <a:gd name="T73" fmla="*/ 16 h 58"/>
                <a:gd name="T74" fmla="*/ 82 w 73"/>
                <a:gd name="T75" fmla="*/ 0 h 58"/>
                <a:gd name="T76" fmla="*/ 45 w 73"/>
                <a:gd name="T77" fmla="*/ 0 h 58"/>
                <a:gd name="T78" fmla="*/ 14 w 73"/>
                <a:gd name="T79" fmla="*/ 0 h 58"/>
                <a:gd name="T80" fmla="*/ 0 w 73"/>
                <a:gd name="T81" fmla="*/ 14 h 58"/>
                <a:gd name="T82" fmla="*/ 0 w 73"/>
                <a:gd name="T83" fmla="*/ 51 h 58"/>
                <a:gd name="T84" fmla="*/ 10 w 73"/>
                <a:gd name="T85" fmla="*/ 51 h 58"/>
                <a:gd name="T86" fmla="*/ 26 w 73"/>
                <a:gd name="T87" fmla="*/ 66 h 58"/>
                <a:gd name="T88" fmla="*/ 26 w 73"/>
                <a:gd name="T89" fmla="*/ 101 h 58"/>
                <a:gd name="T90" fmla="*/ 45 w 73"/>
                <a:gd name="T91" fmla="*/ 101 h 58"/>
                <a:gd name="T92" fmla="*/ 45 w 73"/>
                <a:gd name="T93" fmla="*/ 68 h 58"/>
                <a:gd name="T94" fmla="*/ 45 w 73"/>
                <a:gd name="T95" fmla="*/ 68 h 58"/>
                <a:gd name="T96" fmla="*/ 35 w 73"/>
                <a:gd name="T97" fmla="*/ 57 h 58"/>
                <a:gd name="T98" fmla="*/ 45 w 73"/>
                <a:gd name="T99" fmla="*/ 45 h 58"/>
                <a:gd name="T100" fmla="*/ 45 w 73"/>
                <a:gd name="T101" fmla="*/ 45 h 58"/>
                <a:gd name="T102" fmla="*/ 45 w 73"/>
                <a:gd name="T103" fmla="*/ 45 h 58"/>
                <a:gd name="T104" fmla="*/ 45 w 73"/>
                <a:gd name="T105" fmla="*/ 38 h 58"/>
                <a:gd name="T106" fmla="*/ 45 w 73"/>
                <a:gd name="T107" fmla="*/ 38 h 58"/>
                <a:gd name="T108" fmla="*/ 35 w 73"/>
                <a:gd name="T109" fmla="*/ 28 h 58"/>
                <a:gd name="T110" fmla="*/ 45 w 73"/>
                <a:gd name="T111" fmla="*/ 16 h 58"/>
                <a:gd name="T112" fmla="*/ 45 w 73"/>
                <a:gd name="T113" fmla="*/ 16 h 58"/>
                <a:gd name="T114" fmla="*/ 45 w 73"/>
                <a:gd name="T115" fmla="*/ 16 h 58"/>
                <a:gd name="T116" fmla="*/ 45 w 73"/>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3" h="58">
                  <a:moveTo>
                    <a:pt x="58" y="58"/>
                  </a:moveTo>
                  <a:cubicBezTo>
                    <a:pt x="58" y="38"/>
                    <a:pt x="58" y="38"/>
                    <a:pt x="58" y="38"/>
                  </a:cubicBezTo>
                  <a:cubicBezTo>
                    <a:pt x="58" y="32"/>
                    <a:pt x="61" y="29"/>
                    <a:pt x="67" y="29"/>
                  </a:cubicBezTo>
                  <a:cubicBezTo>
                    <a:pt x="73" y="29"/>
                    <a:pt x="73" y="29"/>
                    <a:pt x="73" y="29"/>
                  </a:cubicBezTo>
                  <a:cubicBezTo>
                    <a:pt x="73" y="8"/>
                    <a:pt x="73" y="8"/>
                    <a:pt x="73" y="8"/>
                  </a:cubicBezTo>
                  <a:cubicBezTo>
                    <a:pt x="73" y="3"/>
                    <a:pt x="70" y="0"/>
                    <a:pt x="65" y="0"/>
                  </a:cubicBezTo>
                  <a:cubicBezTo>
                    <a:pt x="47" y="0"/>
                    <a:pt x="47" y="0"/>
                    <a:pt x="47" y="0"/>
                  </a:cubicBezTo>
                  <a:cubicBezTo>
                    <a:pt x="47" y="9"/>
                    <a:pt x="47" y="9"/>
                    <a:pt x="47" y="9"/>
                  </a:cubicBezTo>
                  <a:cubicBezTo>
                    <a:pt x="51" y="9"/>
                    <a:pt x="54" y="12"/>
                    <a:pt x="54" y="16"/>
                  </a:cubicBezTo>
                  <a:cubicBezTo>
                    <a:pt x="54" y="19"/>
                    <a:pt x="51" y="22"/>
                    <a:pt x="47" y="22"/>
                  </a:cubicBezTo>
                  <a:cubicBezTo>
                    <a:pt x="47" y="26"/>
                    <a:pt x="47" y="26"/>
                    <a:pt x="47" y="26"/>
                  </a:cubicBezTo>
                  <a:cubicBezTo>
                    <a:pt x="51" y="26"/>
                    <a:pt x="54" y="29"/>
                    <a:pt x="54" y="33"/>
                  </a:cubicBezTo>
                  <a:cubicBezTo>
                    <a:pt x="54" y="37"/>
                    <a:pt x="51" y="39"/>
                    <a:pt x="47" y="39"/>
                  </a:cubicBezTo>
                  <a:cubicBezTo>
                    <a:pt x="47" y="58"/>
                    <a:pt x="47" y="58"/>
                    <a:pt x="47" y="58"/>
                  </a:cubicBezTo>
                  <a:lnTo>
                    <a:pt x="58" y="58"/>
                  </a:lnTo>
                  <a:close/>
                  <a:moveTo>
                    <a:pt x="47" y="0"/>
                  </a:moveTo>
                  <a:cubicBezTo>
                    <a:pt x="26" y="0"/>
                    <a:pt x="26" y="0"/>
                    <a:pt x="26" y="0"/>
                  </a:cubicBezTo>
                  <a:cubicBezTo>
                    <a:pt x="26" y="9"/>
                    <a:pt x="26" y="9"/>
                    <a:pt x="26" y="9"/>
                  </a:cubicBezTo>
                  <a:cubicBezTo>
                    <a:pt x="30" y="9"/>
                    <a:pt x="33" y="12"/>
                    <a:pt x="33" y="16"/>
                  </a:cubicBezTo>
                  <a:cubicBezTo>
                    <a:pt x="33" y="19"/>
                    <a:pt x="30" y="22"/>
                    <a:pt x="26" y="22"/>
                  </a:cubicBezTo>
                  <a:cubicBezTo>
                    <a:pt x="26" y="26"/>
                    <a:pt x="26" y="26"/>
                    <a:pt x="26" y="26"/>
                  </a:cubicBezTo>
                  <a:cubicBezTo>
                    <a:pt x="30" y="26"/>
                    <a:pt x="33" y="29"/>
                    <a:pt x="33" y="33"/>
                  </a:cubicBezTo>
                  <a:cubicBezTo>
                    <a:pt x="33" y="37"/>
                    <a:pt x="30" y="39"/>
                    <a:pt x="26" y="39"/>
                  </a:cubicBezTo>
                  <a:cubicBezTo>
                    <a:pt x="26" y="58"/>
                    <a:pt x="26" y="58"/>
                    <a:pt x="26" y="58"/>
                  </a:cubicBezTo>
                  <a:cubicBezTo>
                    <a:pt x="47" y="58"/>
                    <a:pt x="47" y="58"/>
                    <a:pt x="47" y="58"/>
                  </a:cubicBezTo>
                  <a:cubicBezTo>
                    <a:pt x="47" y="39"/>
                    <a:pt x="47" y="39"/>
                    <a:pt x="47" y="39"/>
                  </a:cubicBezTo>
                  <a:cubicBezTo>
                    <a:pt x="47" y="39"/>
                    <a:pt x="47" y="39"/>
                    <a:pt x="47" y="39"/>
                  </a:cubicBezTo>
                  <a:cubicBezTo>
                    <a:pt x="44" y="39"/>
                    <a:pt x="41" y="37"/>
                    <a:pt x="41" y="33"/>
                  </a:cubicBezTo>
                  <a:cubicBezTo>
                    <a:pt x="41" y="29"/>
                    <a:pt x="44" y="26"/>
                    <a:pt x="47" y="26"/>
                  </a:cubicBezTo>
                  <a:cubicBezTo>
                    <a:pt x="47" y="26"/>
                    <a:pt x="47" y="26"/>
                    <a:pt x="47" y="26"/>
                  </a:cubicBezTo>
                  <a:cubicBezTo>
                    <a:pt x="47" y="26"/>
                    <a:pt x="47" y="26"/>
                    <a:pt x="47" y="26"/>
                  </a:cubicBezTo>
                  <a:cubicBezTo>
                    <a:pt x="47" y="22"/>
                    <a:pt x="47" y="22"/>
                    <a:pt x="47" y="22"/>
                  </a:cubicBezTo>
                  <a:cubicBezTo>
                    <a:pt x="47" y="22"/>
                    <a:pt x="47" y="22"/>
                    <a:pt x="47" y="22"/>
                  </a:cubicBezTo>
                  <a:cubicBezTo>
                    <a:pt x="44" y="22"/>
                    <a:pt x="41" y="19"/>
                    <a:pt x="41" y="16"/>
                  </a:cubicBezTo>
                  <a:cubicBezTo>
                    <a:pt x="41" y="12"/>
                    <a:pt x="44" y="9"/>
                    <a:pt x="47" y="9"/>
                  </a:cubicBezTo>
                  <a:cubicBezTo>
                    <a:pt x="47" y="9"/>
                    <a:pt x="47" y="9"/>
                    <a:pt x="47" y="9"/>
                  </a:cubicBezTo>
                  <a:cubicBezTo>
                    <a:pt x="47" y="9"/>
                    <a:pt x="47" y="9"/>
                    <a:pt x="47" y="9"/>
                  </a:cubicBezTo>
                  <a:lnTo>
                    <a:pt x="47" y="0"/>
                  </a:lnTo>
                  <a:close/>
                  <a:moveTo>
                    <a:pt x="26" y="0"/>
                  </a:moveTo>
                  <a:cubicBezTo>
                    <a:pt x="8" y="0"/>
                    <a:pt x="8" y="0"/>
                    <a:pt x="8" y="0"/>
                  </a:cubicBezTo>
                  <a:cubicBezTo>
                    <a:pt x="4" y="0"/>
                    <a:pt x="0" y="3"/>
                    <a:pt x="0" y="8"/>
                  </a:cubicBezTo>
                  <a:cubicBezTo>
                    <a:pt x="0" y="29"/>
                    <a:pt x="0" y="29"/>
                    <a:pt x="0" y="29"/>
                  </a:cubicBezTo>
                  <a:cubicBezTo>
                    <a:pt x="6" y="29"/>
                    <a:pt x="6" y="29"/>
                    <a:pt x="6" y="29"/>
                  </a:cubicBezTo>
                  <a:cubicBezTo>
                    <a:pt x="12" y="29"/>
                    <a:pt x="15" y="32"/>
                    <a:pt x="15" y="38"/>
                  </a:cubicBezTo>
                  <a:cubicBezTo>
                    <a:pt x="15" y="58"/>
                    <a:pt x="15" y="58"/>
                    <a:pt x="15" y="58"/>
                  </a:cubicBezTo>
                  <a:cubicBezTo>
                    <a:pt x="26" y="58"/>
                    <a:pt x="26" y="58"/>
                    <a:pt x="26" y="58"/>
                  </a:cubicBezTo>
                  <a:cubicBezTo>
                    <a:pt x="26" y="39"/>
                    <a:pt x="26" y="39"/>
                    <a:pt x="26" y="39"/>
                  </a:cubicBezTo>
                  <a:cubicBezTo>
                    <a:pt x="26" y="39"/>
                    <a:pt x="26" y="39"/>
                    <a:pt x="26" y="39"/>
                  </a:cubicBezTo>
                  <a:cubicBezTo>
                    <a:pt x="23" y="39"/>
                    <a:pt x="20" y="37"/>
                    <a:pt x="20" y="33"/>
                  </a:cubicBezTo>
                  <a:cubicBezTo>
                    <a:pt x="20" y="29"/>
                    <a:pt x="23" y="26"/>
                    <a:pt x="26" y="26"/>
                  </a:cubicBezTo>
                  <a:cubicBezTo>
                    <a:pt x="26" y="26"/>
                    <a:pt x="26" y="26"/>
                    <a:pt x="26" y="26"/>
                  </a:cubicBezTo>
                  <a:cubicBezTo>
                    <a:pt x="26" y="26"/>
                    <a:pt x="26" y="26"/>
                    <a:pt x="26" y="26"/>
                  </a:cubicBezTo>
                  <a:cubicBezTo>
                    <a:pt x="26" y="22"/>
                    <a:pt x="26" y="22"/>
                    <a:pt x="26" y="22"/>
                  </a:cubicBezTo>
                  <a:cubicBezTo>
                    <a:pt x="26" y="22"/>
                    <a:pt x="26" y="22"/>
                    <a:pt x="26" y="22"/>
                  </a:cubicBezTo>
                  <a:cubicBezTo>
                    <a:pt x="23" y="22"/>
                    <a:pt x="20" y="19"/>
                    <a:pt x="20" y="16"/>
                  </a:cubicBezTo>
                  <a:cubicBezTo>
                    <a:pt x="20" y="12"/>
                    <a:pt x="23" y="9"/>
                    <a:pt x="26" y="9"/>
                  </a:cubicBezTo>
                  <a:cubicBezTo>
                    <a:pt x="26" y="9"/>
                    <a:pt x="26" y="9"/>
                    <a:pt x="26" y="9"/>
                  </a:cubicBezTo>
                  <a:cubicBezTo>
                    <a:pt x="26" y="9"/>
                    <a:pt x="26" y="9"/>
                    <a:pt x="26" y="9"/>
                  </a:cubicBezTo>
                  <a:lnTo>
                    <a:pt x="26" y="0"/>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76" name="Freeform 112">
              <a:extLst>
                <a:ext uri="{FF2B5EF4-FFF2-40B4-BE49-F238E27FC236}">
                  <a16:creationId xmlns:a16="http://schemas.microsoft.com/office/drawing/2014/main" id="{2C141B4D-2CDD-E9DB-AA14-3D397F291B34}"/>
                </a:ext>
              </a:extLst>
            </p:cNvPr>
            <p:cNvSpPr/>
            <p:nvPr/>
          </p:nvSpPr>
          <p:spPr bwMode="auto">
            <a:xfrm>
              <a:off x="3933964" y="2685365"/>
              <a:ext cx="147112" cy="78682"/>
            </a:xfrm>
            <a:custGeom>
              <a:avLst/>
              <a:gdLst>
                <a:gd name="T0" fmla="*/ 162 w 99"/>
                <a:gd name="T1" fmla="*/ 0 h 53"/>
                <a:gd name="T2" fmla="*/ 149 w 99"/>
                <a:gd name="T3" fmla="*/ 0 h 53"/>
                <a:gd name="T4" fmla="*/ 139 w 99"/>
                <a:gd name="T5" fmla="*/ 0 h 53"/>
                <a:gd name="T6" fmla="*/ 127 w 99"/>
                <a:gd name="T7" fmla="*/ 10 h 53"/>
                <a:gd name="T8" fmla="*/ 127 w 99"/>
                <a:gd name="T9" fmla="*/ 49 h 53"/>
                <a:gd name="T10" fmla="*/ 45 w 99"/>
                <a:gd name="T11" fmla="*/ 49 h 53"/>
                <a:gd name="T12" fmla="*/ 45 w 99"/>
                <a:gd name="T13" fmla="*/ 10 h 53"/>
                <a:gd name="T14" fmla="*/ 33 w 99"/>
                <a:gd name="T15" fmla="*/ 0 h 53"/>
                <a:gd name="T16" fmla="*/ 23 w 99"/>
                <a:gd name="T17" fmla="*/ 0 h 53"/>
                <a:gd name="T18" fmla="*/ 12 w 99"/>
                <a:gd name="T19" fmla="*/ 0 h 53"/>
                <a:gd name="T20" fmla="*/ 0 w 99"/>
                <a:gd name="T21" fmla="*/ 10 h 53"/>
                <a:gd name="T22" fmla="*/ 0 w 99"/>
                <a:gd name="T23" fmla="*/ 68 h 53"/>
                <a:gd name="T24" fmla="*/ 17 w 99"/>
                <a:gd name="T25" fmla="*/ 83 h 53"/>
                <a:gd name="T26" fmla="*/ 17 w 99"/>
                <a:gd name="T27" fmla="*/ 85 h 53"/>
                <a:gd name="T28" fmla="*/ 17 w 99"/>
                <a:gd name="T29" fmla="*/ 89 h 53"/>
                <a:gd name="T30" fmla="*/ 24 w 99"/>
                <a:gd name="T31" fmla="*/ 92 h 53"/>
                <a:gd name="T32" fmla="*/ 26 w 99"/>
                <a:gd name="T33" fmla="*/ 92 h 53"/>
                <a:gd name="T34" fmla="*/ 33 w 99"/>
                <a:gd name="T35" fmla="*/ 89 h 53"/>
                <a:gd name="T36" fmla="*/ 33 w 99"/>
                <a:gd name="T37" fmla="*/ 85 h 53"/>
                <a:gd name="T38" fmla="*/ 33 w 99"/>
                <a:gd name="T39" fmla="*/ 83 h 53"/>
                <a:gd name="T40" fmla="*/ 139 w 99"/>
                <a:gd name="T41" fmla="*/ 83 h 53"/>
                <a:gd name="T42" fmla="*/ 139 w 99"/>
                <a:gd name="T43" fmla="*/ 85 h 53"/>
                <a:gd name="T44" fmla="*/ 141 w 99"/>
                <a:gd name="T45" fmla="*/ 89 h 53"/>
                <a:gd name="T46" fmla="*/ 146 w 99"/>
                <a:gd name="T47" fmla="*/ 92 h 53"/>
                <a:gd name="T48" fmla="*/ 149 w 99"/>
                <a:gd name="T49" fmla="*/ 92 h 53"/>
                <a:gd name="T50" fmla="*/ 155 w 99"/>
                <a:gd name="T51" fmla="*/ 89 h 53"/>
                <a:gd name="T52" fmla="*/ 156 w 99"/>
                <a:gd name="T53" fmla="*/ 85 h 53"/>
                <a:gd name="T54" fmla="*/ 156 w 99"/>
                <a:gd name="T55" fmla="*/ 83 h 53"/>
                <a:gd name="T56" fmla="*/ 162 w 99"/>
                <a:gd name="T57" fmla="*/ 83 h 53"/>
                <a:gd name="T58" fmla="*/ 172 w 99"/>
                <a:gd name="T59" fmla="*/ 68 h 53"/>
                <a:gd name="T60" fmla="*/ 172 w 99"/>
                <a:gd name="T61" fmla="*/ 10 h 53"/>
                <a:gd name="T62" fmla="*/ 162 w 99"/>
                <a:gd name="T63" fmla="*/ 0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9" h="53">
                  <a:moveTo>
                    <a:pt x="93" y="0"/>
                  </a:moveTo>
                  <a:cubicBezTo>
                    <a:pt x="86" y="0"/>
                    <a:pt x="86" y="0"/>
                    <a:pt x="86" y="0"/>
                  </a:cubicBezTo>
                  <a:cubicBezTo>
                    <a:pt x="80" y="0"/>
                    <a:pt x="80" y="0"/>
                    <a:pt x="80" y="0"/>
                  </a:cubicBezTo>
                  <a:cubicBezTo>
                    <a:pt x="76" y="0"/>
                    <a:pt x="73" y="2"/>
                    <a:pt x="73" y="6"/>
                  </a:cubicBezTo>
                  <a:cubicBezTo>
                    <a:pt x="73" y="28"/>
                    <a:pt x="73" y="28"/>
                    <a:pt x="73" y="28"/>
                  </a:cubicBezTo>
                  <a:cubicBezTo>
                    <a:pt x="26" y="28"/>
                    <a:pt x="26" y="28"/>
                    <a:pt x="26" y="28"/>
                  </a:cubicBezTo>
                  <a:cubicBezTo>
                    <a:pt x="26" y="6"/>
                    <a:pt x="26" y="6"/>
                    <a:pt x="26" y="6"/>
                  </a:cubicBezTo>
                  <a:cubicBezTo>
                    <a:pt x="26" y="2"/>
                    <a:pt x="24" y="0"/>
                    <a:pt x="19" y="0"/>
                  </a:cubicBezTo>
                  <a:cubicBezTo>
                    <a:pt x="13" y="0"/>
                    <a:pt x="13" y="0"/>
                    <a:pt x="13" y="0"/>
                  </a:cubicBezTo>
                  <a:cubicBezTo>
                    <a:pt x="7" y="0"/>
                    <a:pt x="7" y="0"/>
                    <a:pt x="7" y="0"/>
                  </a:cubicBezTo>
                  <a:cubicBezTo>
                    <a:pt x="3" y="0"/>
                    <a:pt x="0" y="2"/>
                    <a:pt x="0" y="6"/>
                  </a:cubicBezTo>
                  <a:cubicBezTo>
                    <a:pt x="0" y="39"/>
                    <a:pt x="0" y="39"/>
                    <a:pt x="0" y="39"/>
                  </a:cubicBezTo>
                  <a:cubicBezTo>
                    <a:pt x="0" y="43"/>
                    <a:pt x="5" y="48"/>
                    <a:pt x="10" y="48"/>
                  </a:cubicBezTo>
                  <a:cubicBezTo>
                    <a:pt x="10" y="49"/>
                    <a:pt x="10" y="49"/>
                    <a:pt x="10" y="49"/>
                  </a:cubicBezTo>
                  <a:cubicBezTo>
                    <a:pt x="10" y="50"/>
                    <a:pt x="10" y="51"/>
                    <a:pt x="10" y="51"/>
                  </a:cubicBezTo>
                  <a:cubicBezTo>
                    <a:pt x="11" y="52"/>
                    <a:pt x="12" y="53"/>
                    <a:pt x="14" y="53"/>
                  </a:cubicBezTo>
                  <a:cubicBezTo>
                    <a:pt x="15" y="53"/>
                    <a:pt x="15" y="53"/>
                    <a:pt x="15" y="53"/>
                  </a:cubicBezTo>
                  <a:cubicBezTo>
                    <a:pt x="17" y="53"/>
                    <a:pt x="18" y="52"/>
                    <a:pt x="19" y="51"/>
                  </a:cubicBezTo>
                  <a:cubicBezTo>
                    <a:pt x="19" y="51"/>
                    <a:pt x="19" y="50"/>
                    <a:pt x="19" y="49"/>
                  </a:cubicBezTo>
                  <a:cubicBezTo>
                    <a:pt x="19" y="49"/>
                    <a:pt x="19" y="49"/>
                    <a:pt x="19" y="48"/>
                  </a:cubicBezTo>
                  <a:cubicBezTo>
                    <a:pt x="80" y="48"/>
                    <a:pt x="80" y="48"/>
                    <a:pt x="80" y="48"/>
                  </a:cubicBezTo>
                  <a:cubicBezTo>
                    <a:pt x="80" y="49"/>
                    <a:pt x="80" y="49"/>
                    <a:pt x="80" y="49"/>
                  </a:cubicBezTo>
                  <a:cubicBezTo>
                    <a:pt x="80" y="50"/>
                    <a:pt x="80" y="51"/>
                    <a:pt x="81" y="51"/>
                  </a:cubicBezTo>
                  <a:cubicBezTo>
                    <a:pt x="81" y="52"/>
                    <a:pt x="83" y="53"/>
                    <a:pt x="84" y="53"/>
                  </a:cubicBezTo>
                  <a:cubicBezTo>
                    <a:pt x="86" y="53"/>
                    <a:pt x="86" y="53"/>
                    <a:pt x="86" y="53"/>
                  </a:cubicBezTo>
                  <a:cubicBezTo>
                    <a:pt x="87" y="53"/>
                    <a:pt x="88" y="52"/>
                    <a:pt x="89" y="51"/>
                  </a:cubicBezTo>
                  <a:cubicBezTo>
                    <a:pt x="89" y="51"/>
                    <a:pt x="89" y="50"/>
                    <a:pt x="90" y="49"/>
                  </a:cubicBezTo>
                  <a:cubicBezTo>
                    <a:pt x="90" y="49"/>
                    <a:pt x="90" y="49"/>
                    <a:pt x="90" y="48"/>
                  </a:cubicBezTo>
                  <a:cubicBezTo>
                    <a:pt x="93" y="48"/>
                    <a:pt x="93" y="48"/>
                    <a:pt x="93" y="48"/>
                  </a:cubicBezTo>
                  <a:cubicBezTo>
                    <a:pt x="97" y="48"/>
                    <a:pt x="99" y="43"/>
                    <a:pt x="99" y="39"/>
                  </a:cubicBezTo>
                  <a:cubicBezTo>
                    <a:pt x="99" y="6"/>
                    <a:pt x="99" y="6"/>
                    <a:pt x="99" y="6"/>
                  </a:cubicBezTo>
                  <a:cubicBezTo>
                    <a:pt x="99" y="2"/>
                    <a:pt x="97" y="0"/>
                    <a:pt x="93" y="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77" name="Oval 113">
              <a:extLst>
                <a:ext uri="{FF2B5EF4-FFF2-40B4-BE49-F238E27FC236}">
                  <a16:creationId xmlns:a16="http://schemas.microsoft.com/office/drawing/2014/main" id="{C07CB5D0-DF9F-2977-015A-326D2F4F7DA4}"/>
                </a:ext>
              </a:extLst>
            </p:cNvPr>
            <p:cNvSpPr>
              <a:spLocks noChangeArrowheads="1"/>
            </p:cNvSpPr>
            <p:nvPr/>
          </p:nvSpPr>
          <p:spPr bwMode="auto">
            <a:xfrm>
              <a:off x="3986138" y="2655431"/>
              <a:ext cx="11974" cy="11973"/>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78" name="Oval 114">
              <a:extLst>
                <a:ext uri="{FF2B5EF4-FFF2-40B4-BE49-F238E27FC236}">
                  <a16:creationId xmlns:a16="http://schemas.microsoft.com/office/drawing/2014/main" id="{E6DC9CFF-B6FF-FBF8-0834-4669B6E38F74}"/>
                </a:ext>
              </a:extLst>
            </p:cNvPr>
            <p:cNvSpPr>
              <a:spLocks noChangeArrowheads="1"/>
            </p:cNvSpPr>
            <p:nvPr/>
          </p:nvSpPr>
          <p:spPr bwMode="auto">
            <a:xfrm>
              <a:off x="4016929" y="2655431"/>
              <a:ext cx="11974" cy="11973"/>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79" name="Oval 115">
              <a:extLst>
                <a:ext uri="{FF2B5EF4-FFF2-40B4-BE49-F238E27FC236}">
                  <a16:creationId xmlns:a16="http://schemas.microsoft.com/office/drawing/2014/main" id="{B140E5E9-399F-7802-9761-C5E32014A388}"/>
                </a:ext>
              </a:extLst>
            </p:cNvPr>
            <p:cNvSpPr>
              <a:spLocks noChangeArrowheads="1"/>
            </p:cNvSpPr>
            <p:nvPr/>
          </p:nvSpPr>
          <p:spPr bwMode="auto">
            <a:xfrm>
              <a:off x="3986138" y="2681089"/>
              <a:ext cx="11974" cy="11973"/>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80" name="Oval 116">
              <a:extLst>
                <a:ext uri="{FF2B5EF4-FFF2-40B4-BE49-F238E27FC236}">
                  <a16:creationId xmlns:a16="http://schemas.microsoft.com/office/drawing/2014/main" id="{13632312-1B9F-2519-23E3-BB52511022DA}"/>
                </a:ext>
              </a:extLst>
            </p:cNvPr>
            <p:cNvSpPr>
              <a:spLocks noChangeArrowheads="1"/>
            </p:cNvSpPr>
            <p:nvPr/>
          </p:nvSpPr>
          <p:spPr bwMode="auto">
            <a:xfrm>
              <a:off x="4016929" y="2681089"/>
              <a:ext cx="11974" cy="11973"/>
            </a:xfrm>
            <a:prstGeom prst="ellipse">
              <a:avLst/>
            </a:pr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3200">
                <a:solidFill>
                  <a:schemeClr val="bg1"/>
                </a:solidFill>
                <a:latin typeface="+mn-lt"/>
                <a:cs typeface="+mn-ea"/>
                <a:sym typeface="+mn-lt"/>
              </a:endParaRPr>
            </a:p>
          </p:txBody>
        </p:sp>
        <p:sp>
          <p:nvSpPr>
            <p:cNvPr id="181" name="Freeform 117">
              <a:extLst>
                <a:ext uri="{FF2B5EF4-FFF2-40B4-BE49-F238E27FC236}">
                  <a16:creationId xmlns:a16="http://schemas.microsoft.com/office/drawing/2014/main" id="{EFD2EEEF-1774-13E9-B020-78F49D3E2019}"/>
                </a:ext>
              </a:extLst>
            </p:cNvPr>
            <p:cNvSpPr/>
            <p:nvPr/>
          </p:nvSpPr>
          <p:spPr bwMode="auto">
            <a:xfrm>
              <a:off x="4890195" y="1649672"/>
              <a:ext cx="110334" cy="112891"/>
            </a:xfrm>
            <a:custGeom>
              <a:avLst/>
              <a:gdLst>
                <a:gd name="T0" fmla="*/ 126 w 74"/>
                <a:gd name="T1" fmla="*/ 94 h 76"/>
                <a:gd name="T2" fmla="*/ 101 w 74"/>
                <a:gd name="T3" fmla="*/ 68 h 76"/>
                <a:gd name="T4" fmla="*/ 96 w 74"/>
                <a:gd name="T5" fmla="*/ 63 h 76"/>
                <a:gd name="T6" fmla="*/ 71 w 74"/>
                <a:gd name="T7" fmla="*/ 33 h 76"/>
                <a:gd name="T8" fmla="*/ 59 w 74"/>
                <a:gd name="T9" fmla="*/ 9 h 76"/>
                <a:gd name="T10" fmla="*/ 45 w 74"/>
                <a:gd name="T11" fmla="*/ 7 h 76"/>
                <a:gd name="T12" fmla="*/ 42 w 74"/>
                <a:gd name="T13" fmla="*/ 19 h 76"/>
                <a:gd name="T14" fmla="*/ 49 w 74"/>
                <a:gd name="T15" fmla="*/ 38 h 76"/>
                <a:gd name="T16" fmla="*/ 51 w 74"/>
                <a:gd name="T17" fmla="*/ 50 h 76"/>
                <a:gd name="T18" fmla="*/ 10 w 74"/>
                <a:gd name="T19" fmla="*/ 50 h 76"/>
                <a:gd name="T20" fmla="*/ 2 w 74"/>
                <a:gd name="T21" fmla="*/ 64 h 76"/>
                <a:gd name="T22" fmla="*/ 21 w 74"/>
                <a:gd name="T23" fmla="*/ 118 h 76"/>
                <a:gd name="T24" fmla="*/ 30 w 74"/>
                <a:gd name="T25" fmla="*/ 123 h 76"/>
                <a:gd name="T26" fmla="*/ 77 w 74"/>
                <a:gd name="T27" fmla="*/ 123 h 76"/>
                <a:gd name="T28" fmla="*/ 87 w 74"/>
                <a:gd name="T29" fmla="*/ 129 h 76"/>
                <a:gd name="T30" fmla="*/ 89 w 74"/>
                <a:gd name="T31" fmla="*/ 130 h 76"/>
                <a:gd name="T32" fmla="*/ 98 w 74"/>
                <a:gd name="T33" fmla="*/ 130 h 76"/>
                <a:gd name="T34" fmla="*/ 126 w 74"/>
                <a:gd name="T35" fmla="*/ 101 h 76"/>
                <a:gd name="T36" fmla="*/ 126 w 74"/>
                <a:gd name="T37" fmla="*/ 94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4" h="76">
                  <a:moveTo>
                    <a:pt x="72" y="54"/>
                  </a:moveTo>
                  <a:cubicBezTo>
                    <a:pt x="58" y="39"/>
                    <a:pt x="58" y="39"/>
                    <a:pt x="58" y="39"/>
                  </a:cubicBezTo>
                  <a:cubicBezTo>
                    <a:pt x="56" y="38"/>
                    <a:pt x="55" y="36"/>
                    <a:pt x="55" y="36"/>
                  </a:cubicBezTo>
                  <a:cubicBezTo>
                    <a:pt x="55" y="36"/>
                    <a:pt x="49" y="25"/>
                    <a:pt x="41" y="19"/>
                  </a:cubicBezTo>
                  <a:cubicBezTo>
                    <a:pt x="32" y="14"/>
                    <a:pt x="34" y="10"/>
                    <a:pt x="34" y="5"/>
                  </a:cubicBezTo>
                  <a:cubicBezTo>
                    <a:pt x="34" y="1"/>
                    <a:pt x="30" y="0"/>
                    <a:pt x="26" y="4"/>
                  </a:cubicBezTo>
                  <a:cubicBezTo>
                    <a:pt x="25" y="6"/>
                    <a:pt x="24" y="9"/>
                    <a:pt x="24" y="11"/>
                  </a:cubicBezTo>
                  <a:cubicBezTo>
                    <a:pt x="23" y="16"/>
                    <a:pt x="27" y="20"/>
                    <a:pt x="28" y="22"/>
                  </a:cubicBezTo>
                  <a:cubicBezTo>
                    <a:pt x="29" y="23"/>
                    <a:pt x="30" y="26"/>
                    <a:pt x="29" y="29"/>
                  </a:cubicBezTo>
                  <a:cubicBezTo>
                    <a:pt x="6" y="29"/>
                    <a:pt x="6" y="29"/>
                    <a:pt x="6" y="29"/>
                  </a:cubicBezTo>
                  <a:cubicBezTo>
                    <a:pt x="2" y="29"/>
                    <a:pt x="0" y="33"/>
                    <a:pt x="1" y="37"/>
                  </a:cubicBezTo>
                  <a:cubicBezTo>
                    <a:pt x="12" y="68"/>
                    <a:pt x="12" y="68"/>
                    <a:pt x="12" y="68"/>
                  </a:cubicBezTo>
                  <a:cubicBezTo>
                    <a:pt x="13" y="70"/>
                    <a:pt x="15" y="71"/>
                    <a:pt x="17" y="71"/>
                  </a:cubicBezTo>
                  <a:cubicBezTo>
                    <a:pt x="44" y="71"/>
                    <a:pt x="44" y="71"/>
                    <a:pt x="44" y="71"/>
                  </a:cubicBezTo>
                  <a:cubicBezTo>
                    <a:pt x="46" y="71"/>
                    <a:pt x="48" y="73"/>
                    <a:pt x="50" y="74"/>
                  </a:cubicBezTo>
                  <a:cubicBezTo>
                    <a:pt x="51" y="75"/>
                    <a:pt x="51" y="75"/>
                    <a:pt x="51" y="75"/>
                  </a:cubicBezTo>
                  <a:cubicBezTo>
                    <a:pt x="52" y="76"/>
                    <a:pt x="54" y="76"/>
                    <a:pt x="56" y="75"/>
                  </a:cubicBezTo>
                  <a:cubicBezTo>
                    <a:pt x="72" y="58"/>
                    <a:pt x="72" y="58"/>
                    <a:pt x="72" y="58"/>
                  </a:cubicBezTo>
                  <a:cubicBezTo>
                    <a:pt x="74" y="57"/>
                    <a:pt x="74" y="55"/>
                    <a:pt x="72" y="5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82" name="Freeform 118">
              <a:extLst>
                <a:ext uri="{FF2B5EF4-FFF2-40B4-BE49-F238E27FC236}">
                  <a16:creationId xmlns:a16="http://schemas.microsoft.com/office/drawing/2014/main" id="{BB52DF3B-6BB6-8DFC-ED13-DD345150B875}"/>
                </a:ext>
              </a:extLst>
            </p:cNvPr>
            <p:cNvSpPr/>
            <p:nvPr/>
          </p:nvSpPr>
          <p:spPr bwMode="auto">
            <a:xfrm>
              <a:off x="4974015" y="1737762"/>
              <a:ext cx="36778" cy="36775"/>
            </a:xfrm>
            <a:custGeom>
              <a:avLst/>
              <a:gdLst>
                <a:gd name="T0" fmla="*/ 8 w 43"/>
                <a:gd name="T1" fmla="*/ 43 h 43"/>
                <a:gd name="T2" fmla="*/ 0 w 43"/>
                <a:gd name="T3" fmla="*/ 34 h 43"/>
                <a:gd name="T4" fmla="*/ 34 w 43"/>
                <a:gd name="T5" fmla="*/ 0 h 43"/>
                <a:gd name="T6" fmla="*/ 43 w 43"/>
                <a:gd name="T7" fmla="*/ 8 h 43"/>
                <a:gd name="T8" fmla="*/ 8 w 43"/>
                <a:gd name="T9" fmla="*/ 43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3">
                  <a:moveTo>
                    <a:pt x="8" y="43"/>
                  </a:moveTo>
                  <a:lnTo>
                    <a:pt x="0" y="34"/>
                  </a:lnTo>
                  <a:lnTo>
                    <a:pt x="34" y="0"/>
                  </a:lnTo>
                  <a:lnTo>
                    <a:pt x="43" y="8"/>
                  </a:lnTo>
                  <a:lnTo>
                    <a:pt x="8" y="43"/>
                  </a:ln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83" name="Freeform 119">
              <a:extLst>
                <a:ext uri="{FF2B5EF4-FFF2-40B4-BE49-F238E27FC236}">
                  <a16:creationId xmlns:a16="http://schemas.microsoft.com/office/drawing/2014/main" id="{DEF4A672-BB93-2EBE-6319-5488D90C7572}"/>
                </a:ext>
              </a:extLst>
            </p:cNvPr>
            <p:cNvSpPr/>
            <p:nvPr/>
          </p:nvSpPr>
          <p:spPr bwMode="auto">
            <a:xfrm>
              <a:off x="4827758" y="2687930"/>
              <a:ext cx="33357" cy="58156"/>
            </a:xfrm>
            <a:custGeom>
              <a:avLst/>
              <a:gdLst>
                <a:gd name="T0" fmla="*/ 39 w 22"/>
                <a:gd name="T1" fmla="*/ 35 h 39"/>
                <a:gd name="T2" fmla="*/ 20 w 22"/>
                <a:gd name="T3" fmla="*/ 0 h 39"/>
                <a:gd name="T4" fmla="*/ 0 w 22"/>
                <a:gd name="T5" fmla="*/ 35 h 39"/>
                <a:gd name="T6" fmla="*/ 20 w 22"/>
                <a:gd name="T7" fmla="*/ 68 h 39"/>
                <a:gd name="T8" fmla="*/ 39 w 22"/>
                <a:gd name="T9" fmla="*/ 35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9">
                  <a:moveTo>
                    <a:pt x="22" y="20"/>
                  </a:moveTo>
                  <a:cubicBezTo>
                    <a:pt x="22" y="13"/>
                    <a:pt x="18" y="3"/>
                    <a:pt x="11" y="0"/>
                  </a:cubicBezTo>
                  <a:cubicBezTo>
                    <a:pt x="5" y="3"/>
                    <a:pt x="0" y="13"/>
                    <a:pt x="0" y="20"/>
                  </a:cubicBezTo>
                  <a:cubicBezTo>
                    <a:pt x="0" y="26"/>
                    <a:pt x="5" y="36"/>
                    <a:pt x="11" y="39"/>
                  </a:cubicBezTo>
                  <a:cubicBezTo>
                    <a:pt x="18" y="36"/>
                    <a:pt x="22" y="26"/>
                    <a:pt x="22" y="20"/>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84" name="Freeform 120">
              <a:extLst>
                <a:ext uri="{FF2B5EF4-FFF2-40B4-BE49-F238E27FC236}">
                  <a16:creationId xmlns:a16="http://schemas.microsoft.com/office/drawing/2014/main" id="{A892D347-F2A9-C0D3-A72B-07CFD521A5C1}"/>
                </a:ext>
              </a:extLst>
            </p:cNvPr>
            <p:cNvSpPr/>
            <p:nvPr/>
          </p:nvSpPr>
          <p:spPr bwMode="auto">
            <a:xfrm>
              <a:off x="4851706" y="2725561"/>
              <a:ext cx="52174" cy="41051"/>
            </a:xfrm>
            <a:custGeom>
              <a:avLst/>
              <a:gdLst>
                <a:gd name="T0" fmla="*/ 2 w 35"/>
                <a:gd name="T1" fmla="*/ 39 h 28"/>
                <a:gd name="T2" fmla="*/ 40 w 35"/>
                <a:gd name="T3" fmla="*/ 41 h 28"/>
                <a:gd name="T4" fmla="*/ 59 w 35"/>
                <a:gd name="T5" fmla="*/ 7 h 28"/>
                <a:gd name="T6" fmla="*/ 21 w 35"/>
                <a:gd name="T7" fmla="*/ 7 h 28"/>
                <a:gd name="T8" fmla="*/ 2 w 35"/>
                <a:gd name="T9" fmla="*/ 39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8">
                  <a:moveTo>
                    <a:pt x="1" y="23"/>
                  </a:moveTo>
                  <a:cubicBezTo>
                    <a:pt x="6" y="28"/>
                    <a:pt x="17" y="27"/>
                    <a:pt x="23" y="24"/>
                  </a:cubicBezTo>
                  <a:cubicBezTo>
                    <a:pt x="29" y="20"/>
                    <a:pt x="35" y="12"/>
                    <a:pt x="34" y="4"/>
                  </a:cubicBezTo>
                  <a:cubicBezTo>
                    <a:pt x="29" y="0"/>
                    <a:pt x="18" y="1"/>
                    <a:pt x="12" y="4"/>
                  </a:cubicBezTo>
                  <a:cubicBezTo>
                    <a:pt x="6" y="8"/>
                    <a:pt x="0" y="16"/>
                    <a:pt x="1" y="23"/>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85" name="Freeform 121">
              <a:extLst>
                <a:ext uri="{FF2B5EF4-FFF2-40B4-BE49-F238E27FC236}">
                  <a16:creationId xmlns:a16="http://schemas.microsoft.com/office/drawing/2014/main" id="{EE9C42BD-11FE-E8D6-BED4-436B0DA91BBB}"/>
                </a:ext>
              </a:extLst>
            </p:cNvPr>
            <p:cNvSpPr/>
            <p:nvPr/>
          </p:nvSpPr>
          <p:spPr bwMode="auto">
            <a:xfrm>
              <a:off x="4851706" y="2766612"/>
              <a:ext cx="52174" cy="41907"/>
            </a:xfrm>
            <a:custGeom>
              <a:avLst/>
              <a:gdLst>
                <a:gd name="T0" fmla="*/ 40 w 35"/>
                <a:gd name="T1" fmla="*/ 42 h 28"/>
                <a:gd name="T2" fmla="*/ 59 w 35"/>
                <a:gd name="T3" fmla="*/ 9 h 28"/>
                <a:gd name="T4" fmla="*/ 21 w 35"/>
                <a:gd name="T5" fmla="*/ 7 h 28"/>
                <a:gd name="T6" fmla="*/ 2 w 35"/>
                <a:gd name="T7" fmla="*/ 40 h 28"/>
                <a:gd name="T8" fmla="*/ 40 w 35"/>
                <a:gd name="T9" fmla="*/ 4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8">
                  <a:moveTo>
                    <a:pt x="23" y="24"/>
                  </a:moveTo>
                  <a:cubicBezTo>
                    <a:pt x="29" y="20"/>
                    <a:pt x="35" y="12"/>
                    <a:pt x="34" y="5"/>
                  </a:cubicBezTo>
                  <a:cubicBezTo>
                    <a:pt x="29" y="0"/>
                    <a:pt x="18" y="1"/>
                    <a:pt x="12" y="4"/>
                  </a:cubicBezTo>
                  <a:cubicBezTo>
                    <a:pt x="6" y="8"/>
                    <a:pt x="0" y="16"/>
                    <a:pt x="1" y="23"/>
                  </a:cubicBezTo>
                  <a:cubicBezTo>
                    <a:pt x="6" y="28"/>
                    <a:pt x="17" y="27"/>
                    <a:pt x="2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86" name="Freeform 122">
              <a:extLst>
                <a:ext uri="{FF2B5EF4-FFF2-40B4-BE49-F238E27FC236}">
                  <a16:creationId xmlns:a16="http://schemas.microsoft.com/office/drawing/2014/main" id="{DCAC923B-CBA9-8C85-9150-B0791E585868}"/>
                </a:ext>
              </a:extLst>
            </p:cNvPr>
            <p:cNvSpPr/>
            <p:nvPr/>
          </p:nvSpPr>
          <p:spPr bwMode="auto">
            <a:xfrm>
              <a:off x="4784993" y="2725561"/>
              <a:ext cx="53884" cy="41051"/>
            </a:xfrm>
            <a:custGeom>
              <a:avLst/>
              <a:gdLst>
                <a:gd name="T0" fmla="*/ 23 w 36"/>
                <a:gd name="T1" fmla="*/ 41 h 28"/>
                <a:gd name="T2" fmla="*/ 61 w 36"/>
                <a:gd name="T3" fmla="*/ 39 h 28"/>
                <a:gd name="T4" fmla="*/ 42 w 36"/>
                <a:gd name="T5" fmla="*/ 7 h 28"/>
                <a:gd name="T6" fmla="*/ 2 w 36"/>
                <a:gd name="T7" fmla="*/ 7 h 28"/>
                <a:gd name="T8" fmla="*/ 23 w 36"/>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8">
                  <a:moveTo>
                    <a:pt x="13" y="24"/>
                  </a:moveTo>
                  <a:cubicBezTo>
                    <a:pt x="19" y="27"/>
                    <a:pt x="29" y="28"/>
                    <a:pt x="35" y="23"/>
                  </a:cubicBezTo>
                  <a:cubicBezTo>
                    <a:pt x="36" y="16"/>
                    <a:pt x="30" y="8"/>
                    <a:pt x="24" y="4"/>
                  </a:cubicBezTo>
                  <a:cubicBezTo>
                    <a:pt x="18" y="1"/>
                    <a:pt x="7" y="0"/>
                    <a:pt x="1" y="4"/>
                  </a:cubicBezTo>
                  <a:cubicBezTo>
                    <a:pt x="0" y="12"/>
                    <a:pt x="7" y="20"/>
                    <a:pt x="1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87" name="Freeform 123">
              <a:extLst>
                <a:ext uri="{FF2B5EF4-FFF2-40B4-BE49-F238E27FC236}">
                  <a16:creationId xmlns:a16="http://schemas.microsoft.com/office/drawing/2014/main" id="{E62954FA-9195-795B-257E-43E1E9B1D073}"/>
                </a:ext>
              </a:extLst>
            </p:cNvPr>
            <p:cNvSpPr/>
            <p:nvPr/>
          </p:nvSpPr>
          <p:spPr bwMode="auto">
            <a:xfrm>
              <a:off x="4784993" y="2766612"/>
              <a:ext cx="53884" cy="41907"/>
            </a:xfrm>
            <a:custGeom>
              <a:avLst/>
              <a:gdLst>
                <a:gd name="T0" fmla="*/ 23 w 36"/>
                <a:gd name="T1" fmla="*/ 42 h 28"/>
                <a:gd name="T2" fmla="*/ 61 w 36"/>
                <a:gd name="T3" fmla="*/ 40 h 28"/>
                <a:gd name="T4" fmla="*/ 42 w 36"/>
                <a:gd name="T5" fmla="*/ 7 h 28"/>
                <a:gd name="T6" fmla="*/ 2 w 36"/>
                <a:gd name="T7" fmla="*/ 9 h 28"/>
                <a:gd name="T8" fmla="*/ 23 w 36"/>
                <a:gd name="T9" fmla="*/ 4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8">
                  <a:moveTo>
                    <a:pt x="13" y="24"/>
                  </a:moveTo>
                  <a:cubicBezTo>
                    <a:pt x="19" y="27"/>
                    <a:pt x="29" y="28"/>
                    <a:pt x="35" y="23"/>
                  </a:cubicBezTo>
                  <a:cubicBezTo>
                    <a:pt x="36" y="16"/>
                    <a:pt x="30" y="8"/>
                    <a:pt x="24" y="4"/>
                  </a:cubicBezTo>
                  <a:cubicBezTo>
                    <a:pt x="18" y="1"/>
                    <a:pt x="7" y="0"/>
                    <a:pt x="1" y="5"/>
                  </a:cubicBezTo>
                  <a:cubicBezTo>
                    <a:pt x="0" y="12"/>
                    <a:pt x="7" y="20"/>
                    <a:pt x="13" y="24"/>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88" name="Freeform 124">
              <a:extLst>
                <a:ext uri="{FF2B5EF4-FFF2-40B4-BE49-F238E27FC236}">
                  <a16:creationId xmlns:a16="http://schemas.microsoft.com/office/drawing/2014/main" id="{1D5F518A-181E-3A70-559B-EE60352C181F}"/>
                </a:ext>
              </a:extLst>
            </p:cNvPr>
            <p:cNvSpPr/>
            <p:nvPr/>
          </p:nvSpPr>
          <p:spPr bwMode="auto">
            <a:xfrm>
              <a:off x="4841443" y="2752073"/>
              <a:ext cx="5987" cy="66709"/>
            </a:xfrm>
            <a:custGeom>
              <a:avLst/>
              <a:gdLst>
                <a:gd name="T0" fmla="*/ 0 w 4"/>
                <a:gd name="T1" fmla="*/ 2 h 45"/>
                <a:gd name="T2" fmla="*/ 0 w 4"/>
                <a:gd name="T3" fmla="*/ 76 h 45"/>
                <a:gd name="T4" fmla="*/ 4 w 4"/>
                <a:gd name="T5" fmla="*/ 78 h 45"/>
                <a:gd name="T6" fmla="*/ 7 w 4"/>
                <a:gd name="T7" fmla="*/ 76 h 45"/>
                <a:gd name="T8" fmla="*/ 7 w 4"/>
                <a:gd name="T9" fmla="*/ 2 h 45"/>
                <a:gd name="T10" fmla="*/ 4 w 4"/>
                <a:gd name="T11" fmla="*/ 0 h 45"/>
                <a:gd name="T12" fmla="*/ 0 w 4"/>
                <a:gd name="T13" fmla="*/ 2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45">
                  <a:moveTo>
                    <a:pt x="0" y="1"/>
                  </a:moveTo>
                  <a:cubicBezTo>
                    <a:pt x="0" y="44"/>
                    <a:pt x="0" y="44"/>
                    <a:pt x="0" y="44"/>
                  </a:cubicBezTo>
                  <a:cubicBezTo>
                    <a:pt x="0" y="44"/>
                    <a:pt x="1" y="45"/>
                    <a:pt x="2" y="45"/>
                  </a:cubicBezTo>
                  <a:cubicBezTo>
                    <a:pt x="4" y="45"/>
                    <a:pt x="4" y="44"/>
                    <a:pt x="4" y="44"/>
                  </a:cubicBezTo>
                  <a:cubicBezTo>
                    <a:pt x="4" y="1"/>
                    <a:pt x="4" y="1"/>
                    <a:pt x="4" y="1"/>
                  </a:cubicBezTo>
                  <a:cubicBezTo>
                    <a:pt x="4" y="1"/>
                    <a:pt x="4" y="0"/>
                    <a:pt x="2" y="0"/>
                  </a:cubicBezTo>
                  <a:cubicBezTo>
                    <a:pt x="1" y="0"/>
                    <a:pt x="0" y="1"/>
                    <a:pt x="0" y="1"/>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89" name="Freeform 125">
              <a:extLst>
                <a:ext uri="{FF2B5EF4-FFF2-40B4-BE49-F238E27FC236}">
                  <a16:creationId xmlns:a16="http://schemas.microsoft.com/office/drawing/2014/main" id="{AE5CAD45-1CA8-18D5-DFD7-B338F4C4B258}"/>
                </a:ext>
              </a:extLst>
            </p:cNvPr>
            <p:cNvSpPr/>
            <p:nvPr/>
          </p:nvSpPr>
          <p:spPr bwMode="auto">
            <a:xfrm>
              <a:off x="4103315" y="3133509"/>
              <a:ext cx="78688" cy="71840"/>
            </a:xfrm>
            <a:custGeom>
              <a:avLst/>
              <a:gdLst>
                <a:gd name="T0" fmla="*/ 10 w 53"/>
                <a:gd name="T1" fmla="*/ 9 h 48"/>
                <a:gd name="T2" fmla="*/ 2 w 53"/>
                <a:gd name="T3" fmla="*/ 25 h 48"/>
                <a:gd name="T4" fmla="*/ 0 w 53"/>
                <a:gd name="T5" fmla="*/ 30 h 48"/>
                <a:gd name="T6" fmla="*/ 0 w 53"/>
                <a:gd name="T7" fmla="*/ 30 h 48"/>
                <a:gd name="T8" fmla="*/ 0 w 53"/>
                <a:gd name="T9" fmla="*/ 35 h 48"/>
                <a:gd name="T10" fmla="*/ 0 w 53"/>
                <a:gd name="T11" fmla="*/ 39 h 48"/>
                <a:gd name="T12" fmla="*/ 3 w 53"/>
                <a:gd name="T13" fmla="*/ 54 h 48"/>
                <a:gd name="T14" fmla="*/ 14 w 53"/>
                <a:gd name="T15" fmla="*/ 74 h 48"/>
                <a:gd name="T16" fmla="*/ 14 w 53"/>
                <a:gd name="T17" fmla="*/ 74 h 48"/>
                <a:gd name="T18" fmla="*/ 21 w 53"/>
                <a:gd name="T19" fmla="*/ 81 h 48"/>
                <a:gd name="T20" fmla="*/ 23 w 53"/>
                <a:gd name="T21" fmla="*/ 81 h 48"/>
                <a:gd name="T22" fmla="*/ 33 w 53"/>
                <a:gd name="T23" fmla="*/ 82 h 48"/>
                <a:gd name="T24" fmla="*/ 33 w 53"/>
                <a:gd name="T25" fmla="*/ 82 h 48"/>
                <a:gd name="T26" fmla="*/ 38 w 53"/>
                <a:gd name="T27" fmla="*/ 81 h 48"/>
                <a:gd name="T28" fmla="*/ 40 w 53"/>
                <a:gd name="T29" fmla="*/ 79 h 48"/>
                <a:gd name="T30" fmla="*/ 47 w 53"/>
                <a:gd name="T31" fmla="*/ 79 h 48"/>
                <a:gd name="T32" fmla="*/ 47 w 53"/>
                <a:gd name="T33" fmla="*/ 79 h 48"/>
                <a:gd name="T34" fmla="*/ 52 w 53"/>
                <a:gd name="T35" fmla="*/ 79 h 48"/>
                <a:gd name="T36" fmla="*/ 56 w 53"/>
                <a:gd name="T37" fmla="*/ 81 h 48"/>
                <a:gd name="T38" fmla="*/ 61 w 53"/>
                <a:gd name="T39" fmla="*/ 82 h 48"/>
                <a:gd name="T40" fmla="*/ 61 w 53"/>
                <a:gd name="T41" fmla="*/ 82 h 48"/>
                <a:gd name="T42" fmla="*/ 71 w 53"/>
                <a:gd name="T43" fmla="*/ 81 h 48"/>
                <a:gd name="T44" fmla="*/ 73 w 53"/>
                <a:gd name="T45" fmla="*/ 81 h 48"/>
                <a:gd name="T46" fmla="*/ 78 w 53"/>
                <a:gd name="T47" fmla="*/ 74 h 48"/>
                <a:gd name="T48" fmla="*/ 80 w 53"/>
                <a:gd name="T49" fmla="*/ 74 h 48"/>
                <a:gd name="T50" fmla="*/ 89 w 53"/>
                <a:gd name="T51" fmla="*/ 54 h 48"/>
                <a:gd name="T52" fmla="*/ 92 w 53"/>
                <a:gd name="T53" fmla="*/ 39 h 48"/>
                <a:gd name="T54" fmla="*/ 92 w 53"/>
                <a:gd name="T55" fmla="*/ 35 h 48"/>
                <a:gd name="T56" fmla="*/ 92 w 53"/>
                <a:gd name="T57" fmla="*/ 30 h 48"/>
                <a:gd name="T58" fmla="*/ 92 w 53"/>
                <a:gd name="T59" fmla="*/ 30 h 48"/>
                <a:gd name="T60" fmla="*/ 92 w 53"/>
                <a:gd name="T61" fmla="*/ 25 h 48"/>
                <a:gd name="T62" fmla="*/ 83 w 53"/>
                <a:gd name="T63" fmla="*/ 9 h 48"/>
                <a:gd name="T64" fmla="*/ 82 w 53"/>
                <a:gd name="T65" fmla="*/ 5 h 48"/>
                <a:gd name="T66" fmla="*/ 68 w 53"/>
                <a:gd name="T67" fmla="*/ 0 h 48"/>
                <a:gd name="T68" fmla="*/ 54 w 53"/>
                <a:gd name="T69" fmla="*/ 2 h 48"/>
                <a:gd name="T70" fmla="*/ 47 w 53"/>
                <a:gd name="T71" fmla="*/ 5 h 48"/>
                <a:gd name="T72" fmla="*/ 40 w 53"/>
                <a:gd name="T73" fmla="*/ 2 h 48"/>
                <a:gd name="T74" fmla="*/ 24 w 53"/>
                <a:gd name="T75" fmla="*/ 0 h 48"/>
                <a:gd name="T76" fmla="*/ 12 w 53"/>
                <a:gd name="T77" fmla="*/ 5 h 48"/>
                <a:gd name="T78" fmla="*/ 10 w 53"/>
                <a:gd name="T79" fmla="*/ 9 h 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 h="48">
                  <a:moveTo>
                    <a:pt x="6" y="5"/>
                  </a:moveTo>
                  <a:cubicBezTo>
                    <a:pt x="3" y="7"/>
                    <a:pt x="1" y="11"/>
                    <a:pt x="1" y="14"/>
                  </a:cubicBezTo>
                  <a:cubicBezTo>
                    <a:pt x="0" y="15"/>
                    <a:pt x="0" y="16"/>
                    <a:pt x="0" y="17"/>
                  </a:cubicBezTo>
                  <a:cubicBezTo>
                    <a:pt x="0" y="17"/>
                    <a:pt x="0" y="17"/>
                    <a:pt x="0" y="17"/>
                  </a:cubicBezTo>
                  <a:cubicBezTo>
                    <a:pt x="0" y="18"/>
                    <a:pt x="0" y="19"/>
                    <a:pt x="0" y="20"/>
                  </a:cubicBezTo>
                  <a:cubicBezTo>
                    <a:pt x="0" y="21"/>
                    <a:pt x="0" y="22"/>
                    <a:pt x="0" y="22"/>
                  </a:cubicBezTo>
                  <a:cubicBezTo>
                    <a:pt x="1" y="25"/>
                    <a:pt x="1" y="28"/>
                    <a:pt x="2" y="31"/>
                  </a:cubicBezTo>
                  <a:cubicBezTo>
                    <a:pt x="4" y="35"/>
                    <a:pt x="6" y="38"/>
                    <a:pt x="8" y="42"/>
                  </a:cubicBezTo>
                  <a:cubicBezTo>
                    <a:pt x="8" y="42"/>
                    <a:pt x="8" y="42"/>
                    <a:pt x="8" y="42"/>
                  </a:cubicBezTo>
                  <a:cubicBezTo>
                    <a:pt x="9" y="43"/>
                    <a:pt x="11" y="45"/>
                    <a:pt x="12" y="46"/>
                  </a:cubicBezTo>
                  <a:cubicBezTo>
                    <a:pt x="12" y="46"/>
                    <a:pt x="13" y="46"/>
                    <a:pt x="13" y="46"/>
                  </a:cubicBezTo>
                  <a:cubicBezTo>
                    <a:pt x="15" y="48"/>
                    <a:pt x="17" y="48"/>
                    <a:pt x="19" y="47"/>
                  </a:cubicBezTo>
                  <a:cubicBezTo>
                    <a:pt x="19" y="47"/>
                    <a:pt x="19" y="47"/>
                    <a:pt x="19" y="47"/>
                  </a:cubicBezTo>
                  <a:cubicBezTo>
                    <a:pt x="20" y="47"/>
                    <a:pt x="21" y="46"/>
                    <a:pt x="22" y="46"/>
                  </a:cubicBezTo>
                  <a:cubicBezTo>
                    <a:pt x="22" y="46"/>
                    <a:pt x="23" y="46"/>
                    <a:pt x="23" y="45"/>
                  </a:cubicBezTo>
                  <a:cubicBezTo>
                    <a:pt x="25" y="45"/>
                    <a:pt x="27" y="45"/>
                    <a:pt x="27" y="45"/>
                  </a:cubicBezTo>
                  <a:cubicBezTo>
                    <a:pt x="27" y="45"/>
                    <a:pt x="27" y="45"/>
                    <a:pt x="27" y="45"/>
                  </a:cubicBezTo>
                  <a:cubicBezTo>
                    <a:pt x="28" y="45"/>
                    <a:pt x="29" y="45"/>
                    <a:pt x="30" y="45"/>
                  </a:cubicBezTo>
                  <a:cubicBezTo>
                    <a:pt x="31" y="46"/>
                    <a:pt x="31" y="46"/>
                    <a:pt x="32" y="46"/>
                  </a:cubicBezTo>
                  <a:cubicBezTo>
                    <a:pt x="33" y="46"/>
                    <a:pt x="34" y="47"/>
                    <a:pt x="35" y="47"/>
                  </a:cubicBezTo>
                  <a:cubicBezTo>
                    <a:pt x="35" y="47"/>
                    <a:pt x="35" y="47"/>
                    <a:pt x="35" y="47"/>
                  </a:cubicBezTo>
                  <a:cubicBezTo>
                    <a:pt x="37" y="48"/>
                    <a:pt x="39" y="48"/>
                    <a:pt x="41" y="46"/>
                  </a:cubicBezTo>
                  <a:cubicBezTo>
                    <a:pt x="41" y="46"/>
                    <a:pt x="41" y="46"/>
                    <a:pt x="42" y="46"/>
                  </a:cubicBezTo>
                  <a:cubicBezTo>
                    <a:pt x="43" y="45"/>
                    <a:pt x="44" y="43"/>
                    <a:pt x="45" y="42"/>
                  </a:cubicBezTo>
                  <a:cubicBezTo>
                    <a:pt x="45" y="42"/>
                    <a:pt x="45" y="42"/>
                    <a:pt x="46" y="42"/>
                  </a:cubicBezTo>
                  <a:cubicBezTo>
                    <a:pt x="48" y="38"/>
                    <a:pt x="50" y="35"/>
                    <a:pt x="51" y="31"/>
                  </a:cubicBezTo>
                  <a:cubicBezTo>
                    <a:pt x="52" y="28"/>
                    <a:pt x="53" y="25"/>
                    <a:pt x="53" y="22"/>
                  </a:cubicBezTo>
                  <a:cubicBezTo>
                    <a:pt x="53" y="22"/>
                    <a:pt x="53" y="21"/>
                    <a:pt x="53" y="20"/>
                  </a:cubicBezTo>
                  <a:cubicBezTo>
                    <a:pt x="53" y="19"/>
                    <a:pt x="53" y="18"/>
                    <a:pt x="53" y="17"/>
                  </a:cubicBezTo>
                  <a:cubicBezTo>
                    <a:pt x="53" y="17"/>
                    <a:pt x="53" y="17"/>
                    <a:pt x="53" y="17"/>
                  </a:cubicBezTo>
                  <a:cubicBezTo>
                    <a:pt x="53" y="16"/>
                    <a:pt x="53" y="15"/>
                    <a:pt x="53" y="14"/>
                  </a:cubicBezTo>
                  <a:cubicBezTo>
                    <a:pt x="52" y="11"/>
                    <a:pt x="51" y="7"/>
                    <a:pt x="48" y="5"/>
                  </a:cubicBezTo>
                  <a:cubicBezTo>
                    <a:pt x="48" y="4"/>
                    <a:pt x="47" y="4"/>
                    <a:pt x="47" y="3"/>
                  </a:cubicBezTo>
                  <a:cubicBezTo>
                    <a:pt x="45" y="2"/>
                    <a:pt x="42" y="1"/>
                    <a:pt x="39" y="0"/>
                  </a:cubicBezTo>
                  <a:cubicBezTo>
                    <a:pt x="36" y="0"/>
                    <a:pt x="34" y="0"/>
                    <a:pt x="31" y="1"/>
                  </a:cubicBezTo>
                  <a:cubicBezTo>
                    <a:pt x="30" y="2"/>
                    <a:pt x="27" y="3"/>
                    <a:pt x="27" y="3"/>
                  </a:cubicBezTo>
                  <a:cubicBezTo>
                    <a:pt x="27" y="3"/>
                    <a:pt x="24" y="2"/>
                    <a:pt x="23" y="1"/>
                  </a:cubicBezTo>
                  <a:cubicBezTo>
                    <a:pt x="20" y="0"/>
                    <a:pt x="17" y="0"/>
                    <a:pt x="14" y="0"/>
                  </a:cubicBezTo>
                  <a:cubicBezTo>
                    <a:pt x="11" y="1"/>
                    <a:pt x="9" y="2"/>
                    <a:pt x="7" y="3"/>
                  </a:cubicBezTo>
                  <a:cubicBezTo>
                    <a:pt x="6" y="4"/>
                    <a:pt x="6" y="4"/>
                    <a:pt x="6" y="5"/>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90" name="Freeform 126">
              <a:extLst>
                <a:ext uri="{FF2B5EF4-FFF2-40B4-BE49-F238E27FC236}">
                  <a16:creationId xmlns:a16="http://schemas.microsoft.com/office/drawing/2014/main" id="{359738F1-39F5-2F1F-D010-DDACAA21FF7C}"/>
                </a:ext>
              </a:extLst>
            </p:cNvPr>
            <p:cNvSpPr/>
            <p:nvPr/>
          </p:nvSpPr>
          <p:spPr bwMode="auto">
            <a:xfrm>
              <a:off x="4123842" y="3111273"/>
              <a:ext cx="19672" cy="22236"/>
            </a:xfrm>
            <a:custGeom>
              <a:avLst/>
              <a:gdLst>
                <a:gd name="T0" fmla="*/ 7 w 13"/>
                <a:gd name="T1" fmla="*/ 19 h 15"/>
                <a:gd name="T2" fmla="*/ 16 w 13"/>
                <a:gd name="T3" fmla="*/ 24 h 15"/>
                <a:gd name="T4" fmla="*/ 21 w 13"/>
                <a:gd name="T5" fmla="*/ 24 h 15"/>
                <a:gd name="T6" fmla="*/ 23 w 13"/>
                <a:gd name="T7" fmla="*/ 24 h 15"/>
                <a:gd name="T8" fmla="*/ 18 w 13"/>
                <a:gd name="T9" fmla="*/ 10 h 15"/>
                <a:gd name="T10" fmla="*/ 2 w 13"/>
                <a:gd name="T11" fmla="*/ 0 h 15"/>
                <a:gd name="T12" fmla="*/ 2 w 13"/>
                <a:gd name="T13" fmla="*/ 0 h 15"/>
                <a:gd name="T14" fmla="*/ 0 w 13"/>
                <a:gd name="T15" fmla="*/ 0 h 15"/>
                <a:gd name="T16" fmla="*/ 0 w 13"/>
                <a:gd name="T17" fmla="*/ 7 h 15"/>
                <a:gd name="T18" fmla="*/ 7 w 13"/>
                <a:gd name="T19" fmla="*/ 19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15">
                  <a:moveTo>
                    <a:pt x="4" y="11"/>
                  </a:moveTo>
                  <a:cubicBezTo>
                    <a:pt x="6" y="12"/>
                    <a:pt x="7" y="14"/>
                    <a:pt x="9" y="14"/>
                  </a:cubicBezTo>
                  <a:cubicBezTo>
                    <a:pt x="10" y="14"/>
                    <a:pt x="11" y="15"/>
                    <a:pt x="12" y="14"/>
                  </a:cubicBezTo>
                  <a:cubicBezTo>
                    <a:pt x="13" y="14"/>
                    <a:pt x="13" y="14"/>
                    <a:pt x="13" y="14"/>
                  </a:cubicBezTo>
                  <a:cubicBezTo>
                    <a:pt x="13" y="11"/>
                    <a:pt x="12" y="8"/>
                    <a:pt x="10" y="6"/>
                  </a:cubicBezTo>
                  <a:cubicBezTo>
                    <a:pt x="8" y="3"/>
                    <a:pt x="5" y="1"/>
                    <a:pt x="1" y="0"/>
                  </a:cubicBezTo>
                  <a:cubicBezTo>
                    <a:pt x="1" y="0"/>
                    <a:pt x="1" y="0"/>
                    <a:pt x="1" y="0"/>
                  </a:cubicBezTo>
                  <a:cubicBezTo>
                    <a:pt x="1" y="0"/>
                    <a:pt x="0" y="0"/>
                    <a:pt x="0" y="0"/>
                  </a:cubicBezTo>
                  <a:cubicBezTo>
                    <a:pt x="0" y="1"/>
                    <a:pt x="0" y="2"/>
                    <a:pt x="0" y="4"/>
                  </a:cubicBezTo>
                  <a:cubicBezTo>
                    <a:pt x="1" y="6"/>
                    <a:pt x="2" y="9"/>
                    <a:pt x="4" y="11"/>
                  </a:cubicBezTo>
                  <a:close/>
                </a:path>
              </a:pathLst>
            </a:custGeom>
            <a:solidFill>
              <a:srgbClr val="D9D9D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3200">
                <a:solidFill>
                  <a:schemeClr val="bg1"/>
                </a:solidFill>
                <a:cs typeface="+mn-ea"/>
                <a:sym typeface="+mn-lt"/>
              </a:endParaRPr>
            </a:p>
          </p:txBody>
        </p:sp>
        <p:sp>
          <p:nvSpPr>
            <p:cNvPr id="191" name="Oval 8">
              <a:extLst>
                <a:ext uri="{FF2B5EF4-FFF2-40B4-BE49-F238E27FC236}">
                  <a16:creationId xmlns:a16="http://schemas.microsoft.com/office/drawing/2014/main" id="{715D032C-6133-4010-5DA2-343D6E7A9E31}"/>
                </a:ext>
              </a:extLst>
            </p:cNvPr>
            <p:cNvSpPr/>
            <p:nvPr/>
          </p:nvSpPr>
          <p:spPr bwMode="auto">
            <a:xfrm>
              <a:off x="4280314" y="3053606"/>
              <a:ext cx="526256" cy="526256"/>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267" dirty="0">
                  <a:solidFill>
                    <a:schemeClr val="bg1"/>
                  </a:solidFill>
                  <a:cs typeface="+mn-ea"/>
                  <a:sym typeface="+mn-lt"/>
                </a:rPr>
                <a:t>Ñ </a:t>
              </a:r>
            </a:p>
          </p:txBody>
        </p:sp>
        <p:sp>
          <p:nvSpPr>
            <p:cNvPr id="192" name="Oval 9">
              <a:extLst>
                <a:ext uri="{FF2B5EF4-FFF2-40B4-BE49-F238E27FC236}">
                  <a16:creationId xmlns:a16="http://schemas.microsoft.com/office/drawing/2014/main" id="{6612A13A-864E-1F1A-BAEF-014CA81DAD54}"/>
                </a:ext>
              </a:extLst>
            </p:cNvPr>
            <p:cNvSpPr/>
            <p:nvPr/>
          </p:nvSpPr>
          <p:spPr bwMode="auto">
            <a:xfrm>
              <a:off x="4693613" y="1863339"/>
              <a:ext cx="527447" cy="585980"/>
            </a:xfrm>
            <a:prstGeom prst="ellipse">
              <a:avLst/>
            </a:prstGeom>
            <a:solidFill>
              <a:srgbClr val="16294C"/>
            </a:solidFill>
            <a:ln w="6350">
              <a:solidFill>
                <a:srgbClr val="1629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endParaRPr lang="en-US" altLang="zh-CN" sz="4267" dirty="0">
                <a:solidFill>
                  <a:schemeClr val="bg1"/>
                </a:solidFill>
                <a:latin typeface="+mn-lt"/>
                <a:cs typeface="+mn-ea"/>
                <a:sym typeface="+mn-lt"/>
              </a:endParaRPr>
            </a:p>
          </p:txBody>
        </p:sp>
        <p:sp>
          <p:nvSpPr>
            <p:cNvPr id="193" name="Oval 11">
              <a:extLst>
                <a:ext uri="{FF2B5EF4-FFF2-40B4-BE49-F238E27FC236}">
                  <a16:creationId xmlns:a16="http://schemas.microsoft.com/office/drawing/2014/main" id="{C14991A7-3E0C-E457-4468-E07180ECF0FA}"/>
                </a:ext>
              </a:extLst>
            </p:cNvPr>
            <p:cNvSpPr/>
            <p:nvPr/>
          </p:nvSpPr>
          <p:spPr bwMode="auto">
            <a:xfrm>
              <a:off x="4244595" y="3484464"/>
              <a:ext cx="526256" cy="527446"/>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3733" dirty="0">
                  <a:solidFill>
                    <a:schemeClr val="bg1"/>
                  </a:solidFill>
                  <a:cs typeface="+mn-ea"/>
                  <a:sym typeface="+mn-lt"/>
                </a:rPr>
                <a:t>E</a:t>
              </a:r>
              <a:endParaRPr lang="en-US" sz="3733" dirty="0">
                <a:solidFill>
                  <a:schemeClr val="bg1"/>
                </a:solidFill>
                <a:cs typeface="+mn-ea"/>
                <a:sym typeface="+mn-lt"/>
              </a:endParaRPr>
            </a:p>
          </p:txBody>
        </p:sp>
        <p:sp>
          <p:nvSpPr>
            <p:cNvPr id="194" name="Oval 17">
              <a:extLst>
                <a:ext uri="{FF2B5EF4-FFF2-40B4-BE49-F238E27FC236}">
                  <a16:creationId xmlns:a16="http://schemas.microsoft.com/office/drawing/2014/main" id="{25D64DE9-651C-7C4C-CEEF-E85FB42C90CD}"/>
                </a:ext>
              </a:extLst>
            </p:cNvPr>
            <p:cNvSpPr/>
            <p:nvPr/>
          </p:nvSpPr>
          <p:spPr bwMode="auto">
            <a:xfrm>
              <a:off x="4045744" y="2067694"/>
              <a:ext cx="526256" cy="526256"/>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dirty="0">
                <a:solidFill>
                  <a:schemeClr val="bg1"/>
                </a:solidFill>
                <a:cs typeface="+mn-ea"/>
                <a:sym typeface="+mn-lt"/>
              </a:endParaRPr>
            </a:p>
          </p:txBody>
        </p:sp>
        <p:sp>
          <p:nvSpPr>
            <p:cNvPr id="195" name="Oval 18">
              <a:extLst>
                <a:ext uri="{FF2B5EF4-FFF2-40B4-BE49-F238E27FC236}">
                  <a16:creationId xmlns:a16="http://schemas.microsoft.com/office/drawing/2014/main" id="{CF11C98B-3076-BE64-662E-65619B5CBF66}"/>
                </a:ext>
              </a:extLst>
            </p:cNvPr>
            <p:cNvSpPr/>
            <p:nvPr/>
          </p:nvSpPr>
          <p:spPr bwMode="auto">
            <a:xfrm>
              <a:off x="4909840" y="2643758"/>
              <a:ext cx="526256" cy="526256"/>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3733" dirty="0">
                  <a:solidFill>
                    <a:schemeClr val="bg1"/>
                  </a:solidFill>
                  <a:cs typeface="+mn-ea"/>
                  <a:sym typeface="+mn-lt"/>
                </a:rPr>
                <a:t>l</a:t>
              </a:r>
              <a:endParaRPr lang="en-US" sz="3733" dirty="0">
                <a:solidFill>
                  <a:schemeClr val="bg1"/>
                </a:solidFill>
                <a:cs typeface="+mn-ea"/>
                <a:sym typeface="+mn-lt"/>
              </a:endParaRPr>
            </a:p>
          </p:txBody>
        </p:sp>
      </p:grpSp>
      <p:sp>
        <p:nvSpPr>
          <p:cNvPr id="196" name="Content Placeholder 2">
            <a:extLst>
              <a:ext uri="{FF2B5EF4-FFF2-40B4-BE49-F238E27FC236}">
                <a16:creationId xmlns:a16="http://schemas.microsoft.com/office/drawing/2014/main" id="{45E8F520-48E7-F660-1490-9C5C61C68643}"/>
              </a:ext>
            </a:extLst>
          </p:cNvPr>
          <p:cNvSpPr txBox="1"/>
          <p:nvPr/>
        </p:nvSpPr>
        <p:spPr bwMode="auto">
          <a:xfrm>
            <a:off x="8566086" y="5313051"/>
            <a:ext cx="2122489" cy="558800"/>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vi-VN" sz="2800">
                <a:latin typeface="Times New Roman" panose="02020603050405020304" pitchFamily="18" charset="0"/>
                <a:cs typeface="Times New Roman" panose="02020603050405020304" pitchFamily="18" charset="0"/>
              </a:rPr>
              <a:t>Z’ &lt; X’ &lt; Y’</a:t>
            </a:r>
            <a:endParaRPr lang="en-US" sz="2800" dirty="0">
              <a:latin typeface="Times New Roman" panose="02020603050405020304" pitchFamily="18" charset="0"/>
              <a:cs typeface="Times New Roman" panose="02020603050405020304" pitchFamily="18" charset="0"/>
              <a:sym typeface="+mn-lt"/>
            </a:endParaRPr>
          </a:p>
        </p:txBody>
      </p:sp>
      <p:sp>
        <p:nvSpPr>
          <p:cNvPr id="197" name="Content Placeholder 2">
            <a:extLst>
              <a:ext uri="{FF2B5EF4-FFF2-40B4-BE49-F238E27FC236}">
                <a16:creationId xmlns:a16="http://schemas.microsoft.com/office/drawing/2014/main" id="{D193B69D-97FE-04E9-9172-492F4F0022CD}"/>
              </a:ext>
            </a:extLst>
          </p:cNvPr>
          <p:cNvSpPr txBox="1"/>
          <p:nvPr/>
        </p:nvSpPr>
        <p:spPr bwMode="auto">
          <a:xfrm>
            <a:off x="1933231" y="5431050"/>
            <a:ext cx="2122489" cy="557212"/>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defRPr/>
            </a:pPr>
            <a:r>
              <a:rPr lang="vi-VN" sz="2800">
                <a:latin typeface="Times New Roman" panose="02020603050405020304" pitchFamily="18" charset="0"/>
                <a:cs typeface="Times New Roman" panose="02020603050405020304" pitchFamily="18" charset="0"/>
              </a:rPr>
              <a:t>Y’ &lt; X’ &lt; Z’</a:t>
            </a:r>
            <a:br>
              <a:rPr lang="vi-VN" sz="280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sym typeface="+mn-lt"/>
            </a:endParaRPr>
          </a:p>
        </p:txBody>
      </p:sp>
      <p:sp>
        <p:nvSpPr>
          <p:cNvPr id="199" name="Content Placeholder 2">
            <a:extLst>
              <a:ext uri="{FF2B5EF4-FFF2-40B4-BE49-F238E27FC236}">
                <a16:creationId xmlns:a16="http://schemas.microsoft.com/office/drawing/2014/main" id="{9B8710B5-2650-4041-B67E-1CECBB09CD4E}"/>
              </a:ext>
            </a:extLst>
          </p:cNvPr>
          <p:cNvSpPr txBox="1"/>
          <p:nvPr/>
        </p:nvSpPr>
        <p:spPr bwMode="auto">
          <a:xfrm>
            <a:off x="8389306" y="3491676"/>
            <a:ext cx="2236181" cy="557212"/>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defRPr/>
            </a:pPr>
            <a:r>
              <a:rPr lang="vi-VN" sz="2800">
                <a:latin typeface="Times New Roman" panose="02020603050405020304" pitchFamily="18" charset="0"/>
                <a:cs typeface="Times New Roman" panose="02020603050405020304" pitchFamily="18" charset="0"/>
              </a:rPr>
              <a:t>Z’ &lt; Y’ &lt; X’</a:t>
            </a:r>
            <a:br>
              <a:rPr lang="vi-VN" sz="280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sym typeface="+mn-lt"/>
            </a:endParaRPr>
          </a:p>
        </p:txBody>
      </p:sp>
      <p:sp>
        <p:nvSpPr>
          <p:cNvPr id="200" name="Content Placeholder 2">
            <a:extLst>
              <a:ext uri="{FF2B5EF4-FFF2-40B4-BE49-F238E27FC236}">
                <a16:creationId xmlns:a16="http://schemas.microsoft.com/office/drawing/2014/main" id="{19D2E717-3A9B-344A-87F7-EA024ADC0632}"/>
              </a:ext>
            </a:extLst>
          </p:cNvPr>
          <p:cNvSpPr txBox="1"/>
          <p:nvPr/>
        </p:nvSpPr>
        <p:spPr bwMode="auto">
          <a:xfrm>
            <a:off x="1487489" y="3639803"/>
            <a:ext cx="2179660" cy="557212"/>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defRPr/>
            </a:pPr>
            <a:r>
              <a:rPr lang="vi-VN" sz="2800">
                <a:latin typeface="Times New Roman" panose="02020603050405020304" pitchFamily="18" charset="0"/>
                <a:cs typeface="Times New Roman" panose="02020603050405020304" pitchFamily="18" charset="0"/>
              </a:rPr>
              <a:t>X’ &lt; Y’ &lt; Z’</a:t>
            </a:r>
            <a:br>
              <a:rPr lang="vi-VN" sz="280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sym typeface="+mn-lt"/>
            </a:endParaRPr>
          </a:p>
        </p:txBody>
      </p:sp>
      <p:grpSp>
        <p:nvGrpSpPr>
          <p:cNvPr id="209" name="Group 208">
            <a:extLst>
              <a:ext uri="{FF2B5EF4-FFF2-40B4-BE49-F238E27FC236}">
                <a16:creationId xmlns:a16="http://schemas.microsoft.com/office/drawing/2014/main" id="{D7E395D7-81DC-B0B4-9DF9-3F7BD8A3F407}"/>
              </a:ext>
            </a:extLst>
          </p:cNvPr>
          <p:cNvGrpSpPr/>
          <p:nvPr/>
        </p:nvGrpSpPr>
        <p:grpSpPr>
          <a:xfrm>
            <a:off x="633046" y="645999"/>
            <a:ext cx="11132027" cy="1481788"/>
            <a:chOff x="633046" y="645999"/>
            <a:chExt cx="11132027" cy="1481788"/>
          </a:xfrm>
        </p:grpSpPr>
        <p:sp>
          <p:nvSpPr>
            <p:cNvPr id="206" name="Rectangle: Rounded Corners 205">
              <a:extLst>
                <a:ext uri="{FF2B5EF4-FFF2-40B4-BE49-F238E27FC236}">
                  <a16:creationId xmlns:a16="http://schemas.microsoft.com/office/drawing/2014/main" id="{0163894B-E06F-083B-790E-C86BF828E132}"/>
                </a:ext>
              </a:extLst>
            </p:cNvPr>
            <p:cNvSpPr/>
            <p:nvPr/>
          </p:nvSpPr>
          <p:spPr>
            <a:xfrm>
              <a:off x="633046" y="645999"/>
              <a:ext cx="11132027" cy="1127329"/>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2FAC870A-6A73-922E-171C-808F7DA9032C}"/>
                </a:ext>
              </a:extLst>
            </p:cNvPr>
            <p:cNvSpPr txBox="1"/>
            <p:nvPr/>
          </p:nvSpPr>
          <p:spPr>
            <a:xfrm>
              <a:off x="633046" y="744523"/>
              <a:ext cx="11132027" cy="1383264"/>
            </a:xfrm>
            <a:prstGeom prst="rect">
              <a:avLst/>
            </a:prstGeom>
            <a:noFill/>
          </p:spPr>
          <p:txBody>
            <a:bodyPr wrap="square">
              <a:spAutoFit/>
            </a:bodyPr>
            <a:lstStyle/>
            <a:p>
              <a:pPr>
                <a:lnSpc>
                  <a:spcPct val="120000"/>
                </a:lnSpc>
              </a:pPr>
              <a:r>
                <a:rPr lang="vi-VN" sz="2400" b="1">
                  <a:solidFill>
                    <a:srgbClr val="FF0000"/>
                  </a:solidFill>
                  <a:latin typeface="Times New Roman" panose="02020603050405020304" pitchFamily="18" charset="0"/>
                  <a:cs typeface="Times New Roman" panose="02020603050405020304" pitchFamily="18" charset="0"/>
                </a:rPr>
                <a:t>Câu 1: </a:t>
              </a:r>
              <a:r>
                <a:rPr lang="vi-VN" sz="2400">
                  <a:latin typeface="Times New Roman" panose="02020603050405020304" pitchFamily="18" charset="0"/>
                  <a:cs typeface="Times New Roman" panose="02020603050405020304" pitchFamily="18" charset="0"/>
                </a:rPr>
                <a:t>Cho ba nguyên tố X, Y, Z lần lượt ở vị trí 11, 12, 19 của bảng tuần hoàn.</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Hidroxit của X, Y, Z tương ứng là X’, Y’, Z’.Thứ tự tăng dần tính bazơ của X’, Y’, Z’ là:</a:t>
              </a:r>
              <a:br>
                <a:rPr lang="vi-VN" sz="2400">
                  <a:latin typeface="Times New Roman" panose="02020603050405020304" pitchFamily="18" charset="0"/>
                  <a:cs typeface="Times New Roman" panose="02020603050405020304" pitchFamily="18" charset="0"/>
                </a:rPr>
              </a:br>
              <a:endParaRPr lang="vi-VN" sz="2400">
                <a:latin typeface="Times New Roman" panose="02020603050405020304" pitchFamily="18" charset="0"/>
                <a:cs typeface="Times New Roman" panose="02020603050405020304" pitchFamily="18" charset="0"/>
              </a:endParaRPr>
            </a:p>
          </p:txBody>
        </p:sp>
      </p:grpSp>
      <p:pic>
        <p:nvPicPr>
          <p:cNvPr id="198" name="Picture 197">
            <a:extLst>
              <a:ext uri="{FF2B5EF4-FFF2-40B4-BE49-F238E27FC236}">
                <a16:creationId xmlns:a16="http://schemas.microsoft.com/office/drawing/2014/main" id="{667FC9F6-6AD8-97A2-C504-CA0FF8C0B83B}"/>
              </a:ext>
            </a:extLst>
          </p:cNvPr>
          <p:cNvPicPr>
            <a:picLocks noChangeAspect="1"/>
          </p:cNvPicPr>
          <p:nvPr/>
        </p:nvPicPr>
        <p:blipFill rotWithShape="1">
          <a:blip r:embed="rId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950691" y="5441793"/>
            <a:ext cx="794374" cy="77020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575733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1100" fill="hold"/>
                                        <p:tgtEl>
                                          <p:spTgt spid="68"/>
                                        </p:tgtEl>
                                        <p:attrNameLst>
                                          <p:attrName>ppt_w</p:attrName>
                                        </p:attrNameLst>
                                      </p:cBhvr>
                                      <p:tavLst>
                                        <p:tav tm="0">
                                          <p:val>
                                            <p:fltVal val="0"/>
                                          </p:val>
                                        </p:tav>
                                        <p:tav tm="100000">
                                          <p:val>
                                            <p:strVal val="#ppt_w"/>
                                          </p:val>
                                        </p:tav>
                                      </p:tavLst>
                                    </p:anim>
                                    <p:anim calcmode="lin" valueType="num">
                                      <p:cBhvr>
                                        <p:cTn id="8" dur="1100" fill="hold"/>
                                        <p:tgtEl>
                                          <p:spTgt spid="68"/>
                                        </p:tgtEl>
                                        <p:attrNameLst>
                                          <p:attrName>ppt_h</p:attrName>
                                        </p:attrNameLst>
                                      </p:cBhvr>
                                      <p:tavLst>
                                        <p:tav tm="0">
                                          <p:val>
                                            <p:fltVal val="0"/>
                                          </p:val>
                                        </p:tav>
                                        <p:tav tm="100000">
                                          <p:val>
                                            <p:strVal val="#ppt_h"/>
                                          </p:val>
                                        </p:tav>
                                      </p:tavLst>
                                    </p:anim>
                                    <p:animEffect transition="in" filter="fade">
                                      <p:cBhvr>
                                        <p:cTn id="9" dur="1100"/>
                                        <p:tgtEl>
                                          <p:spTgt spid="68"/>
                                        </p:tgtEl>
                                      </p:cBhvr>
                                    </p:animEffect>
                                  </p:childTnLst>
                                </p:cTn>
                              </p:par>
                            </p:childTnLst>
                          </p:cTn>
                        </p:par>
                        <p:par>
                          <p:cTn id="10" fill="hold">
                            <p:stCondLst>
                              <p:cond delay="1100"/>
                            </p:stCondLst>
                            <p:childTnLst>
                              <p:par>
                                <p:cTn id="11" presetID="16" presetClass="entr" presetSubtype="21"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inVertical)">
                                      <p:cBhvr>
                                        <p:cTn id="13" dur="500"/>
                                        <p:tgtEl>
                                          <p:spTgt spid="62"/>
                                        </p:tgtEl>
                                      </p:cBhvr>
                                    </p:animEffect>
                                  </p:childTnLst>
                                </p:cTn>
                              </p:par>
                            </p:childTnLst>
                          </p:cTn>
                        </p:par>
                        <p:par>
                          <p:cTn id="14" fill="hold">
                            <p:stCondLst>
                              <p:cond delay="1600"/>
                            </p:stCondLst>
                            <p:childTnLst>
                              <p:par>
                                <p:cTn id="15" presetID="16" presetClass="entr" presetSubtype="21"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par>
                          <p:cTn id="18" fill="hold">
                            <p:stCondLst>
                              <p:cond delay="2100"/>
                            </p:stCondLst>
                            <p:childTnLst>
                              <p:par>
                                <p:cTn id="19" presetID="16" presetClass="entr" presetSubtype="21"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barn(inVertical)">
                                      <p:cBhvr>
                                        <p:cTn id="21" dur="500"/>
                                        <p:tgtEl>
                                          <p:spTgt spid="57"/>
                                        </p:tgtEl>
                                      </p:cBhvr>
                                    </p:animEffect>
                                  </p:childTnLst>
                                </p:cTn>
                              </p:par>
                            </p:childTnLst>
                          </p:cTn>
                        </p:par>
                        <p:par>
                          <p:cTn id="22" fill="hold">
                            <p:stCondLst>
                              <p:cond delay="2600"/>
                            </p:stCondLst>
                            <p:childTnLst>
                              <p:par>
                                <p:cTn id="23" presetID="16" presetClass="entr" presetSubtype="21"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arn(inVertical)">
                                      <p:cBhvr>
                                        <p:cTn id="25" dur="500"/>
                                        <p:tgtEl>
                                          <p:spTgt spid="42"/>
                                        </p:tgtEl>
                                      </p:cBhvr>
                                    </p:animEffect>
                                  </p:childTnLst>
                                </p:cTn>
                              </p:par>
                            </p:childTnLst>
                          </p:cTn>
                        </p:par>
                        <p:par>
                          <p:cTn id="26" fill="hold">
                            <p:stCondLst>
                              <p:cond delay="3100"/>
                            </p:stCondLst>
                            <p:childTnLst>
                              <p:par>
                                <p:cTn id="27" presetID="42" presetClass="entr" presetSubtype="0" fill="hold" grpId="0" nodeType="afterEffect">
                                  <p:stCondLst>
                                    <p:cond delay="0"/>
                                  </p:stCondLst>
                                  <p:childTnLst>
                                    <p:set>
                                      <p:cBhvr>
                                        <p:cTn id="28" dur="1" fill="hold">
                                          <p:stCondLst>
                                            <p:cond delay="0"/>
                                          </p:stCondLst>
                                        </p:cTn>
                                        <p:tgtEl>
                                          <p:spTgt spid="200"/>
                                        </p:tgtEl>
                                        <p:attrNameLst>
                                          <p:attrName>style.visibility</p:attrName>
                                        </p:attrNameLst>
                                      </p:cBhvr>
                                      <p:to>
                                        <p:strVal val="visible"/>
                                      </p:to>
                                    </p:set>
                                    <p:animEffect transition="in" filter="fade">
                                      <p:cBhvr>
                                        <p:cTn id="29" dur="1000"/>
                                        <p:tgtEl>
                                          <p:spTgt spid="200"/>
                                        </p:tgtEl>
                                      </p:cBhvr>
                                    </p:animEffect>
                                    <p:anim calcmode="lin" valueType="num">
                                      <p:cBhvr>
                                        <p:cTn id="30" dur="1000" fill="hold"/>
                                        <p:tgtEl>
                                          <p:spTgt spid="200"/>
                                        </p:tgtEl>
                                        <p:attrNameLst>
                                          <p:attrName>ppt_x</p:attrName>
                                        </p:attrNameLst>
                                      </p:cBhvr>
                                      <p:tavLst>
                                        <p:tav tm="0">
                                          <p:val>
                                            <p:strVal val="#ppt_x"/>
                                          </p:val>
                                        </p:tav>
                                        <p:tav tm="100000">
                                          <p:val>
                                            <p:strVal val="#ppt_x"/>
                                          </p:val>
                                        </p:tav>
                                      </p:tavLst>
                                    </p:anim>
                                    <p:anim calcmode="lin" valueType="num">
                                      <p:cBhvr>
                                        <p:cTn id="31" dur="1000" fill="hold"/>
                                        <p:tgtEl>
                                          <p:spTgt spid="200"/>
                                        </p:tgtEl>
                                        <p:attrNameLst>
                                          <p:attrName>ppt_y</p:attrName>
                                        </p:attrNameLst>
                                      </p:cBhvr>
                                      <p:tavLst>
                                        <p:tav tm="0">
                                          <p:val>
                                            <p:strVal val="#ppt_y+.1"/>
                                          </p:val>
                                        </p:tav>
                                        <p:tav tm="100000">
                                          <p:val>
                                            <p:strVal val="#ppt_y"/>
                                          </p:val>
                                        </p:tav>
                                      </p:tavLst>
                                    </p:anim>
                                  </p:childTnLst>
                                </p:cTn>
                              </p:par>
                            </p:childTnLst>
                          </p:cTn>
                        </p:par>
                        <p:par>
                          <p:cTn id="32" fill="hold">
                            <p:stCondLst>
                              <p:cond delay="4100"/>
                            </p:stCondLst>
                            <p:childTnLst>
                              <p:par>
                                <p:cTn id="33" presetID="42" presetClass="entr" presetSubtype="0" fill="hold" grpId="0" nodeType="afterEffect">
                                  <p:stCondLst>
                                    <p:cond delay="0"/>
                                  </p:stCondLst>
                                  <p:childTnLst>
                                    <p:set>
                                      <p:cBhvr>
                                        <p:cTn id="34" dur="1" fill="hold">
                                          <p:stCondLst>
                                            <p:cond delay="0"/>
                                          </p:stCondLst>
                                        </p:cTn>
                                        <p:tgtEl>
                                          <p:spTgt spid="197"/>
                                        </p:tgtEl>
                                        <p:attrNameLst>
                                          <p:attrName>style.visibility</p:attrName>
                                        </p:attrNameLst>
                                      </p:cBhvr>
                                      <p:to>
                                        <p:strVal val="visible"/>
                                      </p:to>
                                    </p:set>
                                    <p:animEffect transition="in" filter="fade">
                                      <p:cBhvr>
                                        <p:cTn id="35" dur="1000"/>
                                        <p:tgtEl>
                                          <p:spTgt spid="197"/>
                                        </p:tgtEl>
                                      </p:cBhvr>
                                    </p:animEffect>
                                    <p:anim calcmode="lin" valueType="num">
                                      <p:cBhvr>
                                        <p:cTn id="36" dur="1000" fill="hold"/>
                                        <p:tgtEl>
                                          <p:spTgt spid="197"/>
                                        </p:tgtEl>
                                        <p:attrNameLst>
                                          <p:attrName>ppt_x</p:attrName>
                                        </p:attrNameLst>
                                      </p:cBhvr>
                                      <p:tavLst>
                                        <p:tav tm="0">
                                          <p:val>
                                            <p:strVal val="#ppt_x"/>
                                          </p:val>
                                        </p:tav>
                                        <p:tav tm="100000">
                                          <p:val>
                                            <p:strVal val="#ppt_x"/>
                                          </p:val>
                                        </p:tav>
                                      </p:tavLst>
                                    </p:anim>
                                    <p:anim calcmode="lin" valueType="num">
                                      <p:cBhvr>
                                        <p:cTn id="37" dur="1000" fill="hold"/>
                                        <p:tgtEl>
                                          <p:spTgt spid="197"/>
                                        </p:tgtEl>
                                        <p:attrNameLst>
                                          <p:attrName>ppt_y</p:attrName>
                                        </p:attrNameLst>
                                      </p:cBhvr>
                                      <p:tavLst>
                                        <p:tav tm="0">
                                          <p:val>
                                            <p:strVal val="#ppt_y+.1"/>
                                          </p:val>
                                        </p:tav>
                                        <p:tav tm="100000">
                                          <p:val>
                                            <p:strVal val="#ppt_y"/>
                                          </p:val>
                                        </p:tav>
                                      </p:tavLst>
                                    </p:anim>
                                  </p:childTnLst>
                                </p:cTn>
                              </p:par>
                            </p:childTnLst>
                          </p:cTn>
                        </p:par>
                        <p:par>
                          <p:cTn id="38" fill="hold">
                            <p:stCondLst>
                              <p:cond delay="5100"/>
                            </p:stCondLst>
                            <p:childTnLst>
                              <p:par>
                                <p:cTn id="39" presetID="42" presetClass="entr" presetSubtype="0" fill="hold" grpId="0" nodeType="afterEffect">
                                  <p:stCondLst>
                                    <p:cond delay="0"/>
                                  </p:stCondLst>
                                  <p:childTnLst>
                                    <p:set>
                                      <p:cBhvr>
                                        <p:cTn id="40" dur="1" fill="hold">
                                          <p:stCondLst>
                                            <p:cond delay="0"/>
                                          </p:stCondLst>
                                        </p:cTn>
                                        <p:tgtEl>
                                          <p:spTgt spid="199"/>
                                        </p:tgtEl>
                                        <p:attrNameLst>
                                          <p:attrName>style.visibility</p:attrName>
                                        </p:attrNameLst>
                                      </p:cBhvr>
                                      <p:to>
                                        <p:strVal val="visible"/>
                                      </p:to>
                                    </p:set>
                                    <p:animEffect transition="in" filter="fade">
                                      <p:cBhvr>
                                        <p:cTn id="41" dur="1000"/>
                                        <p:tgtEl>
                                          <p:spTgt spid="199"/>
                                        </p:tgtEl>
                                      </p:cBhvr>
                                    </p:animEffect>
                                    <p:anim calcmode="lin" valueType="num">
                                      <p:cBhvr>
                                        <p:cTn id="42" dur="1000" fill="hold"/>
                                        <p:tgtEl>
                                          <p:spTgt spid="199"/>
                                        </p:tgtEl>
                                        <p:attrNameLst>
                                          <p:attrName>ppt_x</p:attrName>
                                        </p:attrNameLst>
                                      </p:cBhvr>
                                      <p:tavLst>
                                        <p:tav tm="0">
                                          <p:val>
                                            <p:strVal val="#ppt_x"/>
                                          </p:val>
                                        </p:tav>
                                        <p:tav tm="100000">
                                          <p:val>
                                            <p:strVal val="#ppt_x"/>
                                          </p:val>
                                        </p:tav>
                                      </p:tavLst>
                                    </p:anim>
                                    <p:anim calcmode="lin" valueType="num">
                                      <p:cBhvr>
                                        <p:cTn id="43" dur="1000" fill="hold"/>
                                        <p:tgtEl>
                                          <p:spTgt spid="199"/>
                                        </p:tgtEl>
                                        <p:attrNameLst>
                                          <p:attrName>ppt_y</p:attrName>
                                        </p:attrNameLst>
                                      </p:cBhvr>
                                      <p:tavLst>
                                        <p:tav tm="0">
                                          <p:val>
                                            <p:strVal val="#ppt_y+.1"/>
                                          </p:val>
                                        </p:tav>
                                        <p:tav tm="100000">
                                          <p:val>
                                            <p:strVal val="#ppt_y"/>
                                          </p:val>
                                        </p:tav>
                                      </p:tavLst>
                                    </p:anim>
                                  </p:childTnLst>
                                </p:cTn>
                              </p:par>
                            </p:childTnLst>
                          </p:cTn>
                        </p:par>
                        <p:par>
                          <p:cTn id="44" fill="hold">
                            <p:stCondLst>
                              <p:cond delay="6100"/>
                            </p:stCondLst>
                            <p:childTnLst>
                              <p:par>
                                <p:cTn id="45" presetID="42" presetClass="entr" presetSubtype="0" fill="hold" grpId="0" nodeType="afterEffect">
                                  <p:stCondLst>
                                    <p:cond delay="0"/>
                                  </p:stCondLst>
                                  <p:childTnLst>
                                    <p:set>
                                      <p:cBhvr>
                                        <p:cTn id="46" dur="1" fill="hold">
                                          <p:stCondLst>
                                            <p:cond delay="0"/>
                                          </p:stCondLst>
                                        </p:cTn>
                                        <p:tgtEl>
                                          <p:spTgt spid="196"/>
                                        </p:tgtEl>
                                        <p:attrNameLst>
                                          <p:attrName>style.visibility</p:attrName>
                                        </p:attrNameLst>
                                      </p:cBhvr>
                                      <p:to>
                                        <p:strVal val="visible"/>
                                      </p:to>
                                    </p:set>
                                    <p:animEffect transition="in" filter="fade">
                                      <p:cBhvr>
                                        <p:cTn id="47" dur="1000"/>
                                        <p:tgtEl>
                                          <p:spTgt spid="196"/>
                                        </p:tgtEl>
                                      </p:cBhvr>
                                    </p:animEffect>
                                    <p:anim calcmode="lin" valueType="num">
                                      <p:cBhvr>
                                        <p:cTn id="48" dur="1000" fill="hold"/>
                                        <p:tgtEl>
                                          <p:spTgt spid="196"/>
                                        </p:tgtEl>
                                        <p:attrNameLst>
                                          <p:attrName>ppt_x</p:attrName>
                                        </p:attrNameLst>
                                      </p:cBhvr>
                                      <p:tavLst>
                                        <p:tav tm="0">
                                          <p:val>
                                            <p:strVal val="#ppt_x"/>
                                          </p:val>
                                        </p:tav>
                                        <p:tav tm="100000">
                                          <p:val>
                                            <p:strVal val="#ppt_x"/>
                                          </p:val>
                                        </p:tav>
                                      </p:tavLst>
                                    </p:anim>
                                    <p:anim calcmode="lin" valueType="num">
                                      <p:cBhvr>
                                        <p:cTn id="49" dur="1000" fill="hold"/>
                                        <p:tgtEl>
                                          <p:spTgt spid="19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nodeType="clickEffect">
                                  <p:stCondLst>
                                    <p:cond delay="0"/>
                                  </p:stCondLst>
                                  <p:childTnLst>
                                    <p:set>
                                      <p:cBhvr>
                                        <p:cTn id="53" dur="1" fill="hold">
                                          <p:stCondLst>
                                            <p:cond delay="0"/>
                                          </p:stCondLst>
                                        </p:cTn>
                                        <p:tgtEl>
                                          <p:spTgt spid="198"/>
                                        </p:tgtEl>
                                        <p:attrNameLst>
                                          <p:attrName>style.visibility</p:attrName>
                                        </p:attrNameLst>
                                      </p:cBhvr>
                                      <p:to>
                                        <p:strVal val="visible"/>
                                      </p:to>
                                    </p:set>
                                    <p:anim calcmode="lin" valueType="num">
                                      <p:cBhvr>
                                        <p:cTn id="54" dur="250" fill="hold"/>
                                        <p:tgtEl>
                                          <p:spTgt spid="198"/>
                                        </p:tgtEl>
                                        <p:attrNameLst>
                                          <p:attrName>ppt_w</p:attrName>
                                        </p:attrNameLst>
                                      </p:cBhvr>
                                      <p:tavLst>
                                        <p:tav tm="0">
                                          <p:val>
                                            <p:strVal val="4*#ppt_w"/>
                                          </p:val>
                                        </p:tav>
                                        <p:tav tm="100000">
                                          <p:val>
                                            <p:strVal val="#ppt_w"/>
                                          </p:val>
                                        </p:tav>
                                      </p:tavLst>
                                    </p:anim>
                                    <p:anim calcmode="lin" valueType="num">
                                      <p:cBhvr>
                                        <p:cTn id="55" dur="250" fill="hold"/>
                                        <p:tgtEl>
                                          <p:spTgt spid="19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7" grpId="0"/>
      <p:bldP spid="199" grpId="0"/>
      <p:bldP spid="2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3">
            <a:extLst>
              <a:ext uri="{FF2B5EF4-FFF2-40B4-BE49-F238E27FC236}">
                <a16:creationId xmlns:a16="http://schemas.microsoft.com/office/drawing/2014/main" id="{F1D81DCE-5F4D-FD7C-9A45-4746C71F2833}"/>
              </a:ext>
            </a:extLst>
          </p:cNvPr>
          <p:cNvSpPr/>
          <p:nvPr/>
        </p:nvSpPr>
        <p:spPr>
          <a:xfrm>
            <a:off x="1148746" y="3200398"/>
            <a:ext cx="923925" cy="923925"/>
          </a:xfrm>
          <a:prstGeom prst="ellipse">
            <a:avLst/>
          </a:prstGeom>
          <a:solidFill>
            <a:srgbClr val="DF361F"/>
          </a:solidFill>
          <a:ln w="12700" cap="flat" cmpd="sng" algn="ctr">
            <a:noFill/>
            <a:prstDash val="solid"/>
            <a:miter lim="800000"/>
          </a:ln>
          <a:effectLst/>
        </p:spPr>
        <p:txBody>
          <a:bodyPr lIns="91371" tIns="45719" rIns="91371" bIns="45719" anchor="ctr"/>
          <a:lstStyle/>
          <a:p>
            <a:pPr algn="ctr">
              <a:defRPr/>
            </a:pPr>
            <a:r>
              <a:rPr lang="en-US" sz="4000" b="1" kern="0">
                <a:solidFill>
                  <a:prstClr val="white"/>
                </a:solidFill>
                <a:latin typeface="Times New Roman" panose="02020603050405020304" pitchFamily="18" charset="0"/>
                <a:cs typeface="Times New Roman" panose="02020603050405020304" pitchFamily="18" charset="0"/>
                <a:sym typeface="+mn-lt"/>
              </a:rPr>
              <a:t>A</a:t>
            </a:r>
            <a:endParaRPr lang="id-ID"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4" name="Rectangle 25">
            <a:extLst>
              <a:ext uri="{FF2B5EF4-FFF2-40B4-BE49-F238E27FC236}">
                <a16:creationId xmlns:a16="http://schemas.microsoft.com/office/drawing/2014/main" id="{898AC844-4142-D351-F2F1-D78EFA09C9D3}"/>
              </a:ext>
            </a:extLst>
          </p:cNvPr>
          <p:cNvSpPr/>
          <p:nvPr/>
        </p:nvSpPr>
        <p:spPr>
          <a:xfrm>
            <a:off x="2134610" y="3375028"/>
            <a:ext cx="3756025" cy="523218"/>
          </a:xfrm>
          <a:prstGeom prst="rect">
            <a:avLst/>
          </a:prstGeom>
        </p:spPr>
        <p:txBody>
          <a:bodyPr lIns="91371" tIns="45719" rIns="91371" bIns="45719">
            <a:spAutoFit/>
          </a:bodyPr>
          <a:lstStyle/>
          <a:p>
            <a:pPr>
              <a:defRPr/>
            </a:pPr>
            <a:r>
              <a:rPr lang="vi-VN" sz="2800">
                <a:latin typeface="Times New Roman" panose="02020603050405020304" pitchFamily="18" charset="0"/>
                <a:cs typeface="Times New Roman" panose="02020603050405020304" pitchFamily="18" charset="0"/>
              </a:rPr>
              <a:t>HCl &gt; HBr &gt; HI &gt; H</a:t>
            </a:r>
            <a:r>
              <a:rPr lang="vi-VN" sz="2800" baseline="-25000">
                <a:latin typeface="Times New Roman" panose="02020603050405020304" pitchFamily="18" charset="0"/>
                <a:cs typeface="Times New Roman" panose="02020603050405020304" pitchFamily="18" charset="0"/>
              </a:rPr>
              <a:t>2</a:t>
            </a:r>
            <a:r>
              <a:rPr lang="vi-VN" sz="2800">
                <a:latin typeface="Times New Roman" panose="02020603050405020304" pitchFamily="18" charset="0"/>
                <a:cs typeface="Times New Roman" panose="02020603050405020304" pitchFamily="18" charset="0"/>
              </a:rPr>
              <a:t>S</a:t>
            </a:r>
            <a:endParaRPr lang="id-ID" sz="2800" kern="0" dirty="0">
              <a:solidFill>
                <a:prstClr val="white">
                  <a:lumMod val="65000"/>
                </a:prstClr>
              </a:solidFill>
              <a:latin typeface="Times New Roman" panose="02020603050405020304" pitchFamily="18" charset="0"/>
              <a:cs typeface="Times New Roman" panose="02020603050405020304" pitchFamily="18" charset="0"/>
              <a:sym typeface="+mn-lt"/>
            </a:endParaRPr>
          </a:p>
        </p:txBody>
      </p:sp>
      <p:sp>
        <p:nvSpPr>
          <p:cNvPr id="5" name="Oval 26">
            <a:extLst>
              <a:ext uri="{FF2B5EF4-FFF2-40B4-BE49-F238E27FC236}">
                <a16:creationId xmlns:a16="http://schemas.microsoft.com/office/drawing/2014/main" id="{FEF7728C-C83B-8D30-20AA-DE17D4ACC75A}"/>
              </a:ext>
            </a:extLst>
          </p:cNvPr>
          <p:cNvSpPr/>
          <p:nvPr/>
        </p:nvSpPr>
        <p:spPr>
          <a:xfrm>
            <a:off x="1148746" y="4506913"/>
            <a:ext cx="923925" cy="923925"/>
          </a:xfrm>
          <a:prstGeom prst="ellipse">
            <a:avLst/>
          </a:prstGeom>
          <a:solidFill>
            <a:srgbClr val="FA9C00"/>
          </a:solidFill>
          <a:ln w="12700" cap="flat" cmpd="sng" algn="ctr">
            <a:noFill/>
            <a:prstDash val="solid"/>
            <a:miter lim="800000"/>
          </a:ln>
          <a:effectLst/>
        </p:spPr>
        <p:txBody>
          <a:bodyPr lIns="91371" tIns="45719" rIns="91371" bIns="45719" anchor="ctr"/>
          <a:lstStyle/>
          <a:p>
            <a:pPr algn="ctr">
              <a:defRPr/>
            </a:pPr>
            <a:r>
              <a:rPr lang="en-US" sz="4000" b="1" kern="0">
                <a:solidFill>
                  <a:prstClr val="white"/>
                </a:solidFill>
                <a:latin typeface="Times New Roman" panose="02020603050405020304" pitchFamily="18" charset="0"/>
                <a:cs typeface="Times New Roman" panose="02020603050405020304" pitchFamily="18" charset="0"/>
                <a:sym typeface="+mn-lt"/>
              </a:rPr>
              <a:t>C</a:t>
            </a:r>
            <a:endParaRPr lang="id-ID"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7" name="Rectangle 28">
            <a:extLst>
              <a:ext uri="{FF2B5EF4-FFF2-40B4-BE49-F238E27FC236}">
                <a16:creationId xmlns:a16="http://schemas.microsoft.com/office/drawing/2014/main" id="{3CAA328C-BFB9-1D23-EFF2-680B64BFCB2A}"/>
              </a:ext>
            </a:extLst>
          </p:cNvPr>
          <p:cNvSpPr/>
          <p:nvPr/>
        </p:nvSpPr>
        <p:spPr>
          <a:xfrm>
            <a:off x="2134610" y="4681540"/>
            <a:ext cx="3756025" cy="523218"/>
          </a:xfrm>
          <a:prstGeom prst="rect">
            <a:avLst/>
          </a:prstGeom>
        </p:spPr>
        <p:txBody>
          <a:bodyPr lIns="91371" tIns="45719" rIns="91371" bIns="45719">
            <a:spAutoFit/>
          </a:bodyPr>
          <a:lstStyle/>
          <a:p>
            <a:pPr>
              <a:defRPr/>
            </a:pPr>
            <a:r>
              <a:rPr lang="vi-VN" sz="2800">
                <a:latin typeface="Times New Roman" panose="02020603050405020304" pitchFamily="18" charset="0"/>
                <a:cs typeface="Times New Roman" panose="02020603050405020304" pitchFamily="18" charset="0"/>
              </a:rPr>
              <a:t>H</a:t>
            </a:r>
            <a:r>
              <a:rPr lang="vi-VN" sz="2800" baseline="-25000">
                <a:latin typeface="Times New Roman" panose="02020603050405020304" pitchFamily="18" charset="0"/>
                <a:cs typeface="Times New Roman" panose="02020603050405020304" pitchFamily="18" charset="0"/>
              </a:rPr>
              <a:t>2</a:t>
            </a:r>
            <a:r>
              <a:rPr lang="vi-VN" sz="2800">
                <a:latin typeface="Times New Roman" panose="02020603050405020304" pitchFamily="18" charset="0"/>
                <a:cs typeface="Times New Roman" panose="02020603050405020304" pitchFamily="18" charset="0"/>
              </a:rPr>
              <a:t>S &gt; HCl &gt; HBr &gt; HI</a:t>
            </a:r>
            <a:endParaRPr lang="id-ID" sz="2800" kern="0" dirty="0">
              <a:solidFill>
                <a:prstClr val="white">
                  <a:lumMod val="65000"/>
                </a:prstClr>
              </a:solidFill>
              <a:latin typeface="Times New Roman" panose="02020603050405020304" pitchFamily="18" charset="0"/>
              <a:cs typeface="Times New Roman" panose="02020603050405020304" pitchFamily="18" charset="0"/>
              <a:sym typeface="+mn-lt"/>
            </a:endParaRPr>
          </a:p>
        </p:txBody>
      </p:sp>
      <p:sp>
        <p:nvSpPr>
          <p:cNvPr id="8" name="Oval 32">
            <a:extLst>
              <a:ext uri="{FF2B5EF4-FFF2-40B4-BE49-F238E27FC236}">
                <a16:creationId xmlns:a16="http://schemas.microsoft.com/office/drawing/2014/main" id="{E8C70417-0885-301B-E689-DDF6E5580A1C}"/>
              </a:ext>
            </a:extLst>
          </p:cNvPr>
          <p:cNvSpPr/>
          <p:nvPr/>
        </p:nvSpPr>
        <p:spPr>
          <a:xfrm>
            <a:off x="6697058" y="3200398"/>
            <a:ext cx="923925" cy="923925"/>
          </a:xfrm>
          <a:prstGeom prst="ellipse">
            <a:avLst/>
          </a:prstGeom>
          <a:solidFill>
            <a:srgbClr val="00B09B"/>
          </a:solidFill>
          <a:ln w="12700" cap="flat" cmpd="sng" algn="ctr">
            <a:noFill/>
            <a:prstDash val="solid"/>
            <a:miter lim="800000"/>
          </a:ln>
          <a:effectLst/>
        </p:spPr>
        <p:txBody>
          <a:bodyPr lIns="91371" tIns="45719" rIns="91371" bIns="45719" anchor="ctr"/>
          <a:lstStyle/>
          <a:p>
            <a:pPr algn="ctr">
              <a:defRPr/>
            </a:pPr>
            <a:r>
              <a:rPr lang="en-US" sz="4000" b="1" kern="0">
                <a:solidFill>
                  <a:prstClr val="white"/>
                </a:solidFill>
                <a:latin typeface="Times New Roman" panose="02020603050405020304" pitchFamily="18" charset="0"/>
                <a:cs typeface="Times New Roman" panose="02020603050405020304" pitchFamily="18" charset="0"/>
                <a:sym typeface="+mn-lt"/>
              </a:rPr>
              <a:t>B</a:t>
            </a:r>
            <a:endParaRPr lang="id-ID"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10" name="Oval 34">
            <a:extLst>
              <a:ext uri="{FF2B5EF4-FFF2-40B4-BE49-F238E27FC236}">
                <a16:creationId xmlns:a16="http://schemas.microsoft.com/office/drawing/2014/main" id="{D7620C84-5701-D820-CECE-319939D84A86}"/>
              </a:ext>
            </a:extLst>
          </p:cNvPr>
          <p:cNvSpPr/>
          <p:nvPr/>
        </p:nvSpPr>
        <p:spPr>
          <a:xfrm>
            <a:off x="6758970" y="4521052"/>
            <a:ext cx="923925" cy="923925"/>
          </a:xfrm>
          <a:prstGeom prst="ellipse">
            <a:avLst/>
          </a:prstGeom>
          <a:solidFill>
            <a:srgbClr val="0175BE"/>
          </a:solidFill>
          <a:ln w="12700" cap="flat" cmpd="sng" algn="ctr">
            <a:noFill/>
            <a:prstDash val="solid"/>
            <a:miter lim="800000"/>
          </a:ln>
          <a:effectLst/>
        </p:spPr>
        <p:txBody>
          <a:bodyPr lIns="91371" tIns="45719" rIns="91371" bIns="45719" anchor="ctr"/>
          <a:lstStyle/>
          <a:p>
            <a:pPr algn="ctr">
              <a:defRPr/>
            </a:pPr>
            <a:r>
              <a:rPr lang="en-US" sz="4000" b="1" kern="0">
                <a:solidFill>
                  <a:prstClr val="white"/>
                </a:solidFill>
                <a:latin typeface="Times New Roman" panose="02020603050405020304" pitchFamily="18" charset="0"/>
                <a:cs typeface="Times New Roman" panose="02020603050405020304" pitchFamily="18" charset="0"/>
                <a:sym typeface="+mn-lt"/>
              </a:rPr>
              <a:t>D</a:t>
            </a:r>
            <a:endParaRPr lang="id-ID"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12" name="Rectangle 36">
            <a:extLst>
              <a:ext uri="{FF2B5EF4-FFF2-40B4-BE49-F238E27FC236}">
                <a16:creationId xmlns:a16="http://schemas.microsoft.com/office/drawing/2014/main" id="{8E7B1293-4B99-4CBD-B7C9-928DA827FBBE}"/>
              </a:ext>
            </a:extLst>
          </p:cNvPr>
          <p:cNvSpPr/>
          <p:nvPr/>
        </p:nvSpPr>
        <p:spPr>
          <a:xfrm>
            <a:off x="7682895" y="4681540"/>
            <a:ext cx="3956051" cy="523218"/>
          </a:xfrm>
          <a:prstGeom prst="rect">
            <a:avLst/>
          </a:prstGeom>
        </p:spPr>
        <p:txBody>
          <a:bodyPr lIns="91371" tIns="45719" rIns="91371" bIns="45719">
            <a:spAutoFit/>
          </a:bodyPr>
          <a:lstStyle/>
          <a:p>
            <a:pPr>
              <a:defRPr/>
            </a:pPr>
            <a:r>
              <a:rPr lang="vi-VN" sz="2800">
                <a:latin typeface="Times New Roman" panose="02020603050405020304" pitchFamily="18" charset="0"/>
                <a:cs typeface="Times New Roman" panose="02020603050405020304" pitchFamily="18" charset="0"/>
              </a:rPr>
              <a:t>  H</a:t>
            </a:r>
            <a:r>
              <a:rPr lang="vi-VN" sz="2800" baseline="-25000">
                <a:latin typeface="Times New Roman" panose="02020603050405020304" pitchFamily="18" charset="0"/>
                <a:cs typeface="Times New Roman" panose="02020603050405020304" pitchFamily="18" charset="0"/>
              </a:rPr>
              <a:t>2</a:t>
            </a:r>
            <a:r>
              <a:rPr lang="vi-VN" sz="2800">
                <a:latin typeface="Times New Roman" panose="02020603050405020304" pitchFamily="18" charset="0"/>
                <a:cs typeface="Times New Roman" panose="02020603050405020304" pitchFamily="18" charset="0"/>
              </a:rPr>
              <a:t>S &gt; HI &gt; HBr &gt; HCl</a:t>
            </a:r>
            <a:endParaRPr lang="id-ID" sz="2800" kern="0" dirty="0">
              <a:solidFill>
                <a:prstClr val="white">
                  <a:lumMod val="65000"/>
                </a:prstClr>
              </a:solidFill>
              <a:latin typeface="Times New Roman" panose="02020603050405020304" pitchFamily="18" charset="0"/>
              <a:cs typeface="Times New Roman" panose="02020603050405020304" pitchFamily="18" charset="0"/>
              <a:sym typeface="+mn-lt"/>
            </a:endParaRPr>
          </a:p>
        </p:txBody>
      </p:sp>
      <p:sp>
        <p:nvSpPr>
          <p:cNvPr id="13" name="Rectangle 37">
            <a:extLst>
              <a:ext uri="{FF2B5EF4-FFF2-40B4-BE49-F238E27FC236}">
                <a16:creationId xmlns:a16="http://schemas.microsoft.com/office/drawing/2014/main" id="{1245AC4C-1AE5-F764-2C89-826E94949677}"/>
              </a:ext>
            </a:extLst>
          </p:cNvPr>
          <p:cNvSpPr/>
          <p:nvPr/>
        </p:nvSpPr>
        <p:spPr>
          <a:xfrm>
            <a:off x="7682895" y="3429000"/>
            <a:ext cx="3956051" cy="523218"/>
          </a:xfrm>
          <a:prstGeom prst="rect">
            <a:avLst/>
          </a:prstGeom>
        </p:spPr>
        <p:txBody>
          <a:bodyPr lIns="91371" tIns="45719" rIns="91371" bIns="45719">
            <a:spAutoFit/>
          </a:bodyPr>
          <a:lstStyle/>
          <a:p>
            <a:pPr>
              <a:defRPr/>
            </a:pPr>
            <a:r>
              <a:rPr lang="vi-VN" sz="2800">
                <a:latin typeface="Times New Roman" panose="02020603050405020304" pitchFamily="18" charset="0"/>
                <a:cs typeface="Times New Roman" panose="02020603050405020304" pitchFamily="18" charset="0"/>
              </a:rPr>
              <a:t>HI &gt; HBr &gt; HCl &gt; H</a:t>
            </a:r>
            <a:r>
              <a:rPr lang="vi-VN" sz="2800" baseline="-25000">
                <a:latin typeface="Times New Roman" panose="02020603050405020304" pitchFamily="18" charset="0"/>
                <a:cs typeface="Times New Roman" panose="02020603050405020304" pitchFamily="18" charset="0"/>
              </a:rPr>
              <a:t>2</a:t>
            </a:r>
            <a:r>
              <a:rPr lang="vi-VN" sz="2800">
                <a:latin typeface="Times New Roman" panose="02020603050405020304" pitchFamily="18" charset="0"/>
                <a:cs typeface="Times New Roman" panose="02020603050405020304" pitchFamily="18" charset="0"/>
              </a:rPr>
              <a:t>S</a:t>
            </a:r>
            <a:endParaRPr lang="id-ID" sz="2800" kern="0" dirty="0">
              <a:solidFill>
                <a:prstClr val="white">
                  <a:lumMod val="65000"/>
                </a:prstClr>
              </a:solidFill>
              <a:latin typeface="Times New Roman" panose="02020603050405020304" pitchFamily="18" charset="0"/>
              <a:cs typeface="Times New Roman" panose="02020603050405020304" pitchFamily="18" charset="0"/>
              <a:sym typeface="+mn-lt"/>
            </a:endParaRPr>
          </a:p>
        </p:txBody>
      </p:sp>
      <p:grpSp>
        <p:nvGrpSpPr>
          <p:cNvPr id="25" name="Group 24">
            <a:extLst>
              <a:ext uri="{FF2B5EF4-FFF2-40B4-BE49-F238E27FC236}">
                <a16:creationId xmlns:a16="http://schemas.microsoft.com/office/drawing/2014/main" id="{8C8BAC76-D1AA-A0E9-7948-77B723EBD1A5}"/>
              </a:ext>
            </a:extLst>
          </p:cNvPr>
          <p:cNvGrpSpPr/>
          <p:nvPr/>
        </p:nvGrpSpPr>
        <p:grpSpPr>
          <a:xfrm>
            <a:off x="1148746" y="1569404"/>
            <a:ext cx="10241280" cy="823031"/>
            <a:chOff x="633046" y="645999"/>
            <a:chExt cx="11132027" cy="1127329"/>
          </a:xfrm>
        </p:grpSpPr>
        <p:sp>
          <p:nvSpPr>
            <p:cNvPr id="26" name="Rectangle: Rounded Corners 25">
              <a:extLst>
                <a:ext uri="{FF2B5EF4-FFF2-40B4-BE49-F238E27FC236}">
                  <a16:creationId xmlns:a16="http://schemas.microsoft.com/office/drawing/2014/main" id="{D9901E99-BFF3-EA98-00AA-DD3A28128250}"/>
                </a:ext>
              </a:extLst>
            </p:cNvPr>
            <p:cNvSpPr/>
            <p:nvPr/>
          </p:nvSpPr>
          <p:spPr>
            <a:xfrm>
              <a:off x="633046" y="645999"/>
              <a:ext cx="11132027" cy="1127329"/>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DEAC9A1-74CD-2F8B-EFC6-0D14321D4AE6}"/>
                </a:ext>
              </a:extLst>
            </p:cNvPr>
            <p:cNvSpPr txBox="1"/>
            <p:nvPr/>
          </p:nvSpPr>
          <p:spPr>
            <a:xfrm>
              <a:off x="633046" y="744524"/>
              <a:ext cx="11132027" cy="680573"/>
            </a:xfrm>
            <a:prstGeom prst="rect">
              <a:avLst/>
            </a:prstGeom>
            <a:noFill/>
          </p:spPr>
          <p:txBody>
            <a:bodyPr wrap="square">
              <a:spAutoFit/>
            </a:bodyPr>
            <a:lstStyle/>
            <a:p>
              <a:pPr>
                <a:lnSpc>
                  <a:spcPct val="120000"/>
                </a:lnSpc>
              </a:pPr>
              <a:r>
                <a:rPr lang="vi-VN" sz="2400" b="1">
                  <a:solidFill>
                    <a:srgbClr val="FF0000"/>
                  </a:solidFill>
                  <a:latin typeface="Times New Roman" panose="02020603050405020304" pitchFamily="18" charset="0"/>
                  <a:cs typeface="Times New Roman" panose="02020603050405020304" pitchFamily="18" charset="0"/>
                </a:rPr>
                <a:t>Câu 2: </a:t>
              </a:r>
              <a:r>
                <a:rPr lang="vi-VN" sz="2400">
                  <a:latin typeface="Times New Roman" panose="02020603050405020304" pitchFamily="18" charset="0"/>
                  <a:cs typeface="Times New Roman" panose="02020603050405020304" pitchFamily="18" charset="0"/>
                </a:rPr>
                <a:t>Tính axit của các axit HCl, HBr, HI, H</a:t>
              </a:r>
              <a:r>
                <a:rPr lang="vi-VN" sz="2400" baseline="-25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S được sắp xếp theo trật tự nào?</a:t>
              </a:r>
            </a:p>
          </p:txBody>
        </p:sp>
      </p:grpSp>
      <p:pic>
        <p:nvPicPr>
          <p:cNvPr id="30" name="Picture 29">
            <a:extLst>
              <a:ext uri="{FF2B5EF4-FFF2-40B4-BE49-F238E27FC236}">
                <a16:creationId xmlns:a16="http://schemas.microsoft.com/office/drawing/2014/main" id="{9741BEBD-EBA7-74C0-BCE1-A7B2720B8918}"/>
              </a:ext>
            </a:extLst>
          </p:cNvPr>
          <p:cNvPicPr>
            <a:picLocks noChangeAspect="1"/>
          </p:cNvPicPr>
          <p:nvPr/>
        </p:nvPicPr>
        <p:blipFill rotWithShape="1">
          <a:blip r:embed="rId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1241759" y="3200398"/>
            <a:ext cx="794374" cy="77020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548040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250" fill="hold"/>
                                        <p:tgtEl>
                                          <p:spTgt spid="30"/>
                                        </p:tgtEl>
                                        <p:attrNameLst>
                                          <p:attrName>ppt_w</p:attrName>
                                        </p:attrNameLst>
                                      </p:cBhvr>
                                      <p:tavLst>
                                        <p:tav tm="0">
                                          <p:val>
                                            <p:strVal val="4*#ppt_w"/>
                                          </p:val>
                                        </p:tav>
                                        <p:tav tm="100000">
                                          <p:val>
                                            <p:strVal val="#ppt_w"/>
                                          </p:val>
                                        </p:tav>
                                      </p:tavLst>
                                    </p:anim>
                                    <p:anim calcmode="lin" valueType="num">
                                      <p:cBhvr>
                                        <p:cTn id="41" dur="25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animBg="1"/>
      <p:bldP spid="10" grpId="0" animBg="1"/>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8472611-8D93-433A-8EE0-85832534C097}"/>
              </a:ext>
            </a:extLst>
          </p:cNvPr>
          <p:cNvGrpSpPr/>
          <p:nvPr/>
        </p:nvGrpSpPr>
        <p:grpSpPr>
          <a:xfrm>
            <a:off x="1" y="843158"/>
            <a:ext cx="3166651" cy="1451312"/>
            <a:chOff x="0" y="842963"/>
            <a:chExt cx="3167063" cy="1450976"/>
          </a:xfrm>
          <a:gradFill>
            <a:gsLst>
              <a:gs pos="0">
                <a:srgbClr val="363F4A"/>
              </a:gs>
              <a:gs pos="96377">
                <a:srgbClr val="20AEE5"/>
              </a:gs>
              <a:gs pos="71000">
                <a:srgbClr val="0070C0"/>
              </a:gs>
            </a:gsLst>
            <a:lin ang="0" scaled="0"/>
          </a:gradFill>
        </p:grpSpPr>
        <p:sp>
          <p:nvSpPr>
            <p:cNvPr id="5" name="Freeform 40">
              <a:extLst>
                <a:ext uri="{FF2B5EF4-FFF2-40B4-BE49-F238E27FC236}">
                  <a16:creationId xmlns:a16="http://schemas.microsoft.com/office/drawing/2014/main" id="{37CE0C2F-2946-42E6-A060-4083A4B7832C}"/>
                </a:ext>
              </a:extLst>
            </p:cNvPr>
            <p:cNvSpPr>
              <a:spLocks/>
            </p:cNvSpPr>
            <p:nvPr/>
          </p:nvSpPr>
          <p:spPr bwMode="auto">
            <a:xfrm>
              <a:off x="0" y="890588"/>
              <a:ext cx="682625" cy="695325"/>
            </a:xfrm>
            <a:custGeom>
              <a:avLst/>
              <a:gdLst>
                <a:gd name="T0" fmla="*/ 0 w 430"/>
                <a:gd name="T1" fmla="*/ 419 h 438"/>
                <a:gd name="T2" fmla="*/ 421 w 430"/>
                <a:gd name="T3" fmla="*/ 0 h 438"/>
                <a:gd name="T4" fmla="*/ 430 w 430"/>
                <a:gd name="T5" fmla="*/ 8 h 438"/>
                <a:gd name="T6" fmla="*/ 0 w 430"/>
                <a:gd name="T7" fmla="*/ 438 h 438"/>
                <a:gd name="T8" fmla="*/ 0 w 430"/>
                <a:gd name="T9" fmla="*/ 419 h 438"/>
              </a:gdLst>
              <a:ahLst/>
              <a:cxnLst>
                <a:cxn ang="0">
                  <a:pos x="T0" y="T1"/>
                </a:cxn>
                <a:cxn ang="0">
                  <a:pos x="T2" y="T3"/>
                </a:cxn>
                <a:cxn ang="0">
                  <a:pos x="T4" y="T5"/>
                </a:cxn>
                <a:cxn ang="0">
                  <a:pos x="T6" y="T7"/>
                </a:cxn>
                <a:cxn ang="0">
                  <a:pos x="T8" y="T9"/>
                </a:cxn>
              </a:cxnLst>
              <a:rect l="0" t="0" r="r" b="b"/>
              <a:pathLst>
                <a:path w="430" h="438">
                  <a:moveTo>
                    <a:pt x="0" y="419"/>
                  </a:moveTo>
                  <a:lnTo>
                    <a:pt x="421" y="0"/>
                  </a:lnTo>
                  <a:lnTo>
                    <a:pt x="430" y="8"/>
                  </a:lnTo>
                  <a:lnTo>
                    <a:pt x="0" y="438"/>
                  </a:lnTo>
                  <a:lnTo>
                    <a:pt x="0"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6" name="Freeform 41">
              <a:extLst>
                <a:ext uri="{FF2B5EF4-FFF2-40B4-BE49-F238E27FC236}">
                  <a16:creationId xmlns:a16="http://schemas.microsoft.com/office/drawing/2014/main" id="{906FD5C5-249B-4518-82B8-24B0A199C7B4}"/>
                </a:ext>
              </a:extLst>
            </p:cNvPr>
            <p:cNvSpPr>
              <a:spLocks/>
            </p:cNvSpPr>
            <p:nvPr/>
          </p:nvSpPr>
          <p:spPr bwMode="auto">
            <a:xfrm>
              <a:off x="619125" y="842963"/>
              <a:ext cx="111125"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7" name="Freeform 42">
              <a:extLst>
                <a:ext uri="{FF2B5EF4-FFF2-40B4-BE49-F238E27FC236}">
                  <a16:creationId xmlns:a16="http://schemas.microsoft.com/office/drawing/2014/main" id="{C0C553A8-C8B7-4713-961D-8B6659B4E4EF}"/>
                </a:ext>
              </a:extLst>
            </p:cNvPr>
            <p:cNvSpPr>
              <a:spLocks/>
            </p:cNvSpPr>
            <p:nvPr/>
          </p:nvSpPr>
          <p:spPr bwMode="auto">
            <a:xfrm>
              <a:off x="0" y="1041401"/>
              <a:ext cx="1268413" cy="696913"/>
            </a:xfrm>
            <a:custGeom>
              <a:avLst/>
              <a:gdLst>
                <a:gd name="T0" fmla="*/ 0 w 799"/>
                <a:gd name="T1" fmla="*/ 420 h 439"/>
                <a:gd name="T2" fmla="*/ 421 w 799"/>
                <a:gd name="T3" fmla="*/ 0 h 439"/>
                <a:gd name="T4" fmla="*/ 423 w 799"/>
                <a:gd name="T5" fmla="*/ 0 h 439"/>
                <a:gd name="T6" fmla="*/ 426 w 799"/>
                <a:gd name="T7" fmla="*/ 0 h 439"/>
                <a:gd name="T8" fmla="*/ 799 w 799"/>
                <a:gd name="T9" fmla="*/ 0 h 439"/>
                <a:gd name="T10" fmla="*/ 799 w 799"/>
                <a:gd name="T11" fmla="*/ 13 h 439"/>
                <a:gd name="T12" fmla="*/ 428 w 799"/>
                <a:gd name="T13" fmla="*/ 13 h 439"/>
                <a:gd name="T14" fmla="*/ 0 w 799"/>
                <a:gd name="T15" fmla="*/ 439 h 439"/>
                <a:gd name="T16" fmla="*/ 0 w 799"/>
                <a:gd name="T17" fmla="*/ 42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439">
                  <a:moveTo>
                    <a:pt x="0" y="420"/>
                  </a:moveTo>
                  <a:lnTo>
                    <a:pt x="421" y="0"/>
                  </a:lnTo>
                  <a:lnTo>
                    <a:pt x="423" y="0"/>
                  </a:lnTo>
                  <a:lnTo>
                    <a:pt x="426" y="0"/>
                  </a:lnTo>
                  <a:lnTo>
                    <a:pt x="799" y="0"/>
                  </a:lnTo>
                  <a:lnTo>
                    <a:pt x="799" y="13"/>
                  </a:lnTo>
                  <a:lnTo>
                    <a:pt x="428" y="13"/>
                  </a:lnTo>
                  <a:lnTo>
                    <a:pt x="0" y="439"/>
                  </a:lnTo>
                  <a:lnTo>
                    <a:pt x="0"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8" name="Oval 43">
              <a:extLst>
                <a:ext uri="{FF2B5EF4-FFF2-40B4-BE49-F238E27FC236}">
                  <a16:creationId xmlns:a16="http://schemas.microsoft.com/office/drawing/2014/main" id="{478CDDDD-5514-4BA4-9A13-58DE76D6039D}"/>
                </a:ext>
              </a:extLst>
            </p:cNvPr>
            <p:cNvSpPr>
              <a:spLocks noChangeArrowheads="1"/>
            </p:cNvSpPr>
            <p:nvPr/>
          </p:nvSpPr>
          <p:spPr bwMode="auto">
            <a:xfrm>
              <a:off x="1212850" y="995363"/>
              <a:ext cx="111125"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9" name="Freeform 44">
              <a:extLst>
                <a:ext uri="{FF2B5EF4-FFF2-40B4-BE49-F238E27FC236}">
                  <a16:creationId xmlns:a16="http://schemas.microsoft.com/office/drawing/2014/main" id="{8BCD90D9-CB9F-43E3-B002-C77FDB48B149}"/>
                </a:ext>
              </a:extLst>
            </p:cNvPr>
            <p:cNvSpPr>
              <a:spLocks/>
            </p:cNvSpPr>
            <p:nvPr/>
          </p:nvSpPr>
          <p:spPr bwMode="auto">
            <a:xfrm>
              <a:off x="0" y="1182688"/>
              <a:ext cx="3106738" cy="733425"/>
            </a:xfrm>
            <a:custGeom>
              <a:avLst/>
              <a:gdLst>
                <a:gd name="T0" fmla="*/ 0 w 1957"/>
                <a:gd name="T1" fmla="*/ 443 h 462"/>
                <a:gd name="T2" fmla="*/ 442 w 1957"/>
                <a:gd name="T3" fmla="*/ 0 h 462"/>
                <a:gd name="T4" fmla="*/ 444 w 1957"/>
                <a:gd name="T5" fmla="*/ 0 h 462"/>
                <a:gd name="T6" fmla="*/ 447 w 1957"/>
                <a:gd name="T7" fmla="*/ 0 h 462"/>
                <a:gd name="T8" fmla="*/ 1071 w 1957"/>
                <a:gd name="T9" fmla="*/ 0 h 462"/>
                <a:gd name="T10" fmla="*/ 1072 w 1957"/>
                <a:gd name="T11" fmla="*/ 0 h 462"/>
                <a:gd name="T12" fmla="*/ 1074 w 1957"/>
                <a:gd name="T13" fmla="*/ 0 h 462"/>
                <a:gd name="T14" fmla="*/ 1311 w 1957"/>
                <a:gd name="T15" fmla="*/ 138 h 462"/>
                <a:gd name="T16" fmla="*/ 1957 w 1957"/>
                <a:gd name="T17" fmla="*/ 138 h 462"/>
                <a:gd name="T18" fmla="*/ 1957 w 1957"/>
                <a:gd name="T19" fmla="*/ 152 h 462"/>
                <a:gd name="T20" fmla="*/ 1309 w 1957"/>
                <a:gd name="T21" fmla="*/ 152 h 462"/>
                <a:gd name="T22" fmla="*/ 1307 w 1957"/>
                <a:gd name="T23" fmla="*/ 152 h 462"/>
                <a:gd name="T24" fmla="*/ 1306 w 1957"/>
                <a:gd name="T25" fmla="*/ 150 h 462"/>
                <a:gd name="T26" fmla="*/ 1069 w 1957"/>
                <a:gd name="T27" fmla="*/ 12 h 462"/>
                <a:gd name="T28" fmla="*/ 449 w 1957"/>
                <a:gd name="T29" fmla="*/ 12 h 462"/>
                <a:gd name="T30" fmla="*/ 0 w 1957"/>
                <a:gd name="T31" fmla="*/ 462 h 462"/>
                <a:gd name="T32" fmla="*/ 0 w 1957"/>
                <a:gd name="T33" fmla="*/ 44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7" h="462">
                  <a:moveTo>
                    <a:pt x="0" y="443"/>
                  </a:moveTo>
                  <a:lnTo>
                    <a:pt x="442" y="0"/>
                  </a:lnTo>
                  <a:lnTo>
                    <a:pt x="444" y="0"/>
                  </a:lnTo>
                  <a:lnTo>
                    <a:pt x="447" y="0"/>
                  </a:lnTo>
                  <a:lnTo>
                    <a:pt x="1071" y="0"/>
                  </a:lnTo>
                  <a:lnTo>
                    <a:pt x="1072" y="0"/>
                  </a:lnTo>
                  <a:lnTo>
                    <a:pt x="1074" y="0"/>
                  </a:lnTo>
                  <a:lnTo>
                    <a:pt x="1311" y="138"/>
                  </a:lnTo>
                  <a:lnTo>
                    <a:pt x="1957" y="138"/>
                  </a:lnTo>
                  <a:lnTo>
                    <a:pt x="1957" y="152"/>
                  </a:lnTo>
                  <a:lnTo>
                    <a:pt x="1309" y="152"/>
                  </a:lnTo>
                  <a:lnTo>
                    <a:pt x="1307" y="152"/>
                  </a:lnTo>
                  <a:lnTo>
                    <a:pt x="1306" y="150"/>
                  </a:lnTo>
                  <a:lnTo>
                    <a:pt x="1069" y="12"/>
                  </a:lnTo>
                  <a:lnTo>
                    <a:pt x="449" y="12"/>
                  </a:lnTo>
                  <a:lnTo>
                    <a:pt x="0" y="462"/>
                  </a:lnTo>
                  <a:lnTo>
                    <a:pt x="0" y="4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0" name="Oval 45">
              <a:extLst>
                <a:ext uri="{FF2B5EF4-FFF2-40B4-BE49-F238E27FC236}">
                  <a16:creationId xmlns:a16="http://schemas.microsoft.com/office/drawing/2014/main" id="{E2F5A795-4750-41C6-855B-9D0D6AFBC01A}"/>
                </a:ext>
              </a:extLst>
            </p:cNvPr>
            <p:cNvSpPr>
              <a:spLocks noChangeArrowheads="1"/>
            </p:cNvSpPr>
            <p:nvPr/>
          </p:nvSpPr>
          <p:spPr bwMode="auto">
            <a:xfrm>
              <a:off x="3052763" y="1357313"/>
              <a:ext cx="114300"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1" name="Freeform 46">
              <a:extLst>
                <a:ext uri="{FF2B5EF4-FFF2-40B4-BE49-F238E27FC236}">
                  <a16:creationId xmlns:a16="http://schemas.microsoft.com/office/drawing/2014/main" id="{7B063763-BB87-4722-9BFB-2302F2DA9963}"/>
                </a:ext>
              </a:extLst>
            </p:cNvPr>
            <p:cNvSpPr>
              <a:spLocks/>
            </p:cNvSpPr>
            <p:nvPr/>
          </p:nvSpPr>
          <p:spPr bwMode="auto">
            <a:xfrm>
              <a:off x="0" y="1338263"/>
              <a:ext cx="1627188" cy="765175"/>
            </a:xfrm>
            <a:custGeom>
              <a:avLst/>
              <a:gdLst>
                <a:gd name="T0" fmla="*/ 0 w 1025"/>
                <a:gd name="T1" fmla="*/ 463 h 482"/>
                <a:gd name="T2" fmla="*/ 461 w 1025"/>
                <a:gd name="T3" fmla="*/ 3 h 482"/>
                <a:gd name="T4" fmla="*/ 463 w 1025"/>
                <a:gd name="T5" fmla="*/ 0 h 482"/>
                <a:gd name="T6" fmla="*/ 467 w 1025"/>
                <a:gd name="T7" fmla="*/ 0 h 482"/>
                <a:gd name="T8" fmla="*/ 1025 w 1025"/>
                <a:gd name="T9" fmla="*/ 0 h 482"/>
                <a:gd name="T10" fmla="*/ 1025 w 1025"/>
                <a:gd name="T11" fmla="*/ 14 h 482"/>
                <a:gd name="T12" fmla="*/ 468 w 1025"/>
                <a:gd name="T13" fmla="*/ 14 h 482"/>
                <a:gd name="T14" fmla="*/ 0 w 1025"/>
                <a:gd name="T15" fmla="*/ 482 h 482"/>
                <a:gd name="T16" fmla="*/ 0 w 1025"/>
                <a:gd name="T17" fmla="*/ 46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5" h="482">
                  <a:moveTo>
                    <a:pt x="0" y="463"/>
                  </a:moveTo>
                  <a:lnTo>
                    <a:pt x="461" y="3"/>
                  </a:lnTo>
                  <a:lnTo>
                    <a:pt x="463" y="0"/>
                  </a:lnTo>
                  <a:lnTo>
                    <a:pt x="467" y="0"/>
                  </a:lnTo>
                  <a:lnTo>
                    <a:pt x="1025" y="0"/>
                  </a:lnTo>
                  <a:lnTo>
                    <a:pt x="1025" y="14"/>
                  </a:lnTo>
                  <a:lnTo>
                    <a:pt x="468" y="14"/>
                  </a:lnTo>
                  <a:lnTo>
                    <a:pt x="0" y="482"/>
                  </a:lnTo>
                  <a:lnTo>
                    <a:pt x="0"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 name="Freeform 47">
              <a:extLst>
                <a:ext uri="{FF2B5EF4-FFF2-40B4-BE49-F238E27FC236}">
                  <a16:creationId xmlns:a16="http://schemas.microsoft.com/office/drawing/2014/main" id="{162FA185-5D3D-4EA0-852B-5E8780FEDDCF}"/>
                </a:ext>
              </a:extLst>
            </p:cNvPr>
            <p:cNvSpPr>
              <a:spLocks/>
            </p:cNvSpPr>
            <p:nvPr/>
          </p:nvSpPr>
          <p:spPr bwMode="auto">
            <a:xfrm>
              <a:off x="1570038" y="1293813"/>
              <a:ext cx="109538"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3" name="Freeform 48">
              <a:extLst>
                <a:ext uri="{FF2B5EF4-FFF2-40B4-BE49-F238E27FC236}">
                  <a16:creationId xmlns:a16="http://schemas.microsoft.com/office/drawing/2014/main" id="{B5F4AA87-91D0-41E8-87FB-6D73F85467C5}"/>
                </a:ext>
              </a:extLst>
            </p:cNvPr>
            <p:cNvSpPr>
              <a:spLocks/>
            </p:cNvSpPr>
            <p:nvPr/>
          </p:nvSpPr>
          <p:spPr bwMode="auto">
            <a:xfrm>
              <a:off x="0" y="1682751"/>
              <a:ext cx="600075" cy="611188"/>
            </a:xfrm>
            <a:custGeom>
              <a:avLst/>
              <a:gdLst>
                <a:gd name="T0" fmla="*/ 0 w 378"/>
                <a:gd name="T1" fmla="*/ 368 h 385"/>
                <a:gd name="T2" fmla="*/ 367 w 378"/>
                <a:gd name="T3" fmla="*/ 0 h 385"/>
                <a:gd name="T4" fmla="*/ 378 w 378"/>
                <a:gd name="T5" fmla="*/ 9 h 385"/>
                <a:gd name="T6" fmla="*/ 0 w 378"/>
                <a:gd name="T7" fmla="*/ 385 h 385"/>
                <a:gd name="T8" fmla="*/ 0 w 378"/>
                <a:gd name="T9" fmla="*/ 368 h 385"/>
              </a:gdLst>
              <a:ahLst/>
              <a:cxnLst>
                <a:cxn ang="0">
                  <a:pos x="T0" y="T1"/>
                </a:cxn>
                <a:cxn ang="0">
                  <a:pos x="T2" y="T3"/>
                </a:cxn>
                <a:cxn ang="0">
                  <a:pos x="T4" y="T5"/>
                </a:cxn>
                <a:cxn ang="0">
                  <a:pos x="T6" y="T7"/>
                </a:cxn>
                <a:cxn ang="0">
                  <a:pos x="T8" y="T9"/>
                </a:cxn>
              </a:cxnLst>
              <a:rect l="0" t="0" r="r" b="b"/>
              <a:pathLst>
                <a:path w="378" h="385">
                  <a:moveTo>
                    <a:pt x="0" y="368"/>
                  </a:moveTo>
                  <a:lnTo>
                    <a:pt x="367" y="0"/>
                  </a:lnTo>
                  <a:lnTo>
                    <a:pt x="378" y="9"/>
                  </a:lnTo>
                  <a:lnTo>
                    <a:pt x="0" y="385"/>
                  </a:lnTo>
                  <a:lnTo>
                    <a:pt x="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4" name="Oval 49">
              <a:extLst>
                <a:ext uri="{FF2B5EF4-FFF2-40B4-BE49-F238E27FC236}">
                  <a16:creationId xmlns:a16="http://schemas.microsoft.com/office/drawing/2014/main" id="{30353D3E-425F-470C-B343-4E66D5966006}"/>
                </a:ext>
              </a:extLst>
            </p:cNvPr>
            <p:cNvSpPr>
              <a:spLocks noChangeArrowheads="1"/>
            </p:cNvSpPr>
            <p:nvPr/>
          </p:nvSpPr>
          <p:spPr bwMode="auto">
            <a:xfrm>
              <a:off x="536575" y="1633538"/>
              <a:ext cx="109538"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grpSp>
      <p:grpSp>
        <p:nvGrpSpPr>
          <p:cNvPr id="43" name="Group 4">
            <a:extLst>
              <a:ext uri="{FF2B5EF4-FFF2-40B4-BE49-F238E27FC236}">
                <a16:creationId xmlns:a16="http://schemas.microsoft.com/office/drawing/2014/main" id="{BBAB7521-1EBB-47E8-A0D1-86A5730352A8}"/>
              </a:ext>
            </a:extLst>
          </p:cNvPr>
          <p:cNvGrpSpPr>
            <a:grpSpLocks noChangeAspect="1"/>
          </p:cNvGrpSpPr>
          <p:nvPr/>
        </p:nvGrpSpPr>
        <p:grpSpPr bwMode="auto">
          <a:xfrm rot="10800000">
            <a:off x="-241257" y="4357250"/>
            <a:ext cx="3766340" cy="2677589"/>
            <a:chOff x="2074" y="-2"/>
            <a:chExt cx="4082" cy="2902"/>
          </a:xfrm>
          <a:gradFill>
            <a:gsLst>
              <a:gs pos="0">
                <a:srgbClr val="363F4A"/>
              </a:gs>
              <a:gs pos="99275">
                <a:srgbClr val="20AEE5"/>
              </a:gs>
              <a:gs pos="68000">
                <a:srgbClr val="0070C0"/>
              </a:gs>
            </a:gsLst>
            <a:lin ang="10800000" scaled="0"/>
          </a:gradFill>
        </p:grpSpPr>
        <p:sp>
          <p:nvSpPr>
            <p:cNvPr id="44" name="Oval 5">
              <a:extLst>
                <a:ext uri="{FF2B5EF4-FFF2-40B4-BE49-F238E27FC236}">
                  <a16:creationId xmlns:a16="http://schemas.microsoft.com/office/drawing/2014/main" id="{DAFDD26E-58BB-4173-AD7A-C03F3F6DE915}"/>
                </a:ext>
              </a:extLst>
            </p:cNvPr>
            <p:cNvSpPr>
              <a:spLocks noChangeArrowheads="1"/>
            </p:cNvSpPr>
            <p:nvPr/>
          </p:nvSpPr>
          <p:spPr bwMode="auto">
            <a:xfrm>
              <a:off x="5919" y="2014"/>
              <a:ext cx="56"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5" name="Freeform 6">
              <a:extLst>
                <a:ext uri="{FF2B5EF4-FFF2-40B4-BE49-F238E27FC236}">
                  <a16:creationId xmlns:a16="http://schemas.microsoft.com/office/drawing/2014/main" id="{CFA1B1FA-4C2F-4466-BBF4-CCA924437F05}"/>
                </a:ext>
              </a:extLst>
            </p:cNvPr>
            <p:cNvSpPr>
              <a:spLocks/>
            </p:cNvSpPr>
            <p:nvPr/>
          </p:nvSpPr>
          <p:spPr bwMode="auto">
            <a:xfrm>
              <a:off x="5747" y="701"/>
              <a:ext cx="122" cy="142"/>
            </a:xfrm>
            <a:custGeom>
              <a:avLst/>
              <a:gdLst>
                <a:gd name="T0" fmla="*/ 122 w 122"/>
                <a:gd name="T1" fmla="*/ 71 h 142"/>
                <a:gd name="T2" fmla="*/ 61 w 122"/>
                <a:gd name="T3" fmla="*/ 106 h 142"/>
                <a:gd name="T4" fmla="*/ 0 w 122"/>
                <a:gd name="T5" fmla="*/ 142 h 142"/>
                <a:gd name="T6" fmla="*/ 0 w 122"/>
                <a:gd name="T7" fmla="*/ 71 h 142"/>
                <a:gd name="T8" fmla="*/ 0 w 122"/>
                <a:gd name="T9" fmla="*/ 0 h 142"/>
                <a:gd name="T10" fmla="*/ 61 w 122"/>
                <a:gd name="T11" fmla="*/ 35 h 142"/>
                <a:gd name="T12" fmla="*/ 122 w 122"/>
                <a:gd name="T13" fmla="*/ 71 h 142"/>
              </a:gdLst>
              <a:ahLst/>
              <a:cxnLst>
                <a:cxn ang="0">
                  <a:pos x="T0" y="T1"/>
                </a:cxn>
                <a:cxn ang="0">
                  <a:pos x="T2" y="T3"/>
                </a:cxn>
                <a:cxn ang="0">
                  <a:pos x="T4" y="T5"/>
                </a:cxn>
                <a:cxn ang="0">
                  <a:pos x="T6" y="T7"/>
                </a:cxn>
                <a:cxn ang="0">
                  <a:pos x="T8" y="T9"/>
                </a:cxn>
                <a:cxn ang="0">
                  <a:pos x="T10" y="T11"/>
                </a:cxn>
                <a:cxn ang="0">
                  <a:pos x="T12" y="T13"/>
                </a:cxn>
              </a:cxnLst>
              <a:rect l="0" t="0" r="r" b="b"/>
              <a:pathLst>
                <a:path w="122" h="142">
                  <a:moveTo>
                    <a:pt x="122" y="71"/>
                  </a:moveTo>
                  <a:lnTo>
                    <a:pt x="61" y="106"/>
                  </a:lnTo>
                  <a:lnTo>
                    <a:pt x="0" y="142"/>
                  </a:lnTo>
                  <a:lnTo>
                    <a:pt x="0" y="71"/>
                  </a:lnTo>
                  <a:lnTo>
                    <a:pt x="0" y="0"/>
                  </a:lnTo>
                  <a:lnTo>
                    <a:pt x="61" y="35"/>
                  </a:lnTo>
                  <a:lnTo>
                    <a:pt x="12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6" name="Oval 7">
              <a:extLst>
                <a:ext uri="{FF2B5EF4-FFF2-40B4-BE49-F238E27FC236}">
                  <a16:creationId xmlns:a16="http://schemas.microsoft.com/office/drawing/2014/main" id="{F4649374-B3FB-4978-9994-BAAA6A7C3134}"/>
                </a:ext>
              </a:extLst>
            </p:cNvPr>
            <p:cNvSpPr>
              <a:spLocks noChangeArrowheads="1"/>
            </p:cNvSpPr>
            <p:nvPr/>
          </p:nvSpPr>
          <p:spPr bwMode="auto">
            <a:xfrm>
              <a:off x="5167" y="74"/>
              <a:ext cx="55"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7" name="Freeform 8">
              <a:extLst>
                <a:ext uri="{FF2B5EF4-FFF2-40B4-BE49-F238E27FC236}">
                  <a16:creationId xmlns:a16="http://schemas.microsoft.com/office/drawing/2014/main" id="{C80DA0D3-C47E-4B56-96E2-F535A86ED7B4}"/>
                </a:ext>
              </a:extLst>
            </p:cNvPr>
            <p:cNvSpPr>
              <a:spLocks noEditPoints="1"/>
            </p:cNvSpPr>
            <p:nvPr/>
          </p:nvSpPr>
          <p:spPr bwMode="auto">
            <a:xfrm>
              <a:off x="3181" y="421"/>
              <a:ext cx="242" cy="239"/>
            </a:xfrm>
            <a:custGeom>
              <a:avLst/>
              <a:gdLst>
                <a:gd name="T0" fmla="*/ 71 w 143"/>
                <a:gd name="T1" fmla="*/ 141 h 141"/>
                <a:gd name="T2" fmla="*/ 143 w 143"/>
                <a:gd name="T3" fmla="*/ 70 h 141"/>
                <a:gd name="T4" fmla="*/ 71 w 143"/>
                <a:gd name="T5" fmla="*/ 0 h 141"/>
                <a:gd name="T6" fmla="*/ 0 w 143"/>
                <a:gd name="T7" fmla="*/ 70 h 141"/>
                <a:gd name="T8" fmla="*/ 71 w 143"/>
                <a:gd name="T9" fmla="*/ 141 h 141"/>
                <a:gd name="T10" fmla="*/ 71 w 143"/>
                <a:gd name="T11" fmla="*/ 4 h 141"/>
                <a:gd name="T12" fmla="*/ 139 w 143"/>
                <a:gd name="T13" fmla="*/ 70 h 141"/>
                <a:gd name="T14" fmla="*/ 71 w 143"/>
                <a:gd name="T15" fmla="*/ 137 h 141"/>
                <a:gd name="T16" fmla="*/ 4 w 143"/>
                <a:gd name="T17" fmla="*/ 70 h 141"/>
                <a:gd name="T18" fmla="*/ 71 w 143"/>
                <a:gd name="T19"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1">
                  <a:moveTo>
                    <a:pt x="71" y="141"/>
                  </a:moveTo>
                  <a:cubicBezTo>
                    <a:pt x="111" y="141"/>
                    <a:pt x="143" y="109"/>
                    <a:pt x="143" y="70"/>
                  </a:cubicBezTo>
                  <a:cubicBezTo>
                    <a:pt x="143" y="32"/>
                    <a:pt x="111" y="0"/>
                    <a:pt x="71" y="0"/>
                  </a:cubicBezTo>
                  <a:cubicBezTo>
                    <a:pt x="32" y="0"/>
                    <a:pt x="0" y="32"/>
                    <a:pt x="0" y="70"/>
                  </a:cubicBezTo>
                  <a:cubicBezTo>
                    <a:pt x="0" y="109"/>
                    <a:pt x="32" y="141"/>
                    <a:pt x="71" y="141"/>
                  </a:cubicBezTo>
                  <a:close/>
                  <a:moveTo>
                    <a:pt x="71" y="4"/>
                  </a:moveTo>
                  <a:cubicBezTo>
                    <a:pt x="108" y="4"/>
                    <a:pt x="139" y="34"/>
                    <a:pt x="139" y="70"/>
                  </a:cubicBezTo>
                  <a:cubicBezTo>
                    <a:pt x="139" y="107"/>
                    <a:pt x="108" y="137"/>
                    <a:pt x="71" y="137"/>
                  </a:cubicBezTo>
                  <a:cubicBezTo>
                    <a:pt x="34" y="137"/>
                    <a:pt x="4" y="107"/>
                    <a:pt x="4" y="70"/>
                  </a:cubicBezTo>
                  <a:cubicBezTo>
                    <a:pt x="4" y="34"/>
                    <a:pt x="34" y="4"/>
                    <a:pt x="7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8" name="Freeform 9">
              <a:extLst>
                <a:ext uri="{FF2B5EF4-FFF2-40B4-BE49-F238E27FC236}">
                  <a16:creationId xmlns:a16="http://schemas.microsoft.com/office/drawing/2014/main" id="{7FA101C5-6C6F-4ACC-A267-1C6FB11E44DB}"/>
                </a:ext>
              </a:extLst>
            </p:cNvPr>
            <p:cNvSpPr>
              <a:spLocks noEditPoints="1"/>
            </p:cNvSpPr>
            <p:nvPr/>
          </p:nvSpPr>
          <p:spPr bwMode="auto">
            <a:xfrm>
              <a:off x="5441" y="1498"/>
              <a:ext cx="189" cy="187"/>
            </a:xfrm>
            <a:custGeom>
              <a:avLst/>
              <a:gdLst>
                <a:gd name="T0" fmla="*/ 112 w 112"/>
                <a:gd name="T1" fmla="*/ 56 h 111"/>
                <a:gd name="T2" fmla="*/ 56 w 112"/>
                <a:gd name="T3" fmla="*/ 0 h 111"/>
                <a:gd name="T4" fmla="*/ 0 w 112"/>
                <a:gd name="T5" fmla="*/ 56 h 111"/>
                <a:gd name="T6" fmla="*/ 56 w 112"/>
                <a:gd name="T7" fmla="*/ 111 h 111"/>
                <a:gd name="T8" fmla="*/ 112 w 112"/>
                <a:gd name="T9" fmla="*/ 56 h 111"/>
                <a:gd name="T10" fmla="*/ 11 w 112"/>
                <a:gd name="T11" fmla="*/ 56 h 111"/>
                <a:gd name="T12" fmla="*/ 56 w 112"/>
                <a:gd name="T13" fmla="*/ 11 h 111"/>
                <a:gd name="T14" fmla="*/ 102 w 112"/>
                <a:gd name="T15" fmla="*/ 56 h 111"/>
                <a:gd name="T16" fmla="*/ 56 w 112"/>
                <a:gd name="T17" fmla="*/ 101 h 111"/>
                <a:gd name="T18" fmla="*/ 11 w 112"/>
                <a:gd name="T1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1">
                  <a:moveTo>
                    <a:pt x="112" y="56"/>
                  </a:moveTo>
                  <a:cubicBezTo>
                    <a:pt x="112" y="25"/>
                    <a:pt x="87" y="0"/>
                    <a:pt x="56" y="0"/>
                  </a:cubicBezTo>
                  <a:cubicBezTo>
                    <a:pt x="25" y="0"/>
                    <a:pt x="0" y="25"/>
                    <a:pt x="0" y="56"/>
                  </a:cubicBezTo>
                  <a:cubicBezTo>
                    <a:pt x="0" y="86"/>
                    <a:pt x="25" y="111"/>
                    <a:pt x="56" y="111"/>
                  </a:cubicBezTo>
                  <a:cubicBezTo>
                    <a:pt x="87" y="111"/>
                    <a:pt x="112" y="86"/>
                    <a:pt x="112" y="56"/>
                  </a:cubicBezTo>
                  <a:close/>
                  <a:moveTo>
                    <a:pt x="11" y="56"/>
                  </a:moveTo>
                  <a:cubicBezTo>
                    <a:pt x="11" y="31"/>
                    <a:pt x="31" y="11"/>
                    <a:pt x="56" y="11"/>
                  </a:cubicBezTo>
                  <a:cubicBezTo>
                    <a:pt x="81" y="11"/>
                    <a:pt x="102" y="31"/>
                    <a:pt x="102" y="56"/>
                  </a:cubicBezTo>
                  <a:cubicBezTo>
                    <a:pt x="102" y="80"/>
                    <a:pt x="81" y="101"/>
                    <a:pt x="56" y="101"/>
                  </a:cubicBezTo>
                  <a:cubicBezTo>
                    <a:pt x="31" y="101"/>
                    <a:pt x="11" y="80"/>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9" name="Oval 10">
              <a:extLst>
                <a:ext uri="{FF2B5EF4-FFF2-40B4-BE49-F238E27FC236}">
                  <a16:creationId xmlns:a16="http://schemas.microsoft.com/office/drawing/2014/main" id="{981211A9-4DD7-49B0-A526-2D742A33FB23}"/>
                </a:ext>
              </a:extLst>
            </p:cNvPr>
            <p:cNvSpPr>
              <a:spLocks noChangeArrowheads="1"/>
            </p:cNvSpPr>
            <p:nvPr/>
          </p:nvSpPr>
          <p:spPr bwMode="auto">
            <a:xfrm>
              <a:off x="2943" y="640"/>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0" name="Freeform 11">
              <a:extLst>
                <a:ext uri="{FF2B5EF4-FFF2-40B4-BE49-F238E27FC236}">
                  <a16:creationId xmlns:a16="http://schemas.microsoft.com/office/drawing/2014/main" id="{AE1D3CAA-6539-4720-A28C-9B5AF853F23D}"/>
                </a:ext>
              </a:extLst>
            </p:cNvPr>
            <p:cNvSpPr>
              <a:spLocks noEditPoints="1"/>
            </p:cNvSpPr>
            <p:nvPr/>
          </p:nvSpPr>
          <p:spPr bwMode="auto">
            <a:xfrm>
              <a:off x="2074" y="-2"/>
              <a:ext cx="3877" cy="2555"/>
            </a:xfrm>
            <a:custGeom>
              <a:avLst/>
              <a:gdLst>
                <a:gd name="T0" fmla="*/ 425 w 2293"/>
                <a:gd name="T1" fmla="*/ 226 h 1510"/>
                <a:gd name="T2" fmla="*/ 327 w 2293"/>
                <a:gd name="T3" fmla="*/ 320 h 1510"/>
                <a:gd name="T4" fmla="*/ 726 w 2293"/>
                <a:gd name="T5" fmla="*/ 424 h 1510"/>
                <a:gd name="T6" fmla="*/ 1311 w 2293"/>
                <a:gd name="T7" fmla="*/ 457 h 1510"/>
                <a:gd name="T8" fmla="*/ 1374 w 2293"/>
                <a:gd name="T9" fmla="*/ 550 h 1510"/>
                <a:gd name="T10" fmla="*/ 1068 w 2293"/>
                <a:gd name="T11" fmla="*/ 571 h 1510"/>
                <a:gd name="T12" fmla="*/ 1571 w 2293"/>
                <a:gd name="T13" fmla="*/ 457 h 1510"/>
                <a:gd name="T14" fmla="*/ 1525 w 2293"/>
                <a:gd name="T15" fmla="*/ 708 h 1510"/>
                <a:gd name="T16" fmla="*/ 1395 w 2293"/>
                <a:gd name="T17" fmla="*/ 934 h 1510"/>
                <a:gd name="T18" fmla="*/ 1623 w 2293"/>
                <a:gd name="T19" fmla="*/ 611 h 1510"/>
                <a:gd name="T20" fmla="*/ 1755 w 2293"/>
                <a:gd name="T21" fmla="*/ 858 h 1510"/>
                <a:gd name="T22" fmla="*/ 1703 w 2293"/>
                <a:gd name="T23" fmla="*/ 769 h 1510"/>
                <a:gd name="T24" fmla="*/ 1596 w 2293"/>
                <a:gd name="T25" fmla="*/ 1196 h 1510"/>
                <a:gd name="T26" fmla="*/ 1527 w 2293"/>
                <a:gd name="T27" fmla="*/ 1288 h 1510"/>
                <a:gd name="T28" fmla="*/ 1607 w 2293"/>
                <a:gd name="T29" fmla="*/ 1019 h 1510"/>
                <a:gd name="T30" fmla="*/ 1635 w 2293"/>
                <a:gd name="T31" fmla="*/ 1331 h 1510"/>
                <a:gd name="T32" fmla="*/ 1840 w 2293"/>
                <a:gd name="T33" fmla="*/ 972 h 1510"/>
                <a:gd name="T34" fmla="*/ 1939 w 2293"/>
                <a:gd name="T35" fmla="*/ 1331 h 1510"/>
                <a:gd name="T36" fmla="*/ 1964 w 2293"/>
                <a:gd name="T37" fmla="*/ 1510 h 1510"/>
                <a:gd name="T38" fmla="*/ 1989 w 2293"/>
                <a:gd name="T39" fmla="*/ 1331 h 1510"/>
                <a:gd name="T40" fmla="*/ 1850 w 2293"/>
                <a:gd name="T41" fmla="*/ 972 h 1510"/>
                <a:gd name="T42" fmla="*/ 1879 w 2293"/>
                <a:gd name="T43" fmla="*/ 685 h 1510"/>
                <a:gd name="T44" fmla="*/ 2253 w 2293"/>
                <a:gd name="T45" fmla="*/ 680 h 1510"/>
                <a:gd name="T46" fmla="*/ 2056 w 2293"/>
                <a:gd name="T47" fmla="*/ 657 h 1510"/>
                <a:gd name="T48" fmla="*/ 2033 w 2293"/>
                <a:gd name="T49" fmla="*/ 269 h 1510"/>
                <a:gd name="T50" fmla="*/ 2268 w 2293"/>
                <a:gd name="T51" fmla="*/ 36 h 1510"/>
                <a:gd name="T52" fmla="*/ 2259 w 2293"/>
                <a:gd name="T53" fmla="*/ 22 h 1510"/>
                <a:gd name="T54" fmla="*/ 1845 w 2293"/>
                <a:gd name="T55" fmla="*/ 191 h 1510"/>
                <a:gd name="T56" fmla="*/ 1681 w 2293"/>
                <a:gd name="T57" fmla="*/ 282 h 1510"/>
                <a:gd name="T58" fmla="*/ 1272 w 2293"/>
                <a:gd name="T59" fmla="*/ 16 h 1510"/>
                <a:gd name="T60" fmla="*/ 1265 w 2293"/>
                <a:gd name="T61" fmla="*/ 30 h 1510"/>
                <a:gd name="T62" fmla="*/ 1216 w 2293"/>
                <a:gd name="T63" fmla="*/ 16 h 1510"/>
                <a:gd name="T64" fmla="*/ 1209 w 2293"/>
                <a:gd name="T65" fmla="*/ 30 h 1510"/>
                <a:gd name="T66" fmla="*/ 1138 w 2293"/>
                <a:gd name="T67" fmla="*/ 204 h 1510"/>
                <a:gd name="T68" fmla="*/ 1391 w 2293"/>
                <a:gd name="T69" fmla="*/ 210 h 1510"/>
                <a:gd name="T70" fmla="*/ 1448 w 2293"/>
                <a:gd name="T71" fmla="*/ 209 h 1510"/>
                <a:gd name="T72" fmla="*/ 1840 w 2293"/>
                <a:gd name="T73" fmla="*/ 687 h 1510"/>
                <a:gd name="T74" fmla="*/ 1360 w 2293"/>
                <a:gd name="T75" fmla="*/ 447 h 1510"/>
                <a:gd name="T76" fmla="*/ 948 w 2293"/>
                <a:gd name="T77" fmla="*/ 315 h 1510"/>
                <a:gd name="T78" fmla="*/ 515 w 2293"/>
                <a:gd name="T79" fmla="*/ 315 h 1510"/>
                <a:gd name="T80" fmla="*/ 0 w 2293"/>
                <a:gd name="T81" fmla="*/ 231 h 1510"/>
                <a:gd name="T82" fmla="*/ 1273 w 2293"/>
                <a:gd name="T83" fmla="*/ 853 h 1510"/>
                <a:gd name="T84" fmla="*/ 1516 w 2293"/>
                <a:gd name="T85" fmla="*/ 853 h 1510"/>
                <a:gd name="T86" fmla="*/ 1765 w 2293"/>
                <a:gd name="T87" fmla="*/ 826 h 1510"/>
                <a:gd name="T88" fmla="*/ 1869 w 2293"/>
                <a:gd name="T89" fmla="*/ 783 h 1510"/>
                <a:gd name="T90" fmla="*/ 1869 w 2293"/>
                <a:gd name="T91" fmla="*/ 783 h 1510"/>
                <a:gd name="T92" fmla="*/ 2039 w 2293"/>
                <a:gd name="T93" fmla="*/ 452 h 1510"/>
                <a:gd name="T94" fmla="*/ 1840 w 2293"/>
                <a:gd name="T95" fmla="*/ 643 h 1510"/>
                <a:gd name="T96" fmla="*/ 1845 w 2293"/>
                <a:gd name="T97" fmla="*/ 227 h 1510"/>
                <a:gd name="T98" fmla="*/ 2043 w 2293"/>
                <a:gd name="T99" fmla="*/ 452 h 1510"/>
                <a:gd name="T100" fmla="*/ 1845 w 2293"/>
                <a:gd name="T101" fmla="*/ 227 h 1510"/>
                <a:gd name="T102" fmla="*/ 1647 w 2293"/>
                <a:gd name="T103" fmla="*/ 452 h 1510"/>
                <a:gd name="T104" fmla="*/ 726 w 2293"/>
                <a:gd name="T105" fmla="*/ 227 h 1510"/>
                <a:gd name="T106" fmla="*/ 726 w 2293"/>
                <a:gd name="T107" fmla="*/ 227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3" h="1510">
                  <a:moveTo>
                    <a:pt x="25" y="255"/>
                  </a:moveTo>
                  <a:cubicBezTo>
                    <a:pt x="39" y="255"/>
                    <a:pt x="50" y="244"/>
                    <a:pt x="50" y="231"/>
                  </a:cubicBezTo>
                  <a:cubicBezTo>
                    <a:pt x="50" y="229"/>
                    <a:pt x="50" y="227"/>
                    <a:pt x="50" y="226"/>
                  </a:cubicBezTo>
                  <a:cubicBezTo>
                    <a:pt x="425" y="226"/>
                    <a:pt x="425" y="226"/>
                    <a:pt x="425" y="226"/>
                  </a:cubicBezTo>
                  <a:cubicBezTo>
                    <a:pt x="502" y="315"/>
                    <a:pt x="502" y="315"/>
                    <a:pt x="502" y="315"/>
                  </a:cubicBezTo>
                  <a:cubicBezTo>
                    <a:pt x="360" y="315"/>
                    <a:pt x="360" y="315"/>
                    <a:pt x="360" y="315"/>
                  </a:cubicBezTo>
                  <a:cubicBezTo>
                    <a:pt x="358" y="309"/>
                    <a:pt x="351" y="304"/>
                    <a:pt x="344" y="304"/>
                  </a:cubicBezTo>
                  <a:cubicBezTo>
                    <a:pt x="335" y="304"/>
                    <a:pt x="327" y="311"/>
                    <a:pt x="327" y="320"/>
                  </a:cubicBezTo>
                  <a:cubicBezTo>
                    <a:pt x="327" y="329"/>
                    <a:pt x="335" y="337"/>
                    <a:pt x="344" y="337"/>
                  </a:cubicBezTo>
                  <a:cubicBezTo>
                    <a:pt x="351" y="337"/>
                    <a:pt x="358" y="332"/>
                    <a:pt x="360" y="326"/>
                  </a:cubicBezTo>
                  <a:cubicBezTo>
                    <a:pt x="621" y="326"/>
                    <a:pt x="621" y="326"/>
                    <a:pt x="621" y="326"/>
                  </a:cubicBezTo>
                  <a:cubicBezTo>
                    <a:pt x="624" y="380"/>
                    <a:pt x="670" y="424"/>
                    <a:pt x="726" y="424"/>
                  </a:cubicBezTo>
                  <a:cubicBezTo>
                    <a:pt x="782" y="424"/>
                    <a:pt x="829" y="380"/>
                    <a:pt x="831" y="326"/>
                  </a:cubicBezTo>
                  <a:cubicBezTo>
                    <a:pt x="944" y="326"/>
                    <a:pt x="944" y="326"/>
                    <a:pt x="944" y="326"/>
                  </a:cubicBezTo>
                  <a:cubicBezTo>
                    <a:pt x="1077" y="457"/>
                    <a:pt x="1077" y="457"/>
                    <a:pt x="1077" y="457"/>
                  </a:cubicBezTo>
                  <a:cubicBezTo>
                    <a:pt x="1311" y="457"/>
                    <a:pt x="1311" y="457"/>
                    <a:pt x="1311" y="457"/>
                  </a:cubicBezTo>
                  <a:cubicBezTo>
                    <a:pt x="1314" y="468"/>
                    <a:pt x="1324" y="477"/>
                    <a:pt x="1336" y="477"/>
                  </a:cubicBezTo>
                  <a:cubicBezTo>
                    <a:pt x="1348" y="477"/>
                    <a:pt x="1358" y="468"/>
                    <a:pt x="1360" y="457"/>
                  </a:cubicBezTo>
                  <a:cubicBezTo>
                    <a:pt x="1468" y="457"/>
                    <a:pt x="1468" y="457"/>
                    <a:pt x="1468" y="457"/>
                  </a:cubicBezTo>
                  <a:cubicBezTo>
                    <a:pt x="1374" y="550"/>
                    <a:pt x="1374" y="550"/>
                    <a:pt x="1374" y="550"/>
                  </a:cubicBezTo>
                  <a:cubicBezTo>
                    <a:pt x="1084" y="550"/>
                    <a:pt x="1084" y="550"/>
                    <a:pt x="1084" y="550"/>
                  </a:cubicBezTo>
                  <a:cubicBezTo>
                    <a:pt x="1082" y="543"/>
                    <a:pt x="1075" y="539"/>
                    <a:pt x="1068" y="539"/>
                  </a:cubicBezTo>
                  <a:cubicBezTo>
                    <a:pt x="1059" y="539"/>
                    <a:pt x="1051" y="546"/>
                    <a:pt x="1051" y="555"/>
                  </a:cubicBezTo>
                  <a:cubicBezTo>
                    <a:pt x="1051" y="564"/>
                    <a:pt x="1059" y="571"/>
                    <a:pt x="1068" y="571"/>
                  </a:cubicBezTo>
                  <a:cubicBezTo>
                    <a:pt x="1075" y="571"/>
                    <a:pt x="1082" y="567"/>
                    <a:pt x="1084" y="560"/>
                  </a:cubicBezTo>
                  <a:cubicBezTo>
                    <a:pt x="1378" y="560"/>
                    <a:pt x="1378" y="560"/>
                    <a:pt x="1378" y="560"/>
                  </a:cubicBezTo>
                  <a:cubicBezTo>
                    <a:pt x="1483" y="457"/>
                    <a:pt x="1483" y="457"/>
                    <a:pt x="1483" y="457"/>
                  </a:cubicBezTo>
                  <a:cubicBezTo>
                    <a:pt x="1571" y="457"/>
                    <a:pt x="1571" y="457"/>
                    <a:pt x="1571" y="457"/>
                  </a:cubicBezTo>
                  <a:cubicBezTo>
                    <a:pt x="1572" y="511"/>
                    <a:pt x="1589" y="561"/>
                    <a:pt x="1617" y="603"/>
                  </a:cubicBezTo>
                  <a:cubicBezTo>
                    <a:pt x="1617" y="603"/>
                    <a:pt x="1617" y="603"/>
                    <a:pt x="1617" y="603"/>
                  </a:cubicBezTo>
                  <a:cubicBezTo>
                    <a:pt x="1517" y="701"/>
                    <a:pt x="1517" y="701"/>
                    <a:pt x="1517" y="701"/>
                  </a:cubicBezTo>
                  <a:cubicBezTo>
                    <a:pt x="1525" y="708"/>
                    <a:pt x="1525" y="708"/>
                    <a:pt x="1525" y="708"/>
                  </a:cubicBezTo>
                  <a:cubicBezTo>
                    <a:pt x="1395" y="634"/>
                    <a:pt x="1395" y="634"/>
                    <a:pt x="1395" y="634"/>
                  </a:cubicBezTo>
                  <a:cubicBezTo>
                    <a:pt x="1263" y="709"/>
                    <a:pt x="1263" y="709"/>
                    <a:pt x="1263" y="709"/>
                  </a:cubicBezTo>
                  <a:cubicBezTo>
                    <a:pt x="1263" y="859"/>
                    <a:pt x="1263" y="859"/>
                    <a:pt x="1263" y="859"/>
                  </a:cubicBezTo>
                  <a:cubicBezTo>
                    <a:pt x="1395" y="934"/>
                    <a:pt x="1395" y="934"/>
                    <a:pt x="1395" y="934"/>
                  </a:cubicBezTo>
                  <a:cubicBezTo>
                    <a:pt x="1526" y="859"/>
                    <a:pt x="1526" y="859"/>
                    <a:pt x="1526" y="859"/>
                  </a:cubicBezTo>
                  <a:cubicBezTo>
                    <a:pt x="1526" y="709"/>
                    <a:pt x="1526" y="709"/>
                    <a:pt x="1526" y="709"/>
                  </a:cubicBezTo>
                  <a:cubicBezTo>
                    <a:pt x="1525" y="708"/>
                    <a:pt x="1525" y="708"/>
                    <a:pt x="1525" y="708"/>
                  </a:cubicBezTo>
                  <a:cubicBezTo>
                    <a:pt x="1623" y="611"/>
                    <a:pt x="1623" y="611"/>
                    <a:pt x="1623" y="611"/>
                  </a:cubicBezTo>
                  <a:cubicBezTo>
                    <a:pt x="1672" y="677"/>
                    <a:pt x="1751" y="721"/>
                    <a:pt x="1840" y="723"/>
                  </a:cubicBezTo>
                  <a:cubicBezTo>
                    <a:pt x="1840" y="772"/>
                    <a:pt x="1840" y="772"/>
                    <a:pt x="1840" y="772"/>
                  </a:cubicBezTo>
                  <a:cubicBezTo>
                    <a:pt x="1755" y="821"/>
                    <a:pt x="1755" y="821"/>
                    <a:pt x="1755" y="821"/>
                  </a:cubicBezTo>
                  <a:cubicBezTo>
                    <a:pt x="1755" y="858"/>
                    <a:pt x="1755" y="858"/>
                    <a:pt x="1755" y="858"/>
                  </a:cubicBezTo>
                  <a:cubicBezTo>
                    <a:pt x="1680" y="932"/>
                    <a:pt x="1680" y="932"/>
                    <a:pt x="1680" y="932"/>
                  </a:cubicBezTo>
                  <a:cubicBezTo>
                    <a:pt x="1680" y="807"/>
                    <a:pt x="1680" y="807"/>
                    <a:pt x="1680" y="807"/>
                  </a:cubicBezTo>
                  <a:cubicBezTo>
                    <a:pt x="1711" y="776"/>
                    <a:pt x="1711" y="776"/>
                    <a:pt x="1711" y="776"/>
                  </a:cubicBezTo>
                  <a:cubicBezTo>
                    <a:pt x="1703" y="769"/>
                    <a:pt x="1703" y="769"/>
                    <a:pt x="1703" y="769"/>
                  </a:cubicBezTo>
                  <a:cubicBezTo>
                    <a:pt x="1669" y="803"/>
                    <a:pt x="1669" y="803"/>
                    <a:pt x="1669" y="803"/>
                  </a:cubicBezTo>
                  <a:cubicBezTo>
                    <a:pt x="1669" y="943"/>
                    <a:pt x="1669" y="943"/>
                    <a:pt x="1669" y="943"/>
                  </a:cubicBezTo>
                  <a:cubicBezTo>
                    <a:pt x="1596" y="1015"/>
                    <a:pt x="1596" y="1015"/>
                    <a:pt x="1596" y="1015"/>
                  </a:cubicBezTo>
                  <a:cubicBezTo>
                    <a:pt x="1596" y="1196"/>
                    <a:pt x="1596" y="1196"/>
                    <a:pt x="1596" y="1196"/>
                  </a:cubicBezTo>
                  <a:cubicBezTo>
                    <a:pt x="1535" y="1257"/>
                    <a:pt x="1535" y="1257"/>
                    <a:pt x="1535" y="1257"/>
                  </a:cubicBezTo>
                  <a:cubicBezTo>
                    <a:pt x="1533" y="1256"/>
                    <a:pt x="1530" y="1255"/>
                    <a:pt x="1527" y="1255"/>
                  </a:cubicBezTo>
                  <a:cubicBezTo>
                    <a:pt x="1518" y="1255"/>
                    <a:pt x="1511" y="1262"/>
                    <a:pt x="1511" y="1271"/>
                  </a:cubicBezTo>
                  <a:cubicBezTo>
                    <a:pt x="1511" y="1280"/>
                    <a:pt x="1518" y="1288"/>
                    <a:pt x="1527" y="1288"/>
                  </a:cubicBezTo>
                  <a:cubicBezTo>
                    <a:pt x="1537" y="1288"/>
                    <a:pt x="1544" y="1280"/>
                    <a:pt x="1544" y="1271"/>
                  </a:cubicBezTo>
                  <a:cubicBezTo>
                    <a:pt x="1544" y="1269"/>
                    <a:pt x="1543" y="1266"/>
                    <a:pt x="1542" y="1264"/>
                  </a:cubicBezTo>
                  <a:cubicBezTo>
                    <a:pt x="1607" y="1200"/>
                    <a:pt x="1607" y="1200"/>
                    <a:pt x="1607" y="1200"/>
                  </a:cubicBezTo>
                  <a:cubicBezTo>
                    <a:pt x="1607" y="1019"/>
                    <a:pt x="1607" y="1019"/>
                    <a:pt x="1607" y="1019"/>
                  </a:cubicBezTo>
                  <a:cubicBezTo>
                    <a:pt x="1755" y="873"/>
                    <a:pt x="1755" y="873"/>
                    <a:pt x="1755" y="873"/>
                  </a:cubicBezTo>
                  <a:cubicBezTo>
                    <a:pt x="1755" y="918"/>
                    <a:pt x="1755" y="918"/>
                    <a:pt x="1755" y="918"/>
                  </a:cubicBezTo>
                  <a:cubicBezTo>
                    <a:pt x="1635" y="1037"/>
                    <a:pt x="1635" y="1037"/>
                    <a:pt x="1635" y="1037"/>
                  </a:cubicBezTo>
                  <a:cubicBezTo>
                    <a:pt x="1635" y="1331"/>
                    <a:pt x="1635" y="1331"/>
                    <a:pt x="1635" y="1331"/>
                  </a:cubicBezTo>
                  <a:cubicBezTo>
                    <a:pt x="1645" y="1331"/>
                    <a:pt x="1645" y="1331"/>
                    <a:pt x="1645" y="1331"/>
                  </a:cubicBezTo>
                  <a:cubicBezTo>
                    <a:pt x="1645" y="1041"/>
                    <a:pt x="1645" y="1041"/>
                    <a:pt x="1645" y="1041"/>
                  </a:cubicBezTo>
                  <a:cubicBezTo>
                    <a:pt x="1761" y="927"/>
                    <a:pt x="1761" y="927"/>
                    <a:pt x="1761" y="927"/>
                  </a:cubicBezTo>
                  <a:cubicBezTo>
                    <a:pt x="1840" y="972"/>
                    <a:pt x="1840" y="972"/>
                    <a:pt x="1840" y="972"/>
                  </a:cubicBezTo>
                  <a:cubicBezTo>
                    <a:pt x="1840" y="1077"/>
                    <a:pt x="1840" y="1077"/>
                    <a:pt x="1840" y="1077"/>
                  </a:cubicBezTo>
                  <a:cubicBezTo>
                    <a:pt x="1959" y="1194"/>
                    <a:pt x="1959" y="1194"/>
                    <a:pt x="1959" y="1194"/>
                  </a:cubicBezTo>
                  <a:cubicBezTo>
                    <a:pt x="1959" y="1307"/>
                    <a:pt x="1959" y="1307"/>
                    <a:pt x="1959" y="1307"/>
                  </a:cubicBezTo>
                  <a:cubicBezTo>
                    <a:pt x="1948" y="1309"/>
                    <a:pt x="1939" y="1319"/>
                    <a:pt x="1939" y="1331"/>
                  </a:cubicBezTo>
                  <a:cubicBezTo>
                    <a:pt x="1939" y="1343"/>
                    <a:pt x="1948" y="1353"/>
                    <a:pt x="1959" y="1355"/>
                  </a:cubicBezTo>
                  <a:cubicBezTo>
                    <a:pt x="1959" y="1479"/>
                    <a:pt x="1959" y="1479"/>
                    <a:pt x="1959" y="1479"/>
                  </a:cubicBezTo>
                  <a:cubicBezTo>
                    <a:pt x="1953" y="1481"/>
                    <a:pt x="1948" y="1487"/>
                    <a:pt x="1948" y="1494"/>
                  </a:cubicBezTo>
                  <a:cubicBezTo>
                    <a:pt x="1948" y="1503"/>
                    <a:pt x="1955" y="1510"/>
                    <a:pt x="1964" y="1510"/>
                  </a:cubicBezTo>
                  <a:cubicBezTo>
                    <a:pt x="1974" y="1510"/>
                    <a:pt x="1981" y="1503"/>
                    <a:pt x="1981" y="1494"/>
                  </a:cubicBezTo>
                  <a:cubicBezTo>
                    <a:pt x="1981" y="1487"/>
                    <a:pt x="1976" y="1481"/>
                    <a:pt x="1969" y="1479"/>
                  </a:cubicBezTo>
                  <a:cubicBezTo>
                    <a:pt x="1969" y="1355"/>
                    <a:pt x="1969" y="1355"/>
                    <a:pt x="1969" y="1355"/>
                  </a:cubicBezTo>
                  <a:cubicBezTo>
                    <a:pt x="1981" y="1353"/>
                    <a:pt x="1989" y="1343"/>
                    <a:pt x="1989" y="1331"/>
                  </a:cubicBezTo>
                  <a:cubicBezTo>
                    <a:pt x="1989" y="1319"/>
                    <a:pt x="1981" y="1309"/>
                    <a:pt x="1969" y="1307"/>
                  </a:cubicBezTo>
                  <a:cubicBezTo>
                    <a:pt x="1969" y="1190"/>
                    <a:pt x="1969" y="1190"/>
                    <a:pt x="1969" y="1190"/>
                  </a:cubicBezTo>
                  <a:cubicBezTo>
                    <a:pt x="1850" y="1073"/>
                    <a:pt x="1850" y="1073"/>
                    <a:pt x="1850" y="1073"/>
                  </a:cubicBezTo>
                  <a:cubicBezTo>
                    <a:pt x="1850" y="972"/>
                    <a:pt x="1850" y="972"/>
                    <a:pt x="1850" y="972"/>
                  </a:cubicBezTo>
                  <a:cubicBezTo>
                    <a:pt x="1936" y="923"/>
                    <a:pt x="1936" y="923"/>
                    <a:pt x="1936" y="923"/>
                  </a:cubicBezTo>
                  <a:cubicBezTo>
                    <a:pt x="1936" y="821"/>
                    <a:pt x="1936" y="821"/>
                    <a:pt x="1936" y="821"/>
                  </a:cubicBezTo>
                  <a:cubicBezTo>
                    <a:pt x="1879" y="788"/>
                    <a:pt x="1879" y="788"/>
                    <a:pt x="1879" y="788"/>
                  </a:cubicBezTo>
                  <a:cubicBezTo>
                    <a:pt x="1879" y="685"/>
                    <a:pt x="1879" y="685"/>
                    <a:pt x="1879" y="685"/>
                  </a:cubicBezTo>
                  <a:cubicBezTo>
                    <a:pt x="1928" y="678"/>
                    <a:pt x="1973" y="656"/>
                    <a:pt x="2007" y="624"/>
                  </a:cubicBezTo>
                  <a:cubicBezTo>
                    <a:pt x="2051" y="667"/>
                    <a:pt x="2051" y="667"/>
                    <a:pt x="2051" y="667"/>
                  </a:cubicBezTo>
                  <a:cubicBezTo>
                    <a:pt x="2237" y="667"/>
                    <a:pt x="2237" y="667"/>
                    <a:pt x="2237" y="667"/>
                  </a:cubicBezTo>
                  <a:cubicBezTo>
                    <a:pt x="2238" y="675"/>
                    <a:pt x="2245" y="680"/>
                    <a:pt x="2253" y="680"/>
                  </a:cubicBezTo>
                  <a:cubicBezTo>
                    <a:pt x="2262" y="680"/>
                    <a:pt x="2269" y="673"/>
                    <a:pt x="2269" y="664"/>
                  </a:cubicBezTo>
                  <a:cubicBezTo>
                    <a:pt x="2269" y="655"/>
                    <a:pt x="2262" y="647"/>
                    <a:pt x="2253" y="647"/>
                  </a:cubicBezTo>
                  <a:cubicBezTo>
                    <a:pt x="2246" y="647"/>
                    <a:pt x="2240" y="651"/>
                    <a:pt x="2237" y="657"/>
                  </a:cubicBezTo>
                  <a:cubicBezTo>
                    <a:pt x="2056" y="657"/>
                    <a:pt x="2056" y="657"/>
                    <a:pt x="2056" y="657"/>
                  </a:cubicBezTo>
                  <a:cubicBezTo>
                    <a:pt x="2015" y="617"/>
                    <a:pt x="2015" y="617"/>
                    <a:pt x="2015" y="617"/>
                  </a:cubicBezTo>
                  <a:cubicBezTo>
                    <a:pt x="2057" y="574"/>
                    <a:pt x="2084" y="516"/>
                    <a:pt x="2084" y="452"/>
                  </a:cubicBezTo>
                  <a:cubicBezTo>
                    <a:pt x="2084" y="388"/>
                    <a:pt x="2057" y="329"/>
                    <a:pt x="2015" y="287"/>
                  </a:cubicBezTo>
                  <a:cubicBezTo>
                    <a:pt x="2033" y="269"/>
                    <a:pt x="2033" y="269"/>
                    <a:pt x="2033" y="269"/>
                  </a:cubicBezTo>
                  <a:cubicBezTo>
                    <a:pt x="2080" y="316"/>
                    <a:pt x="2110" y="380"/>
                    <a:pt x="2110" y="452"/>
                  </a:cubicBezTo>
                  <a:cubicBezTo>
                    <a:pt x="2120" y="452"/>
                    <a:pt x="2120" y="452"/>
                    <a:pt x="2120" y="452"/>
                  </a:cubicBezTo>
                  <a:cubicBezTo>
                    <a:pt x="2120" y="378"/>
                    <a:pt x="2089" y="310"/>
                    <a:pt x="2040" y="261"/>
                  </a:cubicBezTo>
                  <a:cubicBezTo>
                    <a:pt x="2268" y="36"/>
                    <a:pt x="2268" y="36"/>
                    <a:pt x="2268" y="36"/>
                  </a:cubicBezTo>
                  <a:cubicBezTo>
                    <a:pt x="2271" y="38"/>
                    <a:pt x="2273" y="38"/>
                    <a:pt x="2276" y="38"/>
                  </a:cubicBezTo>
                  <a:cubicBezTo>
                    <a:pt x="2285" y="38"/>
                    <a:pt x="2293" y="31"/>
                    <a:pt x="2293" y="22"/>
                  </a:cubicBezTo>
                  <a:cubicBezTo>
                    <a:pt x="2293" y="13"/>
                    <a:pt x="2285" y="6"/>
                    <a:pt x="2276" y="6"/>
                  </a:cubicBezTo>
                  <a:cubicBezTo>
                    <a:pt x="2267" y="6"/>
                    <a:pt x="2259" y="13"/>
                    <a:pt x="2259" y="22"/>
                  </a:cubicBezTo>
                  <a:cubicBezTo>
                    <a:pt x="2259" y="25"/>
                    <a:pt x="2260" y="27"/>
                    <a:pt x="2261" y="29"/>
                  </a:cubicBezTo>
                  <a:cubicBezTo>
                    <a:pt x="2033" y="254"/>
                    <a:pt x="2033" y="254"/>
                    <a:pt x="2033" y="254"/>
                  </a:cubicBezTo>
                  <a:cubicBezTo>
                    <a:pt x="1984" y="209"/>
                    <a:pt x="1918" y="181"/>
                    <a:pt x="1845" y="181"/>
                  </a:cubicBezTo>
                  <a:cubicBezTo>
                    <a:pt x="1845" y="191"/>
                    <a:pt x="1845" y="191"/>
                    <a:pt x="1845" y="191"/>
                  </a:cubicBezTo>
                  <a:cubicBezTo>
                    <a:pt x="1915" y="191"/>
                    <a:pt x="1978" y="218"/>
                    <a:pt x="2026" y="262"/>
                  </a:cubicBezTo>
                  <a:cubicBezTo>
                    <a:pt x="2007" y="280"/>
                    <a:pt x="2007" y="280"/>
                    <a:pt x="2007" y="280"/>
                  </a:cubicBezTo>
                  <a:cubicBezTo>
                    <a:pt x="1965" y="241"/>
                    <a:pt x="1908" y="217"/>
                    <a:pt x="1845" y="217"/>
                  </a:cubicBezTo>
                  <a:cubicBezTo>
                    <a:pt x="1781" y="217"/>
                    <a:pt x="1723" y="242"/>
                    <a:pt x="1681" y="282"/>
                  </a:cubicBezTo>
                  <a:cubicBezTo>
                    <a:pt x="1596" y="199"/>
                    <a:pt x="1596" y="199"/>
                    <a:pt x="1596" y="199"/>
                  </a:cubicBezTo>
                  <a:cubicBezTo>
                    <a:pt x="1451" y="199"/>
                    <a:pt x="1451" y="199"/>
                    <a:pt x="1451" y="199"/>
                  </a:cubicBezTo>
                  <a:cubicBezTo>
                    <a:pt x="1271" y="22"/>
                    <a:pt x="1271" y="22"/>
                    <a:pt x="1271" y="22"/>
                  </a:cubicBezTo>
                  <a:cubicBezTo>
                    <a:pt x="1272" y="20"/>
                    <a:pt x="1272" y="18"/>
                    <a:pt x="1272" y="16"/>
                  </a:cubicBezTo>
                  <a:cubicBezTo>
                    <a:pt x="1272" y="7"/>
                    <a:pt x="1265" y="0"/>
                    <a:pt x="1256" y="0"/>
                  </a:cubicBezTo>
                  <a:cubicBezTo>
                    <a:pt x="1246" y="0"/>
                    <a:pt x="1239" y="7"/>
                    <a:pt x="1239" y="16"/>
                  </a:cubicBezTo>
                  <a:cubicBezTo>
                    <a:pt x="1239" y="25"/>
                    <a:pt x="1246" y="33"/>
                    <a:pt x="1256" y="33"/>
                  </a:cubicBezTo>
                  <a:cubicBezTo>
                    <a:pt x="1259" y="33"/>
                    <a:pt x="1262" y="32"/>
                    <a:pt x="1265" y="30"/>
                  </a:cubicBezTo>
                  <a:cubicBezTo>
                    <a:pt x="1436" y="199"/>
                    <a:pt x="1436" y="199"/>
                    <a:pt x="1436" y="199"/>
                  </a:cubicBezTo>
                  <a:cubicBezTo>
                    <a:pt x="1394" y="199"/>
                    <a:pt x="1394" y="199"/>
                    <a:pt x="1394" y="199"/>
                  </a:cubicBezTo>
                  <a:cubicBezTo>
                    <a:pt x="1215" y="22"/>
                    <a:pt x="1215" y="22"/>
                    <a:pt x="1215" y="22"/>
                  </a:cubicBezTo>
                  <a:cubicBezTo>
                    <a:pt x="1216" y="20"/>
                    <a:pt x="1216" y="18"/>
                    <a:pt x="1216" y="16"/>
                  </a:cubicBezTo>
                  <a:cubicBezTo>
                    <a:pt x="1216" y="7"/>
                    <a:pt x="1209" y="0"/>
                    <a:pt x="1200" y="0"/>
                  </a:cubicBezTo>
                  <a:cubicBezTo>
                    <a:pt x="1190" y="0"/>
                    <a:pt x="1183" y="7"/>
                    <a:pt x="1183" y="16"/>
                  </a:cubicBezTo>
                  <a:cubicBezTo>
                    <a:pt x="1183" y="25"/>
                    <a:pt x="1190" y="33"/>
                    <a:pt x="1200" y="33"/>
                  </a:cubicBezTo>
                  <a:cubicBezTo>
                    <a:pt x="1203" y="33"/>
                    <a:pt x="1206" y="32"/>
                    <a:pt x="1209" y="30"/>
                  </a:cubicBezTo>
                  <a:cubicBezTo>
                    <a:pt x="1380" y="199"/>
                    <a:pt x="1380" y="199"/>
                    <a:pt x="1380" y="199"/>
                  </a:cubicBezTo>
                  <a:cubicBezTo>
                    <a:pt x="1170" y="199"/>
                    <a:pt x="1170" y="199"/>
                    <a:pt x="1170" y="199"/>
                  </a:cubicBezTo>
                  <a:cubicBezTo>
                    <a:pt x="1168" y="192"/>
                    <a:pt x="1162" y="187"/>
                    <a:pt x="1154" y="187"/>
                  </a:cubicBezTo>
                  <a:cubicBezTo>
                    <a:pt x="1145" y="187"/>
                    <a:pt x="1138" y="195"/>
                    <a:pt x="1138" y="204"/>
                  </a:cubicBezTo>
                  <a:cubicBezTo>
                    <a:pt x="1138" y="213"/>
                    <a:pt x="1145" y="220"/>
                    <a:pt x="1154" y="220"/>
                  </a:cubicBezTo>
                  <a:cubicBezTo>
                    <a:pt x="1162" y="220"/>
                    <a:pt x="1168" y="216"/>
                    <a:pt x="1170" y="209"/>
                  </a:cubicBezTo>
                  <a:cubicBezTo>
                    <a:pt x="1390" y="209"/>
                    <a:pt x="1390" y="209"/>
                    <a:pt x="1390" y="209"/>
                  </a:cubicBezTo>
                  <a:cubicBezTo>
                    <a:pt x="1391" y="210"/>
                    <a:pt x="1391" y="210"/>
                    <a:pt x="1391" y="210"/>
                  </a:cubicBezTo>
                  <a:cubicBezTo>
                    <a:pt x="1392" y="209"/>
                    <a:pt x="1392" y="209"/>
                    <a:pt x="1392" y="209"/>
                  </a:cubicBezTo>
                  <a:cubicBezTo>
                    <a:pt x="1447" y="209"/>
                    <a:pt x="1447" y="209"/>
                    <a:pt x="1447" y="209"/>
                  </a:cubicBezTo>
                  <a:cubicBezTo>
                    <a:pt x="1447" y="210"/>
                    <a:pt x="1447" y="210"/>
                    <a:pt x="1447" y="210"/>
                  </a:cubicBezTo>
                  <a:cubicBezTo>
                    <a:pt x="1448" y="209"/>
                    <a:pt x="1448" y="209"/>
                    <a:pt x="1448" y="209"/>
                  </a:cubicBezTo>
                  <a:cubicBezTo>
                    <a:pt x="1592" y="209"/>
                    <a:pt x="1592" y="209"/>
                    <a:pt x="1592" y="209"/>
                  </a:cubicBezTo>
                  <a:cubicBezTo>
                    <a:pt x="1673" y="289"/>
                    <a:pt x="1673" y="289"/>
                    <a:pt x="1673" y="289"/>
                  </a:cubicBezTo>
                  <a:cubicBezTo>
                    <a:pt x="1632" y="332"/>
                    <a:pt x="1607" y="389"/>
                    <a:pt x="1607" y="452"/>
                  </a:cubicBezTo>
                  <a:cubicBezTo>
                    <a:pt x="1607" y="580"/>
                    <a:pt x="1711" y="684"/>
                    <a:pt x="1840" y="687"/>
                  </a:cubicBezTo>
                  <a:cubicBezTo>
                    <a:pt x="1840" y="712"/>
                    <a:pt x="1840" y="712"/>
                    <a:pt x="1840" y="712"/>
                  </a:cubicBezTo>
                  <a:cubicBezTo>
                    <a:pt x="1697" y="710"/>
                    <a:pt x="1581" y="594"/>
                    <a:pt x="1581" y="452"/>
                  </a:cubicBezTo>
                  <a:cubicBezTo>
                    <a:pt x="1581" y="447"/>
                    <a:pt x="1581" y="447"/>
                    <a:pt x="1581" y="447"/>
                  </a:cubicBezTo>
                  <a:cubicBezTo>
                    <a:pt x="1360" y="447"/>
                    <a:pt x="1360" y="447"/>
                    <a:pt x="1360" y="447"/>
                  </a:cubicBezTo>
                  <a:cubicBezTo>
                    <a:pt x="1358" y="436"/>
                    <a:pt x="1348" y="427"/>
                    <a:pt x="1336" y="427"/>
                  </a:cubicBezTo>
                  <a:cubicBezTo>
                    <a:pt x="1324" y="427"/>
                    <a:pt x="1314" y="436"/>
                    <a:pt x="1311" y="447"/>
                  </a:cubicBezTo>
                  <a:cubicBezTo>
                    <a:pt x="1081" y="447"/>
                    <a:pt x="1081" y="447"/>
                    <a:pt x="1081" y="447"/>
                  </a:cubicBezTo>
                  <a:cubicBezTo>
                    <a:pt x="948" y="315"/>
                    <a:pt x="948" y="315"/>
                    <a:pt x="948" y="315"/>
                  </a:cubicBezTo>
                  <a:cubicBezTo>
                    <a:pt x="831" y="315"/>
                    <a:pt x="831" y="315"/>
                    <a:pt x="831" y="315"/>
                  </a:cubicBezTo>
                  <a:cubicBezTo>
                    <a:pt x="829" y="260"/>
                    <a:pt x="782" y="217"/>
                    <a:pt x="726" y="217"/>
                  </a:cubicBezTo>
                  <a:cubicBezTo>
                    <a:pt x="670" y="217"/>
                    <a:pt x="624" y="260"/>
                    <a:pt x="621" y="315"/>
                  </a:cubicBezTo>
                  <a:cubicBezTo>
                    <a:pt x="515" y="315"/>
                    <a:pt x="515" y="315"/>
                    <a:pt x="515" y="315"/>
                  </a:cubicBezTo>
                  <a:cubicBezTo>
                    <a:pt x="430" y="215"/>
                    <a:pt x="430" y="215"/>
                    <a:pt x="430" y="215"/>
                  </a:cubicBezTo>
                  <a:cubicBezTo>
                    <a:pt x="45" y="215"/>
                    <a:pt x="45" y="215"/>
                    <a:pt x="45" y="215"/>
                  </a:cubicBezTo>
                  <a:cubicBezTo>
                    <a:pt x="40" y="210"/>
                    <a:pt x="33" y="206"/>
                    <a:pt x="25" y="206"/>
                  </a:cubicBezTo>
                  <a:cubicBezTo>
                    <a:pt x="11" y="206"/>
                    <a:pt x="0" y="217"/>
                    <a:pt x="0" y="231"/>
                  </a:cubicBezTo>
                  <a:cubicBezTo>
                    <a:pt x="0" y="244"/>
                    <a:pt x="11" y="255"/>
                    <a:pt x="25" y="255"/>
                  </a:cubicBezTo>
                  <a:close/>
                  <a:moveTo>
                    <a:pt x="1516" y="853"/>
                  </a:moveTo>
                  <a:cubicBezTo>
                    <a:pt x="1395" y="922"/>
                    <a:pt x="1395" y="922"/>
                    <a:pt x="1395" y="922"/>
                  </a:cubicBezTo>
                  <a:cubicBezTo>
                    <a:pt x="1273" y="853"/>
                    <a:pt x="1273" y="853"/>
                    <a:pt x="1273" y="853"/>
                  </a:cubicBezTo>
                  <a:cubicBezTo>
                    <a:pt x="1273" y="715"/>
                    <a:pt x="1273" y="715"/>
                    <a:pt x="1273" y="715"/>
                  </a:cubicBezTo>
                  <a:cubicBezTo>
                    <a:pt x="1395" y="646"/>
                    <a:pt x="1395" y="646"/>
                    <a:pt x="1395" y="646"/>
                  </a:cubicBezTo>
                  <a:cubicBezTo>
                    <a:pt x="1516" y="715"/>
                    <a:pt x="1516" y="715"/>
                    <a:pt x="1516" y="715"/>
                  </a:cubicBezTo>
                  <a:lnTo>
                    <a:pt x="1516" y="853"/>
                  </a:lnTo>
                  <a:close/>
                  <a:moveTo>
                    <a:pt x="1925" y="918"/>
                  </a:moveTo>
                  <a:cubicBezTo>
                    <a:pt x="1845" y="963"/>
                    <a:pt x="1845" y="963"/>
                    <a:pt x="1845" y="963"/>
                  </a:cubicBezTo>
                  <a:cubicBezTo>
                    <a:pt x="1765" y="918"/>
                    <a:pt x="1765" y="918"/>
                    <a:pt x="1765" y="918"/>
                  </a:cubicBezTo>
                  <a:cubicBezTo>
                    <a:pt x="1765" y="826"/>
                    <a:pt x="1765" y="826"/>
                    <a:pt x="1765" y="826"/>
                  </a:cubicBezTo>
                  <a:cubicBezTo>
                    <a:pt x="1845" y="781"/>
                    <a:pt x="1845" y="781"/>
                    <a:pt x="1845" y="781"/>
                  </a:cubicBezTo>
                  <a:cubicBezTo>
                    <a:pt x="1925" y="826"/>
                    <a:pt x="1925" y="826"/>
                    <a:pt x="1925" y="826"/>
                  </a:cubicBezTo>
                  <a:lnTo>
                    <a:pt x="1925" y="918"/>
                  </a:lnTo>
                  <a:close/>
                  <a:moveTo>
                    <a:pt x="1869" y="783"/>
                  </a:moveTo>
                  <a:cubicBezTo>
                    <a:pt x="1850" y="772"/>
                    <a:pt x="1850" y="772"/>
                    <a:pt x="1850" y="772"/>
                  </a:cubicBezTo>
                  <a:cubicBezTo>
                    <a:pt x="1850" y="687"/>
                    <a:pt x="1850" y="687"/>
                    <a:pt x="1850" y="687"/>
                  </a:cubicBezTo>
                  <a:cubicBezTo>
                    <a:pt x="1857" y="687"/>
                    <a:pt x="1863" y="686"/>
                    <a:pt x="1869" y="686"/>
                  </a:cubicBezTo>
                  <a:lnTo>
                    <a:pt x="1869" y="783"/>
                  </a:lnTo>
                  <a:close/>
                  <a:moveTo>
                    <a:pt x="1850" y="450"/>
                  </a:moveTo>
                  <a:cubicBezTo>
                    <a:pt x="1712" y="313"/>
                    <a:pt x="1712" y="313"/>
                    <a:pt x="1712" y="313"/>
                  </a:cubicBezTo>
                  <a:cubicBezTo>
                    <a:pt x="1747" y="280"/>
                    <a:pt x="1794" y="260"/>
                    <a:pt x="1845" y="260"/>
                  </a:cubicBezTo>
                  <a:cubicBezTo>
                    <a:pt x="1952" y="260"/>
                    <a:pt x="2039" y="346"/>
                    <a:pt x="2039" y="452"/>
                  </a:cubicBezTo>
                  <a:cubicBezTo>
                    <a:pt x="2039" y="556"/>
                    <a:pt x="1955" y="640"/>
                    <a:pt x="1850" y="643"/>
                  </a:cubicBezTo>
                  <a:lnTo>
                    <a:pt x="1850" y="450"/>
                  </a:lnTo>
                  <a:close/>
                  <a:moveTo>
                    <a:pt x="1840" y="454"/>
                  </a:moveTo>
                  <a:cubicBezTo>
                    <a:pt x="1840" y="643"/>
                    <a:pt x="1840" y="643"/>
                    <a:pt x="1840" y="643"/>
                  </a:cubicBezTo>
                  <a:cubicBezTo>
                    <a:pt x="1735" y="640"/>
                    <a:pt x="1651" y="556"/>
                    <a:pt x="1651" y="452"/>
                  </a:cubicBezTo>
                  <a:cubicBezTo>
                    <a:pt x="1651" y="401"/>
                    <a:pt x="1671" y="355"/>
                    <a:pt x="1704" y="320"/>
                  </a:cubicBezTo>
                  <a:lnTo>
                    <a:pt x="1840" y="454"/>
                  </a:lnTo>
                  <a:close/>
                  <a:moveTo>
                    <a:pt x="1845" y="227"/>
                  </a:moveTo>
                  <a:cubicBezTo>
                    <a:pt x="1971" y="227"/>
                    <a:pt x="2073" y="328"/>
                    <a:pt x="2073" y="452"/>
                  </a:cubicBezTo>
                  <a:cubicBezTo>
                    <a:pt x="2073" y="574"/>
                    <a:pt x="1974" y="674"/>
                    <a:pt x="1850" y="677"/>
                  </a:cubicBezTo>
                  <a:cubicBezTo>
                    <a:pt x="1850" y="647"/>
                    <a:pt x="1850" y="647"/>
                    <a:pt x="1850" y="647"/>
                  </a:cubicBezTo>
                  <a:cubicBezTo>
                    <a:pt x="1957" y="645"/>
                    <a:pt x="2043" y="558"/>
                    <a:pt x="2043" y="452"/>
                  </a:cubicBezTo>
                  <a:cubicBezTo>
                    <a:pt x="2043" y="344"/>
                    <a:pt x="1955" y="256"/>
                    <a:pt x="1845" y="256"/>
                  </a:cubicBezTo>
                  <a:cubicBezTo>
                    <a:pt x="1792" y="256"/>
                    <a:pt x="1744" y="277"/>
                    <a:pt x="1709" y="310"/>
                  </a:cubicBezTo>
                  <a:cubicBezTo>
                    <a:pt x="1688" y="289"/>
                    <a:pt x="1688" y="289"/>
                    <a:pt x="1688" y="289"/>
                  </a:cubicBezTo>
                  <a:cubicBezTo>
                    <a:pt x="1729" y="251"/>
                    <a:pt x="1784" y="227"/>
                    <a:pt x="1845" y="227"/>
                  </a:cubicBezTo>
                  <a:close/>
                  <a:moveTo>
                    <a:pt x="1617" y="452"/>
                  </a:moveTo>
                  <a:cubicBezTo>
                    <a:pt x="1617" y="392"/>
                    <a:pt x="1641" y="337"/>
                    <a:pt x="1681" y="297"/>
                  </a:cubicBezTo>
                  <a:cubicBezTo>
                    <a:pt x="1702" y="317"/>
                    <a:pt x="1702" y="317"/>
                    <a:pt x="1702" y="317"/>
                  </a:cubicBezTo>
                  <a:cubicBezTo>
                    <a:pt x="1668" y="352"/>
                    <a:pt x="1647" y="400"/>
                    <a:pt x="1647" y="452"/>
                  </a:cubicBezTo>
                  <a:cubicBezTo>
                    <a:pt x="1647" y="558"/>
                    <a:pt x="1733" y="645"/>
                    <a:pt x="1840" y="647"/>
                  </a:cubicBezTo>
                  <a:cubicBezTo>
                    <a:pt x="1840" y="677"/>
                    <a:pt x="1840" y="677"/>
                    <a:pt x="1840" y="677"/>
                  </a:cubicBezTo>
                  <a:cubicBezTo>
                    <a:pt x="1717" y="674"/>
                    <a:pt x="1617" y="574"/>
                    <a:pt x="1617" y="452"/>
                  </a:cubicBezTo>
                  <a:close/>
                  <a:moveTo>
                    <a:pt x="726" y="227"/>
                  </a:moveTo>
                  <a:cubicBezTo>
                    <a:pt x="779" y="227"/>
                    <a:pt x="821" y="269"/>
                    <a:pt x="821" y="320"/>
                  </a:cubicBezTo>
                  <a:cubicBezTo>
                    <a:pt x="821" y="372"/>
                    <a:pt x="779" y="414"/>
                    <a:pt x="726" y="414"/>
                  </a:cubicBezTo>
                  <a:cubicBezTo>
                    <a:pt x="674" y="414"/>
                    <a:pt x="631" y="372"/>
                    <a:pt x="631" y="320"/>
                  </a:cubicBezTo>
                  <a:cubicBezTo>
                    <a:pt x="631" y="269"/>
                    <a:pt x="674" y="227"/>
                    <a:pt x="726"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1" name="Oval 12">
              <a:extLst>
                <a:ext uri="{FF2B5EF4-FFF2-40B4-BE49-F238E27FC236}">
                  <a16:creationId xmlns:a16="http://schemas.microsoft.com/office/drawing/2014/main" id="{61B02882-E53E-46AD-A0BD-B84AB4FEC831}"/>
                </a:ext>
              </a:extLst>
            </p:cNvPr>
            <p:cNvSpPr>
              <a:spLocks noChangeArrowheads="1"/>
            </p:cNvSpPr>
            <p:nvPr/>
          </p:nvSpPr>
          <p:spPr bwMode="auto">
            <a:xfrm>
              <a:off x="5031" y="1922"/>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2" name="Oval 13">
              <a:extLst>
                <a:ext uri="{FF2B5EF4-FFF2-40B4-BE49-F238E27FC236}">
                  <a16:creationId xmlns:a16="http://schemas.microsoft.com/office/drawing/2014/main" id="{BD09133B-6BED-4085-A40C-1076322729A3}"/>
                </a:ext>
              </a:extLst>
            </p:cNvPr>
            <p:cNvSpPr>
              <a:spLocks noChangeArrowheads="1"/>
            </p:cNvSpPr>
            <p:nvPr/>
          </p:nvSpPr>
          <p:spPr bwMode="auto">
            <a:xfrm>
              <a:off x="5031" y="1794"/>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3" name="Oval 14">
              <a:extLst>
                <a:ext uri="{FF2B5EF4-FFF2-40B4-BE49-F238E27FC236}">
                  <a16:creationId xmlns:a16="http://schemas.microsoft.com/office/drawing/2014/main" id="{04C51D6E-E03A-47B3-8490-4F01E0876035}"/>
                </a:ext>
              </a:extLst>
            </p:cNvPr>
            <p:cNvSpPr>
              <a:spLocks noChangeArrowheads="1"/>
            </p:cNvSpPr>
            <p:nvPr/>
          </p:nvSpPr>
          <p:spPr bwMode="auto">
            <a:xfrm>
              <a:off x="4073" y="1349"/>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4" name="Oval 15">
              <a:extLst>
                <a:ext uri="{FF2B5EF4-FFF2-40B4-BE49-F238E27FC236}">
                  <a16:creationId xmlns:a16="http://schemas.microsoft.com/office/drawing/2014/main" id="{80356413-741D-4D07-80BD-67B42C081E55}"/>
                </a:ext>
              </a:extLst>
            </p:cNvPr>
            <p:cNvSpPr>
              <a:spLocks noChangeArrowheads="1"/>
            </p:cNvSpPr>
            <p:nvPr/>
          </p:nvSpPr>
          <p:spPr bwMode="auto">
            <a:xfrm>
              <a:off x="4073" y="1222"/>
              <a:ext cx="84"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5" name="Oval 16">
              <a:extLst>
                <a:ext uri="{FF2B5EF4-FFF2-40B4-BE49-F238E27FC236}">
                  <a16:creationId xmlns:a16="http://schemas.microsoft.com/office/drawing/2014/main" id="{220032B1-75B1-42A5-B5BC-BE627EC1EA6C}"/>
                </a:ext>
              </a:extLst>
            </p:cNvPr>
            <p:cNvSpPr>
              <a:spLocks noChangeArrowheads="1"/>
            </p:cNvSpPr>
            <p:nvPr/>
          </p:nvSpPr>
          <p:spPr bwMode="auto">
            <a:xfrm>
              <a:off x="5508" y="1564"/>
              <a:ext cx="56" cy="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6" name="Freeform 17">
              <a:extLst>
                <a:ext uri="{FF2B5EF4-FFF2-40B4-BE49-F238E27FC236}">
                  <a16:creationId xmlns:a16="http://schemas.microsoft.com/office/drawing/2014/main" id="{141A8E9A-9B54-4AEF-B18D-C85F5C87115F}"/>
                </a:ext>
              </a:extLst>
            </p:cNvPr>
            <p:cNvSpPr>
              <a:spLocks noEditPoints="1"/>
            </p:cNvSpPr>
            <p:nvPr/>
          </p:nvSpPr>
          <p:spPr bwMode="auto">
            <a:xfrm>
              <a:off x="5099" y="10"/>
              <a:ext cx="189" cy="186"/>
            </a:xfrm>
            <a:custGeom>
              <a:avLst/>
              <a:gdLst>
                <a:gd name="T0" fmla="*/ 56 w 112"/>
                <a:gd name="T1" fmla="*/ 110 h 110"/>
                <a:gd name="T2" fmla="*/ 112 w 112"/>
                <a:gd name="T3" fmla="*/ 55 h 110"/>
                <a:gd name="T4" fmla="*/ 56 w 112"/>
                <a:gd name="T5" fmla="*/ 0 h 110"/>
                <a:gd name="T6" fmla="*/ 0 w 112"/>
                <a:gd name="T7" fmla="*/ 55 h 110"/>
                <a:gd name="T8" fmla="*/ 56 w 112"/>
                <a:gd name="T9" fmla="*/ 110 h 110"/>
                <a:gd name="T10" fmla="*/ 56 w 112"/>
                <a:gd name="T11" fmla="*/ 10 h 110"/>
                <a:gd name="T12" fmla="*/ 102 w 112"/>
                <a:gd name="T13" fmla="*/ 55 h 110"/>
                <a:gd name="T14" fmla="*/ 56 w 112"/>
                <a:gd name="T15" fmla="*/ 100 h 110"/>
                <a:gd name="T16" fmla="*/ 11 w 112"/>
                <a:gd name="T17" fmla="*/ 55 h 110"/>
                <a:gd name="T18" fmla="*/ 56 w 112"/>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0">
                  <a:moveTo>
                    <a:pt x="56" y="110"/>
                  </a:moveTo>
                  <a:cubicBezTo>
                    <a:pt x="87" y="110"/>
                    <a:pt x="112" y="85"/>
                    <a:pt x="112" y="55"/>
                  </a:cubicBezTo>
                  <a:cubicBezTo>
                    <a:pt x="112" y="24"/>
                    <a:pt x="87" y="0"/>
                    <a:pt x="56" y="0"/>
                  </a:cubicBezTo>
                  <a:cubicBezTo>
                    <a:pt x="25" y="0"/>
                    <a:pt x="0" y="24"/>
                    <a:pt x="0" y="55"/>
                  </a:cubicBezTo>
                  <a:cubicBezTo>
                    <a:pt x="0" y="85"/>
                    <a:pt x="25" y="110"/>
                    <a:pt x="56" y="110"/>
                  </a:cubicBezTo>
                  <a:close/>
                  <a:moveTo>
                    <a:pt x="56" y="10"/>
                  </a:moveTo>
                  <a:cubicBezTo>
                    <a:pt x="81" y="10"/>
                    <a:pt x="102" y="30"/>
                    <a:pt x="102" y="55"/>
                  </a:cubicBezTo>
                  <a:cubicBezTo>
                    <a:pt x="102" y="79"/>
                    <a:pt x="81" y="100"/>
                    <a:pt x="56" y="100"/>
                  </a:cubicBezTo>
                  <a:cubicBezTo>
                    <a:pt x="31" y="100"/>
                    <a:pt x="11" y="79"/>
                    <a:pt x="11" y="55"/>
                  </a:cubicBezTo>
                  <a:cubicBezTo>
                    <a:pt x="11" y="30"/>
                    <a:pt x="31"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7" name="Freeform 18">
              <a:extLst>
                <a:ext uri="{FF2B5EF4-FFF2-40B4-BE49-F238E27FC236}">
                  <a16:creationId xmlns:a16="http://schemas.microsoft.com/office/drawing/2014/main" id="{7549B3CF-6339-4919-B963-2F887A920037}"/>
                </a:ext>
              </a:extLst>
            </p:cNvPr>
            <p:cNvSpPr>
              <a:spLocks noEditPoints="1"/>
            </p:cNvSpPr>
            <p:nvPr/>
          </p:nvSpPr>
          <p:spPr bwMode="auto">
            <a:xfrm>
              <a:off x="5853" y="1948"/>
              <a:ext cx="188" cy="186"/>
            </a:xfrm>
            <a:custGeom>
              <a:avLst/>
              <a:gdLst>
                <a:gd name="T0" fmla="*/ 0 w 111"/>
                <a:gd name="T1" fmla="*/ 55 h 110"/>
                <a:gd name="T2" fmla="*/ 56 w 111"/>
                <a:gd name="T3" fmla="*/ 110 h 110"/>
                <a:gd name="T4" fmla="*/ 111 w 111"/>
                <a:gd name="T5" fmla="*/ 55 h 110"/>
                <a:gd name="T6" fmla="*/ 56 w 111"/>
                <a:gd name="T7" fmla="*/ 0 h 110"/>
                <a:gd name="T8" fmla="*/ 0 w 111"/>
                <a:gd name="T9" fmla="*/ 55 h 110"/>
                <a:gd name="T10" fmla="*/ 56 w 111"/>
                <a:gd name="T11" fmla="*/ 10 h 110"/>
                <a:gd name="T12" fmla="*/ 101 w 111"/>
                <a:gd name="T13" fmla="*/ 55 h 110"/>
                <a:gd name="T14" fmla="*/ 56 w 111"/>
                <a:gd name="T15" fmla="*/ 100 h 110"/>
                <a:gd name="T16" fmla="*/ 10 w 111"/>
                <a:gd name="T17" fmla="*/ 55 h 110"/>
                <a:gd name="T18" fmla="*/ 56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0" y="55"/>
                  </a:moveTo>
                  <a:cubicBezTo>
                    <a:pt x="0" y="85"/>
                    <a:pt x="25" y="110"/>
                    <a:pt x="56" y="110"/>
                  </a:cubicBezTo>
                  <a:cubicBezTo>
                    <a:pt x="86" y="110"/>
                    <a:pt x="111" y="85"/>
                    <a:pt x="111" y="55"/>
                  </a:cubicBezTo>
                  <a:cubicBezTo>
                    <a:pt x="111" y="25"/>
                    <a:pt x="86" y="0"/>
                    <a:pt x="56" y="0"/>
                  </a:cubicBezTo>
                  <a:cubicBezTo>
                    <a:pt x="25" y="0"/>
                    <a:pt x="0" y="25"/>
                    <a:pt x="0" y="55"/>
                  </a:cubicBezTo>
                  <a:close/>
                  <a:moveTo>
                    <a:pt x="56" y="10"/>
                  </a:moveTo>
                  <a:cubicBezTo>
                    <a:pt x="81" y="10"/>
                    <a:pt x="101" y="30"/>
                    <a:pt x="101" y="55"/>
                  </a:cubicBezTo>
                  <a:cubicBezTo>
                    <a:pt x="101" y="80"/>
                    <a:pt x="81" y="100"/>
                    <a:pt x="56" y="100"/>
                  </a:cubicBezTo>
                  <a:cubicBezTo>
                    <a:pt x="30" y="100"/>
                    <a:pt x="10" y="80"/>
                    <a:pt x="10" y="55"/>
                  </a:cubicBezTo>
                  <a:cubicBezTo>
                    <a:pt x="10" y="30"/>
                    <a:pt x="30"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8" name="Freeform 19">
              <a:extLst>
                <a:ext uri="{FF2B5EF4-FFF2-40B4-BE49-F238E27FC236}">
                  <a16:creationId xmlns:a16="http://schemas.microsoft.com/office/drawing/2014/main" id="{666F725C-B01A-416D-823B-3D7914786D1C}"/>
                </a:ext>
              </a:extLst>
            </p:cNvPr>
            <p:cNvSpPr>
              <a:spLocks noEditPoints="1"/>
            </p:cNvSpPr>
            <p:nvPr/>
          </p:nvSpPr>
          <p:spPr bwMode="auto">
            <a:xfrm>
              <a:off x="3663" y="85"/>
              <a:ext cx="188" cy="186"/>
            </a:xfrm>
            <a:custGeom>
              <a:avLst/>
              <a:gdLst>
                <a:gd name="T0" fmla="*/ 55 w 111"/>
                <a:gd name="T1" fmla="*/ 110 h 110"/>
                <a:gd name="T2" fmla="*/ 111 w 111"/>
                <a:gd name="T3" fmla="*/ 55 h 110"/>
                <a:gd name="T4" fmla="*/ 55 w 111"/>
                <a:gd name="T5" fmla="*/ 0 h 110"/>
                <a:gd name="T6" fmla="*/ 0 w 111"/>
                <a:gd name="T7" fmla="*/ 55 h 110"/>
                <a:gd name="T8" fmla="*/ 55 w 111"/>
                <a:gd name="T9" fmla="*/ 110 h 110"/>
                <a:gd name="T10" fmla="*/ 55 w 111"/>
                <a:gd name="T11" fmla="*/ 10 h 110"/>
                <a:gd name="T12" fmla="*/ 101 w 111"/>
                <a:gd name="T13" fmla="*/ 55 h 110"/>
                <a:gd name="T14" fmla="*/ 55 w 111"/>
                <a:gd name="T15" fmla="*/ 100 h 110"/>
                <a:gd name="T16" fmla="*/ 10 w 111"/>
                <a:gd name="T17" fmla="*/ 55 h 110"/>
                <a:gd name="T18" fmla="*/ 55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55" y="110"/>
                  </a:moveTo>
                  <a:cubicBezTo>
                    <a:pt x="86" y="110"/>
                    <a:pt x="111" y="85"/>
                    <a:pt x="111" y="55"/>
                  </a:cubicBezTo>
                  <a:cubicBezTo>
                    <a:pt x="111" y="25"/>
                    <a:pt x="86" y="0"/>
                    <a:pt x="55" y="0"/>
                  </a:cubicBezTo>
                  <a:cubicBezTo>
                    <a:pt x="25" y="0"/>
                    <a:pt x="0" y="25"/>
                    <a:pt x="0" y="55"/>
                  </a:cubicBezTo>
                  <a:cubicBezTo>
                    <a:pt x="0" y="85"/>
                    <a:pt x="25" y="110"/>
                    <a:pt x="55" y="110"/>
                  </a:cubicBezTo>
                  <a:close/>
                  <a:moveTo>
                    <a:pt x="55" y="10"/>
                  </a:moveTo>
                  <a:cubicBezTo>
                    <a:pt x="81" y="10"/>
                    <a:pt x="101" y="30"/>
                    <a:pt x="101" y="55"/>
                  </a:cubicBezTo>
                  <a:cubicBezTo>
                    <a:pt x="101" y="80"/>
                    <a:pt x="81" y="100"/>
                    <a:pt x="55" y="100"/>
                  </a:cubicBezTo>
                  <a:cubicBezTo>
                    <a:pt x="30" y="100"/>
                    <a:pt x="10" y="80"/>
                    <a:pt x="10" y="55"/>
                  </a:cubicBezTo>
                  <a:cubicBezTo>
                    <a:pt x="10" y="30"/>
                    <a:pt x="30" y="10"/>
                    <a:pt x="5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9" name="Freeform 20">
              <a:extLst>
                <a:ext uri="{FF2B5EF4-FFF2-40B4-BE49-F238E27FC236}">
                  <a16:creationId xmlns:a16="http://schemas.microsoft.com/office/drawing/2014/main" id="{A9D21430-63E3-4A58-8969-A5EF446C6325}"/>
                </a:ext>
              </a:extLst>
            </p:cNvPr>
            <p:cNvSpPr>
              <a:spLocks/>
            </p:cNvSpPr>
            <p:nvPr/>
          </p:nvSpPr>
          <p:spPr bwMode="auto">
            <a:xfrm>
              <a:off x="3729" y="151"/>
              <a:ext cx="56" cy="54"/>
            </a:xfrm>
            <a:custGeom>
              <a:avLst/>
              <a:gdLst>
                <a:gd name="T0" fmla="*/ 17 w 33"/>
                <a:gd name="T1" fmla="*/ 32 h 32"/>
                <a:gd name="T2" fmla="*/ 33 w 33"/>
                <a:gd name="T3" fmla="*/ 16 h 32"/>
                <a:gd name="T4" fmla="*/ 16 w 33"/>
                <a:gd name="T5" fmla="*/ 0 h 32"/>
                <a:gd name="T6" fmla="*/ 0 w 33"/>
                <a:gd name="T7" fmla="*/ 16 h 32"/>
                <a:gd name="T8" fmla="*/ 17 w 33"/>
                <a:gd name="T9" fmla="*/ 32 h 32"/>
              </a:gdLst>
              <a:ahLst/>
              <a:cxnLst>
                <a:cxn ang="0">
                  <a:pos x="T0" y="T1"/>
                </a:cxn>
                <a:cxn ang="0">
                  <a:pos x="T2" y="T3"/>
                </a:cxn>
                <a:cxn ang="0">
                  <a:pos x="T4" y="T5"/>
                </a:cxn>
                <a:cxn ang="0">
                  <a:pos x="T6" y="T7"/>
                </a:cxn>
                <a:cxn ang="0">
                  <a:pos x="T8" y="T9"/>
                </a:cxn>
              </a:cxnLst>
              <a:rect l="0" t="0" r="r" b="b"/>
              <a:pathLst>
                <a:path w="33" h="32">
                  <a:moveTo>
                    <a:pt x="17" y="32"/>
                  </a:moveTo>
                  <a:cubicBezTo>
                    <a:pt x="26" y="32"/>
                    <a:pt x="33" y="25"/>
                    <a:pt x="33" y="16"/>
                  </a:cubicBezTo>
                  <a:cubicBezTo>
                    <a:pt x="33" y="7"/>
                    <a:pt x="26" y="0"/>
                    <a:pt x="16" y="0"/>
                  </a:cubicBezTo>
                  <a:cubicBezTo>
                    <a:pt x="7" y="0"/>
                    <a:pt x="0" y="7"/>
                    <a:pt x="0" y="16"/>
                  </a:cubicBezTo>
                  <a:cubicBezTo>
                    <a:pt x="0" y="25"/>
                    <a:pt x="7" y="32"/>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0" name="Oval 21">
              <a:extLst>
                <a:ext uri="{FF2B5EF4-FFF2-40B4-BE49-F238E27FC236}">
                  <a16:creationId xmlns:a16="http://schemas.microsoft.com/office/drawing/2014/main" id="{04C79F4C-92E4-4D32-988E-54273079C06B}"/>
                </a:ext>
              </a:extLst>
            </p:cNvPr>
            <p:cNvSpPr>
              <a:spLocks noChangeArrowheads="1"/>
            </p:cNvSpPr>
            <p:nvPr/>
          </p:nvSpPr>
          <p:spPr bwMode="auto">
            <a:xfrm>
              <a:off x="5508" y="133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1" name="Freeform 22">
              <a:extLst>
                <a:ext uri="{FF2B5EF4-FFF2-40B4-BE49-F238E27FC236}">
                  <a16:creationId xmlns:a16="http://schemas.microsoft.com/office/drawing/2014/main" id="{DDE3FA6A-1AD3-428B-9933-F5DF1E007896}"/>
                </a:ext>
              </a:extLst>
            </p:cNvPr>
            <p:cNvSpPr>
              <a:spLocks/>
            </p:cNvSpPr>
            <p:nvPr/>
          </p:nvSpPr>
          <p:spPr bwMode="auto">
            <a:xfrm>
              <a:off x="3640" y="389"/>
              <a:ext cx="1092" cy="301"/>
            </a:xfrm>
            <a:custGeom>
              <a:avLst/>
              <a:gdLst>
                <a:gd name="T0" fmla="*/ 17 w 646"/>
                <a:gd name="T1" fmla="*/ 33 h 178"/>
                <a:gd name="T2" fmla="*/ 24 w 646"/>
                <a:gd name="T3" fmla="*/ 31 h 178"/>
                <a:gd name="T4" fmla="*/ 174 w 646"/>
                <a:gd name="T5" fmla="*/ 178 h 178"/>
                <a:gd name="T6" fmla="*/ 646 w 646"/>
                <a:gd name="T7" fmla="*/ 178 h 178"/>
                <a:gd name="T8" fmla="*/ 646 w 646"/>
                <a:gd name="T9" fmla="*/ 168 h 178"/>
                <a:gd name="T10" fmla="*/ 452 w 646"/>
                <a:gd name="T11" fmla="*/ 168 h 178"/>
                <a:gd name="T12" fmla="*/ 366 w 646"/>
                <a:gd name="T13" fmla="*/ 83 h 178"/>
                <a:gd name="T14" fmla="*/ 212 w 646"/>
                <a:gd name="T15" fmla="*/ 83 h 178"/>
                <a:gd name="T16" fmla="*/ 212 w 646"/>
                <a:gd name="T17" fmla="*/ 94 h 178"/>
                <a:gd name="T18" fmla="*/ 362 w 646"/>
                <a:gd name="T19" fmla="*/ 94 h 178"/>
                <a:gd name="T20" fmla="*/ 437 w 646"/>
                <a:gd name="T21" fmla="*/ 168 h 178"/>
                <a:gd name="T22" fmla="*/ 178 w 646"/>
                <a:gd name="T23" fmla="*/ 168 h 178"/>
                <a:gd name="T24" fmla="*/ 32 w 646"/>
                <a:gd name="T25" fmla="*/ 24 h 178"/>
                <a:gd name="T26" fmla="*/ 33 w 646"/>
                <a:gd name="T27" fmla="*/ 16 h 178"/>
                <a:gd name="T28" fmla="*/ 17 w 646"/>
                <a:gd name="T29" fmla="*/ 0 h 178"/>
                <a:gd name="T30" fmla="*/ 0 w 646"/>
                <a:gd name="T31" fmla="*/ 16 h 178"/>
                <a:gd name="T32" fmla="*/ 17 w 646"/>
                <a:gd name="T33" fmla="*/ 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6" h="178">
                  <a:moveTo>
                    <a:pt x="17" y="33"/>
                  </a:moveTo>
                  <a:cubicBezTo>
                    <a:pt x="20" y="33"/>
                    <a:pt x="22" y="32"/>
                    <a:pt x="24" y="31"/>
                  </a:cubicBezTo>
                  <a:cubicBezTo>
                    <a:pt x="174" y="178"/>
                    <a:pt x="174" y="178"/>
                    <a:pt x="174" y="178"/>
                  </a:cubicBezTo>
                  <a:cubicBezTo>
                    <a:pt x="646" y="178"/>
                    <a:pt x="646" y="178"/>
                    <a:pt x="646" y="178"/>
                  </a:cubicBezTo>
                  <a:cubicBezTo>
                    <a:pt x="646" y="168"/>
                    <a:pt x="646" y="168"/>
                    <a:pt x="646" y="168"/>
                  </a:cubicBezTo>
                  <a:cubicBezTo>
                    <a:pt x="452" y="168"/>
                    <a:pt x="452" y="168"/>
                    <a:pt x="452" y="168"/>
                  </a:cubicBezTo>
                  <a:cubicBezTo>
                    <a:pt x="366" y="83"/>
                    <a:pt x="366" y="83"/>
                    <a:pt x="366" y="83"/>
                  </a:cubicBezTo>
                  <a:cubicBezTo>
                    <a:pt x="212" y="83"/>
                    <a:pt x="212" y="83"/>
                    <a:pt x="212" y="83"/>
                  </a:cubicBezTo>
                  <a:cubicBezTo>
                    <a:pt x="212" y="94"/>
                    <a:pt x="212" y="94"/>
                    <a:pt x="212" y="94"/>
                  </a:cubicBezTo>
                  <a:cubicBezTo>
                    <a:pt x="362" y="94"/>
                    <a:pt x="362" y="94"/>
                    <a:pt x="362" y="94"/>
                  </a:cubicBezTo>
                  <a:cubicBezTo>
                    <a:pt x="437" y="168"/>
                    <a:pt x="437" y="168"/>
                    <a:pt x="437" y="168"/>
                  </a:cubicBezTo>
                  <a:cubicBezTo>
                    <a:pt x="178" y="168"/>
                    <a:pt x="178" y="168"/>
                    <a:pt x="178" y="168"/>
                  </a:cubicBezTo>
                  <a:cubicBezTo>
                    <a:pt x="32" y="24"/>
                    <a:pt x="32" y="24"/>
                    <a:pt x="32" y="24"/>
                  </a:cubicBezTo>
                  <a:cubicBezTo>
                    <a:pt x="33" y="21"/>
                    <a:pt x="33" y="19"/>
                    <a:pt x="33" y="16"/>
                  </a:cubicBezTo>
                  <a:cubicBezTo>
                    <a:pt x="33" y="7"/>
                    <a:pt x="26" y="0"/>
                    <a:pt x="17" y="0"/>
                  </a:cubicBezTo>
                  <a:cubicBezTo>
                    <a:pt x="8" y="0"/>
                    <a:pt x="0" y="7"/>
                    <a:pt x="0" y="16"/>
                  </a:cubicBezTo>
                  <a:cubicBezTo>
                    <a:pt x="0" y="25"/>
                    <a:pt x="8"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2" name="Freeform 23">
              <a:extLst>
                <a:ext uri="{FF2B5EF4-FFF2-40B4-BE49-F238E27FC236}">
                  <a16:creationId xmlns:a16="http://schemas.microsoft.com/office/drawing/2014/main" id="{184D92A3-711F-4F54-BEEB-5D5C8DCCB62B}"/>
                </a:ext>
              </a:extLst>
            </p:cNvPr>
            <p:cNvSpPr>
              <a:spLocks/>
            </p:cNvSpPr>
            <p:nvPr/>
          </p:nvSpPr>
          <p:spPr bwMode="auto">
            <a:xfrm>
              <a:off x="5686" y="2196"/>
              <a:ext cx="391" cy="386"/>
            </a:xfrm>
            <a:custGeom>
              <a:avLst/>
              <a:gdLst>
                <a:gd name="T0" fmla="*/ 214 w 231"/>
                <a:gd name="T1" fmla="*/ 195 h 228"/>
                <a:gd name="T2" fmla="*/ 207 w 231"/>
                <a:gd name="T3" fmla="*/ 197 h 228"/>
                <a:gd name="T4" fmla="*/ 8 w 231"/>
                <a:gd name="T5" fmla="*/ 0 h 228"/>
                <a:gd name="T6" fmla="*/ 0 w 231"/>
                <a:gd name="T7" fmla="*/ 7 h 228"/>
                <a:gd name="T8" fmla="*/ 199 w 231"/>
                <a:gd name="T9" fmla="*/ 203 h 228"/>
                <a:gd name="T10" fmla="*/ 197 w 231"/>
                <a:gd name="T11" fmla="*/ 211 h 228"/>
                <a:gd name="T12" fmla="*/ 214 w 231"/>
                <a:gd name="T13" fmla="*/ 228 h 228"/>
                <a:gd name="T14" fmla="*/ 231 w 231"/>
                <a:gd name="T15" fmla="*/ 211 h 228"/>
                <a:gd name="T16" fmla="*/ 214 w 231"/>
                <a:gd name="T17" fmla="*/ 1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28">
                  <a:moveTo>
                    <a:pt x="214" y="195"/>
                  </a:moveTo>
                  <a:cubicBezTo>
                    <a:pt x="211" y="195"/>
                    <a:pt x="209" y="196"/>
                    <a:pt x="207" y="197"/>
                  </a:cubicBezTo>
                  <a:cubicBezTo>
                    <a:pt x="8" y="0"/>
                    <a:pt x="8" y="0"/>
                    <a:pt x="8" y="0"/>
                  </a:cubicBezTo>
                  <a:cubicBezTo>
                    <a:pt x="0" y="7"/>
                    <a:pt x="0" y="7"/>
                    <a:pt x="0" y="7"/>
                  </a:cubicBezTo>
                  <a:cubicBezTo>
                    <a:pt x="199" y="203"/>
                    <a:pt x="199" y="203"/>
                    <a:pt x="199" y="203"/>
                  </a:cubicBezTo>
                  <a:cubicBezTo>
                    <a:pt x="198" y="206"/>
                    <a:pt x="197" y="209"/>
                    <a:pt x="197" y="211"/>
                  </a:cubicBezTo>
                  <a:cubicBezTo>
                    <a:pt x="197" y="220"/>
                    <a:pt x="205" y="228"/>
                    <a:pt x="214" y="228"/>
                  </a:cubicBezTo>
                  <a:cubicBezTo>
                    <a:pt x="223" y="228"/>
                    <a:pt x="231" y="220"/>
                    <a:pt x="231" y="211"/>
                  </a:cubicBezTo>
                  <a:cubicBezTo>
                    <a:pt x="231" y="202"/>
                    <a:pt x="223" y="195"/>
                    <a:pt x="214"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3" name="Freeform 25">
              <a:extLst>
                <a:ext uri="{FF2B5EF4-FFF2-40B4-BE49-F238E27FC236}">
                  <a16:creationId xmlns:a16="http://schemas.microsoft.com/office/drawing/2014/main" id="{C00EF725-1483-456B-BC5A-BA1219DEEB34}"/>
                </a:ext>
              </a:extLst>
            </p:cNvPr>
            <p:cNvSpPr>
              <a:spLocks/>
            </p:cNvSpPr>
            <p:nvPr/>
          </p:nvSpPr>
          <p:spPr bwMode="auto">
            <a:xfrm>
              <a:off x="5304" y="2750"/>
              <a:ext cx="99" cy="86"/>
            </a:xfrm>
            <a:custGeom>
              <a:avLst/>
              <a:gdLst>
                <a:gd name="T0" fmla="*/ 23 w 99"/>
                <a:gd name="T1" fmla="*/ 44 h 86"/>
                <a:gd name="T2" fmla="*/ 47 w 99"/>
                <a:gd name="T3" fmla="*/ 86 h 86"/>
                <a:gd name="T4" fmla="*/ 72 w 99"/>
                <a:gd name="T5" fmla="*/ 44 h 86"/>
                <a:gd name="T6" fmla="*/ 99 w 99"/>
                <a:gd name="T7" fmla="*/ 3 h 86"/>
                <a:gd name="T8" fmla="*/ 49 w 99"/>
                <a:gd name="T9" fmla="*/ 1 h 86"/>
                <a:gd name="T10" fmla="*/ 0 w 99"/>
                <a:gd name="T11" fmla="*/ 0 h 86"/>
                <a:gd name="T12" fmla="*/ 23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23" y="44"/>
                  </a:moveTo>
                  <a:lnTo>
                    <a:pt x="47" y="86"/>
                  </a:lnTo>
                  <a:lnTo>
                    <a:pt x="72" y="44"/>
                  </a:lnTo>
                  <a:lnTo>
                    <a:pt x="99" y="3"/>
                  </a:lnTo>
                  <a:lnTo>
                    <a:pt x="49" y="1"/>
                  </a:lnTo>
                  <a:lnTo>
                    <a:pt x="0" y="0"/>
                  </a:lnTo>
                  <a:lnTo>
                    <a:pt x="2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4" name="Freeform 26">
              <a:extLst>
                <a:ext uri="{FF2B5EF4-FFF2-40B4-BE49-F238E27FC236}">
                  <a16:creationId xmlns:a16="http://schemas.microsoft.com/office/drawing/2014/main" id="{963DD2DD-7DAB-4A88-9713-0B12C053BB44}"/>
                </a:ext>
              </a:extLst>
            </p:cNvPr>
            <p:cNvSpPr>
              <a:spLocks/>
            </p:cNvSpPr>
            <p:nvPr/>
          </p:nvSpPr>
          <p:spPr bwMode="auto">
            <a:xfrm>
              <a:off x="2808" y="633"/>
              <a:ext cx="86" cy="98"/>
            </a:xfrm>
            <a:custGeom>
              <a:avLst/>
              <a:gdLst>
                <a:gd name="T0" fmla="*/ 0 w 86"/>
                <a:gd name="T1" fmla="*/ 47 h 98"/>
                <a:gd name="T2" fmla="*/ 42 w 86"/>
                <a:gd name="T3" fmla="*/ 73 h 98"/>
                <a:gd name="T4" fmla="*/ 84 w 86"/>
                <a:gd name="T5" fmla="*/ 98 h 98"/>
                <a:gd name="T6" fmla="*/ 84 w 86"/>
                <a:gd name="T7" fmla="*/ 49 h 98"/>
                <a:gd name="T8" fmla="*/ 86 w 86"/>
                <a:gd name="T9" fmla="*/ 0 h 98"/>
                <a:gd name="T10" fmla="*/ 42 w 86"/>
                <a:gd name="T11" fmla="*/ 24 h 98"/>
                <a:gd name="T12" fmla="*/ 0 w 86"/>
                <a:gd name="T13" fmla="*/ 47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0" y="47"/>
                  </a:moveTo>
                  <a:lnTo>
                    <a:pt x="42" y="73"/>
                  </a:lnTo>
                  <a:lnTo>
                    <a:pt x="84" y="98"/>
                  </a:lnTo>
                  <a:lnTo>
                    <a:pt x="84" y="49"/>
                  </a:lnTo>
                  <a:lnTo>
                    <a:pt x="86" y="0"/>
                  </a:lnTo>
                  <a:lnTo>
                    <a:pt x="42" y="24"/>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5" name="Freeform 27">
              <a:extLst>
                <a:ext uri="{FF2B5EF4-FFF2-40B4-BE49-F238E27FC236}">
                  <a16:creationId xmlns:a16="http://schemas.microsoft.com/office/drawing/2014/main" id="{3161EAF0-CC83-43FB-9F16-313FBCB249F5}"/>
                </a:ext>
              </a:extLst>
            </p:cNvPr>
            <p:cNvSpPr>
              <a:spLocks/>
            </p:cNvSpPr>
            <p:nvPr/>
          </p:nvSpPr>
          <p:spPr bwMode="auto">
            <a:xfrm>
              <a:off x="4199" y="1570"/>
              <a:ext cx="88" cy="98"/>
            </a:xfrm>
            <a:custGeom>
              <a:avLst/>
              <a:gdLst>
                <a:gd name="T0" fmla="*/ 0 w 88"/>
                <a:gd name="T1" fmla="*/ 48 h 98"/>
                <a:gd name="T2" fmla="*/ 43 w 88"/>
                <a:gd name="T3" fmla="*/ 73 h 98"/>
                <a:gd name="T4" fmla="*/ 87 w 88"/>
                <a:gd name="T5" fmla="*/ 98 h 98"/>
                <a:gd name="T6" fmla="*/ 87 w 88"/>
                <a:gd name="T7" fmla="*/ 49 h 98"/>
                <a:gd name="T8" fmla="*/ 88 w 88"/>
                <a:gd name="T9" fmla="*/ 0 h 98"/>
                <a:gd name="T10" fmla="*/ 44 w 88"/>
                <a:gd name="T11" fmla="*/ 24 h 98"/>
                <a:gd name="T12" fmla="*/ 0 w 88"/>
                <a:gd name="T13" fmla="*/ 48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0" y="48"/>
                  </a:moveTo>
                  <a:lnTo>
                    <a:pt x="43" y="73"/>
                  </a:lnTo>
                  <a:lnTo>
                    <a:pt x="87" y="98"/>
                  </a:lnTo>
                  <a:lnTo>
                    <a:pt x="87" y="49"/>
                  </a:lnTo>
                  <a:lnTo>
                    <a:pt x="88" y="0"/>
                  </a:lnTo>
                  <a:lnTo>
                    <a:pt x="44" y="24"/>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6" name="Freeform 28">
              <a:extLst>
                <a:ext uri="{FF2B5EF4-FFF2-40B4-BE49-F238E27FC236}">
                  <a16:creationId xmlns:a16="http://schemas.microsoft.com/office/drawing/2014/main" id="{7E7AE0CF-A38C-453C-8DC4-F46C91FA99DC}"/>
                </a:ext>
              </a:extLst>
            </p:cNvPr>
            <p:cNvSpPr>
              <a:spLocks/>
            </p:cNvSpPr>
            <p:nvPr/>
          </p:nvSpPr>
          <p:spPr bwMode="auto">
            <a:xfrm>
              <a:off x="5840" y="1514"/>
              <a:ext cx="86" cy="99"/>
            </a:xfrm>
            <a:custGeom>
              <a:avLst/>
              <a:gdLst>
                <a:gd name="T0" fmla="*/ 1 w 86"/>
                <a:gd name="T1" fmla="*/ 0 h 99"/>
                <a:gd name="T2" fmla="*/ 1 w 86"/>
                <a:gd name="T3" fmla="*/ 50 h 99"/>
                <a:gd name="T4" fmla="*/ 0 w 86"/>
                <a:gd name="T5" fmla="*/ 99 h 99"/>
                <a:gd name="T6" fmla="*/ 44 w 86"/>
                <a:gd name="T7" fmla="*/ 75 h 99"/>
                <a:gd name="T8" fmla="*/ 86 w 86"/>
                <a:gd name="T9" fmla="*/ 51 h 99"/>
                <a:gd name="T10" fmla="*/ 44 w 86"/>
                <a:gd name="T11" fmla="*/ 26 h 99"/>
                <a:gd name="T12" fmla="*/ 1 w 8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86" h="99">
                  <a:moveTo>
                    <a:pt x="1" y="0"/>
                  </a:moveTo>
                  <a:lnTo>
                    <a:pt x="1" y="50"/>
                  </a:lnTo>
                  <a:lnTo>
                    <a:pt x="0" y="99"/>
                  </a:lnTo>
                  <a:lnTo>
                    <a:pt x="44" y="75"/>
                  </a:lnTo>
                  <a:lnTo>
                    <a:pt x="86" y="51"/>
                  </a:lnTo>
                  <a:lnTo>
                    <a:pt x="44" y="26"/>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7" name="Freeform 29">
              <a:extLst>
                <a:ext uri="{FF2B5EF4-FFF2-40B4-BE49-F238E27FC236}">
                  <a16:creationId xmlns:a16="http://schemas.microsoft.com/office/drawing/2014/main" id="{7D355F24-D40A-4568-842C-C69000DC0BD9}"/>
                </a:ext>
              </a:extLst>
            </p:cNvPr>
            <p:cNvSpPr>
              <a:spLocks/>
            </p:cNvSpPr>
            <p:nvPr/>
          </p:nvSpPr>
          <p:spPr bwMode="auto">
            <a:xfrm>
              <a:off x="4766" y="1198"/>
              <a:ext cx="98" cy="86"/>
            </a:xfrm>
            <a:custGeom>
              <a:avLst/>
              <a:gdLst>
                <a:gd name="T0" fmla="*/ 47 w 98"/>
                <a:gd name="T1" fmla="*/ 86 h 86"/>
                <a:gd name="T2" fmla="*/ 73 w 98"/>
                <a:gd name="T3" fmla="*/ 44 h 86"/>
                <a:gd name="T4" fmla="*/ 98 w 98"/>
                <a:gd name="T5" fmla="*/ 2 h 86"/>
                <a:gd name="T6" fmla="*/ 49 w 98"/>
                <a:gd name="T7" fmla="*/ 2 h 86"/>
                <a:gd name="T8" fmla="*/ 0 w 98"/>
                <a:gd name="T9" fmla="*/ 0 h 86"/>
                <a:gd name="T10" fmla="*/ 24 w 98"/>
                <a:gd name="T11" fmla="*/ 42 h 86"/>
                <a:gd name="T12" fmla="*/ 47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47" y="86"/>
                  </a:moveTo>
                  <a:lnTo>
                    <a:pt x="73" y="44"/>
                  </a:lnTo>
                  <a:lnTo>
                    <a:pt x="98" y="2"/>
                  </a:lnTo>
                  <a:lnTo>
                    <a:pt x="49" y="2"/>
                  </a:lnTo>
                  <a:lnTo>
                    <a:pt x="0" y="0"/>
                  </a:lnTo>
                  <a:lnTo>
                    <a:pt x="24" y="42"/>
                  </a:lnTo>
                  <a:lnTo>
                    <a:pt x="47"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8" name="Freeform 32">
              <a:extLst>
                <a:ext uri="{FF2B5EF4-FFF2-40B4-BE49-F238E27FC236}">
                  <a16:creationId xmlns:a16="http://schemas.microsoft.com/office/drawing/2014/main" id="{06EBC69D-D518-46C4-B0DA-1789AB781436}"/>
                </a:ext>
              </a:extLst>
            </p:cNvPr>
            <p:cNvSpPr>
              <a:spLocks/>
            </p:cNvSpPr>
            <p:nvPr/>
          </p:nvSpPr>
          <p:spPr bwMode="auto">
            <a:xfrm>
              <a:off x="5304" y="2633"/>
              <a:ext cx="99" cy="86"/>
            </a:xfrm>
            <a:custGeom>
              <a:avLst/>
              <a:gdLst>
                <a:gd name="T0" fmla="*/ 72 w 99"/>
                <a:gd name="T1" fmla="*/ 44 h 86"/>
                <a:gd name="T2" fmla="*/ 99 w 99"/>
                <a:gd name="T3" fmla="*/ 2 h 86"/>
                <a:gd name="T4" fmla="*/ 49 w 99"/>
                <a:gd name="T5" fmla="*/ 2 h 86"/>
                <a:gd name="T6" fmla="*/ 0 w 99"/>
                <a:gd name="T7" fmla="*/ 0 h 86"/>
                <a:gd name="T8" fmla="*/ 23 w 99"/>
                <a:gd name="T9" fmla="*/ 42 h 86"/>
                <a:gd name="T10" fmla="*/ 47 w 99"/>
                <a:gd name="T11" fmla="*/ 86 h 86"/>
                <a:gd name="T12" fmla="*/ 72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72" y="44"/>
                  </a:moveTo>
                  <a:lnTo>
                    <a:pt x="99" y="2"/>
                  </a:lnTo>
                  <a:lnTo>
                    <a:pt x="49" y="2"/>
                  </a:lnTo>
                  <a:lnTo>
                    <a:pt x="0" y="0"/>
                  </a:lnTo>
                  <a:lnTo>
                    <a:pt x="23" y="42"/>
                  </a:lnTo>
                  <a:lnTo>
                    <a:pt x="47" y="86"/>
                  </a:lnTo>
                  <a:lnTo>
                    <a:pt x="7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9" name="Freeform 34">
              <a:extLst>
                <a:ext uri="{FF2B5EF4-FFF2-40B4-BE49-F238E27FC236}">
                  <a16:creationId xmlns:a16="http://schemas.microsoft.com/office/drawing/2014/main" id="{9B2B9E6A-F420-4C2E-9D86-D62AA57EF98F}"/>
                </a:ext>
              </a:extLst>
            </p:cNvPr>
            <p:cNvSpPr>
              <a:spLocks noEditPoints="1"/>
            </p:cNvSpPr>
            <p:nvPr/>
          </p:nvSpPr>
          <p:spPr bwMode="auto">
            <a:xfrm>
              <a:off x="4259" y="1127"/>
              <a:ext cx="346" cy="396"/>
            </a:xfrm>
            <a:custGeom>
              <a:avLst/>
              <a:gdLst>
                <a:gd name="T0" fmla="*/ 1 w 346"/>
                <a:gd name="T1" fmla="*/ 98 h 396"/>
                <a:gd name="T2" fmla="*/ 0 w 346"/>
                <a:gd name="T3" fmla="*/ 100 h 396"/>
                <a:gd name="T4" fmla="*/ 0 w 346"/>
                <a:gd name="T5" fmla="*/ 298 h 396"/>
                <a:gd name="T6" fmla="*/ 174 w 346"/>
                <a:gd name="T7" fmla="*/ 396 h 396"/>
                <a:gd name="T8" fmla="*/ 345 w 346"/>
                <a:gd name="T9" fmla="*/ 298 h 396"/>
                <a:gd name="T10" fmla="*/ 346 w 346"/>
                <a:gd name="T11" fmla="*/ 298 h 396"/>
                <a:gd name="T12" fmla="*/ 346 w 346"/>
                <a:gd name="T13" fmla="*/ 100 h 396"/>
                <a:gd name="T14" fmla="*/ 174 w 346"/>
                <a:gd name="T15" fmla="*/ 0 h 396"/>
                <a:gd name="T16" fmla="*/ 1 w 346"/>
                <a:gd name="T17" fmla="*/ 98 h 396"/>
                <a:gd name="T18" fmla="*/ 339 w 346"/>
                <a:gd name="T19" fmla="*/ 293 h 396"/>
                <a:gd name="T20" fmla="*/ 174 w 346"/>
                <a:gd name="T21" fmla="*/ 387 h 396"/>
                <a:gd name="T22" fmla="*/ 6 w 346"/>
                <a:gd name="T23" fmla="*/ 293 h 396"/>
                <a:gd name="T24" fmla="*/ 6 w 346"/>
                <a:gd name="T25" fmla="*/ 103 h 396"/>
                <a:gd name="T26" fmla="*/ 174 w 346"/>
                <a:gd name="T27" fmla="*/ 8 h 396"/>
                <a:gd name="T28" fmla="*/ 339 w 346"/>
                <a:gd name="T29" fmla="*/ 103 h 396"/>
                <a:gd name="T30" fmla="*/ 339 w 346"/>
                <a:gd name="T31" fmla="*/ 2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6" h="396">
                  <a:moveTo>
                    <a:pt x="1" y="98"/>
                  </a:moveTo>
                  <a:lnTo>
                    <a:pt x="0" y="100"/>
                  </a:lnTo>
                  <a:lnTo>
                    <a:pt x="0" y="298"/>
                  </a:lnTo>
                  <a:lnTo>
                    <a:pt x="174" y="396"/>
                  </a:lnTo>
                  <a:lnTo>
                    <a:pt x="345" y="298"/>
                  </a:lnTo>
                  <a:lnTo>
                    <a:pt x="346" y="298"/>
                  </a:lnTo>
                  <a:lnTo>
                    <a:pt x="346" y="100"/>
                  </a:lnTo>
                  <a:lnTo>
                    <a:pt x="174" y="0"/>
                  </a:lnTo>
                  <a:lnTo>
                    <a:pt x="1" y="98"/>
                  </a:lnTo>
                  <a:close/>
                  <a:moveTo>
                    <a:pt x="339" y="293"/>
                  </a:moveTo>
                  <a:lnTo>
                    <a:pt x="174" y="387"/>
                  </a:lnTo>
                  <a:lnTo>
                    <a:pt x="6" y="293"/>
                  </a:lnTo>
                  <a:lnTo>
                    <a:pt x="6" y="103"/>
                  </a:lnTo>
                  <a:lnTo>
                    <a:pt x="174" y="8"/>
                  </a:lnTo>
                  <a:lnTo>
                    <a:pt x="339" y="103"/>
                  </a:lnTo>
                  <a:lnTo>
                    <a:pt x="339"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0" name="Freeform 35">
              <a:extLst>
                <a:ext uri="{FF2B5EF4-FFF2-40B4-BE49-F238E27FC236}">
                  <a16:creationId xmlns:a16="http://schemas.microsoft.com/office/drawing/2014/main" id="{27B592B2-22C9-4444-9E7F-CD427D702DA1}"/>
                </a:ext>
              </a:extLst>
            </p:cNvPr>
            <p:cNvSpPr>
              <a:spLocks/>
            </p:cNvSpPr>
            <p:nvPr/>
          </p:nvSpPr>
          <p:spPr bwMode="auto">
            <a:xfrm>
              <a:off x="4896" y="178"/>
              <a:ext cx="127" cy="144"/>
            </a:xfrm>
            <a:custGeom>
              <a:avLst/>
              <a:gdLst>
                <a:gd name="T0" fmla="*/ 127 w 127"/>
                <a:gd name="T1" fmla="*/ 108 h 144"/>
                <a:gd name="T2" fmla="*/ 127 w 127"/>
                <a:gd name="T3" fmla="*/ 35 h 144"/>
                <a:gd name="T4" fmla="*/ 64 w 127"/>
                <a:gd name="T5" fmla="*/ 0 h 144"/>
                <a:gd name="T6" fmla="*/ 0 w 127"/>
                <a:gd name="T7" fmla="*/ 35 h 144"/>
                <a:gd name="T8" fmla="*/ 0 w 127"/>
                <a:gd name="T9" fmla="*/ 108 h 144"/>
                <a:gd name="T10" fmla="*/ 64 w 127"/>
                <a:gd name="T11" fmla="*/ 144 h 144"/>
                <a:gd name="T12" fmla="*/ 127 w 127"/>
                <a:gd name="T13" fmla="*/ 108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127" y="108"/>
                  </a:moveTo>
                  <a:lnTo>
                    <a:pt x="127" y="35"/>
                  </a:lnTo>
                  <a:lnTo>
                    <a:pt x="64" y="0"/>
                  </a:lnTo>
                  <a:lnTo>
                    <a:pt x="0" y="35"/>
                  </a:lnTo>
                  <a:lnTo>
                    <a:pt x="0" y="108"/>
                  </a:lnTo>
                  <a:lnTo>
                    <a:pt x="64" y="144"/>
                  </a:lnTo>
                  <a:lnTo>
                    <a:pt x="127"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1" name="Freeform 36">
              <a:extLst>
                <a:ext uri="{FF2B5EF4-FFF2-40B4-BE49-F238E27FC236}">
                  <a16:creationId xmlns:a16="http://schemas.microsoft.com/office/drawing/2014/main" id="{A6366A0A-DFCC-4776-8E8B-55234D04EDC4}"/>
                </a:ext>
              </a:extLst>
            </p:cNvPr>
            <p:cNvSpPr>
              <a:spLocks/>
            </p:cNvSpPr>
            <p:nvPr/>
          </p:nvSpPr>
          <p:spPr bwMode="auto">
            <a:xfrm>
              <a:off x="4467" y="1790"/>
              <a:ext cx="79" cy="90"/>
            </a:xfrm>
            <a:custGeom>
              <a:avLst/>
              <a:gdLst>
                <a:gd name="T0" fmla="*/ 0 w 79"/>
                <a:gd name="T1" fmla="*/ 22 h 90"/>
                <a:gd name="T2" fmla="*/ 0 w 79"/>
                <a:gd name="T3" fmla="*/ 68 h 90"/>
                <a:gd name="T4" fmla="*/ 38 w 79"/>
                <a:gd name="T5" fmla="*/ 90 h 90"/>
                <a:gd name="T6" fmla="*/ 79 w 79"/>
                <a:gd name="T7" fmla="*/ 68 h 90"/>
                <a:gd name="T8" fmla="*/ 79 w 79"/>
                <a:gd name="T9" fmla="*/ 22 h 90"/>
                <a:gd name="T10" fmla="*/ 38 w 79"/>
                <a:gd name="T11" fmla="*/ 0 h 90"/>
                <a:gd name="T12" fmla="*/ 0 w 79"/>
                <a:gd name="T13" fmla="*/ 22 h 90"/>
              </a:gdLst>
              <a:ahLst/>
              <a:cxnLst>
                <a:cxn ang="0">
                  <a:pos x="T0" y="T1"/>
                </a:cxn>
                <a:cxn ang="0">
                  <a:pos x="T2" y="T3"/>
                </a:cxn>
                <a:cxn ang="0">
                  <a:pos x="T4" y="T5"/>
                </a:cxn>
                <a:cxn ang="0">
                  <a:pos x="T6" y="T7"/>
                </a:cxn>
                <a:cxn ang="0">
                  <a:pos x="T8" y="T9"/>
                </a:cxn>
                <a:cxn ang="0">
                  <a:pos x="T10" y="T11"/>
                </a:cxn>
                <a:cxn ang="0">
                  <a:pos x="T12" y="T13"/>
                </a:cxn>
              </a:cxnLst>
              <a:rect l="0" t="0" r="r" b="b"/>
              <a:pathLst>
                <a:path w="79" h="90">
                  <a:moveTo>
                    <a:pt x="0" y="22"/>
                  </a:moveTo>
                  <a:lnTo>
                    <a:pt x="0" y="68"/>
                  </a:lnTo>
                  <a:lnTo>
                    <a:pt x="38" y="90"/>
                  </a:lnTo>
                  <a:lnTo>
                    <a:pt x="79" y="68"/>
                  </a:lnTo>
                  <a:lnTo>
                    <a:pt x="79" y="22"/>
                  </a:lnTo>
                  <a:lnTo>
                    <a:pt x="38"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2" name="Freeform 37">
              <a:extLst>
                <a:ext uri="{FF2B5EF4-FFF2-40B4-BE49-F238E27FC236}">
                  <a16:creationId xmlns:a16="http://schemas.microsoft.com/office/drawing/2014/main" id="{BF1EB4CB-3E13-47B9-A4CC-C17EA93E6965}"/>
                </a:ext>
              </a:extLst>
            </p:cNvPr>
            <p:cNvSpPr>
              <a:spLocks/>
            </p:cNvSpPr>
            <p:nvPr/>
          </p:nvSpPr>
          <p:spPr bwMode="auto">
            <a:xfrm>
              <a:off x="3129" y="865"/>
              <a:ext cx="110" cy="123"/>
            </a:xfrm>
            <a:custGeom>
              <a:avLst/>
              <a:gdLst>
                <a:gd name="T0" fmla="*/ 0 w 110"/>
                <a:gd name="T1" fmla="*/ 30 h 123"/>
                <a:gd name="T2" fmla="*/ 0 w 110"/>
                <a:gd name="T3" fmla="*/ 93 h 123"/>
                <a:gd name="T4" fmla="*/ 56 w 110"/>
                <a:gd name="T5" fmla="*/ 123 h 123"/>
                <a:gd name="T6" fmla="*/ 110 w 110"/>
                <a:gd name="T7" fmla="*/ 93 h 123"/>
                <a:gd name="T8" fmla="*/ 110 w 110"/>
                <a:gd name="T9" fmla="*/ 30 h 123"/>
                <a:gd name="T10" fmla="*/ 56 w 110"/>
                <a:gd name="T11" fmla="*/ 0 h 123"/>
                <a:gd name="T12" fmla="*/ 0 w 110"/>
                <a:gd name="T13" fmla="*/ 30 h 123"/>
              </a:gdLst>
              <a:ahLst/>
              <a:cxnLst>
                <a:cxn ang="0">
                  <a:pos x="T0" y="T1"/>
                </a:cxn>
                <a:cxn ang="0">
                  <a:pos x="T2" y="T3"/>
                </a:cxn>
                <a:cxn ang="0">
                  <a:pos x="T4" y="T5"/>
                </a:cxn>
                <a:cxn ang="0">
                  <a:pos x="T6" y="T7"/>
                </a:cxn>
                <a:cxn ang="0">
                  <a:pos x="T8" y="T9"/>
                </a:cxn>
                <a:cxn ang="0">
                  <a:pos x="T10" y="T11"/>
                </a:cxn>
                <a:cxn ang="0">
                  <a:pos x="T12" y="T13"/>
                </a:cxn>
              </a:cxnLst>
              <a:rect l="0" t="0" r="r" b="b"/>
              <a:pathLst>
                <a:path w="110" h="123">
                  <a:moveTo>
                    <a:pt x="0" y="30"/>
                  </a:moveTo>
                  <a:lnTo>
                    <a:pt x="0" y="93"/>
                  </a:lnTo>
                  <a:lnTo>
                    <a:pt x="56" y="123"/>
                  </a:lnTo>
                  <a:lnTo>
                    <a:pt x="110" y="93"/>
                  </a:lnTo>
                  <a:lnTo>
                    <a:pt x="110" y="30"/>
                  </a:lnTo>
                  <a:lnTo>
                    <a:pt x="56"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3" name="Freeform 38">
              <a:extLst>
                <a:ext uri="{FF2B5EF4-FFF2-40B4-BE49-F238E27FC236}">
                  <a16:creationId xmlns:a16="http://schemas.microsoft.com/office/drawing/2014/main" id="{B4DBF3FB-1481-4FD5-96D8-786D7DFDC76C}"/>
                </a:ext>
              </a:extLst>
            </p:cNvPr>
            <p:cNvSpPr>
              <a:spLocks noEditPoints="1"/>
            </p:cNvSpPr>
            <p:nvPr/>
          </p:nvSpPr>
          <p:spPr bwMode="auto">
            <a:xfrm>
              <a:off x="5082" y="1347"/>
              <a:ext cx="223" cy="254"/>
            </a:xfrm>
            <a:custGeom>
              <a:avLst/>
              <a:gdLst>
                <a:gd name="T0" fmla="*/ 0 w 223"/>
                <a:gd name="T1" fmla="*/ 191 h 254"/>
                <a:gd name="T2" fmla="*/ 112 w 223"/>
                <a:gd name="T3" fmla="*/ 254 h 254"/>
                <a:gd name="T4" fmla="*/ 223 w 223"/>
                <a:gd name="T5" fmla="*/ 191 h 254"/>
                <a:gd name="T6" fmla="*/ 223 w 223"/>
                <a:gd name="T7" fmla="*/ 63 h 254"/>
                <a:gd name="T8" fmla="*/ 112 w 223"/>
                <a:gd name="T9" fmla="*/ 0 h 254"/>
                <a:gd name="T10" fmla="*/ 0 w 223"/>
                <a:gd name="T11" fmla="*/ 63 h 254"/>
                <a:gd name="T12" fmla="*/ 0 w 223"/>
                <a:gd name="T13" fmla="*/ 191 h 254"/>
                <a:gd name="T14" fmla="*/ 7 w 223"/>
                <a:gd name="T15" fmla="*/ 68 h 254"/>
                <a:gd name="T16" fmla="*/ 112 w 223"/>
                <a:gd name="T17" fmla="*/ 8 h 254"/>
                <a:gd name="T18" fmla="*/ 217 w 223"/>
                <a:gd name="T19" fmla="*/ 68 h 254"/>
                <a:gd name="T20" fmla="*/ 217 w 223"/>
                <a:gd name="T21" fmla="*/ 186 h 254"/>
                <a:gd name="T22" fmla="*/ 112 w 223"/>
                <a:gd name="T23" fmla="*/ 245 h 254"/>
                <a:gd name="T24" fmla="*/ 7 w 223"/>
                <a:gd name="T25" fmla="*/ 186 h 254"/>
                <a:gd name="T26" fmla="*/ 7 w 223"/>
                <a:gd name="T27" fmla="*/ 6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54">
                  <a:moveTo>
                    <a:pt x="0" y="191"/>
                  </a:moveTo>
                  <a:lnTo>
                    <a:pt x="112" y="254"/>
                  </a:lnTo>
                  <a:lnTo>
                    <a:pt x="223" y="191"/>
                  </a:lnTo>
                  <a:lnTo>
                    <a:pt x="223" y="63"/>
                  </a:lnTo>
                  <a:lnTo>
                    <a:pt x="112" y="0"/>
                  </a:lnTo>
                  <a:lnTo>
                    <a:pt x="0" y="63"/>
                  </a:lnTo>
                  <a:lnTo>
                    <a:pt x="0" y="191"/>
                  </a:lnTo>
                  <a:close/>
                  <a:moveTo>
                    <a:pt x="7" y="68"/>
                  </a:moveTo>
                  <a:lnTo>
                    <a:pt x="112" y="8"/>
                  </a:lnTo>
                  <a:lnTo>
                    <a:pt x="217" y="68"/>
                  </a:lnTo>
                  <a:lnTo>
                    <a:pt x="217" y="186"/>
                  </a:lnTo>
                  <a:lnTo>
                    <a:pt x="112" y="245"/>
                  </a:lnTo>
                  <a:lnTo>
                    <a:pt x="7" y="186"/>
                  </a:lnTo>
                  <a:lnTo>
                    <a:pt x="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4" name="Freeform 39">
              <a:extLst>
                <a:ext uri="{FF2B5EF4-FFF2-40B4-BE49-F238E27FC236}">
                  <a16:creationId xmlns:a16="http://schemas.microsoft.com/office/drawing/2014/main" id="{D32DB8BA-2C16-410B-B8C9-D6D4083EC852}"/>
                </a:ext>
              </a:extLst>
            </p:cNvPr>
            <p:cNvSpPr>
              <a:spLocks/>
            </p:cNvSpPr>
            <p:nvPr/>
          </p:nvSpPr>
          <p:spPr bwMode="auto">
            <a:xfrm>
              <a:off x="4888" y="1758"/>
              <a:ext cx="57" cy="839"/>
            </a:xfrm>
            <a:custGeom>
              <a:avLst/>
              <a:gdLst>
                <a:gd name="T0" fmla="*/ 12 w 34"/>
                <a:gd name="T1" fmla="*/ 0 h 496"/>
                <a:gd name="T2" fmla="*/ 12 w 34"/>
                <a:gd name="T3" fmla="*/ 464 h 496"/>
                <a:gd name="T4" fmla="*/ 0 w 34"/>
                <a:gd name="T5" fmla="*/ 480 h 496"/>
                <a:gd name="T6" fmla="*/ 17 w 34"/>
                <a:gd name="T7" fmla="*/ 496 h 496"/>
                <a:gd name="T8" fmla="*/ 34 w 34"/>
                <a:gd name="T9" fmla="*/ 480 h 496"/>
                <a:gd name="T10" fmla="*/ 22 w 34"/>
                <a:gd name="T11" fmla="*/ 464 h 496"/>
                <a:gd name="T12" fmla="*/ 22 w 34"/>
                <a:gd name="T13" fmla="*/ 0 h 496"/>
                <a:gd name="T14" fmla="*/ 12 w 34"/>
                <a:gd name="T15" fmla="*/ 0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96">
                  <a:moveTo>
                    <a:pt x="12" y="0"/>
                  </a:moveTo>
                  <a:cubicBezTo>
                    <a:pt x="12" y="464"/>
                    <a:pt x="12" y="464"/>
                    <a:pt x="12" y="464"/>
                  </a:cubicBezTo>
                  <a:cubicBezTo>
                    <a:pt x="5" y="467"/>
                    <a:pt x="0" y="473"/>
                    <a:pt x="0" y="480"/>
                  </a:cubicBezTo>
                  <a:cubicBezTo>
                    <a:pt x="0" y="489"/>
                    <a:pt x="8" y="496"/>
                    <a:pt x="17" y="496"/>
                  </a:cubicBezTo>
                  <a:cubicBezTo>
                    <a:pt x="26" y="496"/>
                    <a:pt x="34" y="489"/>
                    <a:pt x="34" y="480"/>
                  </a:cubicBezTo>
                  <a:cubicBezTo>
                    <a:pt x="34" y="473"/>
                    <a:pt x="29" y="467"/>
                    <a:pt x="22" y="464"/>
                  </a:cubicBezTo>
                  <a:cubicBezTo>
                    <a:pt x="22" y="0"/>
                    <a:pt x="22" y="0"/>
                    <a:pt x="2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5" name="Freeform 40">
              <a:extLst>
                <a:ext uri="{FF2B5EF4-FFF2-40B4-BE49-F238E27FC236}">
                  <a16:creationId xmlns:a16="http://schemas.microsoft.com/office/drawing/2014/main" id="{9E09C2D2-5183-4D16-8BEB-261093721DC9}"/>
                </a:ext>
              </a:extLst>
            </p:cNvPr>
            <p:cNvSpPr>
              <a:spLocks/>
            </p:cNvSpPr>
            <p:nvPr/>
          </p:nvSpPr>
          <p:spPr bwMode="auto">
            <a:xfrm>
              <a:off x="2403" y="548"/>
              <a:ext cx="76" cy="87"/>
            </a:xfrm>
            <a:custGeom>
              <a:avLst/>
              <a:gdLst>
                <a:gd name="T0" fmla="*/ 0 w 76"/>
                <a:gd name="T1" fmla="*/ 44 h 87"/>
                <a:gd name="T2" fmla="*/ 38 w 76"/>
                <a:gd name="T3" fmla="*/ 65 h 87"/>
                <a:gd name="T4" fmla="*/ 76 w 76"/>
                <a:gd name="T5" fmla="*/ 87 h 87"/>
                <a:gd name="T6" fmla="*/ 76 w 76"/>
                <a:gd name="T7" fmla="*/ 44 h 87"/>
                <a:gd name="T8" fmla="*/ 76 w 76"/>
                <a:gd name="T9" fmla="*/ 0 h 87"/>
                <a:gd name="T10" fmla="*/ 38 w 76"/>
                <a:gd name="T11" fmla="*/ 22 h 87"/>
                <a:gd name="T12" fmla="*/ 0 w 7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76" h="87">
                  <a:moveTo>
                    <a:pt x="0" y="44"/>
                  </a:moveTo>
                  <a:lnTo>
                    <a:pt x="38" y="65"/>
                  </a:lnTo>
                  <a:lnTo>
                    <a:pt x="76" y="87"/>
                  </a:lnTo>
                  <a:lnTo>
                    <a:pt x="76" y="44"/>
                  </a:lnTo>
                  <a:lnTo>
                    <a:pt x="76" y="0"/>
                  </a:lnTo>
                  <a:lnTo>
                    <a:pt x="38" y="22"/>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6" name="Freeform 41">
              <a:extLst>
                <a:ext uri="{FF2B5EF4-FFF2-40B4-BE49-F238E27FC236}">
                  <a16:creationId xmlns:a16="http://schemas.microsoft.com/office/drawing/2014/main" id="{EA604530-7703-4253-8DE7-007F7791BB16}"/>
                </a:ext>
              </a:extLst>
            </p:cNvPr>
            <p:cNvSpPr>
              <a:spLocks/>
            </p:cNvSpPr>
            <p:nvPr/>
          </p:nvSpPr>
          <p:spPr bwMode="auto">
            <a:xfrm>
              <a:off x="5282" y="1689"/>
              <a:ext cx="722" cy="716"/>
            </a:xfrm>
            <a:custGeom>
              <a:avLst/>
              <a:gdLst>
                <a:gd name="T0" fmla="*/ 0 w 427"/>
                <a:gd name="T1" fmla="*/ 8 h 423"/>
                <a:gd name="T2" fmla="*/ 396 w 427"/>
                <a:gd name="T3" fmla="*/ 398 h 423"/>
                <a:gd name="T4" fmla="*/ 394 w 427"/>
                <a:gd name="T5" fmla="*/ 407 h 423"/>
                <a:gd name="T6" fmla="*/ 410 w 427"/>
                <a:gd name="T7" fmla="*/ 423 h 423"/>
                <a:gd name="T8" fmla="*/ 427 w 427"/>
                <a:gd name="T9" fmla="*/ 407 h 423"/>
                <a:gd name="T10" fmla="*/ 410 w 427"/>
                <a:gd name="T11" fmla="*/ 391 h 423"/>
                <a:gd name="T12" fmla="*/ 404 w 427"/>
                <a:gd name="T13" fmla="*/ 392 h 423"/>
                <a:gd name="T14" fmla="*/ 105 w 427"/>
                <a:gd name="T15" fmla="*/ 97 h 423"/>
                <a:gd name="T16" fmla="*/ 208 w 427"/>
                <a:gd name="T17" fmla="*/ 97 h 423"/>
                <a:gd name="T18" fmla="*/ 284 w 427"/>
                <a:gd name="T19" fmla="*/ 171 h 423"/>
                <a:gd name="T20" fmla="*/ 292 w 427"/>
                <a:gd name="T21" fmla="*/ 164 h 423"/>
                <a:gd name="T22" fmla="*/ 213 w 427"/>
                <a:gd name="T23" fmla="*/ 86 h 423"/>
                <a:gd name="T24" fmla="*/ 95 w 427"/>
                <a:gd name="T25" fmla="*/ 86 h 423"/>
                <a:gd name="T26" fmla="*/ 7 w 427"/>
                <a:gd name="T27" fmla="*/ 0 h 423"/>
                <a:gd name="T28" fmla="*/ 0 w 427"/>
                <a:gd name="T29" fmla="*/ 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423">
                  <a:moveTo>
                    <a:pt x="0" y="8"/>
                  </a:moveTo>
                  <a:cubicBezTo>
                    <a:pt x="396" y="398"/>
                    <a:pt x="396" y="398"/>
                    <a:pt x="396" y="398"/>
                  </a:cubicBezTo>
                  <a:cubicBezTo>
                    <a:pt x="394" y="401"/>
                    <a:pt x="394" y="404"/>
                    <a:pt x="394" y="407"/>
                  </a:cubicBezTo>
                  <a:cubicBezTo>
                    <a:pt x="394" y="416"/>
                    <a:pt x="401" y="423"/>
                    <a:pt x="410" y="423"/>
                  </a:cubicBezTo>
                  <a:cubicBezTo>
                    <a:pt x="419" y="423"/>
                    <a:pt x="427" y="416"/>
                    <a:pt x="427" y="407"/>
                  </a:cubicBezTo>
                  <a:cubicBezTo>
                    <a:pt x="427" y="398"/>
                    <a:pt x="419" y="391"/>
                    <a:pt x="410" y="391"/>
                  </a:cubicBezTo>
                  <a:cubicBezTo>
                    <a:pt x="408" y="391"/>
                    <a:pt x="406" y="391"/>
                    <a:pt x="404" y="392"/>
                  </a:cubicBezTo>
                  <a:cubicBezTo>
                    <a:pt x="105" y="97"/>
                    <a:pt x="105" y="97"/>
                    <a:pt x="105" y="97"/>
                  </a:cubicBezTo>
                  <a:cubicBezTo>
                    <a:pt x="208" y="97"/>
                    <a:pt x="208" y="97"/>
                    <a:pt x="208" y="97"/>
                  </a:cubicBezTo>
                  <a:cubicBezTo>
                    <a:pt x="284" y="171"/>
                    <a:pt x="284" y="171"/>
                    <a:pt x="284" y="171"/>
                  </a:cubicBezTo>
                  <a:cubicBezTo>
                    <a:pt x="292" y="164"/>
                    <a:pt x="292" y="164"/>
                    <a:pt x="292" y="164"/>
                  </a:cubicBezTo>
                  <a:cubicBezTo>
                    <a:pt x="213" y="86"/>
                    <a:pt x="213" y="86"/>
                    <a:pt x="213" y="86"/>
                  </a:cubicBezTo>
                  <a:cubicBezTo>
                    <a:pt x="95" y="86"/>
                    <a:pt x="95" y="86"/>
                    <a:pt x="95" y="86"/>
                  </a:cubicBezTo>
                  <a:cubicBezTo>
                    <a:pt x="7" y="0"/>
                    <a:pt x="7" y="0"/>
                    <a:pt x="7" y="0"/>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7" name="Freeform 42">
              <a:extLst>
                <a:ext uri="{FF2B5EF4-FFF2-40B4-BE49-F238E27FC236}">
                  <a16:creationId xmlns:a16="http://schemas.microsoft.com/office/drawing/2014/main" id="{2A808374-253E-449C-9771-C0CE392EA200}"/>
                </a:ext>
              </a:extLst>
            </p:cNvPr>
            <p:cNvSpPr>
              <a:spLocks/>
            </p:cNvSpPr>
            <p:nvPr/>
          </p:nvSpPr>
          <p:spPr bwMode="auto">
            <a:xfrm>
              <a:off x="4505" y="455"/>
              <a:ext cx="88" cy="98"/>
            </a:xfrm>
            <a:custGeom>
              <a:avLst/>
              <a:gdLst>
                <a:gd name="T0" fmla="*/ 87 w 88"/>
                <a:gd name="T1" fmla="*/ 49 h 98"/>
                <a:gd name="T2" fmla="*/ 88 w 88"/>
                <a:gd name="T3" fmla="*/ 0 h 98"/>
                <a:gd name="T4" fmla="*/ 44 w 88"/>
                <a:gd name="T5" fmla="*/ 24 h 98"/>
                <a:gd name="T6" fmla="*/ 0 w 88"/>
                <a:gd name="T7" fmla="*/ 48 h 98"/>
                <a:gd name="T8" fmla="*/ 43 w 88"/>
                <a:gd name="T9" fmla="*/ 73 h 98"/>
                <a:gd name="T10" fmla="*/ 87 w 88"/>
                <a:gd name="T11" fmla="*/ 98 h 98"/>
                <a:gd name="T12" fmla="*/ 87 w 88"/>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87" y="49"/>
                  </a:moveTo>
                  <a:lnTo>
                    <a:pt x="88" y="0"/>
                  </a:lnTo>
                  <a:lnTo>
                    <a:pt x="44" y="24"/>
                  </a:lnTo>
                  <a:lnTo>
                    <a:pt x="0" y="48"/>
                  </a:lnTo>
                  <a:lnTo>
                    <a:pt x="43" y="73"/>
                  </a:lnTo>
                  <a:lnTo>
                    <a:pt x="87" y="98"/>
                  </a:lnTo>
                  <a:lnTo>
                    <a:pt x="8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8" name="Freeform 43">
              <a:extLst>
                <a:ext uri="{FF2B5EF4-FFF2-40B4-BE49-F238E27FC236}">
                  <a16:creationId xmlns:a16="http://schemas.microsoft.com/office/drawing/2014/main" id="{96A39CCC-BE50-4C69-A26B-5957D1EBCC17}"/>
                </a:ext>
              </a:extLst>
            </p:cNvPr>
            <p:cNvSpPr>
              <a:spLocks/>
            </p:cNvSpPr>
            <p:nvPr/>
          </p:nvSpPr>
          <p:spPr bwMode="auto">
            <a:xfrm>
              <a:off x="4626" y="455"/>
              <a:ext cx="86" cy="98"/>
            </a:xfrm>
            <a:custGeom>
              <a:avLst/>
              <a:gdLst>
                <a:gd name="T0" fmla="*/ 84 w 86"/>
                <a:gd name="T1" fmla="*/ 49 h 98"/>
                <a:gd name="T2" fmla="*/ 86 w 86"/>
                <a:gd name="T3" fmla="*/ 0 h 98"/>
                <a:gd name="T4" fmla="*/ 42 w 86"/>
                <a:gd name="T5" fmla="*/ 24 h 98"/>
                <a:gd name="T6" fmla="*/ 0 w 86"/>
                <a:gd name="T7" fmla="*/ 48 h 98"/>
                <a:gd name="T8" fmla="*/ 42 w 86"/>
                <a:gd name="T9" fmla="*/ 73 h 98"/>
                <a:gd name="T10" fmla="*/ 84 w 86"/>
                <a:gd name="T11" fmla="*/ 98 h 98"/>
                <a:gd name="T12" fmla="*/ 84 w 86"/>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84" y="49"/>
                  </a:moveTo>
                  <a:lnTo>
                    <a:pt x="86" y="0"/>
                  </a:lnTo>
                  <a:lnTo>
                    <a:pt x="42" y="24"/>
                  </a:lnTo>
                  <a:lnTo>
                    <a:pt x="0" y="48"/>
                  </a:lnTo>
                  <a:lnTo>
                    <a:pt x="42" y="73"/>
                  </a:lnTo>
                  <a:lnTo>
                    <a:pt x="84" y="98"/>
                  </a:lnTo>
                  <a:lnTo>
                    <a:pt x="8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9" name="Freeform 44">
              <a:extLst>
                <a:ext uri="{FF2B5EF4-FFF2-40B4-BE49-F238E27FC236}">
                  <a16:creationId xmlns:a16="http://schemas.microsoft.com/office/drawing/2014/main" id="{B5807F8C-EE69-46BD-A2AD-B188FACFE563}"/>
                </a:ext>
              </a:extLst>
            </p:cNvPr>
            <p:cNvSpPr>
              <a:spLocks/>
            </p:cNvSpPr>
            <p:nvPr/>
          </p:nvSpPr>
          <p:spPr bwMode="auto">
            <a:xfrm>
              <a:off x="5469" y="17"/>
              <a:ext cx="98" cy="86"/>
            </a:xfrm>
            <a:custGeom>
              <a:avLst/>
              <a:gdLst>
                <a:gd name="T0" fmla="*/ 98 w 98"/>
                <a:gd name="T1" fmla="*/ 86 h 86"/>
                <a:gd name="T2" fmla="*/ 75 w 98"/>
                <a:gd name="T3" fmla="*/ 42 h 86"/>
                <a:gd name="T4" fmla="*/ 51 w 98"/>
                <a:gd name="T5" fmla="*/ 0 h 86"/>
                <a:gd name="T6" fmla="*/ 26 w 98"/>
                <a:gd name="T7" fmla="*/ 41 h 86"/>
                <a:gd name="T8" fmla="*/ 0 w 98"/>
                <a:gd name="T9" fmla="*/ 83 h 86"/>
                <a:gd name="T10" fmla="*/ 49 w 98"/>
                <a:gd name="T11" fmla="*/ 85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2"/>
                  </a:lnTo>
                  <a:lnTo>
                    <a:pt x="51" y="0"/>
                  </a:lnTo>
                  <a:lnTo>
                    <a:pt x="26" y="41"/>
                  </a:lnTo>
                  <a:lnTo>
                    <a:pt x="0" y="83"/>
                  </a:lnTo>
                  <a:lnTo>
                    <a:pt x="49" y="85"/>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0" name="Freeform 45">
              <a:extLst>
                <a:ext uri="{FF2B5EF4-FFF2-40B4-BE49-F238E27FC236}">
                  <a16:creationId xmlns:a16="http://schemas.microsoft.com/office/drawing/2014/main" id="{99F62206-3E54-4A02-ABCA-58CAFDE58DF3}"/>
                </a:ext>
              </a:extLst>
            </p:cNvPr>
            <p:cNvSpPr>
              <a:spLocks/>
            </p:cNvSpPr>
            <p:nvPr/>
          </p:nvSpPr>
          <p:spPr bwMode="auto">
            <a:xfrm>
              <a:off x="5469" y="134"/>
              <a:ext cx="98" cy="86"/>
            </a:xfrm>
            <a:custGeom>
              <a:avLst/>
              <a:gdLst>
                <a:gd name="T0" fmla="*/ 98 w 98"/>
                <a:gd name="T1" fmla="*/ 86 h 86"/>
                <a:gd name="T2" fmla="*/ 75 w 98"/>
                <a:gd name="T3" fmla="*/ 44 h 86"/>
                <a:gd name="T4" fmla="*/ 51 w 98"/>
                <a:gd name="T5" fmla="*/ 0 h 86"/>
                <a:gd name="T6" fmla="*/ 26 w 98"/>
                <a:gd name="T7" fmla="*/ 42 h 86"/>
                <a:gd name="T8" fmla="*/ 0 w 98"/>
                <a:gd name="T9" fmla="*/ 84 h 86"/>
                <a:gd name="T10" fmla="*/ 49 w 98"/>
                <a:gd name="T11" fmla="*/ 86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4"/>
                  </a:lnTo>
                  <a:lnTo>
                    <a:pt x="51" y="0"/>
                  </a:lnTo>
                  <a:lnTo>
                    <a:pt x="26" y="42"/>
                  </a:lnTo>
                  <a:lnTo>
                    <a:pt x="0" y="84"/>
                  </a:lnTo>
                  <a:lnTo>
                    <a:pt x="49" y="86"/>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1" name="Freeform 48">
              <a:extLst>
                <a:ext uri="{FF2B5EF4-FFF2-40B4-BE49-F238E27FC236}">
                  <a16:creationId xmlns:a16="http://schemas.microsoft.com/office/drawing/2014/main" id="{0C96A6B3-6948-4861-8C0F-849E377D184F}"/>
                </a:ext>
              </a:extLst>
            </p:cNvPr>
            <p:cNvSpPr>
              <a:spLocks noEditPoints="1"/>
            </p:cNvSpPr>
            <p:nvPr/>
          </p:nvSpPr>
          <p:spPr bwMode="auto">
            <a:xfrm>
              <a:off x="5441" y="1267"/>
              <a:ext cx="715" cy="187"/>
            </a:xfrm>
            <a:custGeom>
              <a:avLst/>
              <a:gdLst>
                <a:gd name="T0" fmla="*/ 112 w 423"/>
                <a:gd name="T1" fmla="*/ 50 h 110"/>
                <a:gd name="T2" fmla="*/ 56 w 423"/>
                <a:gd name="T3" fmla="*/ 0 h 110"/>
                <a:gd name="T4" fmla="*/ 0 w 423"/>
                <a:gd name="T5" fmla="*/ 55 h 110"/>
                <a:gd name="T6" fmla="*/ 56 w 423"/>
                <a:gd name="T7" fmla="*/ 110 h 110"/>
                <a:gd name="T8" fmla="*/ 112 w 423"/>
                <a:gd name="T9" fmla="*/ 60 h 110"/>
                <a:gd name="T10" fmla="*/ 391 w 423"/>
                <a:gd name="T11" fmla="*/ 60 h 110"/>
                <a:gd name="T12" fmla="*/ 406 w 423"/>
                <a:gd name="T13" fmla="*/ 71 h 110"/>
                <a:gd name="T14" fmla="*/ 423 w 423"/>
                <a:gd name="T15" fmla="*/ 55 h 110"/>
                <a:gd name="T16" fmla="*/ 406 w 423"/>
                <a:gd name="T17" fmla="*/ 38 h 110"/>
                <a:gd name="T18" fmla="*/ 390 w 423"/>
                <a:gd name="T19" fmla="*/ 50 h 110"/>
                <a:gd name="T20" fmla="*/ 112 w 423"/>
                <a:gd name="T21" fmla="*/ 50 h 110"/>
                <a:gd name="T22" fmla="*/ 56 w 423"/>
                <a:gd name="T23" fmla="*/ 100 h 110"/>
                <a:gd name="T24" fmla="*/ 11 w 423"/>
                <a:gd name="T25" fmla="*/ 55 h 110"/>
                <a:gd name="T26" fmla="*/ 56 w 423"/>
                <a:gd name="T27" fmla="*/ 10 h 110"/>
                <a:gd name="T28" fmla="*/ 102 w 423"/>
                <a:gd name="T29" fmla="*/ 55 h 110"/>
                <a:gd name="T30" fmla="*/ 56 w 423"/>
                <a:gd name="T31"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110">
                  <a:moveTo>
                    <a:pt x="112" y="50"/>
                  </a:moveTo>
                  <a:cubicBezTo>
                    <a:pt x="109" y="22"/>
                    <a:pt x="85" y="0"/>
                    <a:pt x="56" y="0"/>
                  </a:cubicBezTo>
                  <a:cubicBezTo>
                    <a:pt x="25" y="0"/>
                    <a:pt x="0" y="25"/>
                    <a:pt x="0" y="55"/>
                  </a:cubicBezTo>
                  <a:cubicBezTo>
                    <a:pt x="0" y="86"/>
                    <a:pt x="25" y="110"/>
                    <a:pt x="56" y="110"/>
                  </a:cubicBezTo>
                  <a:cubicBezTo>
                    <a:pt x="85" y="110"/>
                    <a:pt x="109" y="88"/>
                    <a:pt x="112" y="60"/>
                  </a:cubicBezTo>
                  <a:cubicBezTo>
                    <a:pt x="391" y="60"/>
                    <a:pt x="391" y="60"/>
                    <a:pt x="391" y="60"/>
                  </a:cubicBezTo>
                  <a:cubicBezTo>
                    <a:pt x="393" y="67"/>
                    <a:pt x="399" y="71"/>
                    <a:pt x="406" y="71"/>
                  </a:cubicBezTo>
                  <a:cubicBezTo>
                    <a:pt x="415" y="71"/>
                    <a:pt x="423" y="64"/>
                    <a:pt x="423" y="55"/>
                  </a:cubicBezTo>
                  <a:cubicBezTo>
                    <a:pt x="423" y="46"/>
                    <a:pt x="415" y="38"/>
                    <a:pt x="406" y="38"/>
                  </a:cubicBezTo>
                  <a:cubicBezTo>
                    <a:pt x="399" y="38"/>
                    <a:pt x="392" y="43"/>
                    <a:pt x="390" y="50"/>
                  </a:cubicBezTo>
                  <a:lnTo>
                    <a:pt x="112" y="50"/>
                  </a:lnTo>
                  <a:close/>
                  <a:moveTo>
                    <a:pt x="56" y="100"/>
                  </a:moveTo>
                  <a:cubicBezTo>
                    <a:pt x="31" y="100"/>
                    <a:pt x="11" y="80"/>
                    <a:pt x="11" y="55"/>
                  </a:cubicBezTo>
                  <a:cubicBezTo>
                    <a:pt x="11" y="30"/>
                    <a:pt x="31" y="10"/>
                    <a:pt x="56" y="10"/>
                  </a:cubicBezTo>
                  <a:cubicBezTo>
                    <a:pt x="81" y="10"/>
                    <a:pt x="102" y="30"/>
                    <a:pt x="102" y="55"/>
                  </a:cubicBezTo>
                  <a:cubicBezTo>
                    <a:pt x="102" y="80"/>
                    <a:pt x="81" y="100"/>
                    <a:pt x="56"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2" name="Freeform 49">
              <a:extLst>
                <a:ext uri="{FF2B5EF4-FFF2-40B4-BE49-F238E27FC236}">
                  <a16:creationId xmlns:a16="http://schemas.microsoft.com/office/drawing/2014/main" id="{06C32AF9-946C-4D9C-BB3D-EEFCDB6FD0F9}"/>
                </a:ext>
              </a:extLst>
            </p:cNvPr>
            <p:cNvSpPr>
              <a:spLocks/>
            </p:cNvSpPr>
            <p:nvPr/>
          </p:nvSpPr>
          <p:spPr bwMode="auto">
            <a:xfrm>
              <a:off x="5009" y="2178"/>
              <a:ext cx="127" cy="144"/>
            </a:xfrm>
            <a:custGeom>
              <a:avLst/>
              <a:gdLst>
                <a:gd name="T0" fmla="*/ 0 w 127"/>
                <a:gd name="T1" fmla="*/ 35 h 144"/>
                <a:gd name="T2" fmla="*/ 0 w 127"/>
                <a:gd name="T3" fmla="*/ 108 h 144"/>
                <a:gd name="T4" fmla="*/ 65 w 127"/>
                <a:gd name="T5" fmla="*/ 144 h 144"/>
                <a:gd name="T6" fmla="*/ 127 w 127"/>
                <a:gd name="T7" fmla="*/ 108 h 144"/>
                <a:gd name="T8" fmla="*/ 127 w 127"/>
                <a:gd name="T9" fmla="*/ 35 h 144"/>
                <a:gd name="T10" fmla="*/ 65 w 127"/>
                <a:gd name="T11" fmla="*/ 0 h 144"/>
                <a:gd name="T12" fmla="*/ 0 w 127"/>
                <a:gd name="T13" fmla="*/ 35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0" y="35"/>
                  </a:moveTo>
                  <a:lnTo>
                    <a:pt x="0" y="108"/>
                  </a:lnTo>
                  <a:lnTo>
                    <a:pt x="65" y="144"/>
                  </a:lnTo>
                  <a:lnTo>
                    <a:pt x="127" y="108"/>
                  </a:lnTo>
                  <a:lnTo>
                    <a:pt x="127" y="35"/>
                  </a:lnTo>
                  <a:lnTo>
                    <a:pt x="65"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3" name="Freeform 50">
              <a:extLst>
                <a:ext uri="{FF2B5EF4-FFF2-40B4-BE49-F238E27FC236}">
                  <a16:creationId xmlns:a16="http://schemas.microsoft.com/office/drawing/2014/main" id="{09F929D1-6CEA-4756-A631-76FE1196A9B9}"/>
                </a:ext>
              </a:extLst>
            </p:cNvPr>
            <p:cNvSpPr>
              <a:spLocks/>
            </p:cNvSpPr>
            <p:nvPr/>
          </p:nvSpPr>
          <p:spPr bwMode="auto">
            <a:xfrm>
              <a:off x="2999" y="252"/>
              <a:ext cx="126" cy="144"/>
            </a:xfrm>
            <a:custGeom>
              <a:avLst/>
              <a:gdLst>
                <a:gd name="T0" fmla="*/ 62 w 126"/>
                <a:gd name="T1" fmla="*/ 144 h 144"/>
                <a:gd name="T2" fmla="*/ 126 w 126"/>
                <a:gd name="T3" fmla="*/ 108 h 144"/>
                <a:gd name="T4" fmla="*/ 126 w 126"/>
                <a:gd name="T5" fmla="*/ 36 h 144"/>
                <a:gd name="T6" fmla="*/ 62 w 126"/>
                <a:gd name="T7" fmla="*/ 0 h 144"/>
                <a:gd name="T8" fmla="*/ 0 w 126"/>
                <a:gd name="T9" fmla="*/ 36 h 144"/>
                <a:gd name="T10" fmla="*/ 0 w 126"/>
                <a:gd name="T11" fmla="*/ 108 h 144"/>
                <a:gd name="T12" fmla="*/ 62 w 126"/>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6" h="144">
                  <a:moveTo>
                    <a:pt x="62" y="144"/>
                  </a:moveTo>
                  <a:lnTo>
                    <a:pt x="126" y="108"/>
                  </a:lnTo>
                  <a:lnTo>
                    <a:pt x="126" y="36"/>
                  </a:lnTo>
                  <a:lnTo>
                    <a:pt x="62" y="0"/>
                  </a:lnTo>
                  <a:lnTo>
                    <a:pt x="0" y="36"/>
                  </a:lnTo>
                  <a:lnTo>
                    <a:pt x="0" y="108"/>
                  </a:lnTo>
                  <a:lnTo>
                    <a:pt x="6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4" name="Freeform 51">
              <a:extLst>
                <a:ext uri="{FF2B5EF4-FFF2-40B4-BE49-F238E27FC236}">
                  <a16:creationId xmlns:a16="http://schemas.microsoft.com/office/drawing/2014/main" id="{EF097729-416D-4CC0-8FC6-8BBDD4B7824D}"/>
                </a:ext>
              </a:extLst>
            </p:cNvPr>
            <p:cNvSpPr>
              <a:spLocks noEditPoints="1"/>
            </p:cNvSpPr>
            <p:nvPr/>
          </p:nvSpPr>
          <p:spPr bwMode="auto">
            <a:xfrm>
              <a:off x="3386" y="714"/>
              <a:ext cx="291" cy="332"/>
            </a:xfrm>
            <a:custGeom>
              <a:avLst/>
              <a:gdLst>
                <a:gd name="T0" fmla="*/ 291 w 291"/>
                <a:gd name="T1" fmla="*/ 332 h 332"/>
                <a:gd name="T2" fmla="*/ 291 w 291"/>
                <a:gd name="T3" fmla="*/ 0 h 332"/>
                <a:gd name="T4" fmla="*/ 0 w 291"/>
                <a:gd name="T5" fmla="*/ 166 h 332"/>
                <a:gd name="T6" fmla="*/ 291 w 291"/>
                <a:gd name="T7" fmla="*/ 332 h 332"/>
                <a:gd name="T8" fmla="*/ 274 w 291"/>
                <a:gd name="T9" fmla="*/ 166 h 332"/>
                <a:gd name="T10" fmla="*/ 274 w 291"/>
                <a:gd name="T11" fmla="*/ 301 h 332"/>
                <a:gd name="T12" fmla="*/ 35 w 291"/>
                <a:gd name="T13" fmla="*/ 166 h 332"/>
                <a:gd name="T14" fmla="*/ 274 w 291"/>
                <a:gd name="T15" fmla="*/ 31 h 332"/>
                <a:gd name="T16" fmla="*/ 274 w 291"/>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332">
                  <a:moveTo>
                    <a:pt x="291" y="332"/>
                  </a:moveTo>
                  <a:lnTo>
                    <a:pt x="291" y="0"/>
                  </a:lnTo>
                  <a:lnTo>
                    <a:pt x="0" y="166"/>
                  </a:lnTo>
                  <a:lnTo>
                    <a:pt x="291" y="332"/>
                  </a:lnTo>
                  <a:close/>
                  <a:moveTo>
                    <a:pt x="274" y="166"/>
                  </a:moveTo>
                  <a:lnTo>
                    <a:pt x="274" y="301"/>
                  </a:lnTo>
                  <a:lnTo>
                    <a:pt x="35" y="166"/>
                  </a:lnTo>
                  <a:lnTo>
                    <a:pt x="274" y="31"/>
                  </a:lnTo>
                  <a:lnTo>
                    <a:pt x="274"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5" name="Freeform 52">
              <a:extLst>
                <a:ext uri="{FF2B5EF4-FFF2-40B4-BE49-F238E27FC236}">
                  <a16:creationId xmlns:a16="http://schemas.microsoft.com/office/drawing/2014/main" id="{E4A87850-7E28-4925-A289-E497515F65EB}"/>
                </a:ext>
              </a:extLst>
            </p:cNvPr>
            <p:cNvSpPr>
              <a:spLocks noEditPoints="1"/>
            </p:cNvSpPr>
            <p:nvPr/>
          </p:nvSpPr>
          <p:spPr bwMode="auto">
            <a:xfrm>
              <a:off x="4771" y="2652"/>
              <a:ext cx="291" cy="248"/>
            </a:xfrm>
            <a:custGeom>
              <a:avLst/>
              <a:gdLst>
                <a:gd name="T0" fmla="*/ 145 w 291"/>
                <a:gd name="T1" fmla="*/ 248 h 248"/>
                <a:gd name="T2" fmla="*/ 291 w 291"/>
                <a:gd name="T3" fmla="*/ 0 h 248"/>
                <a:gd name="T4" fmla="*/ 0 w 291"/>
                <a:gd name="T5" fmla="*/ 0 h 248"/>
                <a:gd name="T6" fmla="*/ 145 w 291"/>
                <a:gd name="T7" fmla="*/ 248 h 248"/>
                <a:gd name="T8" fmla="*/ 145 w 291"/>
                <a:gd name="T9" fmla="*/ 214 h 248"/>
                <a:gd name="T10" fmla="*/ 30 w 291"/>
                <a:gd name="T11" fmla="*/ 18 h 248"/>
                <a:gd name="T12" fmla="*/ 260 w 291"/>
                <a:gd name="T13" fmla="*/ 18 h 248"/>
                <a:gd name="T14" fmla="*/ 145 w 291"/>
                <a:gd name="T15" fmla="*/ 214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48">
                  <a:moveTo>
                    <a:pt x="145" y="248"/>
                  </a:moveTo>
                  <a:lnTo>
                    <a:pt x="291" y="0"/>
                  </a:lnTo>
                  <a:lnTo>
                    <a:pt x="0" y="0"/>
                  </a:lnTo>
                  <a:lnTo>
                    <a:pt x="145" y="248"/>
                  </a:lnTo>
                  <a:close/>
                  <a:moveTo>
                    <a:pt x="145" y="214"/>
                  </a:moveTo>
                  <a:lnTo>
                    <a:pt x="30" y="18"/>
                  </a:lnTo>
                  <a:lnTo>
                    <a:pt x="260" y="18"/>
                  </a:lnTo>
                  <a:lnTo>
                    <a:pt x="145"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6" name="Oval 53">
              <a:extLst>
                <a:ext uri="{FF2B5EF4-FFF2-40B4-BE49-F238E27FC236}">
                  <a16:creationId xmlns:a16="http://schemas.microsoft.com/office/drawing/2014/main" id="{A63135BF-342A-4207-BDE6-DCFA623B1970}"/>
                </a:ext>
              </a:extLst>
            </p:cNvPr>
            <p:cNvSpPr>
              <a:spLocks noChangeArrowheads="1"/>
            </p:cNvSpPr>
            <p:nvPr/>
          </p:nvSpPr>
          <p:spPr bwMode="auto">
            <a:xfrm>
              <a:off x="3234" y="474"/>
              <a:ext cx="135" cy="1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7" name="Oval 54">
              <a:extLst>
                <a:ext uri="{FF2B5EF4-FFF2-40B4-BE49-F238E27FC236}">
                  <a16:creationId xmlns:a16="http://schemas.microsoft.com/office/drawing/2014/main" id="{A789E78C-EF95-481B-9BC1-7B76A967E801}"/>
                </a:ext>
              </a:extLst>
            </p:cNvPr>
            <p:cNvSpPr>
              <a:spLocks noChangeArrowheads="1"/>
            </p:cNvSpPr>
            <p:nvPr/>
          </p:nvSpPr>
          <p:spPr bwMode="auto">
            <a:xfrm>
              <a:off x="5075" y="646"/>
              <a:ext cx="237" cy="2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8" name="Freeform 56">
              <a:extLst>
                <a:ext uri="{FF2B5EF4-FFF2-40B4-BE49-F238E27FC236}">
                  <a16:creationId xmlns:a16="http://schemas.microsoft.com/office/drawing/2014/main" id="{243C0DF0-7D2F-4D58-A50A-6C382F7B8504}"/>
                </a:ext>
              </a:extLst>
            </p:cNvPr>
            <p:cNvSpPr>
              <a:spLocks/>
            </p:cNvSpPr>
            <p:nvPr/>
          </p:nvSpPr>
          <p:spPr bwMode="auto">
            <a:xfrm>
              <a:off x="4333" y="1212"/>
              <a:ext cx="198" cy="226"/>
            </a:xfrm>
            <a:custGeom>
              <a:avLst/>
              <a:gdLst>
                <a:gd name="T0" fmla="*/ 0 w 198"/>
                <a:gd name="T1" fmla="*/ 57 h 226"/>
                <a:gd name="T2" fmla="*/ 100 w 198"/>
                <a:gd name="T3" fmla="*/ 0 h 226"/>
                <a:gd name="T4" fmla="*/ 198 w 198"/>
                <a:gd name="T5" fmla="*/ 57 h 226"/>
                <a:gd name="T6" fmla="*/ 198 w 198"/>
                <a:gd name="T7" fmla="*/ 170 h 226"/>
                <a:gd name="T8" fmla="*/ 100 w 198"/>
                <a:gd name="T9" fmla="*/ 226 h 226"/>
                <a:gd name="T10" fmla="*/ 0 w 198"/>
                <a:gd name="T11" fmla="*/ 170 h 226"/>
                <a:gd name="T12" fmla="*/ 0 w 198"/>
                <a:gd name="T13" fmla="*/ 57 h 226"/>
              </a:gdLst>
              <a:ahLst/>
              <a:cxnLst>
                <a:cxn ang="0">
                  <a:pos x="T0" y="T1"/>
                </a:cxn>
                <a:cxn ang="0">
                  <a:pos x="T2" y="T3"/>
                </a:cxn>
                <a:cxn ang="0">
                  <a:pos x="T4" y="T5"/>
                </a:cxn>
                <a:cxn ang="0">
                  <a:pos x="T6" y="T7"/>
                </a:cxn>
                <a:cxn ang="0">
                  <a:pos x="T8" y="T9"/>
                </a:cxn>
                <a:cxn ang="0">
                  <a:pos x="T10" y="T11"/>
                </a:cxn>
                <a:cxn ang="0">
                  <a:pos x="T12" y="T13"/>
                </a:cxn>
              </a:cxnLst>
              <a:rect l="0" t="0" r="r" b="b"/>
              <a:pathLst>
                <a:path w="198" h="226">
                  <a:moveTo>
                    <a:pt x="0" y="57"/>
                  </a:moveTo>
                  <a:lnTo>
                    <a:pt x="100" y="0"/>
                  </a:lnTo>
                  <a:lnTo>
                    <a:pt x="198" y="57"/>
                  </a:lnTo>
                  <a:lnTo>
                    <a:pt x="198" y="170"/>
                  </a:lnTo>
                  <a:lnTo>
                    <a:pt x="100" y="226"/>
                  </a:lnTo>
                  <a:lnTo>
                    <a:pt x="0" y="17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9" name="Freeform 57">
              <a:extLst>
                <a:ext uri="{FF2B5EF4-FFF2-40B4-BE49-F238E27FC236}">
                  <a16:creationId xmlns:a16="http://schemas.microsoft.com/office/drawing/2014/main" id="{F86B29F7-527F-4EA4-A8AD-ECDA807BBC13}"/>
                </a:ext>
              </a:extLst>
            </p:cNvPr>
            <p:cNvSpPr>
              <a:spLocks/>
            </p:cNvSpPr>
            <p:nvPr/>
          </p:nvSpPr>
          <p:spPr bwMode="auto">
            <a:xfrm>
              <a:off x="5145" y="1418"/>
              <a:ext cx="98" cy="112"/>
            </a:xfrm>
            <a:custGeom>
              <a:avLst/>
              <a:gdLst>
                <a:gd name="T0" fmla="*/ 0 w 98"/>
                <a:gd name="T1" fmla="*/ 29 h 112"/>
                <a:gd name="T2" fmla="*/ 49 w 98"/>
                <a:gd name="T3" fmla="*/ 0 h 112"/>
                <a:gd name="T4" fmla="*/ 98 w 98"/>
                <a:gd name="T5" fmla="*/ 29 h 112"/>
                <a:gd name="T6" fmla="*/ 98 w 98"/>
                <a:gd name="T7" fmla="*/ 83 h 112"/>
                <a:gd name="T8" fmla="*/ 49 w 98"/>
                <a:gd name="T9" fmla="*/ 112 h 112"/>
                <a:gd name="T10" fmla="*/ 0 w 98"/>
                <a:gd name="T11" fmla="*/ 83 h 112"/>
                <a:gd name="T12" fmla="*/ 0 w 98"/>
                <a:gd name="T13" fmla="*/ 29 h 112"/>
              </a:gdLst>
              <a:ahLst/>
              <a:cxnLst>
                <a:cxn ang="0">
                  <a:pos x="T0" y="T1"/>
                </a:cxn>
                <a:cxn ang="0">
                  <a:pos x="T2" y="T3"/>
                </a:cxn>
                <a:cxn ang="0">
                  <a:pos x="T4" y="T5"/>
                </a:cxn>
                <a:cxn ang="0">
                  <a:pos x="T6" y="T7"/>
                </a:cxn>
                <a:cxn ang="0">
                  <a:pos x="T8" y="T9"/>
                </a:cxn>
                <a:cxn ang="0">
                  <a:pos x="T10" y="T11"/>
                </a:cxn>
                <a:cxn ang="0">
                  <a:pos x="T12" y="T13"/>
                </a:cxn>
              </a:cxnLst>
              <a:rect l="0" t="0" r="r" b="b"/>
              <a:pathLst>
                <a:path w="98" h="112">
                  <a:moveTo>
                    <a:pt x="0" y="29"/>
                  </a:moveTo>
                  <a:lnTo>
                    <a:pt x="49" y="0"/>
                  </a:lnTo>
                  <a:lnTo>
                    <a:pt x="98" y="29"/>
                  </a:lnTo>
                  <a:lnTo>
                    <a:pt x="98" y="83"/>
                  </a:lnTo>
                  <a:lnTo>
                    <a:pt x="49" y="112"/>
                  </a:lnTo>
                  <a:lnTo>
                    <a:pt x="0" y="83"/>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0" name="Freeform 58">
              <a:extLst>
                <a:ext uri="{FF2B5EF4-FFF2-40B4-BE49-F238E27FC236}">
                  <a16:creationId xmlns:a16="http://schemas.microsoft.com/office/drawing/2014/main" id="{DD46DFA8-D3AA-4DBB-8A1C-DCEAC3DF463C}"/>
                </a:ext>
              </a:extLst>
            </p:cNvPr>
            <p:cNvSpPr>
              <a:spLocks/>
            </p:cNvSpPr>
            <p:nvPr/>
          </p:nvSpPr>
          <p:spPr bwMode="auto">
            <a:xfrm>
              <a:off x="3525" y="829"/>
              <a:ext cx="89" cy="102"/>
            </a:xfrm>
            <a:custGeom>
              <a:avLst/>
              <a:gdLst>
                <a:gd name="T0" fmla="*/ 0 w 89"/>
                <a:gd name="T1" fmla="*/ 51 h 102"/>
                <a:gd name="T2" fmla="*/ 45 w 89"/>
                <a:gd name="T3" fmla="*/ 26 h 102"/>
                <a:gd name="T4" fmla="*/ 89 w 89"/>
                <a:gd name="T5" fmla="*/ 0 h 102"/>
                <a:gd name="T6" fmla="*/ 89 w 89"/>
                <a:gd name="T7" fmla="*/ 51 h 102"/>
                <a:gd name="T8" fmla="*/ 89 w 89"/>
                <a:gd name="T9" fmla="*/ 102 h 102"/>
                <a:gd name="T10" fmla="*/ 45 w 89"/>
                <a:gd name="T11" fmla="*/ 76 h 102"/>
                <a:gd name="T12" fmla="*/ 0 w 89"/>
                <a:gd name="T13" fmla="*/ 51 h 102"/>
              </a:gdLst>
              <a:ahLst/>
              <a:cxnLst>
                <a:cxn ang="0">
                  <a:pos x="T0" y="T1"/>
                </a:cxn>
                <a:cxn ang="0">
                  <a:pos x="T2" y="T3"/>
                </a:cxn>
                <a:cxn ang="0">
                  <a:pos x="T4" y="T5"/>
                </a:cxn>
                <a:cxn ang="0">
                  <a:pos x="T6" y="T7"/>
                </a:cxn>
                <a:cxn ang="0">
                  <a:pos x="T8" y="T9"/>
                </a:cxn>
                <a:cxn ang="0">
                  <a:pos x="T10" y="T11"/>
                </a:cxn>
                <a:cxn ang="0">
                  <a:pos x="T12" y="T13"/>
                </a:cxn>
              </a:cxnLst>
              <a:rect l="0" t="0" r="r" b="b"/>
              <a:pathLst>
                <a:path w="89" h="102">
                  <a:moveTo>
                    <a:pt x="0" y="51"/>
                  </a:moveTo>
                  <a:lnTo>
                    <a:pt x="45" y="26"/>
                  </a:lnTo>
                  <a:lnTo>
                    <a:pt x="89" y="0"/>
                  </a:lnTo>
                  <a:lnTo>
                    <a:pt x="89" y="51"/>
                  </a:lnTo>
                  <a:lnTo>
                    <a:pt x="89" y="102"/>
                  </a:lnTo>
                  <a:lnTo>
                    <a:pt x="45" y="76"/>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1" name="Freeform 59">
              <a:extLst>
                <a:ext uri="{FF2B5EF4-FFF2-40B4-BE49-F238E27FC236}">
                  <a16:creationId xmlns:a16="http://schemas.microsoft.com/office/drawing/2014/main" id="{66B29D78-D082-476F-9EC5-F9A62D924A2D}"/>
                </a:ext>
              </a:extLst>
            </p:cNvPr>
            <p:cNvSpPr>
              <a:spLocks/>
            </p:cNvSpPr>
            <p:nvPr/>
          </p:nvSpPr>
          <p:spPr bwMode="auto">
            <a:xfrm>
              <a:off x="4872" y="2706"/>
              <a:ext cx="88" cy="76"/>
            </a:xfrm>
            <a:custGeom>
              <a:avLst/>
              <a:gdLst>
                <a:gd name="T0" fmla="*/ 44 w 88"/>
                <a:gd name="T1" fmla="*/ 76 h 76"/>
                <a:gd name="T2" fmla="*/ 22 w 88"/>
                <a:gd name="T3" fmla="*/ 37 h 76"/>
                <a:gd name="T4" fmla="*/ 0 w 88"/>
                <a:gd name="T5" fmla="*/ 0 h 76"/>
                <a:gd name="T6" fmla="*/ 44 w 88"/>
                <a:gd name="T7" fmla="*/ 0 h 76"/>
                <a:gd name="T8" fmla="*/ 88 w 88"/>
                <a:gd name="T9" fmla="*/ 0 h 76"/>
                <a:gd name="T10" fmla="*/ 66 w 88"/>
                <a:gd name="T11" fmla="*/ 37 h 76"/>
                <a:gd name="T12" fmla="*/ 44 w 88"/>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88" h="76">
                  <a:moveTo>
                    <a:pt x="44" y="76"/>
                  </a:moveTo>
                  <a:lnTo>
                    <a:pt x="22" y="37"/>
                  </a:lnTo>
                  <a:lnTo>
                    <a:pt x="0" y="0"/>
                  </a:lnTo>
                  <a:lnTo>
                    <a:pt x="44" y="0"/>
                  </a:lnTo>
                  <a:lnTo>
                    <a:pt x="88" y="0"/>
                  </a:lnTo>
                  <a:lnTo>
                    <a:pt x="66" y="37"/>
                  </a:lnTo>
                  <a:lnTo>
                    <a:pt x="4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pic>
        <p:nvPicPr>
          <p:cNvPr id="111" name="图形 110">
            <a:extLst>
              <a:ext uri="{FF2B5EF4-FFF2-40B4-BE49-F238E27FC236}">
                <a16:creationId xmlns:a16="http://schemas.microsoft.com/office/drawing/2014/main" id="{44A55CAC-FD13-4059-98E7-45D1A8691C4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6200000">
            <a:off x="9850112" y="-2004206"/>
            <a:ext cx="4105596" cy="3880425"/>
          </a:xfrm>
          <a:prstGeom prst="rect">
            <a:avLst/>
          </a:prstGeom>
        </p:spPr>
      </p:pic>
      <p:graphicFrame>
        <p:nvGraphicFramePr>
          <p:cNvPr id="102" name="Diagram 101">
            <a:extLst>
              <a:ext uri="{FF2B5EF4-FFF2-40B4-BE49-F238E27FC236}">
                <a16:creationId xmlns:a16="http://schemas.microsoft.com/office/drawing/2014/main" id="{22196722-49EC-B5D8-19C2-5E1D4CAEF2D5}"/>
              </a:ext>
            </a:extLst>
          </p:cNvPr>
          <p:cNvGraphicFramePr/>
          <p:nvPr>
            <p:extLst>
              <p:ext uri="{D42A27DB-BD31-4B8C-83A1-F6EECF244321}">
                <p14:modId xmlns:p14="http://schemas.microsoft.com/office/powerpoint/2010/main" val="2596330414"/>
              </p:ext>
            </p:extLst>
          </p:nvPr>
        </p:nvGraphicFramePr>
        <p:xfrm>
          <a:off x="1702635" y="721419"/>
          <a:ext cx="9891955" cy="55540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66992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par>
                                <p:cTn id="12" presetID="10" presetClass="entr" presetSubtype="0" fill="hold" nodeType="with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fade">
                                      <p:cBhvr>
                                        <p:cTn id="14" dur="500"/>
                                        <p:tgtEl>
                                          <p:spTgt spid="111"/>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102"/>
                                        </p:tgtEl>
                                      </p:cBhvr>
                                    </p:animEffect>
                                    <p:animScale>
                                      <p:cBhvr>
                                        <p:cTn id="19" dur="250" autoRev="1" fill="hold"/>
                                        <p:tgtEl>
                                          <p:spTgt spid="10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a:extLst>
              <a:ext uri="{FF2B5EF4-FFF2-40B4-BE49-F238E27FC236}">
                <a16:creationId xmlns:a16="http://schemas.microsoft.com/office/drawing/2014/main" id="{EED6DBC5-B959-409E-9E16-88CE3752153C}"/>
              </a:ext>
            </a:extLst>
          </p:cNvPr>
          <p:cNvGrpSpPr/>
          <p:nvPr/>
        </p:nvGrpSpPr>
        <p:grpSpPr>
          <a:xfrm>
            <a:off x="7263742" y="1418808"/>
            <a:ext cx="5338761" cy="4863172"/>
            <a:chOff x="5949554" y="940595"/>
            <a:chExt cx="4004071" cy="3647379"/>
          </a:xfrm>
        </p:grpSpPr>
        <p:grpSp>
          <p:nvGrpSpPr>
            <p:cNvPr id="3" name="组合 1">
              <a:extLst>
                <a:ext uri="{FF2B5EF4-FFF2-40B4-BE49-F238E27FC236}">
                  <a16:creationId xmlns:a16="http://schemas.microsoft.com/office/drawing/2014/main" id="{BB01392A-8CF4-F1A4-CBAA-4FE40F74B0B1}"/>
                </a:ext>
              </a:extLst>
            </p:cNvPr>
            <p:cNvGrpSpPr/>
            <p:nvPr/>
          </p:nvGrpSpPr>
          <p:grpSpPr>
            <a:xfrm>
              <a:off x="5949554" y="940595"/>
              <a:ext cx="2790827" cy="3647379"/>
              <a:chOff x="5949554" y="940595"/>
              <a:chExt cx="2790827" cy="3647379"/>
            </a:xfrm>
          </p:grpSpPr>
          <p:grpSp>
            <p:nvGrpSpPr>
              <p:cNvPr id="41" name="Group 67">
                <a:extLst>
                  <a:ext uri="{FF2B5EF4-FFF2-40B4-BE49-F238E27FC236}">
                    <a16:creationId xmlns:a16="http://schemas.microsoft.com/office/drawing/2014/main" id="{A64014CC-F404-358C-2500-23F3C75C5037}"/>
                  </a:ext>
                </a:extLst>
              </p:cNvPr>
              <p:cNvGrpSpPr/>
              <p:nvPr/>
            </p:nvGrpSpPr>
            <p:grpSpPr bwMode="auto">
              <a:xfrm flipH="1">
                <a:off x="6493671" y="1053738"/>
                <a:ext cx="2246710" cy="3346847"/>
                <a:chOff x="5350007" y="1177667"/>
                <a:chExt cx="2994731" cy="4463246"/>
              </a:xfrm>
            </p:grpSpPr>
            <p:grpSp>
              <p:nvGrpSpPr>
                <p:cNvPr id="50" name="Group 68">
                  <a:extLst>
                    <a:ext uri="{FF2B5EF4-FFF2-40B4-BE49-F238E27FC236}">
                      <a16:creationId xmlns:a16="http://schemas.microsoft.com/office/drawing/2014/main" id="{69C8BBE9-80F4-9DCF-FD10-248F11589DCF}"/>
                    </a:ext>
                  </a:extLst>
                </p:cNvPr>
                <p:cNvGrpSpPr/>
                <p:nvPr/>
              </p:nvGrpSpPr>
              <p:grpSpPr bwMode="auto">
                <a:xfrm>
                  <a:off x="5350007" y="1180141"/>
                  <a:ext cx="2994731" cy="4460772"/>
                  <a:chOff x="5402146" y="1487297"/>
                  <a:chExt cx="2994731" cy="4460772"/>
                </a:xfrm>
              </p:grpSpPr>
              <p:grpSp>
                <p:nvGrpSpPr>
                  <p:cNvPr id="56" name="Group 74">
                    <a:extLst>
                      <a:ext uri="{FF2B5EF4-FFF2-40B4-BE49-F238E27FC236}">
                        <a16:creationId xmlns:a16="http://schemas.microsoft.com/office/drawing/2014/main" id="{9F5E12CF-BA64-A4EC-BE21-69B830793975}"/>
                      </a:ext>
                    </a:extLst>
                  </p:cNvPr>
                  <p:cNvGrpSpPr/>
                  <p:nvPr/>
                </p:nvGrpSpPr>
                <p:grpSpPr bwMode="auto">
                  <a:xfrm>
                    <a:off x="5885635" y="2637997"/>
                    <a:ext cx="2491015" cy="908444"/>
                    <a:chOff x="5082318" y="2597391"/>
                    <a:chExt cx="2491015" cy="908444"/>
                  </a:xfrm>
                </p:grpSpPr>
                <p:sp>
                  <p:nvSpPr>
                    <p:cNvPr id="64" name="Rectangle 21">
                      <a:extLst>
                        <a:ext uri="{FF2B5EF4-FFF2-40B4-BE49-F238E27FC236}">
                          <a16:creationId xmlns:a16="http://schemas.microsoft.com/office/drawing/2014/main" id="{33B0EBF3-D57D-22EF-7E1E-036C57DAA068}"/>
                        </a:ext>
                      </a:extLst>
                    </p:cNvPr>
                    <p:cNvSpPr>
                      <a:spLocks noChangeArrowheads="1"/>
                    </p:cNvSpPr>
                    <p:nvPr/>
                  </p:nvSpPr>
                  <p:spPr bwMode="auto">
                    <a:xfrm>
                      <a:off x="5565986" y="2597391"/>
                      <a:ext cx="2007347" cy="908444"/>
                    </a:xfrm>
                    <a:prstGeom prst="rect">
                      <a:avLst/>
                    </a:prstGeom>
                    <a:solidFill>
                      <a:srgbClr val="DF36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65" name="Freeform 22">
                      <a:extLst>
                        <a:ext uri="{FF2B5EF4-FFF2-40B4-BE49-F238E27FC236}">
                          <a16:creationId xmlns:a16="http://schemas.microsoft.com/office/drawing/2014/main" id="{D8DC2BB3-AEDA-89A4-5AA6-AF524FF095A5}"/>
                        </a:ext>
                      </a:extLst>
                    </p:cNvPr>
                    <p:cNvSpPr/>
                    <p:nvPr/>
                  </p:nvSpPr>
                  <p:spPr bwMode="auto">
                    <a:xfrm>
                      <a:off x="5082875" y="2598531"/>
                      <a:ext cx="484044" cy="908210"/>
                    </a:xfrm>
                    <a:custGeom>
                      <a:avLst/>
                      <a:gdLst>
                        <a:gd name="T0" fmla="*/ 386 w 386"/>
                        <a:gd name="T1" fmla="*/ 0 h 725"/>
                        <a:gd name="T2" fmla="*/ 0 w 386"/>
                        <a:gd name="T3" fmla="*/ 314 h 725"/>
                        <a:gd name="T4" fmla="*/ 0 w 386"/>
                        <a:gd name="T5" fmla="*/ 453 h 725"/>
                        <a:gd name="T6" fmla="*/ 386 w 386"/>
                        <a:gd name="T7" fmla="*/ 725 h 725"/>
                        <a:gd name="T8" fmla="*/ 386 w 386"/>
                        <a:gd name="T9" fmla="*/ 0 h 725"/>
                      </a:gdLst>
                      <a:ahLst/>
                      <a:cxnLst>
                        <a:cxn ang="0">
                          <a:pos x="T0" y="T1"/>
                        </a:cxn>
                        <a:cxn ang="0">
                          <a:pos x="T2" y="T3"/>
                        </a:cxn>
                        <a:cxn ang="0">
                          <a:pos x="T4" y="T5"/>
                        </a:cxn>
                        <a:cxn ang="0">
                          <a:pos x="T6" y="T7"/>
                        </a:cxn>
                        <a:cxn ang="0">
                          <a:pos x="T8" y="T9"/>
                        </a:cxn>
                      </a:cxnLst>
                      <a:rect l="0" t="0" r="r" b="b"/>
                      <a:pathLst>
                        <a:path w="386" h="725">
                          <a:moveTo>
                            <a:pt x="386" y="0"/>
                          </a:moveTo>
                          <a:lnTo>
                            <a:pt x="0" y="314"/>
                          </a:lnTo>
                          <a:lnTo>
                            <a:pt x="0" y="453"/>
                          </a:lnTo>
                          <a:lnTo>
                            <a:pt x="386" y="725"/>
                          </a:lnTo>
                          <a:lnTo>
                            <a:pt x="386" y="0"/>
                          </a:lnTo>
                          <a:close/>
                        </a:path>
                      </a:pathLst>
                    </a:custGeom>
                    <a:solidFill>
                      <a:srgbClr val="DF361F">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grpSp>
              <p:sp>
                <p:nvSpPr>
                  <p:cNvPr id="57" name="Rectangle 75">
                    <a:extLst>
                      <a:ext uri="{FF2B5EF4-FFF2-40B4-BE49-F238E27FC236}">
                        <a16:creationId xmlns:a16="http://schemas.microsoft.com/office/drawing/2014/main" id="{8E1FF390-4AF8-CC14-E9CD-93892C8CBC46}"/>
                      </a:ext>
                    </a:extLst>
                  </p:cNvPr>
                  <p:cNvSpPr>
                    <a:spLocks noChangeArrowheads="1"/>
                  </p:cNvSpPr>
                  <p:nvPr/>
                </p:nvSpPr>
                <p:spPr bwMode="auto">
                  <a:xfrm>
                    <a:off x="6143291" y="1487998"/>
                    <a:ext cx="2253586" cy="909797"/>
                  </a:xfrm>
                  <a:prstGeom prst="rect">
                    <a:avLst/>
                  </a:prstGeom>
                  <a:solidFill>
                    <a:srgbClr val="FA9C00"/>
                  </a:solidFill>
                  <a:ln>
                    <a:noFill/>
                  </a:ln>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58" name="Freeform 76">
                    <a:extLst>
                      <a:ext uri="{FF2B5EF4-FFF2-40B4-BE49-F238E27FC236}">
                        <a16:creationId xmlns:a16="http://schemas.microsoft.com/office/drawing/2014/main" id="{58E30EDC-2666-C406-1F67-DB853DF13855}"/>
                      </a:ext>
                    </a:extLst>
                  </p:cNvPr>
                  <p:cNvSpPr/>
                  <p:nvPr/>
                </p:nvSpPr>
                <p:spPr bwMode="auto">
                  <a:xfrm>
                    <a:off x="5414842" y="1487998"/>
                    <a:ext cx="728448" cy="1214650"/>
                  </a:xfrm>
                  <a:custGeom>
                    <a:avLst/>
                    <a:gdLst>
                      <a:gd name="T0" fmla="*/ 582 w 582"/>
                      <a:gd name="T1" fmla="*/ 0 h 969"/>
                      <a:gd name="T2" fmla="*/ 0 w 582"/>
                      <a:gd name="T3" fmla="*/ 898 h 969"/>
                      <a:gd name="T4" fmla="*/ 76 w 582"/>
                      <a:gd name="T5" fmla="*/ 969 h 969"/>
                      <a:gd name="T6" fmla="*/ 582 w 582"/>
                      <a:gd name="T7" fmla="*/ 726 h 969"/>
                      <a:gd name="T8" fmla="*/ 582 w 582"/>
                      <a:gd name="T9" fmla="*/ 0 h 969"/>
                    </a:gdLst>
                    <a:ahLst/>
                    <a:cxnLst>
                      <a:cxn ang="0">
                        <a:pos x="T0" y="T1"/>
                      </a:cxn>
                      <a:cxn ang="0">
                        <a:pos x="T2" y="T3"/>
                      </a:cxn>
                      <a:cxn ang="0">
                        <a:pos x="T4" y="T5"/>
                      </a:cxn>
                      <a:cxn ang="0">
                        <a:pos x="T6" y="T7"/>
                      </a:cxn>
                      <a:cxn ang="0">
                        <a:pos x="T8" y="T9"/>
                      </a:cxn>
                    </a:cxnLst>
                    <a:rect l="0" t="0" r="r" b="b"/>
                    <a:pathLst>
                      <a:path w="582" h="969">
                        <a:moveTo>
                          <a:pt x="582" y="0"/>
                        </a:moveTo>
                        <a:lnTo>
                          <a:pt x="0" y="898"/>
                        </a:lnTo>
                        <a:lnTo>
                          <a:pt x="76" y="969"/>
                        </a:lnTo>
                        <a:lnTo>
                          <a:pt x="582" y="726"/>
                        </a:lnTo>
                        <a:lnTo>
                          <a:pt x="582" y="0"/>
                        </a:lnTo>
                        <a:close/>
                      </a:path>
                    </a:pathLst>
                  </a:custGeom>
                  <a:solidFill>
                    <a:srgbClr val="FA9C00">
                      <a:lumMod val="75000"/>
                    </a:srgbClr>
                  </a:solidFill>
                  <a:ln>
                    <a:noFill/>
                  </a:ln>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59" name="Rectangle 77">
                    <a:extLst>
                      <a:ext uri="{FF2B5EF4-FFF2-40B4-BE49-F238E27FC236}">
                        <a16:creationId xmlns:a16="http://schemas.microsoft.com/office/drawing/2014/main" id="{9C82740A-500C-A6AE-2741-25EEFA5425B1}"/>
                      </a:ext>
                    </a:extLst>
                  </p:cNvPr>
                  <p:cNvSpPr>
                    <a:spLocks noChangeArrowheads="1"/>
                  </p:cNvSpPr>
                  <p:nvPr/>
                </p:nvSpPr>
                <p:spPr bwMode="auto">
                  <a:xfrm>
                    <a:off x="6127420" y="5038272"/>
                    <a:ext cx="2255173" cy="909797"/>
                  </a:xfrm>
                  <a:prstGeom prst="rect">
                    <a:avLst/>
                  </a:prstGeom>
                  <a:solidFill>
                    <a:srgbClr val="90BC33"/>
                  </a:solidFill>
                  <a:ln>
                    <a:noFill/>
                  </a:ln>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60" name="Freeform 78">
                    <a:extLst>
                      <a:ext uri="{FF2B5EF4-FFF2-40B4-BE49-F238E27FC236}">
                        <a16:creationId xmlns:a16="http://schemas.microsoft.com/office/drawing/2014/main" id="{A7EA33CD-8C56-2D06-13CE-604EB7D185B3}"/>
                      </a:ext>
                    </a:extLst>
                  </p:cNvPr>
                  <p:cNvSpPr/>
                  <p:nvPr/>
                </p:nvSpPr>
                <p:spPr bwMode="auto">
                  <a:xfrm>
                    <a:off x="5402146" y="4733419"/>
                    <a:ext cx="725274" cy="1214650"/>
                  </a:xfrm>
                  <a:custGeom>
                    <a:avLst/>
                    <a:gdLst>
                      <a:gd name="T0" fmla="*/ 579 w 579"/>
                      <a:gd name="T1" fmla="*/ 969 h 969"/>
                      <a:gd name="T2" fmla="*/ 0 w 579"/>
                      <a:gd name="T3" fmla="*/ 73 h 969"/>
                      <a:gd name="T4" fmla="*/ 73 w 579"/>
                      <a:gd name="T5" fmla="*/ 0 h 969"/>
                      <a:gd name="T6" fmla="*/ 579 w 579"/>
                      <a:gd name="T7" fmla="*/ 243 h 969"/>
                      <a:gd name="T8" fmla="*/ 579 w 579"/>
                      <a:gd name="T9" fmla="*/ 969 h 969"/>
                    </a:gdLst>
                    <a:ahLst/>
                    <a:cxnLst>
                      <a:cxn ang="0">
                        <a:pos x="T0" y="T1"/>
                      </a:cxn>
                      <a:cxn ang="0">
                        <a:pos x="T2" y="T3"/>
                      </a:cxn>
                      <a:cxn ang="0">
                        <a:pos x="T4" y="T5"/>
                      </a:cxn>
                      <a:cxn ang="0">
                        <a:pos x="T6" y="T7"/>
                      </a:cxn>
                      <a:cxn ang="0">
                        <a:pos x="T8" y="T9"/>
                      </a:cxn>
                    </a:cxnLst>
                    <a:rect l="0" t="0" r="r" b="b"/>
                    <a:pathLst>
                      <a:path w="579" h="969">
                        <a:moveTo>
                          <a:pt x="579" y="969"/>
                        </a:moveTo>
                        <a:lnTo>
                          <a:pt x="0" y="73"/>
                        </a:lnTo>
                        <a:lnTo>
                          <a:pt x="73" y="0"/>
                        </a:lnTo>
                        <a:lnTo>
                          <a:pt x="579" y="243"/>
                        </a:lnTo>
                        <a:lnTo>
                          <a:pt x="579" y="969"/>
                        </a:lnTo>
                        <a:close/>
                      </a:path>
                    </a:pathLst>
                  </a:custGeom>
                  <a:solidFill>
                    <a:srgbClr val="90BC33">
                      <a:lumMod val="75000"/>
                    </a:srgbClr>
                  </a:solidFill>
                  <a:ln>
                    <a:noFill/>
                  </a:ln>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grpSp>
                <p:nvGrpSpPr>
                  <p:cNvPr id="61" name="Group 79">
                    <a:extLst>
                      <a:ext uri="{FF2B5EF4-FFF2-40B4-BE49-F238E27FC236}">
                        <a16:creationId xmlns:a16="http://schemas.microsoft.com/office/drawing/2014/main" id="{49807C37-7E6E-F199-E9DD-C9519CDF2508}"/>
                      </a:ext>
                    </a:extLst>
                  </p:cNvPr>
                  <p:cNvGrpSpPr/>
                  <p:nvPr/>
                </p:nvGrpSpPr>
                <p:grpSpPr bwMode="auto">
                  <a:xfrm>
                    <a:off x="5828286" y="3831363"/>
                    <a:ext cx="2549829" cy="908444"/>
                    <a:chOff x="5023463" y="3838574"/>
                    <a:chExt cx="2549829" cy="908444"/>
                  </a:xfrm>
                </p:grpSpPr>
                <p:sp>
                  <p:nvSpPr>
                    <p:cNvPr id="62" name="Rectangle 21">
                      <a:extLst>
                        <a:ext uri="{FF2B5EF4-FFF2-40B4-BE49-F238E27FC236}">
                          <a16:creationId xmlns:a16="http://schemas.microsoft.com/office/drawing/2014/main" id="{404360AD-AF80-519D-3D42-E9B5E78FA169}"/>
                        </a:ext>
                      </a:extLst>
                    </p:cNvPr>
                    <p:cNvSpPr>
                      <a:spLocks noChangeArrowheads="1"/>
                    </p:cNvSpPr>
                    <p:nvPr/>
                  </p:nvSpPr>
                  <p:spPr bwMode="auto">
                    <a:xfrm>
                      <a:off x="5507131" y="3838574"/>
                      <a:ext cx="2066161" cy="908444"/>
                    </a:xfrm>
                    <a:prstGeom prst="rect">
                      <a:avLst/>
                    </a:prstGeom>
                    <a:solidFill>
                      <a:srgbClr val="6C2B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zh-CN" altLang="zh-CN"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63" name="Freeform 22">
                      <a:extLst>
                        <a:ext uri="{FF2B5EF4-FFF2-40B4-BE49-F238E27FC236}">
                          <a16:creationId xmlns:a16="http://schemas.microsoft.com/office/drawing/2014/main" id="{C0868224-5F9C-ACDF-EEE1-E3BF7FBDDDC1}"/>
                        </a:ext>
                      </a:extLst>
                    </p:cNvPr>
                    <p:cNvSpPr/>
                    <p:nvPr/>
                  </p:nvSpPr>
                  <p:spPr bwMode="auto">
                    <a:xfrm>
                      <a:off x="5024236" y="3838771"/>
                      <a:ext cx="484044" cy="908210"/>
                    </a:xfrm>
                    <a:custGeom>
                      <a:avLst/>
                      <a:gdLst>
                        <a:gd name="T0" fmla="*/ 386 w 386"/>
                        <a:gd name="T1" fmla="*/ 0 h 725"/>
                        <a:gd name="T2" fmla="*/ 0 w 386"/>
                        <a:gd name="T3" fmla="*/ 314 h 725"/>
                        <a:gd name="T4" fmla="*/ 0 w 386"/>
                        <a:gd name="T5" fmla="*/ 453 h 725"/>
                        <a:gd name="T6" fmla="*/ 386 w 386"/>
                        <a:gd name="T7" fmla="*/ 725 h 725"/>
                        <a:gd name="T8" fmla="*/ 386 w 386"/>
                        <a:gd name="T9" fmla="*/ 0 h 725"/>
                      </a:gdLst>
                      <a:ahLst/>
                      <a:cxnLst>
                        <a:cxn ang="0">
                          <a:pos x="T0" y="T1"/>
                        </a:cxn>
                        <a:cxn ang="0">
                          <a:pos x="T2" y="T3"/>
                        </a:cxn>
                        <a:cxn ang="0">
                          <a:pos x="T4" y="T5"/>
                        </a:cxn>
                        <a:cxn ang="0">
                          <a:pos x="T6" y="T7"/>
                        </a:cxn>
                        <a:cxn ang="0">
                          <a:pos x="T8" y="T9"/>
                        </a:cxn>
                      </a:cxnLst>
                      <a:rect l="0" t="0" r="r" b="b"/>
                      <a:pathLst>
                        <a:path w="386" h="725">
                          <a:moveTo>
                            <a:pt x="386" y="0"/>
                          </a:moveTo>
                          <a:lnTo>
                            <a:pt x="0" y="314"/>
                          </a:lnTo>
                          <a:lnTo>
                            <a:pt x="0" y="453"/>
                          </a:lnTo>
                          <a:lnTo>
                            <a:pt x="386" y="725"/>
                          </a:lnTo>
                          <a:lnTo>
                            <a:pt x="386" y="0"/>
                          </a:lnTo>
                          <a:close/>
                        </a:path>
                      </a:pathLst>
                    </a:custGeom>
                    <a:solidFill>
                      <a:srgbClr val="6C2B43">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grpSp>
            </p:grpSp>
            <p:grpSp>
              <p:nvGrpSpPr>
                <p:cNvPr id="51" name="Group 69">
                  <a:extLst>
                    <a:ext uri="{FF2B5EF4-FFF2-40B4-BE49-F238E27FC236}">
                      <a16:creationId xmlns:a16="http://schemas.microsoft.com/office/drawing/2014/main" id="{AFD0BDA9-4AA5-5AF2-3619-C7BB6000E9C9}"/>
                    </a:ext>
                  </a:extLst>
                </p:cNvPr>
                <p:cNvGrpSpPr/>
                <p:nvPr/>
              </p:nvGrpSpPr>
              <p:grpSpPr bwMode="auto">
                <a:xfrm>
                  <a:off x="6015039" y="1177667"/>
                  <a:ext cx="2086885" cy="4394040"/>
                  <a:chOff x="6015039" y="1177667"/>
                  <a:chExt cx="2086885" cy="4394040"/>
                </a:xfrm>
              </p:grpSpPr>
              <p:sp>
                <p:nvSpPr>
                  <p:cNvPr id="52" name="Content Placeholder 2">
                    <a:extLst>
                      <a:ext uri="{FF2B5EF4-FFF2-40B4-BE49-F238E27FC236}">
                        <a16:creationId xmlns:a16="http://schemas.microsoft.com/office/drawing/2014/main" id="{F6A1D5B1-9D1A-3C46-159F-253188D0FA36}"/>
                      </a:ext>
                    </a:extLst>
                  </p:cNvPr>
                  <p:cNvSpPr txBox="1"/>
                  <p:nvPr/>
                </p:nvSpPr>
                <p:spPr bwMode="auto">
                  <a:xfrm>
                    <a:off x="6015039" y="1177667"/>
                    <a:ext cx="2038027" cy="83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60" tIns="81280" rIns="162560" bIns="8128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fontAlgn="base">
                      <a:lnSpc>
                        <a:spcPct val="100000"/>
                      </a:lnSpc>
                      <a:spcBef>
                        <a:spcPct val="20000"/>
                      </a:spcBef>
                      <a:spcAft>
                        <a:spcPct val="0"/>
                      </a:spcAft>
                      <a:buNone/>
                    </a:pPr>
                    <a:r>
                      <a:rPr lang="en-US" altLang="zh-CN" sz="5400" b="1" kern="0">
                        <a:solidFill>
                          <a:prstClr val="white"/>
                        </a:solidFill>
                        <a:latin typeface="Times New Roman" panose="02020603050405020304" pitchFamily="18" charset="0"/>
                        <a:cs typeface="Times New Roman" panose="02020603050405020304" pitchFamily="18" charset="0"/>
                        <a:sym typeface="+mn-lt"/>
                      </a:rPr>
                      <a:t>2</a:t>
                    </a:r>
                    <a:endParaRPr lang="en-US" altLang="zh-CN" sz="5400" b="1" kern="0" dirty="0">
                      <a:solidFill>
                        <a:prstClr val="white"/>
                      </a:solidFill>
                      <a:latin typeface="Times New Roman" panose="02020603050405020304" pitchFamily="18" charset="0"/>
                      <a:cs typeface="Times New Roman" panose="02020603050405020304" pitchFamily="18" charset="0"/>
                      <a:sym typeface="+mn-lt"/>
                    </a:endParaRPr>
                  </a:p>
                </p:txBody>
              </p:sp>
              <p:sp>
                <p:nvSpPr>
                  <p:cNvPr id="53" name="Content Placeholder 2">
                    <a:extLst>
                      <a:ext uri="{FF2B5EF4-FFF2-40B4-BE49-F238E27FC236}">
                        <a16:creationId xmlns:a16="http://schemas.microsoft.com/office/drawing/2014/main" id="{5A3BC97D-1EF7-5883-515A-39CA3DABF12A}"/>
                      </a:ext>
                    </a:extLst>
                  </p:cNvPr>
                  <p:cNvSpPr txBox="1"/>
                  <p:nvPr/>
                </p:nvSpPr>
                <p:spPr bwMode="auto">
                  <a:xfrm>
                    <a:off x="6172847" y="2270456"/>
                    <a:ext cx="1929077" cy="85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60" tIns="81280" rIns="162560" bIns="8128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fontAlgn="base">
                      <a:lnSpc>
                        <a:spcPct val="100000"/>
                      </a:lnSpc>
                      <a:spcBef>
                        <a:spcPct val="20000"/>
                      </a:spcBef>
                      <a:spcAft>
                        <a:spcPct val="0"/>
                      </a:spcAft>
                      <a:buNone/>
                    </a:pPr>
                    <a:r>
                      <a:rPr lang="en-US" altLang="zh-CN" sz="5400" b="1" kern="0">
                        <a:solidFill>
                          <a:prstClr val="white"/>
                        </a:solidFill>
                        <a:latin typeface="Times New Roman" panose="02020603050405020304" pitchFamily="18" charset="0"/>
                        <a:cs typeface="Times New Roman" panose="02020603050405020304" pitchFamily="18" charset="0"/>
                        <a:sym typeface="+mn-lt"/>
                      </a:rPr>
                      <a:t>3</a:t>
                    </a:r>
                    <a:endParaRPr lang="en-US" altLang="zh-CN" sz="5400" b="1" kern="0" dirty="0">
                      <a:solidFill>
                        <a:prstClr val="white"/>
                      </a:solidFill>
                      <a:latin typeface="Times New Roman" panose="02020603050405020304" pitchFamily="18" charset="0"/>
                      <a:cs typeface="Times New Roman" panose="02020603050405020304" pitchFamily="18" charset="0"/>
                      <a:sym typeface="+mn-lt"/>
                    </a:endParaRPr>
                  </a:p>
                </p:txBody>
              </p:sp>
              <p:sp>
                <p:nvSpPr>
                  <p:cNvPr id="54" name="Content Placeholder 2">
                    <a:extLst>
                      <a:ext uri="{FF2B5EF4-FFF2-40B4-BE49-F238E27FC236}">
                        <a16:creationId xmlns:a16="http://schemas.microsoft.com/office/drawing/2014/main" id="{83458CA9-6F2D-7ADA-327D-6E2C9C7C801E}"/>
                      </a:ext>
                    </a:extLst>
                  </p:cNvPr>
                  <p:cNvSpPr txBox="1"/>
                  <p:nvPr/>
                </p:nvSpPr>
                <p:spPr bwMode="auto">
                  <a:xfrm>
                    <a:off x="6203074" y="4723677"/>
                    <a:ext cx="1875489" cy="8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60" tIns="81280" rIns="162560" bIns="8128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fontAlgn="base">
                      <a:lnSpc>
                        <a:spcPct val="100000"/>
                      </a:lnSpc>
                      <a:spcBef>
                        <a:spcPct val="20000"/>
                      </a:spcBef>
                      <a:spcAft>
                        <a:spcPct val="0"/>
                      </a:spcAft>
                      <a:buNone/>
                    </a:pPr>
                    <a:r>
                      <a:rPr lang="en-US" altLang="zh-CN" sz="5400" b="1" kern="0">
                        <a:solidFill>
                          <a:prstClr val="white"/>
                        </a:solidFill>
                        <a:latin typeface="Times New Roman" panose="02020603050405020304" pitchFamily="18" charset="0"/>
                        <a:cs typeface="Times New Roman" panose="02020603050405020304" pitchFamily="18" charset="0"/>
                        <a:sym typeface="+mn-lt"/>
                      </a:rPr>
                      <a:t>5</a:t>
                    </a:r>
                    <a:endParaRPr lang="en-US" altLang="zh-CN" sz="5400" b="1" kern="0" dirty="0">
                      <a:solidFill>
                        <a:prstClr val="white"/>
                      </a:solidFill>
                      <a:latin typeface="Times New Roman" panose="02020603050405020304" pitchFamily="18" charset="0"/>
                      <a:cs typeface="Times New Roman" panose="02020603050405020304" pitchFamily="18" charset="0"/>
                      <a:sym typeface="+mn-lt"/>
                    </a:endParaRPr>
                  </a:p>
                </p:txBody>
              </p:sp>
              <p:sp>
                <p:nvSpPr>
                  <p:cNvPr id="55" name="Content Placeholder 2">
                    <a:extLst>
                      <a:ext uri="{FF2B5EF4-FFF2-40B4-BE49-F238E27FC236}">
                        <a16:creationId xmlns:a16="http://schemas.microsoft.com/office/drawing/2014/main" id="{F258A189-0B38-7B2A-88AB-81095773DADE}"/>
                      </a:ext>
                    </a:extLst>
                  </p:cNvPr>
                  <p:cNvSpPr txBox="1"/>
                  <p:nvPr/>
                </p:nvSpPr>
                <p:spPr bwMode="auto">
                  <a:xfrm>
                    <a:off x="6065264" y="3506511"/>
                    <a:ext cx="2034518" cy="75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60" tIns="81280" rIns="162560" bIns="8128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fontAlgn="base">
                      <a:lnSpc>
                        <a:spcPct val="100000"/>
                      </a:lnSpc>
                      <a:spcBef>
                        <a:spcPct val="20000"/>
                      </a:spcBef>
                      <a:spcAft>
                        <a:spcPct val="0"/>
                      </a:spcAft>
                      <a:buNone/>
                    </a:pPr>
                    <a:r>
                      <a:rPr lang="en-US" altLang="zh-CN" sz="5400" b="1" kern="0">
                        <a:solidFill>
                          <a:prstClr val="white"/>
                        </a:solidFill>
                        <a:latin typeface="Times New Roman" panose="02020603050405020304" pitchFamily="18" charset="0"/>
                        <a:cs typeface="Times New Roman" panose="02020603050405020304" pitchFamily="18" charset="0"/>
                        <a:sym typeface="+mn-lt"/>
                      </a:rPr>
                      <a:t>4</a:t>
                    </a:r>
                    <a:endParaRPr lang="en-US" altLang="zh-CN" sz="5400" b="1" kern="0" dirty="0">
                      <a:solidFill>
                        <a:prstClr val="white"/>
                      </a:solidFill>
                      <a:latin typeface="Times New Roman" panose="02020603050405020304" pitchFamily="18" charset="0"/>
                      <a:cs typeface="Times New Roman" panose="02020603050405020304" pitchFamily="18" charset="0"/>
                      <a:sym typeface="+mn-lt"/>
                    </a:endParaRPr>
                  </a:p>
                </p:txBody>
              </p:sp>
            </p:grpSp>
          </p:grpSp>
          <p:sp>
            <p:nvSpPr>
              <p:cNvPr id="42" name="Teardrop 121">
                <a:extLst>
                  <a:ext uri="{FF2B5EF4-FFF2-40B4-BE49-F238E27FC236}">
                    <a16:creationId xmlns:a16="http://schemas.microsoft.com/office/drawing/2014/main" id="{A90496EB-F0A8-9782-FCEE-74367CF08005}"/>
                  </a:ext>
                </a:extLst>
              </p:cNvPr>
              <p:cNvSpPr>
                <a:spLocks noChangeAspect="1"/>
              </p:cNvSpPr>
              <p:nvPr/>
            </p:nvSpPr>
            <p:spPr>
              <a:xfrm rot="13500000">
                <a:off x="5957888" y="940595"/>
                <a:ext cx="809625" cy="809625"/>
              </a:xfrm>
              <a:prstGeom prst="teardrop">
                <a:avLst/>
              </a:prstGeom>
              <a:solidFill>
                <a:sysClr val="window" lastClr="FFFFFF"/>
              </a:solidFill>
              <a:ln w="101600" cap="flat" cmpd="sng" algn="ctr">
                <a:solidFill>
                  <a:srgbClr val="FA9C00"/>
                </a:solidFill>
                <a:prstDash val="solid"/>
                <a:miter lim="800000"/>
              </a:ln>
              <a:effectLst/>
            </p:spPr>
            <p:txBody>
              <a:bodyPr lIns="91371" tIns="45719" rIns="91371" bIns="45719" anchor="ctr"/>
              <a:lstStyle/>
              <a:p>
                <a:pPr algn="ctr">
                  <a:defRPr/>
                </a:pPr>
                <a:endParaRPr lang="id-ID" sz="2400" b="1" kern="0">
                  <a:solidFill>
                    <a:prstClr val="white"/>
                  </a:solidFill>
                  <a:latin typeface="Times New Roman" panose="02020603050405020304" pitchFamily="18" charset="0"/>
                  <a:cs typeface="Times New Roman" panose="02020603050405020304" pitchFamily="18" charset="0"/>
                  <a:sym typeface="+mn-lt"/>
                </a:endParaRPr>
              </a:p>
            </p:txBody>
          </p:sp>
          <p:sp>
            <p:nvSpPr>
              <p:cNvPr id="43" name="Teardrop 122">
                <a:extLst>
                  <a:ext uri="{FF2B5EF4-FFF2-40B4-BE49-F238E27FC236}">
                    <a16:creationId xmlns:a16="http://schemas.microsoft.com/office/drawing/2014/main" id="{B4B07F81-4D2D-AD20-0EAB-CCCB7BBB5541}"/>
                  </a:ext>
                </a:extLst>
              </p:cNvPr>
              <p:cNvSpPr>
                <a:spLocks noChangeAspect="1"/>
              </p:cNvSpPr>
              <p:nvPr/>
            </p:nvSpPr>
            <p:spPr>
              <a:xfrm rot="13500000">
                <a:off x="5949554" y="1850231"/>
                <a:ext cx="809625" cy="809625"/>
              </a:xfrm>
              <a:prstGeom prst="teardrop">
                <a:avLst/>
              </a:prstGeom>
              <a:solidFill>
                <a:sysClr val="window" lastClr="FFFFFF"/>
              </a:solidFill>
              <a:ln w="101600" cap="flat" cmpd="sng" algn="ctr">
                <a:solidFill>
                  <a:srgbClr val="DF361F"/>
                </a:solidFill>
                <a:prstDash val="solid"/>
                <a:miter lim="800000"/>
              </a:ln>
              <a:effectLst/>
            </p:spPr>
            <p:txBody>
              <a:bodyPr lIns="91371" tIns="45719" rIns="91371" bIns="45719" anchor="ctr"/>
              <a:lstStyle/>
              <a:p>
                <a:pPr algn="ctr">
                  <a:defRPr/>
                </a:pPr>
                <a:endParaRPr lang="id-ID" sz="2400" b="1" kern="0">
                  <a:solidFill>
                    <a:prstClr val="white"/>
                  </a:solidFill>
                  <a:latin typeface="Times New Roman" panose="02020603050405020304" pitchFamily="18" charset="0"/>
                  <a:cs typeface="Times New Roman" panose="02020603050405020304" pitchFamily="18" charset="0"/>
                  <a:sym typeface="+mn-lt"/>
                </a:endParaRPr>
              </a:p>
            </p:txBody>
          </p:sp>
          <p:sp>
            <p:nvSpPr>
              <p:cNvPr id="44" name="Teardrop 123">
                <a:extLst>
                  <a:ext uri="{FF2B5EF4-FFF2-40B4-BE49-F238E27FC236}">
                    <a16:creationId xmlns:a16="http://schemas.microsoft.com/office/drawing/2014/main" id="{8DCC5991-5161-5516-48E1-7CAF25A4E29F}"/>
                  </a:ext>
                </a:extLst>
              </p:cNvPr>
              <p:cNvSpPr>
                <a:spLocks noChangeAspect="1"/>
              </p:cNvSpPr>
              <p:nvPr/>
            </p:nvSpPr>
            <p:spPr>
              <a:xfrm rot="13500000">
                <a:off x="5950779" y="2782491"/>
                <a:ext cx="810815" cy="810816"/>
              </a:xfrm>
              <a:prstGeom prst="teardrop">
                <a:avLst/>
              </a:prstGeom>
              <a:solidFill>
                <a:sysClr val="window" lastClr="FFFFFF"/>
              </a:solidFill>
              <a:ln w="101600" cap="flat" cmpd="sng" algn="ctr">
                <a:solidFill>
                  <a:srgbClr val="6C2B43"/>
                </a:solidFill>
                <a:prstDash val="solid"/>
                <a:miter lim="800000"/>
              </a:ln>
              <a:effectLst/>
            </p:spPr>
            <p:txBody>
              <a:bodyPr lIns="91371" tIns="45719" rIns="91371" bIns="45719" anchor="ctr"/>
              <a:lstStyle/>
              <a:p>
                <a:pPr algn="ctr">
                  <a:defRPr/>
                </a:pPr>
                <a:endParaRPr lang="id-ID" sz="2400" b="1" kern="0">
                  <a:solidFill>
                    <a:prstClr val="white"/>
                  </a:solidFill>
                  <a:latin typeface="Times New Roman" panose="02020603050405020304" pitchFamily="18" charset="0"/>
                  <a:cs typeface="Times New Roman" panose="02020603050405020304" pitchFamily="18" charset="0"/>
                  <a:sym typeface="+mn-lt"/>
                </a:endParaRPr>
              </a:p>
            </p:txBody>
          </p:sp>
          <p:sp>
            <p:nvSpPr>
              <p:cNvPr id="45" name="Teardrop 124">
                <a:extLst>
                  <a:ext uri="{FF2B5EF4-FFF2-40B4-BE49-F238E27FC236}">
                    <a16:creationId xmlns:a16="http://schemas.microsoft.com/office/drawing/2014/main" id="{CCEBC60C-7A04-9429-5F3C-524855F3D801}"/>
                  </a:ext>
                </a:extLst>
              </p:cNvPr>
              <p:cNvSpPr>
                <a:spLocks noChangeAspect="1"/>
              </p:cNvSpPr>
              <p:nvPr/>
            </p:nvSpPr>
            <p:spPr>
              <a:xfrm rot="13500000">
                <a:off x="5951339" y="3699867"/>
                <a:ext cx="809625" cy="810816"/>
              </a:xfrm>
              <a:prstGeom prst="teardrop">
                <a:avLst/>
              </a:prstGeom>
              <a:solidFill>
                <a:sysClr val="window" lastClr="FFFFFF"/>
              </a:solidFill>
              <a:ln w="101600" cap="flat" cmpd="sng" algn="ctr">
                <a:solidFill>
                  <a:srgbClr val="90BC33"/>
                </a:solidFill>
                <a:prstDash val="solid"/>
                <a:miter lim="800000"/>
              </a:ln>
              <a:effectLst/>
            </p:spPr>
            <p:txBody>
              <a:bodyPr lIns="91371" tIns="45719" rIns="91371" bIns="45719" anchor="ctr"/>
              <a:lstStyle/>
              <a:p>
                <a:pPr algn="ctr">
                  <a:defRPr/>
                </a:pPr>
                <a:endParaRPr lang="id-ID" sz="2400" b="1" kern="0">
                  <a:solidFill>
                    <a:prstClr val="white"/>
                  </a:solidFill>
                  <a:latin typeface="Times New Roman" panose="02020603050405020304" pitchFamily="18" charset="0"/>
                  <a:cs typeface="Times New Roman" panose="02020603050405020304" pitchFamily="18" charset="0"/>
                  <a:sym typeface="+mn-lt"/>
                </a:endParaRPr>
              </a:p>
            </p:txBody>
          </p:sp>
          <p:sp>
            <p:nvSpPr>
              <p:cNvPr id="46" name="Oval 125">
                <a:extLst>
                  <a:ext uri="{FF2B5EF4-FFF2-40B4-BE49-F238E27FC236}">
                    <a16:creationId xmlns:a16="http://schemas.microsoft.com/office/drawing/2014/main" id="{3165F523-7FBA-44B6-0FC2-3A44F3F0224D}"/>
                  </a:ext>
                </a:extLst>
              </p:cNvPr>
              <p:cNvSpPr/>
              <p:nvPr/>
            </p:nvSpPr>
            <p:spPr>
              <a:xfrm flipH="1">
                <a:off x="6017419" y="1995686"/>
                <a:ext cx="658416" cy="658416"/>
              </a:xfrm>
              <a:prstGeom prst="ellipse">
                <a:avLst/>
              </a:prstGeom>
              <a:noFill/>
              <a:ln w="6350" cap="flat" cmpd="sng" algn="ctr">
                <a:noFill/>
                <a:prstDash val="solid"/>
                <a:miter lim="800000"/>
              </a:ln>
              <a:effectLst/>
            </p:spPr>
            <p:txBody>
              <a:bodyPr lIns="91371" tIns="45719" rIns="91371" bIns="45719" anchor="ctr"/>
              <a:lstStyle/>
              <a:p>
                <a:pPr algn="ctr">
                  <a:defRPr/>
                </a:pPr>
                <a:r>
                  <a:rPr lang="en-US" sz="4000" b="1" kern="0" dirty="0">
                    <a:solidFill>
                      <a:srgbClr val="DF361F"/>
                    </a:solidFill>
                    <a:latin typeface="Times New Roman" panose="02020603050405020304" pitchFamily="18" charset="0"/>
                    <a:cs typeface="Times New Roman" panose="02020603050405020304" pitchFamily="18" charset="0"/>
                    <a:sym typeface="+mn-lt"/>
                  </a:rPr>
                  <a:t>B</a:t>
                </a:r>
              </a:p>
            </p:txBody>
          </p:sp>
          <p:sp>
            <p:nvSpPr>
              <p:cNvPr id="47" name="Rectangle 1">
                <a:extLst>
                  <a:ext uri="{FF2B5EF4-FFF2-40B4-BE49-F238E27FC236}">
                    <a16:creationId xmlns:a16="http://schemas.microsoft.com/office/drawing/2014/main" id="{E66D3E4C-00DD-F019-EA3E-7C8495C57445}"/>
                  </a:ext>
                </a:extLst>
              </p:cNvPr>
              <p:cNvSpPr>
                <a:spLocks noChangeArrowheads="1"/>
              </p:cNvSpPr>
              <p:nvPr/>
            </p:nvSpPr>
            <p:spPr bwMode="auto">
              <a:xfrm flipH="1">
                <a:off x="6092545" y="3048950"/>
                <a:ext cx="441362" cy="53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1" tIns="45719" rIns="91371" bIns="45719" anchor="ctr">
                <a:spAutoFit/>
              </a:bodyPr>
              <a:lstStyle/>
              <a:p>
                <a:pPr eaLnBrk="0" fontAlgn="base" hangingPunct="0">
                  <a:spcBef>
                    <a:spcPct val="0"/>
                  </a:spcBef>
                  <a:spcAft>
                    <a:spcPct val="0"/>
                  </a:spcAft>
                  <a:defRPr/>
                </a:pPr>
                <a:r>
                  <a:rPr lang="en-US" sz="4000" b="1" kern="0" dirty="0">
                    <a:solidFill>
                      <a:srgbClr val="6C2B43"/>
                    </a:solidFill>
                    <a:latin typeface="Times New Roman" panose="02020603050405020304" pitchFamily="18" charset="0"/>
                    <a:cs typeface="Times New Roman" panose="02020603050405020304" pitchFamily="18" charset="0"/>
                    <a:sym typeface="+mn-lt"/>
                  </a:rPr>
                  <a:t>C</a:t>
                </a:r>
                <a:r>
                  <a:rPr lang="en-US" sz="1067" b="1" kern="0" dirty="0">
                    <a:solidFill>
                      <a:srgbClr val="90BC33"/>
                    </a:solidFill>
                    <a:latin typeface="Times New Roman" panose="02020603050405020304" pitchFamily="18" charset="0"/>
                    <a:cs typeface="Times New Roman" panose="02020603050405020304" pitchFamily="18" charset="0"/>
                    <a:sym typeface="+mn-lt"/>
                  </a:rPr>
                  <a:t> </a:t>
                </a:r>
                <a:endParaRPr lang="en-US" sz="2400" b="1" kern="0" dirty="0">
                  <a:solidFill>
                    <a:srgbClr val="90BC33"/>
                  </a:solidFill>
                  <a:latin typeface="Times New Roman" panose="02020603050405020304" pitchFamily="18" charset="0"/>
                  <a:cs typeface="Times New Roman" panose="02020603050405020304" pitchFamily="18" charset="0"/>
                  <a:sym typeface="+mn-lt"/>
                </a:endParaRPr>
              </a:p>
            </p:txBody>
          </p:sp>
          <p:sp>
            <p:nvSpPr>
              <p:cNvPr id="48" name="Oval 127">
                <a:extLst>
                  <a:ext uri="{FF2B5EF4-FFF2-40B4-BE49-F238E27FC236}">
                    <a16:creationId xmlns:a16="http://schemas.microsoft.com/office/drawing/2014/main" id="{5521C59D-0F80-F2D8-D543-412A7C35D6B7}"/>
                  </a:ext>
                </a:extLst>
              </p:cNvPr>
              <p:cNvSpPr/>
              <p:nvPr/>
            </p:nvSpPr>
            <p:spPr>
              <a:xfrm flipH="1">
                <a:off x="6004358" y="3929558"/>
                <a:ext cx="658415" cy="658416"/>
              </a:xfrm>
              <a:prstGeom prst="ellipse">
                <a:avLst/>
              </a:prstGeom>
              <a:noFill/>
              <a:ln w="6350" cap="flat" cmpd="sng" algn="ctr">
                <a:noFill/>
                <a:prstDash val="solid"/>
                <a:miter lim="800000"/>
              </a:ln>
              <a:effectLst/>
            </p:spPr>
            <p:txBody>
              <a:bodyPr lIns="91371" tIns="45719" rIns="91371" bIns="45719" anchor="ctr"/>
              <a:lstStyle/>
              <a:p>
                <a:pPr algn="ctr">
                  <a:defRPr/>
                </a:pPr>
                <a:r>
                  <a:rPr lang="en-US" sz="4000" b="1" kern="0" dirty="0">
                    <a:solidFill>
                      <a:srgbClr val="90BC33"/>
                    </a:solidFill>
                    <a:latin typeface="Times New Roman" panose="02020603050405020304" pitchFamily="18" charset="0"/>
                    <a:cs typeface="Times New Roman" panose="02020603050405020304" pitchFamily="18" charset="0"/>
                    <a:sym typeface="+mn-lt"/>
                  </a:rPr>
                  <a:t>D</a:t>
                </a:r>
              </a:p>
            </p:txBody>
          </p:sp>
          <p:sp>
            <p:nvSpPr>
              <p:cNvPr id="49" name="Oval 128">
                <a:extLst>
                  <a:ext uri="{FF2B5EF4-FFF2-40B4-BE49-F238E27FC236}">
                    <a16:creationId xmlns:a16="http://schemas.microsoft.com/office/drawing/2014/main" id="{5E366552-B6F2-CD2E-E480-04D5E144CF4E}"/>
                  </a:ext>
                </a:extLst>
              </p:cNvPr>
              <p:cNvSpPr/>
              <p:nvPr/>
            </p:nvSpPr>
            <p:spPr>
              <a:xfrm flipH="1">
                <a:off x="5991227" y="1021556"/>
                <a:ext cx="657225" cy="658416"/>
              </a:xfrm>
              <a:prstGeom prst="ellipse">
                <a:avLst/>
              </a:prstGeom>
              <a:noFill/>
              <a:ln w="6350" cap="flat" cmpd="sng" algn="ctr">
                <a:noFill/>
                <a:prstDash val="solid"/>
                <a:miter lim="800000"/>
              </a:ln>
              <a:effectLst/>
            </p:spPr>
            <p:txBody>
              <a:bodyPr lIns="91371" tIns="45719" rIns="91371" bIns="45719" anchor="ctr"/>
              <a:lstStyle/>
              <a:p>
                <a:pPr algn="ctr">
                  <a:defRPr/>
                </a:pPr>
                <a:r>
                  <a:rPr lang="en-US" sz="4000" b="1" kern="0" dirty="0">
                    <a:solidFill>
                      <a:srgbClr val="FA9C00"/>
                    </a:solidFill>
                    <a:latin typeface="Times New Roman" panose="02020603050405020304" pitchFamily="18" charset="0"/>
                    <a:cs typeface="Times New Roman" panose="02020603050405020304" pitchFamily="18" charset="0"/>
                    <a:sym typeface="+mn-lt"/>
                  </a:rPr>
                  <a:t>A</a:t>
                </a:r>
              </a:p>
            </p:txBody>
          </p:sp>
        </p:grpSp>
        <p:grpSp>
          <p:nvGrpSpPr>
            <p:cNvPr id="4" name="Group 84">
              <a:extLst>
                <a:ext uri="{FF2B5EF4-FFF2-40B4-BE49-F238E27FC236}">
                  <a16:creationId xmlns:a16="http://schemas.microsoft.com/office/drawing/2014/main" id="{3156FEC2-0509-3879-FDCA-27C8EC7E854C}"/>
                </a:ext>
              </a:extLst>
            </p:cNvPr>
            <p:cNvGrpSpPr/>
            <p:nvPr/>
          </p:nvGrpSpPr>
          <p:grpSpPr bwMode="auto">
            <a:xfrm rot="-2559613">
              <a:off x="7172325" y="1391855"/>
              <a:ext cx="2781300" cy="2939653"/>
              <a:chOff x="2997200" y="769938"/>
              <a:chExt cx="5232401" cy="5481084"/>
            </a:xfrm>
          </p:grpSpPr>
          <p:sp>
            <p:nvSpPr>
              <p:cNvPr id="5" name="Freeform 85">
                <a:extLst>
                  <a:ext uri="{FF2B5EF4-FFF2-40B4-BE49-F238E27FC236}">
                    <a16:creationId xmlns:a16="http://schemas.microsoft.com/office/drawing/2014/main" id="{AED63AD3-8576-DC9B-0232-B5FE21BE5C26}"/>
                  </a:ext>
                </a:extLst>
              </p:cNvPr>
              <p:cNvSpPr/>
              <p:nvPr/>
            </p:nvSpPr>
            <p:spPr bwMode="auto">
              <a:xfrm>
                <a:off x="7556501" y="769938"/>
                <a:ext cx="673100" cy="641350"/>
              </a:xfrm>
              <a:custGeom>
                <a:avLst/>
                <a:gdLst>
                  <a:gd name="T0" fmla="*/ 33338 w 424"/>
                  <a:gd name="T1" fmla="*/ 301625 h 404"/>
                  <a:gd name="T2" fmla="*/ 0 w 424"/>
                  <a:gd name="T3" fmla="*/ 0 h 404"/>
                  <a:gd name="T4" fmla="*/ 288925 w 424"/>
                  <a:gd name="T5" fmla="*/ 131763 h 404"/>
                  <a:gd name="T6" fmla="*/ 528638 w 424"/>
                  <a:gd name="T7" fmla="*/ 360363 h 404"/>
                  <a:gd name="T8" fmla="*/ 673100 w 424"/>
                  <a:gd name="T9" fmla="*/ 641350 h 404"/>
                  <a:gd name="T10" fmla="*/ 369888 w 424"/>
                  <a:gd name="T11" fmla="*/ 623888 h 404"/>
                  <a:gd name="T12" fmla="*/ 33338 w 424"/>
                  <a:gd name="T13" fmla="*/ 301625 h 4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 h="404">
                    <a:moveTo>
                      <a:pt x="21" y="190"/>
                    </a:moveTo>
                    <a:lnTo>
                      <a:pt x="0" y="0"/>
                    </a:lnTo>
                    <a:lnTo>
                      <a:pt x="182" y="83"/>
                    </a:lnTo>
                    <a:lnTo>
                      <a:pt x="333" y="227"/>
                    </a:lnTo>
                    <a:lnTo>
                      <a:pt x="424" y="404"/>
                    </a:lnTo>
                    <a:lnTo>
                      <a:pt x="233" y="393"/>
                    </a:lnTo>
                    <a:lnTo>
                      <a:pt x="21" y="190"/>
                    </a:lnTo>
                    <a:close/>
                  </a:path>
                </a:pathLst>
              </a:custGeom>
              <a:solidFill>
                <a:srgbClr val="BCA17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6" name="Freeform 86">
                <a:extLst>
                  <a:ext uri="{FF2B5EF4-FFF2-40B4-BE49-F238E27FC236}">
                    <a16:creationId xmlns:a16="http://schemas.microsoft.com/office/drawing/2014/main" id="{9D7A95E9-DF71-2C70-E8E9-6BA942BA9A31}"/>
                  </a:ext>
                </a:extLst>
              </p:cNvPr>
              <p:cNvSpPr/>
              <p:nvPr/>
            </p:nvSpPr>
            <p:spPr bwMode="auto">
              <a:xfrm>
                <a:off x="7556501" y="769938"/>
                <a:ext cx="673100" cy="641350"/>
              </a:xfrm>
              <a:custGeom>
                <a:avLst/>
                <a:gdLst>
                  <a:gd name="T0" fmla="*/ 33338 w 424"/>
                  <a:gd name="T1" fmla="*/ 301625 h 404"/>
                  <a:gd name="T2" fmla="*/ 0 w 424"/>
                  <a:gd name="T3" fmla="*/ 0 h 404"/>
                  <a:gd name="T4" fmla="*/ 288925 w 424"/>
                  <a:gd name="T5" fmla="*/ 131763 h 404"/>
                  <a:gd name="T6" fmla="*/ 528638 w 424"/>
                  <a:gd name="T7" fmla="*/ 360363 h 404"/>
                  <a:gd name="T8" fmla="*/ 673100 w 424"/>
                  <a:gd name="T9" fmla="*/ 641350 h 404"/>
                  <a:gd name="T10" fmla="*/ 369888 w 424"/>
                  <a:gd name="T11" fmla="*/ 623888 h 404"/>
                  <a:gd name="T12" fmla="*/ 33338 w 424"/>
                  <a:gd name="T13" fmla="*/ 301625 h 4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 h="404">
                    <a:moveTo>
                      <a:pt x="21" y="190"/>
                    </a:moveTo>
                    <a:lnTo>
                      <a:pt x="0" y="0"/>
                    </a:lnTo>
                    <a:lnTo>
                      <a:pt x="182" y="83"/>
                    </a:lnTo>
                    <a:lnTo>
                      <a:pt x="333" y="227"/>
                    </a:lnTo>
                    <a:lnTo>
                      <a:pt x="424" y="404"/>
                    </a:lnTo>
                    <a:lnTo>
                      <a:pt x="233" y="393"/>
                    </a:lnTo>
                    <a:lnTo>
                      <a:pt x="21" y="1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7" name="Freeform 87">
                <a:extLst>
                  <a:ext uri="{FF2B5EF4-FFF2-40B4-BE49-F238E27FC236}">
                    <a16:creationId xmlns:a16="http://schemas.microsoft.com/office/drawing/2014/main" id="{349A077E-2FF0-9118-6C57-E49BE000AB2D}"/>
                  </a:ext>
                </a:extLst>
              </p:cNvPr>
              <p:cNvSpPr/>
              <p:nvPr/>
            </p:nvSpPr>
            <p:spPr bwMode="auto">
              <a:xfrm>
                <a:off x="2997200" y="4926013"/>
                <a:ext cx="1268413" cy="1296988"/>
              </a:xfrm>
              <a:custGeom>
                <a:avLst/>
                <a:gdLst>
                  <a:gd name="T0" fmla="*/ 1122363 w 799"/>
                  <a:gd name="T1" fmla="*/ 795338 h 817"/>
                  <a:gd name="T2" fmla="*/ 0 w 799"/>
                  <a:gd name="T3" fmla="*/ 1296988 h 817"/>
                  <a:gd name="T4" fmla="*/ 449263 w 799"/>
                  <a:gd name="T5" fmla="*/ 152400 h 817"/>
                  <a:gd name="T6" fmla="*/ 593725 w 799"/>
                  <a:gd name="T7" fmla="*/ 0 h 817"/>
                  <a:gd name="T8" fmla="*/ 1268413 w 799"/>
                  <a:gd name="T9" fmla="*/ 641350 h 817"/>
                  <a:gd name="T10" fmla="*/ 1122363 w 799"/>
                  <a:gd name="T11" fmla="*/ 795338 h 8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9" h="817">
                    <a:moveTo>
                      <a:pt x="707" y="501"/>
                    </a:moveTo>
                    <a:lnTo>
                      <a:pt x="0" y="817"/>
                    </a:lnTo>
                    <a:lnTo>
                      <a:pt x="283" y="96"/>
                    </a:lnTo>
                    <a:lnTo>
                      <a:pt x="374" y="0"/>
                    </a:lnTo>
                    <a:lnTo>
                      <a:pt x="799" y="404"/>
                    </a:lnTo>
                    <a:lnTo>
                      <a:pt x="707" y="501"/>
                    </a:lnTo>
                    <a:close/>
                  </a:path>
                </a:pathLst>
              </a:custGeom>
              <a:solidFill>
                <a:srgbClr val="D3AC8B"/>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8" name="Freeform 88">
                <a:extLst>
                  <a:ext uri="{FF2B5EF4-FFF2-40B4-BE49-F238E27FC236}">
                    <a16:creationId xmlns:a16="http://schemas.microsoft.com/office/drawing/2014/main" id="{3CE926F0-C92A-313C-4D72-7DB7229FBBFC}"/>
                  </a:ext>
                </a:extLst>
              </p:cNvPr>
              <p:cNvSpPr/>
              <p:nvPr/>
            </p:nvSpPr>
            <p:spPr bwMode="auto">
              <a:xfrm>
                <a:off x="2997200" y="4926013"/>
                <a:ext cx="1268413" cy="1296988"/>
              </a:xfrm>
              <a:custGeom>
                <a:avLst/>
                <a:gdLst>
                  <a:gd name="T0" fmla="*/ 1122363 w 799"/>
                  <a:gd name="T1" fmla="*/ 795338 h 817"/>
                  <a:gd name="T2" fmla="*/ 0 w 799"/>
                  <a:gd name="T3" fmla="*/ 1296988 h 817"/>
                  <a:gd name="T4" fmla="*/ 449263 w 799"/>
                  <a:gd name="T5" fmla="*/ 152400 h 817"/>
                  <a:gd name="T6" fmla="*/ 593725 w 799"/>
                  <a:gd name="T7" fmla="*/ 0 h 817"/>
                  <a:gd name="T8" fmla="*/ 1268413 w 799"/>
                  <a:gd name="T9" fmla="*/ 641350 h 817"/>
                  <a:gd name="T10" fmla="*/ 1122363 w 799"/>
                  <a:gd name="T11" fmla="*/ 795338 h 8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9" h="817">
                    <a:moveTo>
                      <a:pt x="707" y="501"/>
                    </a:moveTo>
                    <a:lnTo>
                      <a:pt x="0" y="817"/>
                    </a:lnTo>
                    <a:lnTo>
                      <a:pt x="283" y="96"/>
                    </a:lnTo>
                    <a:lnTo>
                      <a:pt x="374" y="0"/>
                    </a:lnTo>
                    <a:lnTo>
                      <a:pt x="799" y="404"/>
                    </a:lnTo>
                    <a:lnTo>
                      <a:pt x="707" y="5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9" name="Freeform 89">
                <a:extLst>
                  <a:ext uri="{FF2B5EF4-FFF2-40B4-BE49-F238E27FC236}">
                    <a16:creationId xmlns:a16="http://schemas.microsoft.com/office/drawing/2014/main" id="{6A051382-D6D0-149D-F43C-4A34F0F6D5A9}"/>
                  </a:ext>
                </a:extLst>
              </p:cNvPr>
              <p:cNvSpPr/>
              <p:nvPr/>
            </p:nvSpPr>
            <p:spPr bwMode="auto">
              <a:xfrm>
                <a:off x="3428663" y="4019063"/>
                <a:ext cx="1249863" cy="1289797"/>
              </a:xfrm>
              <a:custGeom>
                <a:avLst/>
                <a:gdLst>
                  <a:gd name="T0" fmla="*/ 554 w 675"/>
                  <a:gd name="T1" fmla="*/ 0 h 697"/>
                  <a:gd name="T2" fmla="*/ 18 w 675"/>
                  <a:gd name="T3" fmla="*/ 562 h 697"/>
                  <a:gd name="T4" fmla="*/ 4 w 675"/>
                  <a:gd name="T5" fmla="*/ 613 h 697"/>
                  <a:gd name="T6" fmla="*/ 14 w 675"/>
                  <a:gd name="T7" fmla="*/ 651 h 697"/>
                  <a:gd name="T8" fmla="*/ 51 w 675"/>
                  <a:gd name="T9" fmla="*/ 686 h 697"/>
                  <a:gd name="T10" fmla="*/ 88 w 675"/>
                  <a:gd name="T11" fmla="*/ 694 h 697"/>
                  <a:gd name="T12" fmla="*/ 139 w 675"/>
                  <a:gd name="T13" fmla="*/ 678 h 697"/>
                  <a:gd name="T14" fmla="*/ 675 w 675"/>
                  <a:gd name="T15" fmla="*/ 116 h 697"/>
                  <a:gd name="T16" fmla="*/ 554 w 675"/>
                  <a:gd name="T17"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97">
                    <a:moveTo>
                      <a:pt x="554" y="0"/>
                    </a:moveTo>
                    <a:cubicBezTo>
                      <a:pt x="18" y="562"/>
                      <a:pt x="18" y="562"/>
                      <a:pt x="18" y="562"/>
                    </a:cubicBezTo>
                    <a:cubicBezTo>
                      <a:pt x="6" y="574"/>
                      <a:pt x="0" y="597"/>
                      <a:pt x="4" y="613"/>
                    </a:cubicBezTo>
                    <a:cubicBezTo>
                      <a:pt x="14" y="651"/>
                      <a:pt x="14" y="651"/>
                      <a:pt x="14" y="651"/>
                    </a:cubicBezTo>
                    <a:cubicBezTo>
                      <a:pt x="18" y="667"/>
                      <a:pt x="35" y="683"/>
                      <a:pt x="51" y="686"/>
                    </a:cubicBezTo>
                    <a:cubicBezTo>
                      <a:pt x="88" y="694"/>
                      <a:pt x="88" y="694"/>
                      <a:pt x="88" y="694"/>
                    </a:cubicBezTo>
                    <a:cubicBezTo>
                      <a:pt x="105" y="697"/>
                      <a:pt x="128" y="690"/>
                      <a:pt x="139" y="678"/>
                    </a:cubicBezTo>
                    <a:cubicBezTo>
                      <a:pt x="675" y="116"/>
                      <a:pt x="675" y="116"/>
                      <a:pt x="675" y="116"/>
                    </a:cubicBezTo>
                    <a:cubicBezTo>
                      <a:pt x="554" y="0"/>
                      <a:pt x="554" y="0"/>
                      <a:pt x="554" y="0"/>
                    </a:cubicBezTo>
                  </a:path>
                </a:pathLst>
              </a:custGeom>
              <a:solidFill>
                <a:srgbClr val="00B09B">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10" name="Freeform 90">
                <a:extLst>
                  <a:ext uri="{FF2B5EF4-FFF2-40B4-BE49-F238E27FC236}">
                    <a16:creationId xmlns:a16="http://schemas.microsoft.com/office/drawing/2014/main" id="{8F83565D-A630-14B5-526A-D5CCED1C18AB}"/>
                  </a:ext>
                </a:extLst>
              </p:cNvPr>
              <p:cNvSpPr/>
              <p:nvPr/>
            </p:nvSpPr>
            <p:spPr bwMode="auto">
              <a:xfrm>
                <a:off x="3653068" y="4233065"/>
                <a:ext cx="1249863" cy="1289798"/>
              </a:xfrm>
              <a:custGeom>
                <a:avLst/>
                <a:gdLst>
                  <a:gd name="T0" fmla="*/ 554 w 675"/>
                  <a:gd name="T1" fmla="*/ 0 h 697"/>
                  <a:gd name="T2" fmla="*/ 18 w 675"/>
                  <a:gd name="T3" fmla="*/ 562 h 697"/>
                  <a:gd name="T4" fmla="*/ 5 w 675"/>
                  <a:gd name="T5" fmla="*/ 613 h 697"/>
                  <a:gd name="T6" fmla="*/ 14 w 675"/>
                  <a:gd name="T7" fmla="*/ 650 h 697"/>
                  <a:gd name="T8" fmla="*/ 51 w 675"/>
                  <a:gd name="T9" fmla="*/ 686 h 697"/>
                  <a:gd name="T10" fmla="*/ 89 w 675"/>
                  <a:gd name="T11" fmla="*/ 693 h 697"/>
                  <a:gd name="T12" fmla="*/ 139 w 675"/>
                  <a:gd name="T13" fmla="*/ 677 h 697"/>
                  <a:gd name="T14" fmla="*/ 675 w 675"/>
                  <a:gd name="T15" fmla="*/ 116 h 697"/>
                  <a:gd name="T16" fmla="*/ 554 w 675"/>
                  <a:gd name="T17"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97">
                    <a:moveTo>
                      <a:pt x="554" y="0"/>
                    </a:moveTo>
                    <a:cubicBezTo>
                      <a:pt x="18" y="562"/>
                      <a:pt x="18" y="562"/>
                      <a:pt x="18" y="562"/>
                    </a:cubicBezTo>
                    <a:cubicBezTo>
                      <a:pt x="7" y="574"/>
                      <a:pt x="0" y="597"/>
                      <a:pt x="5" y="613"/>
                    </a:cubicBezTo>
                    <a:cubicBezTo>
                      <a:pt x="14" y="650"/>
                      <a:pt x="14" y="650"/>
                      <a:pt x="14" y="650"/>
                    </a:cubicBezTo>
                    <a:cubicBezTo>
                      <a:pt x="18" y="666"/>
                      <a:pt x="35" y="682"/>
                      <a:pt x="51" y="686"/>
                    </a:cubicBezTo>
                    <a:cubicBezTo>
                      <a:pt x="89" y="693"/>
                      <a:pt x="89" y="693"/>
                      <a:pt x="89" y="693"/>
                    </a:cubicBezTo>
                    <a:cubicBezTo>
                      <a:pt x="105" y="697"/>
                      <a:pt x="128" y="689"/>
                      <a:pt x="139" y="677"/>
                    </a:cubicBezTo>
                    <a:cubicBezTo>
                      <a:pt x="675" y="116"/>
                      <a:pt x="675" y="116"/>
                      <a:pt x="675" y="116"/>
                    </a:cubicBezTo>
                    <a:cubicBezTo>
                      <a:pt x="554" y="0"/>
                      <a:pt x="554" y="0"/>
                      <a:pt x="554" y="0"/>
                    </a:cubicBezTo>
                  </a:path>
                </a:pathLst>
              </a:custGeom>
              <a:solidFill>
                <a:srgbClr val="00B09B"/>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11" name="Freeform 91">
                <a:extLst>
                  <a:ext uri="{FF2B5EF4-FFF2-40B4-BE49-F238E27FC236}">
                    <a16:creationId xmlns:a16="http://schemas.microsoft.com/office/drawing/2014/main" id="{A67EDA2E-E471-C777-1CAA-8FC4E85C22F5}"/>
                  </a:ext>
                </a:extLst>
              </p:cNvPr>
              <p:cNvSpPr/>
              <p:nvPr/>
            </p:nvSpPr>
            <p:spPr bwMode="auto">
              <a:xfrm>
                <a:off x="3879850" y="4449763"/>
                <a:ext cx="1247775" cy="1287463"/>
              </a:xfrm>
              <a:custGeom>
                <a:avLst/>
                <a:gdLst>
                  <a:gd name="T0" fmla="*/ 1023768 w 674"/>
                  <a:gd name="T1" fmla="*/ 0 h 696"/>
                  <a:gd name="T2" fmla="*/ 31472 w 674"/>
                  <a:gd name="T3" fmla="*/ 1037740 h 696"/>
                  <a:gd name="T4" fmla="*/ 7405 w 674"/>
                  <a:gd name="T5" fmla="*/ 1133929 h 696"/>
                  <a:gd name="T6" fmla="*/ 24067 w 674"/>
                  <a:gd name="T7" fmla="*/ 1202372 h 696"/>
                  <a:gd name="T8" fmla="*/ 92565 w 674"/>
                  <a:gd name="T9" fmla="*/ 1267115 h 696"/>
                  <a:gd name="T10" fmla="*/ 162914 w 674"/>
                  <a:gd name="T11" fmla="*/ 1281914 h 696"/>
                  <a:gd name="T12" fmla="*/ 255479 w 674"/>
                  <a:gd name="T13" fmla="*/ 1252317 h 696"/>
                  <a:gd name="T14" fmla="*/ 1247775 w 674"/>
                  <a:gd name="T15" fmla="*/ 212727 h 696"/>
                  <a:gd name="T16" fmla="*/ 1023768 w 674"/>
                  <a:gd name="T17" fmla="*/ 0 h 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4" h="696">
                    <a:moveTo>
                      <a:pt x="553" y="0"/>
                    </a:moveTo>
                    <a:cubicBezTo>
                      <a:pt x="17" y="561"/>
                      <a:pt x="17" y="561"/>
                      <a:pt x="17" y="561"/>
                    </a:cubicBezTo>
                    <a:cubicBezTo>
                      <a:pt x="6" y="573"/>
                      <a:pt x="0" y="597"/>
                      <a:pt x="4" y="613"/>
                    </a:cubicBezTo>
                    <a:cubicBezTo>
                      <a:pt x="13" y="650"/>
                      <a:pt x="13" y="650"/>
                      <a:pt x="13" y="650"/>
                    </a:cubicBezTo>
                    <a:cubicBezTo>
                      <a:pt x="17" y="666"/>
                      <a:pt x="34" y="682"/>
                      <a:pt x="50" y="685"/>
                    </a:cubicBezTo>
                    <a:cubicBezTo>
                      <a:pt x="88" y="693"/>
                      <a:pt x="88" y="693"/>
                      <a:pt x="88" y="693"/>
                    </a:cubicBezTo>
                    <a:cubicBezTo>
                      <a:pt x="104" y="696"/>
                      <a:pt x="127" y="689"/>
                      <a:pt x="138" y="677"/>
                    </a:cubicBezTo>
                    <a:cubicBezTo>
                      <a:pt x="674" y="115"/>
                      <a:pt x="674" y="115"/>
                      <a:pt x="674" y="115"/>
                    </a:cubicBezTo>
                    <a:cubicBezTo>
                      <a:pt x="553" y="0"/>
                      <a:pt x="553" y="0"/>
                      <a:pt x="553" y="0"/>
                    </a:cubicBezTo>
                  </a:path>
                </a:pathLst>
              </a:custGeom>
              <a:solidFill>
                <a:srgbClr val="B23B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12" name="Freeform 14">
                <a:extLst>
                  <a:ext uri="{FF2B5EF4-FFF2-40B4-BE49-F238E27FC236}">
                    <a16:creationId xmlns:a16="http://schemas.microsoft.com/office/drawing/2014/main" id="{3ABC1FBC-4EC5-FDF8-9CD6-CCA3E094C7B2}"/>
                  </a:ext>
                </a:extLst>
              </p:cNvPr>
              <p:cNvSpPr/>
              <p:nvPr/>
            </p:nvSpPr>
            <p:spPr bwMode="auto">
              <a:xfrm>
                <a:off x="4455755" y="2962381"/>
                <a:ext cx="1231944" cy="1272039"/>
              </a:xfrm>
              <a:custGeom>
                <a:avLst/>
                <a:gdLst>
                  <a:gd name="T0" fmla="*/ 776 w 776"/>
                  <a:gd name="T1" fmla="*/ 135 h 801"/>
                  <a:gd name="T2" fmla="*/ 634 w 776"/>
                  <a:gd name="T3" fmla="*/ 0 h 801"/>
                  <a:gd name="T4" fmla="*/ 0 w 776"/>
                  <a:gd name="T5" fmla="*/ 665 h 801"/>
                  <a:gd name="T6" fmla="*/ 141 w 776"/>
                  <a:gd name="T7" fmla="*/ 801 h 801"/>
                  <a:gd name="T8" fmla="*/ 776 w 776"/>
                  <a:gd name="T9" fmla="*/ 135 h 801"/>
                </a:gdLst>
                <a:ahLst/>
                <a:cxnLst>
                  <a:cxn ang="0">
                    <a:pos x="T0" y="T1"/>
                  </a:cxn>
                  <a:cxn ang="0">
                    <a:pos x="T2" y="T3"/>
                  </a:cxn>
                  <a:cxn ang="0">
                    <a:pos x="T4" y="T5"/>
                  </a:cxn>
                  <a:cxn ang="0">
                    <a:pos x="T6" y="T7"/>
                  </a:cxn>
                  <a:cxn ang="0">
                    <a:pos x="T8" y="T9"/>
                  </a:cxn>
                </a:cxnLst>
                <a:rect l="0" t="0" r="r" b="b"/>
                <a:pathLst>
                  <a:path w="776" h="801">
                    <a:moveTo>
                      <a:pt x="776" y="135"/>
                    </a:moveTo>
                    <a:lnTo>
                      <a:pt x="634" y="0"/>
                    </a:lnTo>
                    <a:lnTo>
                      <a:pt x="0" y="665"/>
                    </a:lnTo>
                    <a:lnTo>
                      <a:pt x="141" y="801"/>
                    </a:lnTo>
                    <a:lnTo>
                      <a:pt x="776" y="135"/>
                    </a:lnTo>
                    <a:close/>
                  </a:path>
                </a:pathLst>
              </a:custGeom>
              <a:solidFill>
                <a:srgbClr val="FA9C00">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13" name="Freeform 15">
                <a:extLst>
                  <a:ext uri="{FF2B5EF4-FFF2-40B4-BE49-F238E27FC236}">
                    <a16:creationId xmlns:a16="http://schemas.microsoft.com/office/drawing/2014/main" id="{3EA720CA-6807-6861-E2E7-F9578581D0A5}"/>
                  </a:ext>
                </a:extLst>
              </p:cNvPr>
              <p:cNvSpPr/>
              <p:nvPr/>
            </p:nvSpPr>
            <p:spPr bwMode="auto">
              <a:xfrm>
                <a:off x="4456113" y="2963863"/>
                <a:ext cx="1231900" cy="1271588"/>
              </a:xfrm>
              <a:custGeom>
                <a:avLst/>
                <a:gdLst>
                  <a:gd name="T0" fmla="*/ 1231900 w 776"/>
                  <a:gd name="T1" fmla="*/ 214313 h 801"/>
                  <a:gd name="T2" fmla="*/ 1006475 w 776"/>
                  <a:gd name="T3" fmla="*/ 0 h 801"/>
                  <a:gd name="T4" fmla="*/ 0 w 776"/>
                  <a:gd name="T5" fmla="*/ 1055688 h 801"/>
                  <a:gd name="T6" fmla="*/ 223838 w 776"/>
                  <a:gd name="T7" fmla="*/ 1271588 h 801"/>
                  <a:gd name="T8" fmla="*/ 1231900 w 776"/>
                  <a:gd name="T9" fmla="*/ 214313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6" h="801">
                    <a:moveTo>
                      <a:pt x="776" y="135"/>
                    </a:moveTo>
                    <a:lnTo>
                      <a:pt x="634" y="0"/>
                    </a:lnTo>
                    <a:lnTo>
                      <a:pt x="0" y="665"/>
                    </a:lnTo>
                    <a:lnTo>
                      <a:pt x="141" y="801"/>
                    </a:lnTo>
                    <a:lnTo>
                      <a:pt x="776"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14" name="Freeform 16">
                <a:extLst>
                  <a:ext uri="{FF2B5EF4-FFF2-40B4-BE49-F238E27FC236}">
                    <a16:creationId xmlns:a16="http://schemas.microsoft.com/office/drawing/2014/main" id="{32E0A29F-D408-F3ED-E082-C742DCB81A89}"/>
                  </a:ext>
                </a:extLst>
              </p:cNvPr>
              <p:cNvSpPr/>
              <p:nvPr/>
            </p:nvSpPr>
            <p:spPr bwMode="auto">
              <a:xfrm>
                <a:off x="4680161" y="3176385"/>
                <a:ext cx="1231944" cy="1272037"/>
              </a:xfrm>
              <a:custGeom>
                <a:avLst/>
                <a:gdLst>
                  <a:gd name="T0" fmla="*/ 776 w 776"/>
                  <a:gd name="T1" fmla="*/ 135 h 801"/>
                  <a:gd name="T2" fmla="*/ 635 w 776"/>
                  <a:gd name="T3" fmla="*/ 0 h 801"/>
                  <a:gd name="T4" fmla="*/ 0 w 776"/>
                  <a:gd name="T5" fmla="*/ 666 h 801"/>
                  <a:gd name="T6" fmla="*/ 141 w 776"/>
                  <a:gd name="T7" fmla="*/ 801 h 801"/>
                  <a:gd name="T8" fmla="*/ 776 w 776"/>
                  <a:gd name="T9" fmla="*/ 135 h 801"/>
                </a:gdLst>
                <a:ahLst/>
                <a:cxnLst>
                  <a:cxn ang="0">
                    <a:pos x="T0" y="T1"/>
                  </a:cxn>
                  <a:cxn ang="0">
                    <a:pos x="T2" y="T3"/>
                  </a:cxn>
                  <a:cxn ang="0">
                    <a:pos x="T4" y="T5"/>
                  </a:cxn>
                  <a:cxn ang="0">
                    <a:pos x="T6" y="T7"/>
                  </a:cxn>
                  <a:cxn ang="0">
                    <a:pos x="T8" y="T9"/>
                  </a:cxn>
                </a:cxnLst>
                <a:rect l="0" t="0" r="r" b="b"/>
                <a:pathLst>
                  <a:path w="776" h="801">
                    <a:moveTo>
                      <a:pt x="776" y="135"/>
                    </a:moveTo>
                    <a:lnTo>
                      <a:pt x="635" y="0"/>
                    </a:lnTo>
                    <a:lnTo>
                      <a:pt x="0" y="666"/>
                    </a:lnTo>
                    <a:lnTo>
                      <a:pt x="141" y="801"/>
                    </a:lnTo>
                    <a:lnTo>
                      <a:pt x="776" y="135"/>
                    </a:lnTo>
                    <a:close/>
                  </a:path>
                </a:pathLst>
              </a:custGeom>
              <a:solidFill>
                <a:srgbClr val="FA9C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15" name="Freeform 17">
                <a:extLst>
                  <a:ext uri="{FF2B5EF4-FFF2-40B4-BE49-F238E27FC236}">
                    <a16:creationId xmlns:a16="http://schemas.microsoft.com/office/drawing/2014/main" id="{8FEF43AF-59D3-1997-AFCA-C437FB8196BB}"/>
                  </a:ext>
                </a:extLst>
              </p:cNvPr>
              <p:cNvSpPr/>
              <p:nvPr/>
            </p:nvSpPr>
            <p:spPr bwMode="auto">
              <a:xfrm>
                <a:off x="4679950" y="3178175"/>
                <a:ext cx="1231900" cy="1271588"/>
              </a:xfrm>
              <a:custGeom>
                <a:avLst/>
                <a:gdLst>
                  <a:gd name="T0" fmla="*/ 1231900 w 776"/>
                  <a:gd name="T1" fmla="*/ 214313 h 801"/>
                  <a:gd name="T2" fmla="*/ 1008063 w 776"/>
                  <a:gd name="T3" fmla="*/ 0 h 801"/>
                  <a:gd name="T4" fmla="*/ 0 w 776"/>
                  <a:gd name="T5" fmla="*/ 1057275 h 801"/>
                  <a:gd name="T6" fmla="*/ 223838 w 776"/>
                  <a:gd name="T7" fmla="*/ 1271588 h 801"/>
                  <a:gd name="T8" fmla="*/ 1231900 w 776"/>
                  <a:gd name="T9" fmla="*/ 214313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6" h="801">
                    <a:moveTo>
                      <a:pt x="776" y="135"/>
                    </a:moveTo>
                    <a:lnTo>
                      <a:pt x="635" y="0"/>
                    </a:lnTo>
                    <a:lnTo>
                      <a:pt x="0" y="666"/>
                    </a:lnTo>
                    <a:lnTo>
                      <a:pt x="141" y="801"/>
                    </a:lnTo>
                    <a:lnTo>
                      <a:pt x="776"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16" name="Freeform 18">
                <a:extLst>
                  <a:ext uri="{FF2B5EF4-FFF2-40B4-BE49-F238E27FC236}">
                    <a16:creationId xmlns:a16="http://schemas.microsoft.com/office/drawing/2014/main" id="{4D0CE382-7990-8941-E1C7-12E84DC9B206}"/>
                  </a:ext>
                </a:extLst>
              </p:cNvPr>
              <p:cNvSpPr/>
              <p:nvPr/>
            </p:nvSpPr>
            <p:spPr bwMode="auto">
              <a:xfrm>
                <a:off x="4903788" y="3392488"/>
                <a:ext cx="1231900" cy="1270000"/>
              </a:xfrm>
              <a:custGeom>
                <a:avLst/>
                <a:gdLst>
                  <a:gd name="T0" fmla="*/ 1231900 w 776"/>
                  <a:gd name="T1" fmla="*/ 212725 h 800"/>
                  <a:gd name="T2" fmla="*/ 1008063 w 776"/>
                  <a:gd name="T3" fmla="*/ 0 h 800"/>
                  <a:gd name="T4" fmla="*/ 0 w 776"/>
                  <a:gd name="T5" fmla="*/ 1057275 h 800"/>
                  <a:gd name="T6" fmla="*/ 223838 w 776"/>
                  <a:gd name="T7" fmla="*/ 1270000 h 800"/>
                  <a:gd name="T8" fmla="*/ 1231900 w 776"/>
                  <a:gd name="T9" fmla="*/ 212725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6" h="800">
                    <a:moveTo>
                      <a:pt x="776" y="134"/>
                    </a:moveTo>
                    <a:lnTo>
                      <a:pt x="635" y="0"/>
                    </a:lnTo>
                    <a:lnTo>
                      <a:pt x="0" y="666"/>
                    </a:lnTo>
                    <a:lnTo>
                      <a:pt x="141" y="800"/>
                    </a:lnTo>
                    <a:lnTo>
                      <a:pt x="776" y="134"/>
                    </a:lnTo>
                    <a:close/>
                  </a:path>
                </a:pathLst>
              </a:custGeom>
              <a:solidFill>
                <a:srgbClr val="013A3D"/>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17" name="Freeform 19">
                <a:extLst>
                  <a:ext uri="{FF2B5EF4-FFF2-40B4-BE49-F238E27FC236}">
                    <a16:creationId xmlns:a16="http://schemas.microsoft.com/office/drawing/2014/main" id="{21C1BA88-AA64-B81A-C716-44013627E943}"/>
                  </a:ext>
                </a:extLst>
              </p:cNvPr>
              <p:cNvSpPr/>
              <p:nvPr/>
            </p:nvSpPr>
            <p:spPr bwMode="auto">
              <a:xfrm>
                <a:off x="4903788" y="3392488"/>
                <a:ext cx="1231900" cy="1270000"/>
              </a:xfrm>
              <a:custGeom>
                <a:avLst/>
                <a:gdLst>
                  <a:gd name="T0" fmla="*/ 1231900 w 776"/>
                  <a:gd name="T1" fmla="*/ 212725 h 800"/>
                  <a:gd name="T2" fmla="*/ 1008063 w 776"/>
                  <a:gd name="T3" fmla="*/ 0 h 800"/>
                  <a:gd name="T4" fmla="*/ 0 w 776"/>
                  <a:gd name="T5" fmla="*/ 1057275 h 800"/>
                  <a:gd name="T6" fmla="*/ 223838 w 776"/>
                  <a:gd name="T7" fmla="*/ 1270000 h 800"/>
                  <a:gd name="T8" fmla="*/ 1231900 w 776"/>
                  <a:gd name="T9" fmla="*/ 212725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6" h="800">
                    <a:moveTo>
                      <a:pt x="776" y="134"/>
                    </a:moveTo>
                    <a:lnTo>
                      <a:pt x="635" y="0"/>
                    </a:lnTo>
                    <a:lnTo>
                      <a:pt x="0" y="666"/>
                    </a:lnTo>
                    <a:lnTo>
                      <a:pt x="141" y="800"/>
                    </a:lnTo>
                    <a:lnTo>
                      <a:pt x="776"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18" name="Freeform 20">
                <a:extLst>
                  <a:ext uri="{FF2B5EF4-FFF2-40B4-BE49-F238E27FC236}">
                    <a16:creationId xmlns:a16="http://schemas.microsoft.com/office/drawing/2014/main" id="{90C9AB2A-CD37-D5C7-2E9A-D78F7A4C339D}"/>
                  </a:ext>
                </a:extLst>
              </p:cNvPr>
              <p:cNvSpPr/>
              <p:nvPr/>
            </p:nvSpPr>
            <p:spPr bwMode="auto">
              <a:xfrm>
                <a:off x="5462376" y="1907037"/>
                <a:ext cx="1231944" cy="1269818"/>
              </a:xfrm>
              <a:custGeom>
                <a:avLst/>
                <a:gdLst>
                  <a:gd name="T0" fmla="*/ 777 w 777"/>
                  <a:gd name="T1" fmla="*/ 134 h 800"/>
                  <a:gd name="T2" fmla="*/ 635 w 777"/>
                  <a:gd name="T3" fmla="*/ 0 h 800"/>
                  <a:gd name="T4" fmla="*/ 0 w 777"/>
                  <a:gd name="T5" fmla="*/ 665 h 800"/>
                  <a:gd name="T6" fmla="*/ 142 w 777"/>
                  <a:gd name="T7" fmla="*/ 800 h 800"/>
                  <a:gd name="T8" fmla="*/ 777 w 777"/>
                  <a:gd name="T9" fmla="*/ 134 h 800"/>
                </a:gdLst>
                <a:ahLst/>
                <a:cxnLst>
                  <a:cxn ang="0">
                    <a:pos x="T0" y="T1"/>
                  </a:cxn>
                  <a:cxn ang="0">
                    <a:pos x="T2" y="T3"/>
                  </a:cxn>
                  <a:cxn ang="0">
                    <a:pos x="T4" y="T5"/>
                  </a:cxn>
                  <a:cxn ang="0">
                    <a:pos x="T6" y="T7"/>
                  </a:cxn>
                  <a:cxn ang="0">
                    <a:pos x="T8" y="T9"/>
                  </a:cxn>
                </a:cxnLst>
                <a:rect l="0" t="0" r="r" b="b"/>
                <a:pathLst>
                  <a:path w="777" h="800">
                    <a:moveTo>
                      <a:pt x="777" y="134"/>
                    </a:moveTo>
                    <a:lnTo>
                      <a:pt x="635" y="0"/>
                    </a:lnTo>
                    <a:lnTo>
                      <a:pt x="0" y="665"/>
                    </a:lnTo>
                    <a:lnTo>
                      <a:pt x="142" y="800"/>
                    </a:lnTo>
                    <a:lnTo>
                      <a:pt x="777" y="134"/>
                    </a:lnTo>
                    <a:close/>
                  </a:path>
                </a:pathLst>
              </a:custGeom>
              <a:solidFill>
                <a:srgbClr val="6C2B43">
                  <a:lumMod val="40000"/>
                  <a:lumOff val="60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19" name="Freeform 21">
                <a:extLst>
                  <a:ext uri="{FF2B5EF4-FFF2-40B4-BE49-F238E27FC236}">
                    <a16:creationId xmlns:a16="http://schemas.microsoft.com/office/drawing/2014/main" id="{AB7F5143-A923-A932-FE1F-8E19EBFA186B}"/>
                  </a:ext>
                </a:extLst>
              </p:cNvPr>
              <p:cNvSpPr/>
              <p:nvPr/>
            </p:nvSpPr>
            <p:spPr bwMode="auto">
              <a:xfrm>
                <a:off x="5462588" y="1908175"/>
                <a:ext cx="1233488" cy="1270000"/>
              </a:xfrm>
              <a:custGeom>
                <a:avLst/>
                <a:gdLst>
                  <a:gd name="T0" fmla="*/ 1233488 w 777"/>
                  <a:gd name="T1" fmla="*/ 212725 h 800"/>
                  <a:gd name="T2" fmla="*/ 1008063 w 777"/>
                  <a:gd name="T3" fmla="*/ 0 h 800"/>
                  <a:gd name="T4" fmla="*/ 0 w 777"/>
                  <a:gd name="T5" fmla="*/ 1055688 h 800"/>
                  <a:gd name="T6" fmla="*/ 225425 w 777"/>
                  <a:gd name="T7" fmla="*/ 1270000 h 800"/>
                  <a:gd name="T8" fmla="*/ 1233488 w 777"/>
                  <a:gd name="T9" fmla="*/ 212725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7" h="800">
                    <a:moveTo>
                      <a:pt x="777" y="134"/>
                    </a:moveTo>
                    <a:lnTo>
                      <a:pt x="635" y="0"/>
                    </a:lnTo>
                    <a:lnTo>
                      <a:pt x="0" y="665"/>
                    </a:lnTo>
                    <a:lnTo>
                      <a:pt x="142" y="800"/>
                    </a:lnTo>
                    <a:lnTo>
                      <a:pt x="777"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20" name="Freeform 22">
                <a:extLst>
                  <a:ext uri="{FF2B5EF4-FFF2-40B4-BE49-F238E27FC236}">
                    <a16:creationId xmlns:a16="http://schemas.microsoft.com/office/drawing/2014/main" id="{5FB0C852-43D4-4587-69D4-E54767E9EE11}"/>
                  </a:ext>
                </a:extLst>
              </p:cNvPr>
              <p:cNvSpPr/>
              <p:nvPr/>
            </p:nvSpPr>
            <p:spPr bwMode="auto">
              <a:xfrm>
                <a:off x="5688013" y="2120900"/>
                <a:ext cx="1233488" cy="1271588"/>
              </a:xfrm>
              <a:custGeom>
                <a:avLst/>
                <a:gdLst>
                  <a:gd name="T0" fmla="*/ 1233488 w 777"/>
                  <a:gd name="T1" fmla="*/ 214313 h 801"/>
                  <a:gd name="T2" fmla="*/ 1008063 w 777"/>
                  <a:gd name="T3" fmla="*/ 0 h 801"/>
                  <a:gd name="T4" fmla="*/ 0 w 777"/>
                  <a:gd name="T5" fmla="*/ 1057275 h 801"/>
                  <a:gd name="T6" fmla="*/ 223838 w 777"/>
                  <a:gd name="T7" fmla="*/ 1271588 h 801"/>
                  <a:gd name="T8" fmla="*/ 1233488 w 777"/>
                  <a:gd name="T9" fmla="*/ 214313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7" h="801">
                    <a:moveTo>
                      <a:pt x="777" y="135"/>
                    </a:moveTo>
                    <a:lnTo>
                      <a:pt x="635" y="0"/>
                    </a:lnTo>
                    <a:lnTo>
                      <a:pt x="0" y="666"/>
                    </a:lnTo>
                    <a:lnTo>
                      <a:pt x="141" y="801"/>
                    </a:lnTo>
                    <a:lnTo>
                      <a:pt x="777" y="135"/>
                    </a:lnTo>
                    <a:close/>
                  </a:path>
                </a:pathLst>
              </a:custGeom>
              <a:solidFill>
                <a:srgbClr val="6C2B4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21" name="Freeform 23">
                <a:extLst>
                  <a:ext uri="{FF2B5EF4-FFF2-40B4-BE49-F238E27FC236}">
                    <a16:creationId xmlns:a16="http://schemas.microsoft.com/office/drawing/2014/main" id="{17F427F0-CF86-382E-D0FE-B197D1DC076F}"/>
                  </a:ext>
                </a:extLst>
              </p:cNvPr>
              <p:cNvSpPr/>
              <p:nvPr/>
            </p:nvSpPr>
            <p:spPr bwMode="auto">
              <a:xfrm>
                <a:off x="5688013" y="2120900"/>
                <a:ext cx="1233488" cy="1271588"/>
              </a:xfrm>
              <a:custGeom>
                <a:avLst/>
                <a:gdLst>
                  <a:gd name="T0" fmla="*/ 1233488 w 777"/>
                  <a:gd name="T1" fmla="*/ 214313 h 801"/>
                  <a:gd name="T2" fmla="*/ 1008063 w 777"/>
                  <a:gd name="T3" fmla="*/ 0 h 801"/>
                  <a:gd name="T4" fmla="*/ 0 w 777"/>
                  <a:gd name="T5" fmla="*/ 1057275 h 801"/>
                  <a:gd name="T6" fmla="*/ 223838 w 777"/>
                  <a:gd name="T7" fmla="*/ 1271588 h 801"/>
                  <a:gd name="T8" fmla="*/ 1233488 w 777"/>
                  <a:gd name="T9" fmla="*/ 214313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7" h="801">
                    <a:moveTo>
                      <a:pt x="777" y="135"/>
                    </a:moveTo>
                    <a:lnTo>
                      <a:pt x="635" y="0"/>
                    </a:lnTo>
                    <a:lnTo>
                      <a:pt x="0" y="666"/>
                    </a:lnTo>
                    <a:lnTo>
                      <a:pt x="141" y="801"/>
                    </a:lnTo>
                    <a:lnTo>
                      <a:pt x="77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22" name="Freeform 24">
                <a:extLst>
                  <a:ext uri="{FF2B5EF4-FFF2-40B4-BE49-F238E27FC236}">
                    <a16:creationId xmlns:a16="http://schemas.microsoft.com/office/drawing/2014/main" id="{82EFA383-2664-5B04-E397-E317A074E2E5}"/>
                  </a:ext>
                </a:extLst>
              </p:cNvPr>
              <p:cNvSpPr/>
              <p:nvPr/>
            </p:nvSpPr>
            <p:spPr bwMode="auto">
              <a:xfrm>
                <a:off x="5911851" y="2335213"/>
                <a:ext cx="1233488" cy="1270000"/>
              </a:xfrm>
              <a:custGeom>
                <a:avLst/>
                <a:gdLst>
                  <a:gd name="T0" fmla="*/ 1233488 w 777"/>
                  <a:gd name="T1" fmla="*/ 212725 h 800"/>
                  <a:gd name="T2" fmla="*/ 1009650 w 777"/>
                  <a:gd name="T3" fmla="*/ 0 h 800"/>
                  <a:gd name="T4" fmla="*/ 0 w 777"/>
                  <a:gd name="T5" fmla="*/ 1057275 h 800"/>
                  <a:gd name="T6" fmla="*/ 223838 w 777"/>
                  <a:gd name="T7" fmla="*/ 1270000 h 800"/>
                  <a:gd name="T8" fmla="*/ 1233488 w 777"/>
                  <a:gd name="T9" fmla="*/ 212725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7" h="800">
                    <a:moveTo>
                      <a:pt x="777" y="134"/>
                    </a:moveTo>
                    <a:lnTo>
                      <a:pt x="636" y="0"/>
                    </a:lnTo>
                    <a:lnTo>
                      <a:pt x="0" y="666"/>
                    </a:lnTo>
                    <a:lnTo>
                      <a:pt x="141" y="800"/>
                    </a:lnTo>
                    <a:lnTo>
                      <a:pt x="777" y="134"/>
                    </a:lnTo>
                    <a:close/>
                  </a:path>
                </a:pathLst>
              </a:custGeom>
              <a:solidFill>
                <a:srgbClr val="0F8A9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23" name="Freeform 25">
                <a:extLst>
                  <a:ext uri="{FF2B5EF4-FFF2-40B4-BE49-F238E27FC236}">
                    <a16:creationId xmlns:a16="http://schemas.microsoft.com/office/drawing/2014/main" id="{5E3E3704-507E-5B70-E5D0-DB0FB0A51485}"/>
                  </a:ext>
                </a:extLst>
              </p:cNvPr>
              <p:cNvSpPr/>
              <p:nvPr/>
            </p:nvSpPr>
            <p:spPr bwMode="auto">
              <a:xfrm>
                <a:off x="5911851" y="2335213"/>
                <a:ext cx="1233488" cy="1270000"/>
              </a:xfrm>
              <a:custGeom>
                <a:avLst/>
                <a:gdLst>
                  <a:gd name="T0" fmla="*/ 1233488 w 777"/>
                  <a:gd name="T1" fmla="*/ 212725 h 800"/>
                  <a:gd name="T2" fmla="*/ 1009650 w 777"/>
                  <a:gd name="T3" fmla="*/ 0 h 800"/>
                  <a:gd name="T4" fmla="*/ 0 w 777"/>
                  <a:gd name="T5" fmla="*/ 1057275 h 800"/>
                  <a:gd name="T6" fmla="*/ 223838 w 777"/>
                  <a:gd name="T7" fmla="*/ 1270000 h 800"/>
                  <a:gd name="T8" fmla="*/ 1233488 w 777"/>
                  <a:gd name="T9" fmla="*/ 212725 h 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7" h="800">
                    <a:moveTo>
                      <a:pt x="777" y="134"/>
                    </a:moveTo>
                    <a:lnTo>
                      <a:pt x="636" y="0"/>
                    </a:lnTo>
                    <a:lnTo>
                      <a:pt x="0" y="666"/>
                    </a:lnTo>
                    <a:lnTo>
                      <a:pt x="141" y="800"/>
                    </a:lnTo>
                    <a:lnTo>
                      <a:pt x="777"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24" name="Freeform 26">
                <a:extLst>
                  <a:ext uri="{FF2B5EF4-FFF2-40B4-BE49-F238E27FC236}">
                    <a16:creationId xmlns:a16="http://schemas.microsoft.com/office/drawing/2014/main" id="{D46E52B8-0AD3-BB6F-4BE7-1D474A564388}"/>
                  </a:ext>
                </a:extLst>
              </p:cNvPr>
              <p:cNvSpPr/>
              <p:nvPr/>
            </p:nvSpPr>
            <p:spPr bwMode="auto">
              <a:xfrm>
                <a:off x="6470479" y="768606"/>
                <a:ext cx="1231944" cy="1351956"/>
              </a:xfrm>
              <a:custGeom>
                <a:avLst/>
                <a:gdLst>
                  <a:gd name="T0" fmla="*/ 777 w 777"/>
                  <a:gd name="T1" fmla="*/ 185 h 851"/>
                  <a:gd name="T2" fmla="*/ 684 w 777"/>
                  <a:gd name="T3" fmla="*/ 0 h 851"/>
                  <a:gd name="T4" fmla="*/ 0 w 777"/>
                  <a:gd name="T5" fmla="*/ 717 h 851"/>
                  <a:gd name="T6" fmla="*/ 142 w 777"/>
                  <a:gd name="T7" fmla="*/ 851 h 851"/>
                  <a:gd name="T8" fmla="*/ 777 w 777"/>
                  <a:gd name="T9" fmla="*/ 185 h 851"/>
                </a:gdLst>
                <a:ahLst/>
                <a:cxnLst>
                  <a:cxn ang="0">
                    <a:pos x="T0" y="T1"/>
                  </a:cxn>
                  <a:cxn ang="0">
                    <a:pos x="T2" y="T3"/>
                  </a:cxn>
                  <a:cxn ang="0">
                    <a:pos x="T4" y="T5"/>
                  </a:cxn>
                  <a:cxn ang="0">
                    <a:pos x="T6" y="T7"/>
                  </a:cxn>
                  <a:cxn ang="0">
                    <a:pos x="T8" y="T9"/>
                  </a:cxn>
                </a:cxnLst>
                <a:rect l="0" t="0" r="r" b="b"/>
                <a:pathLst>
                  <a:path w="777" h="851">
                    <a:moveTo>
                      <a:pt x="777" y="185"/>
                    </a:moveTo>
                    <a:lnTo>
                      <a:pt x="684" y="0"/>
                    </a:lnTo>
                    <a:lnTo>
                      <a:pt x="0" y="717"/>
                    </a:lnTo>
                    <a:lnTo>
                      <a:pt x="142" y="851"/>
                    </a:lnTo>
                    <a:lnTo>
                      <a:pt x="777" y="185"/>
                    </a:lnTo>
                    <a:close/>
                  </a:path>
                </a:pathLst>
              </a:custGeom>
              <a:solidFill>
                <a:srgbClr val="90BC33">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25" name="Freeform 27">
                <a:extLst>
                  <a:ext uri="{FF2B5EF4-FFF2-40B4-BE49-F238E27FC236}">
                    <a16:creationId xmlns:a16="http://schemas.microsoft.com/office/drawing/2014/main" id="{A7BDB3D2-BDAD-B1A4-880E-BC16C770B286}"/>
                  </a:ext>
                </a:extLst>
              </p:cNvPr>
              <p:cNvSpPr/>
              <p:nvPr/>
            </p:nvSpPr>
            <p:spPr bwMode="auto">
              <a:xfrm>
                <a:off x="6470651" y="769938"/>
                <a:ext cx="1233488" cy="1350963"/>
              </a:xfrm>
              <a:custGeom>
                <a:avLst/>
                <a:gdLst>
                  <a:gd name="T0" fmla="*/ 1233488 w 777"/>
                  <a:gd name="T1" fmla="*/ 293688 h 851"/>
                  <a:gd name="T2" fmla="*/ 1085850 w 777"/>
                  <a:gd name="T3" fmla="*/ 0 h 851"/>
                  <a:gd name="T4" fmla="*/ 0 w 777"/>
                  <a:gd name="T5" fmla="*/ 1138238 h 851"/>
                  <a:gd name="T6" fmla="*/ 225425 w 777"/>
                  <a:gd name="T7" fmla="*/ 1350963 h 851"/>
                  <a:gd name="T8" fmla="*/ 1233488 w 777"/>
                  <a:gd name="T9" fmla="*/ 293688 h 8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7" h="851">
                    <a:moveTo>
                      <a:pt x="777" y="185"/>
                    </a:moveTo>
                    <a:lnTo>
                      <a:pt x="684" y="0"/>
                    </a:lnTo>
                    <a:lnTo>
                      <a:pt x="0" y="717"/>
                    </a:lnTo>
                    <a:lnTo>
                      <a:pt x="142" y="851"/>
                    </a:lnTo>
                    <a:lnTo>
                      <a:pt x="777" y="1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26" name="Freeform 28">
                <a:extLst>
                  <a:ext uri="{FF2B5EF4-FFF2-40B4-BE49-F238E27FC236}">
                    <a16:creationId xmlns:a16="http://schemas.microsoft.com/office/drawing/2014/main" id="{0F3474E5-F758-6B3F-B387-A683B88DC9F2}"/>
                  </a:ext>
                </a:extLst>
              </p:cNvPr>
              <p:cNvSpPr/>
              <p:nvPr/>
            </p:nvSpPr>
            <p:spPr bwMode="auto">
              <a:xfrm>
                <a:off x="6694919" y="1061844"/>
                <a:ext cx="1231944" cy="1272037"/>
              </a:xfrm>
              <a:custGeom>
                <a:avLst/>
                <a:gdLst>
                  <a:gd name="T0" fmla="*/ 776 w 776"/>
                  <a:gd name="T1" fmla="*/ 136 h 801"/>
                  <a:gd name="T2" fmla="*/ 635 w 776"/>
                  <a:gd name="T3" fmla="*/ 0 h 801"/>
                  <a:gd name="T4" fmla="*/ 0 w 776"/>
                  <a:gd name="T5" fmla="*/ 666 h 801"/>
                  <a:gd name="T6" fmla="*/ 142 w 776"/>
                  <a:gd name="T7" fmla="*/ 801 h 801"/>
                  <a:gd name="T8" fmla="*/ 776 w 776"/>
                  <a:gd name="T9" fmla="*/ 136 h 801"/>
                </a:gdLst>
                <a:ahLst/>
                <a:cxnLst>
                  <a:cxn ang="0">
                    <a:pos x="T0" y="T1"/>
                  </a:cxn>
                  <a:cxn ang="0">
                    <a:pos x="T2" y="T3"/>
                  </a:cxn>
                  <a:cxn ang="0">
                    <a:pos x="T4" y="T5"/>
                  </a:cxn>
                  <a:cxn ang="0">
                    <a:pos x="T6" y="T7"/>
                  </a:cxn>
                  <a:cxn ang="0">
                    <a:pos x="T8" y="T9"/>
                  </a:cxn>
                </a:cxnLst>
                <a:rect l="0" t="0" r="r" b="b"/>
                <a:pathLst>
                  <a:path w="776" h="801">
                    <a:moveTo>
                      <a:pt x="776" y="136"/>
                    </a:moveTo>
                    <a:lnTo>
                      <a:pt x="635" y="0"/>
                    </a:lnTo>
                    <a:lnTo>
                      <a:pt x="0" y="666"/>
                    </a:lnTo>
                    <a:lnTo>
                      <a:pt x="142" y="801"/>
                    </a:lnTo>
                    <a:lnTo>
                      <a:pt x="776" y="136"/>
                    </a:lnTo>
                    <a:close/>
                  </a:path>
                </a:pathLst>
              </a:custGeom>
              <a:solidFill>
                <a:srgbClr val="90BC3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27" name="Freeform 29">
                <a:extLst>
                  <a:ext uri="{FF2B5EF4-FFF2-40B4-BE49-F238E27FC236}">
                    <a16:creationId xmlns:a16="http://schemas.microsoft.com/office/drawing/2014/main" id="{303326A3-7B00-0FD7-DC24-8ACE34624286}"/>
                  </a:ext>
                </a:extLst>
              </p:cNvPr>
              <p:cNvSpPr/>
              <p:nvPr/>
            </p:nvSpPr>
            <p:spPr bwMode="auto">
              <a:xfrm>
                <a:off x="6696076" y="1063625"/>
                <a:ext cx="1231900" cy="1271588"/>
              </a:xfrm>
              <a:custGeom>
                <a:avLst/>
                <a:gdLst>
                  <a:gd name="T0" fmla="*/ 1231900 w 776"/>
                  <a:gd name="T1" fmla="*/ 215900 h 801"/>
                  <a:gd name="T2" fmla="*/ 1008063 w 776"/>
                  <a:gd name="T3" fmla="*/ 0 h 801"/>
                  <a:gd name="T4" fmla="*/ 0 w 776"/>
                  <a:gd name="T5" fmla="*/ 1057275 h 801"/>
                  <a:gd name="T6" fmla="*/ 225425 w 776"/>
                  <a:gd name="T7" fmla="*/ 1271588 h 801"/>
                  <a:gd name="T8" fmla="*/ 1231900 w 776"/>
                  <a:gd name="T9" fmla="*/ 215900 h 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6" h="801">
                    <a:moveTo>
                      <a:pt x="776" y="136"/>
                    </a:moveTo>
                    <a:lnTo>
                      <a:pt x="635" y="0"/>
                    </a:lnTo>
                    <a:lnTo>
                      <a:pt x="0" y="666"/>
                    </a:lnTo>
                    <a:lnTo>
                      <a:pt x="142" y="801"/>
                    </a:lnTo>
                    <a:lnTo>
                      <a:pt x="776" y="1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28" name="Freeform 30">
                <a:extLst>
                  <a:ext uri="{FF2B5EF4-FFF2-40B4-BE49-F238E27FC236}">
                    <a16:creationId xmlns:a16="http://schemas.microsoft.com/office/drawing/2014/main" id="{CD6A4F4B-4CC9-7A79-97E5-A1BEC1DF05FF}"/>
                  </a:ext>
                </a:extLst>
              </p:cNvPr>
              <p:cNvSpPr/>
              <p:nvPr/>
            </p:nvSpPr>
            <p:spPr bwMode="auto">
              <a:xfrm>
                <a:off x="6921501" y="1279525"/>
                <a:ext cx="1308100" cy="1268413"/>
              </a:xfrm>
              <a:custGeom>
                <a:avLst/>
                <a:gdLst>
                  <a:gd name="T0" fmla="*/ 1308100 w 824"/>
                  <a:gd name="T1" fmla="*/ 131763 h 799"/>
                  <a:gd name="T2" fmla="*/ 1006475 w 824"/>
                  <a:gd name="T3" fmla="*/ 0 h 799"/>
                  <a:gd name="T4" fmla="*/ 0 w 824"/>
                  <a:gd name="T5" fmla="*/ 1055688 h 799"/>
                  <a:gd name="T6" fmla="*/ 223838 w 824"/>
                  <a:gd name="T7" fmla="*/ 1268413 h 799"/>
                  <a:gd name="T8" fmla="*/ 1308100 w 824"/>
                  <a:gd name="T9" fmla="*/ 131763 h 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4" h="799">
                    <a:moveTo>
                      <a:pt x="824" y="83"/>
                    </a:moveTo>
                    <a:lnTo>
                      <a:pt x="634" y="0"/>
                    </a:lnTo>
                    <a:lnTo>
                      <a:pt x="0" y="665"/>
                    </a:lnTo>
                    <a:lnTo>
                      <a:pt x="141" y="799"/>
                    </a:lnTo>
                    <a:lnTo>
                      <a:pt x="824" y="83"/>
                    </a:lnTo>
                    <a:close/>
                  </a:path>
                </a:pathLst>
              </a:custGeom>
              <a:solidFill>
                <a:srgbClr val="ED970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29" name="Freeform 31">
                <a:extLst>
                  <a:ext uri="{FF2B5EF4-FFF2-40B4-BE49-F238E27FC236}">
                    <a16:creationId xmlns:a16="http://schemas.microsoft.com/office/drawing/2014/main" id="{24AA30E0-F7D8-EEC3-9FEC-3AB9F5864E89}"/>
                  </a:ext>
                </a:extLst>
              </p:cNvPr>
              <p:cNvSpPr/>
              <p:nvPr/>
            </p:nvSpPr>
            <p:spPr bwMode="auto">
              <a:xfrm>
                <a:off x="6921501" y="1279525"/>
                <a:ext cx="1308100" cy="1268413"/>
              </a:xfrm>
              <a:custGeom>
                <a:avLst/>
                <a:gdLst>
                  <a:gd name="T0" fmla="*/ 1308100 w 824"/>
                  <a:gd name="T1" fmla="*/ 131763 h 799"/>
                  <a:gd name="T2" fmla="*/ 1006475 w 824"/>
                  <a:gd name="T3" fmla="*/ 0 h 799"/>
                  <a:gd name="T4" fmla="*/ 0 w 824"/>
                  <a:gd name="T5" fmla="*/ 1055688 h 799"/>
                  <a:gd name="T6" fmla="*/ 223838 w 824"/>
                  <a:gd name="T7" fmla="*/ 1268413 h 799"/>
                  <a:gd name="T8" fmla="*/ 1308100 w 824"/>
                  <a:gd name="T9" fmla="*/ 131763 h 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4" h="799">
                    <a:moveTo>
                      <a:pt x="824" y="83"/>
                    </a:moveTo>
                    <a:lnTo>
                      <a:pt x="634" y="0"/>
                    </a:lnTo>
                    <a:lnTo>
                      <a:pt x="0" y="665"/>
                    </a:lnTo>
                    <a:lnTo>
                      <a:pt x="141" y="799"/>
                    </a:lnTo>
                    <a:lnTo>
                      <a:pt x="824"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30" name="Freeform 32">
                <a:extLst>
                  <a:ext uri="{FF2B5EF4-FFF2-40B4-BE49-F238E27FC236}">
                    <a16:creationId xmlns:a16="http://schemas.microsoft.com/office/drawing/2014/main" id="{6FE5D688-E32D-BBD2-30D0-5A908F49F239}"/>
                  </a:ext>
                </a:extLst>
              </p:cNvPr>
              <p:cNvSpPr/>
              <p:nvPr/>
            </p:nvSpPr>
            <p:spPr bwMode="auto">
              <a:xfrm>
                <a:off x="7781926" y="984250"/>
                <a:ext cx="222250" cy="212725"/>
              </a:xfrm>
              <a:custGeom>
                <a:avLst/>
                <a:gdLst>
                  <a:gd name="T0" fmla="*/ 207433 w 120"/>
                  <a:gd name="T1" fmla="*/ 197927 h 115"/>
                  <a:gd name="T2" fmla="*/ 85196 w 120"/>
                  <a:gd name="T3" fmla="*/ 135034 h 115"/>
                  <a:gd name="T4" fmla="*/ 14817 w 120"/>
                  <a:gd name="T5" fmla="*/ 14798 h 115"/>
                  <a:gd name="T6" fmla="*/ 137054 w 120"/>
                  <a:gd name="T7" fmla="*/ 79541 h 115"/>
                  <a:gd name="T8" fmla="*/ 207433 w 120"/>
                  <a:gd name="T9" fmla="*/ 197927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15">
                    <a:moveTo>
                      <a:pt x="112" y="107"/>
                    </a:moveTo>
                    <a:cubicBezTo>
                      <a:pt x="104" y="115"/>
                      <a:pt x="74" y="100"/>
                      <a:pt x="46" y="73"/>
                    </a:cubicBezTo>
                    <a:cubicBezTo>
                      <a:pt x="17" y="45"/>
                      <a:pt x="0" y="17"/>
                      <a:pt x="8" y="8"/>
                    </a:cubicBezTo>
                    <a:cubicBezTo>
                      <a:pt x="16" y="0"/>
                      <a:pt x="46" y="15"/>
                      <a:pt x="74" y="43"/>
                    </a:cubicBezTo>
                    <a:cubicBezTo>
                      <a:pt x="103" y="70"/>
                      <a:pt x="120" y="99"/>
                      <a:pt x="112" y="107"/>
                    </a:cubicBezTo>
                    <a:close/>
                  </a:path>
                </a:pathLst>
              </a:custGeom>
              <a:solidFill>
                <a:srgbClr val="323133"/>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31" name="Freeform 37">
                <a:extLst>
                  <a:ext uri="{FF2B5EF4-FFF2-40B4-BE49-F238E27FC236}">
                    <a16:creationId xmlns:a16="http://schemas.microsoft.com/office/drawing/2014/main" id="{22D45EEB-BAF5-82F9-4F2D-5BDC15495F02}"/>
                  </a:ext>
                </a:extLst>
              </p:cNvPr>
              <p:cNvSpPr>
                <a:spLocks noEditPoints="1"/>
              </p:cNvSpPr>
              <p:nvPr/>
            </p:nvSpPr>
            <p:spPr bwMode="auto">
              <a:xfrm>
                <a:off x="4181475" y="4449763"/>
                <a:ext cx="971550" cy="1206500"/>
              </a:xfrm>
              <a:custGeom>
                <a:avLst/>
                <a:gdLst>
                  <a:gd name="T0" fmla="*/ 971550 w 525"/>
                  <a:gd name="T1" fmla="*/ 186896 h 652"/>
                  <a:gd name="T2" fmla="*/ 945642 w 525"/>
                  <a:gd name="T3" fmla="*/ 212803 h 652"/>
                  <a:gd name="T4" fmla="*/ 945642 w 525"/>
                  <a:gd name="T5" fmla="*/ 212803 h 652"/>
                  <a:gd name="T6" fmla="*/ 83276 w 525"/>
                  <a:gd name="T7" fmla="*/ 1117678 h 652"/>
                  <a:gd name="T8" fmla="*/ 83276 w 525"/>
                  <a:gd name="T9" fmla="*/ 1117678 h 652"/>
                  <a:gd name="T10" fmla="*/ 53667 w 525"/>
                  <a:gd name="T11" fmla="*/ 1149136 h 652"/>
                  <a:gd name="T12" fmla="*/ 0 w 525"/>
                  <a:gd name="T13" fmla="*/ 1206500 h 652"/>
                  <a:gd name="T14" fmla="*/ 971550 w 525"/>
                  <a:gd name="T15" fmla="*/ 186896 h 652"/>
                  <a:gd name="T16" fmla="*/ 971550 w 525"/>
                  <a:gd name="T17" fmla="*/ 186896 h 652"/>
                  <a:gd name="T18" fmla="*/ 721723 w 525"/>
                  <a:gd name="T19" fmla="*/ 0 h 652"/>
                  <a:gd name="T20" fmla="*/ 721723 w 525"/>
                  <a:gd name="T21" fmla="*/ 0 h 652"/>
                  <a:gd name="T22" fmla="*/ 879021 w 525"/>
                  <a:gd name="T23" fmla="*/ 148037 h 652"/>
                  <a:gd name="T24" fmla="*/ 721723 w 525"/>
                  <a:gd name="T25" fmla="*/ 0 h 6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25" h="652">
                    <a:moveTo>
                      <a:pt x="525" y="101"/>
                    </a:moveTo>
                    <a:cubicBezTo>
                      <a:pt x="511" y="115"/>
                      <a:pt x="511" y="115"/>
                      <a:pt x="511" y="115"/>
                    </a:cubicBezTo>
                    <a:cubicBezTo>
                      <a:pt x="511" y="115"/>
                      <a:pt x="511" y="115"/>
                      <a:pt x="511" y="115"/>
                    </a:cubicBezTo>
                    <a:cubicBezTo>
                      <a:pt x="45" y="604"/>
                      <a:pt x="45" y="604"/>
                      <a:pt x="45" y="604"/>
                    </a:cubicBezTo>
                    <a:cubicBezTo>
                      <a:pt x="45" y="604"/>
                      <a:pt x="45" y="604"/>
                      <a:pt x="45" y="604"/>
                    </a:cubicBezTo>
                    <a:cubicBezTo>
                      <a:pt x="29" y="621"/>
                      <a:pt x="29" y="621"/>
                      <a:pt x="29" y="621"/>
                    </a:cubicBezTo>
                    <a:cubicBezTo>
                      <a:pt x="19" y="631"/>
                      <a:pt x="10" y="641"/>
                      <a:pt x="0" y="652"/>
                    </a:cubicBezTo>
                    <a:cubicBezTo>
                      <a:pt x="525" y="101"/>
                      <a:pt x="525" y="101"/>
                      <a:pt x="525" y="101"/>
                    </a:cubicBezTo>
                    <a:cubicBezTo>
                      <a:pt x="525" y="101"/>
                      <a:pt x="525" y="101"/>
                      <a:pt x="525" y="101"/>
                    </a:cubicBezTo>
                    <a:moveTo>
                      <a:pt x="390" y="0"/>
                    </a:moveTo>
                    <a:cubicBezTo>
                      <a:pt x="390" y="0"/>
                      <a:pt x="390" y="0"/>
                      <a:pt x="390" y="0"/>
                    </a:cubicBezTo>
                    <a:cubicBezTo>
                      <a:pt x="475" y="80"/>
                      <a:pt x="475" y="80"/>
                      <a:pt x="475" y="80"/>
                    </a:cubicBezTo>
                    <a:cubicBezTo>
                      <a:pt x="390" y="0"/>
                      <a:pt x="390" y="0"/>
                      <a:pt x="390" y="0"/>
                    </a:cubicBezTo>
                  </a:path>
                </a:pathLst>
              </a:custGeom>
              <a:solidFill>
                <a:srgbClr val="C7C9C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32" name="Freeform 38">
                <a:extLst>
                  <a:ext uri="{FF2B5EF4-FFF2-40B4-BE49-F238E27FC236}">
                    <a16:creationId xmlns:a16="http://schemas.microsoft.com/office/drawing/2014/main" id="{555E95E5-426F-3AEF-5E58-D5CB346534C3}"/>
                  </a:ext>
                </a:extLst>
              </p:cNvPr>
              <p:cNvSpPr/>
              <p:nvPr/>
            </p:nvSpPr>
            <p:spPr bwMode="auto">
              <a:xfrm>
                <a:off x="4235450" y="5567363"/>
                <a:ext cx="30163" cy="31750"/>
              </a:xfrm>
              <a:custGeom>
                <a:avLst/>
                <a:gdLst>
                  <a:gd name="T0" fmla="*/ 30163 w 16"/>
                  <a:gd name="T1" fmla="*/ 0 h 17"/>
                  <a:gd name="T2" fmla="*/ 24507 w 16"/>
                  <a:gd name="T3" fmla="*/ 7471 h 17"/>
                  <a:gd name="T4" fmla="*/ 0 w 16"/>
                  <a:gd name="T5" fmla="*/ 31750 h 17"/>
                  <a:gd name="T6" fmla="*/ 30163 w 16"/>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7">
                    <a:moveTo>
                      <a:pt x="16" y="0"/>
                    </a:moveTo>
                    <a:cubicBezTo>
                      <a:pt x="13" y="4"/>
                      <a:pt x="13" y="4"/>
                      <a:pt x="13" y="4"/>
                    </a:cubicBezTo>
                    <a:cubicBezTo>
                      <a:pt x="9" y="8"/>
                      <a:pt x="4" y="12"/>
                      <a:pt x="0" y="17"/>
                    </a:cubicBezTo>
                    <a:cubicBezTo>
                      <a:pt x="16" y="0"/>
                      <a:pt x="16" y="0"/>
                      <a:pt x="16" y="0"/>
                    </a:cubicBezTo>
                  </a:path>
                </a:pathLst>
              </a:custGeom>
              <a:solidFill>
                <a:srgbClr val="A5886E"/>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33" name="Freeform 40">
                <a:extLst>
                  <a:ext uri="{FF2B5EF4-FFF2-40B4-BE49-F238E27FC236}">
                    <a16:creationId xmlns:a16="http://schemas.microsoft.com/office/drawing/2014/main" id="{C5ECEC86-FA3F-328E-3F65-12291088D213}"/>
                  </a:ext>
                </a:extLst>
              </p:cNvPr>
              <p:cNvSpPr/>
              <p:nvPr/>
            </p:nvSpPr>
            <p:spPr bwMode="auto">
              <a:xfrm>
                <a:off x="3885877" y="4449454"/>
                <a:ext cx="1240903" cy="1283138"/>
              </a:xfrm>
              <a:custGeom>
                <a:avLst/>
                <a:gdLst>
                  <a:gd name="T0" fmla="*/ 550 w 671"/>
                  <a:gd name="T1" fmla="*/ 0 h 694"/>
                  <a:gd name="T2" fmla="*/ 550 w 671"/>
                  <a:gd name="T3" fmla="*/ 0 h 694"/>
                  <a:gd name="T4" fmla="*/ 14 w 671"/>
                  <a:gd name="T5" fmla="*/ 561 h 694"/>
                  <a:gd name="T6" fmla="*/ 0 w 671"/>
                  <a:gd name="T7" fmla="*/ 602 h 694"/>
                  <a:gd name="T8" fmla="*/ 1 w 671"/>
                  <a:gd name="T9" fmla="*/ 613 h 694"/>
                  <a:gd name="T10" fmla="*/ 10 w 671"/>
                  <a:gd name="T11" fmla="*/ 650 h 694"/>
                  <a:gd name="T12" fmla="*/ 47 w 671"/>
                  <a:gd name="T13" fmla="*/ 685 h 694"/>
                  <a:gd name="T14" fmla="*/ 85 w 671"/>
                  <a:gd name="T15" fmla="*/ 693 h 694"/>
                  <a:gd name="T16" fmla="*/ 94 w 671"/>
                  <a:gd name="T17" fmla="*/ 694 h 694"/>
                  <a:gd name="T18" fmla="*/ 135 w 671"/>
                  <a:gd name="T19" fmla="*/ 677 h 694"/>
                  <a:gd name="T20" fmla="*/ 135 w 671"/>
                  <a:gd name="T21" fmla="*/ 677 h 694"/>
                  <a:gd name="T22" fmla="*/ 202 w 671"/>
                  <a:gd name="T23" fmla="*/ 608 h 694"/>
                  <a:gd name="T24" fmla="*/ 205 w 671"/>
                  <a:gd name="T25" fmla="*/ 604 h 694"/>
                  <a:gd name="T26" fmla="*/ 671 w 671"/>
                  <a:gd name="T27" fmla="*/ 115 h 694"/>
                  <a:gd name="T28" fmla="*/ 671 w 671"/>
                  <a:gd name="T29" fmla="*/ 115 h 694"/>
                  <a:gd name="T30" fmla="*/ 671 w 671"/>
                  <a:gd name="T31" fmla="*/ 115 h 694"/>
                  <a:gd name="T32" fmla="*/ 635 w 671"/>
                  <a:gd name="T33" fmla="*/ 80 h 694"/>
                  <a:gd name="T34" fmla="*/ 550 w 671"/>
                  <a:gd name="T3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1" h="694">
                    <a:moveTo>
                      <a:pt x="550" y="0"/>
                    </a:moveTo>
                    <a:cubicBezTo>
                      <a:pt x="550" y="0"/>
                      <a:pt x="550" y="0"/>
                      <a:pt x="550" y="0"/>
                    </a:cubicBezTo>
                    <a:cubicBezTo>
                      <a:pt x="14" y="561"/>
                      <a:pt x="14" y="561"/>
                      <a:pt x="14" y="561"/>
                    </a:cubicBezTo>
                    <a:cubicBezTo>
                      <a:pt x="5" y="571"/>
                      <a:pt x="0" y="587"/>
                      <a:pt x="0" y="602"/>
                    </a:cubicBezTo>
                    <a:cubicBezTo>
                      <a:pt x="0" y="606"/>
                      <a:pt x="0" y="609"/>
                      <a:pt x="1" y="613"/>
                    </a:cubicBezTo>
                    <a:cubicBezTo>
                      <a:pt x="10" y="650"/>
                      <a:pt x="10" y="650"/>
                      <a:pt x="10" y="650"/>
                    </a:cubicBezTo>
                    <a:cubicBezTo>
                      <a:pt x="14" y="666"/>
                      <a:pt x="31" y="682"/>
                      <a:pt x="47" y="685"/>
                    </a:cubicBezTo>
                    <a:cubicBezTo>
                      <a:pt x="85" y="693"/>
                      <a:pt x="85" y="693"/>
                      <a:pt x="85" y="693"/>
                    </a:cubicBezTo>
                    <a:cubicBezTo>
                      <a:pt x="88" y="693"/>
                      <a:pt x="91" y="694"/>
                      <a:pt x="94" y="694"/>
                    </a:cubicBezTo>
                    <a:cubicBezTo>
                      <a:pt x="108" y="694"/>
                      <a:pt x="126" y="687"/>
                      <a:pt x="135" y="677"/>
                    </a:cubicBezTo>
                    <a:cubicBezTo>
                      <a:pt x="135" y="677"/>
                      <a:pt x="135" y="677"/>
                      <a:pt x="135" y="677"/>
                    </a:cubicBezTo>
                    <a:cubicBezTo>
                      <a:pt x="202" y="608"/>
                      <a:pt x="202" y="608"/>
                      <a:pt x="202" y="608"/>
                    </a:cubicBezTo>
                    <a:cubicBezTo>
                      <a:pt x="205" y="604"/>
                      <a:pt x="205" y="604"/>
                      <a:pt x="205" y="604"/>
                    </a:cubicBezTo>
                    <a:cubicBezTo>
                      <a:pt x="671" y="115"/>
                      <a:pt x="671" y="115"/>
                      <a:pt x="671" y="115"/>
                    </a:cubicBezTo>
                    <a:cubicBezTo>
                      <a:pt x="671" y="115"/>
                      <a:pt x="671" y="115"/>
                      <a:pt x="671" y="115"/>
                    </a:cubicBezTo>
                    <a:cubicBezTo>
                      <a:pt x="671" y="115"/>
                      <a:pt x="671" y="115"/>
                      <a:pt x="671" y="115"/>
                    </a:cubicBezTo>
                    <a:cubicBezTo>
                      <a:pt x="635" y="80"/>
                      <a:pt x="635" y="80"/>
                      <a:pt x="635" y="80"/>
                    </a:cubicBezTo>
                    <a:cubicBezTo>
                      <a:pt x="550" y="0"/>
                      <a:pt x="550" y="0"/>
                      <a:pt x="550" y="0"/>
                    </a:cubicBezTo>
                  </a:path>
                </a:pathLst>
              </a:custGeom>
              <a:solidFill>
                <a:srgbClr val="00B09B">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34" name="Freeform 41">
                <a:extLst>
                  <a:ext uri="{FF2B5EF4-FFF2-40B4-BE49-F238E27FC236}">
                    <a16:creationId xmlns:a16="http://schemas.microsoft.com/office/drawing/2014/main" id="{57FDE284-DCD2-624C-BA7E-21D0A96B4A02}"/>
                  </a:ext>
                </a:extLst>
              </p:cNvPr>
              <p:cNvSpPr/>
              <p:nvPr/>
            </p:nvSpPr>
            <p:spPr bwMode="auto">
              <a:xfrm>
                <a:off x="4902161" y="3390810"/>
                <a:ext cx="1231944" cy="1269818"/>
              </a:xfrm>
              <a:custGeom>
                <a:avLst/>
                <a:gdLst>
                  <a:gd name="T0" fmla="*/ 635 w 776"/>
                  <a:gd name="T1" fmla="*/ 0 h 800"/>
                  <a:gd name="T2" fmla="*/ 635 w 776"/>
                  <a:gd name="T3" fmla="*/ 0 h 800"/>
                  <a:gd name="T4" fmla="*/ 0 w 776"/>
                  <a:gd name="T5" fmla="*/ 666 h 800"/>
                  <a:gd name="T6" fmla="*/ 99 w 776"/>
                  <a:gd name="T7" fmla="*/ 759 h 800"/>
                  <a:gd name="T8" fmla="*/ 141 w 776"/>
                  <a:gd name="T9" fmla="*/ 800 h 800"/>
                  <a:gd name="T10" fmla="*/ 157 w 776"/>
                  <a:gd name="T11" fmla="*/ 784 h 800"/>
                  <a:gd name="T12" fmla="*/ 157 w 776"/>
                  <a:gd name="T13" fmla="*/ 784 h 800"/>
                  <a:gd name="T14" fmla="*/ 776 w 776"/>
                  <a:gd name="T15" fmla="*/ 134 h 800"/>
                  <a:gd name="T16" fmla="*/ 635 w 776"/>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800">
                    <a:moveTo>
                      <a:pt x="635" y="0"/>
                    </a:moveTo>
                    <a:lnTo>
                      <a:pt x="635" y="0"/>
                    </a:lnTo>
                    <a:lnTo>
                      <a:pt x="0" y="666"/>
                    </a:lnTo>
                    <a:lnTo>
                      <a:pt x="99" y="759"/>
                    </a:lnTo>
                    <a:lnTo>
                      <a:pt x="141" y="800"/>
                    </a:lnTo>
                    <a:lnTo>
                      <a:pt x="157" y="784"/>
                    </a:lnTo>
                    <a:lnTo>
                      <a:pt x="157" y="784"/>
                    </a:lnTo>
                    <a:lnTo>
                      <a:pt x="776" y="134"/>
                    </a:lnTo>
                    <a:lnTo>
                      <a:pt x="635" y="0"/>
                    </a:lnTo>
                    <a:close/>
                  </a:path>
                </a:pathLst>
              </a:custGeom>
              <a:solidFill>
                <a:srgbClr val="FA9C00">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35" name="Freeform 42">
                <a:extLst>
                  <a:ext uri="{FF2B5EF4-FFF2-40B4-BE49-F238E27FC236}">
                    <a16:creationId xmlns:a16="http://schemas.microsoft.com/office/drawing/2014/main" id="{408A83AA-79FD-8207-0FB1-8B6B69E5B765}"/>
                  </a:ext>
                </a:extLst>
              </p:cNvPr>
              <p:cNvSpPr/>
              <p:nvPr/>
            </p:nvSpPr>
            <p:spPr bwMode="auto">
              <a:xfrm>
                <a:off x="4903788" y="3392488"/>
                <a:ext cx="1231900" cy="1270000"/>
              </a:xfrm>
              <a:custGeom>
                <a:avLst/>
                <a:gdLst>
                  <a:gd name="T0" fmla="*/ 1008063 w 776"/>
                  <a:gd name="T1" fmla="*/ 0 h 800"/>
                  <a:gd name="T2" fmla="*/ 1008063 w 776"/>
                  <a:gd name="T3" fmla="*/ 0 h 800"/>
                  <a:gd name="T4" fmla="*/ 0 w 776"/>
                  <a:gd name="T5" fmla="*/ 1057275 h 800"/>
                  <a:gd name="T6" fmla="*/ 157163 w 776"/>
                  <a:gd name="T7" fmla="*/ 1204913 h 800"/>
                  <a:gd name="T8" fmla="*/ 223838 w 776"/>
                  <a:gd name="T9" fmla="*/ 1270000 h 800"/>
                  <a:gd name="T10" fmla="*/ 249238 w 776"/>
                  <a:gd name="T11" fmla="*/ 1244600 h 800"/>
                  <a:gd name="T12" fmla="*/ 249238 w 776"/>
                  <a:gd name="T13" fmla="*/ 1244600 h 800"/>
                  <a:gd name="T14" fmla="*/ 1231900 w 776"/>
                  <a:gd name="T15" fmla="*/ 212725 h 800"/>
                  <a:gd name="T16" fmla="*/ 1008063 w 776"/>
                  <a:gd name="T17" fmla="*/ 0 h 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 h="800">
                    <a:moveTo>
                      <a:pt x="635" y="0"/>
                    </a:moveTo>
                    <a:lnTo>
                      <a:pt x="635" y="0"/>
                    </a:lnTo>
                    <a:lnTo>
                      <a:pt x="0" y="666"/>
                    </a:lnTo>
                    <a:lnTo>
                      <a:pt x="99" y="759"/>
                    </a:lnTo>
                    <a:lnTo>
                      <a:pt x="141" y="800"/>
                    </a:lnTo>
                    <a:lnTo>
                      <a:pt x="157" y="784"/>
                    </a:lnTo>
                    <a:lnTo>
                      <a:pt x="776" y="134"/>
                    </a:lnTo>
                    <a:lnTo>
                      <a:pt x="6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36" name="Freeform 43">
                <a:extLst>
                  <a:ext uri="{FF2B5EF4-FFF2-40B4-BE49-F238E27FC236}">
                    <a16:creationId xmlns:a16="http://schemas.microsoft.com/office/drawing/2014/main" id="{CE75508B-A939-F669-334F-70299C2F6A05}"/>
                  </a:ext>
                </a:extLst>
              </p:cNvPr>
              <p:cNvSpPr/>
              <p:nvPr/>
            </p:nvSpPr>
            <p:spPr bwMode="auto">
              <a:xfrm>
                <a:off x="5910761" y="2332659"/>
                <a:ext cx="1234183" cy="1269818"/>
              </a:xfrm>
              <a:custGeom>
                <a:avLst/>
                <a:gdLst>
                  <a:gd name="T0" fmla="*/ 636 w 777"/>
                  <a:gd name="T1" fmla="*/ 0 h 800"/>
                  <a:gd name="T2" fmla="*/ 636 w 777"/>
                  <a:gd name="T3" fmla="*/ 0 h 800"/>
                  <a:gd name="T4" fmla="*/ 0 w 777"/>
                  <a:gd name="T5" fmla="*/ 666 h 800"/>
                  <a:gd name="T6" fmla="*/ 141 w 777"/>
                  <a:gd name="T7" fmla="*/ 800 h 800"/>
                  <a:gd name="T8" fmla="*/ 777 w 777"/>
                  <a:gd name="T9" fmla="*/ 134 h 800"/>
                  <a:gd name="T10" fmla="*/ 636 w 777"/>
                  <a:gd name="T11" fmla="*/ 0 h 800"/>
                </a:gdLst>
                <a:ahLst/>
                <a:cxnLst>
                  <a:cxn ang="0">
                    <a:pos x="T0" y="T1"/>
                  </a:cxn>
                  <a:cxn ang="0">
                    <a:pos x="T2" y="T3"/>
                  </a:cxn>
                  <a:cxn ang="0">
                    <a:pos x="T4" y="T5"/>
                  </a:cxn>
                  <a:cxn ang="0">
                    <a:pos x="T6" y="T7"/>
                  </a:cxn>
                  <a:cxn ang="0">
                    <a:pos x="T8" y="T9"/>
                  </a:cxn>
                  <a:cxn ang="0">
                    <a:pos x="T10" y="T11"/>
                  </a:cxn>
                </a:cxnLst>
                <a:rect l="0" t="0" r="r" b="b"/>
                <a:pathLst>
                  <a:path w="777" h="800">
                    <a:moveTo>
                      <a:pt x="636" y="0"/>
                    </a:moveTo>
                    <a:lnTo>
                      <a:pt x="636" y="0"/>
                    </a:lnTo>
                    <a:lnTo>
                      <a:pt x="0" y="666"/>
                    </a:lnTo>
                    <a:lnTo>
                      <a:pt x="141" y="800"/>
                    </a:lnTo>
                    <a:lnTo>
                      <a:pt x="777" y="134"/>
                    </a:lnTo>
                    <a:lnTo>
                      <a:pt x="636" y="0"/>
                    </a:lnTo>
                    <a:close/>
                  </a:path>
                </a:pathLst>
              </a:custGeom>
              <a:solidFill>
                <a:srgbClr val="6C2B43">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37" name="Freeform 44">
                <a:extLst>
                  <a:ext uri="{FF2B5EF4-FFF2-40B4-BE49-F238E27FC236}">
                    <a16:creationId xmlns:a16="http://schemas.microsoft.com/office/drawing/2014/main" id="{EACD146A-943C-42D7-76DC-E90342BB3A2C}"/>
                  </a:ext>
                </a:extLst>
              </p:cNvPr>
              <p:cNvSpPr/>
              <p:nvPr/>
            </p:nvSpPr>
            <p:spPr bwMode="auto">
              <a:xfrm>
                <a:off x="5911851" y="2335213"/>
                <a:ext cx="1233488" cy="1270000"/>
              </a:xfrm>
              <a:custGeom>
                <a:avLst/>
                <a:gdLst>
                  <a:gd name="T0" fmla="*/ 1009650 w 777"/>
                  <a:gd name="T1" fmla="*/ 0 h 800"/>
                  <a:gd name="T2" fmla="*/ 1009650 w 777"/>
                  <a:gd name="T3" fmla="*/ 0 h 800"/>
                  <a:gd name="T4" fmla="*/ 0 w 777"/>
                  <a:gd name="T5" fmla="*/ 1057275 h 800"/>
                  <a:gd name="T6" fmla="*/ 223838 w 777"/>
                  <a:gd name="T7" fmla="*/ 1270000 h 800"/>
                  <a:gd name="T8" fmla="*/ 1233488 w 777"/>
                  <a:gd name="T9" fmla="*/ 212725 h 800"/>
                  <a:gd name="T10" fmla="*/ 1009650 w 777"/>
                  <a:gd name="T11" fmla="*/ 0 h 8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7" h="800">
                    <a:moveTo>
                      <a:pt x="636" y="0"/>
                    </a:moveTo>
                    <a:lnTo>
                      <a:pt x="636" y="0"/>
                    </a:lnTo>
                    <a:lnTo>
                      <a:pt x="0" y="666"/>
                    </a:lnTo>
                    <a:lnTo>
                      <a:pt x="141" y="800"/>
                    </a:lnTo>
                    <a:lnTo>
                      <a:pt x="777" y="134"/>
                    </a:lnTo>
                    <a:lnTo>
                      <a:pt x="6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38" name="Freeform 45">
                <a:extLst>
                  <a:ext uri="{FF2B5EF4-FFF2-40B4-BE49-F238E27FC236}">
                    <a16:creationId xmlns:a16="http://schemas.microsoft.com/office/drawing/2014/main" id="{7BDE08A4-0733-498E-73C7-C9833F78CEFE}"/>
                  </a:ext>
                </a:extLst>
              </p:cNvPr>
              <p:cNvSpPr/>
              <p:nvPr/>
            </p:nvSpPr>
            <p:spPr bwMode="auto">
              <a:xfrm>
                <a:off x="6920874" y="1278033"/>
                <a:ext cx="1308100" cy="1267597"/>
              </a:xfrm>
              <a:custGeom>
                <a:avLst/>
                <a:gdLst>
                  <a:gd name="T0" fmla="*/ 634 w 824"/>
                  <a:gd name="T1" fmla="*/ 0 h 799"/>
                  <a:gd name="T2" fmla="*/ 634 w 824"/>
                  <a:gd name="T3" fmla="*/ 0 h 799"/>
                  <a:gd name="T4" fmla="*/ 0 w 824"/>
                  <a:gd name="T5" fmla="*/ 665 h 799"/>
                  <a:gd name="T6" fmla="*/ 141 w 824"/>
                  <a:gd name="T7" fmla="*/ 799 h 799"/>
                  <a:gd name="T8" fmla="*/ 824 w 824"/>
                  <a:gd name="T9" fmla="*/ 83 h 799"/>
                  <a:gd name="T10" fmla="*/ 634 w 824"/>
                  <a:gd name="T11" fmla="*/ 0 h 799"/>
                </a:gdLst>
                <a:ahLst/>
                <a:cxnLst>
                  <a:cxn ang="0">
                    <a:pos x="T0" y="T1"/>
                  </a:cxn>
                  <a:cxn ang="0">
                    <a:pos x="T2" y="T3"/>
                  </a:cxn>
                  <a:cxn ang="0">
                    <a:pos x="T4" y="T5"/>
                  </a:cxn>
                  <a:cxn ang="0">
                    <a:pos x="T6" y="T7"/>
                  </a:cxn>
                  <a:cxn ang="0">
                    <a:pos x="T8" y="T9"/>
                  </a:cxn>
                  <a:cxn ang="0">
                    <a:pos x="T10" y="T11"/>
                  </a:cxn>
                </a:cxnLst>
                <a:rect l="0" t="0" r="r" b="b"/>
                <a:pathLst>
                  <a:path w="824" h="799">
                    <a:moveTo>
                      <a:pt x="634" y="0"/>
                    </a:moveTo>
                    <a:lnTo>
                      <a:pt x="634" y="0"/>
                    </a:lnTo>
                    <a:lnTo>
                      <a:pt x="0" y="665"/>
                    </a:lnTo>
                    <a:lnTo>
                      <a:pt x="141" y="799"/>
                    </a:lnTo>
                    <a:lnTo>
                      <a:pt x="824" y="83"/>
                    </a:lnTo>
                    <a:lnTo>
                      <a:pt x="634" y="0"/>
                    </a:lnTo>
                    <a:close/>
                  </a:path>
                </a:pathLst>
              </a:custGeom>
              <a:solidFill>
                <a:srgbClr val="90BC33">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39" name="Freeform 46">
                <a:extLst>
                  <a:ext uri="{FF2B5EF4-FFF2-40B4-BE49-F238E27FC236}">
                    <a16:creationId xmlns:a16="http://schemas.microsoft.com/office/drawing/2014/main" id="{9169B69D-35FD-BF33-F37D-A55C9C041D2C}"/>
                  </a:ext>
                </a:extLst>
              </p:cNvPr>
              <p:cNvSpPr/>
              <p:nvPr/>
            </p:nvSpPr>
            <p:spPr bwMode="auto">
              <a:xfrm>
                <a:off x="6921501" y="1279525"/>
                <a:ext cx="1308100" cy="1268413"/>
              </a:xfrm>
              <a:custGeom>
                <a:avLst/>
                <a:gdLst>
                  <a:gd name="T0" fmla="*/ 1006475 w 824"/>
                  <a:gd name="T1" fmla="*/ 0 h 799"/>
                  <a:gd name="T2" fmla="*/ 1006475 w 824"/>
                  <a:gd name="T3" fmla="*/ 0 h 799"/>
                  <a:gd name="T4" fmla="*/ 0 w 824"/>
                  <a:gd name="T5" fmla="*/ 1055688 h 799"/>
                  <a:gd name="T6" fmla="*/ 223838 w 824"/>
                  <a:gd name="T7" fmla="*/ 1268413 h 799"/>
                  <a:gd name="T8" fmla="*/ 1308100 w 824"/>
                  <a:gd name="T9" fmla="*/ 131763 h 799"/>
                  <a:gd name="T10" fmla="*/ 1006475 w 824"/>
                  <a:gd name="T11" fmla="*/ 0 h 7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4" h="799">
                    <a:moveTo>
                      <a:pt x="634" y="0"/>
                    </a:moveTo>
                    <a:lnTo>
                      <a:pt x="634" y="0"/>
                    </a:lnTo>
                    <a:lnTo>
                      <a:pt x="0" y="665"/>
                    </a:lnTo>
                    <a:lnTo>
                      <a:pt x="141" y="799"/>
                    </a:lnTo>
                    <a:lnTo>
                      <a:pt x="824" y="83"/>
                    </a:lnTo>
                    <a:lnTo>
                      <a:pt x="6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sp>
            <p:nvSpPr>
              <p:cNvPr id="40" name="Freeform 22">
                <a:extLst>
                  <a:ext uri="{FF2B5EF4-FFF2-40B4-BE49-F238E27FC236}">
                    <a16:creationId xmlns:a16="http://schemas.microsoft.com/office/drawing/2014/main" id="{8A803F70-D1AC-4BC4-7EFC-DCC7639E21A4}"/>
                  </a:ext>
                </a:extLst>
              </p:cNvPr>
              <p:cNvSpPr/>
              <p:nvPr/>
            </p:nvSpPr>
            <p:spPr bwMode="auto">
              <a:xfrm rot="-2789196">
                <a:off x="2967610" y="5986058"/>
                <a:ext cx="298085" cy="231844"/>
              </a:xfrm>
              <a:custGeom>
                <a:avLst/>
                <a:gdLst>
                  <a:gd name="T0" fmla="*/ 298085 w 114"/>
                  <a:gd name="T1" fmla="*/ 129095 h 88"/>
                  <a:gd name="T2" fmla="*/ 279782 w 114"/>
                  <a:gd name="T3" fmla="*/ 0 h 88"/>
                  <a:gd name="T4" fmla="*/ 0 w 114"/>
                  <a:gd name="T5" fmla="*/ 115922 h 88"/>
                  <a:gd name="T6" fmla="*/ 285011 w 114"/>
                  <a:gd name="T7" fmla="*/ 231844 h 88"/>
                  <a:gd name="T8" fmla="*/ 298085 w 114"/>
                  <a:gd name="T9" fmla="*/ 129095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rgbClr val="44546A"/>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b="1" kern="0">
                  <a:solidFill>
                    <a:prstClr val="black"/>
                  </a:solidFill>
                  <a:latin typeface="Times New Roman" panose="02020603050405020304" pitchFamily="18" charset="0"/>
                  <a:cs typeface="Times New Roman" panose="02020603050405020304" pitchFamily="18" charset="0"/>
                  <a:sym typeface="+mn-lt"/>
                </a:endParaRPr>
              </a:p>
            </p:txBody>
          </p:sp>
        </p:grpSp>
      </p:grpSp>
      <p:grpSp>
        <p:nvGrpSpPr>
          <p:cNvPr id="66" name="Group 65">
            <a:extLst>
              <a:ext uri="{FF2B5EF4-FFF2-40B4-BE49-F238E27FC236}">
                <a16:creationId xmlns:a16="http://schemas.microsoft.com/office/drawing/2014/main" id="{0B1D55D4-17E2-C780-26CF-055BFB4339B9}"/>
              </a:ext>
            </a:extLst>
          </p:cNvPr>
          <p:cNvGrpSpPr/>
          <p:nvPr/>
        </p:nvGrpSpPr>
        <p:grpSpPr>
          <a:xfrm>
            <a:off x="338811" y="1032704"/>
            <a:ext cx="6505758" cy="5770448"/>
            <a:chOff x="633046" y="645999"/>
            <a:chExt cx="11273637" cy="4484571"/>
          </a:xfrm>
        </p:grpSpPr>
        <p:sp>
          <p:nvSpPr>
            <p:cNvPr id="67" name="Rectangle: Rounded Corners 66">
              <a:extLst>
                <a:ext uri="{FF2B5EF4-FFF2-40B4-BE49-F238E27FC236}">
                  <a16:creationId xmlns:a16="http://schemas.microsoft.com/office/drawing/2014/main" id="{26ED0197-06E9-2AC6-BC89-7878B53775C9}"/>
                </a:ext>
              </a:extLst>
            </p:cNvPr>
            <p:cNvSpPr/>
            <p:nvPr/>
          </p:nvSpPr>
          <p:spPr>
            <a:xfrm>
              <a:off x="633046" y="645999"/>
              <a:ext cx="11132027" cy="4379602"/>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0CF3CE24-67BE-F349-C9F8-1ED47E3012A5}"/>
                </a:ext>
              </a:extLst>
            </p:cNvPr>
            <p:cNvSpPr txBox="1"/>
            <p:nvPr/>
          </p:nvSpPr>
          <p:spPr>
            <a:xfrm>
              <a:off x="774656" y="955620"/>
              <a:ext cx="11132027" cy="4174950"/>
            </a:xfrm>
            <a:prstGeom prst="rect">
              <a:avLst/>
            </a:prstGeom>
            <a:noFill/>
          </p:spPr>
          <p:txBody>
            <a:bodyPr wrap="square">
              <a:spAutoFit/>
            </a:bodyPr>
            <a:lstStyle/>
            <a:p>
              <a:pPr>
                <a:lnSpc>
                  <a:spcPct val="120000"/>
                </a:lnSpc>
              </a:pPr>
              <a:r>
                <a:rPr lang="vi-VN" sz="2400" b="1">
                  <a:solidFill>
                    <a:srgbClr val="FF0000"/>
                  </a:solidFill>
                  <a:latin typeface="Times New Roman" panose="02020603050405020304" pitchFamily="18" charset="0"/>
                  <a:cs typeface="Times New Roman" panose="02020603050405020304" pitchFamily="18" charset="0"/>
                </a:rPr>
                <a:t>Câu 3: </a:t>
              </a:r>
              <a:r>
                <a:rPr lang="vi-VN" sz="2400">
                  <a:latin typeface="Times New Roman" panose="02020603050405020304" pitchFamily="18" charset="0"/>
                  <a:cs typeface="Times New Roman" panose="02020603050405020304" pitchFamily="18" charset="0"/>
                </a:rPr>
                <a:t>X là nguyên tố thuộc nhóm IVA, chu kì 5 của bảng tuần hoàn. </a:t>
              </a:r>
              <a:endParaRPr lang="en-US" sz="2400">
                <a:latin typeface="Times New Roman" panose="02020603050405020304" pitchFamily="18" charset="0"/>
                <a:cs typeface="Times New Roman" panose="02020603050405020304" pitchFamily="18" charset="0"/>
              </a:endParaRPr>
            </a:p>
            <a:p>
              <a:pPr>
                <a:lnSpc>
                  <a:spcPct val="120000"/>
                </a:lnSpc>
              </a:pPr>
              <a:r>
                <a:rPr lang="vi-VN" sz="2400">
                  <a:latin typeface="Times New Roman" panose="02020603050405020304" pitchFamily="18" charset="0"/>
                  <a:cs typeface="Times New Roman" panose="02020603050405020304" pitchFamily="18" charset="0"/>
                </a:rPr>
                <a:t>Có các phát biểu sau:</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(1) X có 4 lớp electron và có 20 electron p.</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(2) X có 5 electron hóa trị và 8 electron s.</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(3) X có thể tạo được hợp chất bền với oxi có công thức hóa học XO</a:t>
              </a:r>
              <a:r>
                <a:rPr lang="vi-VN" sz="2400" baseline="-25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 và XO</a:t>
              </a:r>
              <a:r>
                <a:rPr lang="vi-VN" sz="2400" baseline="-25000">
                  <a:latin typeface="Times New Roman" panose="02020603050405020304" pitchFamily="18" charset="0"/>
                  <a:cs typeface="Times New Roman" panose="02020603050405020304" pitchFamily="18" charset="0"/>
                </a:rPr>
                <a:t>3</a:t>
              </a:r>
              <a:r>
                <a:rPr lang="vi-VN" sz="2400">
                  <a:latin typeface="Times New Roman" panose="02020603050405020304" pitchFamily="18" charset="0"/>
                  <a:cs typeface="Times New Roman" panose="02020603050405020304" pitchFamily="18" charset="0"/>
                </a:rPr>
                <a: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(4) X có tính kim loại mạnh hơn so với nguyên tố có số thứ tự 33.</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(5) X ở cùng nhóm với nguyên tố có số thứ tự 14.</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Trong các phát biểu trên, số phát biểu đúng là:</a:t>
              </a:r>
              <a:br>
                <a:rPr lang="vi-VN" sz="2400">
                  <a:latin typeface="Times New Roman" panose="02020603050405020304" pitchFamily="18" charset="0"/>
                  <a:cs typeface="Times New Roman" panose="02020603050405020304" pitchFamily="18" charset="0"/>
                </a:rPr>
              </a:br>
              <a:endParaRPr lang="vi-VN" sz="2400">
                <a:latin typeface="Times New Roman" panose="02020603050405020304" pitchFamily="18" charset="0"/>
                <a:cs typeface="Times New Roman" panose="02020603050405020304" pitchFamily="18" charset="0"/>
              </a:endParaRPr>
            </a:p>
          </p:txBody>
        </p:sp>
      </p:grpSp>
      <p:pic>
        <p:nvPicPr>
          <p:cNvPr id="69" name="Picture 68">
            <a:extLst>
              <a:ext uri="{FF2B5EF4-FFF2-40B4-BE49-F238E27FC236}">
                <a16:creationId xmlns:a16="http://schemas.microsoft.com/office/drawing/2014/main" id="{9CE05279-285C-47D0-C42C-4968596C7742}"/>
              </a:ext>
            </a:extLst>
          </p:cNvPr>
          <p:cNvPicPr>
            <a:picLocks noChangeAspect="1"/>
          </p:cNvPicPr>
          <p:nvPr/>
        </p:nvPicPr>
        <p:blipFill rotWithShape="1">
          <a:blip r:embed="rId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9653486" y="1673063"/>
            <a:ext cx="794374" cy="77020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470393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250" fill="hold"/>
                                        <p:tgtEl>
                                          <p:spTgt spid="69"/>
                                        </p:tgtEl>
                                        <p:attrNameLst>
                                          <p:attrName>ppt_w</p:attrName>
                                        </p:attrNameLst>
                                      </p:cBhvr>
                                      <p:tavLst>
                                        <p:tav tm="0">
                                          <p:val>
                                            <p:strVal val="4*#ppt_w"/>
                                          </p:val>
                                        </p:tav>
                                        <p:tav tm="100000">
                                          <p:val>
                                            <p:strVal val="#ppt_w"/>
                                          </p:val>
                                        </p:tav>
                                      </p:tavLst>
                                    </p:anim>
                                    <p:anim calcmode="lin" valueType="num">
                                      <p:cBhvr>
                                        <p:cTn id="13" dur="250" fill="hold"/>
                                        <p:tgtEl>
                                          <p:spTgt spid="6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4D7F9715-EE4B-AFED-53D9-49CDBB38916C}"/>
              </a:ext>
            </a:extLst>
          </p:cNvPr>
          <p:cNvGrpSpPr/>
          <p:nvPr/>
        </p:nvGrpSpPr>
        <p:grpSpPr bwMode="auto">
          <a:xfrm>
            <a:off x="2124038" y="3435352"/>
            <a:ext cx="990600" cy="989012"/>
            <a:chOff x="3760631" y="2078243"/>
            <a:chExt cx="989462" cy="988804"/>
          </a:xfrm>
        </p:grpSpPr>
        <p:sp>
          <p:nvSpPr>
            <p:cNvPr id="3" name="Rectangle 11">
              <a:extLst>
                <a:ext uri="{FF2B5EF4-FFF2-40B4-BE49-F238E27FC236}">
                  <a16:creationId xmlns:a16="http://schemas.microsoft.com/office/drawing/2014/main" id="{FB540F93-DDED-394D-0415-89DA4D0DC01A}"/>
                </a:ext>
              </a:extLst>
            </p:cNvPr>
            <p:cNvSpPr/>
            <p:nvPr/>
          </p:nvSpPr>
          <p:spPr>
            <a:xfrm>
              <a:off x="3760631" y="2203629"/>
              <a:ext cx="875293" cy="863418"/>
            </a:xfrm>
            <a:prstGeom prst="rect">
              <a:avLst/>
            </a:prstGeom>
            <a:solidFill>
              <a:srgbClr val="00B09B">
                <a:alpha val="70000"/>
              </a:srgbClr>
            </a:solidFill>
            <a:ln w="12700" cap="flat" cmpd="sng" algn="ctr">
              <a:noFill/>
              <a:prstDash val="solid"/>
              <a:miter lim="800000"/>
            </a:ln>
            <a:effectLst/>
          </p:spPr>
          <p:txBody>
            <a:bodyPr anchor="ctr"/>
            <a:lstStyle/>
            <a:p>
              <a:pPr algn="ctr">
                <a:defRPr/>
              </a:pPr>
              <a:endParaRPr lang="en-US"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4" name="Rectangle 12">
              <a:extLst>
                <a:ext uri="{FF2B5EF4-FFF2-40B4-BE49-F238E27FC236}">
                  <a16:creationId xmlns:a16="http://schemas.microsoft.com/office/drawing/2014/main" id="{986E1EE2-4947-4FC6-F192-D288295E122C}"/>
                </a:ext>
              </a:extLst>
            </p:cNvPr>
            <p:cNvSpPr/>
            <p:nvPr/>
          </p:nvSpPr>
          <p:spPr>
            <a:xfrm>
              <a:off x="3874800" y="2078243"/>
              <a:ext cx="875293" cy="863418"/>
            </a:xfrm>
            <a:prstGeom prst="rect">
              <a:avLst/>
            </a:prstGeom>
            <a:solidFill>
              <a:srgbClr val="00B09B">
                <a:alpha val="70000"/>
              </a:srgbClr>
            </a:solidFill>
            <a:ln w="12700" cap="flat" cmpd="sng" algn="ctr">
              <a:noFill/>
              <a:prstDash val="solid"/>
              <a:miter lim="800000"/>
            </a:ln>
            <a:effectLst/>
          </p:spPr>
          <p:txBody>
            <a:bodyPr anchor="ctr"/>
            <a:lstStyle/>
            <a:p>
              <a:pPr algn="ctr">
                <a:defRPr/>
              </a:pPr>
              <a:endParaRPr lang="en-US"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5" name="Oval 13">
              <a:extLst>
                <a:ext uri="{FF2B5EF4-FFF2-40B4-BE49-F238E27FC236}">
                  <a16:creationId xmlns:a16="http://schemas.microsoft.com/office/drawing/2014/main" id="{635750F5-323E-5863-B008-45C09011E600}"/>
                </a:ext>
              </a:extLst>
            </p:cNvPr>
            <p:cNvSpPr/>
            <p:nvPr/>
          </p:nvSpPr>
          <p:spPr>
            <a:xfrm>
              <a:off x="3816129" y="2135381"/>
              <a:ext cx="876879" cy="877702"/>
            </a:xfrm>
            <a:prstGeom prst="ellipse">
              <a:avLst/>
            </a:prstGeom>
            <a:noFill/>
            <a:ln w="6350" cap="flat" cmpd="sng" algn="ctr">
              <a:noFill/>
              <a:prstDash val="solid"/>
              <a:miter lim="800000"/>
            </a:ln>
            <a:effectLst/>
          </p:spPr>
          <p:txBody>
            <a:bodyPr anchor="ctr"/>
            <a:lstStyle/>
            <a:p>
              <a:pPr algn="ctr">
                <a:defRPr/>
              </a:pPr>
              <a:r>
                <a:rPr lang="en-US" sz="4000" b="1" kern="0">
                  <a:solidFill>
                    <a:prstClr val="white"/>
                  </a:solidFill>
                  <a:latin typeface="Times New Roman" panose="02020603050405020304" pitchFamily="18" charset="0"/>
                  <a:cs typeface="Times New Roman" panose="02020603050405020304" pitchFamily="18" charset="0"/>
                  <a:sym typeface="+mn-lt"/>
                </a:rPr>
                <a:t>A</a:t>
              </a:r>
              <a:endParaRPr lang="en-US" sz="4000" b="1" kern="0" dirty="0">
                <a:solidFill>
                  <a:prstClr val="white"/>
                </a:solidFill>
                <a:latin typeface="Times New Roman" panose="02020603050405020304" pitchFamily="18" charset="0"/>
                <a:cs typeface="Times New Roman" panose="02020603050405020304" pitchFamily="18" charset="0"/>
                <a:sym typeface="+mn-lt"/>
              </a:endParaRPr>
            </a:p>
          </p:txBody>
        </p:sp>
      </p:grpSp>
      <p:grpSp>
        <p:nvGrpSpPr>
          <p:cNvPr id="6" name="Group 14">
            <a:extLst>
              <a:ext uri="{FF2B5EF4-FFF2-40B4-BE49-F238E27FC236}">
                <a16:creationId xmlns:a16="http://schemas.microsoft.com/office/drawing/2014/main" id="{BD82CF36-3806-62BB-B9C8-C4AFE3239495}"/>
              </a:ext>
            </a:extLst>
          </p:cNvPr>
          <p:cNvGrpSpPr/>
          <p:nvPr/>
        </p:nvGrpSpPr>
        <p:grpSpPr bwMode="auto">
          <a:xfrm>
            <a:off x="2124038" y="4727576"/>
            <a:ext cx="990600" cy="989012"/>
            <a:chOff x="3760631" y="2078243"/>
            <a:chExt cx="989462" cy="988804"/>
          </a:xfrm>
        </p:grpSpPr>
        <p:sp>
          <p:nvSpPr>
            <p:cNvPr id="7" name="Rectangle 15">
              <a:extLst>
                <a:ext uri="{FF2B5EF4-FFF2-40B4-BE49-F238E27FC236}">
                  <a16:creationId xmlns:a16="http://schemas.microsoft.com/office/drawing/2014/main" id="{15D573DB-5D4E-3E11-860D-2551B1DA0909}"/>
                </a:ext>
              </a:extLst>
            </p:cNvPr>
            <p:cNvSpPr/>
            <p:nvPr/>
          </p:nvSpPr>
          <p:spPr>
            <a:xfrm>
              <a:off x="3760631" y="2203629"/>
              <a:ext cx="875293" cy="863418"/>
            </a:xfrm>
            <a:prstGeom prst="rect">
              <a:avLst/>
            </a:prstGeom>
            <a:solidFill>
              <a:srgbClr val="0175BE">
                <a:alpha val="70000"/>
              </a:srgbClr>
            </a:solidFill>
            <a:ln w="12700" cap="flat" cmpd="sng" algn="ctr">
              <a:noFill/>
              <a:prstDash val="solid"/>
              <a:miter lim="800000"/>
            </a:ln>
            <a:effectLst/>
          </p:spPr>
          <p:txBody>
            <a:bodyPr anchor="ctr"/>
            <a:lstStyle/>
            <a:p>
              <a:pPr algn="ctr">
                <a:defRPr/>
              </a:pPr>
              <a:endParaRPr lang="en-US"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8" name="Rectangle 16">
              <a:extLst>
                <a:ext uri="{FF2B5EF4-FFF2-40B4-BE49-F238E27FC236}">
                  <a16:creationId xmlns:a16="http://schemas.microsoft.com/office/drawing/2014/main" id="{34EB4FC4-B2FE-71AB-47C6-E503AE12994A}"/>
                </a:ext>
              </a:extLst>
            </p:cNvPr>
            <p:cNvSpPr/>
            <p:nvPr/>
          </p:nvSpPr>
          <p:spPr>
            <a:xfrm>
              <a:off x="3874800" y="2078243"/>
              <a:ext cx="875293" cy="863418"/>
            </a:xfrm>
            <a:prstGeom prst="rect">
              <a:avLst/>
            </a:prstGeom>
            <a:solidFill>
              <a:srgbClr val="0175BE">
                <a:alpha val="70000"/>
              </a:srgbClr>
            </a:solidFill>
            <a:ln w="12700" cap="flat" cmpd="sng" algn="ctr">
              <a:noFill/>
              <a:prstDash val="solid"/>
              <a:miter lim="800000"/>
            </a:ln>
            <a:effectLst/>
          </p:spPr>
          <p:txBody>
            <a:bodyPr anchor="ctr"/>
            <a:lstStyle/>
            <a:p>
              <a:pPr algn="ctr">
                <a:defRPr/>
              </a:pPr>
              <a:endParaRPr lang="en-US"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9" name="Oval 17">
              <a:extLst>
                <a:ext uri="{FF2B5EF4-FFF2-40B4-BE49-F238E27FC236}">
                  <a16:creationId xmlns:a16="http://schemas.microsoft.com/office/drawing/2014/main" id="{53242B1D-BE9E-EA3F-229B-9C20054A18CC}"/>
                </a:ext>
              </a:extLst>
            </p:cNvPr>
            <p:cNvSpPr/>
            <p:nvPr/>
          </p:nvSpPr>
          <p:spPr>
            <a:xfrm>
              <a:off x="3816129" y="2135381"/>
              <a:ext cx="876879" cy="877702"/>
            </a:xfrm>
            <a:prstGeom prst="ellipse">
              <a:avLst/>
            </a:prstGeom>
            <a:noFill/>
            <a:ln w="6350" cap="flat" cmpd="sng" algn="ctr">
              <a:noFill/>
              <a:prstDash val="solid"/>
              <a:miter lim="800000"/>
            </a:ln>
            <a:effectLst/>
          </p:spPr>
          <p:txBody>
            <a:bodyPr anchor="ctr"/>
            <a:lstStyle/>
            <a:p>
              <a:pPr algn="ctr">
                <a:defRPr/>
              </a:pPr>
              <a:r>
                <a:rPr lang="en-US" sz="4000" b="1" kern="0">
                  <a:solidFill>
                    <a:prstClr val="white"/>
                  </a:solidFill>
                  <a:latin typeface="Times New Roman" panose="02020603050405020304" pitchFamily="18" charset="0"/>
                  <a:cs typeface="Times New Roman" panose="02020603050405020304" pitchFamily="18" charset="0"/>
                  <a:sym typeface="+mn-lt"/>
                </a:rPr>
                <a:t>C</a:t>
              </a:r>
              <a:endParaRPr lang="en-US" sz="4000" b="1" kern="0" dirty="0">
                <a:solidFill>
                  <a:prstClr val="white"/>
                </a:solidFill>
                <a:latin typeface="Times New Roman" panose="02020603050405020304" pitchFamily="18" charset="0"/>
                <a:cs typeface="Times New Roman" panose="02020603050405020304" pitchFamily="18" charset="0"/>
                <a:sym typeface="+mn-lt"/>
              </a:endParaRPr>
            </a:p>
          </p:txBody>
        </p:sp>
      </p:grpSp>
      <p:sp>
        <p:nvSpPr>
          <p:cNvPr id="10" name="Content Placeholder 2">
            <a:extLst>
              <a:ext uri="{FF2B5EF4-FFF2-40B4-BE49-F238E27FC236}">
                <a16:creationId xmlns:a16="http://schemas.microsoft.com/office/drawing/2014/main" id="{8E542531-ED39-BC3E-3235-04BC09A951C0}"/>
              </a:ext>
            </a:extLst>
          </p:cNvPr>
          <p:cNvSpPr txBox="1"/>
          <p:nvPr/>
        </p:nvSpPr>
        <p:spPr bwMode="auto">
          <a:xfrm>
            <a:off x="3200366" y="3602036"/>
            <a:ext cx="30972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719" rIns="91371" bIns="45719"/>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fontAlgn="base">
              <a:lnSpc>
                <a:spcPct val="100000"/>
              </a:lnSpc>
              <a:spcBef>
                <a:spcPct val="20000"/>
              </a:spcBef>
              <a:spcAft>
                <a:spcPct val="0"/>
              </a:spcAft>
              <a:buNone/>
            </a:pPr>
            <a:r>
              <a:rPr lang="vi-VN">
                <a:latin typeface="Times New Roman" panose="02020603050405020304" pitchFamily="18" charset="0"/>
                <a:cs typeface="Times New Roman" panose="02020603050405020304" pitchFamily="18" charset="0"/>
              </a:rPr>
              <a:t>Al, Mg, Na, K.</a:t>
            </a:r>
            <a:endParaRPr lang="en-US" altLang="zh-CN" sz="1067" kern="0" dirty="0">
              <a:solidFill>
                <a:srgbClr val="16294C"/>
              </a:solidFill>
              <a:latin typeface="Times New Roman" panose="02020603050405020304" pitchFamily="18" charset="0"/>
              <a:cs typeface="Times New Roman" panose="02020603050405020304" pitchFamily="18" charset="0"/>
              <a:sym typeface="+mn-lt"/>
            </a:endParaRPr>
          </a:p>
        </p:txBody>
      </p:sp>
      <p:sp>
        <p:nvSpPr>
          <p:cNvPr id="11" name="Content Placeholder 2">
            <a:extLst>
              <a:ext uri="{FF2B5EF4-FFF2-40B4-BE49-F238E27FC236}">
                <a16:creationId xmlns:a16="http://schemas.microsoft.com/office/drawing/2014/main" id="{BC19132E-886C-ADCC-F9DA-27C8A8253604}"/>
              </a:ext>
            </a:extLst>
          </p:cNvPr>
          <p:cNvSpPr txBox="1"/>
          <p:nvPr/>
        </p:nvSpPr>
        <p:spPr bwMode="auto">
          <a:xfrm>
            <a:off x="3200366" y="4853034"/>
            <a:ext cx="3097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719" rIns="91371" bIns="45719"/>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fontAlgn="base">
              <a:lnSpc>
                <a:spcPct val="100000"/>
              </a:lnSpc>
              <a:spcBef>
                <a:spcPct val="20000"/>
              </a:spcBef>
              <a:spcAft>
                <a:spcPct val="0"/>
              </a:spcAft>
              <a:buNone/>
            </a:pPr>
            <a:r>
              <a:rPr lang="vi-VN">
                <a:latin typeface="Times New Roman" panose="02020603050405020304" pitchFamily="18" charset="0"/>
                <a:cs typeface="Times New Roman" panose="02020603050405020304" pitchFamily="18" charset="0"/>
              </a:rPr>
              <a:t>K, Na, Mg, Al.    </a:t>
            </a:r>
            <a:endParaRPr lang="en-US" altLang="zh-CN" sz="1067" kern="0" dirty="0">
              <a:solidFill>
                <a:srgbClr val="16294C"/>
              </a:solidFill>
              <a:latin typeface="Times New Roman" panose="02020603050405020304" pitchFamily="18" charset="0"/>
              <a:cs typeface="Times New Roman" panose="02020603050405020304" pitchFamily="18" charset="0"/>
              <a:sym typeface="+mn-lt"/>
            </a:endParaRPr>
          </a:p>
        </p:txBody>
      </p:sp>
      <p:grpSp>
        <p:nvGrpSpPr>
          <p:cNvPr id="12" name="Group 26">
            <a:extLst>
              <a:ext uri="{FF2B5EF4-FFF2-40B4-BE49-F238E27FC236}">
                <a16:creationId xmlns:a16="http://schemas.microsoft.com/office/drawing/2014/main" id="{1A9AFC89-5042-1219-098F-2A375BB2E30B}"/>
              </a:ext>
            </a:extLst>
          </p:cNvPr>
          <p:cNvGrpSpPr/>
          <p:nvPr/>
        </p:nvGrpSpPr>
        <p:grpSpPr bwMode="auto">
          <a:xfrm>
            <a:off x="6561101" y="3429000"/>
            <a:ext cx="989013" cy="989012"/>
            <a:chOff x="3760631" y="2078243"/>
            <a:chExt cx="989462" cy="988804"/>
          </a:xfrm>
        </p:grpSpPr>
        <p:sp>
          <p:nvSpPr>
            <p:cNvPr id="13" name="Rectangle 27">
              <a:extLst>
                <a:ext uri="{FF2B5EF4-FFF2-40B4-BE49-F238E27FC236}">
                  <a16:creationId xmlns:a16="http://schemas.microsoft.com/office/drawing/2014/main" id="{46520E93-451C-C59A-2AF3-4D2C8CC50D59}"/>
                </a:ext>
              </a:extLst>
            </p:cNvPr>
            <p:cNvSpPr/>
            <p:nvPr/>
          </p:nvSpPr>
          <p:spPr>
            <a:xfrm>
              <a:off x="3760631" y="2203629"/>
              <a:ext cx="875110" cy="863418"/>
            </a:xfrm>
            <a:prstGeom prst="rect">
              <a:avLst/>
            </a:prstGeom>
            <a:solidFill>
              <a:srgbClr val="DF361F">
                <a:alpha val="70000"/>
              </a:srgbClr>
            </a:solidFill>
            <a:ln w="12700" cap="flat" cmpd="sng" algn="ctr">
              <a:noFill/>
              <a:prstDash val="solid"/>
              <a:miter lim="800000"/>
            </a:ln>
            <a:effectLst/>
          </p:spPr>
          <p:txBody>
            <a:bodyPr anchor="ctr"/>
            <a:lstStyle/>
            <a:p>
              <a:pPr algn="ctr">
                <a:defRPr/>
              </a:pPr>
              <a:endParaRPr lang="en-US"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14" name="Rectangle 28">
              <a:extLst>
                <a:ext uri="{FF2B5EF4-FFF2-40B4-BE49-F238E27FC236}">
                  <a16:creationId xmlns:a16="http://schemas.microsoft.com/office/drawing/2014/main" id="{78CCB884-F2CC-6CBD-26E2-22592BB12BD0}"/>
                </a:ext>
              </a:extLst>
            </p:cNvPr>
            <p:cNvSpPr/>
            <p:nvPr/>
          </p:nvSpPr>
          <p:spPr>
            <a:xfrm>
              <a:off x="3874983" y="2078243"/>
              <a:ext cx="875110" cy="863418"/>
            </a:xfrm>
            <a:prstGeom prst="rect">
              <a:avLst/>
            </a:prstGeom>
            <a:solidFill>
              <a:srgbClr val="DF361F">
                <a:alpha val="70000"/>
              </a:srgbClr>
            </a:solidFill>
            <a:ln w="12700" cap="flat" cmpd="sng" algn="ctr">
              <a:noFill/>
              <a:prstDash val="solid"/>
              <a:miter lim="800000"/>
            </a:ln>
            <a:effectLst/>
          </p:spPr>
          <p:txBody>
            <a:bodyPr anchor="ctr"/>
            <a:lstStyle/>
            <a:p>
              <a:pPr algn="ctr">
                <a:defRPr/>
              </a:pPr>
              <a:endParaRPr lang="en-US"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15" name="Oval 29">
              <a:extLst>
                <a:ext uri="{FF2B5EF4-FFF2-40B4-BE49-F238E27FC236}">
                  <a16:creationId xmlns:a16="http://schemas.microsoft.com/office/drawing/2014/main" id="{610F56E8-7206-131E-AE89-9EE4F086D6AD}"/>
                </a:ext>
              </a:extLst>
            </p:cNvPr>
            <p:cNvSpPr/>
            <p:nvPr/>
          </p:nvSpPr>
          <p:spPr>
            <a:xfrm>
              <a:off x="3816219" y="2135381"/>
              <a:ext cx="876698" cy="877702"/>
            </a:xfrm>
            <a:prstGeom prst="ellipse">
              <a:avLst/>
            </a:prstGeom>
            <a:noFill/>
            <a:ln w="6350" cap="flat" cmpd="sng" algn="ctr">
              <a:noFill/>
              <a:prstDash val="solid"/>
              <a:miter lim="800000"/>
            </a:ln>
            <a:effectLst/>
          </p:spPr>
          <p:txBody>
            <a:bodyPr anchor="ctr"/>
            <a:lstStyle/>
            <a:p>
              <a:pPr algn="ctr">
                <a:defRPr/>
              </a:pPr>
              <a:r>
                <a:rPr lang="en-US" sz="4000" b="1" kern="0">
                  <a:solidFill>
                    <a:prstClr val="white"/>
                  </a:solidFill>
                  <a:latin typeface="Times New Roman" panose="02020603050405020304" pitchFamily="18" charset="0"/>
                  <a:cs typeface="Times New Roman" panose="02020603050405020304" pitchFamily="18" charset="0"/>
                  <a:sym typeface="+mn-lt"/>
                </a:rPr>
                <a:t>B</a:t>
              </a:r>
              <a:endParaRPr lang="en-US" sz="4000" b="1" kern="0" dirty="0">
                <a:solidFill>
                  <a:prstClr val="white"/>
                </a:solidFill>
                <a:latin typeface="Times New Roman" panose="02020603050405020304" pitchFamily="18" charset="0"/>
                <a:cs typeface="Times New Roman" panose="02020603050405020304" pitchFamily="18" charset="0"/>
                <a:sym typeface="+mn-lt"/>
              </a:endParaRPr>
            </a:p>
          </p:txBody>
        </p:sp>
      </p:grpSp>
      <p:grpSp>
        <p:nvGrpSpPr>
          <p:cNvPr id="16" name="Group 30">
            <a:extLst>
              <a:ext uri="{FF2B5EF4-FFF2-40B4-BE49-F238E27FC236}">
                <a16:creationId xmlns:a16="http://schemas.microsoft.com/office/drawing/2014/main" id="{36A88642-FE03-D900-1B42-11255DCC5385}"/>
              </a:ext>
            </a:extLst>
          </p:cNvPr>
          <p:cNvGrpSpPr/>
          <p:nvPr/>
        </p:nvGrpSpPr>
        <p:grpSpPr bwMode="auto">
          <a:xfrm>
            <a:off x="6561101" y="4730752"/>
            <a:ext cx="989013" cy="989012"/>
            <a:chOff x="3760631" y="2078243"/>
            <a:chExt cx="989462" cy="988804"/>
          </a:xfrm>
        </p:grpSpPr>
        <p:sp>
          <p:nvSpPr>
            <p:cNvPr id="17" name="Rectangle 31">
              <a:extLst>
                <a:ext uri="{FF2B5EF4-FFF2-40B4-BE49-F238E27FC236}">
                  <a16:creationId xmlns:a16="http://schemas.microsoft.com/office/drawing/2014/main" id="{C9230B0A-1AA8-3061-87A8-3306405C0941}"/>
                </a:ext>
              </a:extLst>
            </p:cNvPr>
            <p:cNvSpPr/>
            <p:nvPr/>
          </p:nvSpPr>
          <p:spPr>
            <a:xfrm>
              <a:off x="3760631" y="2203629"/>
              <a:ext cx="875110" cy="863418"/>
            </a:xfrm>
            <a:prstGeom prst="rect">
              <a:avLst/>
            </a:prstGeom>
            <a:solidFill>
              <a:srgbClr val="44546A">
                <a:alpha val="70000"/>
              </a:srgbClr>
            </a:solidFill>
            <a:ln w="12700" cap="flat" cmpd="sng" algn="ctr">
              <a:noFill/>
              <a:prstDash val="solid"/>
              <a:miter lim="800000"/>
            </a:ln>
            <a:effectLst/>
          </p:spPr>
          <p:txBody>
            <a:bodyPr anchor="ctr"/>
            <a:lstStyle/>
            <a:p>
              <a:pPr algn="ctr">
                <a:defRPr/>
              </a:pPr>
              <a:endParaRPr lang="en-US"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18" name="Rectangle 32">
              <a:extLst>
                <a:ext uri="{FF2B5EF4-FFF2-40B4-BE49-F238E27FC236}">
                  <a16:creationId xmlns:a16="http://schemas.microsoft.com/office/drawing/2014/main" id="{2A54EF4B-4C9B-EF1F-3963-5AAD6BA0DCD6}"/>
                </a:ext>
              </a:extLst>
            </p:cNvPr>
            <p:cNvSpPr/>
            <p:nvPr/>
          </p:nvSpPr>
          <p:spPr>
            <a:xfrm>
              <a:off x="3874983" y="2078243"/>
              <a:ext cx="875110" cy="863418"/>
            </a:xfrm>
            <a:prstGeom prst="rect">
              <a:avLst/>
            </a:prstGeom>
            <a:solidFill>
              <a:srgbClr val="44546A">
                <a:alpha val="70000"/>
              </a:srgbClr>
            </a:solidFill>
            <a:ln w="12700" cap="flat" cmpd="sng" algn="ctr">
              <a:noFill/>
              <a:prstDash val="solid"/>
              <a:miter lim="800000"/>
            </a:ln>
            <a:effectLst/>
          </p:spPr>
          <p:txBody>
            <a:bodyPr anchor="ctr"/>
            <a:lstStyle/>
            <a:p>
              <a:pPr algn="ctr">
                <a:defRPr/>
              </a:pPr>
              <a:endParaRPr lang="en-US"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19" name="Oval 33">
              <a:extLst>
                <a:ext uri="{FF2B5EF4-FFF2-40B4-BE49-F238E27FC236}">
                  <a16:creationId xmlns:a16="http://schemas.microsoft.com/office/drawing/2014/main" id="{317AE4BD-973A-15AC-4837-1C06FAA85DA7}"/>
                </a:ext>
              </a:extLst>
            </p:cNvPr>
            <p:cNvSpPr/>
            <p:nvPr/>
          </p:nvSpPr>
          <p:spPr>
            <a:xfrm>
              <a:off x="3816219" y="2135381"/>
              <a:ext cx="876698" cy="877702"/>
            </a:xfrm>
            <a:prstGeom prst="ellipse">
              <a:avLst/>
            </a:prstGeom>
            <a:noFill/>
            <a:ln w="6350" cap="flat" cmpd="sng" algn="ctr">
              <a:noFill/>
              <a:prstDash val="solid"/>
              <a:miter lim="800000"/>
            </a:ln>
            <a:effectLst/>
          </p:spPr>
          <p:txBody>
            <a:bodyPr anchor="ctr"/>
            <a:lstStyle/>
            <a:p>
              <a:pPr algn="ctr">
                <a:defRPr/>
              </a:pPr>
              <a:r>
                <a:rPr lang="en-US" sz="4000" b="1" kern="0">
                  <a:solidFill>
                    <a:prstClr val="white"/>
                  </a:solidFill>
                  <a:latin typeface="Times New Roman" panose="02020603050405020304" pitchFamily="18" charset="0"/>
                  <a:cs typeface="Times New Roman" panose="02020603050405020304" pitchFamily="18" charset="0"/>
                  <a:sym typeface="+mn-lt"/>
                </a:rPr>
                <a:t>D</a:t>
              </a:r>
              <a:endParaRPr lang="en-US" sz="4000" b="1" kern="0" dirty="0">
                <a:solidFill>
                  <a:prstClr val="white"/>
                </a:solidFill>
                <a:latin typeface="Times New Roman" panose="02020603050405020304" pitchFamily="18" charset="0"/>
                <a:cs typeface="Times New Roman" panose="02020603050405020304" pitchFamily="18" charset="0"/>
                <a:sym typeface="+mn-lt"/>
              </a:endParaRPr>
            </a:p>
          </p:txBody>
        </p:sp>
      </p:grpSp>
      <p:sp>
        <p:nvSpPr>
          <p:cNvPr id="20" name="Content Placeholder 2">
            <a:extLst>
              <a:ext uri="{FF2B5EF4-FFF2-40B4-BE49-F238E27FC236}">
                <a16:creationId xmlns:a16="http://schemas.microsoft.com/office/drawing/2014/main" id="{239685AA-D386-0462-034B-C27A3B9F086A}"/>
              </a:ext>
            </a:extLst>
          </p:cNvPr>
          <p:cNvSpPr txBox="1"/>
          <p:nvPr/>
        </p:nvSpPr>
        <p:spPr bwMode="auto">
          <a:xfrm>
            <a:off x="7637427" y="3602036"/>
            <a:ext cx="30972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719" rIns="91371" bIns="45719"/>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fontAlgn="base">
              <a:lnSpc>
                <a:spcPct val="100000"/>
              </a:lnSpc>
              <a:spcBef>
                <a:spcPct val="20000"/>
              </a:spcBef>
              <a:spcAft>
                <a:spcPct val="0"/>
              </a:spcAft>
              <a:buNone/>
            </a:pPr>
            <a:r>
              <a:rPr lang="vi-VN">
                <a:latin typeface="Times New Roman" panose="02020603050405020304" pitchFamily="18" charset="0"/>
                <a:cs typeface="Times New Roman" panose="02020603050405020304" pitchFamily="18" charset="0"/>
              </a:rPr>
              <a:t>Mg, Al, Na, K.</a:t>
            </a:r>
            <a:endParaRPr lang="en-US" altLang="zh-CN" sz="1067" kern="0" dirty="0">
              <a:solidFill>
                <a:srgbClr val="16294C"/>
              </a:solidFill>
              <a:latin typeface="Times New Roman" panose="02020603050405020304" pitchFamily="18" charset="0"/>
              <a:cs typeface="Times New Roman" panose="02020603050405020304" pitchFamily="18" charset="0"/>
              <a:sym typeface="+mn-lt"/>
            </a:endParaRPr>
          </a:p>
        </p:txBody>
      </p:sp>
      <p:sp>
        <p:nvSpPr>
          <p:cNvPr id="21" name="Content Placeholder 2">
            <a:extLst>
              <a:ext uri="{FF2B5EF4-FFF2-40B4-BE49-F238E27FC236}">
                <a16:creationId xmlns:a16="http://schemas.microsoft.com/office/drawing/2014/main" id="{FD72360D-DCBB-8BAF-EA78-1F4F233FCCC2}"/>
              </a:ext>
            </a:extLst>
          </p:cNvPr>
          <p:cNvSpPr txBox="1"/>
          <p:nvPr/>
        </p:nvSpPr>
        <p:spPr bwMode="auto">
          <a:xfrm>
            <a:off x="7643775" y="4853034"/>
            <a:ext cx="3097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1" tIns="45719" rIns="91371" bIns="45719"/>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fontAlgn="base">
              <a:lnSpc>
                <a:spcPct val="100000"/>
              </a:lnSpc>
              <a:spcBef>
                <a:spcPct val="20000"/>
              </a:spcBef>
              <a:spcAft>
                <a:spcPct val="0"/>
              </a:spcAft>
              <a:buNone/>
            </a:pPr>
            <a:r>
              <a:rPr lang="vi-VN">
                <a:latin typeface="Times New Roman" panose="02020603050405020304" pitchFamily="18" charset="0"/>
                <a:cs typeface="Times New Roman" panose="02020603050405020304" pitchFamily="18" charset="0"/>
              </a:rPr>
              <a:t>Na, K, Mg,Al.</a:t>
            </a:r>
            <a:endParaRPr lang="en-US" altLang="zh-CN" sz="1067" kern="0" dirty="0">
              <a:solidFill>
                <a:srgbClr val="16294C"/>
              </a:solidFill>
              <a:latin typeface="Times New Roman" panose="02020603050405020304" pitchFamily="18" charset="0"/>
              <a:cs typeface="Times New Roman" panose="02020603050405020304" pitchFamily="18" charset="0"/>
              <a:sym typeface="+mn-lt"/>
            </a:endParaRPr>
          </a:p>
        </p:txBody>
      </p:sp>
      <p:grpSp>
        <p:nvGrpSpPr>
          <p:cNvPr id="22" name="Group 21">
            <a:extLst>
              <a:ext uri="{FF2B5EF4-FFF2-40B4-BE49-F238E27FC236}">
                <a16:creationId xmlns:a16="http://schemas.microsoft.com/office/drawing/2014/main" id="{C173129C-2FAF-0C73-8571-09624E964D20}"/>
              </a:ext>
            </a:extLst>
          </p:cNvPr>
          <p:cNvGrpSpPr/>
          <p:nvPr/>
        </p:nvGrpSpPr>
        <p:grpSpPr>
          <a:xfrm>
            <a:off x="1148746" y="1569404"/>
            <a:ext cx="10241280" cy="1075118"/>
            <a:chOff x="633046" y="645999"/>
            <a:chExt cx="11132027" cy="1127329"/>
          </a:xfrm>
        </p:grpSpPr>
        <p:sp>
          <p:nvSpPr>
            <p:cNvPr id="23" name="Rectangle: Rounded Corners 22">
              <a:extLst>
                <a:ext uri="{FF2B5EF4-FFF2-40B4-BE49-F238E27FC236}">
                  <a16:creationId xmlns:a16="http://schemas.microsoft.com/office/drawing/2014/main" id="{81F24F19-2635-7AEC-3354-179AE9A0774E}"/>
                </a:ext>
              </a:extLst>
            </p:cNvPr>
            <p:cNvSpPr/>
            <p:nvPr/>
          </p:nvSpPr>
          <p:spPr>
            <a:xfrm>
              <a:off x="633046" y="645999"/>
              <a:ext cx="11132027" cy="1127329"/>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4B67CF7-7A47-1C7B-F21F-7132A4118D04}"/>
                </a:ext>
              </a:extLst>
            </p:cNvPr>
            <p:cNvSpPr txBox="1"/>
            <p:nvPr/>
          </p:nvSpPr>
          <p:spPr>
            <a:xfrm>
              <a:off x="633046" y="744524"/>
              <a:ext cx="11132027" cy="985718"/>
            </a:xfrm>
            <a:prstGeom prst="rect">
              <a:avLst/>
            </a:prstGeom>
            <a:noFill/>
          </p:spPr>
          <p:txBody>
            <a:bodyPr wrap="square">
              <a:spAutoFit/>
            </a:bodyPr>
            <a:lstStyle/>
            <a:p>
              <a:pPr>
                <a:lnSpc>
                  <a:spcPct val="120000"/>
                </a:lnSpc>
              </a:pPr>
              <a:r>
                <a:rPr lang="vi-VN" sz="2400" b="1">
                  <a:solidFill>
                    <a:srgbClr val="FF0000"/>
                  </a:solidFill>
                  <a:latin typeface="Times New Roman" panose="02020603050405020304" pitchFamily="18" charset="0"/>
                  <a:cs typeface="Times New Roman" panose="02020603050405020304" pitchFamily="18" charset="0"/>
                </a:rPr>
                <a:t>Câu 4: </a:t>
              </a:r>
              <a:r>
                <a:rPr lang="vi-VN" sz="2400">
                  <a:latin typeface="Times New Roman" panose="02020603050405020304" pitchFamily="18" charset="0"/>
                  <a:cs typeface="Times New Roman" panose="02020603050405020304" pitchFamily="18" charset="0"/>
                </a:rPr>
                <a:t>Cho các nguyên tố: </a:t>
              </a:r>
              <a:r>
                <a:rPr lang="vi-VN" sz="2400" baseline="-25000">
                  <a:latin typeface="Times New Roman" panose="02020603050405020304" pitchFamily="18" charset="0"/>
                  <a:cs typeface="Times New Roman" panose="02020603050405020304" pitchFamily="18" charset="0"/>
                </a:rPr>
                <a:t>11</a:t>
              </a:r>
              <a:r>
                <a:rPr lang="vi-VN" sz="2400">
                  <a:latin typeface="Times New Roman" panose="02020603050405020304" pitchFamily="18" charset="0"/>
                  <a:cs typeface="Times New Roman" panose="02020603050405020304" pitchFamily="18" charset="0"/>
                </a:rPr>
                <a:t>Na, </a:t>
              </a:r>
              <a:r>
                <a:rPr lang="vi-VN" sz="2400" baseline="-25000">
                  <a:latin typeface="Times New Roman" panose="02020603050405020304" pitchFamily="18" charset="0"/>
                  <a:cs typeface="Times New Roman" panose="02020603050405020304" pitchFamily="18" charset="0"/>
                </a:rPr>
                <a:t>12</a:t>
              </a:r>
              <a:r>
                <a:rPr lang="vi-VN" sz="2400">
                  <a:latin typeface="Times New Roman" panose="02020603050405020304" pitchFamily="18" charset="0"/>
                  <a:cs typeface="Times New Roman" panose="02020603050405020304" pitchFamily="18" charset="0"/>
                </a:rPr>
                <a:t>Mg, </a:t>
              </a:r>
              <a:r>
                <a:rPr lang="vi-VN" sz="2400" baseline="-25000">
                  <a:latin typeface="Times New Roman" panose="02020603050405020304" pitchFamily="18" charset="0"/>
                  <a:cs typeface="Times New Roman" panose="02020603050405020304" pitchFamily="18" charset="0"/>
                </a:rPr>
                <a:t>13</a:t>
              </a:r>
              <a:r>
                <a:rPr lang="vi-VN" sz="2400">
                  <a:latin typeface="Times New Roman" panose="02020603050405020304" pitchFamily="18" charset="0"/>
                  <a:cs typeface="Times New Roman" panose="02020603050405020304" pitchFamily="18" charset="0"/>
                </a:rPr>
                <a:t>Al, </a:t>
              </a:r>
              <a:r>
                <a:rPr lang="vi-VN" sz="2400" baseline="-25000">
                  <a:latin typeface="Times New Roman" panose="02020603050405020304" pitchFamily="18" charset="0"/>
                  <a:cs typeface="Times New Roman" panose="02020603050405020304" pitchFamily="18" charset="0"/>
                </a:rPr>
                <a:t>19</a:t>
              </a:r>
              <a:r>
                <a:rPr lang="vi-VN" sz="2400">
                  <a:latin typeface="Times New Roman" panose="02020603050405020304" pitchFamily="18" charset="0"/>
                  <a:cs typeface="Times New Roman" panose="02020603050405020304" pitchFamily="18" charset="0"/>
                </a:rPr>
                <a:t>K. Dãy các nguyên tố nào sau đây được xếp theo chiều tính kim loại tăng dần:</a:t>
              </a:r>
            </a:p>
          </p:txBody>
        </p:sp>
      </p:grpSp>
      <p:pic>
        <p:nvPicPr>
          <p:cNvPr id="25" name="Picture 24">
            <a:extLst>
              <a:ext uri="{FF2B5EF4-FFF2-40B4-BE49-F238E27FC236}">
                <a16:creationId xmlns:a16="http://schemas.microsoft.com/office/drawing/2014/main" id="{3829D79D-0469-9A09-4EA3-4D48570E7382}"/>
              </a:ext>
            </a:extLst>
          </p:cNvPr>
          <p:cNvPicPr>
            <a:picLocks noChangeAspect="1"/>
          </p:cNvPicPr>
          <p:nvPr/>
        </p:nvPicPr>
        <p:blipFill rotWithShape="1">
          <a:blip r:embed="rId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5546861" y="3363651"/>
            <a:ext cx="794374" cy="77020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829582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par>
                                <p:cTn id="17" presetID="5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 calcmode="lin" valueType="num">
                                      <p:cBhvr>
                                        <p:cTn id="2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1"/>
                                        </p:tgtEl>
                                      </p:cBhvr>
                                    </p:animEffect>
                                  </p:childTnLst>
                                </p:cTn>
                              </p:par>
                              <p:par>
                                <p:cTn id="29" presetID="5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Scale>
                                      <p:cBhvr>
                                        <p:cTn id="3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2"/>
                                        </p:tgtEl>
                                        <p:attrNameLst>
                                          <p:attrName>ppt_x</p:attrName>
                                          <p:attrName>ppt_y</p:attrName>
                                        </p:attrNameLst>
                                      </p:cBhvr>
                                    </p:animMotion>
                                    <p:animEffect transition="in" filter="fade">
                                      <p:cBhvr>
                                        <p:cTn id="33" dur="1000"/>
                                        <p:tgtEl>
                                          <p:spTgt spid="12"/>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0"/>
                                        </p:tgtEl>
                                      </p:cBhvr>
                                    </p:animEffect>
                                  </p:childTnLst>
                                </p:cTn>
                              </p:par>
                              <p:par>
                                <p:cTn id="41" presetID="52"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Scale>
                                      <p:cBhvr>
                                        <p:cTn id="4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16"/>
                                        </p:tgtEl>
                                        <p:attrNameLst>
                                          <p:attrName>ppt_x</p:attrName>
                                          <p:attrName>ppt_y</p:attrName>
                                        </p:attrNameLst>
                                      </p:cBhvr>
                                    </p:animMotion>
                                    <p:animEffect transition="in" filter="fade">
                                      <p:cBhvr>
                                        <p:cTn id="45" dur="1000"/>
                                        <p:tgtEl>
                                          <p:spTgt spid="16"/>
                                        </p:tgtEl>
                                      </p:cBhvr>
                                    </p:animEffect>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1"/>
                                        </p:tgtEl>
                                        <p:attrNameLst>
                                          <p:attrName>ppt_y</p:attrName>
                                        </p:attrNameLst>
                                      </p:cBhvr>
                                      <p:tavLst>
                                        <p:tav tm="0">
                                          <p:val>
                                            <p:strVal val="#ppt_y"/>
                                          </p:val>
                                        </p:tav>
                                        <p:tav tm="100000">
                                          <p:val>
                                            <p:strVal val="#ppt_y"/>
                                          </p:val>
                                        </p:tav>
                                      </p:tavLst>
                                    </p:anim>
                                    <p:anim calcmode="lin" valueType="num">
                                      <p:cBhvr>
                                        <p:cTn id="5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32"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250" fill="hold"/>
                                        <p:tgtEl>
                                          <p:spTgt spid="25"/>
                                        </p:tgtEl>
                                        <p:attrNameLst>
                                          <p:attrName>ppt_w</p:attrName>
                                        </p:attrNameLst>
                                      </p:cBhvr>
                                      <p:tavLst>
                                        <p:tav tm="0">
                                          <p:val>
                                            <p:strVal val="4*#ppt_w"/>
                                          </p:val>
                                        </p:tav>
                                        <p:tav tm="100000">
                                          <p:val>
                                            <p:strVal val="#ppt_w"/>
                                          </p:val>
                                        </p:tav>
                                      </p:tavLst>
                                    </p:anim>
                                    <p:anim calcmode="lin" valueType="num">
                                      <p:cBhvr>
                                        <p:cTn id="58"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ED823E1-979E-15F3-2F4C-F5FBDB573898}"/>
              </a:ext>
            </a:extLst>
          </p:cNvPr>
          <p:cNvSpPr/>
          <p:nvPr/>
        </p:nvSpPr>
        <p:spPr>
          <a:xfrm>
            <a:off x="1209819" y="3009632"/>
            <a:ext cx="2441575" cy="1508125"/>
          </a:xfrm>
          <a:prstGeom prst="rect">
            <a:avLst/>
          </a:prstGeom>
          <a:solidFill>
            <a:srgbClr val="DF361F"/>
          </a:solidFill>
          <a:ln w="12700" cap="flat" cmpd="sng" algn="ctr">
            <a:noFill/>
            <a:prstDash val="solid"/>
            <a:miter lim="800000"/>
          </a:ln>
          <a:effectLst/>
        </p:spPr>
        <p:txBody>
          <a:bodyPr lIns="91376" tIns="45719" rIns="91376" bIns="45719" anchor="ctr"/>
          <a:lstStyle/>
          <a:p>
            <a:pPr algn="ctr" defTabSz="913530">
              <a:defRPr/>
            </a:pPr>
            <a:endParaRPr lang="en-US" sz="2400" kern="0">
              <a:solidFill>
                <a:prstClr val="white"/>
              </a:solidFill>
              <a:cs typeface="+mn-ea"/>
              <a:sym typeface="+mn-lt"/>
            </a:endParaRPr>
          </a:p>
        </p:txBody>
      </p:sp>
      <p:sp>
        <p:nvSpPr>
          <p:cNvPr id="3" name="Rectangle 8">
            <a:extLst>
              <a:ext uri="{FF2B5EF4-FFF2-40B4-BE49-F238E27FC236}">
                <a16:creationId xmlns:a16="http://schemas.microsoft.com/office/drawing/2014/main" id="{04A9209E-423A-1CAE-3F30-48D232B78841}"/>
              </a:ext>
            </a:extLst>
          </p:cNvPr>
          <p:cNvSpPr/>
          <p:nvPr/>
        </p:nvSpPr>
        <p:spPr>
          <a:xfrm>
            <a:off x="3662219" y="4517757"/>
            <a:ext cx="2439987" cy="1509712"/>
          </a:xfrm>
          <a:prstGeom prst="rect">
            <a:avLst/>
          </a:prstGeom>
          <a:solidFill>
            <a:srgbClr val="FA9C00"/>
          </a:solidFill>
          <a:ln w="12700" cap="flat" cmpd="sng" algn="ctr">
            <a:noFill/>
            <a:prstDash val="solid"/>
            <a:miter lim="800000"/>
          </a:ln>
          <a:effectLst/>
        </p:spPr>
        <p:txBody>
          <a:bodyPr lIns="91376" tIns="45719" rIns="91376" bIns="45719" anchor="ctr"/>
          <a:lstStyle/>
          <a:p>
            <a:pPr algn="ctr" defTabSz="913530">
              <a:defRPr/>
            </a:pPr>
            <a:endParaRPr lang="en-US" sz="2400" kern="0">
              <a:solidFill>
                <a:prstClr val="white"/>
              </a:solidFill>
              <a:cs typeface="+mn-ea"/>
              <a:sym typeface="+mn-lt"/>
            </a:endParaRPr>
          </a:p>
        </p:txBody>
      </p:sp>
      <p:sp>
        <p:nvSpPr>
          <p:cNvPr id="4" name="Rectangle 9">
            <a:extLst>
              <a:ext uri="{FF2B5EF4-FFF2-40B4-BE49-F238E27FC236}">
                <a16:creationId xmlns:a16="http://schemas.microsoft.com/office/drawing/2014/main" id="{FE845C94-98E2-F75B-BCD4-D0C132A1E9F1}"/>
              </a:ext>
            </a:extLst>
          </p:cNvPr>
          <p:cNvSpPr/>
          <p:nvPr/>
        </p:nvSpPr>
        <p:spPr>
          <a:xfrm>
            <a:off x="6111696" y="3031115"/>
            <a:ext cx="2439988" cy="1509712"/>
          </a:xfrm>
          <a:prstGeom prst="rect">
            <a:avLst/>
          </a:prstGeom>
          <a:solidFill>
            <a:srgbClr val="90BC33"/>
          </a:solidFill>
          <a:ln w="12700" cap="flat" cmpd="sng" algn="ctr">
            <a:noFill/>
            <a:prstDash val="solid"/>
            <a:miter lim="800000"/>
          </a:ln>
          <a:effectLst/>
        </p:spPr>
        <p:txBody>
          <a:bodyPr lIns="91376" tIns="45719" rIns="91376" bIns="45719" anchor="ctr"/>
          <a:lstStyle/>
          <a:p>
            <a:pPr algn="ctr" defTabSz="913530">
              <a:defRPr/>
            </a:pPr>
            <a:endParaRPr lang="en-US" sz="2400" kern="0">
              <a:solidFill>
                <a:prstClr val="white"/>
              </a:solidFill>
              <a:cs typeface="+mn-ea"/>
              <a:sym typeface="+mn-lt"/>
            </a:endParaRPr>
          </a:p>
        </p:txBody>
      </p:sp>
      <p:sp>
        <p:nvSpPr>
          <p:cNvPr id="5" name="Rectangle 10">
            <a:extLst>
              <a:ext uri="{FF2B5EF4-FFF2-40B4-BE49-F238E27FC236}">
                <a16:creationId xmlns:a16="http://schemas.microsoft.com/office/drawing/2014/main" id="{FBA5C23F-D2C6-4DBB-7CDD-5E38FA1D1352}"/>
              </a:ext>
            </a:extLst>
          </p:cNvPr>
          <p:cNvSpPr/>
          <p:nvPr/>
        </p:nvSpPr>
        <p:spPr>
          <a:xfrm>
            <a:off x="8519969" y="4517757"/>
            <a:ext cx="2462212" cy="1509712"/>
          </a:xfrm>
          <a:prstGeom prst="rect">
            <a:avLst/>
          </a:prstGeom>
          <a:solidFill>
            <a:srgbClr val="00B09B"/>
          </a:solidFill>
          <a:ln w="12700" cap="flat" cmpd="sng" algn="ctr">
            <a:noFill/>
            <a:prstDash val="solid"/>
            <a:miter lim="800000"/>
          </a:ln>
          <a:effectLst/>
        </p:spPr>
        <p:txBody>
          <a:bodyPr lIns="91376" tIns="45719" rIns="91376" bIns="45719" anchor="ctr"/>
          <a:lstStyle/>
          <a:p>
            <a:pPr algn="ctr" defTabSz="913530">
              <a:defRPr/>
            </a:pPr>
            <a:endParaRPr lang="en-US" sz="2400" kern="0">
              <a:solidFill>
                <a:prstClr val="white"/>
              </a:solidFill>
              <a:cs typeface="+mn-ea"/>
              <a:sym typeface="+mn-lt"/>
            </a:endParaRPr>
          </a:p>
        </p:txBody>
      </p:sp>
      <p:grpSp>
        <p:nvGrpSpPr>
          <p:cNvPr id="6" name="Group 14">
            <a:extLst>
              <a:ext uri="{FF2B5EF4-FFF2-40B4-BE49-F238E27FC236}">
                <a16:creationId xmlns:a16="http://schemas.microsoft.com/office/drawing/2014/main" id="{B3C663B2-7D33-BF74-2BE7-B68FC7BB7B45}"/>
              </a:ext>
            </a:extLst>
          </p:cNvPr>
          <p:cNvGrpSpPr/>
          <p:nvPr/>
        </p:nvGrpSpPr>
        <p:grpSpPr bwMode="auto">
          <a:xfrm>
            <a:off x="1376268" y="3050907"/>
            <a:ext cx="2138363" cy="1224004"/>
            <a:chOff x="6527955" y="1469765"/>
            <a:chExt cx="1773219" cy="676089"/>
          </a:xfrm>
        </p:grpSpPr>
        <p:sp>
          <p:nvSpPr>
            <p:cNvPr id="7" name="Content Placeholder 2">
              <a:extLst>
                <a:ext uri="{FF2B5EF4-FFF2-40B4-BE49-F238E27FC236}">
                  <a16:creationId xmlns:a16="http://schemas.microsoft.com/office/drawing/2014/main" id="{09A91C0E-10B9-5096-108E-698FE40BC179}"/>
                </a:ext>
              </a:extLst>
            </p:cNvPr>
            <p:cNvSpPr txBox="1"/>
            <p:nvPr/>
          </p:nvSpPr>
          <p:spPr bwMode="auto">
            <a:xfrm>
              <a:off x="6527955" y="1469765"/>
              <a:ext cx="1773219" cy="3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pPr>
              <a:r>
                <a:rPr lang="vi-VN" altLang="zh-CN" sz="3733" b="1" kern="0">
                  <a:solidFill>
                    <a:prstClr val="white"/>
                  </a:solidFill>
                  <a:latin typeface="Times New Roman" panose="02020603050405020304" pitchFamily="18" charset="0"/>
                  <a:cs typeface="Times New Roman" panose="02020603050405020304" pitchFamily="18" charset="0"/>
                  <a:sym typeface="+mn-lt"/>
                </a:rPr>
                <a:t>A</a:t>
              </a:r>
              <a:endParaRPr lang="en-US" altLang="zh-CN" sz="1600" b="1" kern="0" dirty="0">
                <a:solidFill>
                  <a:prstClr val="white"/>
                </a:solidFill>
                <a:latin typeface="Times New Roman" panose="02020603050405020304" pitchFamily="18" charset="0"/>
                <a:cs typeface="Times New Roman" panose="02020603050405020304" pitchFamily="18" charset="0"/>
                <a:sym typeface="+mn-lt"/>
              </a:endParaRPr>
            </a:p>
          </p:txBody>
        </p:sp>
        <p:sp>
          <p:nvSpPr>
            <p:cNvPr id="8" name="Content Placeholder 2">
              <a:extLst>
                <a:ext uri="{FF2B5EF4-FFF2-40B4-BE49-F238E27FC236}">
                  <a16:creationId xmlns:a16="http://schemas.microsoft.com/office/drawing/2014/main" id="{B1752AF6-3DB1-B41E-3D1F-71F4560A2C4D}"/>
                </a:ext>
              </a:extLst>
            </p:cNvPr>
            <p:cNvSpPr txBox="1"/>
            <p:nvPr/>
          </p:nvSpPr>
          <p:spPr bwMode="auto">
            <a:xfrm>
              <a:off x="6596992" y="1817477"/>
              <a:ext cx="1503670" cy="32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pPr>
              <a:r>
                <a:rPr lang="vi-VN" b="0" i="0">
                  <a:solidFill>
                    <a:srgbClr val="333333"/>
                  </a:solidFill>
                  <a:effectLst/>
                  <a:latin typeface="Times New Roman" panose="02020603050405020304" pitchFamily="18" charset="0"/>
                  <a:cs typeface="Times New Roman" panose="02020603050405020304" pitchFamily="18" charset="0"/>
                </a:rPr>
                <a:t>Y &lt; X &lt; T</a:t>
              </a:r>
              <a:endParaRPr lang="en-US" altLang="zh-CN" kern="0">
                <a:solidFill>
                  <a:prstClr val="white"/>
                </a:solidFill>
                <a:latin typeface="Times New Roman" panose="02020603050405020304" pitchFamily="18" charset="0"/>
                <a:cs typeface="Times New Roman" panose="02020603050405020304" pitchFamily="18" charset="0"/>
                <a:sym typeface="+mn-lt"/>
              </a:endParaRPr>
            </a:p>
          </p:txBody>
        </p:sp>
      </p:grpSp>
      <p:grpSp>
        <p:nvGrpSpPr>
          <p:cNvPr id="9" name="Group 17">
            <a:extLst>
              <a:ext uri="{FF2B5EF4-FFF2-40B4-BE49-F238E27FC236}">
                <a16:creationId xmlns:a16="http://schemas.microsoft.com/office/drawing/2014/main" id="{E60C520D-67AE-3732-A58A-9E833089FCCF}"/>
              </a:ext>
            </a:extLst>
          </p:cNvPr>
          <p:cNvGrpSpPr/>
          <p:nvPr/>
        </p:nvGrpSpPr>
        <p:grpSpPr bwMode="auto">
          <a:xfrm>
            <a:off x="3812234" y="4592063"/>
            <a:ext cx="2138363" cy="1198916"/>
            <a:chOff x="6494546" y="1483623"/>
            <a:chExt cx="1773219" cy="662231"/>
          </a:xfrm>
        </p:grpSpPr>
        <p:sp>
          <p:nvSpPr>
            <p:cNvPr id="10" name="Content Placeholder 2">
              <a:extLst>
                <a:ext uri="{FF2B5EF4-FFF2-40B4-BE49-F238E27FC236}">
                  <a16:creationId xmlns:a16="http://schemas.microsoft.com/office/drawing/2014/main" id="{B126D987-B57F-C6A9-7908-795691ECD5B8}"/>
                </a:ext>
              </a:extLst>
            </p:cNvPr>
            <p:cNvSpPr txBox="1"/>
            <p:nvPr/>
          </p:nvSpPr>
          <p:spPr bwMode="auto">
            <a:xfrm>
              <a:off x="6494546" y="1483623"/>
              <a:ext cx="1773219" cy="3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pPr>
              <a:r>
                <a:rPr lang="en-US" altLang="zh-CN" sz="3733" b="1" kern="0">
                  <a:solidFill>
                    <a:prstClr val="white"/>
                  </a:solidFill>
                  <a:latin typeface="Times New Roman" panose="02020603050405020304" pitchFamily="18" charset="0"/>
                  <a:cs typeface="Times New Roman" panose="02020603050405020304" pitchFamily="18" charset="0"/>
                  <a:sym typeface="+mn-lt"/>
                </a:rPr>
                <a:t>B</a:t>
              </a:r>
              <a:endParaRPr lang="en-US" altLang="zh-CN" sz="1600" b="1" kern="0" dirty="0">
                <a:solidFill>
                  <a:prstClr val="white"/>
                </a:solidFill>
                <a:latin typeface="Times New Roman" panose="02020603050405020304" pitchFamily="18" charset="0"/>
                <a:cs typeface="Times New Roman" panose="02020603050405020304" pitchFamily="18" charset="0"/>
                <a:sym typeface="+mn-lt"/>
              </a:endParaRPr>
            </a:p>
          </p:txBody>
        </p:sp>
        <p:sp>
          <p:nvSpPr>
            <p:cNvPr id="11" name="Content Placeholder 2">
              <a:extLst>
                <a:ext uri="{FF2B5EF4-FFF2-40B4-BE49-F238E27FC236}">
                  <a16:creationId xmlns:a16="http://schemas.microsoft.com/office/drawing/2014/main" id="{9ED5D138-D720-38A7-86BB-0F5B3DA3B6DA}"/>
                </a:ext>
              </a:extLst>
            </p:cNvPr>
            <p:cNvSpPr txBox="1"/>
            <p:nvPr/>
          </p:nvSpPr>
          <p:spPr bwMode="auto">
            <a:xfrm>
              <a:off x="6596992" y="1817477"/>
              <a:ext cx="1503670" cy="32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pPr>
              <a:r>
                <a:rPr lang="vi-VN" b="0" i="0">
                  <a:solidFill>
                    <a:srgbClr val="333333"/>
                  </a:solidFill>
                  <a:effectLst/>
                  <a:latin typeface="Times New Roman" panose="02020603050405020304" pitchFamily="18" charset="0"/>
                  <a:cs typeface="Times New Roman" panose="02020603050405020304" pitchFamily="18" charset="0"/>
                </a:rPr>
                <a:t>Y &lt; T &lt; X</a:t>
              </a:r>
              <a:endParaRPr lang="en-US" altLang="zh-CN" kern="0">
                <a:solidFill>
                  <a:prstClr val="white"/>
                </a:solidFill>
                <a:latin typeface="Times New Roman" panose="02020603050405020304" pitchFamily="18" charset="0"/>
                <a:cs typeface="Times New Roman" panose="02020603050405020304" pitchFamily="18" charset="0"/>
                <a:sym typeface="+mn-lt"/>
              </a:endParaRPr>
            </a:p>
          </p:txBody>
        </p:sp>
      </p:grpSp>
      <p:grpSp>
        <p:nvGrpSpPr>
          <p:cNvPr id="12" name="Group 20">
            <a:extLst>
              <a:ext uri="{FF2B5EF4-FFF2-40B4-BE49-F238E27FC236}">
                <a16:creationId xmlns:a16="http://schemas.microsoft.com/office/drawing/2014/main" id="{ADE14C1A-FDD4-B7CC-D0F0-C9248384A3F0}"/>
              </a:ext>
            </a:extLst>
          </p:cNvPr>
          <p:cNvGrpSpPr/>
          <p:nvPr/>
        </p:nvGrpSpPr>
        <p:grpSpPr bwMode="auto">
          <a:xfrm>
            <a:off x="5829517" y="3099214"/>
            <a:ext cx="3004345" cy="1197181"/>
            <a:chOff x="6137469" y="1484581"/>
            <a:chExt cx="2491328" cy="661273"/>
          </a:xfrm>
        </p:grpSpPr>
        <p:sp>
          <p:nvSpPr>
            <p:cNvPr id="13" name="Content Placeholder 2">
              <a:extLst>
                <a:ext uri="{FF2B5EF4-FFF2-40B4-BE49-F238E27FC236}">
                  <a16:creationId xmlns:a16="http://schemas.microsoft.com/office/drawing/2014/main" id="{985B9031-E730-0183-EB80-6F0B09247312}"/>
                </a:ext>
              </a:extLst>
            </p:cNvPr>
            <p:cNvSpPr txBox="1"/>
            <p:nvPr/>
          </p:nvSpPr>
          <p:spPr bwMode="auto">
            <a:xfrm>
              <a:off x="6137469" y="1484581"/>
              <a:ext cx="2491328" cy="3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pPr>
              <a:r>
                <a:rPr lang="en-US" altLang="zh-CN" sz="3733" b="1" kern="0">
                  <a:solidFill>
                    <a:prstClr val="white"/>
                  </a:solidFill>
                  <a:latin typeface="Times New Roman" panose="02020603050405020304" pitchFamily="18" charset="0"/>
                  <a:cs typeface="Times New Roman" panose="02020603050405020304" pitchFamily="18" charset="0"/>
                  <a:sym typeface="+mn-lt"/>
                </a:rPr>
                <a:t>C</a:t>
              </a:r>
              <a:endParaRPr lang="en-US" altLang="zh-CN" sz="1600" b="1" kern="0" dirty="0">
                <a:solidFill>
                  <a:prstClr val="white"/>
                </a:solidFill>
                <a:latin typeface="Times New Roman" panose="02020603050405020304" pitchFamily="18" charset="0"/>
                <a:cs typeface="Times New Roman" panose="02020603050405020304" pitchFamily="18" charset="0"/>
                <a:sym typeface="+mn-lt"/>
              </a:endParaRPr>
            </a:p>
          </p:txBody>
        </p:sp>
        <p:sp>
          <p:nvSpPr>
            <p:cNvPr id="14" name="Content Placeholder 2">
              <a:extLst>
                <a:ext uri="{FF2B5EF4-FFF2-40B4-BE49-F238E27FC236}">
                  <a16:creationId xmlns:a16="http://schemas.microsoft.com/office/drawing/2014/main" id="{97B854A9-2648-9F4A-4CA7-6E26D76E8253}"/>
                </a:ext>
              </a:extLst>
            </p:cNvPr>
            <p:cNvSpPr txBox="1"/>
            <p:nvPr/>
          </p:nvSpPr>
          <p:spPr bwMode="auto">
            <a:xfrm>
              <a:off x="6596992" y="1817477"/>
              <a:ext cx="1503670" cy="32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pPr>
              <a:r>
                <a:rPr lang="vi-VN" b="0" i="0">
                  <a:solidFill>
                    <a:srgbClr val="333333"/>
                  </a:solidFill>
                  <a:effectLst/>
                  <a:latin typeface="Times New Roman" panose="02020603050405020304" pitchFamily="18" charset="0"/>
                  <a:cs typeface="Times New Roman" panose="02020603050405020304" pitchFamily="18" charset="0"/>
                </a:rPr>
                <a:t>T &lt; Y &lt; Z</a:t>
              </a:r>
              <a:endParaRPr lang="en-US" altLang="zh-CN" kern="0">
                <a:solidFill>
                  <a:prstClr val="white"/>
                </a:solidFill>
                <a:latin typeface="Times New Roman" panose="02020603050405020304" pitchFamily="18" charset="0"/>
                <a:cs typeface="Times New Roman" panose="02020603050405020304" pitchFamily="18" charset="0"/>
                <a:sym typeface="+mn-lt"/>
              </a:endParaRPr>
            </a:p>
          </p:txBody>
        </p:sp>
      </p:grpSp>
      <p:grpSp>
        <p:nvGrpSpPr>
          <p:cNvPr id="15" name="Group 23">
            <a:extLst>
              <a:ext uri="{FF2B5EF4-FFF2-40B4-BE49-F238E27FC236}">
                <a16:creationId xmlns:a16="http://schemas.microsoft.com/office/drawing/2014/main" id="{33611EDC-DCAA-3BA2-B7E0-17D35819131B}"/>
              </a:ext>
            </a:extLst>
          </p:cNvPr>
          <p:cNvGrpSpPr/>
          <p:nvPr/>
        </p:nvGrpSpPr>
        <p:grpSpPr bwMode="auto">
          <a:xfrm>
            <a:off x="8723937" y="4540827"/>
            <a:ext cx="2138363" cy="1242209"/>
            <a:chOff x="6537971" y="1459709"/>
            <a:chExt cx="1773219" cy="686145"/>
          </a:xfrm>
        </p:grpSpPr>
        <p:sp>
          <p:nvSpPr>
            <p:cNvPr id="16" name="Content Placeholder 2">
              <a:extLst>
                <a:ext uri="{FF2B5EF4-FFF2-40B4-BE49-F238E27FC236}">
                  <a16:creationId xmlns:a16="http://schemas.microsoft.com/office/drawing/2014/main" id="{E2758468-9734-823C-9976-6556044F3BAA}"/>
                </a:ext>
              </a:extLst>
            </p:cNvPr>
            <p:cNvSpPr txBox="1"/>
            <p:nvPr/>
          </p:nvSpPr>
          <p:spPr bwMode="auto">
            <a:xfrm>
              <a:off x="6537971" y="1459709"/>
              <a:ext cx="1773219" cy="3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pPr>
              <a:r>
                <a:rPr lang="en-US" altLang="zh-CN" sz="3733" b="1" kern="0">
                  <a:solidFill>
                    <a:prstClr val="white"/>
                  </a:solidFill>
                  <a:latin typeface="Times New Roman" panose="02020603050405020304" pitchFamily="18" charset="0"/>
                  <a:cs typeface="Times New Roman" panose="02020603050405020304" pitchFamily="18" charset="0"/>
                  <a:sym typeface="+mn-lt"/>
                </a:rPr>
                <a:t>D</a:t>
              </a:r>
              <a:endParaRPr lang="en-US" altLang="zh-CN" sz="1600" b="1" kern="0" dirty="0">
                <a:solidFill>
                  <a:prstClr val="white"/>
                </a:solidFill>
                <a:latin typeface="Times New Roman" panose="02020603050405020304" pitchFamily="18" charset="0"/>
                <a:cs typeface="Times New Roman" panose="02020603050405020304" pitchFamily="18" charset="0"/>
                <a:sym typeface="+mn-lt"/>
              </a:endParaRPr>
            </a:p>
          </p:txBody>
        </p:sp>
        <p:sp>
          <p:nvSpPr>
            <p:cNvPr id="17" name="Content Placeholder 2">
              <a:extLst>
                <a:ext uri="{FF2B5EF4-FFF2-40B4-BE49-F238E27FC236}">
                  <a16:creationId xmlns:a16="http://schemas.microsoft.com/office/drawing/2014/main" id="{91E5ABDC-4E3A-9636-9352-296735299E08}"/>
                </a:ext>
              </a:extLst>
            </p:cNvPr>
            <p:cNvSpPr txBox="1"/>
            <p:nvPr/>
          </p:nvSpPr>
          <p:spPr bwMode="auto">
            <a:xfrm>
              <a:off x="6596992" y="1817477"/>
              <a:ext cx="1503670" cy="32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pPr>
              <a:r>
                <a:rPr lang="vi-VN" i="0">
                  <a:effectLst/>
                  <a:latin typeface="Times New Roman" panose="02020603050405020304" pitchFamily="18" charset="0"/>
                  <a:cs typeface="Times New Roman" panose="02020603050405020304" pitchFamily="18" charset="0"/>
                </a:rPr>
                <a:t>T &lt; X &lt; Y </a:t>
              </a:r>
              <a:endParaRPr lang="en-US" altLang="zh-CN" kern="0">
                <a:latin typeface="Times New Roman" panose="02020603050405020304" pitchFamily="18" charset="0"/>
                <a:cs typeface="Times New Roman" panose="02020603050405020304" pitchFamily="18" charset="0"/>
                <a:sym typeface="+mn-lt"/>
              </a:endParaRPr>
            </a:p>
          </p:txBody>
        </p:sp>
      </p:grpSp>
      <p:grpSp>
        <p:nvGrpSpPr>
          <p:cNvPr id="18" name="Group 17">
            <a:extLst>
              <a:ext uri="{FF2B5EF4-FFF2-40B4-BE49-F238E27FC236}">
                <a16:creationId xmlns:a16="http://schemas.microsoft.com/office/drawing/2014/main" id="{A4D61560-6E24-2249-0014-4ACB0E143F48}"/>
              </a:ext>
            </a:extLst>
          </p:cNvPr>
          <p:cNvGrpSpPr/>
          <p:nvPr/>
        </p:nvGrpSpPr>
        <p:grpSpPr>
          <a:xfrm>
            <a:off x="1209819" y="828506"/>
            <a:ext cx="10241280" cy="1652857"/>
            <a:chOff x="633046" y="645998"/>
            <a:chExt cx="11132027" cy="1733125"/>
          </a:xfrm>
        </p:grpSpPr>
        <p:sp>
          <p:nvSpPr>
            <p:cNvPr id="19" name="Rectangle: Rounded Corners 18">
              <a:extLst>
                <a:ext uri="{FF2B5EF4-FFF2-40B4-BE49-F238E27FC236}">
                  <a16:creationId xmlns:a16="http://schemas.microsoft.com/office/drawing/2014/main" id="{DD77930E-8300-BDB1-03D5-1FD7B2A39253}"/>
                </a:ext>
              </a:extLst>
            </p:cNvPr>
            <p:cNvSpPr/>
            <p:nvPr/>
          </p:nvSpPr>
          <p:spPr>
            <a:xfrm>
              <a:off x="633046" y="645998"/>
              <a:ext cx="11132027" cy="1733125"/>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397CDC3-FFAA-CD06-FA3D-78DDFEC0EA77}"/>
                </a:ext>
              </a:extLst>
            </p:cNvPr>
            <p:cNvSpPr txBox="1"/>
            <p:nvPr/>
          </p:nvSpPr>
          <p:spPr>
            <a:xfrm>
              <a:off x="633046" y="744524"/>
              <a:ext cx="11132027" cy="1450440"/>
            </a:xfrm>
            <a:prstGeom prst="rect">
              <a:avLst/>
            </a:prstGeom>
            <a:noFill/>
          </p:spPr>
          <p:txBody>
            <a:bodyPr wrap="square">
              <a:spAutoFit/>
            </a:bodyPr>
            <a:lstStyle/>
            <a:p>
              <a:pPr>
                <a:lnSpc>
                  <a:spcPct val="120000"/>
                </a:lnSpc>
              </a:pPr>
              <a:r>
                <a:rPr lang="vi-VN" sz="2400" b="1">
                  <a:solidFill>
                    <a:srgbClr val="FF0000"/>
                  </a:solidFill>
                  <a:latin typeface="Times New Roman" panose="02020603050405020304" pitchFamily="18" charset="0"/>
                  <a:cs typeface="Times New Roman" panose="02020603050405020304" pitchFamily="18" charset="0"/>
                </a:rPr>
                <a:t>Câu 6: </a:t>
              </a:r>
              <a:r>
                <a:rPr lang="vi-VN" sz="2400">
                  <a:latin typeface="Times New Roman" panose="02020603050405020304" pitchFamily="18" charset="0"/>
                  <a:cs typeface="Times New Roman" panose="02020603050405020304" pitchFamily="18" charset="0"/>
                </a:rPr>
                <a:t>Cấu hình electron nguyên tử của 3 nguyên tố X, Y, T lần lượt là: 1s</a:t>
              </a:r>
              <a:r>
                <a:rPr lang="vi-VN" sz="2400" baseline="30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2s</a:t>
              </a:r>
              <a:r>
                <a:rPr lang="vi-VN" sz="2400" baseline="30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2p</a:t>
              </a:r>
              <a:r>
                <a:rPr lang="vi-VN" sz="2400" baseline="30000">
                  <a:latin typeface="Times New Roman" panose="02020603050405020304" pitchFamily="18" charset="0"/>
                  <a:cs typeface="Times New Roman" panose="02020603050405020304" pitchFamily="18" charset="0"/>
                </a:rPr>
                <a:t>6</a:t>
              </a:r>
              <a:r>
                <a:rPr lang="vi-VN" sz="2400">
                  <a:latin typeface="Times New Roman" panose="02020603050405020304" pitchFamily="18" charset="0"/>
                  <a:cs typeface="Times New Roman" panose="02020603050405020304" pitchFamily="18" charset="0"/>
                </a:rPr>
                <a:t>3s</a:t>
              </a:r>
              <a:r>
                <a:rPr lang="vi-VN" sz="2400" baseline="30000">
                  <a:latin typeface="Times New Roman" panose="02020603050405020304" pitchFamily="18" charset="0"/>
                  <a:cs typeface="Times New Roman" panose="02020603050405020304" pitchFamily="18" charset="0"/>
                </a:rPr>
                <a:t>1</a:t>
              </a:r>
              <a:r>
                <a:rPr lang="vi-VN" sz="2400">
                  <a:latin typeface="Times New Roman" panose="02020603050405020304" pitchFamily="18" charset="0"/>
                  <a:cs typeface="Times New Roman" panose="02020603050405020304" pitchFamily="18" charset="0"/>
                </a:rPr>
                <a:t>, 1s</a:t>
              </a:r>
              <a:r>
                <a:rPr lang="vi-VN" sz="2400" baseline="30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2s</a:t>
              </a:r>
              <a:r>
                <a:rPr lang="vi-VN" sz="2400" baseline="30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2p</a:t>
              </a:r>
              <a:r>
                <a:rPr lang="vi-VN" sz="2400" baseline="30000">
                  <a:latin typeface="Times New Roman" panose="02020603050405020304" pitchFamily="18" charset="0"/>
                  <a:cs typeface="Times New Roman" panose="02020603050405020304" pitchFamily="18" charset="0"/>
                </a:rPr>
                <a:t>6</a:t>
              </a:r>
              <a:r>
                <a:rPr lang="vi-VN" sz="2400">
                  <a:latin typeface="Times New Roman" panose="02020603050405020304" pitchFamily="18" charset="0"/>
                  <a:cs typeface="Times New Roman" panose="02020603050405020304" pitchFamily="18" charset="0"/>
                </a:rPr>
                <a:t>3s</a:t>
              </a:r>
              <a:r>
                <a:rPr lang="vi-VN" sz="2400" baseline="30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3p</a:t>
              </a:r>
              <a:r>
                <a:rPr lang="vi-VN" sz="2400" baseline="30000">
                  <a:latin typeface="Times New Roman" panose="02020603050405020304" pitchFamily="18" charset="0"/>
                  <a:cs typeface="Times New Roman" panose="02020603050405020304" pitchFamily="18" charset="0"/>
                </a:rPr>
                <a:t>6</a:t>
              </a:r>
              <a:r>
                <a:rPr lang="vi-VN" sz="2400">
                  <a:latin typeface="Times New Roman" panose="02020603050405020304" pitchFamily="18" charset="0"/>
                  <a:cs typeface="Times New Roman" panose="02020603050405020304" pitchFamily="18" charset="0"/>
                </a:rPr>
                <a:t>4s</a:t>
              </a:r>
              <a:r>
                <a:rPr lang="vi-VN" sz="2400" baseline="30000">
                  <a:latin typeface="Times New Roman" panose="02020603050405020304" pitchFamily="18" charset="0"/>
                  <a:cs typeface="Times New Roman" panose="02020603050405020304" pitchFamily="18" charset="0"/>
                </a:rPr>
                <a:t>1</a:t>
              </a:r>
              <a:r>
                <a:rPr lang="vi-VN" sz="2400">
                  <a:latin typeface="Times New Roman" panose="02020603050405020304" pitchFamily="18" charset="0"/>
                  <a:cs typeface="Times New Roman" panose="02020603050405020304" pitchFamily="18" charset="0"/>
                </a:rPr>
                <a:t>, 1s</a:t>
              </a:r>
              <a:r>
                <a:rPr lang="vi-VN" sz="2400" baseline="30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2s</a:t>
              </a:r>
              <a:r>
                <a:rPr lang="vi-VN" sz="2400" baseline="30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2p</a:t>
              </a:r>
              <a:r>
                <a:rPr lang="vi-VN" sz="2400" baseline="30000">
                  <a:latin typeface="Times New Roman" panose="02020603050405020304" pitchFamily="18" charset="0"/>
                  <a:cs typeface="Times New Roman" panose="02020603050405020304" pitchFamily="18" charset="0"/>
                </a:rPr>
                <a:t>6</a:t>
              </a:r>
              <a:r>
                <a:rPr lang="vi-VN" sz="2400">
                  <a:latin typeface="Times New Roman" panose="02020603050405020304" pitchFamily="18" charset="0"/>
                  <a:cs typeface="Times New Roman" panose="02020603050405020304" pitchFamily="18" charset="0"/>
                </a:rPr>
                <a:t>3s</a:t>
              </a:r>
              <a:r>
                <a:rPr lang="vi-VN" sz="2400" baseline="30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3p</a:t>
              </a:r>
              <a:r>
                <a:rPr lang="vi-VN" sz="2400" baseline="30000">
                  <a:latin typeface="Times New Roman" panose="02020603050405020304" pitchFamily="18" charset="0"/>
                  <a:cs typeface="Times New Roman" panose="02020603050405020304" pitchFamily="18" charset="0"/>
                </a:rPr>
                <a:t>1</a:t>
              </a:r>
              <a:r>
                <a:rPr lang="vi-VN" sz="2400">
                  <a:latin typeface="Times New Roman" panose="02020603050405020304" pitchFamily="18" charset="0"/>
                  <a:cs typeface="Times New Roman" panose="02020603050405020304" pitchFamily="18" charset="0"/>
                </a:rPr>
                <a:t>. Nếu xếp theo chiều tăng dần tính kim loại thì sự sắp xếp đúng?</a:t>
              </a:r>
            </a:p>
          </p:txBody>
        </p:sp>
      </p:grpSp>
      <p:pic>
        <p:nvPicPr>
          <p:cNvPr id="21" name="Picture 20">
            <a:extLst>
              <a:ext uri="{FF2B5EF4-FFF2-40B4-BE49-F238E27FC236}">
                <a16:creationId xmlns:a16="http://schemas.microsoft.com/office/drawing/2014/main" id="{E8CB0E19-1C7F-90BC-F3F0-9144BE40EA27}"/>
              </a:ext>
            </a:extLst>
          </p:cNvPr>
          <p:cNvPicPr>
            <a:picLocks noChangeAspect="1"/>
          </p:cNvPicPr>
          <p:nvPr/>
        </p:nvPicPr>
        <p:blipFill rotWithShape="1">
          <a:blip r:embed="rId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0753205" y="5080130"/>
            <a:ext cx="794374" cy="77020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707102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250" fill="hold"/>
                                        <p:tgtEl>
                                          <p:spTgt spid="21"/>
                                        </p:tgtEl>
                                        <p:attrNameLst>
                                          <p:attrName>ppt_w</p:attrName>
                                        </p:attrNameLst>
                                      </p:cBhvr>
                                      <p:tavLst>
                                        <p:tav tm="0">
                                          <p:val>
                                            <p:strVal val="4*#ppt_w"/>
                                          </p:val>
                                        </p:tav>
                                        <p:tav tm="100000">
                                          <p:val>
                                            <p:strVal val="#ppt_w"/>
                                          </p:val>
                                        </p:tav>
                                      </p:tavLst>
                                    </p:anim>
                                    <p:anim calcmode="lin" valueType="num">
                                      <p:cBhvr>
                                        <p:cTn id="25"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0">
            <a:extLst>
              <a:ext uri="{FF2B5EF4-FFF2-40B4-BE49-F238E27FC236}">
                <a16:creationId xmlns:a16="http://schemas.microsoft.com/office/drawing/2014/main" id="{933E3811-EEF9-2DFE-B0E8-48E684FFBF53}"/>
              </a:ext>
            </a:extLst>
          </p:cNvPr>
          <p:cNvSpPr/>
          <p:nvPr/>
        </p:nvSpPr>
        <p:spPr>
          <a:xfrm>
            <a:off x="1325958" y="1762961"/>
            <a:ext cx="923925" cy="923925"/>
          </a:xfrm>
          <a:prstGeom prst="ellipse">
            <a:avLst/>
          </a:prstGeom>
          <a:solidFill>
            <a:srgbClr val="16294C"/>
          </a:solidFill>
          <a:ln w="12700" cap="flat" cmpd="sng" algn="ctr">
            <a:noFill/>
            <a:prstDash val="solid"/>
            <a:miter lim="800000"/>
          </a:ln>
          <a:effectLst/>
        </p:spPr>
        <p:txBody>
          <a:bodyPr lIns="91371" tIns="45719" rIns="91371" bIns="45719" anchor="ctr"/>
          <a:lstStyle/>
          <a:p>
            <a:pPr algn="ctr">
              <a:defRPr/>
            </a:pPr>
            <a:r>
              <a:rPr lang="en-US" sz="4000" b="1" kern="0">
                <a:solidFill>
                  <a:prstClr val="white"/>
                </a:solidFill>
                <a:latin typeface="Times New Roman" panose="02020603050405020304" pitchFamily="18" charset="0"/>
                <a:cs typeface="Times New Roman" panose="02020603050405020304" pitchFamily="18" charset="0"/>
                <a:sym typeface="+mn-lt"/>
              </a:rPr>
              <a:t>A</a:t>
            </a:r>
            <a:endParaRPr lang="id-ID"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4" name="Rectangle 22">
            <a:extLst>
              <a:ext uri="{FF2B5EF4-FFF2-40B4-BE49-F238E27FC236}">
                <a16:creationId xmlns:a16="http://schemas.microsoft.com/office/drawing/2014/main" id="{0A405F6E-862F-E975-FC65-316FCAE2721B}"/>
              </a:ext>
            </a:extLst>
          </p:cNvPr>
          <p:cNvSpPr/>
          <p:nvPr/>
        </p:nvSpPr>
        <p:spPr>
          <a:xfrm>
            <a:off x="2311822" y="1937588"/>
            <a:ext cx="8767851" cy="523218"/>
          </a:xfrm>
          <a:prstGeom prst="rect">
            <a:avLst/>
          </a:prstGeom>
        </p:spPr>
        <p:txBody>
          <a:bodyPr wrap="square" lIns="91371" tIns="45719" rIns="91371" bIns="45719">
            <a:spAutoFit/>
          </a:bodyPr>
          <a:lstStyle/>
          <a:p>
            <a:pPr>
              <a:defRPr/>
            </a:pPr>
            <a:r>
              <a:rPr lang="vi-VN" sz="2800">
                <a:latin typeface="Times New Roman" panose="02020603050405020304" pitchFamily="18" charset="0"/>
                <a:cs typeface="Times New Roman" panose="02020603050405020304" pitchFamily="18" charset="0"/>
              </a:rPr>
              <a:t>Trong số các nguyên tố bền, cesi là kim loại mạnh nhất.</a:t>
            </a:r>
            <a:endParaRPr lang="id-ID" sz="2800" kern="0" dirty="0">
              <a:solidFill>
                <a:prstClr val="white">
                  <a:lumMod val="65000"/>
                </a:prstClr>
              </a:solidFill>
              <a:latin typeface="Times New Roman" panose="02020603050405020304" pitchFamily="18" charset="0"/>
              <a:cs typeface="Times New Roman" panose="02020603050405020304" pitchFamily="18" charset="0"/>
              <a:sym typeface="+mn-lt"/>
            </a:endParaRPr>
          </a:p>
        </p:txBody>
      </p:sp>
      <p:sp>
        <p:nvSpPr>
          <p:cNvPr id="5" name="Oval 23">
            <a:extLst>
              <a:ext uri="{FF2B5EF4-FFF2-40B4-BE49-F238E27FC236}">
                <a16:creationId xmlns:a16="http://schemas.microsoft.com/office/drawing/2014/main" id="{FFB2448A-8F53-ABE7-BB3D-A3C2DE03AB3D}"/>
              </a:ext>
            </a:extLst>
          </p:cNvPr>
          <p:cNvSpPr/>
          <p:nvPr/>
        </p:nvSpPr>
        <p:spPr>
          <a:xfrm>
            <a:off x="1325958" y="4222565"/>
            <a:ext cx="923925" cy="923925"/>
          </a:xfrm>
          <a:prstGeom prst="ellipse">
            <a:avLst/>
          </a:prstGeom>
          <a:solidFill>
            <a:srgbClr val="DF361F"/>
          </a:solidFill>
          <a:ln w="12700" cap="flat" cmpd="sng" algn="ctr">
            <a:noFill/>
            <a:prstDash val="solid"/>
            <a:miter lim="800000"/>
          </a:ln>
          <a:effectLst/>
        </p:spPr>
        <p:txBody>
          <a:bodyPr lIns="91371" tIns="45719" rIns="91371" bIns="45719" anchor="ctr"/>
          <a:lstStyle/>
          <a:p>
            <a:pPr algn="ctr">
              <a:defRPr/>
            </a:pPr>
            <a:r>
              <a:rPr lang="en-US" sz="4000" b="1" kern="0">
                <a:solidFill>
                  <a:prstClr val="white"/>
                </a:solidFill>
                <a:latin typeface="Times New Roman" panose="02020603050405020304" pitchFamily="18" charset="0"/>
                <a:cs typeface="Times New Roman" panose="02020603050405020304" pitchFamily="18" charset="0"/>
                <a:sym typeface="+mn-lt"/>
              </a:rPr>
              <a:t>C</a:t>
            </a:r>
            <a:endParaRPr lang="id-ID"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7" name="Rectangle 25">
            <a:extLst>
              <a:ext uri="{FF2B5EF4-FFF2-40B4-BE49-F238E27FC236}">
                <a16:creationId xmlns:a16="http://schemas.microsoft.com/office/drawing/2014/main" id="{367ADC52-2B8E-3C91-D2A7-56D5B486C87C}"/>
              </a:ext>
            </a:extLst>
          </p:cNvPr>
          <p:cNvSpPr/>
          <p:nvPr/>
        </p:nvSpPr>
        <p:spPr>
          <a:xfrm>
            <a:off x="2311822" y="4230640"/>
            <a:ext cx="8767850" cy="954105"/>
          </a:xfrm>
          <a:prstGeom prst="rect">
            <a:avLst/>
          </a:prstGeom>
        </p:spPr>
        <p:txBody>
          <a:bodyPr wrap="square" lIns="91371" tIns="45719" rIns="91371" bIns="45719">
            <a:spAutoFit/>
          </a:bodyPr>
          <a:lstStyle/>
          <a:p>
            <a:pPr>
              <a:defRPr/>
            </a:pPr>
            <a:r>
              <a:rPr lang="vi-VN" sz="2800">
                <a:latin typeface="Times New Roman" panose="02020603050405020304" pitchFamily="18" charset="0"/>
                <a:cs typeface="Times New Roman" panose="02020603050405020304" pitchFamily="18" charset="0"/>
              </a:rPr>
              <a:t>Đối với tất cả nguyên tố thuộc nhóm A của bảng tuần hoàn, số electron lớp ngoài cùng bằng số thứ tự nhóm.</a:t>
            </a:r>
            <a:endParaRPr lang="id-ID" sz="2800" kern="0" dirty="0">
              <a:solidFill>
                <a:prstClr val="white">
                  <a:lumMod val="65000"/>
                </a:prstClr>
              </a:solidFill>
              <a:latin typeface="Times New Roman" panose="02020603050405020304" pitchFamily="18" charset="0"/>
              <a:cs typeface="Times New Roman" panose="02020603050405020304" pitchFamily="18" charset="0"/>
              <a:sym typeface="+mn-lt"/>
            </a:endParaRPr>
          </a:p>
        </p:txBody>
      </p:sp>
      <p:sp>
        <p:nvSpPr>
          <p:cNvPr id="8" name="Oval 29">
            <a:extLst>
              <a:ext uri="{FF2B5EF4-FFF2-40B4-BE49-F238E27FC236}">
                <a16:creationId xmlns:a16="http://schemas.microsoft.com/office/drawing/2014/main" id="{F37C1526-745E-1726-4806-F02A3BFE3573}"/>
              </a:ext>
            </a:extLst>
          </p:cNvPr>
          <p:cNvSpPr/>
          <p:nvPr/>
        </p:nvSpPr>
        <p:spPr>
          <a:xfrm>
            <a:off x="1303761" y="2970232"/>
            <a:ext cx="923925" cy="923925"/>
          </a:xfrm>
          <a:prstGeom prst="ellipse">
            <a:avLst/>
          </a:prstGeom>
          <a:solidFill>
            <a:srgbClr val="90BC33"/>
          </a:solidFill>
          <a:ln w="12700" cap="flat" cmpd="sng" algn="ctr">
            <a:noFill/>
            <a:prstDash val="solid"/>
            <a:miter lim="800000"/>
          </a:ln>
          <a:effectLst/>
        </p:spPr>
        <p:txBody>
          <a:bodyPr lIns="91371" tIns="45719" rIns="91371" bIns="45719" anchor="ctr"/>
          <a:lstStyle/>
          <a:p>
            <a:pPr algn="ctr">
              <a:defRPr/>
            </a:pPr>
            <a:r>
              <a:rPr lang="en-US" sz="4000" b="1" kern="0">
                <a:solidFill>
                  <a:prstClr val="white"/>
                </a:solidFill>
                <a:latin typeface="Times New Roman" panose="02020603050405020304" pitchFamily="18" charset="0"/>
                <a:cs typeface="Times New Roman" panose="02020603050405020304" pitchFamily="18" charset="0"/>
                <a:sym typeface="+mn-lt"/>
              </a:rPr>
              <a:t>B</a:t>
            </a:r>
            <a:endParaRPr lang="id-ID"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10" name="Rectangle 31">
            <a:extLst>
              <a:ext uri="{FF2B5EF4-FFF2-40B4-BE49-F238E27FC236}">
                <a16:creationId xmlns:a16="http://schemas.microsoft.com/office/drawing/2014/main" id="{26CD2B94-3BAD-8BE4-6B85-6858536DDDC0}"/>
              </a:ext>
            </a:extLst>
          </p:cNvPr>
          <p:cNvSpPr/>
          <p:nvPr/>
        </p:nvSpPr>
        <p:spPr>
          <a:xfrm>
            <a:off x="2311821" y="3008617"/>
            <a:ext cx="8767851" cy="954105"/>
          </a:xfrm>
          <a:prstGeom prst="rect">
            <a:avLst/>
          </a:prstGeom>
        </p:spPr>
        <p:txBody>
          <a:bodyPr wrap="square" lIns="91371" tIns="45719" rIns="91371" bIns="45719">
            <a:spAutoFit/>
          </a:bodyPr>
          <a:lstStyle/>
          <a:p>
            <a:pPr>
              <a:defRPr/>
            </a:pPr>
            <a:r>
              <a:rPr lang="vi-VN" sz="2800">
                <a:latin typeface="Times New Roman" panose="02020603050405020304" pitchFamily="18" charset="0"/>
                <a:cs typeface="Times New Roman" panose="02020603050405020304" pitchFamily="18" charset="0"/>
              </a:rPr>
              <a:t>Trong nhóm IVA vừa có nguyên tố kim loại, vừa có nguyên tố phi kim.</a:t>
            </a:r>
            <a:endParaRPr lang="id-ID" sz="2800" kern="0" dirty="0">
              <a:solidFill>
                <a:prstClr val="white">
                  <a:lumMod val="65000"/>
                </a:prstClr>
              </a:solidFill>
              <a:latin typeface="Times New Roman" panose="02020603050405020304" pitchFamily="18" charset="0"/>
              <a:cs typeface="Times New Roman" panose="02020603050405020304" pitchFamily="18" charset="0"/>
              <a:sym typeface="+mn-lt"/>
            </a:endParaRPr>
          </a:p>
        </p:txBody>
      </p:sp>
      <p:sp>
        <p:nvSpPr>
          <p:cNvPr id="11" name="Oval 32">
            <a:extLst>
              <a:ext uri="{FF2B5EF4-FFF2-40B4-BE49-F238E27FC236}">
                <a16:creationId xmlns:a16="http://schemas.microsoft.com/office/drawing/2014/main" id="{B72BBF57-719E-FB22-4B95-F459A0E62FA0}"/>
              </a:ext>
            </a:extLst>
          </p:cNvPr>
          <p:cNvSpPr/>
          <p:nvPr/>
        </p:nvSpPr>
        <p:spPr>
          <a:xfrm>
            <a:off x="1325984" y="5564199"/>
            <a:ext cx="923925" cy="923925"/>
          </a:xfrm>
          <a:prstGeom prst="ellipse">
            <a:avLst/>
          </a:prstGeom>
          <a:solidFill>
            <a:srgbClr val="00B09B"/>
          </a:solidFill>
          <a:ln w="12700" cap="flat" cmpd="sng" algn="ctr">
            <a:noFill/>
            <a:prstDash val="solid"/>
            <a:miter lim="800000"/>
          </a:ln>
          <a:effectLst/>
        </p:spPr>
        <p:txBody>
          <a:bodyPr lIns="91371" tIns="45719" rIns="91371" bIns="45719" anchor="ctr"/>
          <a:lstStyle/>
          <a:p>
            <a:pPr algn="ctr">
              <a:defRPr/>
            </a:pPr>
            <a:r>
              <a:rPr lang="en-US" sz="4000" b="1" kern="0">
                <a:solidFill>
                  <a:prstClr val="white"/>
                </a:solidFill>
                <a:latin typeface="Times New Roman" panose="02020603050405020304" pitchFamily="18" charset="0"/>
                <a:cs typeface="Times New Roman" panose="02020603050405020304" pitchFamily="18" charset="0"/>
                <a:sym typeface="+mn-lt"/>
              </a:rPr>
              <a:t>D</a:t>
            </a:r>
            <a:endParaRPr lang="id-ID" sz="4000" b="1" kern="0">
              <a:solidFill>
                <a:prstClr val="white"/>
              </a:solidFill>
              <a:latin typeface="Times New Roman" panose="02020603050405020304" pitchFamily="18" charset="0"/>
              <a:cs typeface="Times New Roman" panose="02020603050405020304" pitchFamily="18" charset="0"/>
              <a:sym typeface="+mn-lt"/>
            </a:endParaRPr>
          </a:p>
        </p:txBody>
      </p:sp>
      <p:sp>
        <p:nvSpPr>
          <p:cNvPr id="13" name="Rectangle 37">
            <a:extLst>
              <a:ext uri="{FF2B5EF4-FFF2-40B4-BE49-F238E27FC236}">
                <a16:creationId xmlns:a16="http://schemas.microsoft.com/office/drawing/2014/main" id="{B784F283-AAD0-1A33-5D6E-BA0C1674BB48}"/>
              </a:ext>
            </a:extLst>
          </p:cNvPr>
          <p:cNvSpPr/>
          <p:nvPr/>
        </p:nvSpPr>
        <p:spPr>
          <a:xfrm>
            <a:off x="2311821" y="5707076"/>
            <a:ext cx="6930653" cy="523218"/>
          </a:xfrm>
          <a:prstGeom prst="rect">
            <a:avLst/>
          </a:prstGeom>
        </p:spPr>
        <p:txBody>
          <a:bodyPr wrap="square" lIns="91371" tIns="45719" rIns="91371" bIns="45719">
            <a:spAutoFit/>
          </a:bodyPr>
          <a:lstStyle/>
          <a:p>
            <a:pPr>
              <a:defRPr/>
            </a:pPr>
            <a:r>
              <a:rPr lang="vi-VN" sz="2800">
                <a:latin typeface="Times New Roman" panose="02020603050405020304" pitchFamily="18" charset="0"/>
                <a:cs typeface="Times New Roman" panose="02020603050405020304" pitchFamily="18" charset="0"/>
              </a:rPr>
              <a:t>Tất cả các nguyên tố nhóm B đều là kim loại.</a:t>
            </a:r>
            <a:endParaRPr lang="id-ID" sz="2800" kern="0" dirty="0">
              <a:solidFill>
                <a:prstClr val="white">
                  <a:lumMod val="65000"/>
                </a:prstClr>
              </a:solidFill>
              <a:latin typeface="Times New Roman" panose="02020603050405020304" pitchFamily="18" charset="0"/>
              <a:cs typeface="Times New Roman" panose="02020603050405020304" pitchFamily="18" charset="0"/>
              <a:sym typeface="+mn-lt"/>
            </a:endParaRPr>
          </a:p>
        </p:txBody>
      </p:sp>
      <p:grpSp>
        <p:nvGrpSpPr>
          <p:cNvPr id="42" name="Group 41">
            <a:extLst>
              <a:ext uri="{FF2B5EF4-FFF2-40B4-BE49-F238E27FC236}">
                <a16:creationId xmlns:a16="http://schemas.microsoft.com/office/drawing/2014/main" id="{C27167AA-8D8D-F2EA-651F-6E4CDFA0A6E5}"/>
              </a:ext>
            </a:extLst>
          </p:cNvPr>
          <p:cNvGrpSpPr/>
          <p:nvPr/>
        </p:nvGrpSpPr>
        <p:grpSpPr>
          <a:xfrm>
            <a:off x="3273025" y="627706"/>
            <a:ext cx="5645949" cy="779901"/>
            <a:chOff x="633046" y="645999"/>
            <a:chExt cx="11132027" cy="1127329"/>
          </a:xfrm>
        </p:grpSpPr>
        <p:sp>
          <p:nvSpPr>
            <p:cNvPr id="43" name="Rectangle: Rounded Corners 42">
              <a:extLst>
                <a:ext uri="{FF2B5EF4-FFF2-40B4-BE49-F238E27FC236}">
                  <a16:creationId xmlns:a16="http://schemas.microsoft.com/office/drawing/2014/main" id="{2241CEAF-FA89-79CF-9419-95FDFF1CF036}"/>
                </a:ext>
              </a:extLst>
            </p:cNvPr>
            <p:cNvSpPr/>
            <p:nvPr/>
          </p:nvSpPr>
          <p:spPr>
            <a:xfrm>
              <a:off x="633046" y="645999"/>
              <a:ext cx="11132027" cy="1127329"/>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D1029CA-033F-BBD8-99E0-4C380B3CD74E}"/>
                </a:ext>
              </a:extLst>
            </p:cNvPr>
            <p:cNvSpPr txBox="1"/>
            <p:nvPr/>
          </p:nvSpPr>
          <p:spPr>
            <a:xfrm>
              <a:off x="633046" y="744524"/>
              <a:ext cx="11132027" cy="718210"/>
            </a:xfrm>
            <a:prstGeom prst="rect">
              <a:avLst/>
            </a:prstGeom>
            <a:noFill/>
          </p:spPr>
          <p:txBody>
            <a:bodyPr wrap="square">
              <a:spAutoFit/>
            </a:bodyPr>
            <a:lstStyle/>
            <a:p>
              <a:pPr>
                <a:lnSpc>
                  <a:spcPct val="120000"/>
                </a:lnSpc>
              </a:pPr>
              <a:r>
                <a:rPr lang="vi-VN" sz="2400" b="1">
                  <a:solidFill>
                    <a:srgbClr val="FF0000"/>
                  </a:solidFill>
                  <a:latin typeface="Times New Roman" panose="02020603050405020304" pitchFamily="18" charset="0"/>
                  <a:cs typeface="Times New Roman" panose="02020603050405020304" pitchFamily="18" charset="0"/>
                </a:rPr>
                <a:t>Câu </a:t>
              </a:r>
              <a:r>
                <a:rPr lang="en-US" sz="2400" b="1">
                  <a:solidFill>
                    <a:srgbClr val="FF0000"/>
                  </a:solidFill>
                  <a:latin typeface="Times New Roman" panose="02020603050405020304" pitchFamily="18" charset="0"/>
                  <a:cs typeface="Times New Roman" panose="02020603050405020304" pitchFamily="18" charset="0"/>
                </a:rPr>
                <a:t>7</a:t>
              </a:r>
              <a:r>
                <a:rPr lang="vi-VN" sz="2400" b="1">
                  <a:solidFill>
                    <a:srgbClr val="FF0000"/>
                  </a:solidFill>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Phát biểu nào sau đây không đúng?</a:t>
              </a:r>
            </a:p>
          </p:txBody>
        </p:sp>
      </p:grpSp>
      <p:pic>
        <p:nvPicPr>
          <p:cNvPr id="46" name="Picture 45">
            <a:extLst>
              <a:ext uri="{FF2B5EF4-FFF2-40B4-BE49-F238E27FC236}">
                <a16:creationId xmlns:a16="http://schemas.microsoft.com/office/drawing/2014/main" id="{671B8492-BFC9-29F8-A950-DC95F53D1ED0}"/>
              </a:ext>
            </a:extLst>
          </p:cNvPr>
          <p:cNvPicPr>
            <a:picLocks noChangeAspect="1"/>
          </p:cNvPicPr>
          <p:nvPr/>
        </p:nvPicPr>
        <p:blipFill rotWithShape="1">
          <a:blip r:embed="rId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1029159" y="4322588"/>
            <a:ext cx="794374" cy="77020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040897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250" fill="hold"/>
                                        <p:tgtEl>
                                          <p:spTgt spid="46"/>
                                        </p:tgtEl>
                                        <p:attrNameLst>
                                          <p:attrName>ppt_w</p:attrName>
                                        </p:attrNameLst>
                                      </p:cBhvr>
                                      <p:tavLst>
                                        <p:tav tm="0">
                                          <p:val>
                                            <p:strVal val="4*#ppt_w"/>
                                          </p:val>
                                        </p:tav>
                                        <p:tav tm="100000">
                                          <p:val>
                                            <p:strVal val="#ppt_w"/>
                                          </p:val>
                                        </p:tav>
                                      </p:tavLst>
                                    </p:anim>
                                    <p:anim calcmode="lin" valueType="num">
                                      <p:cBhvr>
                                        <p:cTn id="41" dur="250" fill="hold"/>
                                        <p:tgtEl>
                                          <p:spTgt spid="4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animBg="1"/>
      <p:bldP spid="10" grpId="0"/>
      <p:bldP spid="11"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25A7C9A-9C2E-B742-A558-C6C339534BA4}"/>
              </a:ext>
            </a:extLst>
          </p:cNvPr>
          <p:cNvGrpSpPr/>
          <p:nvPr/>
        </p:nvGrpSpPr>
        <p:grpSpPr>
          <a:xfrm>
            <a:off x="5950634" y="1712915"/>
            <a:ext cx="6241366" cy="4330700"/>
            <a:chOff x="3817144" y="1284686"/>
            <a:chExt cx="5326856" cy="3248025"/>
          </a:xfrm>
        </p:grpSpPr>
        <p:grpSp>
          <p:nvGrpSpPr>
            <p:cNvPr id="3" name="Group 4">
              <a:extLst>
                <a:ext uri="{FF2B5EF4-FFF2-40B4-BE49-F238E27FC236}">
                  <a16:creationId xmlns:a16="http://schemas.microsoft.com/office/drawing/2014/main" id="{14EFE0F2-746B-DB57-0D79-130652E6D776}"/>
                </a:ext>
              </a:extLst>
            </p:cNvPr>
            <p:cNvGrpSpPr>
              <a:grpSpLocks noChangeAspect="1"/>
            </p:cNvGrpSpPr>
            <p:nvPr/>
          </p:nvGrpSpPr>
          <p:grpSpPr bwMode="auto">
            <a:xfrm>
              <a:off x="3817144" y="1284686"/>
              <a:ext cx="5326856" cy="3248025"/>
              <a:chOff x="1603" y="794"/>
              <a:chExt cx="4474" cy="2728"/>
            </a:xfrm>
          </p:grpSpPr>
          <p:sp>
            <p:nvSpPr>
              <p:cNvPr id="12" name="Rectangle 5">
                <a:extLst>
                  <a:ext uri="{FF2B5EF4-FFF2-40B4-BE49-F238E27FC236}">
                    <a16:creationId xmlns:a16="http://schemas.microsoft.com/office/drawing/2014/main" id="{0665BBE6-7A4F-0F0A-B4A7-FF62483F12FC}"/>
                  </a:ext>
                </a:extLst>
              </p:cNvPr>
              <p:cNvSpPr>
                <a:spLocks noChangeArrowheads="1"/>
              </p:cNvSpPr>
              <p:nvPr/>
            </p:nvSpPr>
            <p:spPr bwMode="auto">
              <a:xfrm>
                <a:off x="4000" y="794"/>
                <a:ext cx="2077" cy="618"/>
              </a:xfrm>
              <a:prstGeom prst="rect">
                <a:avLst/>
              </a:prstGeom>
              <a:solidFill>
                <a:srgbClr val="90B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530">
                  <a:defRPr/>
                </a:pPr>
                <a:endParaRPr lang="en-US" sz="2400" kern="0">
                  <a:solidFill>
                    <a:prstClr val="black"/>
                  </a:solidFill>
                  <a:cs typeface="+mn-ea"/>
                  <a:sym typeface="+mn-lt"/>
                </a:endParaRPr>
              </a:p>
            </p:txBody>
          </p:sp>
          <p:sp>
            <p:nvSpPr>
              <p:cNvPr id="13" name="Freeform 6">
                <a:extLst>
                  <a:ext uri="{FF2B5EF4-FFF2-40B4-BE49-F238E27FC236}">
                    <a16:creationId xmlns:a16="http://schemas.microsoft.com/office/drawing/2014/main" id="{47B2FE74-248C-74CE-3DD0-30C93BF77CA4}"/>
                  </a:ext>
                </a:extLst>
              </p:cNvPr>
              <p:cNvSpPr/>
              <p:nvPr/>
            </p:nvSpPr>
            <p:spPr bwMode="auto">
              <a:xfrm>
                <a:off x="4000" y="1497"/>
                <a:ext cx="2077" cy="618"/>
              </a:xfrm>
              <a:custGeom>
                <a:avLst/>
                <a:gdLst>
                  <a:gd name="T0" fmla="*/ 0 w 878"/>
                  <a:gd name="T1" fmla="*/ 0 h 261"/>
                  <a:gd name="T2" fmla="*/ 878 w 878"/>
                  <a:gd name="T3" fmla="*/ 0 h 261"/>
                  <a:gd name="T4" fmla="*/ 878 w 878"/>
                  <a:gd name="T5" fmla="*/ 261 h 261"/>
                  <a:gd name="T6" fmla="*/ 0 w 878"/>
                  <a:gd name="T7" fmla="*/ 261 h 261"/>
                  <a:gd name="T8" fmla="*/ 0 w 878"/>
                  <a:gd name="T9" fmla="*/ 0 h 261"/>
                </a:gdLst>
                <a:ahLst/>
                <a:cxnLst>
                  <a:cxn ang="0">
                    <a:pos x="T0" y="T1"/>
                  </a:cxn>
                  <a:cxn ang="0">
                    <a:pos x="T2" y="T3"/>
                  </a:cxn>
                  <a:cxn ang="0">
                    <a:pos x="T4" y="T5"/>
                  </a:cxn>
                  <a:cxn ang="0">
                    <a:pos x="T6" y="T7"/>
                  </a:cxn>
                  <a:cxn ang="0">
                    <a:pos x="T8" y="T9"/>
                  </a:cxn>
                </a:cxnLst>
                <a:rect l="0" t="0" r="r" b="b"/>
                <a:pathLst>
                  <a:path w="878" h="261">
                    <a:moveTo>
                      <a:pt x="0" y="0"/>
                    </a:moveTo>
                    <a:cubicBezTo>
                      <a:pt x="275" y="0"/>
                      <a:pt x="604" y="0"/>
                      <a:pt x="878" y="0"/>
                    </a:cubicBezTo>
                    <a:cubicBezTo>
                      <a:pt x="878" y="87"/>
                      <a:pt x="878" y="174"/>
                      <a:pt x="878" y="261"/>
                    </a:cubicBezTo>
                    <a:cubicBezTo>
                      <a:pt x="604" y="261"/>
                      <a:pt x="275" y="261"/>
                      <a:pt x="0" y="261"/>
                    </a:cubicBezTo>
                    <a:cubicBezTo>
                      <a:pt x="0" y="174"/>
                      <a:pt x="0" y="87"/>
                      <a:pt x="0" y="0"/>
                    </a:cubicBezTo>
                    <a:close/>
                  </a:path>
                </a:pathLst>
              </a:custGeom>
              <a:solidFill>
                <a:srgbClr val="FA9C00"/>
              </a:solidFill>
              <a:ln>
                <a:noFill/>
              </a:ln>
              <a:extLst>
                <a:ext uri="{91240B29-F687-4F45-9708-019B960494DF}">
                  <a14:hiddenLine xmlns:a14="http://schemas.microsoft.com/office/drawing/2010/main" w="9525">
                    <a:solidFill>
                      <a:srgbClr val="000000"/>
                    </a:solidFill>
                    <a:round/>
                  </a14:hiddenLine>
                </a:ext>
              </a:extLst>
            </p:spPr>
            <p:txBody>
              <a:bodyPr/>
              <a:lstStyle/>
              <a:p>
                <a:pPr defTabSz="913530">
                  <a:defRPr/>
                </a:pPr>
                <a:endParaRPr lang="en-US" sz="2400" kern="0">
                  <a:solidFill>
                    <a:prstClr val="black"/>
                  </a:solidFill>
                  <a:cs typeface="+mn-ea"/>
                  <a:sym typeface="+mn-lt"/>
                </a:endParaRPr>
              </a:p>
            </p:txBody>
          </p:sp>
          <p:sp>
            <p:nvSpPr>
              <p:cNvPr id="14" name="Freeform 7">
                <a:extLst>
                  <a:ext uri="{FF2B5EF4-FFF2-40B4-BE49-F238E27FC236}">
                    <a16:creationId xmlns:a16="http://schemas.microsoft.com/office/drawing/2014/main" id="{1E853194-F272-6D48-E189-1464F08A0D73}"/>
                  </a:ext>
                </a:extLst>
              </p:cNvPr>
              <p:cNvSpPr/>
              <p:nvPr/>
            </p:nvSpPr>
            <p:spPr bwMode="auto">
              <a:xfrm>
                <a:off x="4000" y="2200"/>
                <a:ext cx="2077" cy="618"/>
              </a:xfrm>
              <a:custGeom>
                <a:avLst/>
                <a:gdLst>
                  <a:gd name="T0" fmla="*/ 0 w 878"/>
                  <a:gd name="T1" fmla="*/ 0 h 261"/>
                  <a:gd name="T2" fmla="*/ 2077 w 878"/>
                  <a:gd name="T3" fmla="*/ 0 h 261"/>
                  <a:gd name="T4" fmla="*/ 2077 w 878"/>
                  <a:gd name="T5" fmla="*/ 618 h 261"/>
                  <a:gd name="T6" fmla="*/ 0 w 878"/>
                  <a:gd name="T7" fmla="*/ 618 h 261"/>
                  <a:gd name="T8" fmla="*/ 0 w 878"/>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8" h="261">
                    <a:moveTo>
                      <a:pt x="0" y="0"/>
                    </a:moveTo>
                    <a:cubicBezTo>
                      <a:pt x="275" y="0"/>
                      <a:pt x="604" y="0"/>
                      <a:pt x="878" y="0"/>
                    </a:cubicBezTo>
                    <a:cubicBezTo>
                      <a:pt x="878" y="87"/>
                      <a:pt x="878" y="174"/>
                      <a:pt x="878" y="261"/>
                    </a:cubicBezTo>
                    <a:cubicBezTo>
                      <a:pt x="604" y="261"/>
                      <a:pt x="275" y="261"/>
                      <a:pt x="0" y="261"/>
                    </a:cubicBezTo>
                    <a:cubicBezTo>
                      <a:pt x="0" y="174"/>
                      <a:pt x="0" y="87"/>
                      <a:pt x="0" y="0"/>
                    </a:cubicBezTo>
                    <a:close/>
                  </a:path>
                </a:pathLst>
              </a:custGeom>
              <a:solidFill>
                <a:srgbClr val="DF361F"/>
              </a:solidFill>
              <a:ln>
                <a:noFill/>
              </a:ln>
              <a:extLst>
                <a:ext uri="{91240B29-F687-4F45-9708-019B960494DF}">
                  <a14:hiddenLine xmlns:a14="http://schemas.microsoft.com/office/drawing/2010/main" w="9525">
                    <a:solidFill>
                      <a:srgbClr val="000000"/>
                    </a:solidFill>
                    <a:round/>
                  </a14:hiddenLine>
                </a:ext>
              </a:extLst>
            </p:spPr>
            <p:txBody>
              <a:bodyPr/>
              <a:lstStyle/>
              <a:p>
                <a:pPr defTabSz="913530" eaLnBrk="0" fontAlgn="base" hangingPunct="0">
                  <a:spcBef>
                    <a:spcPct val="0"/>
                  </a:spcBef>
                  <a:spcAft>
                    <a:spcPct val="0"/>
                  </a:spcAft>
                  <a:defRPr/>
                </a:pPr>
                <a:endParaRPr lang="zh-CN" altLang="en-US" sz="2400" kern="0">
                  <a:solidFill>
                    <a:prstClr val="black"/>
                  </a:solidFill>
                  <a:cs typeface="+mn-ea"/>
                  <a:sym typeface="+mn-lt"/>
                </a:endParaRPr>
              </a:p>
            </p:txBody>
          </p:sp>
          <p:sp>
            <p:nvSpPr>
              <p:cNvPr id="15" name="Rectangle 8">
                <a:extLst>
                  <a:ext uri="{FF2B5EF4-FFF2-40B4-BE49-F238E27FC236}">
                    <a16:creationId xmlns:a16="http://schemas.microsoft.com/office/drawing/2014/main" id="{5D2AD6D4-B168-34DD-DFA1-E533B10854C2}"/>
                  </a:ext>
                </a:extLst>
              </p:cNvPr>
              <p:cNvSpPr>
                <a:spLocks noChangeArrowheads="1"/>
              </p:cNvSpPr>
              <p:nvPr/>
            </p:nvSpPr>
            <p:spPr bwMode="auto">
              <a:xfrm>
                <a:off x="4000" y="2903"/>
                <a:ext cx="2077" cy="619"/>
              </a:xfrm>
              <a:prstGeom prst="rect">
                <a:avLst/>
              </a:prstGeom>
              <a:solidFill>
                <a:srgbClr val="6C2B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3530" fontAlgn="base">
                  <a:spcBef>
                    <a:spcPct val="0"/>
                  </a:spcBef>
                  <a:spcAft>
                    <a:spcPct val="0"/>
                  </a:spcAft>
                  <a:defRPr/>
                </a:pPr>
                <a:endParaRPr lang="zh-CN" altLang="zh-CN" sz="2400" kern="0">
                  <a:solidFill>
                    <a:prstClr val="black"/>
                  </a:solidFill>
                  <a:latin typeface="+mn-lt"/>
                  <a:cs typeface="+mn-ea"/>
                  <a:sym typeface="+mn-lt"/>
                </a:endParaRPr>
              </a:p>
            </p:txBody>
          </p:sp>
          <p:sp>
            <p:nvSpPr>
              <p:cNvPr id="16" name="Rectangle 9">
                <a:extLst>
                  <a:ext uri="{FF2B5EF4-FFF2-40B4-BE49-F238E27FC236}">
                    <a16:creationId xmlns:a16="http://schemas.microsoft.com/office/drawing/2014/main" id="{E254BD70-6B5B-6B6F-E694-1EA8B2E2239C}"/>
                  </a:ext>
                </a:extLst>
              </p:cNvPr>
              <p:cNvSpPr>
                <a:spLocks noChangeArrowheads="1"/>
              </p:cNvSpPr>
              <p:nvPr/>
            </p:nvSpPr>
            <p:spPr bwMode="auto">
              <a:xfrm>
                <a:off x="2472" y="1364"/>
                <a:ext cx="929" cy="358"/>
              </a:xfrm>
              <a:prstGeom prst="rect">
                <a:avLst/>
              </a:prstGeom>
              <a:solidFill>
                <a:srgbClr val="90BC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913530">
                  <a:defRPr/>
                </a:pPr>
                <a:endParaRPr lang="en-US" sz="4400" kern="0">
                  <a:solidFill>
                    <a:prstClr val="black"/>
                  </a:solidFill>
                  <a:latin typeface="Times New Roman" panose="02020603050405020304" pitchFamily="18" charset="0"/>
                  <a:cs typeface="Times New Roman" panose="02020603050405020304" pitchFamily="18" charset="0"/>
                  <a:sym typeface="+mn-lt"/>
                </a:endParaRPr>
              </a:p>
            </p:txBody>
          </p:sp>
          <p:sp>
            <p:nvSpPr>
              <p:cNvPr id="17" name="Freeform 10">
                <a:extLst>
                  <a:ext uri="{FF2B5EF4-FFF2-40B4-BE49-F238E27FC236}">
                    <a16:creationId xmlns:a16="http://schemas.microsoft.com/office/drawing/2014/main" id="{9E3B87F8-BB54-68BB-9582-82C3BEE07582}"/>
                  </a:ext>
                </a:extLst>
              </p:cNvPr>
              <p:cNvSpPr/>
              <p:nvPr/>
            </p:nvSpPr>
            <p:spPr bwMode="auto">
              <a:xfrm>
                <a:off x="2472" y="1774"/>
                <a:ext cx="929" cy="358"/>
              </a:xfrm>
              <a:custGeom>
                <a:avLst/>
                <a:gdLst>
                  <a:gd name="T0" fmla="*/ 0 w 393"/>
                  <a:gd name="T1" fmla="*/ 0 h 151"/>
                  <a:gd name="T2" fmla="*/ 393 w 393"/>
                  <a:gd name="T3" fmla="*/ 0 h 151"/>
                  <a:gd name="T4" fmla="*/ 393 w 393"/>
                  <a:gd name="T5" fmla="*/ 151 h 151"/>
                  <a:gd name="T6" fmla="*/ 0 w 393"/>
                  <a:gd name="T7" fmla="*/ 151 h 151"/>
                  <a:gd name="T8" fmla="*/ 0 w 393"/>
                  <a:gd name="T9" fmla="*/ 0 h 151"/>
                </a:gdLst>
                <a:ahLst/>
                <a:cxnLst>
                  <a:cxn ang="0">
                    <a:pos x="T0" y="T1"/>
                  </a:cxn>
                  <a:cxn ang="0">
                    <a:pos x="T2" y="T3"/>
                  </a:cxn>
                  <a:cxn ang="0">
                    <a:pos x="T4" y="T5"/>
                  </a:cxn>
                  <a:cxn ang="0">
                    <a:pos x="T6" y="T7"/>
                  </a:cxn>
                  <a:cxn ang="0">
                    <a:pos x="T8" y="T9"/>
                  </a:cxn>
                </a:cxnLst>
                <a:rect l="0" t="0" r="r" b="b"/>
                <a:pathLst>
                  <a:path w="393" h="151">
                    <a:moveTo>
                      <a:pt x="0" y="0"/>
                    </a:moveTo>
                    <a:cubicBezTo>
                      <a:pt x="131" y="0"/>
                      <a:pt x="262" y="0"/>
                      <a:pt x="393" y="0"/>
                    </a:cubicBezTo>
                    <a:cubicBezTo>
                      <a:pt x="393" y="50"/>
                      <a:pt x="393" y="101"/>
                      <a:pt x="393" y="151"/>
                    </a:cubicBezTo>
                    <a:cubicBezTo>
                      <a:pt x="262" y="151"/>
                      <a:pt x="131" y="151"/>
                      <a:pt x="0" y="151"/>
                    </a:cubicBezTo>
                    <a:cubicBezTo>
                      <a:pt x="0" y="101"/>
                      <a:pt x="0" y="50"/>
                      <a:pt x="0" y="0"/>
                    </a:cubicBezTo>
                    <a:close/>
                  </a:path>
                </a:pathLst>
              </a:custGeom>
              <a:solidFill>
                <a:srgbClr val="FA9C00"/>
              </a:solidFill>
              <a:ln>
                <a:noFill/>
              </a:ln>
              <a:extLst>
                <a:ext uri="{91240B29-F687-4F45-9708-019B960494DF}">
                  <a14:hiddenLine xmlns:a14="http://schemas.microsoft.com/office/drawing/2010/main" w="9525">
                    <a:solidFill>
                      <a:srgbClr val="000000"/>
                    </a:solidFill>
                    <a:round/>
                  </a14:hiddenLine>
                </a:ext>
              </a:extLst>
            </p:spPr>
            <p:txBody>
              <a:bodyPr/>
              <a:lstStyle/>
              <a:p>
                <a:pPr algn="ctr" defTabSz="913530">
                  <a:defRPr/>
                </a:pPr>
                <a:endParaRPr lang="en-US" sz="4400" kern="0">
                  <a:solidFill>
                    <a:prstClr val="black"/>
                  </a:solidFill>
                  <a:latin typeface="Times New Roman" panose="02020603050405020304" pitchFamily="18" charset="0"/>
                  <a:cs typeface="Times New Roman" panose="02020603050405020304" pitchFamily="18" charset="0"/>
                  <a:sym typeface="+mn-lt"/>
                </a:endParaRPr>
              </a:p>
            </p:txBody>
          </p:sp>
          <p:sp>
            <p:nvSpPr>
              <p:cNvPr id="18" name="Freeform 11">
                <a:extLst>
                  <a:ext uri="{FF2B5EF4-FFF2-40B4-BE49-F238E27FC236}">
                    <a16:creationId xmlns:a16="http://schemas.microsoft.com/office/drawing/2014/main" id="{6274DF61-895B-0E25-2DEA-ACD9A5FC9096}"/>
                  </a:ext>
                </a:extLst>
              </p:cNvPr>
              <p:cNvSpPr/>
              <p:nvPr/>
            </p:nvSpPr>
            <p:spPr bwMode="auto">
              <a:xfrm>
                <a:off x="2472" y="2184"/>
                <a:ext cx="929" cy="357"/>
              </a:xfrm>
              <a:custGeom>
                <a:avLst/>
                <a:gdLst>
                  <a:gd name="T0" fmla="*/ 0 w 393"/>
                  <a:gd name="T1" fmla="*/ 0 h 151"/>
                  <a:gd name="T2" fmla="*/ 929 w 393"/>
                  <a:gd name="T3" fmla="*/ 0 h 151"/>
                  <a:gd name="T4" fmla="*/ 929 w 393"/>
                  <a:gd name="T5" fmla="*/ 357 h 151"/>
                  <a:gd name="T6" fmla="*/ 0 w 393"/>
                  <a:gd name="T7" fmla="*/ 357 h 151"/>
                  <a:gd name="T8" fmla="*/ 0 w 393"/>
                  <a:gd name="T9" fmla="*/ 0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151">
                    <a:moveTo>
                      <a:pt x="0" y="0"/>
                    </a:moveTo>
                    <a:cubicBezTo>
                      <a:pt x="131" y="0"/>
                      <a:pt x="262" y="0"/>
                      <a:pt x="393" y="0"/>
                    </a:cubicBezTo>
                    <a:cubicBezTo>
                      <a:pt x="393" y="50"/>
                      <a:pt x="393" y="101"/>
                      <a:pt x="393" y="151"/>
                    </a:cubicBezTo>
                    <a:cubicBezTo>
                      <a:pt x="262" y="151"/>
                      <a:pt x="131" y="151"/>
                      <a:pt x="0" y="151"/>
                    </a:cubicBezTo>
                    <a:cubicBezTo>
                      <a:pt x="0" y="101"/>
                      <a:pt x="0" y="50"/>
                      <a:pt x="0" y="0"/>
                    </a:cubicBezTo>
                    <a:close/>
                  </a:path>
                </a:pathLst>
              </a:custGeom>
              <a:solidFill>
                <a:srgbClr val="DF361F"/>
              </a:solidFill>
              <a:ln>
                <a:noFill/>
              </a:ln>
              <a:extLst>
                <a:ext uri="{91240B29-F687-4F45-9708-019B960494DF}">
                  <a14:hiddenLine xmlns:a14="http://schemas.microsoft.com/office/drawing/2010/main" w="9525">
                    <a:solidFill>
                      <a:srgbClr val="000000"/>
                    </a:solidFill>
                    <a:round/>
                  </a14:hiddenLine>
                </a:ext>
              </a:extLst>
            </p:spPr>
            <p:txBody>
              <a:bodyPr/>
              <a:lstStyle/>
              <a:p>
                <a:pPr algn="ctr" defTabSz="913530" eaLnBrk="0" fontAlgn="base" hangingPunct="0">
                  <a:spcBef>
                    <a:spcPct val="0"/>
                  </a:spcBef>
                  <a:spcAft>
                    <a:spcPct val="0"/>
                  </a:spcAft>
                  <a:defRPr/>
                </a:pPr>
                <a:endParaRPr lang="zh-CN" altLang="en-US" sz="4400" kern="0">
                  <a:solidFill>
                    <a:prstClr val="black"/>
                  </a:solidFill>
                  <a:latin typeface="Times New Roman" panose="02020603050405020304" pitchFamily="18" charset="0"/>
                  <a:cs typeface="Times New Roman" panose="02020603050405020304" pitchFamily="18" charset="0"/>
                  <a:sym typeface="+mn-lt"/>
                </a:endParaRPr>
              </a:p>
            </p:txBody>
          </p:sp>
          <p:sp>
            <p:nvSpPr>
              <p:cNvPr id="19" name="Rectangle 12">
                <a:extLst>
                  <a:ext uri="{FF2B5EF4-FFF2-40B4-BE49-F238E27FC236}">
                    <a16:creationId xmlns:a16="http://schemas.microsoft.com/office/drawing/2014/main" id="{90DBE4F3-A368-E87C-3101-E96D806AEAEA}"/>
                  </a:ext>
                </a:extLst>
              </p:cNvPr>
              <p:cNvSpPr>
                <a:spLocks noChangeArrowheads="1"/>
              </p:cNvSpPr>
              <p:nvPr/>
            </p:nvSpPr>
            <p:spPr bwMode="auto">
              <a:xfrm>
                <a:off x="2472" y="2593"/>
                <a:ext cx="929" cy="358"/>
              </a:xfrm>
              <a:prstGeom prst="rect">
                <a:avLst/>
              </a:prstGeom>
              <a:solidFill>
                <a:srgbClr val="6C2B4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3530" fontAlgn="base">
                  <a:spcBef>
                    <a:spcPct val="0"/>
                  </a:spcBef>
                  <a:spcAft>
                    <a:spcPct val="0"/>
                  </a:spcAft>
                  <a:defRPr/>
                </a:pPr>
                <a:endParaRPr lang="zh-CN" altLang="zh-CN" sz="4400" kern="0">
                  <a:solidFill>
                    <a:prstClr val="black"/>
                  </a:solidFill>
                  <a:latin typeface="Times New Roman" panose="02020603050405020304" pitchFamily="18" charset="0"/>
                  <a:cs typeface="Times New Roman" panose="02020603050405020304" pitchFamily="18" charset="0"/>
                  <a:sym typeface="+mn-lt"/>
                </a:endParaRPr>
              </a:p>
            </p:txBody>
          </p:sp>
          <p:sp>
            <p:nvSpPr>
              <p:cNvPr id="20" name="Freeform 13">
                <a:extLst>
                  <a:ext uri="{FF2B5EF4-FFF2-40B4-BE49-F238E27FC236}">
                    <a16:creationId xmlns:a16="http://schemas.microsoft.com/office/drawing/2014/main" id="{9777681A-5A83-0D3E-E3FF-CCCA8585DAE6}"/>
                  </a:ext>
                </a:extLst>
              </p:cNvPr>
              <p:cNvSpPr/>
              <p:nvPr/>
            </p:nvSpPr>
            <p:spPr bwMode="auto">
              <a:xfrm>
                <a:off x="3401" y="794"/>
                <a:ext cx="599" cy="928"/>
              </a:xfrm>
              <a:custGeom>
                <a:avLst/>
                <a:gdLst>
                  <a:gd name="T0" fmla="*/ 0 w 599"/>
                  <a:gd name="T1" fmla="*/ 570 h 928"/>
                  <a:gd name="T2" fmla="*/ 599 w 599"/>
                  <a:gd name="T3" fmla="*/ 0 h 928"/>
                  <a:gd name="T4" fmla="*/ 599 w 599"/>
                  <a:gd name="T5" fmla="*/ 618 h 928"/>
                  <a:gd name="T6" fmla="*/ 0 w 599"/>
                  <a:gd name="T7" fmla="*/ 928 h 928"/>
                  <a:gd name="T8" fmla="*/ 0 w 599"/>
                  <a:gd name="T9" fmla="*/ 570 h 928"/>
                </a:gdLst>
                <a:ahLst/>
                <a:cxnLst>
                  <a:cxn ang="0">
                    <a:pos x="T0" y="T1"/>
                  </a:cxn>
                  <a:cxn ang="0">
                    <a:pos x="T2" y="T3"/>
                  </a:cxn>
                  <a:cxn ang="0">
                    <a:pos x="T4" y="T5"/>
                  </a:cxn>
                  <a:cxn ang="0">
                    <a:pos x="T6" y="T7"/>
                  </a:cxn>
                  <a:cxn ang="0">
                    <a:pos x="T8" y="T9"/>
                  </a:cxn>
                </a:cxnLst>
                <a:rect l="0" t="0" r="r" b="b"/>
                <a:pathLst>
                  <a:path w="599" h="928">
                    <a:moveTo>
                      <a:pt x="0" y="570"/>
                    </a:moveTo>
                    <a:lnTo>
                      <a:pt x="599" y="0"/>
                    </a:lnTo>
                    <a:lnTo>
                      <a:pt x="599" y="618"/>
                    </a:lnTo>
                    <a:lnTo>
                      <a:pt x="0" y="928"/>
                    </a:lnTo>
                    <a:lnTo>
                      <a:pt x="0" y="570"/>
                    </a:lnTo>
                    <a:close/>
                  </a:path>
                </a:pathLst>
              </a:custGeom>
              <a:solidFill>
                <a:srgbClr val="90BC33">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13530">
                  <a:defRPr/>
                </a:pPr>
                <a:endParaRPr lang="en-US" sz="2400" kern="0">
                  <a:solidFill>
                    <a:prstClr val="black"/>
                  </a:solidFill>
                  <a:cs typeface="+mn-ea"/>
                  <a:sym typeface="+mn-lt"/>
                </a:endParaRPr>
              </a:p>
            </p:txBody>
          </p:sp>
          <p:sp>
            <p:nvSpPr>
              <p:cNvPr id="21" name="Freeform 14">
                <a:extLst>
                  <a:ext uri="{FF2B5EF4-FFF2-40B4-BE49-F238E27FC236}">
                    <a16:creationId xmlns:a16="http://schemas.microsoft.com/office/drawing/2014/main" id="{748BFA0F-6DC9-978E-8FC9-BBC51DB203AD}"/>
                  </a:ext>
                </a:extLst>
              </p:cNvPr>
              <p:cNvSpPr/>
              <p:nvPr/>
            </p:nvSpPr>
            <p:spPr bwMode="auto">
              <a:xfrm>
                <a:off x="3401" y="2593"/>
                <a:ext cx="599" cy="929"/>
              </a:xfrm>
              <a:custGeom>
                <a:avLst/>
                <a:gdLst>
                  <a:gd name="T0" fmla="*/ 0 w 599"/>
                  <a:gd name="T1" fmla="*/ 358 h 929"/>
                  <a:gd name="T2" fmla="*/ 599 w 599"/>
                  <a:gd name="T3" fmla="*/ 929 h 929"/>
                  <a:gd name="T4" fmla="*/ 599 w 599"/>
                  <a:gd name="T5" fmla="*/ 310 h 929"/>
                  <a:gd name="T6" fmla="*/ 0 w 599"/>
                  <a:gd name="T7" fmla="*/ 0 h 929"/>
                  <a:gd name="T8" fmla="*/ 0 w 599"/>
                  <a:gd name="T9" fmla="*/ 358 h 929"/>
                </a:gdLst>
                <a:ahLst/>
                <a:cxnLst>
                  <a:cxn ang="0">
                    <a:pos x="T0" y="T1"/>
                  </a:cxn>
                  <a:cxn ang="0">
                    <a:pos x="T2" y="T3"/>
                  </a:cxn>
                  <a:cxn ang="0">
                    <a:pos x="T4" y="T5"/>
                  </a:cxn>
                  <a:cxn ang="0">
                    <a:pos x="T6" y="T7"/>
                  </a:cxn>
                  <a:cxn ang="0">
                    <a:pos x="T8" y="T9"/>
                  </a:cxn>
                </a:cxnLst>
                <a:rect l="0" t="0" r="r" b="b"/>
                <a:pathLst>
                  <a:path w="599" h="929">
                    <a:moveTo>
                      <a:pt x="0" y="358"/>
                    </a:moveTo>
                    <a:lnTo>
                      <a:pt x="599" y="929"/>
                    </a:lnTo>
                    <a:lnTo>
                      <a:pt x="599" y="310"/>
                    </a:lnTo>
                    <a:lnTo>
                      <a:pt x="0" y="0"/>
                    </a:lnTo>
                    <a:lnTo>
                      <a:pt x="0" y="358"/>
                    </a:lnTo>
                    <a:close/>
                  </a:path>
                </a:pathLst>
              </a:custGeom>
              <a:solidFill>
                <a:srgbClr val="6C2B43">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13530">
                  <a:defRPr/>
                </a:pPr>
                <a:endParaRPr lang="en-US" sz="2400" kern="0">
                  <a:solidFill>
                    <a:prstClr val="black"/>
                  </a:solidFill>
                  <a:cs typeface="+mn-ea"/>
                  <a:sym typeface="+mn-lt"/>
                </a:endParaRPr>
              </a:p>
            </p:txBody>
          </p:sp>
          <p:sp>
            <p:nvSpPr>
              <p:cNvPr id="22" name="Freeform 15">
                <a:extLst>
                  <a:ext uri="{FF2B5EF4-FFF2-40B4-BE49-F238E27FC236}">
                    <a16:creationId xmlns:a16="http://schemas.microsoft.com/office/drawing/2014/main" id="{1C1DEB4D-09FE-896D-BBF5-9C892F725278}"/>
                  </a:ext>
                </a:extLst>
              </p:cNvPr>
              <p:cNvSpPr/>
              <p:nvPr/>
            </p:nvSpPr>
            <p:spPr bwMode="auto">
              <a:xfrm>
                <a:off x="3401" y="2184"/>
                <a:ext cx="599" cy="634"/>
              </a:xfrm>
              <a:custGeom>
                <a:avLst/>
                <a:gdLst>
                  <a:gd name="T0" fmla="*/ 599 w 599"/>
                  <a:gd name="T1" fmla="*/ 16 h 634"/>
                  <a:gd name="T2" fmla="*/ 599 w 599"/>
                  <a:gd name="T3" fmla="*/ 634 h 634"/>
                  <a:gd name="T4" fmla="*/ 0 w 599"/>
                  <a:gd name="T5" fmla="*/ 357 h 634"/>
                  <a:gd name="T6" fmla="*/ 0 w 599"/>
                  <a:gd name="T7" fmla="*/ 0 h 634"/>
                  <a:gd name="T8" fmla="*/ 599 w 599"/>
                  <a:gd name="T9" fmla="*/ 16 h 634"/>
                </a:gdLst>
                <a:ahLst/>
                <a:cxnLst>
                  <a:cxn ang="0">
                    <a:pos x="T0" y="T1"/>
                  </a:cxn>
                  <a:cxn ang="0">
                    <a:pos x="T2" y="T3"/>
                  </a:cxn>
                  <a:cxn ang="0">
                    <a:pos x="T4" y="T5"/>
                  </a:cxn>
                  <a:cxn ang="0">
                    <a:pos x="T6" y="T7"/>
                  </a:cxn>
                  <a:cxn ang="0">
                    <a:pos x="T8" y="T9"/>
                  </a:cxn>
                </a:cxnLst>
                <a:rect l="0" t="0" r="r" b="b"/>
                <a:pathLst>
                  <a:path w="599" h="634">
                    <a:moveTo>
                      <a:pt x="599" y="16"/>
                    </a:moveTo>
                    <a:lnTo>
                      <a:pt x="599" y="634"/>
                    </a:lnTo>
                    <a:lnTo>
                      <a:pt x="0" y="357"/>
                    </a:lnTo>
                    <a:lnTo>
                      <a:pt x="0" y="0"/>
                    </a:lnTo>
                    <a:lnTo>
                      <a:pt x="599" y="16"/>
                    </a:lnTo>
                    <a:close/>
                  </a:path>
                </a:pathLst>
              </a:custGeom>
              <a:solidFill>
                <a:srgbClr val="DF361F">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13530">
                  <a:defRPr/>
                </a:pPr>
                <a:endParaRPr lang="en-US" sz="2400" kern="0">
                  <a:solidFill>
                    <a:prstClr val="black"/>
                  </a:solidFill>
                  <a:cs typeface="+mn-ea"/>
                  <a:sym typeface="+mn-lt"/>
                </a:endParaRPr>
              </a:p>
            </p:txBody>
          </p:sp>
          <p:sp>
            <p:nvSpPr>
              <p:cNvPr id="23" name="Freeform 16">
                <a:extLst>
                  <a:ext uri="{FF2B5EF4-FFF2-40B4-BE49-F238E27FC236}">
                    <a16:creationId xmlns:a16="http://schemas.microsoft.com/office/drawing/2014/main" id="{DD1B8F08-35A8-DF3F-B109-547EACF774D7}"/>
                  </a:ext>
                </a:extLst>
              </p:cNvPr>
              <p:cNvSpPr/>
              <p:nvPr/>
            </p:nvSpPr>
            <p:spPr bwMode="auto">
              <a:xfrm>
                <a:off x="3401" y="1497"/>
                <a:ext cx="599" cy="635"/>
              </a:xfrm>
              <a:custGeom>
                <a:avLst/>
                <a:gdLst>
                  <a:gd name="T0" fmla="*/ 599 w 599"/>
                  <a:gd name="T1" fmla="*/ 618 h 635"/>
                  <a:gd name="T2" fmla="*/ 599 w 599"/>
                  <a:gd name="T3" fmla="*/ 0 h 635"/>
                  <a:gd name="T4" fmla="*/ 0 w 599"/>
                  <a:gd name="T5" fmla="*/ 277 h 635"/>
                  <a:gd name="T6" fmla="*/ 0 w 599"/>
                  <a:gd name="T7" fmla="*/ 635 h 635"/>
                  <a:gd name="T8" fmla="*/ 599 w 599"/>
                  <a:gd name="T9" fmla="*/ 618 h 635"/>
                </a:gdLst>
                <a:ahLst/>
                <a:cxnLst>
                  <a:cxn ang="0">
                    <a:pos x="T0" y="T1"/>
                  </a:cxn>
                  <a:cxn ang="0">
                    <a:pos x="T2" y="T3"/>
                  </a:cxn>
                  <a:cxn ang="0">
                    <a:pos x="T4" y="T5"/>
                  </a:cxn>
                  <a:cxn ang="0">
                    <a:pos x="T6" y="T7"/>
                  </a:cxn>
                  <a:cxn ang="0">
                    <a:pos x="T8" y="T9"/>
                  </a:cxn>
                </a:cxnLst>
                <a:rect l="0" t="0" r="r" b="b"/>
                <a:pathLst>
                  <a:path w="599" h="635">
                    <a:moveTo>
                      <a:pt x="599" y="618"/>
                    </a:moveTo>
                    <a:lnTo>
                      <a:pt x="599" y="0"/>
                    </a:lnTo>
                    <a:lnTo>
                      <a:pt x="0" y="277"/>
                    </a:lnTo>
                    <a:lnTo>
                      <a:pt x="0" y="635"/>
                    </a:lnTo>
                    <a:lnTo>
                      <a:pt x="599" y="618"/>
                    </a:lnTo>
                    <a:close/>
                  </a:path>
                </a:pathLst>
              </a:custGeom>
              <a:solidFill>
                <a:srgbClr val="FA9C00">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13530">
                  <a:defRPr/>
                </a:pPr>
                <a:endParaRPr lang="en-US" sz="2400" kern="0">
                  <a:solidFill>
                    <a:prstClr val="black"/>
                  </a:solidFill>
                  <a:cs typeface="+mn-ea"/>
                  <a:sym typeface="+mn-lt"/>
                </a:endParaRPr>
              </a:p>
            </p:txBody>
          </p:sp>
          <p:sp>
            <p:nvSpPr>
              <p:cNvPr id="24" name="Freeform 17">
                <a:extLst>
                  <a:ext uri="{FF2B5EF4-FFF2-40B4-BE49-F238E27FC236}">
                    <a16:creationId xmlns:a16="http://schemas.microsoft.com/office/drawing/2014/main" id="{87C97BAA-F421-BA86-21AA-92B744722F24}"/>
                  </a:ext>
                </a:extLst>
              </p:cNvPr>
              <p:cNvSpPr/>
              <p:nvPr/>
            </p:nvSpPr>
            <p:spPr bwMode="auto">
              <a:xfrm>
                <a:off x="1930" y="1045"/>
                <a:ext cx="542" cy="677"/>
              </a:xfrm>
              <a:custGeom>
                <a:avLst/>
                <a:gdLst>
                  <a:gd name="T0" fmla="*/ 542 w 542"/>
                  <a:gd name="T1" fmla="*/ 0 h 677"/>
                  <a:gd name="T2" fmla="*/ 0 w 542"/>
                  <a:gd name="T3" fmla="*/ 677 h 677"/>
                  <a:gd name="T4" fmla="*/ 542 w 542"/>
                  <a:gd name="T5" fmla="*/ 677 h 677"/>
                  <a:gd name="T6" fmla="*/ 542 w 542"/>
                  <a:gd name="T7" fmla="*/ 0 h 677"/>
                </a:gdLst>
                <a:ahLst/>
                <a:cxnLst>
                  <a:cxn ang="0">
                    <a:pos x="T0" y="T1"/>
                  </a:cxn>
                  <a:cxn ang="0">
                    <a:pos x="T2" y="T3"/>
                  </a:cxn>
                  <a:cxn ang="0">
                    <a:pos x="T4" y="T5"/>
                  </a:cxn>
                  <a:cxn ang="0">
                    <a:pos x="T6" y="T7"/>
                  </a:cxn>
                </a:cxnLst>
                <a:rect l="0" t="0" r="r" b="b"/>
                <a:pathLst>
                  <a:path w="542" h="677">
                    <a:moveTo>
                      <a:pt x="542" y="0"/>
                    </a:moveTo>
                    <a:lnTo>
                      <a:pt x="0" y="677"/>
                    </a:lnTo>
                    <a:lnTo>
                      <a:pt x="542" y="677"/>
                    </a:lnTo>
                    <a:lnTo>
                      <a:pt x="542" y="0"/>
                    </a:lnTo>
                    <a:close/>
                  </a:path>
                </a:pathLst>
              </a:custGeom>
              <a:solidFill>
                <a:srgbClr val="90BC33">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13530">
                  <a:defRPr/>
                </a:pPr>
                <a:endParaRPr lang="en-US" sz="2400" kern="0">
                  <a:solidFill>
                    <a:prstClr val="black"/>
                  </a:solidFill>
                  <a:cs typeface="+mn-ea"/>
                  <a:sym typeface="+mn-lt"/>
                </a:endParaRPr>
              </a:p>
            </p:txBody>
          </p:sp>
          <p:sp>
            <p:nvSpPr>
              <p:cNvPr id="25" name="Freeform 18">
                <a:extLst>
                  <a:ext uri="{FF2B5EF4-FFF2-40B4-BE49-F238E27FC236}">
                    <a16:creationId xmlns:a16="http://schemas.microsoft.com/office/drawing/2014/main" id="{8B341155-01CD-3699-E6C7-028C6507E44C}"/>
                  </a:ext>
                </a:extLst>
              </p:cNvPr>
              <p:cNvSpPr/>
              <p:nvPr/>
            </p:nvSpPr>
            <p:spPr bwMode="auto">
              <a:xfrm>
                <a:off x="1930" y="2593"/>
                <a:ext cx="542" cy="678"/>
              </a:xfrm>
              <a:custGeom>
                <a:avLst/>
                <a:gdLst>
                  <a:gd name="T0" fmla="*/ 542 w 542"/>
                  <a:gd name="T1" fmla="*/ 678 h 678"/>
                  <a:gd name="T2" fmla="*/ 0 w 542"/>
                  <a:gd name="T3" fmla="*/ 0 h 678"/>
                  <a:gd name="T4" fmla="*/ 542 w 542"/>
                  <a:gd name="T5" fmla="*/ 0 h 678"/>
                  <a:gd name="T6" fmla="*/ 542 w 542"/>
                  <a:gd name="T7" fmla="*/ 678 h 678"/>
                </a:gdLst>
                <a:ahLst/>
                <a:cxnLst>
                  <a:cxn ang="0">
                    <a:pos x="T0" y="T1"/>
                  </a:cxn>
                  <a:cxn ang="0">
                    <a:pos x="T2" y="T3"/>
                  </a:cxn>
                  <a:cxn ang="0">
                    <a:pos x="T4" y="T5"/>
                  </a:cxn>
                  <a:cxn ang="0">
                    <a:pos x="T6" y="T7"/>
                  </a:cxn>
                </a:cxnLst>
                <a:rect l="0" t="0" r="r" b="b"/>
                <a:pathLst>
                  <a:path w="542" h="678">
                    <a:moveTo>
                      <a:pt x="542" y="678"/>
                    </a:moveTo>
                    <a:lnTo>
                      <a:pt x="0" y="0"/>
                    </a:lnTo>
                    <a:lnTo>
                      <a:pt x="542" y="0"/>
                    </a:lnTo>
                    <a:lnTo>
                      <a:pt x="542" y="678"/>
                    </a:lnTo>
                    <a:close/>
                  </a:path>
                </a:pathLst>
              </a:custGeom>
              <a:solidFill>
                <a:srgbClr val="6C2B43">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13530">
                  <a:defRPr/>
                </a:pPr>
                <a:endParaRPr lang="en-US" sz="2400" kern="0">
                  <a:solidFill>
                    <a:prstClr val="black"/>
                  </a:solidFill>
                  <a:cs typeface="+mn-ea"/>
                  <a:sym typeface="+mn-lt"/>
                </a:endParaRPr>
              </a:p>
            </p:txBody>
          </p:sp>
          <p:sp>
            <p:nvSpPr>
              <p:cNvPr id="26" name="Freeform 19">
                <a:extLst>
                  <a:ext uri="{FF2B5EF4-FFF2-40B4-BE49-F238E27FC236}">
                    <a16:creationId xmlns:a16="http://schemas.microsoft.com/office/drawing/2014/main" id="{DF4EA38D-E963-E9F7-C7E9-A34D2F97503D}"/>
                  </a:ext>
                </a:extLst>
              </p:cNvPr>
              <p:cNvSpPr/>
              <p:nvPr/>
            </p:nvSpPr>
            <p:spPr bwMode="auto">
              <a:xfrm>
                <a:off x="2465" y="3261"/>
                <a:ext cx="7" cy="10"/>
              </a:xfrm>
              <a:custGeom>
                <a:avLst/>
                <a:gdLst>
                  <a:gd name="T0" fmla="*/ 0 w 3"/>
                  <a:gd name="T1" fmla="*/ 0 h 4"/>
                  <a:gd name="T2" fmla="*/ 7 w 3"/>
                  <a:gd name="T3" fmla="*/ 10 h 4"/>
                  <a:gd name="T4" fmla="*/ 7 w 3"/>
                  <a:gd name="T5" fmla="*/ 0 h 4"/>
                  <a:gd name="T6" fmla="*/ 0 w 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cubicBezTo>
                      <a:pt x="3" y="4"/>
                      <a:pt x="3" y="4"/>
                      <a:pt x="3" y="4"/>
                    </a:cubicBezTo>
                    <a:cubicBezTo>
                      <a:pt x="3" y="0"/>
                      <a:pt x="3" y="0"/>
                      <a:pt x="3" y="0"/>
                    </a:cubicBezTo>
                    <a:cubicBezTo>
                      <a:pt x="2" y="0"/>
                      <a:pt x="1" y="0"/>
                      <a:pt x="0" y="0"/>
                    </a:cubicBezTo>
                    <a:close/>
                  </a:path>
                </a:pathLst>
              </a:custGeom>
              <a:solidFill>
                <a:srgbClr val="46BDC6"/>
              </a:solidFill>
              <a:ln>
                <a:noFill/>
              </a:ln>
              <a:extLst>
                <a:ext uri="{91240B29-F687-4F45-9708-019B960494DF}">
                  <a14:hiddenLine xmlns:a14="http://schemas.microsoft.com/office/drawing/2010/main" w="9525">
                    <a:solidFill>
                      <a:srgbClr val="000000"/>
                    </a:solidFill>
                    <a:round/>
                  </a14:hiddenLine>
                </a:ext>
              </a:extLst>
            </p:spPr>
            <p:txBody>
              <a:bodyPr/>
              <a:lstStyle/>
              <a:p>
                <a:pPr defTabSz="913530" eaLnBrk="0" fontAlgn="base" hangingPunct="0">
                  <a:spcBef>
                    <a:spcPct val="0"/>
                  </a:spcBef>
                  <a:spcAft>
                    <a:spcPct val="0"/>
                  </a:spcAft>
                  <a:defRPr/>
                </a:pPr>
                <a:endParaRPr lang="zh-CN" altLang="en-US" sz="2400" kern="0">
                  <a:solidFill>
                    <a:prstClr val="black"/>
                  </a:solidFill>
                  <a:cs typeface="+mn-ea"/>
                  <a:sym typeface="+mn-lt"/>
                </a:endParaRPr>
              </a:p>
            </p:txBody>
          </p:sp>
          <p:sp>
            <p:nvSpPr>
              <p:cNvPr id="27" name="Freeform 20">
                <a:extLst>
                  <a:ext uri="{FF2B5EF4-FFF2-40B4-BE49-F238E27FC236}">
                    <a16:creationId xmlns:a16="http://schemas.microsoft.com/office/drawing/2014/main" id="{283AB82A-4335-E1AA-2DD7-FCD4C887462A}"/>
                  </a:ext>
                </a:extLst>
              </p:cNvPr>
              <p:cNvSpPr/>
              <p:nvPr/>
            </p:nvSpPr>
            <p:spPr bwMode="auto">
              <a:xfrm>
                <a:off x="1603" y="2184"/>
                <a:ext cx="869" cy="357"/>
              </a:xfrm>
              <a:custGeom>
                <a:avLst/>
                <a:gdLst>
                  <a:gd name="T0" fmla="*/ 0 w 367"/>
                  <a:gd name="T1" fmla="*/ 0 h 151"/>
                  <a:gd name="T2" fmla="*/ 121 w 367"/>
                  <a:gd name="T3" fmla="*/ 151 h 151"/>
                  <a:gd name="T4" fmla="*/ 367 w 367"/>
                  <a:gd name="T5" fmla="*/ 151 h 151"/>
                  <a:gd name="T6" fmla="*/ 367 w 367"/>
                  <a:gd name="T7" fmla="*/ 0 h 151"/>
                  <a:gd name="T8" fmla="*/ 0 w 367"/>
                  <a:gd name="T9" fmla="*/ 0 h 151"/>
                </a:gdLst>
                <a:ahLst/>
                <a:cxnLst>
                  <a:cxn ang="0">
                    <a:pos x="T0" y="T1"/>
                  </a:cxn>
                  <a:cxn ang="0">
                    <a:pos x="T2" y="T3"/>
                  </a:cxn>
                  <a:cxn ang="0">
                    <a:pos x="T4" y="T5"/>
                  </a:cxn>
                  <a:cxn ang="0">
                    <a:pos x="T6" y="T7"/>
                  </a:cxn>
                  <a:cxn ang="0">
                    <a:pos x="T8" y="T9"/>
                  </a:cxn>
                </a:cxnLst>
                <a:rect l="0" t="0" r="r" b="b"/>
                <a:pathLst>
                  <a:path w="367" h="151">
                    <a:moveTo>
                      <a:pt x="0" y="0"/>
                    </a:moveTo>
                    <a:cubicBezTo>
                      <a:pt x="121" y="151"/>
                      <a:pt x="121" y="151"/>
                      <a:pt x="121" y="151"/>
                    </a:cubicBezTo>
                    <a:cubicBezTo>
                      <a:pt x="203" y="151"/>
                      <a:pt x="285" y="151"/>
                      <a:pt x="367" y="151"/>
                    </a:cubicBezTo>
                    <a:cubicBezTo>
                      <a:pt x="367" y="0"/>
                      <a:pt x="367" y="0"/>
                      <a:pt x="367" y="0"/>
                    </a:cubicBezTo>
                    <a:cubicBezTo>
                      <a:pt x="245" y="0"/>
                      <a:pt x="122" y="0"/>
                      <a:pt x="0" y="0"/>
                    </a:cubicBezTo>
                    <a:close/>
                  </a:path>
                </a:pathLst>
              </a:custGeom>
              <a:solidFill>
                <a:srgbClr val="DF361F">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13530">
                  <a:defRPr/>
                </a:pPr>
                <a:endParaRPr lang="en-US" sz="2400" kern="0">
                  <a:solidFill>
                    <a:prstClr val="black"/>
                  </a:solidFill>
                  <a:cs typeface="+mn-ea"/>
                  <a:sym typeface="+mn-lt"/>
                </a:endParaRPr>
              </a:p>
            </p:txBody>
          </p:sp>
          <p:sp>
            <p:nvSpPr>
              <p:cNvPr id="28" name="Freeform 21">
                <a:extLst>
                  <a:ext uri="{FF2B5EF4-FFF2-40B4-BE49-F238E27FC236}">
                    <a16:creationId xmlns:a16="http://schemas.microsoft.com/office/drawing/2014/main" id="{0358E74A-625F-C471-2438-BB3D18635D0F}"/>
                  </a:ext>
                </a:extLst>
              </p:cNvPr>
              <p:cNvSpPr/>
              <p:nvPr/>
            </p:nvSpPr>
            <p:spPr bwMode="auto">
              <a:xfrm>
                <a:off x="1603" y="1774"/>
                <a:ext cx="869" cy="358"/>
              </a:xfrm>
              <a:custGeom>
                <a:avLst/>
                <a:gdLst>
                  <a:gd name="T0" fmla="*/ 121 w 367"/>
                  <a:gd name="T1" fmla="*/ 0 h 151"/>
                  <a:gd name="T2" fmla="*/ 0 w 367"/>
                  <a:gd name="T3" fmla="*/ 151 h 151"/>
                  <a:gd name="T4" fmla="*/ 367 w 367"/>
                  <a:gd name="T5" fmla="*/ 151 h 151"/>
                  <a:gd name="T6" fmla="*/ 367 w 367"/>
                  <a:gd name="T7" fmla="*/ 0 h 151"/>
                  <a:gd name="T8" fmla="*/ 121 w 367"/>
                  <a:gd name="T9" fmla="*/ 0 h 151"/>
                </a:gdLst>
                <a:ahLst/>
                <a:cxnLst>
                  <a:cxn ang="0">
                    <a:pos x="T0" y="T1"/>
                  </a:cxn>
                  <a:cxn ang="0">
                    <a:pos x="T2" y="T3"/>
                  </a:cxn>
                  <a:cxn ang="0">
                    <a:pos x="T4" y="T5"/>
                  </a:cxn>
                  <a:cxn ang="0">
                    <a:pos x="T6" y="T7"/>
                  </a:cxn>
                  <a:cxn ang="0">
                    <a:pos x="T8" y="T9"/>
                  </a:cxn>
                </a:cxnLst>
                <a:rect l="0" t="0" r="r" b="b"/>
                <a:pathLst>
                  <a:path w="367" h="151">
                    <a:moveTo>
                      <a:pt x="121" y="0"/>
                    </a:moveTo>
                    <a:cubicBezTo>
                      <a:pt x="0" y="151"/>
                      <a:pt x="0" y="151"/>
                      <a:pt x="0" y="151"/>
                    </a:cubicBezTo>
                    <a:cubicBezTo>
                      <a:pt x="122" y="151"/>
                      <a:pt x="245" y="151"/>
                      <a:pt x="367" y="151"/>
                    </a:cubicBezTo>
                    <a:cubicBezTo>
                      <a:pt x="367" y="0"/>
                      <a:pt x="367" y="0"/>
                      <a:pt x="367" y="0"/>
                    </a:cubicBezTo>
                    <a:cubicBezTo>
                      <a:pt x="285" y="0"/>
                      <a:pt x="203" y="0"/>
                      <a:pt x="121" y="0"/>
                    </a:cubicBezTo>
                    <a:close/>
                  </a:path>
                </a:pathLst>
              </a:custGeom>
              <a:solidFill>
                <a:srgbClr val="FA9C00">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a:lstStyle/>
              <a:p>
                <a:pPr defTabSz="913530">
                  <a:defRPr/>
                </a:pPr>
                <a:endParaRPr lang="en-US" sz="2400" kern="0">
                  <a:solidFill>
                    <a:prstClr val="black"/>
                  </a:solidFill>
                  <a:cs typeface="+mn-ea"/>
                  <a:sym typeface="+mn-lt"/>
                </a:endParaRPr>
              </a:p>
            </p:txBody>
          </p:sp>
        </p:grpSp>
        <p:sp>
          <p:nvSpPr>
            <p:cNvPr id="4" name="Content Placeholder 2">
              <a:extLst>
                <a:ext uri="{FF2B5EF4-FFF2-40B4-BE49-F238E27FC236}">
                  <a16:creationId xmlns:a16="http://schemas.microsoft.com/office/drawing/2014/main" id="{DC7AAFB1-423D-7EC5-0A8A-AC594EC922CF}"/>
                </a:ext>
              </a:extLst>
            </p:cNvPr>
            <p:cNvSpPr txBox="1"/>
            <p:nvPr/>
          </p:nvSpPr>
          <p:spPr bwMode="auto">
            <a:xfrm>
              <a:off x="6910387" y="1358503"/>
              <a:ext cx="202525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9" rIns="91419" bIns="45719"/>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defRPr/>
              </a:pPr>
              <a:r>
                <a:rPr lang="en-US" altLang="zh-CN" sz="4000" b="1" kern="0">
                  <a:solidFill>
                    <a:prstClr val="white"/>
                  </a:solidFill>
                  <a:latin typeface="Times New Roman" panose="02020603050405020304" pitchFamily="18" charset="0"/>
                  <a:cs typeface="Times New Roman" panose="02020603050405020304" pitchFamily="18" charset="0"/>
                  <a:sym typeface="+mn-lt"/>
                </a:rPr>
                <a:t>1</a:t>
              </a:r>
              <a:endParaRPr lang="en-US" altLang="zh-CN" sz="4000" kern="0" dirty="0">
                <a:solidFill>
                  <a:prstClr val="white"/>
                </a:solidFill>
                <a:latin typeface="Times New Roman" panose="02020603050405020304" pitchFamily="18" charset="0"/>
                <a:cs typeface="Times New Roman" panose="02020603050405020304" pitchFamily="18" charset="0"/>
                <a:sym typeface="+mn-lt"/>
              </a:endParaRPr>
            </a:p>
          </p:txBody>
        </p:sp>
        <p:sp>
          <p:nvSpPr>
            <p:cNvPr id="5" name="Content Placeholder 2">
              <a:extLst>
                <a:ext uri="{FF2B5EF4-FFF2-40B4-BE49-F238E27FC236}">
                  <a16:creationId xmlns:a16="http://schemas.microsoft.com/office/drawing/2014/main" id="{938846C4-1E2C-E796-C3CF-69F170BE5087}"/>
                </a:ext>
              </a:extLst>
            </p:cNvPr>
            <p:cNvSpPr txBox="1"/>
            <p:nvPr/>
          </p:nvSpPr>
          <p:spPr bwMode="auto">
            <a:xfrm>
              <a:off x="6910387" y="2162175"/>
              <a:ext cx="202525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9" rIns="91419" bIns="45719"/>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defRPr/>
              </a:pPr>
              <a:r>
                <a:rPr lang="en-US" altLang="zh-CN" sz="4000" b="1" kern="0">
                  <a:solidFill>
                    <a:prstClr val="white"/>
                  </a:solidFill>
                  <a:latin typeface="Times New Roman" panose="02020603050405020304" pitchFamily="18" charset="0"/>
                  <a:cs typeface="Times New Roman" panose="02020603050405020304" pitchFamily="18" charset="0"/>
                  <a:sym typeface="+mn-lt"/>
                </a:rPr>
                <a:t>2</a:t>
              </a:r>
              <a:endParaRPr lang="en-US" altLang="zh-CN" sz="4000" kern="0" dirty="0">
                <a:solidFill>
                  <a:prstClr val="white"/>
                </a:solidFill>
                <a:latin typeface="Times New Roman" panose="02020603050405020304" pitchFamily="18" charset="0"/>
                <a:cs typeface="Times New Roman" panose="02020603050405020304" pitchFamily="18" charset="0"/>
                <a:sym typeface="+mn-lt"/>
              </a:endParaRPr>
            </a:p>
          </p:txBody>
        </p:sp>
        <p:sp>
          <p:nvSpPr>
            <p:cNvPr id="6" name="Content Placeholder 2">
              <a:extLst>
                <a:ext uri="{FF2B5EF4-FFF2-40B4-BE49-F238E27FC236}">
                  <a16:creationId xmlns:a16="http://schemas.microsoft.com/office/drawing/2014/main" id="{7DE0595E-2A55-0635-6156-5F6E26A7A981}"/>
                </a:ext>
              </a:extLst>
            </p:cNvPr>
            <p:cNvSpPr txBox="1"/>
            <p:nvPr/>
          </p:nvSpPr>
          <p:spPr bwMode="auto">
            <a:xfrm>
              <a:off x="6910387" y="3020616"/>
              <a:ext cx="202525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9" rIns="91419" bIns="45719"/>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defRPr/>
              </a:pPr>
              <a:r>
                <a:rPr lang="en-US" altLang="zh-CN" sz="4000" b="1" kern="0">
                  <a:solidFill>
                    <a:prstClr val="white"/>
                  </a:solidFill>
                  <a:latin typeface="Times New Roman" panose="02020603050405020304" pitchFamily="18" charset="0"/>
                  <a:cs typeface="Times New Roman" panose="02020603050405020304" pitchFamily="18" charset="0"/>
                  <a:sym typeface="+mn-lt"/>
                </a:rPr>
                <a:t>3</a:t>
              </a:r>
              <a:endParaRPr lang="en-US" altLang="zh-CN" sz="4000" kern="0" dirty="0">
                <a:solidFill>
                  <a:prstClr val="white"/>
                </a:solidFill>
                <a:latin typeface="Times New Roman" panose="02020603050405020304" pitchFamily="18" charset="0"/>
                <a:cs typeface="Times New Roman" panose="02020603050405020304" pitchFamily="18" charset="0"/>
                <a:sym typeface="+mn-lt"/>
              </a:endParaRPr>
            </a:p>
          </p:txBody>
        </p:sp>
        <p:sp>
          <p:nvSpPr>
            <p:cNvPr id="7" name="Content Placeholder 2">
              <a:extLst>
                <a:ext uri="{FF2B5EF4-FFF2-40B4-BE49-F238E27FC236}">
                  <a16:creationId xmlns:a16="http://schemas.microsoft.com/office/drawing/2014/main" id="{E47FF0E3-67A9-D43A-8BBC-AECF8590E985}"/>
                </a:ext>
              </a:extLst>
            </p:cNvPr>
            <p:cNvSpPr txBox="1"/>
            <p:nvPr/>
          </p:nvSpPr>
          <p:spPr bwMode="auto">
            <a:xfrm>
              <a:off x="6910387" y="3850481"/>
              <a:ext cx="202525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9" rIns="91419" bIns="45719"/>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defRPr/>
              </a:pPr>
              <a:r>
                <a:rPr lang="en-US" altLang="zh-CN" sz="4000" b="1" kern="0">
                  <a:solidFill>
                    <a:prstClr val="white"/>
                  </a:solidFill>
                  <a:latin typeface="Times New Roman" panose="02020603050405020304" pitchFamily="18" charset="0"/>
                  <a:cs typeface="Times New Roman" panose="02020603050405020304" pitchFamily="18" charset="0"/>
                  <a:sym typeface="+mn-lt"/>
                </a:rPr>
                <a:t>4</a:t>
              </a:r>
              <a:endParaRPr lang="en-US" altLang="zh-CN" sz="4000" kern="0" dirty="0">
                <a:solidFill>
                  <a:prstClr val="white"/>
                </a:solidFill>
                <a:latin typeface="Times New Roman" panose="02020603050405020304" pitchFamily="18" charset="0"/>
                <a:cs typeface="Times New Roman" panose="02020603050405020304" pitchFamily="18" charset="0"/>
                <a:sym typeface="+mn-lt"/>
              </a:endParaRPr>
            </a:p>
          </p:txBody>
        </p:sp>
        <p:sp>
          <p:nvSpPr>
            <p:cNvPr id="8" name="Rectangle 1436">
              <a:extLst>
                <a:ext uri="{FF2B5EF4-FFF2-40B4-BE49-F238E27FC236}">
                  <a16:creationId xmlns:a16="http://schemas.microsoft.com/office/drawing/2014/main" id="{E4C7A694-A5AA-09B1-0C78-F79641EA831A}"/>
                </a:ext>
              </a:extLst>
            </p:cNvPr>
            <p:cNvSpPr>
              <a:spLocks noChangeArrowheads="1"/>
            </p:cNvSpPr>
            <p:nvPr/>
          </p:nvSpPr>
          <p:spPr bwMode="auto">
            <a:xfrm>
              <a:off x="5255010" y="1938375"/>
              <a:ext cx="316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3530" fontAlgn="base">
                <a:spcBef>
                  <a:spcPct val="0"/>
                </a:spcBef>
                <a:spcAft>
                  <a:spcPct val="0"/>
                </a:spcAft>
              </a:pPr>
              <a:r>
                <a:rPr lang="en-US" altLang="zh-CN" sz="4000" b="1">
                  <a:solidFill>
                    <a:prstClr val="white"/>
                  </a:solidFill>
                  <a:latin typeface="Times New Roman" panose="02020603050405020304" pitchFamily="18" charset="0"/>
                  <a:cs typeface="Times New Roman" panose="02020603050405020304" pitchFamily="18" charset="0"/>
                  <a:sym typeface="+mn-lt"/>
                </a:rPr>
                <a:t>A</a:t>
              </a:r>
            </a:p>
          </p:txBody>
        </p:sp>
        <p:sp>
          <p:nvSpPr>
            <p:cNvPr id="9" name="Rectangle 1436">
              <a:extLst>
                <a:ext uri="{FF2B5EF4-FFF2-40B4-BE49-F238E27FC236}">
                  <a16:creationId xmlns:a16="http://schemas.microsoft.com/office/drawing/2014/main" id="{1A77EE4B-84D5-1531-BB75-983DA2972EE2}"/>
                </a:ext>
              </a:extLst>
            </p:cNvPr>
            <p:cNvSpPr>
              <a:spLocks noChangeArrowheads="1"/>
            </p:cNvSpPr>
            <p:nvPr/>
          </p:nvSpPr>
          <p:spPr bwMode="auto">
            <a:xfrm>
              <a:off x="5271045" y="2439526"/>
              <a:ext cx="291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3530" fontAlgn="base">
                <a:spcBef>
                  <a:spcPct val="0"/>
                </a:spcBef>
                <a:spcAft>
                  <a:spcPct val="0"/>
                </a:spcAft>
              </a:pPr>
              <a:r>
                <a:rPr lang="en-US" altLang="zh-CN" sz="4000" b="1">
                  <a:solidFill>
                    <a:prstClr val="white"/>
                  </a:solidFill>
                  <a:latin typeface="Times New Roman" panose="02020603050405020304" pitchFamily="18" charset="0"/>
                  <a:cs typeface="Times New Roman" panose="02020603050405020304" pitchFamily="18" charset="0"/>
                  <a:sym typeface="+mn-lt"/>
                </a:rPr>
                <a:t>B</a:t>
              </a:r>
            </a:p>
          </p:txBody>
        </p:sp>
        <p:sp>
          <p:nvSpPr>
            <p:cNvPr id="10" name="Rectangle 1436">
              <a:extLst>
                <a:ext uri="{FF2B5EF4-FFF2-40B4-BE49-F238E27FC236}">
                  <a16:creationId xmlns:a16="http://schemas.microsoft.com/office/drawing/2014/main" id="{CF0FBC97-836D-BB81-E5C6-C16914ACF63D}"/>
                </a:ext>
              </a:extLst>
            </p:cNvPr>
            <p:cNvSpPr>
              <a:spLocks noChangeArrowheads="1"/>
            </p:cNvSpPr>
            <p:nvPr/>
          </p:nvSpPr>
          <p:spPr bwMode="auto">
            <a:xfrm>
              <a:off x="5033088" y="2908669"/>
              <a:ext cx="759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3530" fontAlgn="base">
                <a:spcBef>
                  <a:spcPct val="0"/>
                </a:spcBef>
                <a:spcAft>
                  <a:spcPct val="0"/>
                </a:spcAft>
              </a:pPr>
              <a:r>
                <a:rPr lang="en-US" altLang="zh-CN" sz="4000" b="1">
                  <a:solidFill>
                    <a:prstClr val="white"/>
                  </a:solidFill>
                  <a:latin typeface="Times New Roman" panose="02020603050405020304" pitchFamily="18" charset="0"/>
                  <a:cs typeface="Times New Roman" panose="02020603050405020304" pitchFamily="18" charset="0"/>
                  <a:sym typeface="+mn-lt"/>
                </a:rPr>
                <a:t>C</a:t>
              </a:r>
              <a:endParaRPr lang="en-US" altLang="zh-CN" sz="4000" b="1" dirty="0">
                <a:solidFill>
                  <a:prstClr val="white"/>
                </a:solidFill>
                <a:latin typeface="Times New Roman" panose="02020603050405020304" pitchFamily="18" charset="0"/>
                <a:cs typeface="Times New Roman" panose="02020603050405020304" pitchFamily="18" charset="0"/>
                <a:sym typeface="+mn-lt"/>
              </a:endParaRPr>
            </a:p>
          </p:txBody>
        </p:sp>
        <p:sp>
          <p:nvSpPr>
            <p:cNvPr id="11" name="Rectangle 1436">
              <a:extLst>
                <a:ext uri="{FF2B5EF4-FFF2-40B4-BE49-F238E27FC236}">
                  <a16:creationId xmlns:a16="http://schemas.microsoft.com/office/drawing/2014/main" id="{86E04C75-FD04-C4A5-46F7-03DF48EA02C4}"/>
                </a:ext>
              </a:extLst>
            </p:cNvPr>
            <p:cNvSpPr>
              <a:spLocks noChangeArrowheads="1"/>
            </p:cNvSpPr>
            <p:nvPr/>
          </p:nvSpPr>
          <p:spPr bwMode="auto">
            <a:xfrm>
              <a:off x="5247628" y="3424029"/>
              <a:ext cx="316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3530" fontAlgn="base">
                <a:spcBef>
                  <a:spcPct val="0"/>
                </a:spcBef>
                <a:spcAft>
                  <a:spcPct val="0"/>
                </a:spcAft>
              </a:pPr>
              <a:r>
                <a:rPr lang="en-US" altLang="zh-CN" sz="4000" b="1">
                  <a:solidFill>
                    <a:prstClr val="white"/>
                  </a:solidFill>
                  <a:latin typeface="Times New Roman" panose="02020603050405020304" pitchFamily="18" charset="0"/>
                  <a:cs typeface="Times New Roman" panose="02020603050405020304" pitchFamily="18" charset="0"/>
                  <a:sym typeface="+mn-lt"/>
                </a:rPr>
                <a:t>D</a:t>
              </a:r>
              <a:endParaRPr lang="en-US" altLang="zh-CN" sz="4000" b="1" dirty="0">
                <a:solidFill>
                  <a:prstClr val="white"/>
                </a:solidFill>
                <a:latin typeface="Times New Roman" panose="02020603050405020304" pitchFamily="18" charset="0"/>
                <a:cs typeface="Times New Roman" panose="02020603050405020304" pitchFamily="18" charset="0"/>
                <a:sym typeface="+mn-lt"/>
              </a:endParaRPr>
            </a:p>
          </p:txBody>
        </p:sp>
      </p:grpSp>
      <p:grpSp>
        <p:nvGrpSpPr>
          <p:cNvPr id="29" name="Group 28">
            <a:extLst>
              <a:ext uri="{FF2B5EF4-FFF2-40B4-BE49-F238E27FC236}">
                <a16:creationId xmlns:a16="http://schemas.microsoft.com/office/drawing/2014/main" id="{5E42430C-9322-FD99-A7E3-609F455BF005}"/>
              </a:ext>
            </a:extLst>
          </p:cNvPr>
          <p:cNvGrpSpPr/>
          <p:nvPr/>
        </p:nvGrpSpPr>
        <p:grpSpPr>
          <a:xfrm>
            <a:off x="574055" y="561958"/>
            <a:ext cx="5940868" cy="5734083"/>
            <a:chOff x="289764" y="645999"/>
            <a:chExt cx="11475309" cy="1560487"/>
          </a:xfrm>
        </p:grpSpPr>
        <p:sp>
          <p:nvSpPr>
            <p:cNvPr id="30" name="Rectangle: Rounded Corners 29">
              <a:extLst>
                <a:ext uri="{FF2B5EF4-FFF2-40B4-BE49-F238E27FC236}">
                  <a16:creationId xmlns:a16="http://schemas.microsoft.com/office/drawing/2014/main" id="{9B2C6C9F-15CD-2A7B-0D69-40C5BDC5F3EC}"/>
                </a:ext>
              </a:extLst>
            </p:cNvPr>
            <p:cNvSpPr/>
            <p:nvPr/>
          </p:nvSpPr>
          <p:spPr>
            <a:xfrm>
              <a:off x="289764" y="645999"/>
              <a:ext cx="11475309" cy="1560487"/>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956CF3C-063D-2501-BAFC-F699AFF32856}"/>
                </a:ext>
              </a:extLst>
            </p:cNvPr>
            <p:cNvSpPr txBox="1"/>
            <p:nvPr/>
          </p:nvSpPr>
          <p:spPr>
            <a:xfrm>
              <a:off x="633046" y="744524"/>
              <a:ext cx="11132027" cy="1341349"/>
            </a:xfrm>
            <a:prstGeom prst="rect">
              <a:avLst/>
            </a:prstGeom>
            <a:noFill/>
          </p:spPr>
          <p:txBody>
            <a:bodyPr wrap="square">
              <a:spAutoFit/>
            </a:bodyPr>
            <a:lstStyle/>
            <a:p>
              <a:pPr>
                <a:lnSpc>
                  <a:spcPct val="120000"/>
                </a:lnSpc>
              </a:pPr>
              <a:r>
                <a:rPr lang="vi-VN" sz="2400" b="1">
                  <a:solidFill>
                    <a:srgbClr val="FF0000"/>
                  </a:solidFill>
                  <a:latin typeface="Times New Roman" panose="02020603050405020304" pitchFamily="18" charset="0"/>
                  <a:cs typeface="Times New Roman" panose="02020603050405020304" pitchFamily="18" charset="0"/>
                </a:rPr>
                <a:t>Câu 8: </a:t>
              </a:r>
              <a:r>
                <a:rPr lang="vi-VN" sz="2400">
                  <a:latin typeface="Times New Roman" panose="02020603050405020304" pitchFamily="18" charset="0"/>
                  <a:cs typeface="Times New Roman" panose="02020603050405020304" pitchFamily="18" charset="0"/>
                </a:rPr>
                <a:t>X và Y là hai nguyên tố thuộc nhóm A, trong cùng một chu kì lớn. Oxide cao nhất của X và Y có công thức hóa học là X</a:t>
              </a:r>
              <a:r>
                <a:rPr lang="vi-VN" sz="2400" baseline="-25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O</a:t>
              </a:r>
              <a:r>
                <a:rPr lang="vi-VN" sz="2400" baseline="-25000">
                  <a:latin typeface="Times New Roman" panose="02020603050405020304" pitchFamily="18" charset="0"/>
                  <a:cs typeface="Times New Roman" panose="02020603050405020304" pitchFamily="18" charset="0"/>
                </a:rPr>
                <a:t>3</a:t>
              </a:r>
              <a:r>
                <a:rPr lang="vi-VN" sz="2400">
                  <a:latin typeface="Times New Roman" panose="02020603050405020304" pitchFamily="18" charset="0"/>
                  <a:cs typeface="Times New Roman" panose="02020603050405020304" pitchFamily="18" charset="0"/>
                </a:rPr>
                <a:t> và YO</a:t>
              </a:r>
              <a:r>
                <a:rPr lang="vi-VN" sz="2400" baseline="-25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a:t>
              </a:r>
            </a:p>
            <a:p>
              <a:pPr>
                <a:lnSpc>
                  <a:spcPct val="120000"/>
                </a:lnSpc>
              </a:pPr>
              <a:r>
                <a:rPr lang="vi-VN" sz="2400">
                  <a:latin typeface="Times New Roman" panose="02020603050405020304" pitchFamily="18" charset="0"/>
                  <a:cs typeface="Times New Roman" panose="02020603050405020304" pitchFamily="18" charset="0"/>
                </a:rPr>
                <a:t>Có các phát biểu sau đây:</a:t>
              </a:r>
            </a:p>
            <a:p>
              <a:pPr>
                <a:lnSpc>
                  <a:spcPct val="120000"/>
                </a:lnSpc>
              </a:pPr>
              <a:r>
                <a:rPr lang="vi-VN" sz="2400">
                  <a:latin typeface="Times New Roman" panose="02020603050405020304" pitchFamily="18" charset="0"/>
                  <a:cs typeface="Times New Roman" panose="02020603050405020304" pitchFamily="18" charset="0"/>
                </a:rPr>
                <a:t>X và Y đứng cạnh nhau.</a:t>
              </a:r>
            </a:p>
            <a:p>
              <a:pPr>
                <a:lnSpc>
                  <a:spcPct val="120000"/>
                </a:lnSpc>
              </a:pPr>
              <a:r>
                <a:rPr lang="vi-VN" sz="2400">
                  <a:latin typeface="Times New Roman" panose="02020603050405020304" pitchFamily="18" charset="0"/>
                  <a:cs typeface="Times New Roman" panose="02020603050405020304" pitchFamily="18" charset="0"/>
                </a:rPr>
                <a:t>X là kim loại còn Y là phi kim.</a:t>
              </a:r>
            </a:p>
            <a:p>
              <a:pPr>
                <a:lnSpc>
                  <a:spcPct val="120000"/>
                </a:lnSpc>
              </a:pPr>
              <a:r>
                <a:rPr lang="vi-VN" sz="2400">
                  <a:latin typeface="Times New Roman" panose="02020603050405020304" pitchFamily="18" charset="0"/>
                  <a:cs typeface="Times New Roman" panose="02020603050405020304" pitchFamily="18" charset="0"/>
                </a:rPr>
                <a:t>Độ âm điện của X nhỏ hơn Y.</a:t>
              </a:r>
            </a:p>
            <a:p>
              <a:pPr>
                <a:lnSpc>
                  <a:spcPct val="120000"/>
                </a:lnSpc>
              </a:pPr>
              <a:r>
                <a:rPr lang="vi-VN" sz="2400">
                  <a:latin typeface="Times New Roman" panose="02020603050405020304" pitchFamily="18" charset="0"/>
                  <a:cs typeface="Times New Roman" panose="02020603050405020304" pitchFamily="18" charset="0"/>
                </a:rPr>
                <a:t>Hợp chất của X và Y với hydrogen lần lượt là XH</a:t>
              </a:r>
              <a:r>
                <a:rPr lang="vi-VN" sz="2400" baseline="-25000">
                  <a:latin typeface="Times New Roman" panose="02020603050405020304" pitchFamily="18" charset="0"/>
                  <a:cs typeface="Times New Roman" panose="02020603050405020304" pitchFamily="18" charset="0"/>
                </a:rPr>
                <a:t>5 </a:t>
              </a:r>
              <a:r>
                <a:rPr lang="vi-VN" sz="2400">
                  <a:latin typeface="Times New Roman" panose="02020603050405020304" pitchFamily="18" charset="0"/>
                  <a:cs typeface="Times New Roman" panose="02020603050405020304" pitchFamily="18" charset="0"/>
                </a:rPr>
                <a:t>và YH</a:t>
              </a:r>
              <a:r>
                <a:rPr lang="vi-VN" sz="2400" baseline="-25000">
                  <a:latin typeface="Times New Roman" panose="02020603050405020304" pitchFamily="18" charset="0"/>
                  <a:cs typeface="Times New Roman" panose="02020603050405020304" pitchFamily="18" charset="0"/>
                </a:rPr>
                <a:t>4</a:t>
              </a:r>
              <a:r>
                <a:rPr lang="vi-VN" sz="2400">
                  <a:latin typeface="Times New Roman" panose="02020603050405020304" pitchFamily="18" charset="0"/>
                  <a:cs typeface="Times New Roman" panose="02020603050405020304" pitchFamily="18" charset="0"/>
                </a:rPr>
                <a:t>.</a:t>
              </a:r>
            </a:p>
            <a:p>
              <a:pPr>
                <a:lnSpc>
                  <a:spcPct val="120000"/>
                </a:lnSpc>
              </a:pPr>
              <a:r>
                <a:rPr lang="vi-VN" sz="2400">
                  <a:latin typeface="Times New Roman" panose="02020603050405020304" pitchFamily="18" charset="0"/>
                  <a:cs typeface="Times New Roman" panose="02020603050405020304" pitchFamily="18" charset="0"/>
                </a:rPr>
                <a:t>Trong các phát biểu trên, số phát biểu đúng là</a:t>
              </a:r>
            </a:p>
          </p:txBody>
        </p:sp>
      </p:grpSp>
      <p:pic>
        <p:nvPicPr>
          <p:cNvPr id="32" name="Picture 31">
            <a:extLst>
              <a:ext uri="{FF2B5EF4-FFF2-40B4-BE49-F238E27FC236}">
                <a16:creationId xmlns:a16="http://schemas.microsoft.com/office/drawing/2014/main" id="{771D093D-3977-1DB0-26CA-EBEC25520977}"/>
              </a:ext>
            </a:extLst>
          </p:cNvPr>
          <p:cNvPicPr>
            <a:picLocks noChangeAspect="1"/>
          </p:cNvPicPr>
          <p:nvPr/>
        </p:nvPicPr>
        <p:blipFill rotWithShape="1">
          <a:blip r:embed="rId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1397626" y="2924726"/>
            <a:ext cx="794374" cy="77020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001778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250" fill="hold"/>
                                        <p:tgtEl>
                                          <p:spTgt spid="32"/>
                                        </p:tgtEl>
                                        <p:attrNameLst>
                                          <p:attrName>ppt_w</p:attrName>
                                        </p:attrNameLst>
                                      </p:cBhvr>
                                      <p:tavLst>
                                        <p:tav tm="0">
                                          <p:val>
                                            <p:strVal val="4*#ppt_w"/>
                                          </p:val>
                                        </p:tav>
                                        <p:tav tm="100000">
                                          <p:val>
                                            <p:strVal val="#ppt_w"/>
                                          </p:val>
                                        </p:tav>
                                      </p:tavLst>
                                    </p:anim>
                                    <p:anim calcmode="lin" valueType="num">
                                      <p:cBhvr>
                                        <p:cTn id="13"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a:extLst>
              <a:ext uri="{FF2B5EF4-FFF2-40B4-BE49-F238E27FC236}">
                <a16:creationId xmlns:a16="http://schemas.microsoft.com/office/drawing/2014/main" id="{0BD90A58-4BAF-0EFE-548F-5F8CE3914083}"/>
              </a:ext>
            </a:extLst>
          </p:cNvPr>
          <p:cNvGrpSpPr>
            <a:grpSpLocks noChangeAspect="1"/>
          </p:cNvGrpSpPr>
          <p:nvPr/>
        </p:nvGrpSpPr>
        <p:grpSpPr bwMode="auto">
          <a:xfrm>
            <a:off x="4016253" y="2183535"/>
            <a:ext cx="4524375" cy="4524375"/>
            <a:chOff x="1246" y="697"/>
            <a:chExt cx="2850" cy="2850"/>
          </a:xfrm>
        </p:grpSpPr>
        <p:sp>
          <p:nvSpPr>
            <p:cNvPr id="3" name="Freeform 49">
              <a:extLst>
                <a:ext uri="{FF2B5EF4-FFF2-40B4-BE49-F238E27FC236}">
                  <a16:creationId xmlns:a16="http://schemas.microsoft.com/office/drawing/2014/main" id="{58F9D4E7-9B00-86A6-ADDF-8DAA5E74F507}"/>
                </a:ext>
              </a:extLst>
            </p:cNvPr>
            <p:cNvSpPr/>
            <p:nvPr/>
          </p:nvSpPr>
          <p:spPr bwMode="auto">
            <a:xfrm>
              <a:off x="1650" y="2474"/>
              <a:ext cx="335" cy="325"/>
            </a:xfrm>
            <a:custGeom>
              <a:avLst/>
              <a:gdLst>
                <a:gd name="T0" fmla="*/ 7 w 76"/>
                <a:gd name="T1" fmla="*/ 27 h 74"/>
                <a:gd name="T2" fmla="*/ 11 w 76"/>
                <a:gd name="T3" fmla="*/ 35 h 74"/>
                <a:gd name="T4" fmla="*/ 27 w 76"/>
                <a:gd name="T5" fmla="*/ 65 h 74"/>
                <a:gd name="T6" fmla="*/ 33 w 76"/>
                <a:gd name="T7" fmla="*/ 74 h 74"/>
                <a:gd name="T8" fmla="*/ 67 w 76"/>
                <a:gd name="T9" fmla="*/ 15 h 74"/>
                <a:gd name="T10" fmla="*/ 0 w 76"/>
                <a:gd name="T11" fmla="*/ 15 h 74"/>
                <a:gd name="T12" fmla="*/ 7 w 76"/>
                <a:gd name="T13" fmla="*/ 27 h 74"/>
              </a:gdLst>
              <a:ahLst/>
              <a:cxnLst>
                <a:cxn ang="0">
                  <a:pos x="T0" y="T1"/>
                </a:cxn>
                <a:cxn ang="0">
                  <a:pos x="T2" y="T3"/>
                </a:cxn>
                <a:cxn ang="0">
                  <a:pos x="T4" y="T5"/>
                </a:cxn>
                <a:cxn ang="0">
                  <a:pos x="T6" y="T7"/>
                </a:cxn>
                <a:cxn ang="0">
                  <a:pos x="T8" y="T9"/>
                </a:cxn>
                <a:cxn ang="0">
                  <a:pos x="T10" y="T11"/>
                </a:cxn>
                <a:cxn ang="0">
                  <a:pos x="T12" y="T13"/>
                </a:cxn>
              </a:cxnLst>
              <a:rect l="0" t="0" r="r" b="b"/>
              <a:pathLst>
                <a:path w="76" h="74">
                  <a:moveTo>
                    <a:pt x="7" y="27"/>
                  </a:moveTo>
                  <a:cubicBezTo>
                    <a:pt x="8" y="30"/>
                    <a:pt x="10" y="33"/>
                    <a:pt x="11" y="35"/>
                  </a:cubicBezTo>
                  <a:cubicBezTo>
                    <a:pt x="16" y="46"/>
                    <a:pt x="22" y="55"/>
                    <a:pt x="27" y="65"/>
                  </a:cubicBezTo>
                  <a:cubicBezTo>
                    <a:pt x="29" y="68"/>
                    <a:pt x="31" y="71"/>
                    <a:pt x="33" y="74"/>
                  </a:cubicBezTo>
                  <a:cubicBezTo>
                    <a:pt x="61" y="57"/>
                    <a:pt x="76" y="31"/>
                    <a:pt x="67" y="15"/>
                  </a:cubicBezTo>
                  <a:cubicBezTo>
                    <a:pt x="58" y="0"/>
                    <a:pt x="29" y="0"/>
                    <a:pt x="0" y="15"/>
                  </a:cubicBezTo>
                  <a:cubicBezTo>
                    <a:pt x="2" y="19"/>
                    <a:pt x="5" y="23"/>
                    <a:pt x="7" y="27"/>
                  </a:cubicBezTo>
                  <a:close/>
                </a:path>
              </a:pathLst>
            </a:custGeom>
            <a:solidFill>
              <a:srgbClr val="DF361F">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kern="0">
                <a:solidFill>
                  <a:prstClr val="black"/>
                </a:solidFill>
                <a:cs typeface="+mn-ea"/>
                <a:sym typeface="+mn-lt"/>
              </a:endParaRPr>
            </a:p>
          </p:txBody>
        </p:sp>
        <p:sp>
          <p:nvSpPr>
            <p:cNvPr id="4" name="Freeform 50">
              <a:extLst>
                <a:ext uri="{FF2B5EF4-FFF2-40B4-BE49-F238E27FC236}">
                  <a16:creationId xmlns:a16="http://schemas.microsoft.com/office/drawing/2014/main" id="{9C4C2F48-2E87-A070-7EFE-96ECFAD8C5E0}"/>
                </a:ext>
              </a:extLst>
            </p:cNvPr>
            <p:cNvSpPr/>
            <p:nvPr/>
          </p:nvSpPr>
          <p:spPr bwMode="auto">
            <a:xfrm>
              <a:off x="1650" y="2901"/>
              <a:ext cx="291" cy="312"/>
            </a:xfrm>
            <a:custGeom>
              <a:avLst/>
              <a:gdLst>
                <a:gd name="T0" fmla="*/ 56 w 66"/>
                <a:gd name="T1" fmla="*/ 35 h 71"/>
                <a:gd name="T2" fmla="*/ 13 w 66"/>
                <a:gd name="T3" fmla="*/ 0 h 71"/>
                <a:gd name="T4" fmla="*/ 16 w 66"/>
                <a:gd name="T5" fmla="*/ 63 h 71"/>
                <a:gd name="T6" fmla="*/ 66 w 66"/>
                <a:gd name="T7" fmla="*/ 41 h 71"/>
                <a:gd name="T8" fmla="*/ 56 w 66"/>
                <a:gd name="T9" fmla="*/ 35 h 71"/>
              </a:gdLst>
              <a:ahLst/>
              <a:cxnLst>
                <a:cxn ang="0">
                  <a:pos x="T0" y="T1"/>
                </a:cxn>
                <a:cxn ang="0">
                  <a:pos x="T2" y="T3"/>
                </a:cxn>
                <a:cxn ang="0">
                  <a:pos x="T4" y="T5"/>
                </a:cxn>
                <a:cxn ang="0">
                  <a:pos x="T6" y="T7"/>
                </a:cxn>
                <a:cxn ang="0">
                  <a:pos x="T8" y="T9"/>
                </a:cxn>
              </a:cxnLst>
              <a:rect l="0" t="0" r="r" b="b"/>
              <a:pathLst>
                <a:path w="66" h="71">
                  <a:moveTo>
                    <a:pt x="56" y="35"/>
                  </a:moveTo>
                  <a:cubicBezTo>
                    <a:pt x="42" y="26"/>
                    <a:pt x="25" y="14"/>
                    <a:pt x="13" y="0"/>
                  </a:cubicBezTo>
                  <a:cubicBezTo>
                    <a:pt x="0" y="28"/>
                    <a:pt x="1" y="55"/>
                    <a:pt x="16" y="63"/>
                  </a:cubicBezTo>
                  <a:cubicBezTo>
                    <a:pt x="29" y="71"/>
                    <a:pt x="49" y="61"/>
                    <a:pt x="66" y="41"/>
                  </a:cubicBezTo>
                  <a:cubicBezTo>
                    <a:pt x="62" y="39"/>
                    <a:pt x="59" y="37"/>
                    <a:pt x="56" y="35"/>
                  </a:cubicBezTo>
                  <a:close/>
                </a:path>
              </a:pathLst>
            </a:custGeom>
            <a:solidFill>
              <a:srgbClr val="FA9C00">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kern="0">
                <a:solidFill>
                  <a:prstClr val="black"/>
                </a:solidFill>
                <a:cs typeface="+mn-ea"/>
                <a:sym typeface="+mn-lt"/>
              </a:endParaRPr>
            </a:p>
          </p:txBody>
        </p:sp>
        <p:sp>
          <p:nvSpPr>
            <p:cNvPr id="5" name="Freeform 51">
              <a:extLst>
                <a:ext uri="{FF2B5EF4-FFF2-40B4-BE49-F238E27FC236}">
                  <a16:creationId xmlns:a16="http://schemas.microsoft.com/office/drawing/2014/main" id="{68BEFF50-C313-4320-E8B0-E0B664DAE554}"/>
                </a:ext>
              </a:extLst>
            </p:cNvPr>
            <p:cNvSpPr/>
            <p:nvPr/>
          </p:nvSpPr>
          <p:spPr bwMode="auto">
            <a:xfrm>
              <a:off x="1584" y="1106"/>
              <a:ext cx="308" cy="286"/>
            </a:xfrm>
            <a:custGeom>
              <a:avLst/>
              <a:gdLst>
                <a:gd name="T0" fmla="*/ 36 w 70"/>
                <a:gd name="T1" fmla="*/ 55 h 65"/>
                <a:gd name="T2" fmla="*/ 70 w 70"/>
                <a:gd name="T3" fmla="*/ 12 h 65"/>
                <a:gd name="T4" fmla="*/ 7 w 70"/>
                <a:gd name="T5" fmla="*/ 15 h 65"/>
                <a:gd name="T6" fmla="*/ 30 w 70"/>
                <a:gd name="T7" fmla="*/ 65 h 65"/>
                <a:gd name="T8" fmla="*/ 36 w 70"/>
                <a:gd name="T9" fmla="*/ 55 h 65"/>
              </a:gdLst>
              <a:ahLst/>
              <a:cxnLst>
                <a:cxn ang="0">
                  <a:pos x="T0" y="T1"/>
                </a:cxn>
                <a:cxn ang="0">
                  <a:pos x="T2" y="T3"/>
                </a:cxn>
                <a:cxn ang="0">
                  <a:pos x="T4" y="T5"/>
                </a:cxn>
                <a:cxn ang="0">
                  <a:pos x="T6" y="T7"/>
                </a:cxn>
                <a:cxn ang="0">
                  <a:pos x="T8" y="T9"/>
                </a:cxn>
              </a:cxnLst>
              <a:rect l="0" t="0" r="r" b="b"/>
              <a:pathLst>
                <a:path w="70" h="65">
                  <a:moveTo>
                    <a:pt x="36" y="55"/>
                  </a:moveTo>
                  <a:cubicBezTo>
                    <a:pt x="45" y="41"/>
                    <a:pt x="56" y="24"/>
                    <a:pt x="70" y="12"/>
                  </a:cubicBezTo>
                  <a:cubicBezTo>
                    <a:pt x="43" y="0"/>
                    <a:pt x="16" y="0"/>
                    <a:pt x="7" y="15"/>
                  </a:cubicBezTo>
                  <a:cubicBezTo>
                    <a:pt x="0" y="28"/>
                    <a:pt x="10" y="49"/>
                    <a:pt x="30" y="65"/>
                  </a:cubicBezTo>
                  <a:cubicBezTo>
                    <a:pt x="32" y="62"/>
                    <a:pt x="34" y="58"/>
                    <a:pt x="36" y="55"/>
                  </a:cubicBezTo>
                  <a:close/>
                </a:path>
              </a:pathLst>
            </a:custGeom>
            <a:solidFill>
              <a:srgbClr val="DF361F">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kern="0">
                <a:solidFill>
                  <a:prstClr val="black"/>
                </a:solidFill>
                <a:cs typeface="+mn-ea"/>
                <a:sym typeface="+mn-lt"/>
              </a:endParaRPr>
            </a:p>
          </p:txBody>
        </p:sp>
        <p:sp>
          <p:nvSpPr>
            <p:cNvPr id="6" name="Freeform 52">
              <a:extLst>
                <a:ext uri="{FF2B5EF4-FFF2-40B4-BE49-F238E27FC236}">
                  <a16:creationId xmlns:a16="http://schemas.microsoft.com/office/drawing/2014/main" id="{FA635BA0-F705-09E8-CA2C-29075F35D0EB}"/>
                </a:ext>
              </a:extLst>
            </p:cNvPr>
            <p:cNvSpPr/>
            <p:nvPr/>
          </p:nvSpPr>
          <p:spPr bwMode="auto">
            <a:xfrm>
              <a:off x="3023" y="2808"/>
              <a:ext cx="325" cy="335"/>
            </a:xfrm>
            <a:custGeom>
              <a:avLst/>
              <a:gdLst>
                <a:gd name="T0" fmla="*/ 27 w 74"/>
                <a:gd name="T1" fmla="*/ 70 h 76"/>
                <a:gd name="T2" fmla="*/ 35 w 74"/>
                <a:gd name="T3" fmla="*/ 65 h 76"/>
                <a:gd name="T4" fmla="*/ 65 w 74"/>
                <a:gd name="T5" fmla="*/ 50 h 76"/>
                <a:gd name="T6" fmla="*/ 74 w 74"/>
                <a:gd name="T7" fmla="*/ 43 h 76"/>
                <a:gd name="T8" fmla="*/ 15 w 74"/>
                <a:gd name="T9" fmla="*/ 9 h 76"/>
                <a:gd name="T10" fmla="*/ 15 w 74"/>
                <a:gd name="T11" fmla="*/ 76 h 76"/>
                <a:gd name="T12" fmla="*/ 27 w 74"/>
                <a:gd name="T13" fmla="*/ 70 h 76"/>
              </a:gdLst>
              <a:ahLst/>
              <a:cxnLst>
                <a:cxn ang="0">
                  <a:pos x="T0" y="T1"/>
                </a:cxn>
                <a:cxn ang="0">
                  <a:pos x="T2" y="T3"/>
                </a:cxn>
                <a:cxn ang="0">
                  <a:pos x="T4" y="T5"/>
                </a:cxn>
                <a:cxn ang="0">
                  <a:pos x="T6" y="T7"/>
                </a:cxn>
                <a:cxn ang="0">
                  <a:pos x="T8" y="T9"/>
                </a:cxn>
                <a:cxn ang="0">
                  <a:pos x="T10" y="T11"/>
                </a:cxn>
                <a:cxn ang="0">
                  <a:pos x="T12" y="T13"/>
                </a:cxn>
              </a:cxnLst>
              <a:rect l="0" t="0" r="r" b="b"/>
              <a:pathLst>
                <a:path w="74" h="76">
                  <a:moveTo>
                    <a:pt x="27" y="70"/>
                  </a:moveTo>
                  <a:cubicBezTo>
                    <a:pt x="30" y="68"/>
                    <a:pt x="32" y="67"/>
                    <a:pt x="35" y="65"/>
                  </a:cubicBezTo>
                  <a:cubicBezTo>
                    <a:pt x="45" y="60"/>
                    <a:pt x="55" y="55"/>
                    <a:pt x="65" y="50"/>
                  </a:cubicBezTo>
                  <a:cubicBezTo>
                    <a:pt x="68" y="48"/>
                    <a:pt x="71" y="45"/>
                    <a:pt x="74" y="43"/>
                  </a:cubicBezTo>
                  <a:cubicBezTo>
                    <a:pt x="56" y="15"/>
                    <a:pt x="31" y="0"/>
                    <a:pt x="15" y="9"/>
                  </a:cubicBezTo>
                  <a:cubicBezTo>
                    <a:pt x="0" y="18"/>
                    <a:pt x="0" y="48"/>
                    <a:pt x="15" y="76"/>
                  </a:cubicBezTo>
                  <a:cubicBezTo>
                    <a:pt x="19" y="74"/>
                    <a:pt x="23" y="72"/>
                    <a:pt x="27" y="70"/>
                  </a:cubicBezTo>
                  <a:close/>
                </a:path>
              </a:pathLst>
            </a:custGeom>
            <a:solidFill>
              <a:srgbClr val="FA9C00">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kern="0">
                <a:solidFill>
                  <a:prstClr val="black"/>
                </a:solidFill>
                <a:cs typeface="+mn-ea"/>
                <a:sym typeface="+mn-lt"/>
              </a:endParaRPr>
            </a:p>
          </p:txBody>
        </p:sp>
        <p:sp>
          <p:nvSpPr>
            <p:cNvPr id="7" name="Freeform 53">
              <a:extLst>
                <a:ext uri="{FF2B5EF4-FFF2-40B4-BE49-F238E27FC236}">
                  <a16:creationId xmlns:a16="http://schemas.microsoft.com/office/drawing/2014/main" id="{DBA82EB3-C419-C30A-88D8-FA5842D8414B}"/>
                </a:ext>
              </a:extLst>
            </p:cNvPr>
            <p:cNvSpPr/>
            <p:nvPr/>
          </p:nvSpPr>
          <p:spPr bwMode="auto">
            <a:xfrm>
              <a:off x="3357" y="1449"/>
              <a:ext cx="334" cy="326"/>
            </a:xfrm>
            <a:custGeom>
              <a:avLst/>
              <a:gdLst>
                <a:gd name="T0" fmla="*/ 69 w 76"/>
                <a:gd name="T1" fmla="*/ 46 h 74"/>
                <a:gd name="T2" fmla="*/ 65 w 76"/>
                <a:gd name="T3" fmla="*/ 38 h 74"/>
                <a:gd name="T4" fmla="*/ 49 w 76"/>
                <a:gd name="T5" fmla="*/ 9 h 74"/>
                <a:gd name="T6" fmla="*/ 43 w 76"/>
                <a:gd name="T7" fmla="*/ 0 h 74"/>
                <a:gd name="T8" fmla="*/ 9 w 76"/>
                <a:gd name="T9" fmla="*/ 58 h 74"/>
                <a:gd name="T10" fmla="*/ 76 w 76"/>
                <a:gd name="T11" fmla="*/ 59 h 74"/>
                <a:gd name="T12" fmla="*/ 69 w 76"/>
                <a:gd name="T13" fmla="*/ 46 h 74"/>
              </a:gdLst>
              <a:ahLst/>
              <a:cxnLst>
                <a:cxn ang="0">
                  <a:pos x="T0" y="T1"/>
                </a:cxn>
                <a:cxn ang="0">
                  <a:pos x="T2" y="T3"/>
                </a:cxn>
                <a:cxn ang="0">
                  <a:pos x="T4" y="T5"/>
                </a:cxn>
                <a:cxn ang="0">
                  <a:pos x="T6" y="T7"/>
                </a:cxn>
                <a:cxn ang="0">
                  <a:pos x="T8" y="T9"/>
                </a:cxn>
                <a:cxn ang="0">
                  <a:pos x="T10" y="T11"/>
                </a:cxn>
                <a:cxn ang="0">
                  <a:pos x="T12" y="T13"/>
                </a:cxn>
              </a:cxnLst>
              <a:rect l="0" t="0" r="r" b="b"/>
              <a:pathLst>
                <a:path w="76" h="74">
                  <a:moveTo>
                    <a:pt x="69" y="46"/>
                  </a:moveTo>
                  <a:cubicBezTo>
                    <a:pt x="68" y="44"/>
                    <a:pt x="66" y="41"/>
                    <a:pt x="65" y="38"/>
                  </a:cubicBezTo>
                  <a:cubicBezTo>
                    <a:pt x="60" y="28"/>
                    <a:pt x="54" y="19"/>
                    <a:pt x="49" y="9"/>
                  </a:cubicBezTo>
                  <a:cubicBezTo>
                    <a:pt x="47" y="6"/>
                    <a:pt x="45" y="3"/>
                    <a:pt x="43" y="0"/>
                  </a:cubicBezTo>
                  <a:cubicBezTo>
                    <a:pt x="15" y="17"/>
                    <a:pt x="0" y="43"/>
                    <a:pt x="9" y="58"/>
                  </a:cubicBezTo>
                  <a:cubicBezTo>
                    <a:pt x="18" y="74"/>
                    <a:pt x="47" y="74"/>
                    <a:pt x="76" y="59"/>
                  </a:cubicBezTo>
                  <a:cubicBezTo>
                    <a:pt x="74" y="55"/>
                    <a:pt x="71" y="51"/>
                    <a:pt x="69" y="46"/>
                  </a:cubicBezTo>
                  <a:close/>
                </a:path>
              </a:pathLst>
            </a:custGeom>
            <a:solidFill>
              <a:srgbClr val="90BC33">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kern="0">
                <a:solidFill>
                  <a:prstClr val="black"/>
                </a:solidFill>
                <a:cs typeface="+mn-ea"/>
                <a:sym typeface="+mn-lt"/>
              </a:endParaRPr>
            </a:p>
          </p:txBody>
        </p:sp>
        <p:sp>
          <p:nvSpPr>
            <p:cNvPr id="8" name="Freeform 54">
              <a:extLst>
                <a:ext uri="{FF2B5EF4-FFF2-40B4-BE49-F238E27FC236}">
                  <a16:creationId xmlns:a16="http://schemas.microsoft.com/office/drawing/2014/main" id="{70803C8E-53ED-56A8-A3EA-BB69CAB5D013}"/>
                </a:ext>
              </a:extLst>
            </p:cNvPr>
            <p:cNvSpPr/>
            <p:nvPr/>
          </p:nvSpPr>
          <p:spPr bwMode="auto">
            <a:xfrm>
              <a:off x="3449" y="2852"/>
              <a:ext cx="312" cy="291"/>
            </a:xfrm>
            <a:custGeom>
              <a:avLst/>
              <a:gdLst>
                <a:gd name="T0" fmla="*/ 34 w 71"/>
                <a:gd name="T1" fmla="*/ 11 h 66"/>
                <a:gd name="T2" fmla="*/ 0 w 71"/>
                <a:gd name="T3" fmla="*/ 53 h 66"/>
                <a:gd name="T4" fmla="*/ 63 w 71"/>
                <a:gd name="T5" fmla="*/ 51 h 66"/>
                <a:gd name="T6" fmla="*/ 40 w 71"/>
                <a:gd name="T7" fmla="*/ 0 h 66"/>
                <a:gd name="T8" fmla="*/ 34 w 71"/>
                <a:gd name="T9" fmla="*/ 11 h 66"/>
              </a:gdLst>
              <a:ahLst/>
              <a:cxnLst>
                <a:cxn ang="0">
                  <a:pos x="T0" y="T1"/>
                </a:cxn>
                <a:cxn ang="0">
                  <a:pos x="T2" y="T3"/>
                </a:cxn>
                <a:cxn ang="0">
                  <a:pos x="T4" y="T5"/>
                </a:cxn>
                <a:cxn ang="0">
                  <a:pos x="T6" y="T7"/>
                </a:cxn>
                <a:cxn ang="0">
                  <a:pos x="T8" y="T9"/>
                </a:cxn>
              </a:cxnLst>
              <a:rect l="0" t="0" r="r" b="b"/>
              <a:pathLst>
                <a:path w="71" h="66">
                  <a:moveTo>
                    <a:pt x="34" y="11"/>
                  </a:moveTo>
                  <a:cubicBezTo>
                    <a:pt x="25" y="25"/>
                    <a:pt x="14" y="42"/>
                    <a:pt x="0" y="53"/>
                  </a:cubicBezTo>
                  <a:cubicBezTo>
                    <a:pt x="27" y="66"/>
                    <a:pt x="54" y="66"/>
                    <a:pt x="63" y="51"/>
                  </a:cubicBezTo>
                  <a:cubicBezTo>
                    <a:pt x="71" y="38"/>
                    <a:pt x="61" y="17"/>
                    <a:pt x="40" y="0"/>
                  </a:cubicBezTo>
                  <a:cubicBezTo>
                    <a:pt x="38" y="4"/>
                    <a:pt x="36" y="8"/>
                    <a:pt x="34" y="11"/>
                  </a:cubicBezTo>
                  <a:close/>
                </a:path>
              </a:pathLst>
            </a:custGeom>
            <a:solidFill>
              <a:srgbClr val="90BC33">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kern="0">
                <a:solidFill>
                  <a:prstClr val="black"/>
                </a:solidFill>
                <a:cs typeface="+mn-ea"/>
                <a:sym typeface="+mn-lt"/>
              </a:endParaRPr>
            </a:p>
          </p:txBody>
        </p:sp>
        <p:sp>
          <p:nvSpPr>
            <p:cNvPr id="9" name="Freeform 55">
              <a:extLst>
                <a:ext uri="{FF2B5EF4-FFF2-40B4-BE49-F238E27FC236}">
                  <a16:creationId xmlns:a16="http://schemas.microsoft.com/office/drawing/2014/main" id="{ECF7C3AC-1A3D-F74A-8D35-9A5E231F23A5}"/>
                </a:ext>
              </a:extLst>
            </p:cNvPr>
            <p:cNvSpPr/>
            <p:nvPr/>
          </p:nvSpPr>
          <p:spPr bwMode="auto">
            <a:xfrm>
              <a:off x="2017" y="1118"/>
              <a:ext cx="330" cy="338"/>
            </a:xfrm>
            <a:custGeom>
              <a:avLst/>
              <a:gdLst>
                <a:gd name="T0" fmla="*/ 47 w 75"/>
                <a:gd name="T1" fmla="*/ 7 h 77"/>
                <a:gd name="T2" fmla="*/ 39 w 75"/>
                <a:gd name="T3" fmla="*/ 12 h 77"/>
                <a:gd name="T4" fmla="*/ 9 w 75"/>
                <a:gd name="T5" fmla="*/ 27 h 77"/>
                <a:gd name="T6" fmla="*/ 0 w 75"/>
                <a:gd name="T7" fmla="*/ 34 h 77"/>
                <a:gd name="T8" fmla="*/ 59 w 75"/>
                <a:gd name="T9" fmla="*/ 68 h 77"/>
                <a:gd name="T10" fmla="*/ 59 w 75"/>
                <a:gd name="T11" fmla="*/ 0 h 77"/>
                <a:gd name="T12" fmla="*/ 47 w 75"/>
                <a:gd name="T13" fmla="*/ 7 h 77"/>
              </a:gdLst>
              <a:ahLst/>
              <a:cxnLst>
                <a:cxn ang="0">
                  <a:pos x="T0" y="T1"/>
                </a:cxn>
                <a:cxn ang="0">
                  <a:pos x="T2" y="T3"/>
                </a:cxn>
                <a:cxn ang="0">
                  <a:pos x="T4" y="T5"/>
                </a:cxn>
                <a:cxn ang="0">
                  <a:pos x="T6" y="T7"/>
                </a:cxn>
                <a:cxn ang="0">
                  <a:pos x="T8" y="T9"/>
                </a:cxn>
                <a:cxn ang="0">
                  <a:pos x="T10" y="T11"/>
                </a:cxn>
                <a:cxn ang="0">
                  <a:pos x="T12" y="T13"/>
                </a:cxn>
              </a:cxnLst>
              <a:rect l="0" t="0" r="r" b="b"/>
              <a:pathLst>
                <a:path w="75" h="77">
                  <a:moveTo>
                    <a:pt x="47" y="7"/>
                  </a:moveTo>
                  <a:cubicBezTo>
                    <a:pt x="45" y="9"/>
                    <a:pt x="42" y="10"/>
                    <a:pt x="39" y="12"/>
                  </a:cubicBezTo>
                  <a:cubicBezTo>
                    <a:pt x="29" y="16"/>
                    <a:pt x="19" y="22"/>
                    <a:pt x="9" y="27"/>
                  </a:cubicBezTo>
                  <a:cubicBezTo>
                    <a:pt x="6" y="29"/>
                    <a:pt x="3" y="31"/>
                    <a:pt x="0" y="34"/>
                  </a:cubicBezTo>
                  <a:cubicBezTo>
                    <a:pt x="18" y="62"/>
                    <a:pt x="44" y="77"/>
                    <a:pt x="59" y="68"/>
                  </a:cubicBezTo>
                  <a:cubicBezTo>
                    <a:pt x="75" y="59"/>
                    <a:pt x="74" y="29"/>
                    <a:pt x="59" y="0"/>
                  </a:cubicBezTo>
                  <a:cubicBezTo>
                    <a:pt x="55" y="3"/>
                    <a:pt x="51" y="5"/>
                    <a:pt x="47" y="7"/>
                  </a:cubicBezTo>
                  <a:close/>
                </a:path>
              </a:pathLst>
            </a:custGeom>
            <a:solidFill>
              <a:srgbClr val="16294C"/>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kern="0">
                <a:solidFill>
                  <a:prstClr val="black"/>
                </a:solidFill>
                <a:cs typeface="+mn-ea"/>
                <a:sym typeface="+mn-lt"/>
              </a:endParaRPr>
            </a:p>
          </p:txBody>
        </p:sp>
        <p:sp>
          <p:nvSpPr>
            <p:cNvPr id="10" name="Freeform 56">
              <a:extLst>
                <a:ext uri="{FF2B5EF4-FFF2-40B4-BE49-F238E27FC236}">
                  <a16:creationId xmlns:a16="http://schemas.microsoft.com/office/drawing/2014/main" id="{96FAAFF7-DA12-EFB7-F09D-E905293723BC}"/>
                </a:ext>
              </a:extLst>
            </p:cNvPr>
            <p:cNvSpPr/>
            <p:nvPr/>
          </p:nvSpPr>
          <p:spPr bwMode="auto">
            <a:xfrm>
              <a:off x="3401" y="1053"/>
              <a:ext cx="290" cy="308"/>
            </a:xfrm>
            <a:custGeom>
              <a:avLst/>
              <a:gdLst>
                <a:gd name="T0" fmla="*/ 10 w 66"/>
                <a:gd name="T1" fmla="*/ 36 h 70"/>
                <a:gd name="T2" fmla="*/ 53 w 66"/>
                <a:gd name="T3" fmla="*/ 70 h 70"/>
                <a:gd name="T4" fmla="*/ 51 w 66"/>
                <a:gd name="T5" fmla="*/ 8 h 70"/>
                <a:gd name="T6" fmla="*/ 0 w 66"/>
                <a:gd name="T7" fmla="*/ 30 h 70"/>
                <a:gd name="T8" fmla="*/ 10 w 66"/>
                <a:gd name="T9" fmla="*/ 36 h 70"/>
              </a:gdLst>
              <a:ahLst/>
              <a:cxnLst>
                <a:cxn ang="0">
                  <a:pos x="T0" y="T1"/>
                </a:cxn>
                <a:cxn ang="0">
                  <a:pos x="T2" y="T3"/>
                </a:cxn>
                <a:cxn ang="0">
                  <a:pos x="T4" y="T5"/>
                </a:cxn>
                <a:cxn ang="0">
                  <a:pos x="T6" y="T7"/>
                </a:cxn>
                <a:cxn ang="0">
                  <a:pos x="T8" y="T9"/>
                </a:cxn>
              </a:cxnLst>
              <a:rect l="0" t="0" r="r" b="b"/>
              <a:pathLst>
                <a:path w="66" h="70">
                  <a:moveTo>
                    <a:pt x="10" y="36"/>
                  </a:moveTo>
                  <a:cubicBezTo>
                    <a:pt x="24" y="45"/>
                    <a:pt x="41" y="56"/>
                    <a:pt x="53" y="70"/>
                  </a:cubicBezTo>
                  <a:cubicBezTo>
                    <a:pt x="66" y="43"/>
                    <a:pt x="65" y="16"/>
                    <a:pt x="51" y="8"/>
                  </a:cubicBezTo>
                  <a:cubicBezTo>
                    <a:pt x="37" y="0"/>
                    <a:pt x="17" y="10"/>
                    <a:pt x="0" y="30"/>
                  </a:cubicBezTo>
                  <a:cubicBezTo>
                    <a:pt x="4" y="32"/>
                    <a:pt x="7" y="34"/>
                    <a:pt x="10" y="36"/>
                  </a:cubicBezTo>
                  <a:close/>
                </a:path>
              </a:pathLst>
            </a:custGeom>
            <a:solidFill>
              <a:srgbClr val="16294C"/>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kern="0">
                <a:solidFill>
                  <a:prstClr val="black"/>
                </a:solidFill>
                <a:cs typeface="+mn-ea"/>
                <a:sym typeface="+mn-lt"/>
              </a:endParaRPr>
            </a:p>
          </p:txBody>
        </p:sp>
        <p:sp>
          <p:nvSpPr>
            <p:cNvPr id="11" name="Freeform 57">
              <a:extLst>
                <a:ext uri="{FF2B5EF4-FFF2-40B4-BE49-F238E27FC236}">
                  <a16:creationId xmlns:a16="http://schemas.microsoft.com/office/drawing/2014/main" id="{283E5A34-E967-2E76-4162-3ACB7AF4A1C9}"/>
                </a:ext>
              </a:extLst>
            </p:cNvPr>
            <p:cNvSpPr>
              <a:spLocks noEditPoints="1"/>
            </p:cNvSpPr>
            <p:nvPr/>
          </p:nvSpPr>
          <p:spPr bwMode="auto">
            <a:xfrm>
              <a:off x="1386" y="838"/>
              <a:ext cx="2573" cy="2573"/>
            </a:xfrm>
            <a:custGeom>
              <a:avLst/>
              <a:gdLst>
                <a:gd name="T0" fmla="*/ 292 w 585"/>
                <a:gd name="T1" fmla="*/ 585 h 585"/>
                <a:gd name="T2" fmla="*/ 0 w 585"/>
                <a:gd name="T3" fmla="*/ 292 h 585"/>
                <a:gd name="T4" fmla="*/ 292 w 585"/>
                <a:gd name="T5" fmla="*/ 0 h 585"/>
                <a:gd name="T6" fmla="*/ 585 w 585"/>
                <a:gd name="T7" fmla="*/ 292 h 585"/>
                <a:gd name="T8" fmla="*/ 292 w 585"/>
                <a:gd name="T9" fmla="*/ 585 h 585"/>
                <a:gd name="T10" fmla="*/ 292 w 585"/>
                <a:gd name="T11" fmla="*/ 78 h 585"/>
                <a:gd name="T12" fmla="*/ 78 w 585"/>
                <a:gd name="T13" fmla="*/ 292 h 585"/>
                <a:gd name="T14" fmla="*/ 292 w 585"/>
                <a:gd name="T15" fmla="*/ 507 h 585"/>
                <a:gd name="T16" fmla="*/ 506 w 585"/>
                <a:gd name="T17" fmla="*/ 292 h 585"/>
                <a:gd name="T18" fmla="*/ 292 w 585"/>
                <a:gd name="T19" fmla="*/ 78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5" h="585">
                  <a:moveTo>
                    <a:pt x="292" y="585"/>
                  </a:moveTo>
                  <a:cubicBezTo>
                    <a:pt x="131" y="585"/>
                    <a:pt x="0" y="454"/>
                    <a:pt x="0" y="292"/>
                  </a:cubicBezTo>
                  <a:cubicBezTo>
                    <a:pt x="0" y="131"/>
                    <a:pt x="131" y="0"/>
                    <a:pt x="292" y="0"/>
                  </a:cubicBezTo>
                  <a:cubicBezTo>
                    <a:pt x="453" y="0"/>
                    <a:pt x="585" y="131"/>
                    <a:pt x="585" y="292"/>
                  </a:cubicBezTo>
                  <a:cubicBezTo>
                    <a:pt x="585" y="454"/>
                    <a:pt x="453" y="585"/>
                    <a:pt x="292" y="585"/>
                  </a:cubicBezTo>
                  <a:close/>
                  <a:moveTo>
                    <a:pt x="292" y="78"/>
                  </a:moveTo>
                  <a:cubicBezTo>
                    <a:pt x="174" y="78"/>
                    <a:pt x="78" y="174"/>
                    <a:pt x="78" y="292"/>
                  </a:cubicBezTo>
                  <a:cubicBezTo>
                    <a:pt x="78" y="410"/>
                    <a:pt x="174" y="507"/>
                    <a:pt x="292" y="507"/>
                  </a:cubicBezTo>
                  <a:cubicBezTo>
                    <a:pt x="410" y="507"/>
                    <a:pt x="506" y="410"/>
                    <a:pt x="506" y="292"/>
                  </a:cubicBezTo>
                  <a:cubicBezTo>
                    <a:pt x="506" y="174"/>
                    <a:pt x="410" y="78"/>
                    <a:pt x="292" y="78"/>
                  </a:cubicBezTo>
                  <a:close/>
                </a:path>
              </a:pathLst>
            </a:custGeom>
            <a:solidFill>
              <a:srgbClr val="44546A">
                <a:lumMod val="75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kern="0">
                <a:solidFill>
                  <a:prstClr val="black"/>
                </a:solidFill>
                <a:cs typeface="+mn-ea"/>
                <a:sym typeface="+mn-lt"/>
              </a:endParaRPr>
            </a:p>
          </p:txBody>
        </p:sp>
        <p:sp>
          <p:nvSpPr>
            <p:cNvPr id="12" name="Freeform 58">
              <a:extLst>
                <a:ext uri="{FF2B5EF4-FFF2-40B4-BE49-F238E27FC236}">
                  <a16:creationId xmlns:a16="http://schemas.microsoft.com/office/drawing/2014/main" id="{33E70EC6-71D4-1205-ACE0-CC355D5C7341}"/>
                </a:ext>
              </a:extLst>
            </p:cNvPr>
            <p:cNvSpPr/>
            <p:nvPr/>
          </p:nvSpPr>
          <p:spPr bwMode="auto">
            <a:xfrm>
              <a:off x="2178" y="697"/>
              <a:ext cx="1447" cy="757"/>
            </a:xfrm>
            <a:custGeom>
              <a:avLst/>
              <a:gdLst>
                <a:gd name="T0" fmla="*/ 75 w 329"/>
                <a:gd name="T1" fmla="*/ 744 h 172"/>
                <a:gd name="T2" fmla="*/ 66 w 329"/>
                <a:gd name="T3" fmla="*/ 409 h 172"/>
                <a:gd name="T4" fmla="*/ 9 w 329"/>
                <a:gd name="T5" fmla="*/ 158 h 172"/>
                <a:gd name="T6" fmla="*/ 92 w 329"/>
                <a:gd name="T7" fmla="*/ 62 h 172"/>
                <a:gd name="T8" fmla="*/ 493 w 329"/>
                <a:gd name="T9" fmla="*/ 0 h 172"/>
                <a:gd name="T10" fmla="*/ 1447 w 329"/>
                <a:gd name="T11" fmla="*/ 396 h 172"/>
                <a:gd name="T12" fmla="*/ 1179 w 329"/>
                <a:gd name="T13" fmla="*/ 568 h 172"/>
                <a:gd name="T14" fmla="*/ 981 w 329"/>
                <a:gd name="T15" fmla="*/ 753 h 172"/>
                <a:gd name="T16" fmla="*/ 906 w 329"/>
                <a:gd name="T17" fmla="*/ 739 h 172"/>
                <a:gd name="T18" fmla="*/ 493 w 329"/>
                <a:gd name="T19" fmla="*/ 625 h 172"/>
                <a:gd name="T20" fmla="*/ 75 w 329"/>
                <a:gd name="T21" fmla="*/ 744 h 1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9" h="172">
                  <a:moveTo>
                    <a:pt x="17" y="169"/>
                  </a:moveTo>
                  <a:cubicBezTo>
                    <a:pt x="34" y="159"/>
                    <a:pt x="33" y="125"/>
                    <a:pt x="15" y="93"/>
                  </a:cubicBezTo>
                  <a:cubicBezTo>
                    <a:pt x="4" y="73"/>
                    <a:pt x="0" y="51"/>
                    <a:pt x="2" y="36"/>
                  </a:cubicBezTo>
                  <a:cubicBezTo>
                    <a:pt x="4" y="25"/>
                    <a:pt x="11" y="17"/>
                    <a:pt x="21" y="14"/>
                  </a:cubicBezTo>
                  <a:cubicBezTo>
                    <a:pt x="50" y="5"/>
                    <a:pt x="80" y="0"/>
                    <a:pt x="112" y="0"/>
                  </a:cubicBezTo>
                  <a:cubicBezTo>
                    <a:pt x="198" y="0"/>
                    <a:pt x="271" y="32"/>
                    <a:pt x="329" y="90"/>
                  </a:cubicBezTo>
                  <a:cubicBezTo>
                    <a:pt x="313" y="80"/>
                    <a:pt x="285" y="97"/>
                    <a:pt x="268" y="129"/>
                  </a:cubicBezTo>
                  <a:cubicBezTo>
                    <a:pt x="256" y="152"/>
                    <a:pt x="238" y="168"/>
                    <a:pt x="223" y="171"/>
                  </a:cubicBezTo>
                  <a:cubicBezTo>
                    <a:pt x="217" y="172"/>
                    <a:pt x="211" y="171"/>
                    <a:pt x="206" y="168"/>
                  </a:cubicBezTo>
                  <a:cubicBezTo>
                    <a:pt x="178" y="151"/>
                    <a:pt x="146" y="142"/>
                    <a:pt x="112" y="142"/>
                  </a:cubicBezTo>
                  <a:cubicBezTo>
                    <a:pt x="78" y="142"/>
                    <a:pt x="45" y="152"/>
                    <a:pt x="17" y="169"/>
                  </a:cubicBezTo>
                  <a:close/>
                </a:path>
              </a:pathLst>
            </a:custGeom>
            <a:solidFill>
              <a:srgbClr val="16294C"/>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kern="0">
                <a:solidFill>
                  <a:prstClr val="black"/>
                </a:solidFill>
                <a:cs typeface="+mn-ea"/>
                <a:sym typeface="+mn-lt"/>
              </a:endParaRPr>
            </a:p>
          </p:txBody>
        </p:sp>
        <p:sp>
          <p:nvSpPr>
            <p:cNvPr id="13" name="Freeform 59">
              <a:extLst>
                <a:ext uri="{FF2B5EF4-FFF2-40B4-BE49-F238E27FC236}">
                  <a16:creationId xmlns:a16="http://schemas.microsoft.com/office/drawing/2014/main" id="{7A717C95-9204-44FC-4A85-2D887C7095CE}"/>
                </a:ext>
              </a:extLst>
            </p:cNvPr>
            <p:cNvSpPr/>
            <p:nvPr/>
          </p:nvSpPr>
          <p:spPr bwMode="auto">
            <a:xfrm>
              <a:off x="1246" y="1172"/>
              <a:ext cx="717" cy="1447"/>
            </a:xfrm>
            <a:custGeom>
              <a:avLst/>
              <a:gdLst>
                <a:gd name="T0" fmla="*/ 699 w 163"/>
                <a:gd name="T1" fmla="*/ 1368 h 329"/>
                <a:gd name="T2" fmla="*/ 387 w 163"/>
                <a:gd name="T3" fmla="*/ 1381 h 329"/>
                <a:gd name="T4" fmla="*/ 145 w 163"/>
                <a:gd name="T5" fmla="*/ 1438 h 329"/>
                <a:gd name="T6" fmla="*/ 57 w 163"/>
                <a:gd name="T7" fmla="*/ 1355 h 329"/>
                <a:gd name="T8" fmla="*/ 0 w 163"/>
                <a:gd name="T9" fmla="*/ 950 h 329"/>
                <a:gd name="T10" fmla="*/ 369 w 163"/>
                <a:gd name="T11" fmla="*/ 0 h 329"/>
                <a:gd name="T12" fmla="*/ 537 w 163"/>
                <a:gd name="T13" fmla="*/ 264 h 329"/>
                <a:gd name="T14" fmla="*/ 708 w 163"/>
                <a:gd name="T15" fmla="*/ 466 h 329"/>
                <a:gd name="T16" fmla="*/ 695 w 163"/>
                <a:gd name="T17" fmla="*/ 541 h 329"/>
                <a:gd name="T18" fmla="*/ 589 w 163"/>
                <a:gd name="T19" fmla="*/ 950 h 329"/>
                <a:gd name="T20" fmla="*/ 699 w 163"/>
                <a:gd name="T21" fmla="*/ 1368 h 3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 h="329">
                  <a:moveTo>
                    <a:pt x="159" y="311"/>
                  </a:moveTo>
                  <a:cubicBezTo>
                    <a:pt x="150" y="295"/>
                    <a:pt x="118" y="296"/>
                    <a:pt x="88" y="314"/>
                  </a:cubicBezTo>
                  <a:cubicBezTo>
                    <a:pt x="69" y="325"/>
                    <a:pt x="48" y="329"/>
                    <a:pt x="33" y="327"/>
                  </a:cubicBezTo>
                  <a:cubicBezTo>
                    <a:pt x="24" y="325"/>
                    <a:pt x="16" y="318"/>
                    <a:pt x="13" y="308"/>
                  </a:cubicBezTo>
                  <a:cubicBezTo>
                    <a:pt x="5" y="279"/>
                    <a:pt x="0" y="248"/>
                    <a:pt x="0" y="216"/>
                  </a:cubicBezTo>
                  <a:cubicBezTo>
                    <a:pt x="0" y="131"/>
                    <a:pt x="30" y="58"/>
                    <a:pt x="84" y="0"/>
                  </a:cubicBezTo>
                  <a:cubicBezTo>
                    <a:pt x="75" y="16"/>
                    <a:pt x="92" y="43"/>
                    <a:pt x="122" y="60"/>
                  </a:cubicBezTo>
                  <a:cubicBezTo>
                    <a:pt x="144" y="73"/>
                    <a:pt x="158" y="91"/>
                    <a:pt x="161" y="106"/>
                  </a:cubicBezTo>
                  <a:cubicBezTo>
                    <a:pt x="163" y="112"/>
                    <a:pt x="161" y="118"/>
                    <a:pt x="158" y="123"/>
                  </a:cubicBezTo>
                  <a:cubicBezTo>
                    <a:pt x="143" y="151"/>
                    <a:pt x="134" y="182"/>
                    <a:pt x="134" y="216"/>
                  </a:cubicBezTo>
                  <a:cubicBezTo>
                    <a:pt x="134" y="251"/>
                    <a:pt x="143" y="283"/>
                    <a:pt x="159" y="311"/>
                  </a:cubicBezTo>
                  <a:close/>
                </a:path>
              </a:pathLst>
            </a:custGeom>
            <a:solidFill>
              <a:srgbClr val="DF361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sz="2400" kern="0">
                <a:solidFill>
                  <a:prstClr val="black"/>
                </a:solidFill>
                <a:cs typeface="+mn-ea"/>
                <a:sym typeface="+mn-lt"/>
              </a:endParaRPr>
            </a:p>
          </p:txBody>
        </p:sp>
        <p:sp>
          <p:nvSpPr>
            <p:cNvPr id="14" name="Freeform 60">
              <a:extLst>
                <a:ext uri="{FF2B5EF4-FFF2-40B4-BE49-F238E27FC236}">
                  <a16:creationId xmlns:a16="http://schemas.microsoft.com/office/drawing/2014/main" id="{EB7006B3-3568-D7A7-AB2B-66596777F636}"/>
                </a:ext>
              </a:extLst>
            </p:cNvPr>
            <p:cNvSpPr/>
            <p:nvPr/>
          </p:nvSpPr>
          <p:spPr bwMode="auto">
            <a:xfrm>
              <a:off x="1716" y="2835"/>
              <a:ext cx="1452" cy="712"/>
            </a:xfrm>
            <a:custGeom>
              <a:avLst/>
              <a:gdLst>
                <a:gd name="T0" fmla="*/ 312 w 330"/>
                <a:gd name="T1" fmla="*/ 3 h 162"/>
                <a:gd name="T2" fmla="*/ 314 w 330"/>
                <a:gd name="T3" fmla="*/ 75 h 162"/>
                <a:gd name="T4" fmla="*/ 327 w 330"/>
                <a:gd name="T5" fmla="*/ 129 h 162"/>
                <a:gd name="T6" fmla="*/ 309 w 330"/>
                <a:gd name="T7" fmla="*/ 149 h 162"/>
                <a:gd name="T8" fmla="*/ 217 w 330"/>
                <a:gd name="T9" fmla="*/ 162 h 162"/>
                <a:gd name="T10" fmla="*/ 0 w 330"/>
                <a:gd name="T11" fmla="*/ 78 h 162"/>
                <a:gd name="T12" fmla="*/ 61 w 330"/>
                <a:gd name="T13" fmla="*/ 41 h 162"/>
                <a:gd name="T14" fmla="*/ 106 w 330"/>
                <a:gd name="T15" fmla="*/ 1 h 162"/>
                <a:gd name="T16" fmla="*/ 124 w 330"/>
                <a:gd name="T17" fmla="*/ 4 h 162"/>
                <a:gd name="T18" fmla="*/ 217 w 330"/>
                <a:gd name="T19" fmla="*/ 29 h 162"/>
                <a:gd name="T20" fmla="*/ 312 w 330"/>
                <a:gd name="T21" fmla="*/ 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162">
                  <a:moveTo>
                    <a:pt x="312" y="3"/>
                  </a:moveTo>
                  <a:cubicBezTo>
                    <a:pt x="296" y="12"/>
                    <a:pt x="297" y="44"/>
                    <a:pt x="314" y="75"/>
                  </a:cubicBezTo>
                  <a:cubicBezTo>
                    <a:pt x="325" y="94"/>
                    <a:pt x="330" y="115"/>
                    <a:pt x="327" y="129"/>
                  </a:cubicBezTo>
                  <a:cubicBezTo>
                    <a:pt x="326" y="139"/>
                    <a:pt x="318" y="146"/>
                    <a:pt x="309" y="149"/>
                  </a:cubicBezTo>
                  <a:cubicBezTo>
                    <a:pt x="280" y="158"/>
                    <a:pt x="249" y="162"/>
                    <a:pt x="217" y="162"/>
                  </a:cubicBezTo>
                  <a:cubicBezTo>
                    <a:pt x="132" y="162"/>
                    <a:pt x="58" y="132"/>
                    <a:pt x="0" y="78"/>
                  </a:cubicBezTo>
                  <a:cubicBezTo>
                    <a:pt x="17" y="87"/>
                    <a:pt x="44" y="71"/>
                    <a:pt x="61" y="41"/>
                  </a:cubicBezTo>
                  <a:cubicBezTo>
                    <a:pt x="74" y="19"/>
                    <a:pt x="91" y="4"/>
                    <a:pt x="106" y="1"/>
                  </a:cubicBezTo>
                  <a:cubicBezTo>
                    <a:pt x="112" y="0"/>
                    <a:pt x="118" y="1"/>
                    <a:pt x="124" y="4"/>
                  </a:cubicBezTo>
                  <a:cubicBezTo>
                    <a:pt x="151" y="20"/>
                    <a:pt x="183" y="29"/>
                    <a:pt x="217" y="29"/>
                  </a:cubicBezTo>
                  <a:cubicBezTo>
                    <a:pt x="252" y="29"/>
                    <a:pt x="284" y="19"/>
                    <a:pt x="312" y="3"/>
                  </a:cubicBezTo>
                  <a:close/>
                </a:path>
              </a:pathLst>
            </a:custGeom>
            <a:solidFill>
              <a:srgbClr val="FA9C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kern="0">
                <a:solidFill>
                  <a:prstClr val="black"/>
                </a:solidFill>
                <a:cs typeface="+mn-ea"/>
                <a:sym typeface="+mn-lt"/>
              </a:endParaRPr>
            </a:p>
          </p:txBody>
        </p:sp>
        <p:sp>
          <p:nvSpPr>
            <p:cNvPr id="15" name="Freeform 61">
              <a:extLst>
                <a:ext uri="{FF2B5EF4-FFF2-40B4-BE49-F238E27FC236}">
                  <a16:creationId xmlns:a16="http://schemas.microsoft.com/office/drawing/2014/main" id="{572B0548-D465-6104-F4EF-0E9C5FCA0428}"/>
                </a:ext>
              </a:extLst>
            </p:cNvPr>
            <p:cNvSpPr/>
            <p:nvPr/>
          </p:nvSpPr>
          <p:spPr bwMode="auto">
            <a:xfrm>
              <a:off x="3383" y="1630"/>
              <a:ext cx="713" cy="1447"/>
            </a:xfrm>
            <a:custGeom>
              <a:avLst/>
              <a:gdLst>
                <a:gd name="T0" fmla="*/ 3 w 162"/>
                <a:gd name="T1" fmla="*/ 17 h 329"/>
                <a:gd name="T2" fmla="*/ 74 w 162"/>
                <a:gd name="T3" fmla="*/ 15 h 329"/>
                <a:gd name="T4" fmla="*/ 129 w 162"/>
                <a:gd name="T5" fmla="*/ 2 h 329"/>
                <a:gd name="T6" fmla="*/ 149 w 162"/>
                <a:gd name="T7" fmla="*/ 20 h 329"/>
                <a:gd name="T8" fmla="*/ 162 w 162"/>
                <a:gd name="T9" fmla="*/ 112 h 329"/>
                <a:gd name="T10" fmla="*/ 78 w 162"/>
                <a:gd name="T11" fmla="*/ 329 h 329"/>
                <a:gd name="T12" fmla="*/ 40 w 162"/>
                <a:gd name="T13" fmla="*/ 268 h 329"/>
                <a:gd name="T14" fmla="*/ 1 w 162"/>
                <a:gd name="T15" fmla="*/ 223 h 329"/>
                <a:gd name="T16" fmla="*/ 4 w 162"/>
                <a:gd name="T17" fmla="*/ 206 h 329"/>
                <a:gd name="T18" fmla="*/ 28 w 162"/>
                <a:gd name="T19" fmla="*/ 112 h 329"/>
                <a:gd name="T20" fmla="*/ 3 w 162"/>
                <a:gd name="T21" fmla="*/ 1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329">
                  <a:moveTo>
                    <a:pt x="3" y="17"/>
                  </a:moveTo>
                  <a:cubicBezTo>
                    <a:pt x="12" y="34"/>
                    <a:pt x="44" y="33"/>
                    <a:pt x="74" y="15"/>
                  </a:cubicBezTo>
                  <a:cubicBezTo>
                    <a:pt x="94" y="4"/>
                    <a:pt x="114" y="0"/>
                    <a:pt x="129" y="2"/>
                  </a:cubicBezTo>
                  <a:cubicBezTo>
                    <a:pt x="138" y="4"/>
                    <a:pt x="146" y="11"/>
                    <a:pt x="149" y="20"/>
                  </a:cubicBezTo>
                  <a:cubicBezTo>
                    <a:pt x="157" y="50"/>
                    <a:pt x="162" y="80"/>
                    <a:pt x="162" y="112"/>
                  </a:cubicBezTo>
                  <a:cubicBezTo>
                    <a:pt x="162" y="198"/>
                    <a:pt x="132" y="271"/>
                    <a:pt x="78" y="329"/>
                  </a:cubicBezTo>
                  <a:cubicBezTo>
                    <a:pt x="87" y="313"/>
                    <a:pt x="70" y="286"/>
                    <a:pt x="40" y="268"/>
                  </a:cubicBezTo>
                  <a:cubicBezTo>
                    <a:pt x="19" y="256"/>
                    <a:pt x="4" y="238"/>
                    <a:pt x="1" y="223"/>
                  </a:cubicBezTo>
                  <a:cubicBezTo>
                    <a:pt x="0" y="217"/>
                    <a:pt x="1" y="211"/>
                    <a:pt x="4" y="206"/>
                  </a:cubicBezTo>
                  <a:cubicBezTo>
                    <a:pt x="19" y="178"/>
                    <a:pt x="28" y="146"/>
                    <a:pt x="28" y="112"/>
                  </a:cubicBezTo>
                  <a:cubicBezTo>
                    <a:pt x="28" y="78"/>
                    <a:pt x="19" y="45"/>
                    <a:pt x="3" y="17"/>
                  </a:cubicBezTo>
                  <a:close/>
                </a:path>
              </a:pathLst>
            </a:custGeom>
            <a:solidFill>
              <a:srgbClr val="90BC3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kern="0">
                <a:solidFill>
                  <a:prstClr val="black"/>
                </a:solidFill>
                <a:cs typeface="+mn-ea"/>
                <a:sym typeface="+mn-lt"/>
              </a:endParaRPr>
            </a:p>
          </p:txBody>
        </p:sp>
      </p:grpSp>
      <p:sp>
        <p:nvSpPr>
          <p:cNvPr id="16" name="Rectangle 1436">
            <a:extLst>
              <a:ext uri="{FF2B5EF4-FFF2-40B4-BE49-F238E27FC236}">
                <a16:creationId xmlns:a16="http://schemas.microsoft.com/office/drawing/2014/main" id="{225E5A87-FB12-9EA6-5913-FDF56A743D6D}"/>
              </a:ext>
            </a:extLst>
          </p:cNvPr>
          <p:cNvSpPr>
            <a:spLocks noChangeArrowheads="1"/>
          </p:cNvSpPr>
          <p:nvPr/>
        </p:nvSpPr>
        <p:spPr bwMode="auto">
          <a:xfrm rot="211425">
            <a:off x="6069515" y="5881208"/>
            <a:ext cx="2072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zh-CN" sz="4000" b="1">
                <a:solidFill>
                  <a:prstClr val="white"/>
                </a:solidFill>
                <a:latin typeface="Times New Roman" panose="02020603050405020304" pitchFamily="18" charset="0"/>
                <a:cs typeface="Times New Roman" panose="02020603050405020304" pitchFamily="18" charset="0"/>
                <a:sym typeface="+mn-lt"/>
              </a:rPr>
              <a:t>D</a:t>
            </a:r>
          </a:p>
        </p:txBody>
      </p:sp>
      <p:sp>
        <p:nvSpPr>
          <p:cNvPr id="17" name="Rectangle 1436">
            <a:extLst>
              <a:ext uri="{FF2B5EF4-FFF2-40B4-BE49-F238E27FC236}">
                <a16:creationId xmlns:a16="http://schemas.microsoft.com/office/drawing/2014/main" id="{38326176-0927-80DC-DF8A-73C0A0D795E5}"/>
              </a:ext>
            </a:extLst>
          </p:cNvPr>
          <p:cNvSpPr>
            <a:spLocks noChangeArrowheads="1"/>
          </p:cNvSpPr>
          <p:nvPr/>
        </p:nvSpPr>
        <p:spPr bwMode="auto">
          <a:xfrm rot="586028">
            <a:off x="6333271" y="2384563"/>
            <a:ext cx="4696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zh-CN" sz="4000" b="1">
                <a:solidFill>
                  <a:prstClr val="white"/>
                </a:solidFill>
                <a:latin typeface="Times New Roman" panose="02020603050405020304" pitchFamily="18" charset="0"/>
                <a:cs typeface="Times New Roman" panose="02020603050405020304" pitchFamily="18" charset="0"/>
                <a:sym typeface="+mn-lt"/>
              </a:rPr>
              <a:t>B </a:t>
            </a:r>
          </a:p>
        </p:txBody>
      </p:sp>
      <p:sp>
        <p:nvSpPr>
          <p:cNvPr id="18" name="Rectangle 1436">
            <a:extLst>
              <a:ext uri="{FF2B5EF4-FFF2-40B4-BE49-F238E27FC236}">
                <a16:creationId xmlns:a16="http://schemas.microsoft.com/office/drawing/2014/main" id="{03AC700C-39DB-3554-3DD2-0B0A65E08011}"/>
              </a:ext>
            </a:extLst>
          </p:cNvPr>
          <p:cNvSpPr>
            <a:spLocks noChangeArrowheads="1"/>
          </p:cNvSpPr>
          <p:nvPr/>
        </p:nvSpPr>
        <p:spPr bwMode="auto">
          <a:xfrm rot="5832713">
            <a:off x="7941889" y="4382432"/>
            <a:ext cx="37029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zh-CN" sz="4000" b="1">
                <a:solidFill>
                  <a:prstClr val="white"/>
                </a:solidFill>
                <a:latin typeface="Times New Roman" panose="02020603050405020304" pitchFamily="18" charset="0"/>
                <a:cs typeface="Times New Roman" panose="02020603050405020304" pitchFamily="18" charset="0"/>
                <a:sym typeface="+mn-lt"/>
              </a:rPr>
              <a:t>C</a:t>
            </a:r>
          </a:p>
        </p:txBody>
      </p:sp>
      <p:sp>
        <p:nvSpPr>
          <p:cNvPr id="19" name="Rectangle 1436">
            <a:extLst>
              <a:ext uri="{FF2B5EF4-FFF2-40B4-BE49-F238E27FC236}">
                <a16:creationId xmlns:a16="http://schemas.microsoft.com/office/drawing/2014/main" id="{47FC0633-E7AF-709A-53A2-7AEDE5565D64}"/>
              </a:ext>
            </a:extLst>
          </p:cNvPr>
          <p:cNvSpPr>
            <a:spLocks noChangeArrowheads="1"/>
          </p:cNvSpPr>
          <p:nvPr/>
        </p:nvSpPr>
        <p:spPr bwMode="auto">
          <a:xfrm rot="5688380">
            <a:off x="4328018" y="3929155"/>
            <a:ext cx="47025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zh-CN" sz="4000" b="1">
                <a:solidFill>
                  <a:prstClr val="white"/>
                </a:solidFill>
                <a:latin typeface="Times New Roman" panose="02020603050405020304" pitchFamily="18" charset="0"/>
                <a:cs typeface="Times New Roman" panose="02020603050405020304" pitchFamily="18" charset="0"/>
                <a:sym typeface="+mn-lt"/>
              </a:rPr>
              <a:t>A </a:t>
            </a:r>
          </a:p>
        </p:txBody>
      </p:sp>
      <p:grpSp>
        <p:nvGrpSpPr>
          <p:cNvPr id="20" name="Group 24">
            <a:extLst>
              <a:ext uri="{FF2B5EF4-FFF2-40B4-BE49-F238E27FC236}">
                <a16:creationId xmlns:a16="http://schemas.microsoft.com/office/drawing/2014/main" id="{2FDC9B86-1689-88FF-2852-D26BCAFA9AFF}"/>
              </a:ext>
            </a:extLst>
          </p:cNvPr>
          <p:cNvGrpSpPr/>
          <p:nvPr/>
        </p:nvGrpSpPr>
        <p:grpSpPr bwMode="auto">
          <a:xfrm>
            <a:off x="7094415" y="1746937"/>
            <a:ext cx="4719639" cy="890588"/>
            <a:chOff x="5891539" y="1252950"/>
            <a:chExt cx="4718632" cy="890039"/>
          </a:xfrm>
        </p:grpSpPr>
        <p:grpSp>
          <p:nvGrpSpPr>
            <p:cNvPr id="21" name="Group 25">
              <a:extLst>
                <a:ext uri="{FF2B5EF4-FFF2-40B4-BE49-F238E27FC236}">
                  <a16:creationId xmlns:a16="http://schemas.microsoft.com/office/drawing/2014/main" id="{AF119F5D-940C-85AD-137D-F4184BF3533E}"/>
                </a:ext>
              </a:extLst>
            </p:cNvPr>
            <p:cNvGrpSpPr/>
            <p:nvPr/>
          </p:nvGrpSpPr>
          <p:grpSpPr bwMode="auto">
            <a:xfrm>
              <a:off x="5891539" y="1627409"/>
              <a:ext cx="1606953" cy="515155"/>
              <a:chOff x="7794624" y="2150772"/>
              <a:chExt cx="1606953" cy="515155"/>
            </a:xfrm>
          </p:grpSpPr>
          <p:cxnSp>
            <p:nvCxnSpPr>
              <p:cNvPr id="23" name="Straight Connector 27">
                <a:extLst>
                  <a:ext uri="{FF2B5EF4-FFF2-40B4-BE49-F238E27FC236}">
                    <a16:creationId xmlns:a16="http://schemas.microsoft.com/office/drawing/2014/main" id="{176D4196-1164-501A-B1CA-9E478B27084F}"/>
                  </a:ext>
                </a:extLst>
              </p:cNvPr>
              <p:cNvCxnSpPr/>
              <p:nvPr/>
            </p:nvCxnSpPr>
            <p:spPr>
              <a:xfrm flipV="1">
                <a:off x="7794624" y="2150732"/>
                <a:ext cx="220616" cy="515620"/>
              </a:xfrm>
              <a:prstGeom prst="line">
                <a:avLst/>
              </a:prstGeom>
              <a:noFill/>
              <a:ln w="6350" cap="flat" cmpd="sng" algn="ctr">
                <a:solidFill>
                  <a:sysClr val="window" lastClr="FFFFFF">
                    <a:lumMod val="85000"/>
                  </a:sysClr>
                </a:solidFill>
                <a:prstDash val="sysDash"/>
                <a:miter lim="800000"/>
              </a:ln>
              <a:effectLst/>
            </p:spPr>
          </p:cxnSp>
          <p:cxnSp>
            <p:nvCxnSpPr>
              <p:cNvPr id="24" name="Straight Connector 28">
                <a:extLst>
                  <a:ext uri="{FF2B5EF4-FFF2-40B4-BE49-F238E27FC236}">
                    <a16:creationId xmlns:a16="http://schemas.microsoft.com/office/drawing/2014/main" id="{78528B20-2F7A-703B-96D4-69BD46192381}"/>
                  </a:ext>
                </a:extLst>
              </p:cNvPr>
              <p:cNvCxnSpPr/>
              <p:nvPr/>
            </p:nvCxnSpPr>
            <p:spPr>
              <a:xfrm>
                <a:off x="8015240" y="2153905"/>
                <a:ext cx="1385591" cy="0"/>
              </a:xfrm>
              <a:prstGeom prst="line">
                <a:avLst/>
              </a:prstGeom>
              <a:noFill/>
              <a:ln w="6350" cap="flat" cmpd="sng" algn="ctr">
                <a:solidFill>
                  <a:sysClr val="window" lastClr="FFFFFF">
                    <a:lumMod val="85000"/>
                  </a:sysClr>
                </a:solidFill>
                <a:prstDash val="sysDash"/>
                <a:miter lim="800000"/>
                <a:tailEnd type="oval"/>
              </a:ln>
              <a:effectLst/>
            </p:spPr>
          </p:cxnSp>
        </p:grpSp>
        <p:sp>
          <p:nvSpPr>
            <p:cNvPr id="22" name="Content Placeholder 2">
              <a:extLst>
                <a:ext uri="{FF2B5EF4-FFF2-40B4-BE49-F238E27FC236}">
                  <a16:creationId xmlns:a16="http://schemas.microsoft.com/office/drawing/2014/main" id="{08E49A8D-9F26-4948-DB94-48EE2149FD24}"/>
                </a:ext>
              </a:extLst>
            </p:cNvPr>
            <p:cNvSpPr txBox="1"/>
            <p:nvPr/>
          </p:nvSpPr>
          <p:spPr bwMode="auto">
            <a:xfrm>
              <a:off x="7910495" y="1252950"/>
              <a:ext cx="2699676" cy="89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fontAlgn="base">
                <a:lnSpc>
                  <a:spcPct val="100000"/>
                </a:lnSpc>
                <a:spcBef>
                  <a:spcPct val="20000"/>
                </a:spcBef>
                <a:spcAft>
                  <a:spcPct val="0"/>
                </a:spcAft>
                <a:buNone/>
              </a:pPr>
              <a:r>
                <a:rPr lang="vi-VN" altLang="zh-CN" sz="3600" b="1" kern="0">
                  <a:solidFill>
                    <a:srgbClr val="16294C"/>
                  </a:solidFill>
                  <a:latin typeface="Times New Roman" panose="02020603050405020304" pitchFamily="18" charset="0"/>
                  <a:cs typeface="Times New Roman" panose="02020603050405020304" pitchFamily="18" charset="0"/>
                  <a:sym typeface="+mn-lt"/>
                </a:rPr>
                <a:t>22</a:t>
              </a:r>
              <a:endParaRPr lang="en-US" altLang="zh-CN" sz="3600" kern="0" dirty="0">
                <a:solidFill>
                  <a:srgbClr val="16294C"/>
                </a:solidFill>
                <a:latin typeface="Times New Roman" panose="02020603050405020304" pitchFamily="18" charset="0"/>
                <a:cs typeface="Times New Roman" panose="02020603050405020304" pitchFamily="18" charset="0"/>
                <a:sym typeface="+mn-lt"/>
              </a:endParaRPr>
            </a:p>
          </p:txBody>
        </p:sp>
      </p:grpSp>
      <p:grpSp>
        <p:nvGrpSpPr>
          <p:cNvPr id="25" name="Group 29">
            <a:extLst>
              <a:ext uri="{FF2B5EF4-FFF2-40B4-BE49-F238E27FC236}">
                <a16:creationId xmlns:a16="http://schemas.microsoft.com/office/drawing/2014/main" id="{B6A2F0AA-1DB1-1FBF-7D5B-46E1F9907A36}"/>
              </a:ext>
            </a:extLst>
          </p:cNvPr>
          <p:cNvGrpSpPr/>
          <p:nvPr/>
        </p:nvGrpSpPr>
        <p:grpSpPr bwMode="auto">
          <a:xfrm>
            <a:off x="8126245" y="4194859"/>
            <a:ext cx="4446588" cy="889000"/>
            <a:chOff x="7367712" y="4476407"/>
            <a:chExt cx="4447109" cy="890039"/>
          </a:xfrm>
        </p:grpSpPr>
        <p:cxnSp>
          <p:nvCxnSpPr>
            <p:cNvPr id="26" name="Straight Connector 30">
              <a:extLst>
                <a:ext uri="{FF2B5EF4-FFF2-40B4-BE49-F238E27FC236}">
                  <a16:creationId xmlns:a16="http://schemas.microsoft.com/office/drawing/2014/main" id="{CC1D2CD8-EB00-535C-0B25-610F5BE1AEB2}"/>
                </a:ext>
              </a:extLst>
            </p:cNvPr>
            <p:cNvCxnSpPr/>
            <p:nvPr/>
          </p:nvCxnSpPr>
          <p:spPr>
            <a:xfrm flipV="1">
              <a:off x="7367712" y="4911890"/>
              <a:ext cx="1386050" cy="0"/>
            </a:xfrm>
            <a:prstGeom prst="line">
              <a:avLst/>
            </a:prstGeom>
            <a:noFill/>
            <a:ln w="6350" cap="flat" cmpd="sng" algn="ctr">
              <a:solidFill>
                <a:sysClr val="window" lastClr="FFFFFF">
                  <a:lumMod val="85000"/>
                </a:sysClr>
              </a:solidFill>
              <a:prstDash val="sysDash"/>
              <a:miter lim="800000"/>
              <a:tailEnd type="oval"/>
            </a:ln>
            <a:effectLst/>
          </p:spPr>
        </p:cxnSp>
        <p:sp>
          <p:nvSpPr>
            <p:cNvPr id="27" name="Content Placeholder 2">
              <a:extLst>
                <a:ext uri="{FF2B5EF4-FFF2-40B4-BE49-F238E27FC236}">
                  <a16:creationId xmlns:a16="http://schemas.microsoft.com/office/drawing/2014/main" id="{3CF67921-81D4-5E51-9CA7-F182F4C7AFCD}"/>
                </a:ext>
              </a:extLst>
            </p:cNvPr>
            <p:cNvSpPr txBox="1"/>
            <p:nvPr/>
          </p:nvSpPr>
          <p:spPr bwMode="auto">
            <a:xfrm>
              <a:off x="9115145" y="4476407"/>
              <a:ext cx="2699676" cy="89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fontAlgn="base">
                <a:lnSpc>
                  <a:spcPct val="100000"/>
                </a:lnSpc>
                <a:spcBef>
                  <a:spcPct val="20000"/>
                </a:spcBef>
                <a:spcAft>
                  <a:spcPct val="0"/>
                </a:spcAft>
                <a:buNone/>
              </a:pPr>
              <a:r>
                <a:rPr lang="en-US" altLang="zh-CN" sz="3600" b="1" kern="0">
                  <a:solidFill>
                    <a:srgbClr val="16294C"/>
                  </a:solidFill>
                  <a:latin typeface="Times New Roman" panose="02020603050405020304" pitchFamily="18" charset="0"/>
                  <a:cs typeface="Times New Roman" panose="02020603050405020304" pitchFamily="18" charset="0"/>
                  <a:sym typeface="+mn-lt"/>
                </a:rPr>
                <a:t>44</a:t>
              </a:r>
              <a:endParaRPr lang="en-US" altLang="zh-CN" sz="3600" kern="0" dirty="0">
                <a:solidFill>
                  <a:srgbClr val="16294C"/>
                </a:solidFill>
                <a:latin typeface="Times New Roman" panose="02020603050405020304" pitchFamily="18" charset="0"/>
                <a:cs typeface="Times New Roman" panose="02020603050405020304" pitchFamily="18" charset="0"/>
                <a:sym typeface="+mn-lt"/>
              </a:endParaRPr>
            </a:p>
          </p:txBody>
        </p:sp>
      </p:grpSp>
      <p:grpSp>
        <p:nvGrpSpPr>
          <p:cNvPr id="28" name="Group 32">
            <a:extLst>
              <a:ext uri="{FF2B5EF4-FFF2-40B4-BE49-F238E27FC236}">
                <a16:creationId xmlns:a16="http://schemas.microsoft.com/office/drawing/2014/main" id="{390319E7-A2D4-0D82-A956-10C6116FA3F3}"/>
              </a:ext>
            </a:extLst>
          </p:cNvPr>
          <p:cNvGrpSpPr/>
          <p:nvPr/>
        </p:nvGrpSpPr>
        <p:grpSpPr bwMode="auto">
          <a:xfrm>
            <a:off x="904734" y="6071332"/>
            <a:ext cx="4568825" cy="1052513"/>
            <a:chOff x="-178326" y="5086811"/>
            <a:chExt cx="4568566" cy="1052383"/>
          </a:xfrm>
        </p:grpSpPr>
        <p:grpSp>
          <p:nvGrpSpPr>
            <p:cNvPr id="29" name="Group 33">
              <a:extLst>
                <a:ext uri="{FF2B5EF4-FFF2-40B4-BE49-F238E27FC236}">
                  <a16:creationId xmlns:a16="http://schemas.microsoft.com/office/drawing/2014/main" id="{8456FF73-53D5-9A00-1BE6-F3704952DB29}"/>
                </a:ext>
              </a:extLst>
            </p:cNvPr>
            <p:cNvGrpSpPr/>
            <p:nvPr/>
          </p:nvGrpSpPr>
          <p:grpSpPr bwMode="auto">
            <a:xfrm flipH="1">
              <a:off x="2783287" y="5086811"/>
              <a:ext cx="1606953" cy="538575"/>
              <a:chOff x="7794624" y="1615788"/>
              <a:chExt cx="1606953" cy="538575"/>
            </a:xfrm>
          </p:grpSpPr>
          <p:cxnSp>
            <p:nvCxnSpPr>
              <p:cNvPr id="31" name="Straight Connector 35">
                <a:extLst>
                  <a:ext uri="{FF2B5EF4-FFF2-40B4-BE49-F238E27FC236}">
                    <a16:creationId xmlns:a16="http://schemas.microsoft.com/office/drawing/2014/main" id="{F495F01C-D210-2986-4B6D-0A2CE06CFB9C}"/>
                  </a:ext>
                </a:extLst>
              </p:cNvPr>
              <p:cNvCxnSpPr/>
              <p:nvPr/>
            </p:nvCxnSpPr>
            <p:spPr>
              <a:xfrm flipH="1" flipV="1">
                <a:off x="7794624" y="1615788"/>
                <a:ext cx="220651" cy="514286"/>
              </a:xfrm>
              <a:prstGeom prst="line">
                <a:avLst/>
              </a:prstGeom>
              <a:noFill/>
              <a:ln w="6350" cap="flat" cmpd="sng" algn="ctr">
                <a:solidFill>
                  <a:sysClr val="window" lastClr="FFFFFF">
                    <a:lumMod val="85000"/>
                  </a:sysClr>
                </a:solidFill>
                <a:prstDash val="sysDash"/>
                <a:miter lim="800000"/>
              </a:ln>
              <a:effectLst/>
            </p:spPr>
          </p:cxnSp>
          <p:cxnSp>
            <p:nvCxnSpPr>
              <p:cNvPr id="32" name="Straight Connector 36">
                <a:extLst>
                  <a:ext uri="{FF2B5EF4-FFF2-40B4-BE49-F238E27FC236}">
                    <a16:creationId xmlns:a16="http://schemas.microsoft.com/office/drawing/2014/main" id="{E61F08BB-D2E0-CB03-4811-FF2731F2D10E}"/>
                  </a:ext>
                </a:extLst>
              </p:cNvPr>
              <p:cNvCxnSpPr/>
              <p:nvPr/>
            </p:nvCxnSpPr>
            <p:spPr>
              <a:xfrm>
                <a:off x="8015275" y="2153884"/>
                <a:ext cx="1385809" cy="0"/>
              </a:xfrm>
              <a:prstGeom prst="line">
                <a:avLst/>
              </a:prstGeom>
              <a:noFill/>
              <a:ln w="6350" cap="flat" cmpd="sng" algn="ctr">
                <a:solidFill>
                  <a:sysClr val="window" lastClr="FFFFFF">
                    <a:lumMod val="85000"/>
                  </a:sysClr>
                </a:solidFill>
                <a:prstDash val="sysDash"/>
                <a:miter lim="800000"/>
                <a:tailEnd type="oval"/>
              </a:ln>
              <a:effectLst/>
            </p:spPr>
          </p:cxnSp>
        </p:grpSp>
        <p:sp>
          <p:nvSpPr>
            <p:cNvPr id="30" name="Content Placeholder 2">
              <a:extLst>
                <a:ext uri="{FF2B5EF4-FFF2-40B4-BE49-F238E27FC236}">
                  <a16:creationId xmlns:a16="http://schemas.microsoft.com/office/drawing/2014/main" id="{07A0415C-9D0E-E94C-5639-ACB1D78AF5D4}"/>
                </a:ext>
              </a:extLst>
            </p:cNvPr>
            <p:cNvSpPr txBox="1"/>
            <p:nvPr/>
          </p:nvSpPr>
          <p:spPr bwMode="auto">
            <a:xfrm>
              <a:off x="-178326" y="5249155"/>
              <a:ext cx="2699676" cy="89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r" fontAlgn="base">
                <a:lnSpc>
                  <a:spcPct val="100000"/>
                </a:lnSpc>
                <a:spcBef>
                  <a:spcPct val="20000"/>
                </a:spcBef>
                <a:spcAft>
                  <a:spcPct val="0"/>
                </a:spcAft>
                <a:buNone/>
              </a:pPr>
              <a:r>
                <a:rPr lang="en-US" altLang="zh-CN" sz="3600" b="1" kern="0">
                  <a:solidFill>
                    <a:srgbClr val="16294C"/>
                  </a:solidFill>
                  <a:latin typeface="Times New Roman" panose="02020603050405020304" pitchFamily="18" charset="0"/>
                  <a:cs typeface="Times New Roman" panose="02020603050405020304" pitchFamily="18" charset="0"/>
                  <a:sym typeface="+mn-lt"/>
                </a:rPr>
                <a:t>26</a:t>
              </a:r>
              <a:endParaRPr lang="en-US" altLang="zh-CN" sz="3600" kern="0" dirty="0">
                <a:solidFill>
                  <a:srgbClr val="16294C"/>
                </a:solidFill>
                <a:latin typeface="Times New Roman" panose="02020603050405020304" pitchFamily="18" charset="0"/>
                <a:cs typeface="Times New Roman" panose="02020603050405020304" pitchFamily="18" charset="0"/>
                <a:sym typeface="+mn-lt"/>
              </a:endParaRPr>
            </a:p>
          </p:txBody>
        </p:sp>
      </p:grpSp>
      <p:grpSp>
        <p:nvGrpSpPr>
          <p:cNvPr id="33" name="Group 37">
            <a:extLst>
              <a:ext uri="{FF2B5EF4-FFF2-40B4-BE49-F238E27FC236}">
                <a16:creationId xmlns:a16="http://schemas.microsoft.com/office/drawing/2014/main" id="{A9FC235A-E6A8-D1E5-7E89-6632D50E7457}"/>
              </a:ext>
            </a:extLst>
          </p:cNvPr>
          <p:cNvGrpSpPr/>
          <p:nvPr/>
        </p:nvGrpSpPr>
        <p:grpSpPr bwMode="auto">
          <a:xfrm>
            <a:off x="183982" y="2626409"/>
            <a:ext cx="4389437" cy="903288"/>
            <a:chOff x="-280631" y="2067695"/>
            <a:chExt cx="4389268" cy="903343"/>
          </a:xfrm>
        </p:grpSpPr>
        <p:grpSp>
          <p:nvGrpSpPr>
            <p:cNvPr id="34" name="Group 38">
              <a:extLst>
                <a:ext uri="{FF2B5EF4-FFF2-40B4-BE49-F238E27FC236}">
                  <a16:creationId xmlns:a16="http://schemas.microsoft.com/office/drawing/2014/main" id="{69E1C778-ADAE-1D81-44CE-BC0717751BBF}"/>
                </a:ext>
              </a:extLst>
            </p:cNvPr>
            <p:cNvGrpSpPr/>
            <p:nvPr/>
          </p:nvGrpSpPr>
          <p:grpSpPr bwMode="auto">
            <a:xfrm flipH="1">
              <a:off x="2760127" y="2440861"/>
              <a:ext cx="1348510" cy="515155"/>
              <a:chOff x="7794624" y="2150772"/>
              <a:chExt cx="1606953" cy="515155"/>
            </a:xfrm>
          </p:grpSpPr>
          <p:cxnSp>
            <p:nvCxnSpPr>
              <p:cNvPr id="36" name="Straight Connector 40">
                <a:extLst>
                  <a:ext uri="{FF2B5EF4-FFF2-40B4-BE49-F238E27FC236}">
                    <a16:creationId xmlns:a16="http://schemas.microsoft.com/office/drawing/2014/main" id="{EE92B048-ADFB-9059-66F5-92B186286209}"/>
                  </a:ext>
                </a:extLst>
              </p:cNvPr>
              <p:cNvCxnSpPr/>
              <p:nvPr/>
            </p:nvCxnSpPr>
            <p:spPr>
              <a:xfrm flipV="1">
                <a:off x="7794624" y="2150692"/>
                <a:ext cx="221325" cy="515968"/>
              </a:xfrm>
              <a:prstGeom prst="line">
                <a:avLst/>
              </a:prstGeom>
              <a:noFill/>
              <a:ln w="6350" cap="flat" cmpd="sng" algn="ctr">
                <a:solidFill>
                  <a:sysClr val="window" lastClr="FFFFFF">
                    <a:lumMod val="85000"/>
                  </a:sysClr>
                </a:solidFill>
                <a:prstDash val="sysDash"/>
                <a:miter lim="800000"/>
              </a:ln>
              <a:effectLst/>
            </p:spPr>
          </p:cxnSp>
          <p:cxnSp>
            <p:nvCxnSpPr>
              <p:cNvPr id="37" name="Straight Connector 41">
                <a:extLst>
                  <a:ext uri="{FF2B5EF4-FFF2-40B4-BE49-F238E27FC236}">
                    <a16:creationId xmlns:a16="http://schemas.microsoft.com/office/drawing/2014/main" id="{23272235-DC36-B88E-3CA5-2B45FBB9B850}"/>
                  </a:ext>
                </a:extLst>
              </p:cNvPr>
              <p:cNvCxnSpPr/>
              <p:nvPr/>
            </p:nvCxnSpPr>
            <p:spPr>
              <a:xfrm>
                <a:off x="8015949" y="2153867"/>
                <a:ext cx="1384704" cy="0"/>
              </a:xfrm>
              <a:prstGeom prst="line">
                <a:avLst/>
              </a:prstGeom>
              <a:noFill/>
              <a:ln w="6350" cap="flat" cmpd="sng" algn="ctr">
                <a:solidFill>
                  <a:sysClr val="window" lastClr="FFFFFF">
                    <a:lumMod val="85000"/>
                  </a:sysClr>
                </a:solidFill>
                <a:prstDash val="sysDash"/>
                <a:miter lim="800000"/>
                <a:tailEnd type="oval"/>
              </a:ln>
              <a:effectLst/>
            </p:spPr>
          </p:cxnSp>
        </p:grpSp>
        <p:sp>
          <p:nvSpPr>
            <p:cNvPr id="35" name="Content Placeholder 2">
              <a:extLst>
                <a:ext uri="{FF2B5EF4-FFF2-40B4-BE49-F238E27FC236}">
                  <a16:creationId xmlns:a16="http://schemas.microsoft.com/office/drawing/2014/main" id="{3C6B2CCF-C908-B799-87FA-ECCABC04C3F6}"/>
                </a:ext>
              </a:extLst>
            </p:cNvPr>
            <p:cNvSpPr txBox="1"/>
            <p:nvPr/>
          </p:nvSpPr>
          <p:spPr bwMode="auto">
            <a:xfrm>
              <a:off x="-280631" y="2067695"/>
              <a:ext cx="2699676" cy="90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r" fontAlgn="base">
                <a:lnSpc>
                  <a:spcPct val="100000"/>
                </a:lnSpc>
                <a:spcBef>
                  <a:spcPct val="20000"/>
                </a:spcBef>
                <a:spcAft>
                  <a:spcPct val="0"/>
                </a:spcAft>
                <a:buNone/>
              </a:pPr>
              <a:r>
                <a:rPr lang="vi-VN" altLang="zh-CN" sz="3600" b="1" kern="0">
                  <a:solidFill>
                    <a:srgbClr val="16294C"/>
                  </a:solidFill>
                  <a:latin typeface="Times New Roman" panose="02020603050405020304" pitchFamily="18" charset="0"/>
                  <a:cs typeface="Times New Roman" panose="02020603050405020304" pitchFamily="18" charset="0"/>
                  <a:sym typeface="+mn-lt"/>
                </a:rPr>
                <a:t>16</a:t>
              </a:r>
              <a:endParaRPr lang="en-US" altLang="zh-CN" sz="3600" kern="0" dirty="0">
                <a:solidFill>
                  <a:srgbClr val="16294C"/>
                </a:solidFill>
                <a:latin typeface="Times New Roman" panose="02020603050405020304" pitchFamily="18" charset="0"/>
                <a:cs typeface="Times New Roman" panose="02020603050405020304" pitchFamily="18" charset="0"/>
                <a:sym typeface="+mn-lt"/>
              </a:endParaRPr>
            </a:p>
          </p:txBody>
        </p:sp>
      </p:grpSp>
      <p:grpSp>
        <p:nvGrpSpPr>
          <p:cNvPr id="38" name="Group 37">
            <a:extLst>
              <a:ext uri="{FF2B5EF4-FFF2-40B4-BE49-F238E27FC236}">
                <a16:creationId xmlns:a16="http://schemas.microsoft.com/office/drawing/2014/main" id="{806BEC4B-55C2-881E-C7D5-0A865FB8DC07}"/>
              </a:ext>
            </a:extLst>
          </p:cNvPr>
          <p:cNvGrpSpPr/>
          <p:nvPr/>
        </p:nvGrpSpPr>
        <p:grpSpPr>
          <a:xfrm>
            <a:off x="1317559" y="430711"/>
            <a:ext cx="10241280" cy="1075118"/>
            <a:chOff x="633046" y="645999"/>
            <a:chExt cx="11132027" cy="1127329"/>
          </a:xfrm>
        </p:grpSpPr>
        <p:sp>
          <p:nvSpPr>
            <p:cNvPr id="39" name="Rectangle: Rounded Corners 38">
              <a:extLst>
                <a:ext uri="{FF2B5EF4-FFF2-40B4-BE49-F238E27FC236}">
                  <a16:creationId xmlns:a16="http://schemas.microsoft.com/office/drawing/2014/main" id="{C6A57986-381E-EAA1-9E5F-D7D918C5E7F5}"/>
                </a:ext>
              </a:extLst>
            </p:cNvPr>
            <p:cNvSpPr/>
            <p:nvPr/>
          </p:nvSpPr>
          <p:spPr>
            <a:xfrm>
              <a:off x="633046" y="645999"/>
              <a:ext cx="11132027" cy="1127329"/>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D51EB07-6E45-299F-2444-89CA48B6C7C1}"/>
                </a:ext>
              </a:extLst>
            </p:cNvPr>
            <p:cNvSpPr txBox="1"/>
            <p:nvPr/>
          </p:nvSpPr>
          <p:spPr>
            <a:xfrm>
              <a:off x="633046" y="744524"/>
              <a:ext cx="11132027" cy="985718"/>
            </a:xfrm>
            <a:prstGeom prst="rect">
              <a:avLst/>
            </a:prstGeom>
            <a:noFill/>
          </p:spPr>
          <p:txBody>
            <a:bodyPr wrap="square">
              <a:spAutoFit/>
            </a:bodyPr>
            <a:lstStyle/>
            <a:p>
              <a:pPr>
                <a:lnSpc>
                  <a:spcPct val="120000"/>
                </a:lnSpc>
              </a:pPr>
              <a:r>
                <a:rPr lang="vi-VN" sz="2400" b="1">
                  <a:solidFill>
                    <a:srgbClr val="FF0000"/>
                  </a:solidFill>
                  <a:latin typeface="Times New Roman" panose="02020603050405020304" pitchFamily="18" charset="0"/>
                  <a:cs typeface="Times New Roman" panose="02020603050405020304" pitchFamily="18" charset="0"/>
                </a:rPr>
                <a:t>Câu 9: </a:t>
              </a:r>
              <a:r>
                <a:rPr lang="vi-VN" sz="2400">
                  <a:latin typeface="Times New Roman" panose="02020603050405020304" pitchFamily="18" charset="0"/>
                  <a:cs typeface="Times New Roman" panose="02020603050405020304" pitchFamily="18" charset="0"/>
                </a:rPr>
                <a:t>Oxide cao nhất của nguyên tố R có phân tử lượng là 60. Giá trị nguyên tử khối của nguyên tố R là: </a:t>
              </a:r>
            </a:p>
          </p:txBody>
        </p:sp>
      </p:grpSp>
      <p:pic>
        <p:nvPicPr>
          <p:cNvPr id="41" name="Picture 40">
            <a:extLst>
              <a:ext uri="{FF2B5EF4-FFF2-40B4-BE49-F238E27FC236}">
                <a16:creationId xmlns:a16="http://schemas.microsoft.com/office/drawing/2014/main" id="{A9CCD069-767C-C130-4B86-D418245CFBEA}"/>
              </a:ext>
            </a:extLst>
          </p:cNvPr>
          <p:cNvPicPr>
            <a:picLocks noChangeAspect="1"/>
          </p:cNvPicPr>
          <p:nvPr/>
        </p:nvPicPr>
        <p:blipFill rotWithShape="1">
          <a:blip r:embed="rId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427335" y="5865780"/>
            <a:ext cx="794374" cy="77020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579269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250" fill="hold"/>
                                        <p:tgtEl>
                                          <p:spTgt spid="41"/>
                                        </p:tgtEl>
                                        <p:attrNameLst>
                                          <p:attrName>ppt_w</p:attrName>
                                        </p:attrNameLst>
                                      </p:cBhvr>
                                      <p:tavLst>
                                        <p:tav tm="0">
                                          <p:val>
                                            <p:strVal val="4*#ppt_w"/>
                                          </p:val>
                                        </p:tav>
                                        <p:tav tm="100000">
                                          <p:val>
                                            <p:strVal val="#ppt_w"/>
                                          </p:val>
                                        </p:tav>
                                      </p:tavLst>
                                    </p:anim>
                                    <p:anim calcmode="lin" valueType="num">
                                      <p:cBhvr>
                                        <p:cTn id="30" dur="250" fill="hold"/>
                                        <p:tgtEl>
                                          <p:spTgt spid="4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92D0779D-ABEE-9D04-E68C-EEC1E997133F}"/>
              </a:ext>
            </a:extLst>
          </p:cNvPr>
          <p:cNvGrpSpPr>
            <a:grpSpLocks noChangeAspect="1"/>
          </p:cNvGrpSpPr>
          <p:nvPr/>
        </p:nvGrpSpPr>
        <p:grpSpPr bwMode="auto">
          <a:xfrm>
            <a:off x="1622425" y="3460793"/>
            <a:ext cx="871539" cy="884239"/>
            <a:chOff x="4234" y="3238498"/>
            <a:chExt cx="436036" cy="442385"/>
          </a:xfrm>
        </p:grpSpPr>
        <p:sp>
          <p:nvSpPr>
            <p:cNvPr id="3" name="Rectangle 196">
              <a:extLst>
                <a:ext uri="{FF2B5EF4-FFF2-40B4-BE49-F238E27FC236}">
                  <a16:creationId xmlns:a16="http://schemas.microsoft.com/office/drawing/2014/main" id="{BD3ABD7B-F371-D990-F828-9E65244264FE}"/>
                </a:ext>
              </a:extLst>
            </p:cNvPr>
            <p:cNvSpPr>
              <a:spLocks noChangeArrowheads="1"/>
            </p:cNvSpPr>
            <p:nvPr/>
          </p:nvSpPr>
          <p:spPr bwMode="auto">
            <a:xfrm>
              <a:off x="4234" y="3238498"/>
              <a:ext cx="436036" cy="442385"/>
            </a:xfrm>
            <a:prstGeom prst="rect">
              <a:avLst/>
            </a:prstGeom>
            <a:solidFill>
              <a:srgbClr val="FA9C00"/>
            </a:solidFill>
            <a:ln w="9525">
              <a:noFill/>
              <a:miter lim="800000"/>
            </a:ln>
          </p:spPr>
          <p:txBody>
            <a:bodyPr lIns="162560" tIns="81280" rIns="162560" bIns="81280"/>
            <a:lstStyle/>
            <a:p>
              <a:pPr defTabSz="913530">
                <a:defRPr/>
              </a:pPr>
              <a:endParaRPr lang="en-US" sz="4000" b="1" kern="0">
                <a:solidFill>
                  <a:schemeClr val="bg1"/>
                </a:solidFill>
                <a:latin typeface="Times New Roman" panose="02020603050405020304" pitchFamily="18" charset="0"/>
                <a:cs typeface="Times New Roman" panose="02020603050405020304" pitchFamily="18" charset="0"/>
                <a:sym typeface="+mn-lt"/>
              </a:endParaRPr>
            </a:p>
          </p:txBody>
        </p:sp>
        <p:sp>
          <p:nvSpPr>
            <p:cNvPr id="4" name="Freeform 197">
              <a:extLst>
                <a:ext uri="{FF2B5EF4-FFF2-40B4-BE49-F238E27FC236}">
                  <a16:creationId xmlns:a16="http://schemas.microsoft.com/office/drawing/2014/main" id="{BAC8A7DE-B645-D8C3-863D-40C05662924A}"/>
                </a:ext>
              </a:extLst>
            </p:cNvPr>
            <p:cNvSpPr/>
            <p:nvPr/>
          </p:nvSpPr>
          <p:spPr bwMode="auto">
            <a:xfrm>
              <a:off x="17575" y="3261019"/>
              <a:ext cx="353435" cy="325633"/>
            </a:xfrm>
            <a:custGeom>
              <a:avLst/>
              <a:gdLst/>
              <a:ahLst/>
              <a:cxnLst>
                <a:cxn ang="0">
                  <a:pos x="167" y="77"/>
                </a:cxn>
                <a:cxn ang="0">
                  <a:pos x="123" y="32"/>
                </a:cxn>
                <a:cxn ang="0">
                  <a:pos x="123" y="33"/>
                </a:cxn>
                <a:cxn ang="0">
                  <a:pos x="97" y="7"/>
                </a:cxn>
                <a:cxn ang="0">
                  <a:pos x="80" y="0"/>
                </a:cxn>
                <a:cxn ang="0">
                  <a:pos x="50" y="7"/>
                </a:cxn>
                <a:cxn ang="0">
                  <a:pos x="22" y="11"/>
                </a:cxn>
                <a:cxn ang="0">
                  <a:pos x="9" y="18"/>
                </a:cxn>
                <a:cxn ang="0">
                  <a:pos x="0" y="33"/>
                </a:cxn>
                <a:cxn ang="0">
                  <a:pos x="61" y="96"/>
                </a:cxn>
                <a:cxn ang="0">
                  <a:pos x="28" y="109"/>
                </a:cxn>
                <a:cxn ang="0">
                  <a:pos x="20" y="118"/>
                </a:cxn>
                <a:cxn ang="0">
                  <a:pos x="56" y="154"/>
                </a:cxn>
                <a:cxn ang="0">
                  <a:pos x="167" y="154"/>
                </a:cxn>
                <a:cxn ang="0">
                  <a:pos x="167" y="77"/>
                </a:cxn>
              </a:cxnLst>
              <a:rect l="0" t="0" r="r" b="b"/>
              <a:pathLst>
                <a:path w="167" h="154">
                  <a:moveTo>
                    <a:pt x="167" y="77"/>
                  </a:moveTo>
                  <a:lnTo>
                    <a:pt x="123" y="32"/>
                  </a:lnTo>
                  <a:lnTo>
                    <a:pt x="123" y="33"/>
                  </a:lnTo>
                  <a:lnTo>
                    <a:pt x="97" y="7"/>
                  </a:lnTo>
                  <a:lnTo>
                    <a:pt x="80" y="0"/>
                  </a:lnTo>
                  <a:lnTo>
                    <a:pt x="50" y="7"/>
                  </a:lnTo>
                  <a:lnTo>
                    <a:pt x="22" y="11"/>
                  </a:lnTo>
                  <a:lnTo>
                    <a:pt x="9" y="18"/>
                  </a:lnTo>
                  <a:lnTo>
                    <a:pt x="0" y="33"/>
                  </a:lnTo>
                  <a:lnTo>
                    <a:pt x="61" y="96"/>
                  </a:lnTo>
                  <a:lnTo>
                    <a:pt x="28" y="109"/>
                  </a:lnTo>
                  <a:lnTo>
                    <a:pt x="20" y="118"/>
                  </a:lnTo>
                  <a:lnTo>
                    <a:pt x="56" y="154"/>
                  </a:lnTo>
                  <a:lnTo>
                    <a:pt x="167" y="154"/>
                  </a:lnTo>
                  <a:lnTo>
                    <a:pt x="167" y="77"/>
                  </a:lnTo>
                  <a:close/>
                </a:path>
              </a:pathLst>
            </a:custGeom>
            <a:solidFill>
              <a:srgbClr val="FA9C00">
                <a:lumMod val="75000"/>
              </a:srgbClr>
            </a:solidFill>
            <a:ln w="9525">
              <a:noFill/>
              <a:round/>
            </a:ln>
          </p:spPr>
          <p:txBody>
            <a:bodyPr lIns="162560" tIns="81280" rIns="162560" bIns="81280"/>
            <a:lstStyle/>
            <a:p>
              <a:pPr defTabSz="913530">
                <a:defRPr/>
              </a:pPr>
              <a:r>
                <a:rPr lang="en-US" sz="4000" b="1" kern="0">
                  <a:solidFill>
                    <a:schemeClr val="bg1"/>
                  </a:solidFill>
                  <a:latin typeface="Times New Roman" panose="02020603050405020304" pitchFamily="18" charset="0"/>
                  <a:cs typeface="Times New Roman" panose="02020603050405020304" pitchFamily="18" charset="0"/>
                  <a:sym typeface="+mn-lt"/>
                </a:rPr>
                <a:t>A</a:t>
              </a:r>
            </a:p>
          </p:txBody>
        </p:sp>
      </p:grpSp>
      <p:grpSp>
        <p:nvGrpSpPr>
          <p:cNvPr id="6" name="Group 14">
            <a:extLst>
              <a:ext uri="{FF2B5EF4-FFF2-40B4-BE49-F238E27FC236}">
                <a16:creationId xmlns:a16="http://schemas.microsoft.com/office/drawing/2014/main" id="{976CC35D-1EF7-405A-87C8-A35F4BDB6ACA}"/>
              </a:ext>
            </a:extLst>
          </p:cNvPr>
          <p:cNvGrpSpPr>
            <a:grpSpLocks noChangeAspect="1"/>
          </p:cNvGrpSpPr>
          <p:nvPr/>
        </p:nvGrpSpPr>
        <p:grpSpPr bwMode="auto">
          <a:xfrm>
            <a:off x="6164265" y="3460793"/>
            <a:ext cx="868363" cy="884239"/>
            <a:chOff x="11262836" y="3238498"/>
            <a:chExt cx="433919" cy="442385"/>
          </a:xfrm>
        </p:grpSpPr>
        <p:sp>
          <p:nvSpPr>
            <p:cNvPr id="7" name="Rectangle 260">
              <a:extLst>
                <a:ext uri="{FF2B5EF4-FFF2-40B4-BE49-F238E27FC236}">
                  <a16:creationId xmlns:a16="http://schemas.microsoft.com/office/drawing/2014/main" id="{52B56051-85E1-1732-28F0-7499743EE1D6}"/>
                </a:ext>
              </a:extLst>
            </p:cNvPr>
            <p:cNvSpPr>
              <a:spLocks noChangeArrowheads="1"/>
            </p:cNvSpPr>
            <p:nvPr/>
          </p:nvSpPr>
          <p:spPr bwMode="auto">
            <a:xfrm>
              <a:off x="11262836" y="3238498"/>
              <a:ext cx="433919" cy="442385"/>
            </a:xfrm>
            <a:prstGeom prst="rect">
              <a:avLst/>
            </a:prstGeom>
            <a:solidFill>
              <a:srgbClr val="0175BE"/>
            </a:solidFill>
            <a:ln w="9525">
              <a:noFill/>
              <a:miter lim="800000"/>
            </a:ln>
          </p:spPr>
          <p:txBody>
            <a:bodyPr lIns="162560" tIns="81280" rIns="162560" bIns="81280"/>
            <a:lstStyle/>
            <a:p>
              <a:pPr defTabSz="913530">
                <a:defRPr/>
              </a:pPr>
              <a:r>
                <a:rPr lang="en-US" sz="4000" b="1" kern="0">
                  <a:solidFill>
                    <a:schemeClr val="bg1"/>
                  </a:solidFill>
                  <a:latin typeface="Times New Roman" panose="02020603050405020304" pitchFamily="18" charset="0"/>
                  <a:cs typeface="Times New Roman" panose="02020603050405020304" pitchFamily="18" charset="0"/>
                  <a:sym typeface="+mn-lt"/>
                </a:rPr>
                <a:t>B</a:t>
              </a:r>
            </a:p>
          </p:txBody>
        </p:sp>
        <p:sp>
          <p:nvSpPr>
            <p:cNvPr id="8" name="Freeform 261">
              <a:extLst>
                <a:ext uri="{FF2B5EF4-FFF2-40B4-BE49-F238E27FC236}">
                  <a16:creationId xmlns:a16="http://schemas.microsoft.com/office/drawing/2014/main" id="{36B39426-4C4A-DDBA-7F02-F93DD0685BC3}"/>
                </a:ext>
              </a:extLst>
            </p:cNvPr>
            <p:cNvSpPr/>
            <p:nvPr/>
          </p:nvSpPr>
          <p:spPr bwMode="auto">
            <a:xfrm>
              <a:off x="11510487" y="3346448"/>
              <a:ext cx="35983" cy="59267"/>
            </a:xfrm>
            <a:custGeom>
              <a:avLst/>
              <a:gdLst>
                <a:gd name="T0" fmla="*/ 7 w 9"/>
                <a:gd name="T1" fmla="*/ 15 h 15"/>
                <a:gd name="T2" fmla="*/ 7 w 9"/>
                <a:gd name="T3" fmla="*/ 12 h 15"/>
                <a:gd name="T4" fmla="*/ 9 w 9"/>
                <a:gd name="T5" fmla="*/ 9 h 15"/>
                <a:gd name="T6" fmla="*/ 0 w 9"/>
                <a:gd name="T7" fmla="*/ 0 h 15"/>
                <a:gd name="T8" fmla="*/ 0 w 9"/>
                <a:gd name="T9" fmla="*/ 7 h 15"/>
                <a:gd name="T10" fmla="*/ 7 w 9"/>
                <a:gd name="T11" fmla="*/ 15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5">
                  <a:moveTo>
                    <a:pt x="7" y="15"/>
                  </a:moveTo>
                  <a:cubicBezTo>
                    <a:pt x="7" y="12"/>
                    <a:pt x="7" y="12"/>
                    <a:pt x="7" y="12"/>
                  </a:cubicBezTo>
                  <a:cubicBezTo>
                    <a:pt x="7" y="11"/>
                    <a:pt x="8" y="10"/>
                    <a:pt x="9" y="9"/>
                  </a:cubicBezTo>
                  <a:cubicBezTo>
                    <a:pt x="0" y="0"/>
                    <a:pt x="0" y="0"/>
                    <a:pt x="0" y="0"/>
                  </a:cubicBezTo>
                  <a:cubicBezTo>
                    <a:pt x="0" y="7"/>
                    <a:pt x="0" y="7"/>
                    <a:pt x="0" y="7"/>
                  </a:cubicBezTo>
                  <a:lnTo>
                    <a:pt x="7" y="15"/>
                  </a:lnTo>
                  <a:close/>
                </a:path>
              </a:pathLst>
            </a:custGeom>
            <a:solidFill>
              <a:srgbClr val="16A186"/>
            </a:solidFill>
            <a:ln>
              <a:noFill/>
            </a:ln>
            <a:extLst>
              <a:ext uri="{91240B29-F687-4F45-9708-019B960494DF}">
                <a14:hiddenLine xmlns:a14="http://schemas.microsoft.com/office/drawing/2010/main" w="9525">
                  <a:solidFill>
                    <a:srgbClr val="000000"/>
                  </a:solidFill>
                  <a:round/>
                </a14:hiddenLine>
              </a:ext>
            </a:extLst>
          </p:spPr>
          <p:txBody>
            <a:bodyPr lIns="162560" tIns="81280" rIns="162560" bIns="81280"/>
            <a:lstStyle/>
            <a:p>
              <a:pPr defTabSz="913530" eaLnBrk="0" fontAlgn="base" hangingPunct="0">
                <a:spcBef>
                  <a:spcPct val="0"/>
                </a:spcBef>
                <a:spcAft>
                  <a:spcPct val="0"/>
                </a:spcAft>
              </a:pPr>
              <a:endParaRPr lang="zh-CN" altLang="en-US" sz="4000" b="1" kern="0">
                <a:solidFill>
                  <a:schemeClr val="bg1"/>
                </a:solidFill>
                <a:latin typeface="Times New Roman" panose="02020603050405020304" pitchFamily="18" charset="0"/>
                <a:cs typeface="Times New Roman" panose="02020603050405020304" pitchFamily="18" charset="0"/>
                <a:sym typeface="+mn-lt"/>
              </a:endParaRPr>
            </a:p>
          </p:txBody>
        </p:sp>
        <p:sp>
          <p:nvSpPr>
            <p:cNvPr id="9" name="Freeform 262">
              <a:extLst>
                <a:ext uri="{FF2B5EF4-FFF2-40B4-BE49-F238E27FC236}">
                  <a16:creationId xmlns:a16="http://schemas.microsoft.com/office/drawing/2014/main" id="{61264E2E-113A-8545-7133-3409FFDD563A}"/>
                </a:ext>
              </a:extLst>
            </p:cNvPr>
            <p:cNvSpPr/>
            <p:nvPr/>
          </p:nvSpPr>
          <p:spPr bwMode="auto">
            <a:xfrm>
              <a:off x="11354062" y="3378282"/>
              <a:ext cx="342693" cy="302601"/>
            </a:xfrm>
            <a:custGeom>
              <a:avLst/>
              <a:gdLst/>
              <a:ahLst/>
              <a:cxnLst>
                <a:cxn ang="0">
                  <a:pos x="65" y="0"/>
                </a:cxn>
                <a:cxn ang="0">
                  <a:pos x="60" y="5"/>
                </a:cxn>
                <a:cxn ang="0">
                  <a:pos x="60" y="23"/>
                </a:cxn>
                <a:cxn ang="0">
                  <a:pos x="57" y="28"/>
                </a:cxn>
                <a:cxn ang="0">
                  <a:pos x="61" y="45"/>
                </a:cxn>
                <a:cxn ang="0">
                  <a:pos x="6" y="45"/>
                </a:cxn>
                <a:cxn ang="0">
                  <a:pos x="0" y="43"/>
                </a:cxn>
                <a:cxn ang="0">
                  <a:pos x="33" y="76"/>
                </a:cxn>
                <a:cxn ang="0">
                  <a:pos x="87" y="76"/>
                </a:cxn>
                <a:cxn ang="0">
                  <a:pos x="87" y="22"/>
                </a:cxn>
                <a:cxn ang="0">
                  <a:pos x="65" y="0"/>
                </a:cxn>
              </a:cxnLst>
              <a:rect l="0" t="0" r="r" b="b"/>
              <a:pathLst>
                <a:path w="87" h="76">
                  <a:moveTo>
                    <a:pt x="65" y="0"/>
                  </a:moveTo>
                  <a:cubicBezTo>
                    <a:pt x="60" y="5"/>
                    <a:pt x="60" y="5"/>
                    <a:pt x="60" y="5"/>
                  </a:cubicBezTo>
                  <a:cubicBezTo>
                    <a:pt x="60" y="23"/>
                    <a:pt x="60" y="23"/>
                    <a:pt x="60" y="23"/>
                  </a:cubicBezTo>
                  <a:cubicBezTo>
                    <a:pt x="60" y="26"/>
                    <a:pt x="59" y="28"/>
                    <a:pt x="57" y="28"/>
                  </a:cubicBezTo>
                  <a:cubicBezTo>
                    <a:pt x="61" y="45"/>
                    <a:pt x="61" y="45"/>
                    <a:pt x="61" y="45"/>
                  </a:cubicBezTo>
                  <a:cubicBezTo>
                    <a:pt x="6" y="45"/>
                    <a:pt x="6" y="45"/>
                    <a:pt x="6" y="45"/>
                  </a:cubicBezTo>
                  <a:cubicBezTo>
                    <a:pt x="0" y="43"/>
                    <a:pt x="0" y="43"/>
                    <a:pt x="0" y="43"/>
                  </a:cubicBezTo>
                  <a:cubicBezTo>
                    <a:pt x="33" y="76"/>
                    <a:pt x="33" y="76"/>
                    <a:pt x="33" y="76"/>
                  </a:cubicBezTo>
                  <a:cubicBezTo>
                    <a:pt x="87" y="76"/>
                    <a:pt x="87" y="76"/>
                    <a:pt x="87" y="76"/>
                  </a:cubicBezTo>
                  <a:cubicBezTo>
                    <a:pt x="87" y="22"/>
                    <a:pt x="87" y="22"/>
                    <a:pt x="87" y="22"/>
                  </a:cubicBezTo>
                  <a:lnTo>
                    <a:pt x="65" y="0"/>
                  </a:lnTo>
                  <a:close/>
                </a:path>
              </a:pathLst>
            </a:custGeom>
            <a:solidFill>
              <a:srgbClr val="0175BE">
                <a:lumMod val="75000"/>
              </a:srgbClr>
            </a:solidFill>
            <a:ln w="9525">
              <a:noFill/>
              <a:round/>
            </a:ln>
          </p:spPr>
          <p:txBody>
            <a:bodyPr lIns="162560" tIns="81280" rIns="162560" bIns="81280"/>
            <a:lstStyle/>
            <a:p>
              <a:pPr defTabSz="913530">
                <a:defRPr/>
              </a:pPr>
              <a:endParaRPr lang="en-US" sz="4000" b="1" kern="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1" name="Group 19">
            <a:extLst>
              <a:ext uri="{FF2B5EF4-FFF2-40B4-BE49-F238E27FC236}">
                <a16:creationId xmlns:a16="http://schemas.microsoft.com/office/drawing/2014/main" id="{5E4747EB-742F-CFE4-75FB-6E75B4431EB2}"/>
              </a:ext>
            </a:extLst>
          </p:cNvPr>
          <p:cNvGrpSpPr>
            <a:grpSpLocks noChangeAspect="1"/>
          </p:cNvGrpSpPr>
          <p:nvPr/>
        </p:nvGrpSpPr>
        <p:grpSpPr bwMode="auto">
          <a:xfrm>
            <a:off x="1622425" y="4974210"/>
            <a:ext cx="863600" cy="913868"/>
            <a:chOff x="12701" y="3919881"/>
            <a:chExt cx="431802" cy="456390"/>
          </a:xfrm>
        </p:grpSpPr>
        <p:sp>
          <p:nvSpPr>
            <p:cNvPr id="12" name="Rectangle 277">
              <a:extLst>
                <a:ext uri="{FF2B5EF4-FFF2-40B4-BE49-F238E27FC236}">
                  <a16:creationId xmlns:a16="http://schemas.microsoft.com/office/drawing/2014/main" id="{3048091A-ED1D-1364-C691-885DCAC51DED}"/>
                </a:ext>
              </a:extLst>
            </p:cNvPr>
            <p:cNvSpPr>
              <a:spLocks noChangeArrowheads="1"/>
            </p:cNvSpPr>
            <p:nvPr/>
          </p:nvSpPr>
          <p:spPr bwMode="auto">
            <a:xfrm>
              <a:off x="12701" y="3919881"/>
              <a:ext cx="431802" cy="442385"/>
            </a:xfrm>
            <a:prstGeom prst="rect">
              <a:avLst/>
            </a:prstGeom>
            <a:solidFill>
              <a:srgbClr val="00B09B"/>
            </a:solidFill>
            <a:ln w="9525">
              <a:noFill/>
              <a:miter lim="800000"/>
            </a:ln>
          </p:spPr>
          <p:txBody>
            <a:bodyPr lIns="162560" tIns="81280" rIns="162560" bIns="81280"/>
            <a:lstStyle/>
            <a:p>
              <a:pPr defTabSz="913530">
                <a:defRPr/>
              </a:pPr>
              <a:r>
                <a:rPr lang="en-US" sz="4000" b="1" kern="0">
                  <a:solidFill>
                    <a:schemeClr val="bg1"/>
                  </a:solidFill>
                  <a:latin typeface="Times New Roman" panose="02020603050405020304" pitchFamily="18" charset="0"/>
                  <a:cs typeface="Times New Roman" panose="02020603050405020304" pitchFamily="18" charset="0"/>
                  <a:sym typeface="+mn-lt"/>
                </a:rPr>
                <a:t>C</a:t>
              </a:r>
            </a:p>
          </p:txBody>
        </p:sp>
        <p:sp>
          <p:nvSpPr>
            <p:cNvPr id="13" name="Freeform 278">
              <a:extLst>
                <a:ext uri="{FF2B5EF4-FFF2-40B4-BE49-F238E27FC236}">
                  <a16:creationId xmlns:a16="http://schemas.microsoft.com/office/drawing/2014/main" id="{DC365484-9461-088A-6BC8-523026483FA9}"/>
                </a:ext>
              </a:extLst>
            </p:cNvPr>
            <p:cNvSpPr/>
            <p:nvPr/>
          </p:nvSpPr>
          <p:spPr bwMode="auto">
            <a:xfrm>
              <a:off x="161133" y="4126537"/>
              <a:ext cx="283370" cy="249734"/>
            </a:xfrm>
            <a:custGeom>
              <a:avLst/>
              <a:gdLst/>
              <a:ahLst/>
              <a:cxnLst>
                <a:cxn ang="0">
                  <a:pos x="134" y="47"/>
                </a:cxn>
                <a:cxn ang="0">
                  <a:pos x="88" y="0"/>
                </a:cxn>
                <a:cxn ang="0">
                  <a:pos x="75" y="9"/>
                </a:cxn>
                <a:cxn ang="0">
                  <a:pos x="56" y="24"/>
                </a:cxn>
                <a:cxn ang="0">
                  <a:pos x="60" y="54"/>
                </a:cxn>
                <a:cxn ang="0">
                  <a:pos x="34" y="39"/>
                </a:cxn>
                <a:cxn ang="0">
                  <a:pos x="0" y="63"/>
                </a:cxn>
                <a:cxn ang="0">
                  <a:pos x="52" y="118"/>
                </a:cxn>
                <a:cxn ang="0">
                  <a:pos x="134" y="118"/>
                </a:cxn>
                <a:cxn ang="0">
                  <a:pos x="134" y="47"/>
                </a:cxn>
              </a:cxnLst>
              <a:rect l="0" t="0" r="r" b="b"/>
              <a:pathLst>
                <a:path w="134" h="118">
                  <a:moveTo>
                    <a:pt x="134" y="47"/>
                  </a:moveTo>
                  <a:lnTo>
                    <a:pt x="88" y="0"/>
                  </a:lnTo>
                  <a:lnTo>
                    <a:pt x="75" y="9"/>
                  </a:lnTo>
                  <a:lnTo>
                    <a:pt x="56" y="24"/>
                  </a:lnTo>
                  <a:lnTo>
                    <a:pt x="60" y="54"/>
                  </a:lnTo>
                  <a:lnTo>
                    <a:pt x="34" y="39"/>
                  </a:lnTo>
                  <a:lnTo>
                    <a:pt x="0" y="63"/>
                  </a:lnTo>
                  <a:lnTo>
                    <a:pt x="52" y="118"/>
                  </a:lnTo>
                  <a:lnTo>
                    <a:pt x="134" y="118"/>
                  </a:lnTo>
                  <a:lnTo>
                    <a:pt x="134" y="47"/>
                  </a:lnTo>
                  <a:close/>
                </a:path>
              </a:pathLst>
            </a:custGeom>
            <a:solidFill>
              <a:srgbClr val="00B09B">
                <a:lumMod val="75000"/>
              </a:srgbClr>
            </a:solidFill>
            <a:ln w="9525">
              <a:noFill/>
              <a:round/>
            </a:ln>
          </p:spPr>
          <p:txBody>
            <a:bodyPr lIns="162560" tIns="81280" rIns="162560" bIns="81280"/>
            <a:lstStyle/>
            <a:p>
              <a:pPr defTabSz="913530">
                <a:defRPr/>
              </a:pPr>
              <a:endParaRPr lang="en-US" sz="4000" b="1" kern="0">
                <a:solidFill>
                  <a:schemeClr val="bg1"/>
                </a:solidFill>
                <a:latin typeface="Times New Roman" panose="02020603050405020304" pitchFamily="18" charset="0"/>
                <a:cs typeface="Times New Roman" panose="02020603050405020304" pitchFamily="18" charset="0"/>
                <a:sym typeface="+mn-lt"/>
              </a:endParaRPr>
            </a:p>
          </p:txBody>
        </p:sp>
      </p:grpSp>
      <p:grpSp>
        <p:nvGrpSpPr>
          <p:cNvPr id="15" name="Group 23">
            <a:extLst>
              <a:ext uri="{FF2B5EF4-FFF2-40B4-BE49-F238E27FC236}">
                <a16:creationId xmlns:a16="http://schemas.microsoft.com/office/drawing/2014/main" id="{FE1A435F-811A-0669-DFD8-B616484ECE68}"/>
              </a:ext>
            </a:extLst>
          </p:cNvPr>
          <p:cNvGrpSpPr>
            <a:grpSpLocks noChangeAspect="1"/>
          </p:cNvGrpSpPr>
          <p:nvPr/>
        </p:nvGrpSpPr>
        <p:grpSpPr bwMode="auto">
          <a:xfrm>
            <a:off x="6164263" y="5002257"/>
            <a:ext cx="863600" cy="885825"/>
            <a:chOff x="4415388" y="3933886"/>
            <a:chExt cx="431802" cy="442385"/>
          </a:xfrm>
        </p:grpSpPr>
        <p:sp>
          <p:nvSpPr>
            <p:cNvPr id="16" name="Rectangle 304">
              <a:extLst>
                <a:ext uri="{FF2B5EF4-FFF2-40B4-BE49-F238E27FC236}">
                  <a16:creationId xmlns:a16="http://schemas.microsoft.com/office/drawing/2014/main" id="{56733E8C-81EF-E9F1-A0CF-9F22D1E48669}"/>
                </a:ext>
              </a:extLst>
            </p:cNvPr>
            <p:cNvSpPr>
              <a:spLocks noChangeArrowheads="1"/>
            </p:cNvSpPr>
            <p:nvPr/>
          </p:nvSpPr>
          <p:spPr bwMode="auto">
            <a:xfrm>
              <a:off x="4415388" y="3933886"/>
              <a:ext cx="431802" cy="442385"/>
            </a:xfrm>
            <a:prstGeom prst="rect">
              <a:avLst/>
            </a:prstGeom>
            <a:solidFill>
              <a:srgbClr val="6C2B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62560" tIns="81280" rIns="162560" bIns="8128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3530" fontAlgn="base">
                <a:spcBef>
                  <a:spcPct val="0"/>
                </a:spcBef>
                <a:spcAft>
                  <a:spcPct val="0"/>
                </a:spcAft>
              </a:pPr>
              <a:r>
                <a:rPr lang="en-US" altLang="zh-CN" sz="4000" b="1" kern="0">
                  <a:solidFill>
                    <a:schemeClr val="bg1"/>
                  </a:solidFill>
                  <a:latin typeface="Times New Roman" panose="02020603050405020304" pitchFamily="18" charset="0"/>
                  <a:cs typeface="Times New Roman" panose="02020603050405020304" pitchFamily="18" charset="0"/>
                  <a:sym typeface="+mn-lt"/>
                </a:rPr>
                <a:t>D</a:t>
              </a:r>
              <a:endParaRPr lang="zh-CN" altLang="zh-CN" sz="4000" b="1" kern="0">
                <a:solidFill>
                  <a:schemeClr val="bg1"/>
                </a:solidFill>
                <a:latin typeface="Times New Roman" panose="02020603050405020304" pitchFamily="18" charset="0"/>
                <a:cs typeface="Times New Roman" panose="02020603050405020304" pitchFamily="18" charset="0"/>
                <a:sym typeface="+mn-lt"/>
              </a:endParaRPr>
            </a:p>
          </p:txBody>
        </p:sp>
        <p:sp>
          <p:nvSpPr>
            <p:cNvPr id="17" name="Freeform 305">
              <a:extLst>
                <a:ext uri="{FF2B5EF4-FFF2-40B4-BE49-F238E27FC236}">
                  <a16:creationId xmlns:a16="http://schemas.microsoft.com/office/drawing/2014/main" id="{41E134BA-D8A8-2CD5-4865-BA6022E8A956}"/>
                </a:ext>
              </a:extLst>
            </p:cNvPr>
            <p:cNvSpPr/>
            <p:nvPr/>
          </p:nvSpPr>
          <p:spPr bwMode="auto">
            <a:xfrm>
              <a:off x="4501907" y="4069455"/>
              <a:ext cx="345283" cy="306816"/>
            </a:xfrm>
            <a:custGeom>
              <a:avLst/>
              <a:gdLst/>
              <a:ahLst/>
              <a:cxnLst>
                <a:cxn ang="0">
                  <a:pos x="163" y="40"/>
                </a:cxn>
                <a:cxn ang="0">
                  <a:pos x="126" y="0"/>
                </a:cxn>
                <a:cxn ang="0">
                  <a:pos x="117" y="89"/>
                </a:cxn>
                <a:cxn ang="0">
                  <a:pos x="0" y="87"/>
                </a:cxn>
                <a:cxn ang="0">
                  <a:pos x="55" y="145"/>
                </a:cxn>
                <a:cxn ang="0">
                  <a:pos x="163" y="145"/>
                </a:cxn>
                <a:cxn ang="0">
                  <a:pos x="163" y="40"/>
                </a:cxn>
              </a:cxnLst>
              <a:rect l="0" t="0" r="r" b="b"/>
              <a:pathLst>
                <a:path w="163" h="145">
                  <a:moveTo>
                    <a:pt x="163" y="40"/>
                  </a:moveTo>
                  <a:lnTo>
                    <a:pt x="126" y="0"/>
                  </a:lnTo>
                  <a:lnTo>
                    <a:pt x="117" y="89"/>
                  </a:lnTo>
                  <a:lnTo>
                    <a:pt x="0" y="87"/>
                  </a:lnTo>
                  <a:lnTo>
                    <a:pt x="55" y="145"/>
                  </a:lnTo>
                  <a:lnTo>
                    <a:pt x="163" y="145"/>
                  </a:lnTo>
                  <a:lnTo>
                    <a:pt x="163" y="40"/>
                  </a:lnTo>
                  <a:close/>
                </a:path>
              </a:pathLst>
            </a:custGeom>
            <a:solidFill>
              <a:srgbClr val="6C2B43">
                <a:lumMod val="75000"/>
              </a:srgbClr>
            </a:solidFill>
            <a:ln w="9525">
              <a:noFill/>
              <a:round/>
            </a:ln>
          </p:spPr>
          <p:txBody>
            <a:bodyPr lIns="162560" tIns="81280" rIns="162560" bIns="81280"/>
            <a:lstStyle/>
            <a:p>
              <a:pPr defTabSz="913530">
                <a:defRPr/>
              </a:pPr>
              <a:endParaRPr lang="en-US" sz="4000" b="1" kern="0">
                <a:solidFill>
                  <a:schemeClr val="bg1"/>
                </a:solidFill>
                <a:latin typeface="Times New Roman" panose="02020603050405020304" pitchFamily="18" charset="0"/>
                <a:cs typeface="Times New Roman" panose="02020603050405020304" pitchFamily="18" charset="0"/>
                <a:sym typeface="+mn-lt"/>
              </a:endParaRPr>
            </a:p>
          </p:txBody>
        </p:sp>
      </p:grpSp>
      <p:sp>
        <p:nvSpPr>
          <p:cNvPr id="19" name="Content Placeholder 2">
            <a:extLst>
              <a:ext uri="{FF2B5EF4-FFF2-40B4-BE49-F238E27FC236}">
                <a16:creationId xmlns:a16="http://schemas.microsoft.com/office/drawing/2014/main" id="{2B012602-D026-2578-40D8-79F760726416}"/>
              </a:ext>
            </a:extLst>
          </p:cNvPr>
          <p:cNvSpPr txBox="1"/>
          <p:nvPr/>
        </p:nvSpPr>
        <p:spPr bwMode="auto">
          <a:xfrm>
            <a:off x="2692401" y="3548063"/>
            <a:ext cx="178112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719" rIns="91376" bIns="45719"/>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pPr>
            <a:r>
              <a:rPr lang="en-US" altLang="zh-CN" sz="3600" b="1" kern="0">
                <a:solidFill>
                  <a:srgbClr val="44546A"/>
                </a:solidFill>
                <a:latin typeface="Times New Roman" panose="02020603050405020304" pitchFamily="18" charset="0"/>
                <a:cs typeface="Times New Roman" panose="02020603050405020304" pitchFamily="18" charset="0"/>
                <a:sym typeface="+mn-lt"/>
              </a:rPr>
              <a:t>N</a:t>
            </a:r>
            <a:endParaRPr lang="en-US" altLang="zh-CN" sz="3600" kern="0" dirty="0">
              <a:solidFill>
                <a:srgbClr val="44546A"/>
              </a:solidFill>
              <a:latin typeface="Times New Roman" panose="02020603050405020304" pitchFamily="18" charset="0"/>
              <a:cs typeface="Times New Roman" panose="02020603050405020304" pitchFamily="18" charset="0"/>
              <a:sym typeface="+mn-lt"/>
            </a:endParaRPr>
          </a:p>
        </p:txBody>
      </p:sp>
      <p:sp>
        <p:nvSpPr>
          <p:cNvPr id="20" name="Content Placeholder 2">
            <a:extLst>
              <a:ext uri="{FF2B5EF4-FFF2-40B4-BE49-F238E27FC236}">
                <a16:creationId xmlns:a16="http://schemas.microsoft.com/office/drawing/2014/main" id="{5F7A9906-6C03-BD86-E13C-4597534C7698}"/>
              </a:ext>
            </a:extLst>
          </p:cNvPr>
          <p:cNvSpPr txBox="1"/>
          <p:nvPr/>
        </p:nvSpPr>
        <p:spPr bwMode="auto">
          <a:xfrm>
            <a:off x="2581277" y="5121275"/>
            <a:ext cx="178112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719" rIns="91376" bIns="45719"/>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pPr>
            <a:r>
              <a:rPr lang="en-US" altLang="zh-CN" sz="3600" b="1" kern="0">
                <a:solidFill>
                  <a:srgbClr val="44546A"/>
                </a:solidFill>
                <a:latin typeface="Times New Roman" panose="02020603050405020304" pitchFamily="18" charset="0"/>
                <a:cs typeface="Times New Roman" panose="02020603050405020304" pitchFamily="18" charset="0"/>
                <a:sym typeface="+mn-lt"/>
              </a:rPr>
              <a:t>C</a:t>
            </a:r>
            <a:endParaRPr lang="en-US" altLang="zh-CN" sz="3600" kern="0" dirty="0">
              <a:solidFill>
                <a:srgbClr val="44546A"/>
              </a:solidFill>
              <a:latin typeface="Times New Roman" panose="02020603050405020304" pitchFamily="18" charset="0"/>
              <a:cs typeface="Times New Roman" panose="02020603050405020304" pitchFamily="18" charset="0"/>
              <a:sym typeface="+mn-lt"/>
            </a:endParaRPr>
          </a:p>
        </p:txBody>
      </p:sp>
      <p:sp>
        <p:nvSpPr>
          <p:cNvPr id="21" name="Content Placeholder 2">
            <a:extLst>
              <a:ext uri="{FF2B5EF4-FFF2-40B4-BE49-F238E27FC236}">
                <a16:creationId xmlns:a16="http://schemas.microsoft.com/office/drawing/2014/main" id="{0950F38F-9439-8608-5122-7CD545A450CC}"/>
              </a:ext>
            </a:extLst>
          </p:cNvPr>
          <p:cNvSpPr txBox="1"/>
          <p:nvPr/>
        </p:nvSpPr>
        <p:spPr bwMode="auto">
          <a:xfrm>
            <a:off x="7224715" y="3548063"/>
            <a:ext cx="1781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719" rIns="91376" bIns="45719"/>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pPr>
            <a:r>
              <a:rPr lang="en-US" altLang="zh-CN" sz="3600" b="1" kern="0">
                <a:solidFill>
                  <a:srgbClr val="44546A"/>
                </a:solidFill>
                <a:latin typeface="Times New Roman" panose="02020603050405020304" pitchFamily="18" charset="0"/>
                <a:cs typeface="Times New Roman" panose="02020603050405020304" pitchFamily="18" charset="0"/>
                <a:sym typeface="+mn-lt"/>
              </a:rPr>
              <a:t>S</a:t>
            </a:r>
            <a:endParaRPr lang="en-US" altLang="zh-CN" sz="3600" kern="0" dirty="0">
              <a:solidFill>
                <a:srgbClr val="44546A"/>
              </a:solidFill>
              <a:latin typeface="Times New Roman" panose="02020603050405020304" pitchFamily="18" charset="0"/>
              <a:cs typeface="Times New Roman" panose="02020603050405020304" pitchFamily="18" charset="0"/>
              <a:sym typeface="+mn-lt"/>
            </a:endParaRPr>
          </a:p>
        </p:txBody>
      </p:sp>
      <p:sp>
        <p:nvSpPr>
          <p:cNvPr id="22" name="Content Placeholder 2">
            <a:extLst>
              <a:ext uri="{FF2B5EF4-FFF2-40B4-BE49-F238E27FC236}">
                <a16:creationId xmlns:a16="http://schemas.microsoft.com/office/drawing/2014/main" id="{82A91722-0AA7-6815-88CB-67DECD5B14E9}"/>
              </a:ext>
            </a:extLst>
          </p:cNvPr>
          <p:cNvSpPr txBox="1"/>
          <p:nvPr/>
        </p:nvSpPr>
        <p:spPr bwMode="auto">
          <a:xfrm>
            <a:off x="7224715" y="5121275"/>
            <a:ext cx="1781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719" rIns="91376" bIns="45719"/>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defTabSz="913530" fontAlgn="base">
              <a:lnSpc>
                <a:spcPct val="100000"/>
              </a:lnSpc>
              <a:spcBef>
                <a:spcPct val="20000"/>
              </a:spcBef>
              <a:spcAft>
                <a:spcPct val="0"/>
              </a:spcAft>
              <a:buNone/>
            </a:pPr>
            <a:r>
              <a:rPr lang="en-US" altLang="zh-CN" sz="3600" b="1" kern="0">
                <a:solidFill>
                  <a:srgbClr val="44546A"/>
                </a:solidFill>
                <a:latin typeface="Times New Roman" panose="02020603050405020304" pitchFamily="18" charset="0"/>
                <a:cs typeface="Times New Roman" panose="02020603050405020304" pitchFamily="18" charset="0"/>
                <a:sym typeface="+mn-lt"/>
              </a:rPr>
              <a:t>P</a:t>
            </a:r>
            <a:endParaRPr lang="en-US" altLang="zh-CN" sz="3600" kern="0" dirty="0">
              <a:solidFill>
                <a:srgbClr val="44546A"/>
              </a:solidFill>
              <a:latin typeface="Times New Roman" panose="02020603050405020304" pitchFamily="18" charset="0"/>
              <a:cs typeface="Times New Roman" panose="02020603050405020304" pitchFamily="18" charset="0"/>
              <a:sym typeface="+mn-lt"/>
            </a:endParaRPr>
          </a:p>
        </p:txBody>
      </p:sp>
      <p:grpSp>
        <p:nvGrpSpPr>
          <p:cNvPr id="23" name="Group 22">
            <a:extLst>
              <a:ext uri="{FF2B5EF4-FFF2-40B4-BE49-F238E27FC236}">
                <a16:creationId xmlns:a16="http://schemas.microsoft.com/office/drawing/2014/main" id="{9DD7C580-13BB-A19B-D7F2-52D57496C4BE}"/>
              </a:ext>
            </a:extLst>
          </p:cNvPr>
          <p:cNvGrpSpPr/>
          <p:nvPr/>
        </p:nvGrpSpPr>
        <p:grpSpPr>
          <a:xfrm>
            <a:off x="1148746" y="1569404"/>
            <a:ext cx="10241280" cy="1075118"/>
            <a:chOff x="633046" y="645999"/>
            <a:chExt cx="11132027" cy="1127329"/>
          </a:xfrm>
        </p:grpSpPr>
        <p:sp>
          <p:nvSpPr>
            <p:cNvPr id="24" name="Rectangle: Rounded Corners 23">
              <a:extLst>
                <a:ext uri="{FF2B5EF4-FFF2-40B4-BE49-F238E27FC236}">
                  <a16:creationId xmlns:a16="http://schemas.microsoft.com/office/drawing/2014/main" id="{1F5990AE-A433-B489-550A-31B2CE4E66C0}"/>
                </a:ext>
              </a:extLst>
            </p:cNvPr>
            <p:cNvSpPr/>
            <p:nvPr/>
          </p:nvSpPr>
          <p:spPr>
            <a:xfrm>
              <a:off x="633046" y="645999"/>
              <a:ext cx="11132027" cy="1127329"/>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2B6FD9-5864-BA81-3F6F-9258CB70743A}"/>
                </a:ext>
              </a:extLst>
            </p:cNvPr>
            <p:cNvSpPr txBox="1"/>
            <p:nvPr/>
          </p:nvSpPr>
          <p:spPr>
            <a:xfrm>
              <a:off x="633046" y="744524"/>
              <a:ext cx="11132027" cy="985718"/>
            </a:xfrm>
            <a:prstGeom prst="rect">
              <a:avLst/>
            </a:prstGeom>
            <a:noFill/>
          </p:spPr>
          <p:txBody>
            <a:bodyPr wrap="square">
              <a:spAutoFit/>
            </a:bodyPr>
            <a:lstStyle/>
            <a:p>
              <a:pPr>
                <a:lnSpc>
                  <a:spcPct val="120000"/>
                </a:lnSpc>
              </a:pPr>
              <a:r>
                <a:rPr lang="vi-VN" sz="2400" b="1">
                  <a:solidFill>
                    <a:srgbClr val="FF0000"/>
                  </a:solidFill>
                  <a:latin typeface="Times New Roman" panose="02020603050405020304" pitchFamily="18" charset="0"/>
                  <a:cs typeface="Times New Roman" panose="02020603050405020304" pitchFamily="18" charset="0"/>
                </a:rPr>
                <a:t>Câu 10: </a:t>
              </a:r>
              <a:r>
                <a:rPr lang="vi-VN" sz="2400">
                  <a:latin typeface="Times New Roman" panose="02020603050405020304" pitchFamily="18" charset="0"/>
                  <a:cs typeface="Times New Roman" panose="02020603050405020304" pitchFamily="18" charset="0"/>
                </a:rPr>
                <a:t>Nguyên tố tạo hợp chất khí với hidro có công thức RH</a:t>
              </a:r>
              <a:r>
                <a:rPr lang="vi-VN" sz="2400" baseline="-25000">
                  <a:latin typeface="Times New Roman" panose="02020603050405020304" pitchFamily="18" charset="0"/>
                  <a:cs typeface="Times New Roman" panose="02020603050405020304" pitchFamily="18" charset="0"/>
                </a:rPr>
                <a:t>3</a:t>
              </a:r>
              <a:r>
                <a:rPr lang="vi-VN" sz="2400">
                  <a:latin typeface="Times New Roman" panose="02020603050405020304" pitchFamily="18" charset="0"/>
                  <a:cs typeface="Times New Roman" panose="02020603050405020304" pitchFamily="18" charset="0"/>
                </a:rPr>
                <a:t>. Trong oxide cao nhất của R, nguyên tố oxygen chiếm 74,07% khối lượng. Xác định nguyên tố đó?  </a:t>
              </a:r>
            </a:p>
          </p:txBody>
        </p:sp>
      </p:grpSp>
      <p:pic>
        <p:nvPicPr>
          <p:cNvPr id="28" name="Picture 27">
            <a:extLst>
              <a:ext uri="{FF2B5EF4-FFF2-40B4-BE49-F238E27FC236}">
                <a16:creationId xmlns:a16="http://schemas.microsoft.com/office/drawing/2014/main" id="{C0CCCD86-D5EF-A365-9F91-088DAB090F7F}"/>
              </a:ext>
            </a:extLst>
          </p:cNvPr>
          <p:cNvPicPr>
            <a:picLocks noChangeAspect="1"/>
          </p:cNvPicPr>
          <p:nvPr/>
        </p:nvPicPr>
        <p:blipFill rotWithShape="1">
          <a:blip r:embed="rId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4258902" y="3486809"/>
            <a:ext cx="794374" cy="770208"/>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4253352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42"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2" presetClass="entr" presetSubtype="4"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32"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250" fill="hold"/>
                                        <p:tgtEl>
                                          <p:spTgt spid="28"/>
                                        </p:tgtEl>
                                        <p:attrNameLst>
                                          <p:attrName>ppt_w</p:attrName>
                                        </p:attrNameLst>
                                      </p:cBhvr>
                                      <p:tavLst>
                                        <p:tav tm="0">
                                          <p:val>
                                            <p:strVal val="4*#ppt_w"/>
                                          </p:val>
                                        </p:tav>
                                        <p:tav tm="100000">
                                          <p:val>
                                            <p:strVal val="#ppt_w"/>
                                          </p:val>
                                        </p:tav>
                                      </p:tavLst>
                                    </p:anim>
                                    <p:anim calcmode="lin" valueType="num">
                                      <p:cBhvr>
                                        <p:cTn id="53"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C0FD87B-BA26-496C-8BC8-905CF75AC3CC}"/>
              </a:ext>
            </a:extLst>
          </p:cNvPr>
          <p:cNvGrpSpPr>
            <a:grpSpLocks noChangeAspect="1"/>
          </p:cNvGrpSpPr>
          <p:nvPr/>
        </p:nvGrpSpPr>
        <p:grpSpPr bwMode="auto">
          <a:xfrm>
            <a:off x="5682775" y="-289869"/>
            <a:ext cx="7153202" cy="6677352"/>
            <a:chOff x="1526" y="-2"/>
            <a:chExt cx="4630" cy="4322"/>
          </a:xfrm>
          <a:solidFill>
            <a:srgbClr val="7030A0"/>
          </a:solidFill>
        </p:grpSpPr>
        <p:sp>
          <p:nvSpPr>
            <p:cNvPr id="7" name="Oval 5">
              <a:extLst>
                <a:ext uri="{FF2B5EF4-FFF2-40B4-BE49-F238E27FC236}">
                  <a16:creationId xmlns:a16="http://schemas.microsoft.com/office/drawing/2014/main" id="{E40D8B52-EEA1-4DAF-B1C2-19AF9AB384ED}"/>
                </a:ext>
              </a:extLst>
            </p:cNvPr>
            <p:cNvSpPr>
              <a:spLocks noChangeArrowheads="1"/>
            </p:cNvSpPr>
            <p:nvPr/>
          </p:nvSpPr>
          <p:spPr bwMode="auto">
            <a:xfrm>
              <a:off x="5919" y="2014"/>
              <a:ext cx="56"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 name="Freeform 6">
              <a:extLst>
                <a:ext uri="{FF2B5EF4-FFF2-40B4-BE49-F238E27FC236}">
                  <a16:creationId xmlns:a16="http://schemas.microsoft.com/office/drawing/2014/main" id="{E780DFFC-082A-4ACB-92AD-E9730416824E}"/>
                </a:ext>
              </a:extLst>
            </p:cNvPr>
            <p:cNvSpPr>
              <a:spLocks/>
            </p:cNvSpPr>
            <p:nvPr/>
          </p:nvSpPr>
          <p:spPr bwMode="auto">
            <a:xfrm>
              <a:off x="5747" y="701"/>
              <a:ext cx="122" cy="142"/>
            </a:xfrm>
            <a:custGeom>
              <a:avLst/>
              <a:gdLst>
                <a:gd name="T0" fmla="*/ 122 w 122"/>
                <a:gd name="T1" fmla="*/ 71 h 142"/>
                <a:gd name="T2" fmla="*/ 61 w 122"/>
                <a:gd name="T3" fmla="*/ 106 h 142"/>
                <a:gd name="T4" fmla="*/ 0 w 122"/>
                <a:gd name="T5" fmla="*/ 142 h 142"/>
                <a:gd name="T6" fmla="*/ 0 w 122"/>
                <a:gd name="T7" fmla="*/ 71 h 142"/>
                <a:gd name="T8" fmla="*/ 0 w 122"/>
                <a:gd name="T9" fmla="*/ 0 h 142"/>
                <a:gd name="T10" fmla="*/ 61 w 122"/>
                <a:gd name="T11" fmla="*/ 35 h 142"/>
                <a:gd name="T12" fmla="*/ 122 w 122"/>
                <a:gd name="T13" fmla="*/ 71 h 142"/>
              </a:gdLst>
              <a:ahLst/>
              <a:cxnLst>
                <a:cxn ang="0">
                  <a:pos x="T0" y="T1"/>
                </a:cxn>
                <a:cxn ang="0">
                  <a:pos x="T2" y="T3"/>
                </a:cxn>
                <a:cxn ang="0">
                  <a:pos x="T4" y="T5"/>
                </a:cxn>
                <a:cxn ang="0">
                  <a:pos x="T6" y="T7"/>
                </a:cxn>
                <a:cxn ang="0">
                  <a:pos x="T8" y="T9"/>
                </a:cxn>
                <a:cxn ang="0">
                  <a:pos x="T10" y="T11"/>
                </a:cxn>
                <a:cxn ang="0">
                  <a:pos x="T12" y="T13"/>
                </a:cxn>
              </a:cxnLst>
              <a:rect l="0" t="0" r="r" b="b"/>
              <a:pathLst>
                <a:path w="122" h="142">
                  <a:moveTo>
                    <a:pt x="122" y="71"/>
                  </a:moveTo>
                  <a:lnTo>
                    <a:pt x="61" y="106"/>
                  </a:lnTo>
                  <a:lnTo>
                    <a:pt x="0" y="142"/>
                  </a:lnTo>
                  <a:lnTo>
                    <a:pt x="0" y="71"/>
                  </a:lnTo>
                  <a:lnTo>
                    <a:pt x="0" y="0"/>
                  </a:lnTo>
                  <a:lnTo>
                    <a:pt x="61" y="35"/>
                  </a:lnTo>
                  <a:lnTo>
                    <a:pt x="12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 name="Oval 7">
              <a:extLst>
                <a:ext uri="{FF2B5EF4-FFF2-40B4-BE49-F238E27FC236}">
                  <a16:creationId xmlns:a16="http://schemas.microsoft.com/office/drawing/2014/main" id="{7017A967-C9C9-4C68-B31F-0344FF2122A6}"/>
                </a:ext>
              </a:extLst>
            </p:cNvPr>
            <p:cNvSpPr>
              <a:spLocks noChangeArrowheads="1"/>
            </p:cNvSpPr>
            <p:nvPr/>
          </p:nvSpPr>
          <p:spPr bwMode="auto">
            <a:xfrm>
              <a:off x="5167" y="74"/>
              <a:ext cx="55"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 name="Freeform 8">
              <a:extLst>
                <a:ext uri="{FF2B5EF4-FFF2-40B4-BE49-F238E27FC236}">
                  <a16:creationId xmlns:a16="http://schemas.microsoft.com/office/drawing/2014/main" id="{B9A92A68-DB03-46AD-871C-AA4A57C76FD8}"/>
                </a:ext>
              </a:extLst>
            </p:cNvPr>
            <p:cNvSpPr>
              <a:spLocks noEditPoints="1"/>
            </p:cNvSpPr>
            <p:nvPr/>
          </p:nvSpPr>
          <p:spPr bwMode="auto">
            <a:xfrm>
              <a:off x="3181" y="421"/>
              <a:ext cx="242" cy="239"/>
            </a:xfrm>
            <a:custGeom>
              <a:avLst/>
              <a:gdLst>
                <a:gd name="T0" fmla="*/ 71 w 143"/>
                <a:gd name="T1" fmla="*/ 141 h 141"/>
                <a:gd name="T2" fmla="*/ 143 w 143"/>
                <a:gd name="T3" fmla="*/ 70 h 141"/>
                <a:gd name="T4" fmla="*/ 71 w 143"/>
                <a:gd name="T5" fmla="*/ 0 h 141"/>
                <a:gd name="T6" fmla="*/ 0 w 143"/>
                <a:gd name="T7" fmla="*/ 70 h 141"/>
                <a:gd name="T8" fmla="*/ 71 w 143"/>
                <a:gd name="T9" fmla="*/ 141 h 141"/>
                <a:gd name="T10" fmla="*/ 71 w 143"/>
                <a:gd name="T11" fmla="*/ 4 h 141"/>
                <a:gd name="T12" fmla="*/ 139 w 143"/>
                <a:gd name="T13" fmla="*/ 70 h 141"/>
                <a:gd name="T14" fmla="*/ 71 w 143"/>
                <a:gd name="T15" fmla="*/ 137 h 141"/>
                <a:gd name="T16" fmla="*/ 4 w 143"/>
                <a:gd name="T17" fmla="*/ 70 h 141"/>
                <a:gd name="T18" fmla="*/ 71 w 143"/>
                <a:gd name="T19"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1">
                  <a:moveTo>
                    <a:pt x="71" y="141"/>
                  </a:moveTo>
                  <a:cubicBezTo>
                    <a:pt x="111" y="141"/>
                    <a:pt x="143" y="109"/>
                    <a:pt x="143" y="70"/>
                  </a:cubicBezTo>
                  <a:cubicBezTo>
                    <a:pt x="143" y="32"/>
                    <a:pt x="111" y="0"/>
                    <a:pt x="71" y="0"/>
                  </a:cubicBezTo>
                  <a:cubicBezTo>
                    <a:pt x="32" y="0"/>
                    <a:pt x="0" y="32"/>
                    <a:pt x="0" y="70"/>
                  </a:cubicBezTo>
                  <a:cubicBezTo>
                    <a:pt x="0" y="109"/>
                    <a:pt x="32" y="141"/>
                    <a:pt x="71" y="141"/>
                  </a:cubicBezTo>
                  <a:close/>
                  <a:moveTo>
                    <a:pt x="71" y="4"/>
                  </a:moveTo>
                  <a:cubicBezTo>
                    <a:pt x="108" y="4"/>
                    <a:pt x="139" y="34"/>
                    <a:pt x="139" y="70"/>
                  </a:cubicBezTo>
                  <a:cubicBezTo>
                    <a:pt x="139" y="107"/>
                    <a:pt x="108" y="137"/>
                    <a:pt x="71" y="137"/>
                  </a:cubicBezTo>
                  <a:cubicBezTo>
                    <a:pt x="34" y="137"/>
                    <a:pt x="4" y="107"/>
                    <a:pt x="4" y="70"/>
                  </a:cubicBezTo>
                  <a:cubicBezTo>
                    <a:pt x="4" y="34"/>
                    <a:pt x="34" y="4"/>
                    <a:pt x="7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 name="Freeform 9">
              <a:extLst>
                <a:ext uri="{FF2B5EF4-FFF2-40B4-BE49-F238E27FC236}">
                  <a16:creationId xmlns:a16="http://schemas.microsoft.com/office/drawing/2014/main" id="{FEC4D34A-A1EE-4669-81D5-8FDBB2292939}"/>
                </a:ext>
              </a:extLst>
            </p:cNvPr>
            <p:cNvSpPr>
              <a:spLocks noEditPoints="1"/>
            </p:cNvSpPr>
            <p:nvPr/>
          </p:nvSpPr>
          <p:spPr bwMode="auto">
            <a:xfrm>
              <a:off x="5441" y="1498"/>
              <a:ext cx="189" cy="187"/>
            </a:xfrm>
            <a:custGeom>
              <a:avLst/>
              <a:gdLst>
                <a:gd name="T0" fmla="*/ 112 w 112"/>
                <a:gd name="T1" fmla="*/ 56 h 111"/>
                <a:gd name="T2" fmla="*/ 56 w 112"/>
                <a:gd name="T3" fmla="*/ 0 h 111"/>
                <a:gd name="T4" fmla="*/ 0 w 112"/>
                <a:gd name="T5" fmla="*/ 56 h 111"/>
                <a:gd name="T6" fmla="*/ 56 w 112"/>
                <a:gd name="T7" fmla="*/ 111 h 111"/>
                <a:gd name="T8" fmla="*/ 112 w 112"/>
                <a:gd name="T9" fmla="*/ 56 h 111"/>
                <a:gd name="T10" fmla="*/ 11 w 112"/>
                <a:gd name="T11" fmla="*/ 56 h 111"/>
                <a:gd name="T12" fmla="*/ 56 w 112"/>
                <a:gd name="T13" fmla="*/ 11 h 111"/>
                <a:gd name="T14" fmla="*/ 102 w 112"/>
                <a:gd name="T15" fmla="*/ 56 h 111"/>
                <a:gd name="T16" fmla="*/ 56 w 112"/>
                <a:gd name="T17" fmla="*/ 101 h 111"/>
                <a:gd name="T18" fmla="*/ 11 w 112"/>
                <a:gd name="T1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1">
                  <a:moveTo>
                    <a:pt x="112" y="56"/>
                  </a:moveTo>
                  <a:cubicBezTo>
                    <a:pt x="112" y="25"/>
                    <a:pt x="87" y="0"/>
                    <a:pt x="56" y="0"/>
                  </a:cubicBezTo>
                  <a:cubicBezTo>
                    <a:pt x="25" y="0"/>
                    <a:pt x="0" y="25"/>
                    <a:pt x="0" y="56"/>
                  </a:cubicBezTo>
                  <a:cubicBezTo>
                    <a:pt x="0" y="86"/>
                    <a:pt x="25" y="111"/>
                    <a:pt x="56" y="111"/>
                  </a:cubicBezTo>
                  <a:cubicBezTo>
                    <a:pt x="87" y="111"/>
                    <a:pt x="112" y="86"/>
                    <a:pt x="112" y="56"/>
                  </a:cubicBezTo>
                  <a:close/>
                  <a:moveTo>
                    <a:pt x="11" y="56"/>
                  </a:moveTo>
                  <a:cubicBezTo>
                    <a:pt x="11" y="31"/>
                    <a:pt x="31" y="11"/>
                    <a:pt x="56" y="11"/>
                  </a:cubicBezTo>
                  <a:cubicBezTo>
                    <a:pt x="81" y="11"/>
                    <a:pt x="102" y="31"/>
                    <a:pt x="102" y="56"/>
                  </a:cubicBezTo>
                  <a:cubicBezTo>
                    <a:pt x="102" y="80"/>
                    <a:pt x="81" y="101"/>
                    <a:pt x="56" y="101"/>
                  </a:cubicBezTo>
                  <a:cubicBezTo>
                    <a:pt x="31" y="101"/>
                    <a:pt x="11" y="80"/>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2" name="Oval 10">
              <a:extLst>
                <a:ext uri="{FF2B5EF4-FFF2-40B4-BE49-F238E27FC236}">
                  <a16:creationId xmlns:a16="http://schemas.microsoft.com/office/drawing/2014/main" id="{69779587-73C0-45B9-984C-76A2F3AC4084}"/>
                </a:ext>
              </a:extLst>
            </p:cNvPr>
            <p:cNvSpPr>
              <a:spLocks noChangeArrowheads="1"/>
            </p:cNvSpPr>
            <p:nvPr/>
          </p:nvSpPr>
          <p:spPr bwMode="auto">
            <a:xfrm>
              <a:off x="2943" y="640"/>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3" name="Freeform 11">
              <a:extLst>
                <a:ext uri="{FF2B5EF4-FFF2-40B4-BE49-F238E27FC236}">
                  <a16:creationId xmlns:a16="http://schemas.microsoft.com/office/drawing/2014/main" id="{63389D55-EF24-4C51-A0B6-847A560625D9}"/>
                </a:ext>
              </a:extLst>
            </p:cNvPr>
            <p:cNvSpPr>
              <a:spLocks noEditPoints="1"/>
            </p:cNvSpPr>
            <p:nvPr/>
          </p:nvSpPr>
          <p:spPr bwMode="auto">
            <a:xfrm>
              <a:off x="2074" y="-2"/>
              <a:ext cx="3877" cy="2555"/>
            </a:xfrm>
            <a:custGeom>
              <a:avLst/>
              <a:gdLst>
                <a:gd name="T0" fmla="*/ 425 w 2293"/>
                <a:gd name="T1" fmla="*/ 226 h 1510"/>
                <a:gd name="T2" fmla="*/ 327 w 2293"/>
                <a:gd name="T3" fmla="*/ 320 h 1510"/>
                <a:gd name="T4" fmla="*/ 726 w 2293"/>
                <a:gd name="T5" fmla="*/ 424 h 1510"/>
                <a:gd name="T6" fmla="*/ 1311 w 2293"/>
                <a:gd name="T7" fmla="*/ 457 h 1510"/>
                <a:gd name="T8" fmla="*/ 1374 w 2293"/>
                <a:gd name="T9" fmla="*/ 550 h 1510"/>
                <a:gd name="T10" fmla="*/ 1068 w 2293"/>
                <a:gd name="T11" fmla="*/ 571 h 1510"/>
                <a:gd name="T12" fmla="*/ 1571 w 2293"/>
                <a:gd name="T13" fmla="*/ 457 h 1510"/>
                <a:gd name="T14" fmla="*/ 1525 w 2293"/>
                <a:gd name="T15" fmla="*/ 708 h 1510"/>
                <a:gd name="T16" fmla="*/ 1395 w 2293"/>
                <a:gd name="T17" fmla="*/ 934 h 1510"/>
                <a:gd name="T18" fmla="*/ 1623 w 2293"/>
                <a:gd name="T19" fmla="*/ 611 h 1510"/>
                <a:gd name="T20" fmla="*/ 1755 w 2293"/>
                <a:gd name="T21" fmla="*/ 858 h 1510"/>
                <a:gd name="T22" fmla="*/ 1703 w 2293"/>
                <a:gd name="T23" fmla="*/ 769 h 1510"/>
                <a:gd name="T24" fmla="*/ 1596 w 2293"/>
                <a:gd name="T25" fmla="*/ 1196 h 1510"/>
                <a:gd name="T26" fmla="*/ 1527 w 2293"/>
                <a:gd name="T27" fmla="*/ 1288 h 1510"/>
                <a:gd name="T28" fmla="*/ 1607 w 2293"/>
                <a:gd name="T29" fmla="*/ 1019 h 1510"/>
                <a:gd name="T30" fmla="*/ 1635 w 2293"/>
                <a:gd name="T31" fmla="*/ 1331 h 1510"/>
                <a:gd name="T32" fmla="*/ 1840 w 2293"/>
                <a:gd name="T33" fmla="*/ 972 h 1510"/>
                <a:gd name="T34" fmla="*/ 1939 w 2293"/>
                <a:gd name="T35" fmla="*/ 1331 h 1510"/>
                <a:gd name="T36" fmla="*/ 1964 w 2293"/>
                <a:gd name="T37" fmla="*/ 1510 h 1510"/>
                <a:gd name="T38" fmla="*/ 1989 w 2293"/>
                <a:gd name="T39" fmla="*/ 1331 h 1510"/>
                <a:gd name="T40" fmla="*/ 1850 w 2293"/>
                <a:gd name="T41" fmla="*/ 972 h 1510"/>
                <a:gd name="T42" fmla="*/ 1879 w 2293"/>
                <a:gd name="T43" fmla="*/ 685 h 1510"/>
                <a:gd name="T44" fmla="*/ 2253 w 2293"/>
                <a:gd name="T45" fmla="*/ 680 h 1510"/>
                <a:gd name="T46" fmla="*/ 2056 w 2293"/>
                <a:gd name="T47" fmla="*/ 657 h 1510"/>
                <a:gd name="T48" fmla="*/ 2033 w 2293"/>
                <a:gd name="T49" fmla="*/ 269 h 1510"/>
                <a:gd name="T50" fmla="*/ 2268 w 2293"/>
                <a:gd name="T51" fmla="*/ 36 h 1510"/>
                <a:gd name="T52" fmla="*/ 2259 w 2293"/>
                <a:gd name="T53" fmla="*/ 22 h 1510"/>
                <a:gd name="T54" fmla="*/ 1845 w 2293"/>
                <a:gd name="T55" fmla="*/ 191 h 1510"/>
                <a:gd name="T56" fmla="*/ 1681 w 2293"/>
                <a:gd name="T57" fmla="*/ 282 h 1510"/>
                <a:gd name="T58" fmla="*/ 1272 w 2293"/>
                <a:gd name="T59" fmla="*/ 16 h 1510"/>
                <a:gd name="T60" fmla="*/ 1265 w 2293"/>
                <a:gd name="T61" fmla="*/ 30 h 1510"/>
                <a:gd name="T62" fmla="*/ 1216 w 2293"/>
                <a:gd name="T63" fmla="*/ 16 h 1510"/>
                <a:gd name="T64" fmla="*/ 1209 w 2293"/>
                <a:gd name="T65" fmla="*/ 30 h 1510"/>
                <a:gd name="T66" fmla="*/ 1138 w 2293"/>
                <a:gd name="T67" fmla="*/ 204 h 1510"/>
                <a:gd name="T68" fmla="*/ 1391 w 2293"/>
                <a:gd name="T69" fmla="*/ 210 h 1510"/>
                <a:gd name="T70" fmla="*/ 1448 w 2293"/>
                <a:gd name="T71" fmla="*/ 209 h 1510"/>
                <a:gd name="T72" fmla="*/ 1840 w 2293"/>
                <a:gd name="T73" fmla="*/ 687 h 1510"/>
                <a:gd name="T74" fmla="*/ 1360 w 2293"/>
                <a:gd name="T75" fmla="*/ 447 h 1510"/>
                <a:gd name="T76" fmla="*/ 948 w 2293"/>
                <a:gd name="T77" fmla="*/ 315 h 1510"/>
                <a:gd name="T78" fmla="*/ 515 w 2293"/>
                <a:gd name="T79" fmla="*/ 315 h 1510"/>
                <a:gd name="T80" fmla="*/ 0 w 2293"/>
                <a:gd name="T81" fmla="*/ 231 h 1510"/>
                <a:gd name="T82" fmla="*/ 1273 w 2293"/>
                <a:gd name="T83" fmla="*/ 853 h 1510"/>
                <a:gd name="T84" fmla="*/ 1516 w 2293"/>
                <a:gd name="T85" fmla="*/ 853 h 1510"/>
                <a:gd name="T86" fmla="*/ 1765 w 2293"/>
                <a:gd name="T87" fmla="*/ 826 h 1510"/>
                <a:gd name="T88" fmla="*/ 1869 w 2293"/>
                <a:gd name="T89" fmla="*/ 783 h 1510"/>
                <a:gd name="T90" fmla="*/ 1869 w 2293"/>
                <a:gd name="T91" fmla="*/ 783 h 1510"/>
                <a:gd name="T92" fmla="*/ 2039 w 2293"/>
                <a:gd name="T93" fmla="*/ 452 h 1510"/>
                <a:gd name="T94" fmla="*/ 1840 w 2293"/>
                <a:gd name="T95" fmla="*/ 643 h 1510"/>
                <a:gd name="T96" fmla="*/ 1845 w 2293"/>
                <a:gd name="T97" fmla="*/ 227 h 1510"/>
                <a:gd name="T98" fmla="*/ 2043 w 2293"/>
                <a:gd name="T99" fmla="*/ 452 h 1510"/>
                <a:gd name="T100" fmla="*/ 1845 w 2293"/>
                <a:gd name="T101" fmla="*/ 227 h 1510"/>
                <a:gd name="T102" fmla="*/ 1647 w 2293"/>
                <a:gd name="T103" fmla="*/ 452 h 1510"/>
                <a:gd name="T104" fmla="*/ 726 w 2293"/>
                <a:gd name="T105" fmla="*/ 227 h 1510"/>
                <a:gd name="T106" fmla="*/ 726 w 2293"/>
                <a:gd name="T107" fmla="*/ 227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3" h="1510">
                  <a:moveTo>
                    <a:pt x="25" y="255"/>
                  </a:moveTo>
                  <a:cubicBezTo>
                    <a:pt x="39" y="255"/>
                    <a:pt x="50" y="244"/>
                    <a:pt x="50" y="231"/>
                  </a:cubicBezTo>
                  <a:cubicBezTo>
                    <a:pt x="50" y="229"/>
                    <a:pt x="50" y="227"/>
                    <a:pt x="50" y="226"/>
                  </a:cubicBezTo>
                  <a:cubicBezTo>
                    <a:pt x="425" y="226"/>
                    <a:pt x="425" y="226"/>
                    <a:pt x="425" y="226"/>
                  </a:cubicBezTo>
                  <a:cubicBezTo>
                    <a:pt x="502" y="315"/>
                    <a:pt x="502" y="315"/>
                    <a:pt x="502" y="315"/>
                  </a:cubicBezTo>
                  <a:cubicBezTo>
                    <a:pt x="360" y="315"/>
                    <a:pt x="360" y="315"/>
                    <a:pt x="360" y="315"/>
                  </a:cubicBezTo>
                  <a:cubicBezTo>
                    <a:pt x="358" y="309"/>
                    <a:pt x="351" y="304"/>
                    <a:pt x="344" y="304"/>
                  </a:cubicBezTo>
                  <a:cubicBezTo>
                    <a:pt x="335" y="304"/>
                    <a:pt x="327" y="311"/>
                    <a:pt x="327" y="320"/>
                  </a:cubicBezTo>
                  <a:cubicBezTo>
                    <a:pt x="327" y="329"/>
                    <a:pt x="335" y="337"/>
                    <a:pt x="344" y="337"/>
                  </a:cubicBezTo>
                  <a:cubicBezTo>
                    <a:pt x="351" y="337"/>
                    <a:pt x="358" y="332"/>
                    <a:pt x="360" y="326"/>
                  </a:cubicBezTo>
                  <a:cubicBezTo>
                    <a:pt x="621" y="326"/>
                    <a:pt x="621" y="326"/>
                    <a:pt x="621" y="326"/>
                  </a:cubicBezTo>
                  <a:cubicBezTo>
                    <a:pt x="624" y="380"/>
                    <a:pt x="670" y="424"/>
                    <a:pt x="726" y="424"/>
                  </a:cubicBezTo>
                  <a:cubicBezTo>
                    <a:pt x="782" y="424"/>
                    <a:pt x="829" y="380"/>
                    <a:pt x="831" y="326"/>
                  </a:cubicBezTo>
                  <a:cubicBezTo>
                    <a:pt x="944" y="326"/>
                    <a:pt x="944" y="326"/>
                    <a:pt x="944" y="326"/>
                  </a:cubicBezTo>
                  <a:cubicBezTo>
                    <a:pt x="1077" y="457"/>
                    <a:pt x="1077" y="457"/>
                    <a:pt x="1077" y="457"/>
                  </a:cubicBezTo>
                  <a:cubicBezTo>
                    <a:pt x="1311" y="457"/>
                    <a:pt x="1311" y="457"/>
                    <a:pt x="1311" y="457"/>
                  </a:cubicBezTo>
                  <a:cubicBezTo>
                    <a:pt x="1314" y="468"/>
                    <a:pt x="1324" y="477"/>
                    <a:pt x="1336" y="477"/>
                  </a:cubicBezTo>
                  <a:cubicBezTo>
                    <a:pt x="1348" y="477"/>
                    <a:pt x="1358" y="468"/>
                    <a:pt x="1360" y="457"/>
                  </a:cubicBezTo>
                  <a:cubicBezTo>
                    <a:pt x="1468" y="457"/>
                    <a:pt x="1468" y="457"/>
                    <a:pt x="1468" y="457"/>
                  </a:cubicBezTo>
                  <a:cubicBezTo>
                    <a:pt x="1374" y="550"/>
                    <a:pt x="1374" y="550"/>
                    <a:pt x="1374" y="550"/>
                  </a:cubicBezTo>
                  <a:cubicBezTo>
                    <a:pt x="1084" y="550"/>
                    <a:pt x="1084" y="550"/>
                    <a:pt x="1084" y="550"/>
                  </a:cubicBezTo>
                  <a:cubicBezTo>
                    <a:pt x="1082" y="543"/>
                    <a:pt x="1075" y="539"/>
                    <a:pt x="1068" y="539"/>
                  </a:cubicBezTo>
                  <a:cubicBezTo>
                    <a:pt x="1059" y="539"/>
                    <a:pt x="1051" y="546"/>
                    <a:pt x="1051" y="555"/>
                  </a:cubicBezTo>
                  <a:cubicBezTo>
                    <a:pt x="1051" y="564"/>
                    <a:pt x="1059" y="571"/>
                    <a:pt x="1068" y="571"/>
                  </a:cubicBezTo>
                  <a:cubicBezTo>
                    <a:pt x="1075" y="571"/>
                    <a:pt x="1082" y="567"/>
                    <a:pt x="1084" y="560"/>
                  </a:cubicBezTo>
                  <a:cubicBezTo>
                    <a:pt x="1378" y="560"/>
                    <a:pt x="1378" y="560"/>
                    <a:pt x="1378" y="560"/>
                  </a:cubicBezTo>
                  <a:cubicBezTo>
                    <a:pt x="1483" y="457"/>
                    <a:pt x="1483" y="457"/>
                    <a:pt x="1483" y="457"/>
                  </a:cubicBezTo>
                  <a:cubicBezTo>
                    <a:pt x="1571" y="457"/>
                    <a:pt x="1571" y="457"/>
                    <a:pt x="1571" y="457"/>
                  </a:cubicBezTo>
                  <a:cubicBezTo>
                    <a:pt x="1572" y="511"/>
                    <a:pt x="1589" y="561"/>
                    <a:pt x="1617" y="603"/>
                  </a:cubicBezTo>
                  <a:cubicBezTo>
                    <a:pt x="1617" y="603"/>
                    <a:pt x="1617" y="603"/>
                    <a:pt x="1617" y="603"/>
                  </a:cubicBezTo>
                  <a:cubicBezTo>
                    <a:pt x="1517" y="701"/>
                    <a:pt x="1517" y="701"/>
                    <a:pt x="1517" y="701"/>
                  </a:cubicBezTo>
                  <a:cubicBezTo>
                    <a:pt x="1525" y="708"/>
                    <a:pt x="1525" y="708"/>
                    <a:pt x="1525" y="708"/>
                  </a:cubicBezTo>
                  <a:cubicBezTo>
                    <a:pt x="1395" y="634"/>
                    <a:pt x="1395" y="634"/>
                    <a:pt x="1395" y="634"/>
                  </a:cubicBezTo>
                  <a:cubicBezTo>
                    <a:pt x="1263" y="709"/>
                    <a:pt x="1263" y="709"/>
                    <a:pt x="1263" y="709"/>
                  </a:cubicBezTo>
                  <a:cubicBezTo>
                    <a:pt x="1263" y="859"/>
                    <a:pt x="1263" y="859"/>
                    <a:pt x="1263" y="859"/>
                  </a:cubicBezTo>
                  <a:cubicBezTo>
                    <a:pt x="1395" y="934"/>
                    <a:pt x="1395" y="934"/>
                    <a:pt x="1395" y="934"/>
                  </a:cubicBezTo>
                  <a:cubicBezTo>
                    <a:pt x="1526" y="859"/>
                    <a:pt x="1526" y="859"/>
                    <a:pt x="1526" y="859"/>
                  </a:cubicBezTo>
                  <a:cubicBezTo>
                    <a:pt x="1526" y="709"/>
                    <a:pt x="1526" y="709"/>
                    <a:pt x="1526" y="709"/>
                  </a:cubicBezTo>
                  <a:cubicBezTo>
                    <a:pt x="1525" y="708"/>
                    <a:pt x="1525" y="708"/>
                    <a:pt x="1525" y="708"/>
                  </a:cubicBezTo>
                  <a:cubicBezTo>
                    <a:pt x="1623" y="611"/>
                    <a:pt x="1623" y="611"/>
                    <a:pt x="1623" y="611"/>
                  </a:cubicBezTo>
                  <a:cubicBezTo>
                    <a:pt x="1672" y="677"/>
                    <a:pt x="1751" y="721"/>
                    <a:pt x="1840" y="723"/>
                  </a:cubicBezTo>
                  <a:cubicBezTo>
                    <a:pt x="1840" y="772"/>
                    <a:pt x="1840" y="772"/>
                    <a:pt x="1840" y="772"/>
                  </a:cubicBezTo>
                  <a:cubicBezTo>
                    <a:pt x="1755" y="821"/>
                    <a:pt x="1755" y="821"/>
                    <a:pt x="1755" y="821"/>
                  </a:cubicBezTo>
                  <a:cubicBezTo>
                    <a:pt x="1755" y="858"/>
                    <a:pt x="1755" y="858"/>
                    <a:pt x="1755" y="858"/>
                  </a:cubicBezTo>
                  <a:cubicBezTo>
                    <a:pt x="1680" y="932"/>
                    <a:pt x="1680" y="932"/>
                    <a:pt x="1680" y="932"/>
                  </a:cubicBezTo>
                  <a:cubicBezTo>
                    <a:pt x="1680" y="807"/>
                    <a:pt x="1680" y="807"/>
                    <a:pt x="1680" y="807"/>
                  </a:cubicBezTo>
                  <a:cubicBezTo>
                    <a:pt x="1711" y="776"/>
                    <a:pt x="1711" y="776"/>
                    <a:pt x="1711" y="776"/>
                  </a:cubicBezTo>
                  <a:cubicBezTo>
                    <a:pt x="1703" y="769"/>
                    <a:pt x="1703" y="769"/>
                    <a:pt x="1703" y="769"/>
                  </a:cubicBezTo>
                  <a:cubicBezTo>
                    <a:pt x="1669" y="803"/>
                    <a:pt x="1669" y="803"/>
                    <a:pt x="1669" y="803"/>
                  </a:cubicBezTo>
                  <a:cubicBezTo>
                    <a:pt x="1669" y="943"/>
                    <a:pt x="1669" y="943"/>
                    <a:pt x="1669" y="943"/>
                  </a:cubicBezTo>
                  <a:cubicBezTo>
                    <a:pt x="1596" y="1015"/>
                    <a:pt x="1596" y="1015"/>
                    <a:pt x="1596" y="1015"/>
                  </a:cubicBezTo>
                  <a:cubicBezTo>
                    <a:pt x="1596" y="1196"/>
                    <a:pt x="1596" y="1196"/>
                    <a:pt x="1596" y="1196"/>
                  </a:cubicBezTo>
                  <a:cubicBezTo>
                    <a:pt x="1535" y="1257"/>
                    <a:pt x="1535" y="1257"/>
                    <a:pt x="1535" y="1257"/>
                  </a:cubicBezTo>
                  <a:cubicBezTo>
                    <a:pt x="1533" y="1256"/>
                    <a:pt x="1530" y="1255"/>
                    <a:pt x="1527" y="1255"/>
                  </a:cubicBezTo>
                  <a:cubicBezTo>
                    <a:pt x="1518" y="1255"/>
                    <a:pt x="1511" y="1262"/>
                    <a:pt x="1511" y="1271"/>
                  </a:cubicBezTo>
                  <a:cubicBezTo>
                    <a:pt x="1511" y="1280"/>
                    <a:pt x="1518" y="1288"/>
                    <a:pt x="1527" y="1288"/>
                  </a:cubicBezTo>
                  <a:cubicBezTo>
                    <a:pt x="1537" y="1288"/>
                    <a:pt x="1544" y="1280"/>
                    <a:pt x="1544" y="1271"/>
                  </a:cubicBezTo>
                  <a:cubicBezTo>
                    <a:pt x="1544" y="1269"/>
                    <a:pt x="1543" y="1266"/>
                    <a:pt x="1542" y="1264"/>
                  </a:cubicBezTo>
                  <a:cubicBezTo>
                    <a:pt x="1607" y="1200"/>
                    <a:pt x="1607" y="1200"/>
                    <a:pt x="1607" y="1200"/>
                  </a:cubicBezTo>
                  <a:cubicBezTo>
                    <a:pt x="1607" y="1019"/>
                    <a:pt x="1607" y="1019"/>
                    <a:pt x="1607" y="1019"/>
                  </a:cubicBezTo>
                  <a:cubicBezTo>
                    <a:pt x="1755" y="873"/>
                    <a:pt x="1755" y="873"/>
                    <a:pt x="1755" y="873"/>
                  </a:cubicBezTo>
                  <a:cubicBezTo>
                    <a:pt x="1755" y="918"/>
                    <a:pt x="1755" y="918"/>
                    <a:pt x="1755" y="918"/>
                  </a:cubicBezTo>
                  <a:cubicBezTo>
                    <a:pt x="1635" y="1037"/>
                    <a:pt x="1635" y="1037"/>
                    <a:pt x="1635" y="1037"/>
                  </a:cubicBezTo>
                  <a:cubicBezTo>
                    <a:pt x="1635" y="1331"/>
                    <a:pt x="1635" y="1331"/>
                    <a:pt x="1635" y="1331"/>
                  </a:cubicBezTo>
                  <a:cubicBezTo>
                    <a:pt x="1645" y="1331"/>
                    <a:pt x="1645" y="1331"/>
                    <a:pt x="1645" y="1331"/>
                  </a:cubicBezTo>
                  <a:cubicBezTo>
                    <a:pt x="1645" y="1041"/>
                    <a:pt x="1645" y="1041"/>
                    <a:pt x="1645" y="1041"/>
                  </a:cubicBezTo>
                  <a:cubicBezTo>
                    <a:pt x="1761" y="927"/>
                    <a:pt x="1761" y="927"/>
                    <a:pt x="1761" y="927"/>
                  </a:cubicBezTo>
                  <a:cubicBezTo>
                    <a:pt x="1840" y="972"/>
                    <a:pt x="1840" y="972"/>
                    <a:pt x="1840" y="972"/>
                  </a:cubicBezTo>
                  <a:cubicBezTo>
                    <a:pt x="1840" y="1077"/>
                    <a:pt x="1840" y="1077"/>
                    <a:pt x="1840" y="1077"/>
                  </a:cubicBezTo>
                  <a:cubicBezTo>
                    <a:pt x="1959" y="1194"/>
                    <a:pt x="1959" y="1194"/>
                    <a:pt x="1959" y="1194"/>
                  </a:cubicBezTo>
                  <a:cubicBezTo>
                    <a:pt x="1959" y="1307"/>
                    <a:pt x="1959" y="1307"/>
                    <a:pt x="1959" y="1307"/>
                  </a:cubicBezTo>
                  <a:cubicBezTo>
                    <a:pt x="1948" y="1309"/>
                    <a:pt x="1939" y="1319"/>
                    <a:pt x="1939" y="1331"/>
                  </a:cubicBezTo>
                  <a:cubicBezTo>
                    <a:pt x="1939" y="1343"/>
                    <a:pt x="1948" y="1353"/>
                    <a:pt x="1959" y="1355"/>
                  </a:cubicBezTo>
                  <a:cubicBezTo>
                    <a:pt x="1959" y="1479"/>
                    <a:pt x="1959" y="1479"/>
                    <a:pt x="1959" y="1479"/>
                  </a:cubicBezTo>
                  <a:cubicBezTo>
                    <a:pt x="1953" y="1481"/>
                    <a:pt x="1948" y="1487"/>
                    <a:pt x="1948" y="1494"/>
                  </a:cubicBezTo>
                  <a:cubicBezTo>
                    <a:pt x="1948" y="1503"/>
                    <a:pt x="1955" y="1510"/>
                    <a:pt x="1964" y="1510"/>
                  </a:cubicBezTo>
                  <a:cubicBezTo>
                    <a:pt x="1974" y="1510"/>
                    <a:pt x="1981" y="1503"/>
                    <a:pt x="1981" y="1494"/>
                  </a:cubicBezTo>
                  <a:cubicBezTo>
                    <a:pt x="1981" y="1487"/>
                    <a:pt x="1976" y="1481"/>
                    <a:pt x="1969" y="1479"/>
                  </a:cubicBezTo>
                  <a:cubicBezTo>
                    <a:pt x="1969" y="1355"/>
                    <a:pt x="1969" y="1355"/>
                    <a:pt x="1969" y="1355"/>
                  </a:cubicBezTo>
                  <a:cubicBezTo>
                    <a:pt x="1981" y="1353"/>
                    <a:pt x="1989" y="1343"/>
                    <a:pt x="1989" y="1331"/>
                  </a:cubicBezTo>
                  <a:cubicBezTo>
                    <a:pt x="1989" y="1319"/>
                    <a:pt x="1981" y="1309"/>
                    <a:pt x="1969" y="1307"/>
                  </a:cubicBezTo>
                  <a:cubicBezTo>
                    <a:pt x="1969" y="1190"/>
                    <a:pt x="1969" y="1190"/>
                    <a:pt x="1969" y="1190"/>
                  </a:cubicBezTo>
                  <a:cubicBezTo>
                    <a:pt x="1850" y="1073"/>
                    <a:pt x="1850" y="1073"/>
                    <a:pt x="1850" y="1073"/>
                  </a:cubicBezTo>
                  <a:cubicBezTo>
                    <a:pt x="1850" y="972"/>
                    <a:pt x="1850" y="972"/>
                    <a:pt x="1850" y="972"/>
                  </a:cubicBezTo>
                  <a:cubicBezTo>
                    <a:pt x="1936" y="923"/>
                    <a:pt x="1936" y="923"/>
                    <a:pt x="1936" y="923"/>
                  </a:cubicBezTo>
                  <a:cubicBezTo>
                    <a:pt x="1936" y="821"/>
                    <a:pt x="1936" y="821"/>
                    <a:pt x="1936" y="821"/>
                  </a:cubicBezTo>
                  <a:cubicBezTo>
                    <a:pt x="1879" y="788"/>
                    <a:pt x="1879" y="788"/>
                    <a:pt x="1879" y="788"/>
                  </a:cubicBezTo>
                  <a:cubicBezTo>
                    <a:pt x="1879" y="685"/>
                    <a:pt x="1879" y="685"/>
                    <a:pt x="1879" y="685"/>
                  </a:cubicBezTo>
                  <a:cubicBezTo>
                    <a:pt x="1928" y="678"/>
                    <a:pt x="1973" y="656"/>
                    <a:pt x="2007" y="624"/>
                  </a:cubicBezTo>
                  <a:cubicBezTo>
                    <a:pt x="2051" y="667"/>
                    <a:pt x="2051" y="667"/>
                    <a:pt x="2051" y="667"/>
                  </a:cubicBezTo>
                  <a:cubicBezTo>
                    <a:pt x="2237" y="667"/>
                    <a:pt x="2237" y="667"/>
                    <a:pt x="2237" y="667"/>
                  </a:cubicBezTo>
                  <a:cubicBezTo>
                    <a:pt x="2238" y="675"/>
                    <a:pt x="2245" y="680"/>
                    <a:pt x="2253" y="680"/>
                  </a:cubicBezTo>
                  <a:cubicBezTo>
                    <a:pt x="2262" y="680"/>
                    <a:pt x="2269" y="673"/>
                    <a:pt x="2269" y="664"/>
                  </a:cubicBezTo>
                  <a:cubicBezTo>
                    <a:pt x="2269" y="655"/>
                    <a:pt x="2262" y="647"/>
                    <a:pt x="2253" y="647"/>
                  </a:cubicBezTo>
                  <a:cubicBezTo>
                    <a:pt x="2246" y="647"/>
                    <a:pt x="2240" y="651"/>
                    <a:pt x="2237" y="657"/>
                  </a:cubicBezTo>
                  <a:cubicBezTo>
                    <a:pt x="2056" y="657"/>
                    <a:pt x="2056" y="657"/>
                    <a:pt x="2056" y="657"/>
                  </a:cubicBezTo>
                  <a:cubicBezTo>
                    <a:pt x="2015" y="617"/>
                    <a:pt x="2015" y="617"/>
                    <a:pt x="2015" y="617"/>
                  </a:cubicBezTo>
                  <a:cubicBezTo>
                    <a:pt x="2057" y="574"/>
                    <a:pt x="2084" y="516"/>
                    <a:pt x="2084" y="452"/>
                  </a:cubicBezTo>
                  <a:cubicBezTo>
                    <a:pt x="2084" y="388"/>
                    <a:pt x="2057" y="329"/>
                    <a:pt x="2015" y="287"/>
                  </a:cubicBezTo>
                  <a:cubicBezTo>
                    <a:pt x="2033" y="269"/>
                    <a:pt x="2033" y="269"/>
                    <a:pt x="2033" y="269"/>
                  </a:cubicBezTo>
                  <a:cubicBezTo>
                    <a:pt x="2080" y="316"/>
                    <a:pt x="2110" y="380"/>
                    <a:pt x="2110" y="452"/>
                  </a:cubicBezTo>
                  <a:cubicBezTo>
                    <a:pt x="2120" y="452"/>
                    <a:pt x="2120" y="452"/>
                    <a:pt x="2120" y="452"/>
                  </a:cubicBezTo>
                  <a:cubicBezTo>
                    <a:pt x="2120" y="378"/>
                    <a:pt x="2089" y="310"/>
                    <a:pt x="2040" y="261"/>
                  </a:cubicBezTo>
                  <a:cubicBezTo>
                    <a:pt x="2268" y="36"/>
                    <a:pt x="2268" y="36"/>
                    <a:pt x="2268" y="36"/>
                  </a:cubicBezTo>
                  <a:cubicBezTo>
                    <a:pt x="2271" y="38"/>
                    <a:pt x="2273" y="38"/>
                    <a:pt x="2276" y="38"/>
                  </a:cubicBezTo>
                  <a:cubicBezTo>
                    <a:pt x="2285" y="38"/>
                    <a:pt x="2293" y="31"/>
                    <a:pt x="2293" y="22"/>
                  </a:cubicBezTo>
                  <a:cubicBezTo>
                    <a:pt x="2293" y="13"/>
                    <a:pt x="2285" y="6"/>
                    <a:pt x="2276" y="6"/>
                  </a:cubicBezTo>
                  <a:cubicBezTo>
                    <a:pt x="2267" y="6"/>
                    <a:pt x="2259" y="13"/>
                    <a:pt x="2259" y="22"/>
                  </a:cubicBezTo>
                  <a:cubicBezTo>
                    <a:pt x="2259" y="25"/>
                    <a:pt x="2260" y="27"/>
                    <a:pt x="2261" y="29"/>
                  </a:cubicBezTo>
                  <a:cubicBezTo>
                    <a:pt x="2033" y="254"/>
                    <a:pt x="2033" y="254"/>
                    <a:pt x="2033" y="254"/>
                  </a:cubicBezTo>
                  <a:cubicBezTo>
                    <a:pt x="1984" y="209"/>
                    <a:pt x="1918" y="181"/>
                    <a:pt x="1845" y="181"/>
                  </a:cubicBezTo>
                  <a:cubicBezTo>
                    <a:pt x="1845" y="191"/>
                    <a:pt x="1845" y="191"/>
                    <a:pt x="1845" y="191"/>
                  </a:cubicBezTo>
                  <a:cubicBezTo>
                    <a:pt x="1915" y="191"/>
                    <a:pt x="1978" y="218"/>
                    <a:pt x="2026" y="262"/>
                  </a:cubicBezTo>
                  <a:cubicBezTo>
                    <a:pt x="2007" y="280"/>
                    <a:pt x="2007" y="280"/>
                    <a:pt x="2007" y="280"/>
                  </a:cubicBezTo>
                  <a:cubicBezTo>
                    <a:pt x="1965" y="241"/>
                    <a:pt x="1908" y="217"/>
                    <a:pt x="1845" y="217"/>
                  </a:cubicBezTo>
                  <a:cubicBezTo>
                    <a:pt x="1781" y="217"/>
                    <a:pt x="1723" y="242"/>
                    <a:pt x="1681" y="282"/>
                  </a:cubicBezTo>
                  <a:cubicBezTo>
                    <a:pt x="1596" y="199"/>
                    <a:pt x="1596" y="199"/>
                    <a:pt x="1596" y="199"/>
                  </a:cubicBezTo>
                  <a:cubicBezTo>
                    <a:pt x="1451" y="199"/>
                    <a:pt x="1451" y="199"/>
                    <a:pt x="1451" y="199"/>
                  </a:cubicBezTo>
                  <a:cubicBezTo>
                    <a:pt x="1271" y="22"/>
                    <a:pt x="1271" y="22"/>
                    <a:pt x="1271" y="22"/>
                  </a:cubicBezTo>
                  <a:cubicBezTo>
                    <a:pt x="1272" y="20"/>
                    <a:pt x="1272" y="18"/>
                    <a:pt x="1272" y="16"/>
                  </a:cubicBezTo>
                  <a:cubicBezTo>
                    <a:pt x="1272" y="7"/>
                    <a:pt x="1265" y="0"/>
                    <a:pt x="1256" y="0"/>
                  </a:cubicBezTo>
                  <a:cubicBezTo>
                    <a:pt x="1246" y="0"/>
                    <a:pt x="1239" y="7"/>
                    <a:pt x="1239" y="16"/>
                  </a:cubicBezTo>
                  <a:cubicBezTo>
                    <a:pt x="1239" y="25"/>
                    <a:pt x="1246" y="33"/>
                    <a:pt x="1256" y="33"/>
                  </a:cubicBezTo>
                  <a:cubicBezTo>
                    <a:pt x="1259" y="33"/>
                    <a:pt x="1262" y="32"/>
                    <a:pt x="1265" y="30"/>
                  </a:cubicBezTo>
                  <a:cubicBezTo>
                    <a:pt x="1436" y="199"/>
                    <a:pt x="1436" y="199"/>
                    <a:pt x="1436" y="199"/>
                  </a:cubicBezTo>
                  <a:cubicBezTo>
                    <a:pt x="1394" y="199"/>
                    <a:pt x="1394" y="199"/>
                    <a:pt x="1394" y="199"/>
                  </a:cubicBezTo>
                  <a:cubicBezTo>
                    <a:pt x="1215" y="22"/>
                    <a:pt x="1215" y="22"/>
                    <a:pt x="1215" y="22"/>
                  </a:cubicBezTo>
                  <a:cubicBezTo>
                    <a:pt x="1216" y="20"/>
                    <a:pt x="1216" y="18"/>
                    <a:pt x="1216" y="16"/>
                  </a:cubicBezTo>
                  <a:cubicBezTo>
                    <a:pt x="1216" y="7"/>
                    <a:pt x="1209" y="0"/>
                    <a:pt x="1200" y="0"/>
                  </a:cubicBezTo>
                  <a:cubicBezTo>
                    <a:pt x="1190" y="0"/>
                    <a:pt x="1183" y="7"/>
                    <a:pt x="1183" y="16"/>
                  </a:cubicBezTo>
                  <a:cubicBezTo>
                    <a:pt x="1183" y="25"/>
                    <a:pt x="1190" y="33"/>
                    <a:pt x="1200" y="33"/>
                  </a:cubicBezTo>
                  <a:cubicBezTo>
                    <a:pt x="1203" y="33"/>
                    <a:pt x="1206" y="32"/>
                    <a:pt x="1209" y="30"/>
                  </a:cubicBezTo>
                  <a:cubicBezTo>
                    <a:pt x="1380" y="199"/>
                    <a:pt x="1380" y="199"/>
                    <a:pt x="1380" y="199"/>
                  </a:cubicBezTo>
                  <a:cubicBezTo>
                    <a:pt x="1170" y="199"/>
                    <a:pt x="1170" y="199"/>
                    <a:pt x="1170" y="199"/>
                  </a:cubicBezTo>
                  <a:cubicBezTo>
                    <a:pt x="1168" y="192"/>
                    <a:pt x="1162" y="187"/>
                    <a:pt x="1154" y="187"/>
                  </a:cubicBezTo>
                  <a:cubicBezTo>
                    <a:pt x="1145" y="187"/>
                    <a:pt x="1138" y="195"/>
                    <a:pt x="1138" y="204"/>
                  </a:cubicBezTo>
                  <a:cubicBezTo>
                    <a:pt x="1138" y="213"/>
                    <a:pt x="1145" y="220"/>
                    <a:pt x="1154" y="220"/>
                  </a:cubicBezTo>
                  <a:cubicBezTo>
                    <a:pt x="1162" y="220"/>
                    <a:pt x="1168" y="216"/>
                    <a:pt x="1170" y="209"/>
                  </a:cubicBezTo>
                  <a:cubicBezTo>
                    <a:pt x="1390" y="209"/>
                    <a:pt x="1390" y="209"/>
                    <a:pt x="1390" y="209"/>
                  </a:cubicBezTo>
                  <a:cubicBezTo>
                    <a:pt x="1391" y="210"/>
                    <a:pt x="1391" y="210"/>
                    <a:pt x="1391" y="210"/>
                  </a:cubicBezTo>
                  <a:cubicBezTo>
                    <a:pt x="1392" y="209"/>
                    <a:pt x="1392" y="209"/>
                    <a:pt x="1392" y="209"/>
                  </a:cubicBezTo>
                  <a:cubicBezTo>
                    <a:pt x="1447" y="209"/>
                    <a:pt x="1447" y="209"/>
                    <a:pt x="1447" y="209"/>
                  </a:cubicBezTo>
                  <a:cubicBezTo>
                    <a:pt x="1447" y="210"/>
                    <a:pt x="1447" y="210"/>
                    <a:pt x="1447" y="210"/>
                  </a:cubicBezTo>
                  <a:cubicBezTo>
                    <a:pt x="1448" y="209"/>
                    <a:pt x="1448" y="209"/>
                    <a:pt x="1448" y="209"/>
                  </a:cubicBezTo>
                  <a:cubicBezTo>
                    <a:pt x="1592" y="209"/>
                    <a:pt x="1592" y="209"/>
                    <a:pt x="1592" y="209"/>
                  </a:cubicBezTo>
                  <a:cubicBezTo>
                    <a:pt x="1673" y="289"/>
                    <a:pt x="1673" y="289"/>
                    <a:pt x="1673" y="289"/>
                  </a:cubicBezTo>
                  <a:cubicBezTo>
                    <a:pt x="1632" y="332"/>
                    <a:pt x="1607" y="389"/>
                    <a:pt x="1607" y="452"/>
                  </a:cubicBezTo>
                  <a:cubicBezTo>
                    <a:pt x="1607" y="580"/>
                    <a:pt x="1711" y="684"/>
                    <a:pt x="1840" y="687"/>
                  </a:cubicBezTo>
                  <a:cubicBezTo>
                    <a:pt x="1840" y="712"/>
                    <a:pt x="1840" y="712"/>
                    <a:pt x="1840" y="712"/>
                  </a:cubicBezTo>
                  <a:cubicBezTo>
                    <a:pt x="1697" y="710"/>
                    <a:pt x="1581" y="594"/>
                    <a:pt x="1581" y="452"/>
                  </a:cubicBezTo>
                  <a:cubicBezTo>
                    <a:pt x="1581" y="447"/>
                    <a:pt x="1581" y="447"/>
                    <a:pt x="1581" y="447"/>
                  </a:cubicBezTo>
                  <a:cubicBezTo>
                    <a:pt x="1360" y="447"/>
                    <a:pt x="1360" y="447"/>
                    <a:pt x="1360" y="447"/>
                  </a:cubicBezTo>
                  <a:cubicBezTo>
                    <a:pt x="1358" y="436"/>
                    <a:pt x="1348" y="427"/>
                    <a:pt x="1336" y="427"/>
                  </a:cubicBezTo>
                  <a:cubicBezTo>
                    <a:pt x="1324" y="427"/>
                    <a:pt x="1314" y="436"/>
                    <a:pt x="1311" y="447"/>
                  </a:cubicBezTo>
                  <a:cubicBezTo>
                    <a:pt x="1081" y="447"/>
                    <a:pt x="1081" y="447"/>
                    <a:pt x="1081" y="447"/>
                  </a:cubicBezTo>
                  <a:cubicBezTo>
                    <a:pt x="948" y="315"/>
                    <a:pt x="948" y="315"/>
                    <a:pt x="948" y="315"/>
                  </a:cubicBezTo>
                  <a:cubicBezTo>
                    <a:pt x="831" y="315"/>
                    <a:pt x="831" y="315"/>
                    <a:pt x="831" y="315"/>
                  </a:cubicBezTo>
                  <a:cubicBezTo>
                    <a:pt x="829" y="260"/>
                    <a:pt x="782" y="217"/>
                    <a:pt x="726" y="217"/>
                  </a:cubicBezTo>
                  <a:cubicBezTo>
                    <a:pt x="670" y="217"/>
                    <a:pt x="624" y="260"/>
                    <a:pt x="621" y="315"/>
                  </a:cubicBezTo>
                  <a:cubicBezTo>
                    <a:pt x="515" y="315"/>
                    <a:pt x="515" y="315"/>
                    <a:pt x="515" y="315"/>
                  </a:cubicBezTo>
                  <a:cubicBezTo>
                    <a:pt x="430" y="215"/>
                    <a:pt x="430" y="215"/>
                    <a:pt x="430" y="215"/>
                  </a:cubicBezTo>
                  <a:cubicBezTo>
                    <a:pt x="45" y="215"/>
                    <a:pt x="45" y="215"/>
                    <a:pt x="45" y="215"/>
                  </a:cubicBezTo>
                  <a:cubicBezTo>
                    <a:pt x="40" y="210"/>
                    <a:pt x="33" y="206"/>
                    <a:pt x="25" y="206"/>
                  </a:cubicBezTo>
                  <a:cubicBezTo>
                    <a:pt x="11" y="206"/>
                    <a:pt x="0" y="217"/>
                    <a:pt x="0" y="231"/>
                  </a:cubicBezTo>
                  <a:cubicBezTo>
                    <a:pt x="0" y="244"/>
                    <a:pt x="11" y="255"/>
                    <a:pt x="25" y="255"/>
                  </a:cubicBezTo>
                  <a:close/>
                  <a:moveTo>
                    <a:pt x="1516" y="853"/>
                  </a:moveTo>
                  <a:cubicBezTo>
                    <a:pt x="1395" y="922"/>
                    <a:pt x="1395" y="922"/>
                    <a:pt x="1395" y="922"/>
                  </a:cubicBezTo>
                  <a:cubicBezTo>
                    <a:pt x="1273" y="853"/>
                    <a:pt x="1273" y="853"/>
                    <a:pt x="1273" y="853"/>
                  </a:cubicBezTo>
                  <a:cubicBezTo>
                    <a:pt x="1273" y="715"/>
                    <a:pt x="1273" y="715"/>
                    <a:pt x="1273" y="715"/>
                  </a:cubicBezTo>
                  <a:cubicBezTo>
                    <a:pt x="1395" y="646"/>
                    <a:pt x="1395" y="646"/>
                    <a:pt x="1395" y="646"/>
                  </a:cubicBezTo>
                  <a:cubicBezTo>
                    <a:pt x="1516" y="715"/>
                    <a:pt x="1516" y="715"/>
                    <a:pt x="1516" y="715"/>
                  </a:cubicBezTo>
                  <a:lnTo>
                    <a:pt x="1516" y="853"/>
                  </a:lnTo>
                  <a:close/>
                  <a:moveTo>
                    <a:pt x="1925" y="918"/>
                  </a:moveTo>
                  <a:cubicBezTo>
                    <a:pt x="1845" y="963"/>
                    <a:pt x="1845" y="963"/>
                    <a:pt x="1845" y="963"/>
                  </a:cubicBezTo>
                  <a:cubicBezTo>
                    <a:pt x="1765" y="918"/>
                    <a:pt x="1765" y="918"/>
                    <a:pt x="1765" y="918"/>
                  </a:cubicBezTo>
                  <a:cubicBezTo>
                    <a:pt x="1765" y="826"/>
                    <a:pt x="1765" y="826"/>
                    <a:pt x="1765" y="826"/>
                  </a:cubicBezTo>
                  <a:cubicBezTo>
                    <a:pt x="1845" y="781"/>
                    <a:pt x="1845" y="781"/>
                    <a:pt x="1845" y="781"/>
                  </a:cubicBezTo>
                  <a:cubicBezTo>
                    <a:pt x="1925" y="826"/>
                    <a:pt x="1925" y="826"/>
                    <a:pt x="1925" y="826"/>
                  </a:cubicBezTo>
                  <a:lnTo>
                    <a:pt x="1925" y="918"/>
                  </a:lnTo>
                  <a:close/>
                  <a:moveTo>
                    <a:pt x="1869" y="783"/>
                  </a:moveTo>
                  <a:cubicBezTo>
                    <a:pt x="1850" y="772"/>
                    <a:pt x="1850" y="772"/>
                    <a:pt x="1850" y="772"/>
                  </a:cubicBezTo>
                  <a:cubicBezTo>
                    <a:pt x="1850" y="687"/>
                    <a:pt x="1850" y="687"/>
                    <a:pt x="1850" y="687"/>
                  </a:cubicBezTo>
                  <a:cubicBezTo>
                    <a:pt x="1857" y="687"/>
                    <a:pt x="1863" y="686"/>
                    <a:pt x="1869" y="686"/>
                  </a:cubicBezTo>
                  <a:lnTo>
                    <a:pt x="1869" y="783"/>
                  </a:lnTo>
                  <a:close/>
                  <a:moveTo>
                    <a:pt x="1850" y="450"/>
                  </a:moveTo>
                  <a:cubicBezTo>
                    <a:pt x="1712" y="313"/>
                    <a:pt x="1712" y="313"/>
                    <a:pt x="1712" y="313"/>
                  </a:cubicBezTo>
                  <a:cubicBezTo>
                    <a:pt x="1747" y="280"/>
                    <a:pt x="1794" y="260"/>
                    <a:pt x="1845" y="260"/>
                  </a:cubicBezTo>
                  <a:cubicBezTo>
                    <a:pt x="1952" y="260"/>
                    <a:pt x="2039" y="346"/>
                    <a:pt x="2039" y="452"/>
                  </a:cubicBezTo>
                  <a:cubicBezTo>
                    <a:pt x="2039" y="556"/>
                    <a:pt x="1955" y="640"/>
                    <a:pt x="1850" y="643"/>
                  </a:cubicBezTo>
                  <a:lnTo>
                    <a:pt x="1850" y="450"/>
                  </a:lnTo>
                  <a:close/>
                  <a:moveTo>
                    <a:pt x="1840" y="454"/>
                  </a:moveTo>
                  <a:cubicBezTo>
                    <a:pt x="1840" y="643"/>
                    <a:pt x="1840" y="643"/>
                    <a:pt x="1840" y="643"/>
                  </a:cubicBezTo>
                  <a:cubicBezTo>
                    <a:pt x="1735" y="640"/>
                    <a:pt x="1651" y="556"/>
                    <a:pt x="1651" y="452"/>
                  </a:cubicBezTo>
                  <a:cubicBezTo>
                    <a:pt x="1651" y="401"/>
                    <a:pt x="1671" y="355"/>
                    <a:pt x="1704" y="320"/>
                  </a:cubicBezTo>
                  <a:lnTo>
                    <a:pt x="1840" y="454"/>
                  </a:lnTo>
                  <a:close/>
                  <a:moveTo>
                    <a:pt x="1845" y="227"/>
                  </a:moveTo>
                  <a:cubicBezTo>
                    <a:pt x="1971" y="227"/>
                    <a:pt x="2073" y="328"/>
                    <a:pt x="2073" y="452"/>
                  </a:cubicBezTo>
                  <a:cubicBezTo>
                    <a:pt x="2073" y="574"/>
                    <a:pt x="1974" y="674"/>
                    <a:pt x="1850" y="677"/>
                  </a:cubicBezTo>
                  <a:cubicBezTo>
                    <a:pt x="1850" y="647"/>
                    <a:pt x="1850" y="647"/>
                    <a:pt x="1850" y="647"/>
                  </a:cubicBezTo>
                  <a:cubicBezTo>
                    <a:pt x="1957" y="645"/>
                    <a:pt x="2043" y="558"/>
                    <a:pt x="2043" y="452"/>
                  </a:cubicBezTo>
                  <a:cubicBezTo>
                    <a:pt x="2043" y="344"/>
                    <a:pt x="1955" y="256"/>
                    <a:pt x="1845" y="256"/>
                  </a:cubicBezTo>
                  <a:cubicBezTo>
                    <a:pt x="1792" y="256"/>
                    <a:pt x="1744" y="277"/>
                    <a:pt x="1709" y="310"/>
                  </a:cubicBezTo>
                  <a:cubicBezTo>
                    <a:pt x="1688" y="289"/>
                    <a:pt x="1688" y="289"/>
                    <a:pt x="1688" y="289"/>
                  </a:cubicBezTo>
                  <a:cubicBezTo>
                    <a:pt x="1729" y="251"/>
                    <a:pt x="1784" y="227"/>
                    <a:pt x="1845" y="227"/>
                  </a:cubicBezTo>
                  <a:close/>
                  <a:moveTo>
                    <a:pt x="1617" y="452"/>
                  </a:moveTo>
                  <a:cubicBezTo>
                    <a:pt x="1617" y="392"/>
                    <a:pt x="1641" y="337"/>
                    <a:pt x="1681" y="297"/>
                  </a:cubicBezTo>
                  <a:cubicBezTo>
                    <a:pt x="1702" y="317"/>
                    <a:pt x="1702" y="317"/>
                    <a:pt x="1702" y="317"/>
                  </a:cubicBezTo>
                  <a:cubicBezTo>
                    <a:pt x="1668" y="352"/>
                    <a:pt x="1647" y="400"/>
                    <a:pt x="1647" y="452"/>
                  </a:cubicBezTo>
                  <a:cubicBezTo>
                    <a:pt x="1647" y="558"/>
                    <a:pt x="1733" y="645"/>
                    <a:pt x="1840" y="647"/>
                  </a:cubicBezTo>
                  <a:cubicBezTo>
                    <a:pt x="1840" y="677"/>
                    <a:pt x="1840" y="677"/>
                    <a:pt x="1840" y="677"/>
                  </a:cubicBezTo>
                  <a:cubicBezTo>
                    <a:pt x="1717" y="674"/>
                    <a:pt x="1617" y="574"/>
                    <a:pt x="1617" y="452"/>
                  </a:cubicBezTo>
                  <a:close/>
                  <a:moveTo>
                    <a:pt x="726" y="227"/>
                  </a:moveTo>
                  <a:cubicBezTo>
                    <a:pt x="779" y="227"/>
                    <a:pt x="821" y="269"/>
                    <a:pt x="821" y="320"/>
                  </a:cubicBezTo>
                  <a:cubicBezTo>
                    <a:pt x="821" y="372"/>
                    <a:pt x="779" y="414"/>
                    <a:pt x="726" y="414"/>
                  </a:cubicBezTo>
                  <a:cubicBezTo>
                    <a:pt x="674" y="414"/>
                    <a:pt x="631" y="372"/>
                    <a:pt x="631" y="320"/>
                  </a:cubicBezTo>
                  <a:cubicBezTo>
                    <a:pt x="631" y="269"/>
                    <a:pt x="674" y="227"/>
                    <a:pt x="726"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4" name="Oval 12">
              <a:extLst>
                <a:ext uri="{FF2B5EF4-FFF2-40B4-BE49-F238E27FC236}">
                  <a16:creationId xmlns:a16="http://schemas.microsoft.com/office/drawing/2014/main" id="{AB95B669-D118-49B4-B076-34E1CF674229}"/>
                </a:ext>
              </a:extLst>
            </p:cNvPr>
            <p:cNvSpPr>
              <a:spLocks noChangeArrowheads="1"/>
            </p:cNvSpPr>
            <p:nvPr/>
          </p:nvSpPr>
          <p:spPr bwMode="auto">
            <a:xfrm>
              <a:off x="5031" y="1922"/>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5" name="Oval 13">
              <a:extLst>
                <a:ext uri="{FF2B5EF4-FFF2-40B4-BE49-F238E27FC236}">
                  <a16:creationId xmlns:a16="http://schemas.microsoft.com/office/drawing/2014/main" id="{7869C95E-5B3C-44AF-B021-88046E62981B}"/>
                </a:ext>
              </a:extLst>
            </p:cNvPr>
            <p:cNvSpPr>
              <a:spLocks noChangeArrowheads="1"/>
            </p:cNvSpPr>
            <p:nvPr/>
          </p:nvSpPr>
          <p:spPr bwMode="auto">
            <a:xfrm>
              <a:off x="5031" y="1794"/>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6" name="Oval 14">
              <a:extLst>
                <a:ext uri="{FF2B5EF4-FFF2-40B4-BE49-F238E27FC236}">
                  <a16:creationId xmlns:a16="http://schemas.microsoft.com/office/drawing/2014/main" id="{5D1C3770-E3F0-47F7-8AA4-BE4C763C8E16}"/>
                </a:ext>
              </a:extLst>
            </p:cNvPr>
            <p:cNvSpPr>
              <a:spLocks noChangeArrowheads="1"/>
            </p:cNvSpPr>
            <p:nvPr/>
          </p:nvSpPr>
          <p:spPr bwMode="auto">
            <a:xfrm>
              <a:off x="4073" y="1349"/>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7" name="Oval 15">
              <a:extLst>
                <a:ext uri="{FF2B5EF4-FFF2-40B4-BE49-F238E27FC236}">
                  <a16:creationId xmlns:a16="http://schemas.microsoft.com/office/drawing/2014/main" id="{D3BFFBF3-056F-4F34-B9DA-256C02BB30C2}"/>
                </a:ext>
              </a:extLst>
            </p:cNvPr>
            <p:cNvSpPr>
              <a:spLocks noChangeArrowheads="1"/>
            </p:cNvSpPr>
            <p:nvPr/>
          </p:nvSpPr>
          <p:spPr bwMode="auto">
            <a:xfrm>
              <a:off x="4073" y="1222"/>
              <a:ext cx="84"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8" name="Oval 16">
              <a:extLst>
                <a:ext uri="{FF2B5EF4-FFF2-40B4-BE49-F238E27FC236}">
                  <a16:creationId xmlns:a16="http://schemas.microsoft.com/office/drawing/2014/main" id="{A0953316-3C83-4ECB-8262-E8BD7BAB9C07}"/>
                </a:ext>
              </a:extLst>
            </p:cNvPr>
            <p:cNvSpPr>
              <a:spLocks noChangeArrowheads="1"/>
            </p:cNvSpPr>
            <p:nvPr/>
          </p:nvSpPr>
          <p:spPr bwMode="auto">
            <a:xfrm>
              <a:off x="5508" y="1564"/>
              <a:ext cx="56" cy="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9" name="Freeform 17">
              <a:extLst>
                <a:ext uri="{FF2B5EF4-FFF2-40B4-BE49-F238E27FC236}">
                  <a16:creationId xmlns:a16="http://schemas.microsoft.com/office/drawing/2014/main" id="{70BC2C64-1117-420C-9ED2-25FED6A19712}"/>
                </a:ext>
              </a:extLst>
            </p:cNvPr>
            <p:cNvSpPr>
              <a:spLocks noEditPoints="1"/>
            </p:cNvSpPr>
            <p:nvPr/>
          </p:nvSpPr>
          <p:spPr bwMode="auto">
            <a:xfrm>
              <a:off x="5099" y="10"/>
              <a:ext cx="189" cy="186"/>
            </a:xfrm>
            <a:custGeom>
              <a:avLst/>
              <a:gdLst>
                <a:gd name="T0" fmla="*/ 56 w 112"/>
                <a:gd name="T1" fmla="*/ 110 h 110"/>
                <a:gd name="T2" fmla="*/ 112 w 112"/>
                <a:gd name="T3" fmla="*/ 55 h 110"/>
                <a:gd name="T4" fmla="*/ 56 w 112"/>
                <a:gd name="T5" fmla="*/ 0 h 110"/>
                <a:gd name="T6" fmla="*/ 0 w 112"/>
                <a:gd name="T7" fmla="*/ 55 h 110"/>
                <a:gd name="T8" fmla="*/ 56 w 112"/>
                <a:gd name="T9" fmla="*/ 110 h 110"/>
                <a:gd name="T10" fmla="*/ 56 w 112"/>
                <a:gd name="T11" fmla="*/ 10 h 110"/>
                <a:gd name="T12" fmla="*/ 102 w 112"/>
                <a:gd name="T13" fmla="*/ 55 h 110"/>
                <a:gd name="T14" fmla="*/ 56 w 112"/>
                <a:gd name="T15" fmla="*/ 100 h 110"/>
                <a:gd name="T16" fmla="*/ 11 w 112"/>
                <a:gd name="T17" fmla="*/ 55 h 110"/>
                <a:gd name="T18" fmla="*/ 56 w 112"/>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0">
                  <a:moveTo>
                    <a:pt x="56" y="110"/>
                  </a:moveTo>
                  <a:cubicBezTo>
                    <a:pt x="87" y="110"/>
                    <a:pt x="112" y="85"/>
                    <a:pt x="112" y="55"/>
                  </a:cubicBezTo>
                  <a:cubicBezTo>
                    <a:pt x="112" y="24"/>
                    <a:pt x="87" y="0"/>
                    <a:pt x="56" y="0"/>
                  </a:cubicBezTo>
                  <a:cubicBezTo>
                    <a:pt x="25" y="0"/>
                    <a:pt x="0" y="24"/>
                    <a:pt x="0" y="55"/>
                  </a:cubicBezTo>
                  <a:cubicBezTo>
                    <a:pt x="0" y="85"/>
                    <a:pt x="25" y="110"/>
                    <a:pt x="56" y="110"/>
                  </a:cubicBezTo>
                  <a:close/>
                  <a:moveTo>
                    <a:pt x="56" y="10"/>
                  </a:moveTo>
                  <a:cubicBezTo>
                    <a:pt x="81" y="10"/>
                    <a:pt x="102" y="30"/>
                    <a:pt x="102" y="55"/>
                  </a:cubicBezTo>
                  <a:cubicBezTo>
                    <a:pt x="102" y="79"/>
                    <a:pt x="81" y="100"/>
                    <a:pt x="56" y="100"/>
                  </a:cubicBezTo>
                  <a:cubicBezTo>
                    <a:pt x="31" y="100"/>
                    <a:pt x="11" y="79"/>
                    <a:pt x="11" y="55"/>
                  </a:cubicBezTo>
                  <a:cubicBezTo>
                    <a:pt x="11" y="30"/>
                    <a:pt x="31"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0" name="Freeform 18">
              <a:extLst>
                <a:ext uri="{FF2B5EF4-FFF2-40B4-BE49-F238E27FC236}">
                  <a16:creationId xmlns:a16="http://schemas.microsoft.com/office/drawing/2014/main" id="{3EE3E1AF-C15B-4899-A1D9-01F3B7B84B49}"/>
                </a:ext>
              </a:extLst>
            </p:cNvPr>
            <p:cNvSpPr>
              <a:spLocks noEditPoints="1"/>
            </p:cNvSpPr>
            <p:nvPr/>
          </p:nvSpPr>
          <p:spPr bwMode="auto">
            <a:xfrm>
              <a:off x="5853" y="1948"/>
              <a:ext cx="188" cy="186"/>
            </a:xfrm>
            <a:custGeom>
              <a:avLst/>
              <a:gdLst>
                <a:gd name="T0" fmla="*/ 0 w 111"/>
                <a:gd name="T1" fmla="*/ 55 h 110"/>
                <a:gd name="T2" fmla="*/ 56 w 111"/>
                <a:gd name="T3" fmla="*/ 110 h 110"/>
                <a:gd name="T4" fmla="*/ 111 w 111"/>
                <a:gd name="T5" fmla="*/ 55 h 110"/>
                <a:gd name="T6" fmla="*/ 56 w 111"/>
                <a:gd name="T7" fmla="*/ 0 h 110"/>
                <a:gd name="T8" fmla="*/ 0 w 111"/>
                <a:gd name="T9" fmla="*/ 55 h 110"/>
                <a:gd name="T10" fmla="*/ 56 w 111"/>
                <a:gd name="T11" fmla="*/ 10 h 110"/>
                <a:gd name="T12" fmla="*/ 101 w 111"/>
                <a:gd name="T13" fmla="*/ 55 h 110"/>
                <a:gd name="T14" fmla="*/ 56 w 111"/>
                <a:gd name="T15" fmla="*/ 100 h 110"/>
                <a:gd name="T16" fmla="*/ 10 w 111"/>
                <a:gd name="T17" fmla="*/ 55 h 110"/>
                <a:gd name="T18" fmla="*/ 56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0" y="55"/>
                  </a:moveTo>
                  <a:cubicBezTo>
                    <a:pt x="0" y="85"/>
                    <a:pt x="25" y="110"/>
                    <a:pt x="56" y="110"/>
                  </a:cubicBezTo>
                  <a:cubicBezTo>
                    <a:pt x="86" y="110"/>
                    <a:pt x="111" y="85"/>
                    <a:pt x="111" y="55"/>
                  </a:cubicBezTo>
                  <a:cubicBezTo>
                    <a:pt x="111" y="25"/>
                    <a:pt x="86" y="0"/>
                    <a:pt x="56" y="0"/>
                  </a:cubicBezTo>
                  <a:cubicBezTo>
                    <a:pt x="25" y="0"/>
                    <a:pt x="0" y="25"/>
                    <a:pt x="0" y="55"/>
                  </a:cubicBezTo>
                  <a:close/>
                  <a:moveTo>
                    <a:pt x="56" y="10"/>
                  </a:moveTo>
                  <a:cubicBezTo>
                    <a:pt x="81" y="10"/>
                    <a:pt x="101" y="30"/>
                    <a:pt x="101" y="55"/>
                  </a:cubicBezTo>
                  <a:cubicBezTo>
                    <a:pt x="101" y="80"/>
                    <a:pt x="81" y="100"/>
                    <a:pt x="56" y="100"/>
                  </a:cubicBezTo>
                  <a:cubicBezTo>
                    <a:pt x="30" y="100"/>
                    <a:pt x="10" y="80"/>
                    <a:pt x="10" y="55"/>
                  </a:cubicBezTo>
                  <a:cubicBezTo>
                    <a:pt x="10" y="30"/>
                    <a:pt x="30"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1" name="Freeform 19">
              <a:extLst>
                <a:ext uri="{FF2B5EF4-FFF2-40B4-BE49-F238E27FC236}">
                  <a16:creationId xmlns:a16="http://schemas.microsoft.com/office/drawing/2014/main" id="{0A8783C3-32F8-4DE4-A2E4-7AB282548616}"/>
                </a:ext>
              </a:extLst>
            </p:cNvPr>
            <p:cNvSpPr>
              <a:spLocks noEditPoints="1"/>
            </p:cNvSpPr>
            <p:nvPr/>
          </p:nvSpPr>
          <p:spPr bwMode="auto">
            <a:xfrm>
              <a:off x="3663" y="85"/>
              <a:ext cx="188" cy="186"/>
            </a:xfrm>
            <a:custGeom>
              <a:avLst/>
              <a:gdLst>
                <a:gd name="T0" fmla="*/ 55 w 111"/>
                <a:gd name="T1" fmla="*/ 110 h 110"/>
                <a:gd name="T2" fmla="*/ 111 w 111"/>
                <a:gd name="T3" fmla="*/ 55 h 110"/>
                <a:gd name="T4" fmla="*/ 55 w 111"/>
                <a:gd name="T5" fmla="*/ 0 h 110"/>
                <a:gd name="T6" fmla="*/ 0 w 111"/>
                <a:gd name="T7" fmla="*/ 55 h 110"/>
                <a:gd name="T8" fmla="*/ 55 w 111"/>
                <a:gd name="T9" fmla="*/ 110 h 110"/>
                <a:gd name="T10" fmla="*/ 55 w 111"/>
                <a:gd name="T11" fmla="*/ 10 h 110"/>
                <a:gd name="T12" fmla="*/ 101 w 111"/>
                <a:gd name="T13" fmla="*/ 55 h 110"/>
                <a:gd name="T14" fmla="*/ 55 w 111"/>
                <a:gd name="T15" fmla="*/ 100 h 110"/>
                <a:gd name="T16" fmla="*/ 10 w 111"/>
                <a:gd name="T17" fmla="*/ 55 h 110"/>
                <a:gd name="T18" fmla="*/ 55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55" y="110"/>
                  </a:moveTo>
                  <a:cubicBezTo>
                    <a:pt x="86" y="110"/>
                    <a:pt x="111" y="85"/>
                    <a:pt x="111" y="55"/>
                  </a:cubicBezTo>
                  <a:cubicBezTo>
                    <a:pt x="111" y="25"/>
                    <a:pt x="86" y="0"/>
                    <a:pt x="55" y="0"/>
                  </a:cubicBezTo>
                  <a:cubicBezTo>
                    <a:pt x="25" y="0"/>
                    <a:pt x="0" y="25"/>
                    <a:pt x="0" y="55"/>
                  </a:cubicBezTo>
                  <a:cubicBezTo>
                    <a:pt x="0" y="85"/>
                    <a:pt x="25" y="110"/>
                    <a:pt x="55" y="110"/>
                  </a:cubicBezTo>
                  <a:close/>
                  <a:moveTo>
                    <a:pt x="55" y="10"/>
                  </a:moveTo>
                  <a:cubicBezTo>
                    <a:pt x="81" y="10"/>
                    <a:pt x="101" y="30"/>
                    <a:pt x="101" y="55"/>
                  </a:cubicBezTo>
                  <a:cubicBezTo>
                    <a:pt x="101" y="80"/>
                    <a:pt x="81" y="100"/>
                    <a:pt x="55" y="100"/>
                  </a:cubicBezTo>
                  <a:cubicBezTo>
                    <a:pt x="30" y="100"/>
                    <a:pt x="10" y="80"/>
                    <a:pt x="10" y="55"/>
                  </a:cubicBezTo>
                  <a:cubicBezTo>
                    <a:pt x="10" y="30"/>
                    <a:pt x="30" y="10"/>
                    <a:pt x="5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2" name="Freeform 20">
              <a:extLst>
                <a:ext uri="{FF2B5EF4-FFF2-40B4-BE49-F238E27FC236}">
                  <a16:creationId xmlns:a16="http://schemas.microsoft.com/office/drawing/2014/main" id="{01BD1A0B-8878-4671-9142-9CD689482574}"/>
                </a:ext>
              </a:extLst>
            </p:cNvPr>
            <p:cNvSpPr>
              <a:spLocks/>
            </p:cNvSpPr>
            <p:nvPr/>
          </p:nvSpPr>
          <p:spPr bwMode="auto">
            <a:xfrm>
              <a:off x="3729" y="151"/>
              <a:ext cx="56" cy="54"/>
            </a:xfrm>
            <a:custGeom>
              <a:avLst/>
              <a:gdLst>
                <a:gd name="T0" fmla="*/ 17 w 33"/>
                <a:gd name="T1" fmla="*/ 32 h 32"/>
                <a:gd name="T2" fmla="*/ 33 w 33"/>
                <a:gd name="T3" fmla="*/ 16 h 32"/>
                <a:gd name="T4" fmla="*/ 16 w 33"/>
                <a:gd name="T5" fmla="*/ 0 h 32"/>
                <a:gd name="T6" fmla="*/ 0 w 33"/>
                <a:gd name="T7" fmla="*/ 16 h 32"/>
                <a:gd name="T8" fmla="*/ 17 w 33"/>
                <a:gd name="T9" fmla="*/ 32 h 32"/>
              </a:gdLst>
              <a:ahLst/>
              <a:cxnLst>
                <a:cxn ang="0">
                  <a:pos x="T0" y="T1"/>
                </a:cxn>
                <a:cxn ang="0">
                  <a:pos x="T2" y="T3"/>
                </a:cxn>
                <a:cxn ang="0">
                  <a:pos x="T4" y="T5"/>
                </a:cxn>
                <a:cxn ang="0">
                  <a:pos x="T6" y="T7"/>
                </a:cxn>
                <a:cxn ang="0">
                  <a:pos x="T8" y="T9"/>
                </a:cxn>
              </a:cxnLst>
              <a:rect l="0" t="0" r="r" b="b"/>
              <a:pathLst>
                <a:path w="33" h="32">
                  <a:moveTo>
                    <a:pt x="17" y="32"/>
                  </a:moveTo>
                  <a:cubicBezTo>
                    <a:pt x="26" y="32"/>
                    <a:pt x="33" y="25"/>
                    <a:pt x="33" y="16"/>
                  </a:cubicBezTo>
                  <a:cubicBezTo>
                    <a:pt x="33" y="7"/>
                    <a:pt x="26" y="0"/>
                    <a:pt x="16" y="0"/>
                  </a:cubicBezTo>
                  <a:cubicBezTo>
                    <a:pt x="7" y="0"/>
                    <a:pt x="0" y="7"/>
                    <a:pt x="0" y="16"/>
                  </a:cubicBezTo>
                  <a:cubicBezTo>
                    <a:pt x="0" y="25"/>
                    <a:pt x="7" y="32"/>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3" name="Oval 21">
              <a:extLst>
                <a:ext uri="{FF2B5EF4-FFF2-40B4-BE49-F238E27FC236}">
                  <a16:creationId xmlns:a16="http://schemas.microsoft.com/office/drawing/2014/main" id="{DADCA038-1608-45B5-A468-89C54CFDFB8E}"/>
                </a:ext>
              </a:extLst>
            </p:cNvPr>
            <p:cNvSpPr>
              <a:spLocks noChangeArrowheads="1"/>
            </p:cNvSpPr>
            <p:nvPr/>
          </p:nvSpPr>
          <p:spPr bwMode="auto">
            <a:xfrm>
              <a:off x="5508" y="133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4" name="Freeform 22">
              <a:extLst>
                <a:ext uri="{FF2B5EF4-FFF2-40B4-BE49-F238E27FC236}">
                  <a16:creationId xmlns:a16="http://schemas.microsoft.com/office/drawing/2014/main" id="{D9CB4250-349C-4BF2-9FB6-B22CAEB024DC}"/>
                </a:ext>
              </a:extLst>
            </p:cNvPr>
            <p:cNvSpPr>
              <a:spLocks/>
            </p:cNvSpPr>
            <p:nvPr/>
          </p:nvSpPr>
          <p:spPr bwMode="auto">
            <a:xfrm>
              <a:off x="3640" y="389"/>
              <a:ext cx="1092" cy="301"/>
            </a:xfrm>
            <a:custGeom>
              <a:avLst/>
              <a:gdLst>
                <a:gd name="T0" fmla="*/ 17 w 646"/>
                <a:gd name="T1" fmla="*/ 33 h 178"/>
                <a:gd name="T2" fmla="*/ 24 w 646"/>
                <a:gd name="T3" fmla="*/ 31 h 178"/>
                <a:gd name="T4" fmla="*/ 174 w 646"/>
                <a:gd name="T5" fmla="*/ 178 h 178"/>
                <a:gd name="T6" fmla="*/ 646 w 646"/>
                <a:gd name="T7" fmla="*/ 178 h 178"/>
                <a:gd name="T8" fmla="*/ 646 w 646"/>
                <a:gd name="T9" fmla="*/ 168 h 178"/>
                <a:gd name="T10" fmla="*/ 452 w 646"/>
                <a:gd name="T11" fmla="*/ 168 h 178"/>
                <a:gd name="T12" fmla="*/ 366 w 646"/>
                <a:gd name="T13" fmla="*/ 83 h 178"/>
                <a:gd name="T14" fmla="*/ 212 w 646"/>
                <a:gd name="T15" fmla="*/ 83 h 178"/>
                <a:gd name="T16" fmla="*/ 212 w 646"/>
                <a:gd name="T17" fmla="*/ 94 h 178"/>
                <a:gd name="T18" fmla="*/ 362 w 646"/>
                <a:gd name="T19" fmla="*/ 94 h 178"/>
                <a:gd name="T20" fmla="*/ 437 w 646"/>
                <a:gd name="T21" fmla="*/ 168 h 178"/>
                <a:gd name="T22" fmla="*/ 178 w 646"/>
                <a:gd name="T23" fmla="*/ 168 h 178"/>
                <a:gd name="T24" fmla="*/ 32 w 646"/>
                <a:gd name="T25" fmla="*/ 24 h 178"/>
                <a:gd name="T26" fmla="*/ 33 w 646"/>
                <a:gd name="T27" fmla="*/ 16 h 178"/>
                <a:gd name="T28" fmla="*/ 17 w 646"/>
                <a:gd name="T29" fmla="*/ 0 h 178"/>
                <a:gd name="T30" fmla="*/ 0 w 646"/>
                <a:gd name="T31" fmla="*/ 16 h 178"/>
                <a:gd name="T32" fmla="*/ 17 w 646"/>
                <a:gd name="T33" fmla="*/ 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6" h="178">
                  <a:moveTo>
                    <a:pt x="17" y="33"/>
                  </a:moveTo>
                  <a:cubicBezTo>
                    <a:pt x="20" y="33"/>
                    <a:pt x="22" y="32"/>
                    <a:pt x="24" y="31"/>
                  </a:cubicBezTo>
                  <a:cubicBezTo>
                    <a:pt x="174" y="178"/>
                    <a:pt x="174" y="178"/>
                    <a:pt x="174" y="178"/>
                  </a:cubicBezTo>
                  <a:cubicBezTo>
                    <a:pt x="646" y="178"/>
                    <a:pt x="646" y="178"/>
                    <a:pt x="646" y="178"/>
                  </a:cubicBezTo>
                  <a:cubicBezTo>
                    <a:pt x="646" y="168"/>
                    <a:pt x="646" y="168"/>
                    <a:pt x="646" y="168"/>
                  </a:cubicBezTo>
                  <a:cubicBezTo>
                    <a:pt x="452" y="168"/>
                    <a:pt x="452" y="168"/>
                    <a:pt x="452" y="168"/>
                  </a:cubicBezTo>
                  <a:cubicBezTo>
                    <a:pt x="366" y="83"/>
                    <a:pt x="366" y="83"/>
                    <a:pt x="366" y="83"/>
                  </a:cubicBezTo>
                  <a:cubicBezTo>
                    <a:pt x="212" y="83"/>
                    <a:pt x="212" y="83"/>
                    <a:pt x="212" y="83"/>
                  </a:cubicBezTo>
                  <a:cubicBezTo>
                    <a:pt x="212" y="94"/>
                    <a:pt x="212" y="94"/>
                    <a:pt x="212" y="94"/>
                  </a:cubicBezTo>
                  <a:cubicBezTo>
                    <a:pt x="362" y="94"/>
                    <a:pt x="362" y="94"/>
                    <a:pt x="362" y="94"/>
                  </a:cubicBezTo>
                  <a:cubicBezTo>
                    <a:pt x="437" y="168"/>
                    <a:pt x="437" y="168"/>
                    <a:pt x="437" y="168"/>
                  </a:cubicBezTo>
                  <a:cubicBezTo>
                    <a:pt x="178" y="168"/>
                    <a:pt x="178" y="168"/>
                    <a:pt x="178" y="168"/>
                  </a:cubicBezTo>
                  <a:cubicBezTo>
                    <a:pt x="32" y="24"/>
                    <a:pt x="32" y="24"/>
                    <a:pt x="32" y="24"/>
                  </a:cubicBezTo>
                  <a:cubicBezTo>
                    <a:pt x="33" y="21"/>
                    <a:pt x="33" y="19"/>
                    <a:pt x="33" y="16"/>
                  </a:cubicBezTo>
                  <a:cubicBezTo>
                    <a:pt x="33" y="7"/>
                    <a:pt x="26" y="0"/>
                    <a:pt x="17" y="0"/>
                  </a:cubicBezTo>
                  <a:cubicBezTo>
                    <a:pt x="8" y="0"/>
                    <a:pt x="0" y="7"/>
                    <a:pt x="0" y="16"/>
                  </a:cubicBezTo>
                  <a:cubicBezTo>
                    <a:pt x="0" y="25"/>
                    <a:pt x="8"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5" name="Freeform 23">
              <a:extLst>
                <a:ext uri="{FF2B5EF4-FFF2-40B4-BE49-F238E27FC236}">
                  <a16:creationId xmlns:a16="http://schemas.microsoft.com/office/drawing/2014/main" id="{C8B9B308-0073-4333-BE88-E4816B769360}"/>
                </a:ext>
              </a:extLst>
            </p:cNvPr>
            <p:cNvSpPr>
              <a:spLocks/>
            </p:cNvSpPr>
            <p:nvPr/>
          </p:nvSpPr>
          <p:spPr bwMode="auto">
            <a:xfrm>
              <a:off x="5686" y="2196"/>
              <a:ext cx="391" cy="386"/>
            </a:xfrm>
            <a:custGeom>
              <a:avLst/>
              <a:gdLst>
                <a:gd name="T0" fmla="*/ 214 w 231"/>
                <a:gd name="T1" fmla="*/ 195 h 228"/>
                <a:gd name="T2" fmla="*/ 207 w 231"/>
                <a:gd name="T3" fmla="*/ 197 h 228"/>
                <a:gd name="T4" fmla="*/ 8 w 231"/>
                <a:gd name="T5" fmla="*/ 0 h 228"/>
                <a:gd name="T6" fmla="*/ 0 w 231"/>
                <a:gd name="T7" fmla="*/ 7 h 228"/>
                <a:gd name="T8" fmla="*/ 199 w 231"/>
                <a:gd name="T9" fmla="*/ 203 h 228"/>
                <a:gd name="T10" fmla="*/ 197 w 231"/>
                <a:gd name="T11" fmla="*/ 211 h 228"/>
                <a:gd name="T12" fmla="*/ 214 w 231"/>
                <a:gd name="T13" fmla="*/ 228 h 228"/>
                <a:gd name="T14" fmla="*/ 231 w 231"/>
                <a:gd name="T15" fmla="*/ 211 h 228"/>
                <a:gd name="T16" fmla="*/ 214 w 231"/>
                <a:gd name="T17" fmla="*/ 1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28">
                  <a:moveTo>
                    <a:pt x="214" y="195"/>
                  </a:moveTo>
                  <a:cubicBezTo>
                    <a:pt x="211" y="195"/>
                    <a:pt x="209" y="196"/>
                    <a:pt x="207" y="197"/>
                  </a:cubicBezTo>
                  <a:cubicBezTo>
                    <a:pt x="8" y="0"/>
                    <a:pt x="8" y="0"/>
                    <a:pt x="8" y="0"/>
                  </a:cubicBezTo>
                  <a:cubicBezTo>
                    <a:pt x="0" y="7"/>
                    <a:pt x="0" y="7"/>
                    <a:pt x="0" y="7"/>
                  </a:cubicBezTo>
                  <a:cubicBezTo>
                    <a:pt x="199" y="203"/>
                    <a:pt x="199" y="203"/>
                    <a:pt x="199" y="203"/>
                  </a:cubicBezTo>
                  <a:cubicBezTo>
                    <a:pt x="198" y="206"/>
                    <a:pt x="197" y="209"/>
                    <a:pt x="197" y="211"/>
                  </a:cubicBezTo>
                  <a:cubicBezTo>
                    <a:pt x="197" y="220"/>
                    <a:pt x="205" y="228"/>
                    <a:pt x="214" y="228"/>
                  </a:cubicBezTo>
                  <a:cubicBezTo>
                    <a:pt x="223" y="228"/>
                    <a:pt x="231" y="220"/>
                    <a:pt x="231" y="211"/>
                  </a:cubicBezTo>
                  <a:cubicBezTo>
                    <a:pt x="231" y="202"/>
                    <a:pt x="223" y="195"/>
                    <a:pt x="214"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6" name="Freeform 24">
              <a:extLst>
                <a:ext uri="{FF2B5EF4-FFF2-40B4-BE49-F238E27FC236}">
                  <a16:creationId xmlns:a16="http://schemas.microsoft.com/office/drawing/2014/main" id="{668A9790-4326-4D4E-AC6B-43FC12D27F06}"/>
                </a:ext>
              </a:extLst>
            </p:cNvPr>
            <p:cNvSpPr>
              <a:spLocks noEditPoints="1"/>
            </p:cNvSpPr>
            <p:nvPr/>
          </p:nvSpPr>
          <p:spPr bwMode="auto">
            <a:xfrm>
              <a:off x="5241" y="1751"/>
              <a:ext cx="480" cy="2483"/>
            </a:xfrm>
            <a:custGeom>
              <a:avLst/>
              <a:gdLst>
                <a:gd name="T0" fmla="*/ 271 w 284"/>
                <a:gd name="T1" fmla="*/ 717 h 1467"/>
                <a:gd name="T2" fmla="*/ 271 w 284"/>
                <a:gd name="T3" fmla="*/ 536 h 1467"/>
                <a:gd name="T4" fmla="*/ 140 w 284"/>
                <a:gd name="T5" fmla="*/ 406 h 1467"/>
                <a:gd name="T6" fmla="*/ 140 w 284"/>
                <a:gd name="T7" fmla="*/ 131 h 1467"/>
                <a:gd name="T8" fmla="*/ 7 w 284"/>
                <a:gd name="T9" fmla="*/ 0 h 1467"/>
                <a:gd name="T10" fmla="*/ 0 w 284"/>
                <a:gd name="T11" fmla="*/ 7 h 1467"/>
                <a:gd name="T12" fmla="*/ 129 w 284"/>
                <a:gd name="T13" fmla="*/ 136 h 1467"/>
                <a:gd name="T14" fmla="*/ 129 w 284"/>
                <a:gd name="T15" fmla="*/ 809 h 1467"/>
                <a:gd name="T16" fmla="*/ 44 w 284"/>
                <a:gd name="T17" fmla="*/ 858 h 1467"/>
                <a:gd name="T18" fmla="*/ 44 w 284"/>
                <a:gd name="T19" fmla="*/ 961 h 1467"/>
                <a:gd name="T20" fmla="*/ 129 w 284"/>
                <a:gd name="T21" fmla="*/ 1009 h 1467"/>
                <a:gd name="T22" fmla="*/ 129 w 284"/>
                <a:gd name="T23" fmla="*/ 1467 h 1467"/>
                <a:gd name="T24" fmla="*/ 140 w 284"/>
                <a:gd name="T25" fmla="*/ 1467 h 1467"/>
                <a:gd name="T26" fmla="*/ 140 w 284"/>
                <a:gd name="T27" fmla="*/ 1009 h 1467"/>
                <a:gd name="T28" fmla="*/ 167 w 284"/>
                <a:gd name="T29" fmla="*/ 994 h 1467"/>
                <a:gd name="T30" fmla="*/ 167 w 284"/>
                <a:gd name="T31" fmla="*/ 1255 h 1467"/>
                <a:gd name="T32" fmla="*/ 155 w 284"/>
                <a:gd name="T33" fmla="*/ 1270 h 1467"/>
                <a:gd name="T34" fmla="*/ 172 w 284"/>
                <a:gd name="T35" fmla="*/ 1287 h 1467"/>
                <a:gd name="T36" fmla="*/ 189 w 284"/>
                <a:gd name="T37" fmla="*/ 1270 h 1467"/>
                <a:gd name="T38" fmla="*/ 177 w 284"/>
                <a:gd name="T39" fmla="*/ 1255 h 1467"/>
                <a:gd name="T40" fmla="*/ 177 w 284"/>
                <a:gd name="T41" fmla="*/ 988 h 1467"/>
                <a:gd name="T42" fmla="*/ 225 w 284"/>
                <a:gd name="T43" fmla="*/ 961 h 1467"/>
                <a:gd name="T44" fmla="*/ 225 w 284"/>
                <a:gd name="T45" fmla="*/ 858 h 1467"/>
                <a:gd name="T46" fmla="*/ 140 w 284"/>
                <a:gd name="T47" fmla="*/ 809 h 1467"/>
                <a:gd name="T48" fmla="*/ 140 w 284"/>
                <a:gd name="T49" fmla="*/ 420 h 1467"/>
                <a:gd name="T50" fmla="*/ 261 w 284"/>
                <a:gd name="T51" fmla="*/ 540 h 1467"/>
                <a:gd name="T52" fmla="*/ 261 w 284"/>
                <a:gd name="T53" fmla="*/ 717 h 1467"/>
                <a:gd name="T54" fmla="*/ 250 w 284"/>
                <a:gd name="T55" fmla="*/ 733 h 1467"/>
                <a:gd name="T56" fmla="*/ 267 w 284"/>
                <a:gd name="T57" fmla="*/ 749 h 1467"/>
                <a:gd name="T58" fmla="*/ 284 w 284"/>
                <a:gd name="T59" fmla="*/ 733 h 1467"/>
                <a:gd name="T60" fmla="*/ 271 w 284"/>
                <a:gd name="T61" fmla="*/ 717 h 1467"/>
                <a:gd name="T62" fmla="*/ 215 w 284"/>
                <a:gd name="T63" fmla="*/ 955 h 1467"/>
                <a:gd name="T64" fmla="*/ 169 w 284"/>
                <a:gd name="T65" fmla="*/ 981 h 1467"/>
                <a:gd name="T66" fmla="*/ 167 w 284"/>
                <a:gd name="T67" fmla="*/ 981 h 1467"/>
                <a:gd name="T68" fmla="*/ 167 w 284"/>
                <a:gd name="T69" fmla="*/ 982 h 1467"/>
                <a:gd name="T70" fmla="*/ 135 w 284"/>
                <a:gd name="T71" fmla="*/ 1001 h 1467"/>
                <a:gd name="T72" fmla="*/ 54 w 284"/>
                <a:gd name="T73" fmla="*/ 955 h 1467"/>
                <a:gd name="T74" fmla="*/ 54 w 284"/>
                <a:gd name="T75" fmla="*/ 864 h 1467"/>
                <a:gd name="T76" fmla="*/ 135 w 284"/>
                <a:gd name="T77" fmla="*/ 818 h 1467"/>
                <a:gd name="T78" fmla="*/ 215 w 284"/>
                <a:gd name="T79" fmla="*/ 864 h 1467"/>
                <a:gd name="T80" fmla="*/ 215 w 284"/>
                <a:gd name="T81" fmla="*/ 955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1467">
                  <a:moveTo>
                    <a:pt x="271" y="717"/>
                  </a:moveTo>
                  <a:cubicBezTo>
                    <a:pt x="271" y="536"/>
                    <a:pt x="271" y="536"/>
                    <a:pt x="271" y="536"/>
                  </a:cubicBezTo>
                  <a:cubicBezTo>
                    <a:pt x="140" y="406"/>
                    <a:pt x="140" y="406"/>
                    <a:pt x="140" y="406"/>
                  </a:cubicBezTo>
                  <a:cubicBezTo>
                    <a:pt x="140" y="131"/>
                    <a:pt x="140" y="131"/>
                    <a:pt x="140" y="131"/>
                  </a:cubicBezTo>
                  <a:cubicBezTo>
                    <a:pt x="7" y="0"/>
                    <a:pt x="7" y="0"/>
                    <a:pt x="7" y="0"/>
                  </a:cubicBezTo>
                  <a:cubicBezTo>
                    <a:pt x="0" y="7"/>
                    <a:pt x="0" y="7"/>
                    <a:pt x="0" y="7"/>
                  </a:cubicBezTo>
                  <a:cubicBezTo>
                    <a:pt x="129" y="136"/>
                    <a:pt x="129" y="136"/>
                    <a:pt x="129" y="136"/>
                  </a:cubicBezTo>
                  <a:cubicBezTo>
                    <a:pt x="129" y="809"/>
                    <a:pt x="129" y="809"/>
                    <a:pt x="129" y="809"/>
                  </a:cubicBezTo>
                  <a:cubicBezTo>
                    <a:pt x="44" y="858"/>
                    <a:pt x="44" y="858"/>
                    <a:pt x="44" y="858"/>
                  </a:cubicBezTo>
                  <a:cubicBezTo>
                    <a:pt x="44" y="961"/>
                    <a:pt x="44" y="961"/>
                    <a:pt x="44" y="961"/>
                  </a:cubicBezTo>
                  <a:cubicBezTo>
                    <a:pt x="129" y="1009"/>
                    <a:pt x="129" y="1009"/>
                    <a:pt x="129" y="1009"/>
                  </a:cubicBezTo>
                  <a:cubicBezTo>
                    <a:pt x="129" y="1467"/>
                    <a:pt x="129" y="1467"/>
                    <a:pt x="129" y="1467"/>
                  </a:cubicBezTo>
                  <a:cubicBezTo>
                    <a:pt x="140" y="1467"/>
                    <a:pt x="140" y="1467"/>
                    <a:pt x="140" y="1467"/>
                  </a:cubicBezTo>
                  <a:cubicBezTo>
                    <a:pt x="140" y="1009"/>
                    <a:pt x="140" y="1009"/>
                    <a:pt x="140" y="1009"/>
                  </a:cubicBezTo>
                  <a:cubicBezTo>
                    <a:pt x="167" y="994"/>
                    <a:pt x="167" y="994"/>
                    <a:pt x="167" y="994"/>
                  </a:cubicBezTo>
                  <a:cubicBezTo>
                    <a:pt x="167" y="1255"/>
                    <a:pt x="167" y="1255"/>
                    <a:pt x="167" y="1255"/>
                  </a:cubicBezTo>
                  <a:cubicBezTo>
                    <a:pt x="160" y="1257"/>
                    <a:pt x="155" y="1263"/>
                    <a:pt x="155" y="1270"/>
                  </a:cubicBezTo>
                  <a:cubicBezTo>
                    <a:pt x="155" y="1279"/>
                    <a:pt x="163" y="1287"/>
                    <a:pt x="172" y="1287"/>
                  </a:cubicBezTo>
                  <a:cubicBezTo>
                    <a:pt x="181" y="1287"/>
                    <a:pt x="189" y="1279"/>
                    <a:pt x="189" y="1270"/>
                  </a:cubicBezTo>
                  <a:cubicBezTo>
                    <a:pt x="189" y="1263"/>
                    <a:pt x="184" y="1257"/>
                    <a:pt x="177" y="1255"/>
                  </a:cubicBezTo>
                  <a:cubicBezTo>
                    <a:pt x="177" y="988"/>
                    <a:pt x="177" y="988"/>
                    <a:pt x="177" y="988"/>
                  </a:cubicBezTo>
                  <a:cubicBezTo>
                    <a:pt x="225" y="961"/>
                    <a:pt x="225" y="961"/>
                    <a:pt x="225" y="961"/>
                  </a:cubicBezTo>
                  <a:cubicBezTo>
                    <a:pt x="225" y="858"/>
                    <a:pt x="225" y="858"/>
                    <a:pt x="225" y="858"/>
                  </a:cubicBezTo>
                  <a:cubicBezTo>
                    <a:pt x="140" y="809"/>
                    <a:pt x="140" y="809"/>
                    <a:pt x="140" y="809"/>
                  </a:cubicBezTo>
                  <a:cubicBezTo>
                    <a:pt x="140" y="420"/>
                    <a:pt x="140" y="420"/>
                    <a:pt x="140" y="420"/>
                  </a:cubicBezTo>
                  <a:cubicBezTo>
                    <a:pt x="261" y="540"/>
                    <a:pt x="261" y="540"/>
                    <a:pt x="261" y="540"/>
                  </a:cubicBezTo>
                  <a:cubicBezTo>
                    <a:pt x="261" y="717"/>
                    <a:pt x="261" y="717"/>
                    <a:pt x="261" y="717"/>
                  </a:cubicBezTo>
                  <a:cubicBezTo>
                    <a:pt x="255" y="720"/>
                    <a:pt x="250" y="726"/>
                    <a:pt x="250" y="733"/>
                  </a:cubicBezTo>
                  <a:cubicBezTo>
                    <a:pt x="250" y="742"/>
                    <a:pt x="258" y="749"/>
                    <a:pt x="267" y="749"/>
                  </a:cubicBezTo>
                  <a:cubicBezTo>
                    <a:pt x="276" y="749"/>
                    <a:pt x="284" y="742"/>
                    <a:pt x="284" y="733"/>
                  </a:cubicBezTo>
                  <a:cubicBezTo>
                    <a:pt x="284" y="725"/>
                    <a:pt x="278" y="719"/>
                    <a:pt x="271" y="717"/>
                  </a:cubicBezTo>
                  <a:close/>
                  <a:moveTo>
                    <a:pt x="215" y="955"/>
                  </a:moveTo>
                  <a:cubicBezTo>
                    <a:pt x="169" y="981"/>
                    <a:pt x="169" y="981"/>
                    <a:pt x="169" y="981"/>
                  </a:cubicBezTo>
                  <a:cubicBezTo>
                    <a:pt x="167" y="981"/>
                    <a:pt x="167" y="981"/>
                    <a:pt x="167" y="981"/>
                  </a:cubicBezTo>
                  <a:cubicBezTo>
                    <a:pt x="167" y="982"/>
                    <a:pt x="167" y="982"/>
                    <a:pt x="167" y="982"/>
                  </a:cubicBezTo>
                  <a:cubicBezTo>
                    <a:pt x="135" y="1001"/>
                    <a:pt x="135" y="1001"/>
                    <a:pt x="135" y="1001"/>
                  </a:cubicBezTo>
                  <a:cubicBezTo>
                    <a:pt x="54" y="955"/>
                    <a:pt x="54" y="955"/>
                    <a:pt x="54" y="955"/>
                  </a:cubicBezTo>
                  <a:cubicBezTo>
                    <a:pt x="54" y="864"/>
                    <a:pt x="54" y="864"/>
                    <a:pt x="54" y="864"/>
                  </a:cubicBezTo>
                  <a:cubicBezTo>
                    <a:pt x="135" y="818"/>
                    <a:pt x="135" y="818"/>
                    <a:pt x="135" y="818"/>
                  </a:cubicBezTo>
                  <a:cubicBezTo>
                    <a:pt x="215" y="864"/>
                    <a:pt x="215" y="864"/>
                    <a:pt x="215" y="864"/>
                  </a:cubicBezTo>
                  <a:lnTo>
                    <a:pt x="215" y="9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7" name="Freeform 25">
              <a:extLst>
                <a:ext uri="{FF2B5EF4-FFF2-40B4-BE49-F238E27FC236}">
                  <a16:creationId xmlns:a16="http://schemas.microsoft.com/office/drawing/2014/main" id="{58D65410-F734-4DE3-A9A6-D4337833EA5B}"/>
                </a:ext>
              </a:extLst>
            </p:cNvPr>
            <p:cNvSpPr>
              <a:spLocks/>
            </p:cNvSpPr>
            <p:nvPr/>
          </p:nvSpPr>
          <p:spPr bwMode="auto">
            <a:xfrm>
              <a:off x="5304" y="2750"/>
              <a:ext cx="99" cy="86"/>
            </a:xfrm>
            <a:custGeom>
              <a:avLst/>
              <a:gdLst>
                <a:gd name="T0" fmla="*/ 23 w 99"/>
                <a:gd name="T1" fmla="*/ 44 h 86"/>
                <a:gd name="T2" fmla="*/ 47 w 99"/>
                <a:gd name="T3" fmla="*/ 86 h 86"/>
                <a:gd name="T4" fmla="*/ 72 w 99"/>
                <a:gd name="T5" fmla="*/ 44 h 86"/>
                <a:gd name="T6" fmla="*/ 99 w 99"/>
                <a:gd name="T7" fmla="*/ 3 h 86"/>
                <a:gd name="T8" fmla="*/ 49 w 99"/>
                <a:gd name="T9" fmla="*/ 1 h 86"/>
                <a:gd name="T10" fmla="*/ 0 w 99"/>
                <a:gd name="T11" fmla="*/ 0 h 86"/>
                <a:gd name="T12" fmla="*/ 23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23" y="44"/>
                  </a:moveTo>
                  <a:lnTo>
                    <a:pt x="47" y="86"/>
                  </a:lnTo>
                  <a:lnTo>
                    <a:pt x="72" y="44"/>
                  </a:lnTo>
                  <a:lnTo>
                    <a:pt x="99" y="3"/>
                  </a:lnTo>
                  <a:lnTo>
                    <a:pt x="49" y="1"/>
                  </a:lnTo>
                  <a:lnTo>
                    <a:pt x="0" y="0"/>
                  </a:lnTo>
                  <a:lnTo>
                    <a:pt x="2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8" name="Freeform 26">
              <a:extLst>
                <a:ext uri="{FF2B5EF4-FFF2-40B4-BE49-F238E27FC236}">
                  <a16:creationId xmlns:a16="http://schemas.microsoft.com/office/drawing/2014/main" id="{A08F9629-55A9-4A03-ABC1-6A5544B405D5}"/>
                </a:ext>
              </a:extLst>
            </p:cNvPr>
            <p:cNvSpPr>
              <a:spLocks/>
            </p:cNvSpPr>
            <p:nvPr/>
          </p:nvSpPr>
          <p:spPr bwMode="auto">
            <a:xfrm>
              <a:off x="2808" y="633"/>
              <a:ext cx="86" cy="98"/>
            </a:xfrm>
            <a:custGeom>
              <a:avLst/>
              <a:gdLst>
                <a:gd name="T0" fmla="*/ 0 w 86"/>
                <a:gd name="T1" fmla="*/ 47 h 98"/>
                <a:gd name="T2" fmla="*/ 42 w 86"/>
                <a:gd name="T3" fmla="*/ 73 h 98"/>
                <a:gd name="T4" fmla="*/ 84 w 86"/>
                <a:gd name="T5" fmla="*/ 98 h 98"/>
                <a:gd name="T6" fmla="*/ 84 w 86"/>
                <a:gd name="T7" fmla="*/ 49 h 98"/>
                <a:gd name="T8" fmla="*/ 86 w 86"/>
                <a:gd name="T9" fmla="*/ 0 h 98"/>
                <a:gd name="T10" fmla="*/ 42 w 86"/>
                <a:gd name="T11" fmla="*/ 24 h 98"/>
                <a:gd name="T12" fmla="*/ 0 w 86"/>
                <a:gd name="T13" fmla="*/ 47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0" y="47"/>
                  </a:moveTo>
                  <a:lnTo>
                    <a:pt x="42" y="73"/>
                  </a:lnTo>
                  <a:lnTo>
                    <a:pt x="84" y="98"/>
                  </a:lnTo>
                  <a:lnTo>
                    <a:pt x="84" y="49"/>
                  </a:lnTo>
                  <a:lnTo>
                    <a:pt x="86" y="0"/>
                  </a:lnTo>
                  <a:lnTo>
                    <a:pt x="42" y="24"/>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9" name="Freeform 27">
              <a:extLst>
                <a:ext uri="{FF2B5EF4-FFF2-40B4-BE49-F238E27FC236}">
                  <a16:creationId xmlns:a16="http://schemas.microsoft.com/office/drawing/2014/main" id="{0AA07818-4B42-4DAE-829A-8B9CC0461084}"/>
                </a:ext>
              </a:extLst>
            </p:cNvPr>
            <p:cNvSpPr>
              <a:spLocks/>
            </p:cNvSpPr>
            <p:nvPr/>
          </p:nvSpPr>
          <p:spPr bwMode="auto">
            <a:xfrm>
              <a:off x="4199" y="1570"/>
              <a:ext cx="88" cy="98"/>
            </a:xfrm>
            <a:custGeom>
              <a:avLst/>
              <a:gdLst>
                <a:gd name="T0" fmla="*/ 0 w 88"/>
                <a:gd name="T1" fmla="*/ 48 h 98"/>
                <a:gd name="T2" fmla="*/ 43 w 88"/>
                <a:gd name="T3" fmla="*/ 73 h 98"/>
                <a:gd name="T4" fmla="*/ 87 w 88"/>
                <a:gd name="T5" fmla="*/ 98 h 98"/>
                <a:gd name="T6" fmla="*/ 87 w 88"/>
                <a:gd name="T7" fmla="*/ 49 h 98"/>
                <a:gd name="T8" fmla="*/ 88 w 88"/>
                <a:gd name="T9" fmla="*/ 0 h 98"/>
                <a:gd name="T10" fmla="*/ 44 w 88"/>
                <a:gd name="T11" fmla="*/ 24 h 98"/>
                <a:gd name="T12" fmla="*/ 0 w 88"/>
                <a:gd name="T13" fmla="*/ 48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0" y="48"/>
                  </a:moveTo>
                  <a:lnTo>
                    <a:pt x="43" y="73"/>
                  </a:lnTo>
                  <a:lnTo>
                    <a:pt x="87" y="98"/>
                  </a:lnTo>
                  <a:lnTo>
                    <a:pt x="87" y="49"/>
                  </a:lnTo>
                  <a:lnTo>
                    <a:pt x="88" y="0"/>
                  </a:lnTo>
                  <a:lnTo>
                    <a:pt x="44" y="24"/>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0" name="Freeform 28">
              <a:extLst>
                <a:ext uri="{FF2B5EF4-FFF2-40B4-BE49-F238E27FC236}">
                  <a16:creationId xmlns:a16="http://schemas.microsoft.com/office/drawing/2014/main" id="{FCB11AD3-4E69-41D2-8B2A-01E231D6DEBF}"/>
                </a:ext>
              </a:extLst>
            </p:cNvPr>
            <p:cNvSpPr>
              <a:spLocks/>
            </p:cNvSpPr>
            <p:nvPr/>
          </p:nvSpPr>
          <p:spPr bwMode="auto">
            <a:xfrm>
              <a:off x="5840" y="1514"/>
              <a:ext cx="86" cy="99"/>
            </a:xfrm>
            <a:custGeom>
              <a:avLst/>
              <a:gdLst>
                <a:gd name="T0" fmla="*/ 1 w 86"/>
                <a:gd name="T1" fmla="*/ 0 h 99"/>
                <a:gd name="T2" fmla="*/ 1 w 86"/>
                <a:gd name="T3" fmla="*/ 50 h 99"/>
                <a:gd name="T4" fmla="*/ 0 w 86"/>
                <a:gd name="T5" fmla="*/ 99 h 99"/>
                <a:gd name="T6" fmla="*/ 44 w 86"/>
                <a:gd name="T7" fmla="*/ 75 h 99"/>
                <a:gd name="T8" fmla="*/ 86 w 86"/>
                <a:gd name="T9" fmla="*/ 51 h 99"/>
                <a:gd name="T10" fmla="*/ 44 w 86"/>
                <a:gd name="T11" fmla="*/ 26 h 99"/>
                <a:gd name="T12" fmla="*/ 1 w 8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86" h="99">
                  <a:moveTo>
                    <a:pt x="1" y="0"/>
                  </a:moveTo>
                  <a:lnTo>
                    <a:pt x="1" y="50"/>
                  </a:lnTo>
                  <a:lnTo>
                    <a:pt x="0" y="99"/>
                  </a:lnTo>
                  <a:lnTo>
                    <a:pt x="44" y="75"/>
                  </a:lnTo>
                  <a:lnTo>
                    <a:pt x="86" y="51"/>
                  </a:lnTo>
                  <a:lnTo>
                    <a:pt x="44" y="26"/>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1" name="Freeform 29">
              <a:extLst>
                <a:ext uri="{FF2B5EF4-FFF2-40B4-BE49-F238E27FC236}">
                  <a16:creationId xmlns:a16="http://schemas.microsoft.com/office/drawing/2014/main" id="{74011DF3-5E5C-4F8C-AD29-7FD753C2DFC1}"/>
                </a:ext>
              </a:extLst>
            </p:cNvPr>
            <p:cNvSpPr>
              <a:spLocks/>
            </p:cNvSpPr>
            <p:nvPr/>
          </p:nvSpPr>
          <p:spPr bwMode="auto">
            <a:xfrm>
              <a:off x="4766" y="1198"/>
              <a:ext cx="98" cy="86"/>
            </a:xfrm>
            <a:custGeom>
              <a:avLst/>
              <a:gdLst>
                <a:gd name="T0" fmla="*/ 47 w 98"/>
                <a:gd name="T1" fmla="*/ 86 h 86"/>
                <a:gd name="T2" fmla="*/ 73 w 98"/>
                <a:gd name="T3" fmla="*/ 44 h 86"/>
                <a:gd name="T4" fmla="*/ 98 w 98"/>
                <a:gd name="T5" fmla="*/ 2 h 86"/>
                <a:gd name="T6" fmla="*/ 49 w 98"/>
                <a:gd name="T7" fmla="*/ 2 h 86"/>
                <a:gd name="T8" fmla="*/ 0 w 98"/>
                <a:gd name="T9" fmla="*/ 0 h 86"/>
                <a:gd name="T10" fmla="*/ 24 w 98"/>
                <a:gd name="T11" fmla="*/ 42 h 86"/>
                <a:gd name="T12" fmla="*/ 47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47" y="86"/>
                  </a:moveTo>
                  <a:lnTo>
                    <a:pt x="73" y="44"/>
                  </a:lnTo>
                  <a:lnTo>
                    <a:pt x="98" y="2"/>
                  </a:lnTo>
                  <a:lnTo>
                    <a:pt x="49" y="2"/>
                  </a:lnTo>
                  <a:lnTo>
                    <a:pt x="0" y="0"/>
                  </a:lnTo>
                  <a:lnTo>
                    <a:pt x="24" y="42"/>
                  </a:lnTo>
                  <a:lnTo>
                    <a:pt x="47"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2" name="Freeform 30">
              <a:extLst>
                <a:ext uri="{FF2B5EF4-FFF2-40B4-BE49-F238E27FC236}">
                  <a16:creationId xmlns:a16="http://schemas.microsoft.com/office/drawing/2014/main" id="{B4D004EA-05CE-44F9-AAAB-A29FA9B93362}"/>
                </a:ext>
              </a:extLst>
            </p:cNvPr>
            <p:cNvSpPr>
              <a:spLocks/>
            </p:cNvSpPr>
            <p:nvPr/>
          </p:nvSpPr>
          <p:spPr bwMode="auto">
            <a:xfrm>
              <a:off x="4867" y="3117"/>
              <a:ext cx="98" cy="86"/>
            </a:xfrm>
            <a:custGeom>
              <a:avLst/>
              <a:gdLst>
                <a:gd name="T0" fmla="*/ 0 w 98"/>
                <a:gd name="T1" fmla="*/ 0 h 86"/>
                <a:gd name="T2" fmla="*/ 24 w 98"/>
                <a:gd name="T3" fmla="*/ 42 h 86"/>
                <a:gd name="T4" fmla="*/ 48 w 98"/>
                <a:gd name="T5" fmla="*/ 86 h 86"/>
                <a:gd name="T6" fmla="*/ 73 w 98"/>
                <a:gd name="T7" fmla="*/ 44 h 86"/>
                <a:gd name="T8" fmla="*/ 98 w 98"/>
                <a:gd name="T9" fmla="*/ 2 h 86"/>
                <a:gd name="T10" fmla="*/ 49 w 98"/>
                <a:gd name="T11" fmla="*/ 0 h 86"/>
                <a:gd name="T12" fmla="*/ 0 w 98"/>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0" y="0"/>
                  </a:moveTo>
                  <a:lnTo>
                    <a:pt x="24" y="42"/>
                  </a:lnTo>
                  <a:lnTo>
                    <a:pt x="48" y="86"/>
                  </a:lnTo>
                  <a:lnTo>
                    <a:pt x="73" y="44"/>
                  </a:lnTo>
                  <a:lnTo>
                    <a:pt x="98" y="2"/>
                  </a:lnTo>
                  <a:lnTo>
                    <a:pt x="4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3" name="Freeform 31">
              <a:extLst>
                <a:ext uri="{FF2B5EF4-FFF2-40B4-BE49-F238E27FC236}">
                  <a16:creationId xmlns:a16="http://schemas.microsoft.com/office/drawing/2014/main" id="{FA662979-ED0F-4CD9-B691-A2CADF9CAC18}"/>
                </a:ext>
              </a:extLst>
            </p:cNvPr>
            <p:cNvSpPr>
              <a:spLocks/>
            </p:cNvSpPr>
            <p:nvPr/>
          </p:nvSpPr>
          <p:spPr bwMode="auto">
            <a:xfrm>
              <a:off x="5419" y="4234"/>
              <a:ext cx="99" cy="86"/>
            </a:xfrm>
            <a:custGeom>
              <a:avLst/>
              <a:gdLst>
                <a:gd name="T0" fmla="*/ 0 w 99"/>
                <a:gd name="T1" fmla="*/ 0 h 86"/>
                <a:gd name="T2" fmla="*/ 23 w 99"/>
                <a:gd name="T3" fmla="*/ 42 h 86"/>
                <a:gd name="T4" fmla="*/ 47 w 99"/>
                <a:gd name="T5" fmla="*/ 86 h 86"/>
                <a:gd name="T6" fmla="*/ 74 w 99"/>
                <a:gd name="T7" fmla="*/ 44 h 86"/>
                <a:gd name="T8" fmla="*/ 99 w 99"/>
                <a:gd name="T9" fmla="*/ 1 h 86"/>
                <a:gd name="T10" fmla="*/ 50 w 99"/>
                <a:gd name="T11" fmla="*/ 1 h 86"/>
                <a:gd name="T12" fmla="*/ 0 w 99"/>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0" y="0"/>
                  </a:moveTo>
                  <a:lnTo>
                    <a:pt x="23" y="42"/>
                  </a:lnTo>
                  <a:lnTo>
                    <a:pt x="47" y="86"/>
                  </a:lnTo>
                  <a:lnTo>
                    <a:pt x="74" y="44"/>
                  </a:lnTo>
                  <a:lnTo>
                    <a:pt x="99" y="1"/>
                  </a:lnTo>
                  <a:lnTo>
                    <a:pt x="5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4" name="Freeform 32">
              <a:extLst>
                <a:ext uri="{FF2B5EF4-FFF2-40B4-BE49-F238E27FC236}">
                  <a16:creationId xmlns:a16="http://schemas.microsoft.com/office/drawing/2014/main" id="{3393BC81-F29E-4351-9EAC-F0D9C404D877}"/>
                </a:ext>
              </a:extLst>
            </p:cNvPr>
            <p:cNvSpPr>
              <a:spLocks/>
            </p:cNvSpPr>
            <p:nvPr/>
          </p:nvSpPr>
          <p:spPr bwMode="auto">
            <a:xfrm>
              <a:off x="5304" y="2633"/>
              <a:ext cx="99" cy="86"/>
            </a:xfrm>
            <a:custGeom>
              <a:avLst/>
              <a:gdLst>
                <a:gd name="T0" fmla="*/ 72 w 99"/>
                <a:gd name="T1" fmla="*/ 44 h 86"/>
                <a:gd name="T2" fmla="*/ 99 w 99"/>
                <a:gd name="T3" fmla="*/ 2 h 86"/>
                <a:gd name="T4" fmla="*/ 49 w 99"/>
                <a:gd name="T5" fmla="*/ 2 h 86"/>
                <a:gd name="T6" fmla="*/ 0 w 99"/>
                <a:gd name="T7" fmla="*/ 0 h 86"/>
                <a:gd name="T8" fmla="*/ 23 w 99"/>
                <a:gd name="T9" fmla="*/ 42 h 86"/>
                <a:gd name="T10" fmla="*/ 47 w 99"/>
                <a:gd name="T11" fmla="*/ 86 h 86"/>
                <a:gd name="T12" fmla="*/ 72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72" y="44"/>
                  </a:moveTo>
                  <a:lnTo>
                    <a:pt x="99" y="2"/>
                  </a:lnTo>
                  <a:lnTo>
                    <a:pt x="49" y="2"/>
                  </a:lnTo>
                  <a:lnTo>
                    <a:pt x="0" y="0"/>
                  </a:lnTo>
                  <a:lnTo>
                    <a:pt x="23" y="42"/>
                  </a:lnTo>
                  <a:lnTo>
                    <a:pt x="47" y="86"/>
                  </a:lnTo>
                  <a:lnTo>
                    <a:pt x="7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 name="Freeform 33">
              <a:extLst>
                <a:ext uri="{FF2B5EF4-FFF2-40B4-BE49-F238E27FC236}">
                  <a16:creationId xmlns:a16="http://schemas.microsoft.com/office/drawing/2014/main" id="{925BFB32-5888-4777-85E0-462C4E767A35}"/>
                </a:ext>
              </a:extLst>
            </p:cNvPr>
            <p:cNvSpPr>
              <a:spLocks noEditPoints="1"/>
            </p:cNvSpPr>
            <p:nvPr/>
          </p:nvSpPr>
          <p:spPr bwMode="auto">
            <a:xfrm>
              <a:off x="5365" y="3171"/>
              <a:ext cx="208" cy="239"/>
            </a:xfrm>
            <a:custGeom>
              <a:avLst/>
              <a:gdLst>
                <a:gd name="T0" fmla="*/ 0 w 208"/>
                <a:gd name="T1" fmla="*/ 59 h 239"/>
                <a:gd name="T2" fmla="*/ 0 w 208"/>
                <a:gd name="T3" fmla="*/ 179 h 239"/>
                <a:gd name="T4" fmla="*/ 104 w 208"/>
                <a:gd name="T5" fmla="*/ 239 h 239"/>
                <a:gd name="T6" fmla="*/ 208 w 208"/>
                <a:gd name="T7" fmla="*/ 179 h 239"/>
                <a:gd name="T8" fmla="*/ 208 w 208"/>
                <a:gd name="T9" fmla="*/ 59 h 239"/>
                <a:gd name="T10" fmla="*/ 104 w 208"/>
                <a:gd name="T11" fmla="*/ 0 h 239"/>
                <a:gd name="T12" fmla="*/ 0 w 208"/>
                <a:gd name="T13" fmla="*/ 59 h 239"/>
                <a:gd name="T14" fmla="*/ 201 w 208"/>
                <a:gd name="T15" fmla="*/ 174 h 239"/>
                <a:gd name="T16" fmla="*/ 104 w 208"/>
                <a:gd name="T17" fmla="*/ 230 h 239"/>
                <a:gd name="T18" fmla="*/ 6 w 208"/>
                <a:gd name="T19" fmla="*/ 174 h 239"/>
                <a:gd name="T20" fmla="*/ 6 w 208"/>
                <a:gd name="T21" fmla="*/ 64 h 239"/>
                <a:gd name="T22" fmla="*/ 104 w 208"/>
                <a:gd name="T23" fmla="*/ 9 h 239"/>
                <a:gd name="T24" fmla="*/ 201 w 208"/>
                <a:gd name="T25" fmla="*/ 64 h 239"/>
                <a:gd name="T26" fmla="*/ 201 w 208"/>
                <a:gd name="T27" fmla="*/ 17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239">
                  <a:moveTo>
                    <a:pt x="0" y="59"/>
                  </a:moveTo>
                  <a:lnTo>
                    <a:pt x="0" y="179"/>
                  </a:lnTo>
                  <a:lnTo>
                    <a:pt x="104" y="239"/>
                  </a:lnTo>
                  <a:lnTo>
                    <a:pt x="208" y="179"/>
                  </a:lnTo>
                  <a:lnTo>
                    <a:pt x="208" y="59"/>
                  </a:lnTo>
                  <a:lnTo>
                    <a:pt x="104" y="0"/>
                  </a:lnTo>
                  <a:lnTo>
                    <a:pt x="0" y="59"/>
                  </a:lnTo>
                  <a:close/>
                  <a:moveTo>
                    <a:pt x="201" y="174"/>
                  </a:moveTo>
                  <a:lnTo>
                    <a:pt x="104" y="230"/>
                  </a:lnTo>
                  <a:lnTo>
                    <a:pt x="6" y="174"/>
                  </a:lnTo>
                  <a:lnTo>
                    <a:pt x="6" y="64"/>
                  </a:lnTo>
                  <a:lnTo>
                    <a:pt x="104" y="9"/>
                  </a:lnTo>
                  <a:lnTo>
                    <a:pt x="201" y="64"/>
                  </a:lnTo>
                  <a:lnTo>
                    <a:pt x="201"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 name="Freeform 34">
              <a:extLst>
                <a:ext uri="{FF2B5EF4-FFF2-40B4-BE49-F238E27FC236}">
                  <a16:creationId xmlns:a16="http://schemas.microsoft.com/office/drawing/2014/main" id="{BF9C3654-51E2-4C54-AFFE-339550CF2DC6}"/>
                </a:ext>
              </a:extLst>
            </p:cNvPr>
            <p:cNvSpPr>
              <a:spLocks noEditPoints="1"/>
            </p:cNvSpPr>
            <p:nvPr/>
          </p:nvSpPr>
          <p:spPr bwMode="auto">
            <a:xfrm>
              <a:off x="4259" y="1127"/>
              <a:ext cx="346" cy="396"/>
            </a:xfrm>
            <a:custGeom>
              <a:avLst/>
              <a:gdLst>
                <a:gd name="T0" fmla="*/ 1 w 346"/>
                <a:gd name="T1" fmla="*/ 98 h 396"/>
                <a:gd name="T2" fmla="*/ 0 w 346"/>
                <a:gd name="T3" fmla="*/ 100 h 396"/>
                <a:gd name="T4" fmla="*/ 0 w 346"/>
                <a:gd name="T5" fmla="*/ 298 h 396"/>
                <a:gd name="T6" fmla="*/ 174 w 346"/>
                <a:gd name="T7" fmla="*/ 396 h 396"/>
                <a:gd name="T8" fmla="*/ 345 w 346"/>
                <a:gd name="T9" fmla="*/ 298 h 396"/>
                <a:gd name="T10" fmla="*/ 346 w 346"/>
                <a:gd name="T11" fmla="*/ 298 h 396"/>
                <a:gd name="T12" fmla="*/ 346 w 346"/>
                <a:gd name="T13" fmla="*/ 100 h 396"/>
                <a:gd name="T14" fmla="*/ 174 w 346"/>
                <a:gd name="T15" fmla="*/ 0 h 396"/>
                <a:gd name="T16" fmla="*/ 1 w 346"/>
                <a:gd name="T17" fmla="*/ 98 h 396"/>
                <a:gd name="T18" fmla="*/ 339 w 346"/>
                <a:gd name="T19" fmla="*/ 293 h 396"/>
                <a:gd name="T20" fmla="*/ 174 w 346"/>
                <a:gd name="T21" fmla="*/ 387 h 396"/>
                <a:gd name="T22" fmla="*/ 6 w 346"/>
                <a:gd name="T23" fmla="*/ 293 h 396"/>
                <a:gd name="T24" fmla="*/ 6 w 346"/>
                <a:gd name="T25" fmla="*/ 103 h 396"/>
                <a:gd name="T26" fmla="*/ 174 w 346"/>
                <a:gd name="T27" fmla="*/ 8 h 396"/>
                <a:gd name="T28" fmla="*/ 339 w 346"/>
                <a:gd name="T29" fmla="*/ 103 h 396"/>
                <a:gd name="T30" fmla="*/ 339 w 346"/>
                <a:gd name="T31" fmla="*/ 2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6" h="396">
                  <a:moveTo>
                    <a:pt x="1" y="98"/>
                  </a:moveTo>
                  <a:lnTo>
                    <a:pt x="0" y="100"/>
                  </a:lnTo>
                  <a:lnTo>
                    <a:pt x="0" y="298"/>
                  </a:lnTo>
                  <a:lnTo>
                    <a:pt x="174" y="396"/>
                  </a:lnTo>
                  <a:lnTo>
                    <a:pt x="345" y="298"/>
                  </a:lnTo>
                  <a:lnTo>
                    <a:pt x="346" y="298"/>
                  </a:lnTo>
                  <a:lnTo>
                    <a:pt x="346" y="100"/>
                  </a:lnTo>
                  <a:lnTo>
                    <a:pt x="174" y="0"/>
                  </a:lnTo>
                  <a:lnTo>
                    <a:pt x="1" y="98"/>
                  </a:lnTo>
                  <a:close/>
                  <a:moveTo>
                    <a:pt x="339" y="293"/>
                  </a:moveTo>
                  <a:lnTo>
                    <a:pt x="174" y="387"/>
                  </a:lnTo>
                  <a:lnTo>
                    <a:pt x="6" y="293"/>
                  </a:lnTo>
                  <a:lnTo>
                    <a:pt x="6" y="103"/>
                  </a:lnTo>
                  <a:lnTo>
                    <a:pt x="174" y="8"/>
                  </a:lnTo>
                  <a:lnTo>
                    <a:pt x="339" y="103"/>
                  </a:lnTo>
                  <a:lnTo>
                    <a:pt x="339"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7" name="Freeform 35">
              <a:extLst>
                <a:ext uri="{FF2B5EF4-FFF2-40B4-BE49-F238E27FC236}">
                  <a16:creationId xmlns:a16="http://schemas.microsoft.com/office/drawing/2014/main" id="{D5D4CE6F-ABEE-4FBA-8046-ED46C797C833}"/>
                </a:ext>
              </a:extLst>
            </p:cNvPr>
            <p:cNvSpPr>
              <a:spLocks/>
            </p:cNvSpPr>
            <p:nvPr/>
          </p:nvSpPr>
          <p:spPr bwMode="auto">
            <a:xfrm>
              <a:off x="4896" y="178"/>
              <a:ext cx="127" cy="144"/>
            </a:xfrm>
            <a:custGeom>
              <a:avLst/>
              <a:gdLst>
                <a:gd name="T0" fmla="*/ 127 w 127"/>
                <a:gd name="T1" fmla="*/ 108 h 144"/>
                <a:gd name="T2" fmla="*/ 127 w 127"/>
                <a:gd name="T3" fmla="*/ 35 h 144"/>
                <a:gd name="T4" fmla="*/ 64 w 127"/>
                <a:gd name="T5" fmla="*/ 0 h 144"/>
                <a:gd name="T6" fmla="*/ 0 w 127"/>
                <a:gd name="T7" fmla="*/ 35 h 144"/>
                <a:gd name="T8" fmla="*/ 0 w 127"/>
                <a:gd name="T9" fmla="*/ 108 h 144"/>
                <a:gd name="T10" fmla="*/ 64 w 127"/>
                <a:gd name="T11" fmla="*/ 144 h 144"/>
                <a:gd name="T12" fmla="*/ 127 w 127"/>
                <a:gd name="T13" fmla="*/ 108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127" y="108"/>
                  </a:moveTo>
                  <a:lnTo>
                    <a:pt x="127" y="35"/>
                  </a:lnTo>
                  <a:lnTo>
                    <a:pt x="64" y="0"/>
                  </a:lnTo>
                  <a:lnTo>
                    <a:pt x="0" y="35"/>
                  </a:lnTo>
                  <a:lnTo>
                    <a:pt x="0" y="108"/>
                  </a:lnTo>
                  <a:lnTo>
                    <a:pt x="64" y="144"/>
                  </a:lnTo>
                  <a:lnTo>
                    <a:pt x="127"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8" name="Freeform 36">
              <a:extLst>
                <a:ext uri="{FF2B5EF4-FFF2-40B4-BE49-F238E27FC236}">
                  <a16:creationId xmlns:a16="http://schemas.microsoft.com/office/drawing/2014/main" id="{5784E52A-BA96-43BD-A5C0-554CBC875E4A}"/>
                </a:ext>
              </a:extLst>
            </p:cNvPr>
            <p:cNvSpPr>
              <a:spLocks/>
            </p:cNvSpPr>
            <p:nvPr/>
          </p:nvSpPr>
          <p:spPr bwMode="auto">
            <a:xfrm>
              <a:off x="4467" y="1790"/>
              <a:ext cx="79" cy="90"/>
            </a:xfrm>
            <a:custGeom>
              <a:avLst/>
              <a:gdLst>
                <a:gd name="T0" fmla="*/ 0 w 79"/>
                <a:gd name="T1" fmla="*/ 22 h 90"/>
                <a:gd name="T2" fmla="*/ 0 w 79"/>
                <a:gd name="T3" fmla="*/ 68 h 90"/>
                <a:gd name="T4" fmla="*/ 38 w 79"/>
                <a:gd name="T5" fmla="*/ 90 h 90"/>
                <a:gd name="T6" fmla="*/ 79 w 79"/>
                <a:gd name="T7" fmla="*/ 68 h 90"/>
                <a:gd name="T8" fmla="*/ 79 w 79"/>
                <a:gd name="T9" fmla="*/ 22 h 90"/>
                <a:gd name="T10" fmla="*/ 38 w 79"/>
                <a:gd name="T11" fmla="*/ 0 h 90"/>
                <a:gd name="T12" fmla="*/ 0 w 79"/>
                <a:gd name="T13" fmla="*/ 22 h 90"/>
              </a:gdLst>
              <a:ahLst/>
              <a:cxnLst>
                <a:cxn ang="0">
                  <a:pos x="T0" y="T1"/>
                </a:cxn>
                <a:cxn ang="0">
                  <a:pos x="T2" y="T3"/>
                </a:cxn>
                <a:cxn ang="0">
                  <a:pos x="T4" y="T5"/>
                </a:cxn>
                <a:cxn ang="0">
                  <a:pos x="T6" y="T7"/>
                </a:cxn>
                <a:cxn ang="0">
                  <a:pos x="T8" y="T9"/>
                </a:cxn>
                <a:cxn ang="0">
                  <a:pos x="T10" y="T11"/>
                </a:cxn>
                <a:cxn ang="0">
                  <a:pos x="T12" y="T13"/>
                </a:cxn>
              </a:cxnLst>
              <a:rect l="0" t="0" r="r" b="b"/>
              <a:pathLst>
                <a:path w="79" h="90">
                  <a:moveTo>
                    <a:pt x="0" y="22"/>
                  </a:moveTo>
                  <a:lnTo>
                    <a:pt x="0" y="68"/>
                  </a:lnTo>
                  <a:lnTo>
                    <a:pt x="38" y="90"/>
                  </a:lnTo>
                  <a:lnTo>
                    <a:pt x="79" y="68"/>
                  </a:lnTo>
                  <a:lnTo>
                    <a:pt x="79" y="22"/>
                  </a:lnTo>
                  <a:lnTo>
                    <a:pt x="38"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9" name="Freeform 37">
              <a:extLst>
                <a:ext uri="{FF2B5EF4-FFF2-40B4-BE49-F238E27FC236}">
                  <a16:creationId xmlns:a16="http://schemas.microsoft.com/office/drawing/2014/main" id="{30BD7868-50B4-4946-93A8-69A3D8B8CF4F}"/>
                </a:ext>
              </a:extLst>
            </p:cNvPr>
            <p:cNvSpPr>
              <a:spLocks/>
            </p:cNvSpPr>
            <p:nvPr/>
          </p:nvSpPr>
          <p:spPr bwMode="auto">
            <a:xfrm>
              <a:off x="3129" y="865"/>
              <a:ext cx="110" cy="123"/>
            </a:xfrm>
            <a:custGeom>
              <a:avLst/>
              <a:gdLst>
                <a:gd name="T0" fmla="*/ 0 w 110"/>
                <a:gd name="T1" fmla="*/ 30 h 123"/>
                <a:gd name="T2" fmla="*/ 0 w 110"/>
                <a:gd name="T3" fmla="*/ 93 h 123"/>
                <a:gd name="T4" fmla="*/ 56 w 110"/>
                <a:gd name="T5" fmla="*/ 123 h 123"/>
                <a:gd name="T6" fmla="*/ 110 w 110"/>
                <a:gd name="T7" fmla="*/ 93 h 123"/>
                <a:gd name="T8" fmla="*/ 110 w 110"/>
                <a:gd name="T9" fmla="*/ 30 h 123"/>
                <a:gd name="T10" fmla="*/ 56 w 110"/>
                <a:gd name="T11" fmla="*/ 0 h 123"/>
                <a:gd name="T12" fmla="*/ 0 w 110"/>
                <a:gd name="T13" fmla="*/ 30 h 123"/>
              </a:gdLst>
              <a:ahLst/>
              <a:cxnLst>
                <a:cxn ang="0">
                  <a:pos x="T0" y="T1"/>
                </a:cxn>
                <a:cxn ang="0">
                  <a:pos x="T2" y="T3"/>
                </a:cxn>
                <a:cxn ang="0">
                  <a:pos x="T4" y="T5"/>
                </a:cxn>
                <a:cxn ang="0">
                  <a:pos x="T6" y="T7"/>
                </a:cxn>
                <a:cxn ang="0">
                  <a:pos x="T8" y="T9"/>
                </a:cxn>
                <a:cxn ang="0">
                  <a:pos x="T10" y="T11"/>
                </a:cxn>
                <a:cxn ang="0">
                  <a:pos x="T12" y="T13"/>
                </a:cxn>
              </a:cxnLst>
              <a:rect l="0" t="0" r="r" b="b"/>
              <a:pathLst>
                <a:path w="110" h="123">
                  <a:moveTo>
                    <a:pt x="0" y="30"/>
                  </a:moveTo>
                  <a:lnTo>
                    <a:pt x="0" y="93"/>
                  </a:lnTo>
                  <a:lnTo>
                    <a:pt x="56" y="123"/>
                  </a:lnTo>
                  <a:lnTo>
                    <a:pt x="110" y="93"/>
                  </a:lnTo>
                  <a:lnTo>
                    <a:pt x="110" y="30"/>
                  </a:lnTo>
                  <a:lnTo>
                    <a:pt x="56"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0" name="Freeform 38">
              <a:extLst>
                <a:ext uri="{FF2B5EF4-FFF2-40B4-BE49-F238E27FC236}">
                  <a16:creationId xmlns:a16="http://schemas.microsoft.com/office/drawing/2014/main" id="{1FFB7503-5016-4B9B-AC15-AD0F9BF4B73D}"/>
                </a:ext>
              </a:extLst>
            </p:cNvPr>
            <p:cNvSpPr>
              <a:spLocks noEditPoints="1"/>
            </p:cNvSpPr>
            <p:nvPr/>
          </p:nvSpPr>
          <p:spPr bwMode="auto">
            <a:xfrm>
              <a:off x="5082" y="1347"/>
              <a:ext cx="223" cy="254"/>
            </a:xfrm>
            <a:custGeom>
              <a:avLst/>
              <a:gdLst>
                <a:gd name="T0" fmla="*/ 0 w 223"/>
                <a:gd name="T1" fmla="*/ 191 h 254"/>
                <a:gd name="T2" fmla="*/ 112 w 223"/>
                <a:gd name="T3" fmla="*/ 254 h 254"/>
                <a:gd name="T4" fmla="*/ 223 w 223"/>
                <a:gd name="T5" fmla="*/ 191 h 254"/>
                <a:gd name="T6" fmla="*/ 223 w 223"/>
                <a:gd name="T7" fmla="*/ 63 h 254"/>
                <a:gd name="T8" fmla="*/ 112 w 223"/>
                <a:gd name="T9" fmla="*/ 0 h 254"/>
                <a:gd name="T10" fmla="*/ 0 w 223"/>
                <a:gd name="T11" fmla="*/ 63 h 254"/>
                <a:gd name="T12" fmla="*/ 0 w 223"/>
                <a:gd name="T13" fmla="*/ 191 h 254"/>
                <a:gd name="T14" fmla="*/ 7 w 223"/>
                <a:gd name="T15" fmla="*/ 68 h 254"/>
                <a:gd name="T16" fmla="*/ 112 w 223"/>
                <a:gd name="T17" fmla="*/ 8 h 254"/>
                <a:gd name="T18" fmla="*/ 217 w 223"/>
                <a:gd name="T19" fmla="*/ 68 h 254"/>
                <a:gd name="T20" fmla="*/ 217 w 223"/>
                <a:gd name="T21" fmla="*/ 186 h 254"/>
                <a:gd name="T22" fmla="*/ 112 w 223"/>
                <a:gd name="T23" fmla="*/ 245 h 254"/>
                <a:gd name="T24" fmla="*/ 7 w 223"/>
                <a:gd name="T25" fmla="*/ 186 h 254"/>
                <a:gd name="T26" fmla="*/ 7 w 223"/>
                <a:gd name="T27" fmla="*/ 6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54">
                  <a:moveTo>
                    <a:pt x="0" y="191"/>
                  </a:moveTo>
                  <a:lnTo>
                    <a:pt x="112" y="254"/>
                  </a:lnTo>
                  <a:lnTo>
                    <a:pt x="223" y="191"/>
                  </a:lnTo>
                  <a:lnTo>
                    <a:pt x="223" y="63"/>
                  </a:lnTo>
                  <a:lnTo>
                    <a:pt x="112" y="0"/>
                  </a:lnTo>
                  <a:lnTo>
                    <a:pt x="0" y="63"/>
                  </a:lnTo>
                  <a:lnTo>
                    <a:pt x="0" y="191"/>
                  </a:lnTo>
                  <a:close/>
                  <a:moveTo>
                    <a:pt x="7" y="68"/>
                  </a:moveTo>
                  <a:lnTo>
                    <a:pt x="112" y="8"/>
                  </a:lnTo>
                  <a:lnTo>
                    <a:pt x="217" y="68"/>
                  </a:lnTo>
                  <a:lnTo>
                    <a:pt x="217" y="186"/>
                  </a:lnTo>
                  <a:lnTo>
                    <a:pt x="112" y="245"/>
                  </a:lnTo>
                  <a:lnTo>
                    <a:pt x="7" y="186"/>
                  </a:lnTo>
                  <a:lnTo>
                    <a:pt x="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1" name="Freeform 39">
              <a:extLst>
                <a:ext uri="{FF2B5EF4-FFF2-40B4-BE49-F238E27FC236}">
                  <a16:creationId xmlns:a16="http://schemas.microsoft.com/office/drawing/2014/main" id="{03802BE6-F165-48C6-AA42-B228246A5BDC}"/>
                </a:ext>
              </a:extLst>
            </p:cNvPr>
            <p:cNvSpPr>
              <a:spLocks/>
            </p:cNvSpPr>
            <p:nvPr/>
          </p:nvSpPr>
          <p:spPr bwMode="auto">
            <a:xfrm>
              <a:off x="4888" y="1758"/>
              <a:ext cx="57" cy="839"/>
            </a:xfrm>
            <a:custGeom>
              <a:avLst/>
              <a:gdLst>
                <a:gd name="T0" fmla="*/ 12 w 34"/>
                <a:gd name="T1" fmla="*/ 0 h 496"/>
                <a:gd name="T2" fmla="*/ 12 w 34"/>
                <a:gd name="T3" fmla="*/ 464 h 496"/>
                <a:gd name="T4" fmla="*/ 0 w 34"/>
                <a:gd name="T5" fmla="*/ 480 h 496"/>
                <a:gd name="T6" fmla="*/ 17 w 34"/>
                <a:gd name="T7" fmla="*/ 496 h 496"/>
                <a:gd name="T8" fmla="*/ 34 w 34"/>
                <a:gd name="T9" fmla="*/ 480 h 496"/>
                <a:gd name="T10" fmla="*/ 22 w 34"/>
                <a:gd name="T11" fmla="*/ 464 h 496"/>
                <a:gd name="T12" fmla="*/ 22 w 34"/>
                <a:gd name="T13" fmla="*/ 0 h 496"/>
                <a:gd name="T14" fmla="*/ 12 w 34"/>
                <a:gd name="T15" fmla="*/ 0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96">
                  <a:moveTo>
                    <a:pt x="12" y="0"/>
                  </a:moveTo>
                  <a:cubicBezTo>
                    <a:pt x="12" y="464"/>
                    <a:pt x="12" y="464"/>
                    <a:pt x="12" y="464"/>
                  </a:cubicBezTo>
                  <a:cubicBezTo>
                    <a:pt x="5" y="467"/>
                    <a:pt x="0" y="473"/>
                    <a:pt x="0" y="480"/>
                  </a:cubicBezTo>
                  <a:cubicBezTo>
                    <a:pt x="0" y="489"/>
                    <a:pt x="8" y="496"/>
                    <a:pt x="17" y="496"/>
                  </a:cubicBezTo>
                  <a:cubicBezTo>
                    <a:pt x="26" y="496"/>
                    <a:pt x="34" y="489"/>
                    <a:pt x="34" y="480"/>
                  </a:cubicBezTo>
                  <a:cubicBezTo>
                    <a:pt x="34" y="473"/>
                    <a:pt x="29" y="467"/>
                    <a:pt x="22" y="464"/>
                  </a:cubicBezTo>
                  <a:cubicBezTo>
                    <a:pt x="22" y="0"/>
                    <a:pt x="22" y="0"/>
                    <a:pt x="2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2" name="Freeform 40">
              <a:extLst>
                <a:ext uri="{FF2B5EF4-FFF2-40B4-BE49-F238E27FC236}">
                  <a16:creationId xmlns:a16="http://schemas.microsoft.com/office/drawing/2014/main" id="{FC697B0D-1511-46C6-B265-571A7D5470DC}"/>
                </a:ext>
              </a:extLst>
            </p:cNvPr>
            <p:cNvSpPr>
              <a:spLocks/>
            </p:cNvSpPr>
            <p:nvPr/>
          </p:nvSpPr>
          <p:spPr bwMode="auto">
            <a:xfrm>
              <a:off x="2403" y="548"/>
              <a:ext cx="76" cy="87"/>
            </a:xfrm>
            <a:custGeom>
              <a:avLst/>
              <a:gdLst>
                <a:gd name="T0" fmla="*/ 0 w 76"/>
                <a:gd name="T1" fmla="*/ 44 h 87"/>
                <a:gd name="T2" fmla="*/ 38 w 76"/>
                <a:gd name="T3" fmla="*/ 65 h 87"/>
                <a:gd name="T4" fmla="*/ 76 w 76"/>
                <a:gd name="T5" fmla="*/ 87 h 87"/>
                <a:gd name="T6" fmla="*/ 76 w 76"/>
                <a:gd name="T7" fmla="*/ 44 h 87"/>
                <a:gd name="T8" fmla="*/ 76 w 76"/>
                <a:gd name="T9" fmla="*/ 0 h 87"/>
                <a:gd name="T10" fmla="*/ 38 w 76"/>
                <a:gd name="T11" fmla="*/ 22 h 87"/>
                <a:gd name="T12" fmla="*/ 0 w 7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76" h="87">
                  <a:moveTo>
                    <a:pt x="0" y="44"/>
                  </a:moveTo>
                  <a:lnTo>
                    <a:pt x="38" y="65"/>
                  </a:lnTo>
                  <a:lnTo>
                    <a:pt x="76" y="87"/>
                  </a:lnTo>
                  <a:lnTo>
                    <a:pt x="76" y="44"/>
                  </a:lnTo>
                  <a:lnTo>
                    <a:pt x="76" y="0"/>
                  </a:lnTo>
                  <a:lnTo>
                    <a:pt x="38" y="22"/>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3" name="Freeform 41">
              <a:extLst>
                <a:ext uri="{FF2B5EF4-FFF2-40B4-BE49-F238E27FC236}">
                  <a16:creationId xmlns:a16="http://schemas.microsoft.com/office/drawing/2014/main" id="{2A6049E8-A69A-496E-8FDA-A2CA242FE4C8}"/>
                </a:ext>
              </a:extLst>
            </p:cNvPr>
            <p:cNvSpPr>
              <a:spLocks/>
            </p:cNvSpPr>
            <p:nvPr/>
          </p:nvSpPr>
          <p:spPr bwMode="auto">
            <a:xfrm>
              <a:off x="5282" y="1689"/>
              <a:ext cx="722" cy="716"/>
            </a:xfrm>
            <a:custGeom>
              <a:avLst/>
              <a:gdLst>
                <a:gd name="T0" fmla="*/ 0 w 427"/>
                <a:gd name="T1" fmla="*/ 8 h 423"/>
                <a:gd name="T2" fmla="*/ 396 w 427"/>
                <a:gd name="T3" fmla="*/ 398 h 423"/>
                <a:gd name="T4" fmla="*/ 394 w 427"/>
                <a:gd name="T5" fmla="*/ 407 h 423"/>
                <a:gd name="T6" fmla="*/ 410 w 427"/>
                <a:gd name="T7" fmla="*/ 423 h 423"/>
                <a:gd name="T8" fmla="*/ 427 w 427"/>
                <a:gd name="T9" fmla="*/ 407 h 423"/>
                <a:gd name="T10" fmla="*/ 410 w 427"/>
                <a:gd name="T11" fmla="*/ 391 h 423"/>
                <a:gd name="T12" fmla="*/ 404 w 427"/>
                <a:gd name="T13" fmla="*/ 392 h 423"/>
                <a:gd name="T14" fmla="*/ 105 w 427"/>
                <a:gd name="T15" fmla="*/ 97 h 423"/>
                <a:gd name="T16" fmla="*/ 208 w 427"/>
                <a:gd name="T17" fmla="*/ 97 h 423"/>
                <a:gd name="T18" fmla="*/ 284 w 427"/>
                <a:gd name="T19" fmla="*/ 171 h 423"/>
                <a:gd name="T20" fmla="*/ 292 w 427"/>
                <a:gd name="T21" fmla="*/ 164 h 423"/>
                <a:gd name="T22" fmla="*/ 213 w 427"/>
                <a:gd name="T23" fmla="*/ 86 h 423"/>
                <a:gd name="T24" fmla="*/ 95 w 427"/>
                <a:gd name="T25" fmla="*/ 86 h 423"/>
                <a:gd name="T26" fmla="*/ 7 w 427"/>
                <a:gd name="T27" fmla="*/ 0 h 423"/>
                <a:gd name="T28" fmla="*/ 0 w 427"/>
                <a:gd name="T29" fmla="*/ 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423">
                  <a:moveTo>
                    <a:pt x="0" y="8"/>
                  </a:moveTo>
                  <a:cubicBezTo>
                    <a:pt x="396" y="398"/>
                    <a:pt x="396" y="398"/>
                    <a:pt x="396" y="398"/>
                  </a:cubicBezTo>
                  <a:cubicBezTo>
                    <a:pt x="394" y="401"/>
                    <a:pt x="394" y="404"/>
                    <a:pt x="394" y="407"/>
                  </a:cubicBezTo>
                  <a:cubicBezTo>
                    <a:pt x="394" y="416"/>
                    <a:pt x="401" y="423"/>
                    <a:pt x="410" y="423"/>
                  </a:cubicBezTo>
                  <a:cubicBezTo>
                    <a:pt x="419" y="423"/>
                    <a:pt x="427" y="416"/>
                    <a:pt x="427" y="407"/>
                  </a:cubicBezTo>
                  <a:cubicBezTo>
                    <a:pt x="427" y="398"/>
                    <a:pt x="419" y="391"/>
                    <a:pt x="410" y="391"/>
                  </a:cubicBezTo>
                  <a:cubicBezTo>
                    <a:pt x="408" y="391"/>
                    <a:pt x="406" y="391"/>
                    <a:pt x="404" y="392"/>
                  </a:cubicBezTo>
                  <a:cubicBezTo>
                    <a:pt x="105" y="97"/>
                    <a:pt x="105" y="97"/>
                    <a:pt x="105" y="97"/>
                  </a:cubicBezTo>
                  <a:cubicBezTo>
                    <a:pt x="208" y="97"/>
                    <a:pt x="208" y="97"/>
                    <a:pt x="208" y="97"/>
                  </a:cubicBezTo>
                  <a:cubicBezTo>
                    <a:pt x="284" y="171"/>
                    <a:pt x="284" y="171"/>
                    <a:pt x="284" y="171"/>
                  </a:cubicBezTo>
                  <a:cubicBezTo>
                    <a:pt x="292" y="164"/>
                    <a:pt x="292" y="164"/>
                    <a:pt x="292" y="164"/>
                  </a:cubicBezTo>
                  <a:cubicBezTo>
                    <a:pt x="213" y="86"/>
                    <a:pt x="213" y="86"/>
                    <a:pt x="213" y="86"/>
                  </a:cubicBezTo>
                  <a:cubicBezTo>
                    <a:pt x="95" y="86"/>
                    <a:pt x="95" y="86"/>
                    <a:pt x="95" y="86"/>
                  </a:cubicBezTo>
                  <a:cubicBezTo>
                    <a:pt x="7" y="0"/>
                    <a:pt x="7" y="0"/>
                    <a:pt x="7" y="0"/>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4" name="Freeform 42">
              <a:extLst>
                <a:ext uri="{FF2B5EF4-FFF2-40B4-BE49-F238E27FC236}">
                  <a16:creationId xmlns:a16="http://schemas.microsoft.com/office/drawing/2014/main" id="{DE2AB1B4-9F16-458F-832D-4298C13D744D}"/>
                </a:ext>
              </a:extLst>
            </p:cNvPr>
            <p:cNvSpPr>
              <a:spLocks/>
            </p:cNvSpPr>
            <p:nvPr/>
          </p:nvSpPr>
          <p:spPr bwMode="auto">
            <a:xfrm>
              <a:off x="4505" y="455"/>
              <a:ext cx="88" cy="98"/>
            </a:xfrm>
            <a:custGeom>
              <a:avLst/>
              <a:gdLst>
                <a:gd name="T0" fmla="*/ 87 w 88"/>
                <a:gd name="T1" fmla="*/ 49 h 98"/>
                <a:gd name="T2" fmla="*/ 88 w 88"/>
                <a:gd name="T3" fmla="*/ 0 h 98"/>
                <a:gd name="T4" fmla="*/ 44 w 88"/>
                <a:gd name="T5" fmla="*/ 24 h 98"/>
                <a:gd name="T6" fmla="*/ 0 w 88"/>
                <a:gd name="T7" fmla="*/ 48 h 98"/>
                <a:gd name="T8" fmla="*/ 43 w 88"/>
                <a:gd name="T9" fmla="*/ 73 h 98"/>
                <a:gd name="T10" fmla="*/ 87 w 88"/>
                <a:gd name="T11" fmla="*/ 98 h 98"/>
                <a:gd name="T12" fmla="*/ 87 w 88"/>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87" y="49"/>
                  </a:moveTo>
                  <a:lnTo>
                    <a:pt x="88" y="0"/>
                  </a:lnTo>
                  <a:lnTo>
                    <a:pt x="44" y="24"/>
                  </a:lnTo>
                  <a:lnTo>
                    <a:pt x="0" y="48"/>
                  </a:lnTo>
                  <a:lnTo>
                    <a:pt x="43" y="73"/>
                  </a:lnTo>
                  <a:lnTo>
                    <a:pt x="87" y="98"/>
                  </a:lnTo>
                  <a:lnTo>
                    <a:pt x="8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5" name="Freeform 43">
              <a:extLst>
                <a:ext uri="{FF2B5EF4-FFF2-40B4-BE49-F238E27FC236}">
                  <a16:creationId xmlns:a16="http://schemas.microsoft.com/office/drawing/2014/main" id="{A469FF59-7774-4FD5-91D6-F017B0988ACE}"/>
                </a:ext>
              </a:extLst>
            </p:cNvPr>
            <p:cNvSpPr>
              <a:spLocks/>
            </p:cNvSpPr>
            <p:nvPr/>
          </p:nvSpPr>
          <p:spPr bwMode="auto">
            <a:xfrm>
              <a:off x="4626" y="455"/>
              <a:ext cx="86" cy="98"/>
            </a:xfrm>
            <a:custGeom>
              <a:avLst/>
              <a:gdLst>
                <a:gd name="T0" fmla="*/ 84 w 86"/>
                <a:gd name="T1" fmla="*/ 49 h 98"/>
                <a:gd name="T2" fmla="*/ 86 w 86"/>
                <a:gd name="T3" fmla="*/ 0 h 98"/>
                <a:gd name="T4" fmla="*/ 42 w 86"/>
                <a:gd name="T5" fmla="*/ 24 h 98"/>
                <a:gd name="T6" fmla="*/ 0 w 86"/>
                <a:gd name="T7" fmla="*/ 48 h 98"/>
                <a:gd name="T8" fmla="*/ 42 w 86"/>
                <a:gd name="T9" fmla="*/ 73 h 98"/>
                <a:gd name="T10" fmla="*/ 84 w 86"/>
                <a:gd name="T11" fmla="*/ 98 h 98"/>
                <a:gd name="T12" fmla="*/ 84 w 86"/>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84" y="49"/>
                  </a:moveTo>
                  <a:lnTo>
                    <a:pt x="86" y="0"/>
                  </a:lnTo>
                  <a:lnTo>
                    <a:pt x="42" y="24"/>
                  </a:lnTo>
                  <a:lnTo>
                    <a:pt x="0" y="48"/>
                  </a:lnTo>
                  <a:lnTo>
                    <a:pt x="42" y="73"/>
                  </a:lnTo>
                  <a:lnTo>
                    <a:pt x="84" y="98"/>
                  </a:lnTo>
                  <a:lnTo>
                    <a:pt x="8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6" name="Freeform 44">
              <a:extLst>
                <a:ext uri="{FF2B5EF4-FFF2-40B4-BE49-F238E27FC236}">
                  <a16:creationId xmlns:a16="http://schemas.microsoft.com/office/drawing/2014/main" id="{57BF2BDB-8446-410D-BF0D-21DBE8A6D3D2}"/>
                </a:ext>
              </a:extLst>
            </p:cNvPr>
            <p:cNvSpPr>
              <a:spLocks/>
            </p:cNvSpPr>
            <p:nvPr/>
          </p:nvSpPr>
          <p:spPr bwMode="auto">
            <a:xfrm>
              <a:off x="5469" y="17"/>
              <a:ext cx="98" cy="86"/>
            </a:xfrm>
            <a:custGeom>
              <a:avLst/>
              <a:gdLst>
                <a:gd name="T0" fmla="*/ 98 w 98"/>
                <a:gd name="T1" fmla="*/ 86 h 86"/>
                <a:gd name="T2" fmla="*/ 75 w 98"/>
                <a:gd name="T3" fmla="*/ 42 h 86"/>
                <a:gd name="T4" fmla="*/ 51 w 98"/>
                <a:gd name="T5" fmla="*/ 0 h 86"/>
                <a:gd name="T6" fmla="*/ 26 w 98"/>
                <a:gd name="T7" fmla="*/ 41 h 86"/>
                <a:gd name="T8" fmla="*/ 0 w 98"/>
                <a:gd name="T9" fmla="*/ 83 h 86"/>
                <a:gd name="T10" fmla="*/ 49 w 98"/>
                <a:gd name="T11" fmla="*/ 85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2"/>
                  </a:lnTo>
                  <a:lnTo>
                    <a:pt x="51" y="0"/>
                  </a:lnTo>
                  <a:lnTo>
                    <a:pt x="26" y="41"/>
                  </a:lnTo>
                  <a:lnTo>
                    <a:pt x="0" y="83"/>
                  </a:lnTo>
                  <a:lnTo>
                    <a:pt x="49" y="85"/>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7" name="Freeform 45">
              <a:extLst>
                <a:ext uri="{FF2B5EF4-FFF2-40B4-BE49-F238E27FC236}">
                  <a16:creationId xmlns:a16="http://schemas.microsoft.com/office/drawing/2014/main" id="{8045339B-605C-48D0-BA58-F82CA3884C28}"/>
                </a:ext>
              </a:extLst>
            </p:cNvPr>
            <p:cNvSpPr>
              <a:spLocks/>
            </p:cNvSpPr>
            <p:nvPr/>
          </p:nvSpPr>
          <p:spPr bwMode="auto">
            <a:xfrm>
              <a:off x="5469" y="134"/>
              <a:ext cx="98" cy="86"/>
            </a:xfrm>
            <a:custGeom>
              <a:avLst/>
              <a:gdLst>
                <a:gd name="T0" fmla="*/ 98 w 98"/>
                <a:gd name="T1" fmla="*/ 86 h 86"/>
                <a:gd name="T2" fmla="*/ 75 w 98"/>
                <a:gd name="T3" fmla="*/ 44 h 86"/>
                <a:gd name="T4" fmla="*/ 51 w 98"/>
                <a:gd name="T5" fmla="*/ 0 h 86"/>
                <a:gd name="T6" fmla="*/ 26 w 98"/>
                <a:gd name="T7" fmla="*/ 42 h 86"/>
                <a:gd name="T8" fmla="*/ 0 w 98"/>
                <a:gd name="T9" fmla="*/ 84 h 86"/>
                <a:gd name="T10" fmla="*/ 49 w 98"/>
                <a:gd name="T11" fmla="*/ 86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4"/>
                  </a:lnTo>
                  <a:lnTo>
                    <a:pt x="51" y="0"/>
                  </a:lnTo>
                  <a:lnTo>
                    <a:pt x="26" y="42"/>
                  </a:lnTo>
                  <a:lnTo>
                    <a:pt x="0" y="84"/>
                  </a:lnTo>
                  <a:lnTo>
                    <a:pt x="49" y="86"/>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8" name="Freeform 46">
              <a:extLst>
                <a:ext uri="{FF2B5EF4-FFF2-40B4-BE49-F238E27FC236}">
                  <a16:creationId xmlns:a16="http://schemas.microsoft.com/office/drawing/2014/main" id="{BFA190CB-E608-4867-8280-E12731D19D3C}"/>
                </a:ext>
              </a:extLst>
            </p:cNvPr>
            <p:cNvSpPr>
              <a:spLocks noEditPoints="1"/>
            </p:cNvSpPr>
            <p:nvPr/>
          </p:nvSpPr>
          <p:spPr bwMode="auto">
            <a:xfrm>
              <a:off x="1526" y="448"/>
              <a:ext cx="1008" cy="286"/>
            </a:xfrm>
            <a:custGeom>
              <a:avLst/>
              <a:gdLst>
                <a:gd name="T0" fmla="*/ 1 w 596"/>
                <a:gd name="T1" fmla="*/ 90 h 169"/>
                <a:gd name="T2" fmla="*/ 25 w 596"/>
                <a:gd name="T3" fmla="*/ 109 h 169"/>
                <a:gd name="T4" fmla="*/ 50 w 596"/>
                <a:gd name="T5" fmla="*/ 90 h 169"/>
                <a:gd name="T6" fmla="*/ 337 w 596"/>
                <a:gd name="T7" fmla="*/ 90 h 169"/>
                <a:gd name="T8" fmla="*/ 306 w 596"/>
                <a:gd name="T9" fmla="*/ 120 h 169"/>
                <a:gd name="T10" fmla="*/ 156 w 596"/>
                <a:gd name="T11" fmla="*/ 120 h 169"/>
                <a:gd name="T12" fmla="*/ 141 w 596"/>
                <a:gd name="T13" fmla="*/ 109 h 169"/>
                <a:gd name="T14" fmla="*/ 124 w 596"/>
                <a:gd name="T15" fmla="*/ 125 h 169"/>
                <a:gd name="T16" fmla="*/ 141 w 596"/>
                <a:gd name="T17" fmla="*/ 141 h 169"/>
                <a:gd name="T18" fmla="*/ 156 w 596"/>
                <a:gd name="T19" fmla="*/ 130 h 169"/>
                <a:gd name="T20" fmla="*/ 310 w 596"/>
                <a:gd name="T21" fmla="*/ 130 h 169"/>
                <a:gd name="T22" fmla="*/ 351 w 596"/>
                <a:gd name="T23" fmla="*/ 90 h 169"/>
                <a:gd name="T24" fmla="*/ 456 w 596"/>
                <a:gd name="T25" fmla="*/ 90 h 169"/>
                <a:gd name="T26" fmla="*/ 596 w 596"/>
                <a:gd name="T27" fmla="*/ 169 h 169"/>
                <a:gd name="T28" fmla="*/ 596 w 596"/>
                <a:gd name="T29" fmla="*/ 0 h 169"/>
                <a:gd name="T30" fmla="*/ 456 w 596"/>
                <a:gd name="T31" fmla="*/ 80 h 169"/>
                <a:gd name="T32" fmla="*/ 50 w 596"/>
                <a:gd name="T33" fmla="*/ 80 h 169"/>
                <a:gd name="T34" fmla="*/ 25 w 596"/>
                <a:gd name="T35" fmla="*/ 60 h 169"/>
                <a:gd name="T36" fmla="*/ 1 w 596"/>
                <a:gd name="T37" fmla="*/ 80 h 169"/>
                <a:gd name="T38" fmla="*/ 0 w 596"/>
                <a:gd name="T39" fmla="*/ 80 h 169"/>
                <a:gd name="T40" fmla="*/ 0 w 596"/>
                <a:gd name="T41" fmla="*/ 90 h 169"/>
                <a:gd name="T42" fmla="*/ 1 w 596"/>
                <a:gd name="T43" fmla="*/ 90 h 169"/>
                <a:gd name="T44" fmla="*/ 586 w 596"/>
                <a:gd name="T45" fmla="*/ 18 h 169"/>
                <a:gd name="T46" fmla="*/ 586 w 596"/>
                <a:gd name="T47" fmla="*/ 152 h 169"/>
                <a:gd name="T48" fmla="*/ 468 w 596"/>
                <a:gd name="T49" fmla="*/ 85 h 169"/>
                <a:gd name="T50" fmla="*/ 586 w 596"/>
                <a:gd name="T51" fmla="*/ 1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6" h="169">
                  <a:moveTo>
                    <a:pt x="1" y="90"/>
                  </a:moveTo>
                  <a:cubicBezTo>
                    <a:pt x="3" y="101"/>
                    <a:pt x="13" y="109"/>
                    <a:pt x="25" y="109"/>
                  </a:cubicBezTo>
                  <a:cubicBezTo>
                    <a:pt x="37" y="109"/>
                    <a:pt x="47" y="101"/>
                    <a:pt x="50" y="90"/>
                  </a:cubicBezTo>
                  <a:cubicBezTo>
                    <a:pt x="337" y="90"/>
                    <a:pt x="337" y="90"/>
                    <a:pt x="337" y="90"/>
                  </a:cubicBezTo>
                  <a:cubicBezTo>
                    <a:pt x="306" y="120"/>
                    <a:pt x="306" y="120"/>
                    <a:pt x="306" y="120"/>
                  </a:cubicBezTo>
                  <a:cubicBezTo>
                    <a:pt x="156" y="120"/>
                    <a:pt x="156" y="120"/>
                    <a:pt x="156" y="120"/>
                  </a:cubicBezTo>
                  <a:cubicBezTo>
                    <a:pt x="154" y="113"/>
                    <a:pt x="148" y="109"/>
                    <a:pt x="141" y="109"/>
                  </a:cubicBezTo>
                  <a:cubicBezTo>
                    <a:pt x="132" y="109"/>
                    <a:pt x="124" y="116"/>
                    <a:pt x="124" y="125"/>
                  </a:cubicBezTo>
                  <a:cubicBezTo>
                    <a:pt x="124" y="134"/>
                    <a:pt x="132" y="141"/>
                    <a:pt x="141" y="141"/>
                  </a:cubicBezTo>
                  <a:cubicBezTo>
                    <a:pt x="148" y="141"/>
                    <a:pt x="154" y="137"/>
                    <a:pt x="156" y="130"/>
                  </a:cubicBezTo>
                  <a:cubicBezTo>
                    <a:pt x="310" y="130"/>
                    <a:pt x="310" y="130"/>
                    <a:pt x="310" y="130"/>
                  </a:cubicBezTo>
                  <a:cubicBezTo>
                    <a:pt x="351" y="90"/>
                    <a:pt x="351" y="90"/>
                    <a:pt x="351" y="90"/>
                  </a:cubicBezTo>
                  <a:cubicBezTo>
                    <a:pt x="456" y="90"/>
                    <a:pt x="456" y="90"/>
                    <a:pt x="456" y="90"/>
                  </a:cubicBezTo>
                  <a:cubicBezTo>
                    <a:pt x="596" y="169"/>
                    <a:pt x="596" y="169"/>
                    <a:pt x="596" y="169"/>
                  </a:cubicBezTo>
                  <a:cubicBezTo>
                    <a:pt x="596" y="0"/>
                    <a:pt x="596" y="0"/>
                    <a:pt x="596" y="0"/>
                  </a:cubicBezTo>
                  <a:cubicBezTo>
                    <a:pt x="456" y="80"/>
                    <a:pt x="456" y="80"/>
                    <a:pt x="456" y="80"/>
                  </a:cubicBezTo>
                  <a:cubicBezTo>
                    <a:pt x="50" y="80"/>
                    <a:pt x="50" y="80"/>
                    <a:pt x="50" y="80"/>
                  </a:cubicBezTo>
                  <a:cubicBezTo>
                    <a:pt x="47" y="68"/>
                    <a:pt x="37" y="60"/>
                    <a:pt x="25" y="60"/>
                  </a:cubicBezTo>
                  <a:cubicBezTo>
                    <a:pt x="13" y="60"/>
                    <a:pt x="3" y="68"/>
                    <a:pt x="1" y="80"/>
                  </a:cubicBezTo>
                  <a:cubicBezTo>
                    <a:pt x="0" y="80"/>
                    <a:pt x="0" y="80"/>
                    <a:pt x="0" y="80"/>
                  </a:cubicBezTo>
                  <a:cubicBezTo>
                    <a:pt x="0" y="90"/>
                    <a:pt x="0" y="90"/>
                    <a:pt x="0" y="90"/>
                  </a:cubicBezTo>
                  <a:lnTo>
                    <a:pt x="1" y="90"/>
                  </a:lnTo>
                  <a:close/>
                  <a:moveTo>
                    <a:pt x="586" y="18"/>
                  </a:moveTo>
                  <a:cubicBezTo>
                    <a:pt x="586" y="152"/>
                    <a:pt x="586" y="152"/>
                    <a:pt x="586" y="152"/>
                  </a:cubicBezTo>
                  <a:cubicBezTo>
                    <a:pt x="468" y="85"/>
                    <a:pt x="468" y="85"/>
                    <a:pt x="468" y="85"/>
                  </a:cubicBezTo>
                  <a:lnTo>
                    <a:pt x="58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9" name="Freeform 47">
              <a:extLst>
                <a:ext uri="{FF2B5EF4-FFF2-40B4-BE49-F238E27FC236}">
                  <a16:creationId xmlns:a16="http://schemas.microsoft.com/office/drawing/2014/main" id="{6CE7AFB7-E2D8-4686-AA2A-F984F7CD1AC8}"/>
                </a:ext>
              </a:extLst>
            </p:cNvPr>
            <p:cNvSpPr>
              <a:spLocks/>
            </p:cNvSpPr>
            <p:nvPr/>
          </p:nvSpPr>
          <p:spPr bwMode="auto">
            <a:xfrm>
              <a:off x="2302" y="294"/>
              <a:ext cx="683" cy="192"/>
            </a:xfrm>
            <a:custGeom>
              <a:avLst/>
              <a:gdLst>
                <a:gd name="T0" fmla="*/ 670 w 683"/>
                <a:gd name="T1" fmla="*/ 192 h 192"/>
                <a:gd name="T2" fmla="*/ 683 w 683"/>
                <a:gd name="T3" fmla="*/ 180 h 192"/>
                <a:gd name="T4" fmla="*/ 536 w 683"/>
                <a:gd name="T5" fmla="*/ 0 h 192"/>
                <a:gd name="T6" fmla="*/ 0 w 683"/>
                <a:gd name="T7" fmla="*/ 0 h 192"/>
                <a:gd name="T8" fmla="*/ 0 w 683"/>
                <a:gd name="T9" fmla="*/ 19 h 192"/>
                <a:gd name="T10" fmla="*/ 528 w 683"/>
                <a:gd name="T11" fmla="*/ 19 h 192"/>
                <a:gd name="T12" fmla="*/ 670 w 683"/>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683" h="192">
                  <a:moveTo>
                    <a:pt x="670" y="192"/>
                  </a:moveTo>
                  <a:lnTo>
                    <a:pt x="683" y="180"/>
                  </a:lnTo>
                  <a:lnTo>
                    <a:pt x="536" y="0"/>
                  </a:lnTo>
                  <a:lnTo>
                    <a:pt x="0" y="0"/>
                  </a:lnTo>
                  <a:lnTo>
                    <a:pt x="0" y="19"/>
                  </a:lnTo>
                  <a:lnTo>
                    <a:pt x="528" y="19"/>
                  </a:lnTo>
                  <a:lnTo>
                    <a:pt x="67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0" name="Freeform 48">
              <a:extLst>
                <a:ext uri="{FF2B5EF4-FFF2-40B4-BE49-F238E27FC236}">
                  <a16:creationId xmlns:a16="http://schemas.microsoft.com/office/drawing/2014/main" id="{84A77905-162B-44A4-B8C9-61B6AEA37FF9}"/>
                </a:ext>
              </a:extLst>
            </p:cNvPr>
            <p:cNvSpPr>
              <a:spLocks noEditPoints="1"/>
            </p:cNvSpPr>
            <p:nvPr/>
          </p:nvSpPr>
          <p:spPr bwMode="auto">
            <a:xfrm>
              <a:off x="5441" y="1267"/>
              <a:ext cx="715" cy="187"/>
            </a:xfrm>
            <a:custGeom>
              <a:avLst/>
              <a:gdLst>
                <a:gd name="T0" fmla="*/ 112 w 423"/>
                <a:gd name="T1" fmla="*/ 50 h 110"/>
                <a:gd name="T2" fmla="*/ 56 w 423"/>
                <a:gd name="T3" fmla="*/ 0 h 110"/>
                <a:gd name="T4" fmla="*/ 0 w 423"/>
                <a:gd name="T5" fmla="*/ 55 h 110"/>
                <a:gd name="T6" fmla="*/ 56 w 423"/>
                <a:gd name="T7" fmla="*/ 110 h 110"/>
                <a:gd name="T8" fmla="*/ 112 w 423"/>
                <a:gd name="T9" fmla="*/ 60 h 110"/>
                <a:gd name="T10" fmla="*/ 391 w 423"/>
                <a:gd name="T11" fmla="*/ 60 h 110"/>
                <a:gd name="T12" fmla="*/ 406 w 423"/>
                <a:gd name="T13" fmla="*/ 71 h 110"/>
                <a:gd name="T14" fmla="*/ 423 w 423"/>
                <a:gd name="T15" fmla="*/ 55 h 110"/>
                <a:gd name="T16" fmla="*/ 406 w 423"/>
                <a:gd name="T17" fmla="*/ 38 h 110"/>
                <a:gd name="T18" fmla="*/ 390 w 423"/>
                <a:gd name="T19" fmla="*/ 50 h 110"/>
                <a:gd name="T20" fmla="*/ 112 w 423"/>
                <a:gd name="T21" fmla="*/ 50 h 110"/>
                <a:gd name="T22" fmla="*/ 56 w 423"/>
                <a:gd name="T23" fmla="*/ 100 h 110"/>
                <a:gd name="T24" fmla="*/ 11 w 423"/>
                <a:gd name="T25" fmla="*/ 55 h 110"/>
                <a:gd name="T26" fmla="*/ 56 w 423"/>
                <a:gd name="T27" fmla="*/ 10 h 110"/>
                <a:gd name="T28" fmla="*/ 102 w 423"/>
                <a:gd name="T29" fmla="*/ 55 h 110"/>
                <a:gd name="T30" fmla="*/ 56 w 423"/>
                <a:gd name="T31"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110">
                  <a:moveTo>
                    <a:pt x="112" y="50"/>
                  </a:moveTo>
                  <a:cubicBezTo>
                    <a:pt x="109" y="22"/>
                    <a:pt x="85" y="0"/>
                    <a:pt x="56" y="0"/>
                  </a:cubicBezTo>
                  <a:cubicBezTo>
                    <a:pt x="25" y="0"/>
                    <a:pt x="0" y="25"/>
                    <a:pt x="0" y="55"/>
                  </a:cubicBezTo>
                  <a:cubicBezTo>
                    <a:pt x="0" y="86"/>
                    <a:pt x="25" y="110"/>
                    <a:pt x="56" y="110"/>
                  </a:cubicBezTo>
                  <a:cubicBezTo>
                    <a:pt x="85" y="110"/>
                    <a:pt x="109" y="88"/>
                    <a:pt x="112" y="60"/>
                  </a:cubicBezTo>
                  <a:cubicBezTo>
                    <a:pt x="391" y="60"/>
                    <a:pt x="391" y="60"/>
                    <a:pt x="391" y="60"/>
                  </a:cubicBezTo>
                  <a:cubicBezTo>
                    <a:pt x="393" y="67"/>
                    <a:pt x="399" y="71"/>
                    <a:pt x="406" y="71"/>
                  </a:cubicBezTo>
                  <a:cubicBezTo>
                    <a:pt x="415" y="71"/>
                    <a:pt x="423" y="64"/>
                    <a:pt x="423" y="55"/>
                  </a:cubicBezTo>
                  <a:cubicBezTo>
                    <a:pt x="423" y="46"/>
                    <a:pt x="415" y="38"/>
                    <a:pt x="406" y="38"/>
                  </a:cubicBezTo>
                  <a:cubicBezTo>
                    <a:pt x="399" y="38"/>
                    <a:pt x="392" y="43"/>
                    <a:pt x="390" y="50"/>
                  </a:cubicBezTo>
                  <a:lnTo>
                    <a:pt x="112" y="50"/>
                  </a:lnTo>
                  <a:close/>
                  <a:moveTo>
                    <a:pt x="56" y="100"/>
                  </a:moveTo>
                  <a:cubicBezTo>
                    <a:pt x="31" y="100"/>
                    <a:pt x="11" y="80"/>
                    <a:pt x="11" y="55"/>
                  </a:cubicBezTo>
                  <a:cubicBezTo>
                    <a:pt x="11" y="30"/>
                    <a:pt x="31" y="10"/>
                    <a:pt x="56" y="10"/>
                  </a:cubicBezTo>
                  <a:cubicBezTo>
                    <a:pt x="81" y="10"/>
                    <a:pt x="102" y="30"/>
                    <a:pt x="102" y="55"/>
                  </a:cubicBezTo>
                  <a:cubicBezTo>
                    <a:pt x="102" y="80"/>
                    <a:pt x="81" y="100"/>
                    <a:pt x="56"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1" name="Freeform 49">
              <a:extLst>
                <a:ext uri="{FF2B5EF4-FFF2-40B4-BE49-F238E27FC236}">
                  <a16:creationId xmlns:a16="http://schemas.microsoft.com/office/drawing/2014/main" id="{98832E14-A687-4C19-9187-BB094C729CE9}"/>
                </a:ext>
              </a:extLst>
            </p:cNvPr>
            <p:cNvSpPr>
              <a:spLocks/>
            </p:cNvSpPr>
            <p:nvPr/>
          </p:nvSpPr>
          <p:spPr bwMode="auto">
            <a:xfrm>
              <a:off x="5009" y="2178"/>
              <a:ext cx="127" cy="144"/>
            </a:xfrm>
            <a:custGeom>
              <a:avLst/>
              <a:gdLst>
                <a:gd name="T0" fmla="*/ 0 w 127"/>
                <a:gd name="T1" fmla="*/ 35 h 144"/>
                <a:gd name="T2" fmla="*/ 0 w 127"/>
                <a:gd name="T3" fmla="*/ 108 h 144"/>
                <a:gd name="T4" fmla="*/ 65 w 127"/>
                <a:gd name="T5" fmla="*/ 144 h 144"/>
                <a:gd name="T6" fmla="*/ 127 w 127"/>
                <a:gd name="T7" fmla="*/ 108 h 144"/>
                <a:gd name="T8" fmla="*/ 127 w 127"/>
                <a:gd name="T9" fmla="*/ 35 h 144"/>
                <a:gd name="T10" fmla="*/ 65 w 127"/>
                <a:gd name="T11" fmla="*/ 0 h 144"/>
                <a:gd name="T12" fmla="*/ 0 w 127"/>
                <a:gd name="T13" fmla="*/ 35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0" y="35"/>
                  </a:moveTo>
                  <a:lnTo>
                    <a:pt x="0" y="108"/>
                  </a:lnTo>
                  <a:lnTo>
                    <a:pt x="65" y="144"/>
                  </a:lnTo>
                  <a:lnTo>
                    <a:pt x="127" y="108"/>
                  </a:lnTo>
                  <a:lnTo>
                    <a:pt x="127" y="35"/>
                  </a:lnTo>
                  <a:lnTo>
                    <a:pt x="65"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2" name="Freeform 50">
              <a:extLst>
                <a:ext uri="{FF2B5EF4-FFF2-40B4-BE49-F238E27FC236}">
                  <a16:creationId xmlns:a16="http://schemas.microsoft.com/office/drawing/2014/main" id="{DB302A47-4484-46DF-A4A5-2C7C4525CA50}"/>
                </a:ext>
              </a:extLst>
            </p:cNvPr>
            <p:cNvSpPr>
              <a:spLocks/>
            </p:cNvSpPr>
            <p:nvPr/>
          </p:nvSpPr>
          <p:spPr bwMode="auto">
            <a:xfrm>
              <a:off x="2999" y="252"/>
              <a:ext cx="126" cy="144"/>
            </a:xfrm>
            <a:custGeom>
              <a:avLst/>
              <a:gdLst>
                <a:gd name="T0" fmla="*/ 62 w 126"/>
                <a:gd name="T1" fmla="*/ 144 h 144"/>
                <a:gd name="T2" fmla="*/ 126 w 126"/>
                <a:gd name="T3" fmla="*/ 108 h 144"/>
                <a:gd name="T4" fmla="*/ 126 w 126"/>
                <a:gd name="T5" fmla="*/ 36 h 144"/>
                <a:gd name="T6" fmla="*/ 62 w 126"/>
                <a:gd name="T7" fmla="*/ 0 h 144"/>
                <a:gd name="T8" fmla="*/ 0 w 126"/>
                <a:gd name="T9" fmla="*/ 36 h 144"/>
                <a:gd name="T10" fmla="*/ 0 w 126"/>
                <a:gd name="T11" fmla="*/ 108 h 144"/>
                <a:gd name="T12" fmla="*/ 62 w 126"/>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6" h="144">
                  <a:moveTo>
                    <a:pt x="62" y="144"/>
                  </a:moveTo>
                  <a:lnTo>
                    <a:pt x="126" y="108"/>
                  </a:lnTo>
                  <a:lnTo>
                    <a:pt x="126" y="36"/>
                  </a:lnTo>
                  <a:lnTo>
                    <a:pt x="62" y="0"/>
                  </a:lnTo>
                  <a:lnTo>
                    <a:pt x="0" y="36"/>
                  </a:lnTo>
                  <a:lnTo>
                    <a:pt x="0" y="108"/>
                  </a:lnTo>
                  <a:lnTo>
                    <a:pt x="6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3" name="Freeform 51">
              <a:extLst>
                <a:ext uri="{FF2B5EF4-FFF2-40B4-BE49-F238E27FC236}">
                  <a16:creationId xmlns:a16="http://schemas.microsoft.com/office/drawing/2014/main" id="{56FA7390-E14B-4B87-A058-1D988F22AB10}"/>
                </a:ext>
              </a:extLst>
            </p:cNvPr>
            <p:cNvSpPr>
              <a:spLocks noEditPoints="1"/>
            </p:cNvSpPr>
            <p:nvPr/>
          </p:nvSpPr>
          <p:spPr bwMode="auto">
            <a:xfrm>
              <a:off x="3386" y="714"/>
              <a:ext cx="291" cy="332"/>
            </a:xfrm>
            <a:custGeom>
              <a:avLst/>
              <a:gdLst>
                <a:gd name="T0" fmla="*/ 291 w 291"/>
                <a:gd name="T1" fmla="*/ 332 h 332"/>
                <a:gd name="T2" fmla="*/ 291 w 291"/>
                <a:gd name="T3" fmla="*/ 0 h 332"/>
                <a:gd name="T4" fmla="*/ 0 w 291"/>
                <a:gd name="T5" fmla="*/ 166 h 332"/>
                <a:gd name="T6" fmla="*/ 291 w 291"/>
                <a:gd name="T7" fmla="*/ 332 h 332"/>
                <a:gd name="T8" fmla="*/ 274 w 291"/>
                <a:gd name="T9" fmla="*/ 166 h 332"/>
                <a:gd name="T10" fmla="*/ 274 w 291"/>
                <a:gd name="T11" fmla="*/ 301 h 332"/>
                <a:gd name="T12" fmla="*/ 35 w 291"/>
                <a:gd name="T13" fmla="*/ 166 h 332"/>
                <a:gd name="T14" fmla="*/ 274 w 291"/>
                <a:gd name="T15" fmla="*/ 31 h 332"/>
                <a:gd name="T16" fmla="*/ 274 w 291"/>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332">
                  <a:moveTo>
                    <a:pt x="291" y="332"/>
                  </a:moveTo>
                  <a:lnTo>
                    <a:pt x="291" y="0"/>
                  </a:lnTo>
                  <a:lnTo>
                    <a:pt x="0" y="166"/>
                  </a:lnTo>
                  <a:lnTo>
                    <a:pt x="291" y="332"/>
                  </a:lnTo>
                  <a:close/>
                  <a:moveTo>
                    <a:pt x="274" y="166"/>
                  </a:moveTo>
                  <a:lnTo>
                    <a:pt x="274" y="301"/>
                  </a:lnTo>
                  <a:lnTo>
                    <a:pt x="35" y="166"/>
                  </a:lnTo>
                  <a:lnTo>
                    <a:pt x="274" y="31"/>
                  </a:lnTo>
                  <a:lnTo>
                    <a:pt x="274"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4" name="Freeform 52">
              <a:extLst>
                <a:ext uri="{FF2B5EF4-FFF2-40B4-BE49-F238E27FC236}">
                  <a16:creationId xmlns:a16="http://schemas.microsoft.com/office/drawing/2014/main" id="{660C3168-E3D1-411F-AD26-7E825A023F73}"/>
                </a:ext>
              </a:extLst>
            </p:cNvPr>
            <p:cNvSpPr>
              <a:spLocks noEditPoints="1"/>
            </p:cNvSpPr>
            <p:nvPr/>
          </p:nvSpPr>
          <p:spPr bwMode="auto">
            <a:xfrm>
              <a:off x="4771" y="2652"/>
              <a:ext cx="291" cy="248"/>
            </a:xfrm>
            <a:custGeom>
              <a:avLst/>
              <a:gdLst>
                <a:gd name="T0" fmla="*/ 145 w 291"/>
                <a:gd name="T1" fmla="*/ 248 h 248"/>
                <a:gd name="T2" fmla="*/ 291 w 291"/>
                <a:gd name="T3" fmla="*/ 0 h 248"/>
                <a:gd name="T4" fmla="*/ 0 w 291"/>
                <a:gd name="T5" fmla="*/ 0 h 248"/>
                <a:gd name="T6" fmla="*/ 145 w 291"/>
                <a:gd name="T7" fmla="*/ 248 h 248"/>
                <a:gd name="T8" fmla="*/ 145 w 291"/>
                <a:gd name="T9" fmla="*/ 214 h 248"/>
                <a:gd name="T10" fmla="*/ 30 w 291"/>
                <a:gd name="T11" fmla="*/ 18 h 248"/>
                <a:gd name="T12" fmla="*/ 260 w 291"/>
                <a:gd name="T13" fmla="*/ 18 h 248"/>
                <a:gd name="T14" fmla="*/ 145 w 291"/>
                <a:gd name="T15" fmla="*/ 214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48">
                  <a:moveTo>
                    <a:pt x="145" y="248"/>
                  </a:moveTo>
                  <a:lnTo>
                    <a:pt x="291" y="0"/>
                  </a:lnTo>
                  <a:lnTo>
                    <a:pt x="0" y="0"/>
                  </a:lnTo>
                  <a:lnTo>
                    <a:pt x="145" y="248"/>
                  </a:lnTo>
                  <a:close/>
                  <a:moveTo>
                    <a:pt x="145" y="214"/>
                  </a:moveTo>
                  <a:lnTo>
                    <a:pt x="30" y="18"/>
                  </a:lnTo>
                  <a:lnTo>
                    <a:pt x="260" y="18"/>
                  </a:lnTo>
                  <a:lnTo>
                    <a:pt x="145"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5" name="Oval 53">
              <a:extLst>
                <a:ext uri="{FF2B5EF4-FFF2-40B4-BE49-F238E27FC236}">
                  <a16:creationId xmlns:a16="http://schemas.microsoft.com/office/drawing/2014/main" id="{0B1A3613-2930-4297-8DEE-667CDAB2C33F}"/>
                </a:ext>
              </a:extLst>
            </p:cNvPr>
            <p:cNvSpPr>
              <a:spLocks noChangeArrowheads="1"/>
            </p:cNvSpPr>
            <p:nvPr/>
          </p:nvSpPr>
          <p:spPr bwMode="auto">
            <a:xfrm>
              <a:off x="3234" y="474"/>
              <a:ext cx="135" cy="1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6" name="Oval 54">
              <a:extLst>
                <a:ext uri="{FF2B5EF4-FFF2-40B4-BE49-F238E27FC236}">
                  <a16:creationId xmlns:a16="http://schemas.microsoft.com/office/drawing/2014/main" id="{42CD0CB4-A8D4-436E-AD12-D5CCB64353B3}"/>
                </a:ext>
              </a:extLst>
            </p:cNvPr>
            <p:cNvSpPr>
              <a:spLocks noChangeArrowheads="1"/>
            </p:cNvSpPr>
            <p:nvPr/>
          </p:nvSpPr>
          <p:spPr bwMode="auto">
            <a:xfrm>
              <a:off x="5075" y="646"/>
              <a:ext cx="237" cy="2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7" name="Freeform 55">
              <a:extLst>
                <a:ext uri="{FF2B5EF4-FFF2-40B4-BE49-F238E27FC236}">
                  <a16:creationId xmlns:a16="http://schemas.microsoft.com/office/drawing/2014/main" id="{6A831134-76B7-44CF-A066-E8D8C2B3E203}"/>
                </a:ext>
              </a:extLst>
            </p:cNvPr>
            <p:cNvSpPr>
              <a:spLocks/>
            </p:cNvSpPr>
            <p:nvPr/>
          </p:nvSpPr>
          <p:spPr bwMode="auto">
            <a:xfrm>
              <a:off x="5419" y="3234"/>
              <a:ext cx="99" cy="113"/>
            </a:xfrm>
            <a:custGeom>
              <a:avLst/>
              <a:gdLst>
                <a:gd name="T0" fmla="*/ 0 w 99"/>
                <a:gd name="T1" fmla="*/ 28 h 113"/>
                <a:gd name="T2" fmla="*/ 50 w 99"/>
                <a:gd name="T3" fmla="*/ 0 h 113"/>
                <a:gd name="T4" fmla="*/ 99 w 99"/>
                <a:gd name="T5" fmla="*/ 28 h 113"/>
                <a:gd name="T6" fmla="*/ 99 w 99"/>
                <a:gd name="T7" fmla="*/ 84 h 113"/>
                <a:gd name="T8" fmla="*/ 50 w 99"/>
                <a:gd name="T9" fmla="*/ 113 h 113"/>
                <a:gd name="T10" fmla="*/ 0 w 99"/>
                <a:gd name="T11" fmla="*/ 84 h 113"/>
                <a:gd name="T12" fmla="*/ 0 w 99"/>
                <a:gd name="T13" fmla="*/ 28 h 113"/>
              </a:gdLst>
              <a:ahLst/>
              <a:cxnLst>
                <a:cxn ang="0">
                  <a:pos x="T0" y="T1"/>
                </a:cxn>
                <a:cxn ang="0">
                  <a:pos x="T2" y="T3"/>
                </a:cxn>
                <a:cxn ang="0">
                  <a:pos x="T4" y="T5"/>
                </a:cxn>
                <a:cxn ang="0">
                  <a:pos x="T6" y="T7"/>
                </a:cxn>
                <a:cxn ang="0">
                  <a:pos x="T8" y="T9"/>
                </a:cxn>
                <a:cxn ang="0">
                  <a:pos x="T10" y="T11"/>
                </a:cxn>
                <a:cxn ang="0">
                  <a:pos x="T12" y="T13"/>
                </a:cxn>
              </a:cxnLst>
              <a:rect l="0" t="0" r="r" b="b"/>
              <a:pathLst>
                <a:path w="99" h="113">
                  <a:moveTo>
                    <a:pt x="0" y="28"/>
                  </a:moveTo>
                  <a:lnTo>
                    <a:pt x="50" y="0"/>
                  </a:lnTo>
                  <a:lnTo>
                    <a:pt x="99" y="28"/>
                  </a:lnTo>
                  <a:lnTo>
                    <a:pt x="99" y="84"/>
                  </a:lnTo>
                  <a:lnTo>
                    <a:pt x="50" y="113"/>
                  </a:lnTo>
                  <a:lnTo>
                    <a:pt x="0" y="84"/>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8" name="Freeform 56">
              <a:extLst>
                <a:ext uri="{FF2B5EF4-FFF2-40B4-BE49-F238E27FC236}">
                  <a16:creationId xmlns:a16="http://schemas.microsoft.com/office/drawing/2014/main" id="{CF45672E-A331-46BB-91B4-1476CDB5C391}"/>
                </a:ext>
              </a:extLst>
            </p:cNvPr>
            <p:cNvSpPr>
              <a:spLocks/>
            </p:cNvSpPr>
            <p:nvPr/>
          </p:nvSpPr>
          <p:spPr bwMode="auto">
            <a:xfrm>
              <a:off x="4333" y="1212"/>
              <a:ext cx="198" cy="226"/>
            </a:xfrm>
            <a:custGeom>
              <a:avLst/>
              <a:gdLst>
                <a:gd name="T0" fmla="*/ 0 w 198"/>
                <a:gd name="T1" fmla="*/ 57 h 226"/>
                <a:gd name="T2" fmla="*/ 100 w 198"/>
                <a:gd name="T3" fmla="*/ 0 h 226"/>
                <a:gd name="T4" fmla="*/ 198 w 198"/>
                <a:gd name="T5" fmla="*/ 57 h 226"/>
                <a:gd name="T6" fmla="*/ 198 w 198"/>
                <a:gd name="T7" fmla="*/ 170 h 226"/>
                <a:gd name="T8" fmla="*/ 100 w 198"/>
                <a:gd name="T9" fmla="*/ 226 h 226"/>
                <a:gd name="T10" fmla="*/ 0 w 198"/>
                <a:gd name="T11" fmla="*/ 170 h 226"/>
                <a:gd name="T12" fmla="*/ 0 w 198"/>
                <a:gd name="T13" fmla="*/ 57 h 226"/>
              </a:gdLst>
              <a:ahLst/>
              <a:cxnLst>
                <a:cxn ang="0">
                  <a:pos x="T0" y="T1"/>
                </a:cxn>
                <a:cxn ang="0">
                  <a:pos x="T2" y="T3"/>
                </a:cxn>
                <a:cxn ang="0">
                  <a:pos x="T4" y="T5"/>
                </a:cxn>
                <a:cxn ang="0">
                  <a:pos x="T6" y="T7"/>
                </a:cxn>
                <a:cxn ang="0">
                  <a:pos x="T8" y="T9"/>
                </a:cxn>
                <a:cxn ang="0">
                  <a:pos x="T10" y="T11"/>
                </a:cxn>
                <a:cxn ang="0">
                  <a:pos x="T12" y="T13"/>
                </a:cxn>
              </a:cxnLst>
              <a:rect l="0" t="0" r="r" b="b"/>
              <a:pathLst>
                <a:path w="198" h="226">
                  <a:moveTo>
                    <a:pt x="0" y="57"/>
                  </a:moveTo>
                  <a:lnTo>
                    <a:pt x="100" y="0"/>
                  </a:lnTo>
                  <a:lnTo>
                    <a:pt x="198" y="57"/>
                  </a:lnTo>
                  <a:lnTo>
                    <a:pt x="198" y="170"/>
                  </a:lnTo>
                  <a:lnTo>
                    <a:pt x="100" y="226"/>
                  </a:lnTo>
                  <a:lnTo>
                    <a:pt x="0" y="17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9" name="Freeform 57">
              <a:extLst>
                <a:ext uri="{FF2B5EF4-FFF2-40B4-BE49-F238E27FC236}">
                  <a16:creationId xmlns:a16="http://schemas.microsoft.com/office/drawing/2014/main" id="{F265AE7E-2F0A-432A-9B6A-7BE9D60AEFD1}"/>
                </a:ext>
              </a:extLst>
            </p:cNvPr>
            <p:cNvSpPr>
              <a:spLocks/>
            </p:cNvSpPr>
            <p:nvPr/>
          </p:nvSpPr>
          <p:spPr bwMode="auto">
            <a:xfrm>
              <a:off x="5145" y="1418"/>
              <a:ext cx="98" cy="112"/>
            </a:xfrm>
            <a:custGeom>
              <a:avLst/>
              <a:gdLst>
                <a:gd name="T0" fmla="*/ 0 w 98"/>
                <a:gd name="T1" fmla="*/ 29 h 112"/>
                <a:gd name="T2" fmla="*/ 49 w 98"/>
                <a:gd name="T3" fmla="*/ 0 h 112"/>
                <a:gd name="T4" fmla="*/ 98 w 98"/>
                <a:gd name="T5" fmla="*/ 29 h 112"/>
                <a:gd name="T6" fmla="*/ 98 w 98"/>
                <a:gd name="T7" fmla="*/ 83 h 112"/>
                <a:gd name="T8" fmla="*/ 49 w 98"/>
                <a:gd name="T9" fmla="*/ 112 h 112"/>
                <a:gd name="T10" fmla="*/ 0 w 98"/>
                <a:gd name="T11" fmla="*/ 83 h 112"/>
                <a:gd name="T12" fmla="*/ 0 w 98"/>
                <a:gd name="T13" fmla="*/ 29 h 112"/>
              </a:gdLst>
              <a:ahLst/>
              <a:cxnLst>
                <a:cxn ang="0">
                  <a:pos x="T0" y="T1"/>
                </a:cxn>
                <a:cxn ang="0">
                  <a:pos x="T2" y="T3"/>
                </a:cxn>
                <a:cxn ang="0">
                  <a:pos x="T4" y="T5"/>
                </a:cxn>
                <a:cxn ang="0">
                  <a:pos x="T6" y="T7"/>
                </a:cxn>
                <a:cxn ang="0">
                  <a:pos x="T8" y="T9"/>
                </a:cxn>
                <a:cxn ang="0">
                  <a:pos x="T10" y="T11"/>
                </a:cxn>
                <a:cxn ang="0">
                  <a:pos x="T12" y="T13"/>
                </a:cxn>
              </a:cxnLst>
              <a:rect l="0" t="0" r="r" b="b"/>
              <a:pathLst>
                <a:path w="98" h="112">
                  <a:moveTo>
                    <a:pt x="0" y="29"/>
                  </a:moveTo>
                  <a:lnTo>
                    <a:pt x="49" y="0"/>
                  </a:lnTo>
                  <a:lnTo>
                    <a:pt x="98" y="29"/>
                  </a:lnTo>
                  <a:lnTo>
                    <a:pt x="98" y="83"/>
                  </a:lnTo>
                  <a:lnTo>
                    <a:pt x="49" y="112"/>
                  </a:lnTo>
                  <a:lnTo>
                    <a:pt x="0" y="83"/>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0" name="Freeform 58">
              <a:extLst>
                <a:ext uri="{FF2B5EF4-FFF2-40B4-BE49-F238E27FC236}">
                  <a16:creationId xmlns:a16="http://schemas.microsoft.com/office/drawing/2014/main" id="{5F162F0B-F1BE-4EDF-A1C7-521E60B36585}"/>
                </a:ext>
              </a:extLst>
            </p:cNvPr>
            <p:cNvSpPr>
              <a:spLocks/>
            </p:cNvSpPr>
            <p:nvPr/>
          </p:nvSpPr>
          <p:spPr bwMode="auto">
            <a:xfrm>
              <a:off x="3525" y="829"/>
              <a:ext cx="89" cy="102"/>
            </a:xfrm>
            <a:custGeom>
              <a:avLst/>
              <a:gdLst>
                <a:gd name="T0" fmla="*/ 0 w 89"/>
                <a:gd name="T1" fmla="*/ 51 h 102"/>
                <a:gd name="T2" fmla="*/ 45 w 89"/>
                <a:gd name="T3" fmla="*/ 26 h 102"/>
                <a:gd name="T4" fmla="*/ 89 w 89"/>
                <a:gd name="T5" fmla="*/ 0 h 102"/>
                <a:gd name="T6" fmla="*/ 89 w 89"/>
                <a:gd name="T7" fmla="*/ 51 h 102"/>
                <a:gd name="T8" fmla="*/ 89 w 89"/>
                <a:gd name="T9" fmla="*/ 102 h 102"/>
                <a:gd name="T10" fmla="*/ 45 w 89"/>
                <a:gd name="T11" fmla="*/ 76 h 102"/>
                <a:gd name="T12" fmla="*/ 0 w 89"/>
                <a:gd name="T13" fmla="*/ 51 h 102"/>
              </a:gdLst>
              <a:ahLst/>
              <a:cxnLst>
                <a:cxn ang="0">
                  <a:pos x="T0" y="T1"/>
                </a:cxn>
                <a:cxn ang="0">
                  <a:pos x="T2" y="T3"/>
                </a:cxn>
                <a:cxn ang="0">
                  <a:pos x="T4" y="T5"/>
                </a:cxn>
                <a:cxn ang="0">
                  <a:pos x="T6" y="T7"/>
                </a:cxn>
                <a:cxn ang="0">
                  <a:pos x="T8" y="T9"/>
                </a:cxn>
                <a:cxn ang="0">
                  <a:pos x="T10" y="T11"/>
                </a:cxn>
                <a:cxn ang="0">
                  <a:pos x="T12" y="T13"/>
                </a:cxn>
              </a:cxnLst>
              <a:rect l="0" t="0" r="r" b="b"/>
              <a:pathLst>
                <a:path w="89" h="102">
                  <a:moveTo>
                    <a:pt x="0" y="51"/>
                  </a:moveTo>
                  <a:lnTo>
                    <a:pt x="45" y="26"/>
                  </a:lnTo>
                  <a:lnTo>
                    <a:pt x="89" y="0"/>
                  </a:lnTo>
                  <a:lnTo>
                    <a:pt x="89" y="51"/>
                  </a:lnTo>
                  <a:lnTo>
                    <a:pt x="89" y="102"/>
                  </a:lnTo>
                  <a:lnTo>
                    <a:pt x="45" y="76"/>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1" name="Freeform 59">
              <a:extLst>
                <a:ext uri="{FF2B5EF4-FFF2-40B4-BE49-F238E27FC236}">
                  <a16:creationId xmlns:a16="http://schemas.microsoft.com/office/drawing/2014/main" id="{9B5CB64B-4D90-4287-8B8B-669F80B1BFFC}"/>
                </a:ext>
              </a:extLst>
            </p:cNvPr>
            <p:cNvSpPr>
              <a:spLocks/>
            </p:cNvSpPr>
            <p:nvPr/>
          </p:nvSpPr>
          <p:spPr bwMode="auto">
            <a:xfrm>
              <a:off x="4872" y="2706"/>
              <a:ext cx="88" cy="76"/>
            </a:xfrm>
            <a:custGeom>
              <a:avLst/>
              <a:gdLst>
                <a:gd name="T0" fmla="*/ 44 w 88"/>
                <a:gd name="T1" fmla="*/ 76 h 76"/>
                <a:gd name="T2" fmla="*/ 22 w 88"/>
                <a:gd name="T3" fmla="*/ 37 h 76"/>
                <a:gd name="T4" fmla="*/ 0 w 88"/>
                <a:gd name="T5" fmla="*/ 0 h 76"/>
                <a:gd name="T6" fmla="*/ 44 w 88"/>
                <a:gd name="T7" fmla="*/ 0 h 76"/>
                <a:gd name="T8" fmla="*/ 88 w 88"/>
                <a:gd name="T9" fmla="*/ 0 h 76"/>
                <a:gd name="T10" fmla="*/ 66 w 88"/>
                <a:gd name="T11" fmla="*/ 37 h 76"/>
                <a:gd name="T12" fmla="*/ 44 w 88"/>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88" h="76">
                  <a:moveTo>
                    <a:pt x="44" y="76"/>
                  </a:moveTo>
                  <a:lnTo>
                    <a:pt x="22" y="37"/>
                  </a:lnTo>
                  <a:lnTo>
                    <a:pt x="0" y="0"/>
                  </a:lnTo>
                  <a:lnTo>
                    <a:pt x="44" y="0"/>
                  </a:lnTo>
                  <a:lnTo>
                    <a:pt x="88" y="0"/>
                  </a:lnTo>
                  <a:lnTo>
                    <a:pt x="66" y="37"/>
                  </a:lnTo>
                  <a:lnTo>
                    <a:pt x="4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63" name="Group 4">
            <a:extLst>
              <a:ext uri="{FF2B5EF4-FFF2-40B4-BE49-F238E27FC236}">
                <a16:creationId xmlns:a16="http://schemas.microsoft.com/office/drawing/2014/main" id="{FE7C67A2-205C-4EF6-AA68-433300813C84}"/>
              </a:ext>
            </a:extLst>
          </p:cNvPr>
          <p:cNvGrpSpPr>
            <a:grpSpLocks noChangeAspect="1"/>
          </p:cNvGrpSpPr>
          <p:nvPr/>
        </p:nvGrpSpPr>
        <p:grpSpPr bwMode="auto">
          <a:xfrm rot="10800000">
            <a:off x="-241257" y="4357250"/>
            <a:ext cx="3766340" cy="2677589"/>
            <a:chOff x="2074" y="-2"/>
            <a:chExt cx="4082" cy="2902"/>
          </a:xfrm>
          <a:solidFill>
            <a:srgbClr val="7030A0"/>
          </a:solidFill>
        </p:grpSpPr>
        <p:sp>
          <p:nvSpPr>
            <p:cNvPr id="64" name="Oval 5">
              <a:extLst>
                <a:ext uri="{FF2B5EF4-FFF2-40B4-BE49-F238E27FC236}">
                  <a16:creationId xmlns:a16="http://schemas.microsoft.com/office/drawing/2014/main" id="{E6F1752C-8581-4947-AF5B-51934624E8EA}"/>
                </a:ext>
              </a:extLst>
            </p:cNvPr>
            <p:cNvSpPr>
              <a:spLocks noChangeArrowheads="1"/>
            </p:cNvSpPr>
            <p:nvPr/>
          </p:nvSpPr>
          <p:spPr bwMode="auto">
            <a:xfrm>
              <a:off x="5919" y="2014"/>
              <a:ext cx="56"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5" name="Freeform 6">
              <a:extLst>
                <a:ext uri="{FF2B5EF4-FFF2-40B4-BE49-F238E27FC236}">
                  <a16:creationId xmlns:a16="http://schemas.microsoft.com/office/drawing/2014/main" id="{2C6F5700-B4A9-4D6F-9467-B69AC1F04BA0}"/>
                </a:ext>
              </a:extLst>
            </p:cNvPr>
            <p:cNvSpPr>
              <a:spLocks/>
            </p:cNvSpPr>
            <p:nvPr/>
          </p:nvSpPr>
          <p:spPr bwMode="auto">
            <a:xfrm>
              <a:off x="5747" y="701"/>
              <a:ext cx="122" cy="142"/>
            </a:xfrm>
            <a:custGeom>
              <a:avLst/>
              <a:gdLst>
                <a:gd name="T0" fmla="*/ 122 w 122"/>
                <a:gd name="T1" fmla="*/ 71 h 142"/>
                <a:gd name="T2" fmla="*/ 61 w 122"/>
                <a:gd name="T3" fmla="*/ 106 h 142"/>
                <a:gd name="T4" fmla="*/ 0 w 122"/>
                <a:gd name="T5" fmla="*/ 142 h 142"/>
                <a:gd name="T6" fmla="*/ 0 w 122"/>
                <a:gd name="T7" fmla="*/ 71 h 142"/>
                <a:gd name="T8" fmla="*/ 0 w 122"/>
                <a:gd name="T9" fmla="*/ 0 h 142"/>
                <a:gd name="T10" fmla="*/ 61 w 122"/>
                <a:gd name="T11" fmla="*/ 35 h 142"/>
                <a:gd name="T12" fmla="*/ 122 w 122"/>
                <a:gd name="T13" fmla="*/ 71 h 142"/>
              </a:gdLst>
              <a:ahLst/>
              <a:cxnLst>
                <a:cxn ang="0">
                  <a:pos x="T0" y="T1"/>
                </a:cxn>
                <a:cxn ang="0">
                  <a:pos x="T2" y="T3"/>
                </a:cxn>
                <a:cxn ang="0">
                  <a:pos x="T4" y="T5"/>
                </a:cxn>
                <a:cxn ang="0">
                  <a:pos x="T6" y="T7"/>
                </a:cxn>
                <a:cxn ang="0">
                  <a:pos x="T8" y="T9"/>
                </a:cxn>
                <a:cxn ang="0">
                  <a:pos x="T10" y="T11"/>
                </a:cxn>
                <a:cxn ang="0">
                  <a:pos x="T12" y="T13"/>
                </a:cxn>
              </a:cxnLst>
              <a:rect l="0" t="0" r="r" b="b"/>
              <a:pathLst>
                <a:path w="122" h="142">
                  <a:moveTo>
                    <a:pt x="122" y="71"/>
                  </a:moveTo>
                  <a:lnTo>
                    <a:pt x="61" y="106"/>
                  </a:lnTo>
                  <a:lnTo>
                    <a:pt x="0" y="142"/>
                  </a:lnTo>
                  <a:lnTo>
                    <a:pt x="0" y="71"/>
                  </a:lnTo>
                  <a:lnTo>
                    <a:pt x="0" y="0"/>
                  </a:lnTo>
                  <a:lnTo>
                    <a:pt x="61" y="35"/>
                  </a:lnTo>
                  <a:lnTo>
                    <a:pt x="12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6" name="Oval 7">
              <a:extLst>
                <a:ext uri="{FF2B5EF4-FFF2-40B4-BE49-F238E27FC236}">
                  <a16:creationId xmlns:a16="http://schemas.microsoft.com/office/drawing/2014/main" id="{5F2E342B-1B53-4EA4-9E5E-5514728EF696}"/>
                </a:ext>
              </a:extLst>
            </p:cNvPr>
            <p:cNvSpPr>
              <a:spLocks noChangeArrowheads="1"/>
            </p:cNvSpPr>
            <p:nvPr/>
          </p:nvSpPr>
          <p:spPr bwMode="auto">
            <a:xfrm>
              <a:off x="5167" y="74"/>
              <a:ext cx="55"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7" name="Freeform 8">
              <a:extLst>
                <a:ext uri="{FF2B5EF4-FFF2-40B4-BE49-F238E27FC236}">
                  <a16:creationId xmlns:a16="http://schemas.microsoft.com/office/drawing/2014/main" id="{4F79FF38-7010-4E8D-831C-92B60C50CD59}"/>
                </a:ext>
              </a:extLst>
            </p:cNvPr>
            <p:cNvSpPr>
              <a:spLocks noEditPoints="1"/>
            </p:cNvSpPr>
            <p:nvPr/>
          </p:nvSpPr>
          <p:spPr bwMode="auto">
            <a:xfrm>
              <a:off x="3181" y="421"/>
              <a:ext cx="242" cy="239"/>
            </a:xfrm>
            <a:custGeom>
              <a:avLst/>
              <a:gdLst>
                <a:gd name="T0" fmla="*/ 71 w 143"/>
                <a:gd name="T1" fmla="*/ 141 h 141"/>
                <a:gd name="T2" fmla="*/ 143 w 143"/>
                <a:gd name="T3" fmla="*/ 70 h 141"/>
                <a:gd name="T4" fmla="*/ 71 w 143"/>
                <a:gd name="T5" fmla="*/ 0 h 141"/>
                <a:gd name="T6" fmla="*/ 0 w 143"/>
                <a:gd name="T7" fmla="*/ 70 h 141"/>
                <a:gd name="T8" fmla="*/ 71 w 143"/>
                <a:gd name="T9" fmla="*/ 141 h 141"/>
                <a:gd name="T10" fmla="*/ 71 w 143"/>
                <a:gd name="T11" fmla="*/ 4 h 141"/>
                <a:gd name="T12" fmla="*/ 139 w 143"/>
                <a:gd name="T13" fmla="*/ 70 h 141"/>
                <a:gd name="T14" fmla="*/ 71 w 143"/>
                <a:gd name="T15" fmla="*/ 137 h 141"/>
                <a:gd name="T16" fmla="*/ 4 w 143"/>
                <a:gd name="T17" fmla="*/ 70 h 141"/>
                <a:gd name="T18" fmla="*/ 71 w 143"/>
                <a:gd name="T19"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1">
                  <a:moveTo>
                    <a:pt x="71" y="141"/>
                  </a:moveTo>
                  <a:cubicBezTo>
                    <a:pt x="111" y="141"/>
                    <a:pt x="143" y="109"/>
                    <a:pt x="143" y="70"/>
                  </a:cubicBezTo>
                  <a:cubicBezTo>
                    <a:pt x="143" y="32"/>
                    <a:pt x="111" y="0"/>
                    <a:pt x="71" y="0"/>
                  </a:cubicBezTo>
                  <a:cubicBezTo>
                    <a:pt x="32" y="0"/>
                    <a:pt x="0" y="32"/>
                    <a:pt x="0" y="70"/>
                  </a:cubicBezTo>
                  <a:cubicBezTo>
                    <a:pt x="0" y="109"/>
                    <a:pt x="32" y="141"/>
                    <a:pt x="71" y="141"/>
                  </a:cubicBezTo>
                  <a:close/>
                  <a:moveTo>
                    <a:pt x="71" y="4"/>
                  </a:moveTo>
                  <a:cubicBezTo>
                    <a:pt x="108" y="4"/>
                    <a:pt x="139" y="34"/>
                    <a:pt x="139" y="70"/>
                  </a:cubicBezTo>
                  <a:cubicBezTo>
                    <a:pt x="139" y="107"/>
                    <a:pt x="108" y="137"/>
                    <a:pt x="71" y="137"/>
                  </a:cubicBezTo>
                  <a:cubicBezTo>
                    <a:pt x="34" y="137"/>
                    <a:pt x="4" y="107"/>
                    <a:pt x="4" y="70"/>
                  </a:cubicBezTo>
                  <a:cubicBezTo>
                    <a:pt x="4" y="34"/>
                    <a:pt x="34" y="4"/>
                    <a:pt x="7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8" name="Freeform 9">
              <a:extLst>
                <a:ext uri="{FF2B5EF4-FFF2-40B4-BE49-F238E27FC236}">
                  <a16:creationId xmlns:a16="http://schemas.microsoft.com/office/drawing/2014/main" id="{EAA0DB13-F8F7-4838-AFDC-2C31B4A89197}"/>
                </a:ext>
              </a:extLst>
            </p:cNvPr>
            <p:cNvSpPr>
              <a:spLocks noEditPoints="1"/>
            </p:cNvSpPr>
            <p:nvPr/>
          </p:nvSpPr>
          <p:spPr bwMode="auto">
            <a:xfrm>
              <a:off x="5441" y="1498"/>
              <a:ext cx="189" cy="187"/>
            </a:xfrm>
            <a:custGeom>
              <a:avLst/>
              <a:gdLst>
                <a:gd name="T0" fmla="*/ 112 w 112"/>
                <a:gd name="T1" fmla="*/ 56 h 111"/>
                <a:gd name="T2" fmla="*/ 56 w 112"/>
                <a:gd name="T3" fmla="*/ 0 h 111"/>
                <a:gd name="T4" fmla="*/ 0 w 112"/>
                <a:gd name="T5" fmla="*/ 56 h 111"/>
                <a:gd name="T6" fmla="*/ 56 w 112"/>
                <a:gd name="T7" fmla="*/ 111 h 111"/>
                <a:gd name="T8" fmla="*/ 112 w 112"/>
                <a:gd name="T9" fmla="*/ 56 h 111"/>
                <a:gd name="T10" fmla="*/ 11 w 112"/>
                <a:gd name="T11" fmla="*/ 56 h 111"/>
                <a:gd name="T12" fmla="*/ 56 w 112"/>
                <a:gd name="T13" fmla="*/ 11 h 111"/>
                <a:gd name="T14" fmla="*/ 102 w 112"/>
                <a:gd name="T15" fmla="*/ 56 h 111"/>
                <a:gd name="T16" fmla="*/ 56 w 112"/>
                <a:gd name="T17" fmla="*/ 101 h 111"/>
                <a:gd name="T18" fmla="*/ 11 w 112"/>
                <a:gd name="T1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1">
                  <a:moveTo>
                    <a:pt x="112" y="56"/>
                  </a:moveTo>
                  <a:cubicBezTo>
                    <a:pt x="112" y="25"/>
                    <a:pt x="87" y="0"/>
                    <a:pt x="56" y="0"/>
                  </a:cubicBezTo>
                  <a:cubicBezTo>
                    <a:pt x="25" y="0"/>
                    <a:pt x="0" y="25"/>
                    <a:pt x="0" y="56"/>
                  </a:cubicBezTo>
                  <a:cubicBezTo>
                    <a:pt x="0" y="86"/>
                    <a:pt x="25" y="111"/>
                    <a:pt x="56" y="111"/>
                  </a:cubicBezTo>
                  <a:cubicBezTo>
                    <a:pt x="87" y="111"/>
                    <a:pt x="112" y="86"/>
                    <a:pt x="112" y="56"/>
                  </a:cubicBezTo>
                  <a:close/>
                  <a:moveTo>
                    <a:pt x="11" y="56"/>
                  </a:moveTo>
                  <a:cubicBezTo>
                    <a:pt x="11" y="31"/>
                    <a:pt x="31" y="11"/>
                    <a:pt x="56" y="11"/>
                  </a:cubicBezTo>
                  <a:cubicBezTo>
                    <a:pt x="81" y="11"/>
                    <a:pt x="102" y="31"/>
                    <a:pt x="102" y="56"/>
                  </a:cubicBezTo>
                  <a:cubicBezTo>
                    <a:pt x="102" y="80"/>
                    <a:pt x="81" y="101"/>
                    <a:pt x="56" y="101"/>
                  </a:cubicBezTo>
                  <a:cubicBezTo>
                    <a:pt x="31" y="101"/>
                    <a:pt x="11" y="80"/>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9" name="Oval 10">
              <a:extLst>
                <a:ext uri="{FF2B5EF4-FFF2-40B4-BE49-F238E27FC236}">
                  <a16:creationId xmlns:a16="http://schemas.microsoft.com/office/drawing/2014/main" id="{013D4C64-09CB-4688-9998-3362F25D1F94}"/>
                </a:ext>
              </a:extLst>
            </p:cNvPr>
            <p:cNvSpPr>
              <a:spLocks noChangeArrowheads="1"/>
            </p:cNvSpPr>
            <p:nvPr/>
          </p:nvSpPr>
          <p:spPr bwMode="auto">
            <a:xfrm>
              <a:off x="2943" y="640"/>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0" name="Freeform 11">
              <a:extLst>
                <a:ext uri="{FF2B5EF4-FFF2-40B4-BE49-F238E27FC236}">
                  <a16:creationId xmlns:a16="http://schemas.microsoft.com/office/drawing/2014/main" id="{E9A32BBD-F27E-4E26-94B0-573484281E5D}"/>
                </a:ext>
              </a:extLst>
            </p:cNvPr>
            <p:cNvSpPr>
              <a:spLocks noEditPoints="1"/>
            </p:cNvSpPr>
            <p:nvPr/>
          </p:nvSpPr>
          <p:spPr bwMode="auto">
            <a:xfrm>
              <a:off x="2074" y="-2"/>
              <a:ext cx="3877" cy="2555"/>
            </a:xfrm>
            <a:custGeom>
              <a:avLst/>
              <a:gdLst>
                <a:gd name="T0" fmla="*/ 425 w 2293"/>
                <a:gd name="T1" fmla="*/ 226 h 1510"/>
                <a:gd name="T2" fmla="*/ 327 w 2293"/>
                <a:gd name="T3" fmla="*/ 320 h 1510"/>
                <a:gd name="T4" fmla="*/ 726 w 2293"/>
                <a:gd name="T5" fmla="*/ 424 h 1510"/>
                <a:gd name="T6" fmla="*/ 1311 w 2293"/>
                <a:gd name="T7" fmla="*/ 457 h 1510"/>
                <a:gd name="T8" fmla="*/ 1374 w 2293"/>
                <a:gd name="T9" fmla="*/ 550 h 1510"/>
                <a:gd name="T10" fmla="*/ 1068 w 2293"/>
                <a:gd name="T11" fmla="*/ 571 h 1510"/>
                <a:gd name="T12" fmla="*/ 1571 w 2293"/>
                <a:gd name="T13" fmla="*/ 457 h 1510"/>
                <a:gd name="T14" fmla="*/ 1525 w 2293"/>
                <a:gd name="T15" fmla="*/ 708 h 1510"/>
                <a:gd name="T16" fmla="*/ 1395 w 2293"/>
                <a:gd name="T17" fmla="*/ 934 h 1510"/>
                <a:gd name="T18" fmla="*/ 1623 w 2293"/>
                <a:gd name="T19" fmla="*/ 611 h 1510"/>
                <a:gd name="T20" fmla="*/ 1755 w 2293"/>
                <a:gd name="T21" fmla="*/ 858 h 1510"/>
                <a:gd name="T22" fmla="*/ 1703 w 2293"/>
                <a:gd name="T23" fmla="*/ 769 h 1510"/>
                <a:gd name="T24" fmla="*/ 1596 w 2293"/>
                <a:gd name="T25" fmla="*/ 1196 h 1510"/>
                <a:gd name="T26" fmla="*/ 1527 w 2293"/>
                <a:gd name="T27" fmla="*/ 1288 h 1510"/>
                <a:gd name="T28" fmla="*/ 1607 w 2293"/>
                <a:gd name="T29" fmla="*/ 1019 h 1510"/>
                <a:gd name="T30" fmla="*/ 1635 w 2293"/>
                <a:gd name="T31" fmla="*/ 1331 h 1510"/>
                <a:gd name="T32" fmla="*/ 1840 w 2293"/>
                <a:gd name="T33" fmla="*/ 972 h 1510"/>
                <a:gd name="T34" fmla="*/ 1939 w 2293"/>
                <a:gd name="T35" fmla="*/ 1331 h 1510"/>
                <a:gd name="T36" fmla="*/ 1964 w 2293"/>
                <a:gd name="T37" fmla="*/ 1510 h 1510"/>
                <a:gd name="T38" fmla="*/ 1989 w 2293"/>
                <a:gd name="T39" fmla="*/ 1331 h 1510"/>
                <a:gd name="T40" fmla="*/ 1850 w 2293"/>
                <a:gd name="T41" fmla="*/ 972 h 1510"/>
                <a:gd name="T42" fmla="*/ 1879 w 2293"/>
                <a:gd name="T43" fmla="*/ 685 h 1510"/>
                <a:gd name="T44" fmla="*/ 2253 w 2293"/>
                <a:gd name="T45" fmla="*/ 680 h 1510"/>
                <a:gd name="T46" fmla="*/ 2056 w 2293"/>
                <a:gd name="T47" fmla="*/ 657 h 1510"/>
                <a:gd name="T48" fmla="*/ 2033 w 2293"/>
                <a:gd name="T49" fmla="*/ 269 h 1510"/>
                <a:gd name="T50" fmla="*/ 2268 w 2293"/>
                <a:gd name="T51" fmla="*/ 36 h 1510"/>
                <a:gd name="T52" fmla="*/ 2259 w 2293"/>
                <a:gd name="T53" fmla="*/ 22 h 1510"/>
                <a:gd name="T54" fmla="*/ 1845 w 2293"/>
                <a:gd name="T55" fmla="*/ 191 h 1510"/>
                <a:gd name="T56" fmla="*/ 1681 w 2293"/>
                <a:gd name="T57" fmla="*/ 282 h 1510"/>
                <a:gd name="T58" fmla="*/ 1272 w 2293"/>
                <a:gd name="T59" fmla="*/ 16 h 1510"/>
                <a:gd name="T60" fmla="*/ 1265 w 2293"/>
                <a:gd name="T61" fmla="*/ 30 h 1510"/>
                <a:gd name="T62" fmla="*/ 1216 w 2293"/>
                <a:gd name="T63" fmla="*/ 16 h 1510"/>
                <a:gd name="T64" fmla="*/ 1209 w 2293"/>
                <a:gd name="T65" fmla="*/ 30 h 1510"/>
                <a:gd name="T66" fmla="*/ 1138 w 2293"/>
                <a:gd name="T67" fmla="*/ 204 h 1510"/>
                <a:gd name="T68" fmla="*/ 1391 w 2293"/>
                <a:gd name="T69" fmla="*/ 210 h 1510"/>
                <a:gd name="T70" fmla="*/ 1448 w 2293"/>
                <a:gd name="T71" fmla="*/ 209 h 1510"/>
                <a:gd name="T72" fmla="*/ 1840 w 2293"/>
                <a:gd name="T73" fmla="*/ 687 h 1510"/>
                <a:gd name="T74" fmla="*/ 1360 w 2293"/>
                <a:gd name="T75" fmla="*/ 447 h 1510"/>
                <a:gd name="T76" fmla="*/ 948 w 2293"/>
                <a:gd name="T77" fmla="*/ 315 h 1510"/>
                <a:gd name="T78" fmla="*/ 515 w 2293"/>
                <a:gd name="T79" fmla="*/ 315 h 1510"/>
                <a:gd name="T80" fmla="*/ 0 w 2293"/>
                <a:gd name="T81" fmla="*/ 231 h 1510"/>
                <a:gd name="T82" fmla="*/ 1273 w 2293"/>
                <a:gd name="T83" fmla="*/ 853 h 1510"/>
                <a:gd name="T84" fmla="*/ 1516 w 2293"/>
                <a:gd name="T85" fmla="*/ 853 h 1510"/>
                <a:gd name="T86" fmla="*/ 1765 w 2293"/>
                <a:gd name="T87" fmla="*/ 826 h 1510"/>
                <a:gd name="T88" fmla="*/ 1869 w 2293"/>
                <a:gd name="T89" fmla="*/ 783 h 1510"/>
                <a:gd name="T90" fmla="*/ 1869 w 2293"/>
                <a:gd name="T91" fmla="*/ 783 h 1510"/>
                <a:gd name="T92" fmla="*/ 2039 w 2293"/>
                <a:gd name="T93" fmla="*/ 452 h 1510"/>
                <a:gd name="T94" fmla="*/ 1840 w 2293"/>
                <a:gd name="T95" fmla="*/ 643 h 1510"/>
                <a:gd name="T96" fmla="*/ 1845 w 2293"/>
                <a:gd name="T97" fmla="*/ 227 h 1510"/>
                <a:gd name="T98" fmla="*/ 2043 w 2293"/>
                <a:gd name="T99" fmla="*/ 452 h 1510"/>
                <a:gd name="T100" fmla="*/ 1845 w 2293"/>
                <a:gd name="T101" fmla="*/ 227 h 1510"/>
                <a:gd name="T102" fmla="*/ 1647 w 2293"/>
                <a:gd name="T103" fmla="*/ 452 h 1510"/>
                <a:gd name="T104" fmla="*/ 726 w 2293"/>
                <a:gd name="T105" fmla="*/ 227 h 1510"/>
                <a:gd name="T106" fmla="*/ 726 w 2293"/>
                <a:gd name="T107" fmla="*/ 227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3" h="1510">
                  <a:moveTo>
                    <a:pt x="25" y="255"/>
                  </a:moveTo>
                  <a:cubicBezTo>
                    <a:pt x="39" y="255"/>
                    <a:pt x="50" y="244"/>
                    <a:pt x="50" y="231"/>
                  </a:cubicBezTo>
                  <a:cubicBezTo>
                    <a:pt x="50" y="229"/>
                    <a:pt x="50" y="227"/>
                    <a:pt x="50" y="226"/>
                  </a:cubicBezTo>
                  <a:cubicBezTo>
                    <a:pt x="425" y="226"/>
                    <a:pt x="425" y="226"/>
                    <a:pt x="425" y="226"/>
                  </a:cubicBezTo>
                  <a:cubicBezTo>
                    <a:pt x="502" y="315"/>
                    <a:pt x="502" y="315"/>
                    <a:pt x="502" y="315"/>
                  </a:cubicBezTo>
                  <a:cubicBezTo>
                    <a:pt x="360" y="315"/>
                    <a:pt x="360" y="315"/>
                    <a:pt x="360" y="315"/>
                  </a:cubicBezTo>
                  <a:cubicBezTo>
                    <a:pt x="358" y="309"/>
                    <a:pt x="351" y="304"/>
                    <a:pt x="344" y="304"/>
                  </a:cubicBezTo>
                  <a:cubicBezTo>
                    <a:pt x="335" y="304"/>
                    <a:pt x="327" y="311"/>
                    <a:pt x="327" y="320"/>
                  </a:cubicBezTo>
                  <a:cubicBezTo>
                    <a:pt x="327" y="329"/>
                    <a:pt x="335" y="337"/>
                    <a:pt x="344" y="337"/>
                  </a:cubicBezTo>
                  <a:cubicBezTo>
                    <a:pt x="351" y="337"/>
                    <a:pt x="358" y="332"/>
                    <a:pt x="360" y="326"/>
                  </a:cubicBezTo>
                  <a:cubicBezTo>
                    <a:pt x="621" y="326"/>
                    <a:pt x="621" y="326"/>
                    <a:pt x="621" y="326"/>
                  </a:cubicBezTo>
                  <a:cubicBezTo>
                    <a:pt x="624" y="380"/>
                    <a:pt x="670" y="424"/>
                    <a:pt x="726" y="424"/>
                  </a:cubicBezTo>
                  <a:cubicBezTo>
                    <a:pt x="782" y="424"/>
                    <a:pt x="829" y="380"/>
                    <a:pt x="831" y="326"/>
                  </a:cubicBezTo>
                  <a:cubicBezTo>
                    <a:pt x="944" y="326"/>
                    <a:pt x="944" y="326"/>
                    <a:pt x="944" y="326"/>
                  </a:cubicBezTo>
                  <a:cubicBezTo>
                    <a:pt x="1077" y="457"/>
                    <a:pt x="1077" y="457"/>
                    <a:pt x="1077" y="457"/>
                  </a:cubicBezTo>
                  <a:cubicBezTo>
                    <a:pt x="1311" y="457"/>
                    <a:pt x="1311" y="457"/>
                    <a:pt x="1311" y="457"/>
                  </a:cubicBezTo>
                  <a:cubicBezTo>
                    <a:pt x="1314" y="468"/>
                    <a:pt x="1324" y="477"/>
                    <a:pt x="1336" y="477"/>
                  </a:cubicBezTo>
                  <a:cubicBezTo>
                    <a:pt x="1348" y="477"/>
                    <a:pt x="1358" y="468"/>
                    <a:pt x="1360" y="457"/>
                  </a:cubicBezTo>
                  <a:cubicBezTo>
                    <a:pt x="1468" y="457"/>
                    <a:pt x="1468" y="457"/>
                    <a:pt x="1468" y="457"/>
                  </a:cubicBezTo>
                  <a:cubicBezTo>
                    <a:pt x="1374" y="550"/>
                    <a:pt x="1374" y="550"/>
                    <a:pt x="1374" y="550"/>
                  </a:cubicBezTo>
                  <a:cubicBezTo>
                    <a:pt x="1084" y="550"/>
                    <a:pt x="1084" y="550"/>
                    <a:pt x="1084" y="550"/>
                  </a:cubicBezTo>
                  <a:cubicBezTo>
                    <a:pt x="1082" y="543"/>
                    <a:pt x="1075" y="539"/>
                    <a:pt x="1068" y="539"/>
                  </a:cubicBezTo>
                  <a:cubicBezTo>
                    <a:pt x="1059" y="539"/>
                    <a:pt x="1051" y="546"/>
                    <a:pt x="1051" y="555"/>
                  </a:cubicBezTo>
                  <a:cubicBezTo>
                    <a:pt x="1051" y="564"/>
                    <a:pt x="1059" y="571"/>
                    <a:pt x="1068" y="571"/>
                  </a:cubicBezTo>
                  <a:cubicBezTo>
                    <a:pt x="1075" y="571"/>
                    <a:pt x="1082" y="567"/>
                    <a:pt x="1084" y="560"/>
                  </a:cubicBezTo>
                  <a:cubicBezTo>
                    <a:pt x="1378" y="560"/>
                    <a:pt x="1378" y="560"/>
                    <a:pt x="1378" y="560"/>
                  </a:cubicBezTo>
                  <a:cubicBezTo>
                    <a:pt x="1483" y="457"/>
                    <a:pt x="1483" y="457"/>
                    <a:pt x="1483" y="457"/>
                  </a:cubicBezTo>
                  <a:cubicBezTo>
                    <a:pt x="1571" y="457"/>
                    <a:pt x="1571" y="457"/>
                    <a:pt x="1571" y="457"/>
                  </a:cubicBezTo>
                  <a:cubicBezTo>
                    <a:pt x="1572" y="511"/>
                    <a:pt x="1589" y="561"/>
                    <a:pt x="1617" y="603"/>
                  </a:cubicBezTo>
                  <a:cubicBezTo>
                    <a:pt x="1617" y="603"/>
                    <a:pt x="1617" y="603"/>
                    <a:pt x="1617" y="603"/>
                  </a:cubicBezTo>
                  <a:cubicBezTo>
                    <a:pt x="1517" y="701"/>
                    <a:pt x="1517" y="701"/>
                    <a:pt x="1517" y="701"/>
                  </a:cubicBezTo>
                  <a:cubicBezTo>
                    <a:pt x="1525" y="708"/>
                    <a:pt x="1525" y="708"/>
                    <a:pt x="1525" y="708"/>
                  </a:cubicBezTo>
                  <a:cubicBezTo>
                    <a:pt x="1395" y="634"/>
                    <a:pt x="1395" y="634"/>
                    <a:pt x="1395" y="634"/>
                  </a:cubicBezTo>
                  <a:cubicBezTo>
                    <a:pt x="1263" y="709"/>
                    <a:pt x="1263" y="709"/>
                    <a:pt x="1263" y="709"/>
                  </a:cubicBezTo>
                  <a:cubicBezTo>
                    <a:pt x="1263" y="859"/>
                    <a:pt x="1263" y="859"/>
                    <a:pt x="1263" y="859"/>
                  </a:cubicBezTo>
                  <a:cubicBezTo>
                    <a:pt x="1395" y="934"/>
                    <a:pt x="1395" y="934"/>
                    <a:pt x="1395" y="934"/>
                  </a:cubicBezTo>
                  <a:cubicBezTo>
                    <a:pt x="1526" y="859"/>
                    <a:pt x="1526" y="859"/>
                    <a:pt x="1526" y="859"/>
                  </a:cubicBezTo>
                  <a:cubicBezTo>
                    <a:pt x="1526" y="709"/>
                    <a:pt x="1526" y="709"/>
                    <a:pt x="1526" y="709"/>
                  </a:cubicBezTo>
                  <a:cubicBezTo>
                    <a:pt x="1525" y="708"/>
                    <a:pt x="1525" y="708"/>
                    <a:pt x="1525" y="708"/>
                  </a:cubicBezTo>
                  <a:cubicBezTo>
                    <a:pt x="1623" y="611"/>
                    <a:pt x="1623" y="611"/>
                    <a:pt x="1623" y="611"/>
                  </a:cubicBezTo>
                  <a:cubicBezTo>
                    <a:pt x="1672" y="677"/>
                    <a:pt x="1751" y="721"/>
                    <a:pt x="1840" y="723"/>
                  </a:cubicBezTo>
                  <a:cubicBezTo>
                    <a:pt x="1840" y="772"/>
                    <a:pt x="1840" y="772"/>
                    <a:pt x="1840" y="772"/>
                  </a:cubicBezTo>
                  <a:cubicBezTo>
                    <a:pt x="1755" y="821"/>
                    <a:pt x="1755" y="821"/>
                    <a:pt x="1755" y="821"/>
                  </a:cubicBezTo>
                  <a:cubicBezTo>
                    <a:pt x="1755" y="858"/>
                    <a:pt x="1755" y="858"/>
                    <a:pt x="1755" y="858"/>
                  </a:cubicBezTo>
                  <a:cubicBezTo>
                    <a:pt x="1680" y="932"/>
                    <a:pt x="1680" y="932"/>
                    <a:pt x="1680" y="932"/>
                  </a:cubicBezTo>
                  <a:cubicBezTo>
                    <a:pt x="1680" y="807"/>
                    <a:pt x="1680" y="807"/>
                    <a:pt x="1680" y="807"/>
                  </a:cubicBezTo>
                  <a:cubicBezTo>
                    <a:pt x="1711" y="776"/>
                    <a:pt x="1711" y="776"/>
                    <a:pt x="1711" y="776"/>
                  </a:cubicBezTo>
                  <a:cubicBezTo>
                    <a:pt x="1703" y="769"/>
                    <a:pt x="1703" y="769"/>
                    <a:pt x="1703" y="769"/>
                  </a:cubicBezTo>
                  <a:cubicBezTo>
                    <a:pt x="1669" y="803"/>
                    <a:pt x="1669" y="803"/>
                    <a:pt x="1669" y="803"/>
                  </a:cubicBezTo>
                  <a:cubicBezTo>
                    <a:pt x="1669" y="943"/>
                    <a:pt x="1669" y="943"/>
                    <a:pt x="1669" y="943"/>
                  </a:cubicBezTo>
                  <a:cubicBezTo>
                    <a:pt x="1596" y="1015"/>
                    <a:pt x="1596" y="1015"/>
                    <a:pt x="1596" y="1015"/>
                  </a:cubicBezTo>
                  <a:cubicBezTo>
                    <a:pt x="1596" y="1196"/>
                    <a:pt x="1596" y="1196"/>
                    <a:pt x="1596" y="1196"/>
                  </a:cubicBezTo>
                  <a:cubicBezTo>
                    <a:pt x="1535" y="1257"/>
                    <a:pt x="1535" y="1257"/>
                    <a:pt x="1535" y="1257"/>
                  </a:cubicBezTo>
                  <a:cubicBezTo>
                    <a:pt x="1533" y="1256"/>
                    <a:pt x="1530" y="1255"/>
                    <a:pt x="1527" y="1255"/>
                  </a:cubicBezTo>
                  <a:cubicBezTo>
                    <a:pt x="1518" y="1255"/>
                    <a:pt x="1511" y="1262"/>
                    <a:pt x="1511" y="1271"/>
                  </a:cubicBezTo>
                  <a:cubicBezTo>
                    <a:pt x="1511" y="1280"/>
                    <a:pt x="1518" y="1288"/>
                    <a:pt x="1527" y="1288"/>
                  </a:cubicBezTo>
                  <a:cubicBezTo>
                    <a:pt x="1537" y="1288"/>
                    <a:pt x="1544" y="1280"/>
                    <a:pt x="1544" y="1271"/>
                  </a:cubicBezTo>
                  <a:cubicBezTo>
                    <a:pt x="1544" y="1269"/>
                    <a:pt x="1543" y="1266"/>
                    <a:pt x="1542" y="1264"/>
                  </a:cubicBezTo>
                  <a:cubicBezTo>
                    <a:pt x="1607" y="1200"/>
                    <a:pt x="1607" y="1200"/>
                    <a:pt x="1607" y="1200"/>
                  </a:cubicBezTo>
                  <a:cubicBezTo>
                    <a:pt x="1607" y="1019"/>
                    <a:pt x="1607" y="1019"/>
                    <a:pt x="1607" y="1019"/>
                  </a:cubicBezTo>
                  <a:cubicBezTo>
                    <a:pt x="1755" y="873"/>
                    <a:pt x="1755" y="873"/>
                    <a:pt x="1755" y="873"/>
                  </a:cubicBezTo>
                  <a:cubicBezTo>
                    <a:pt x="1755" y="918"/>
                    <a:pt x="1755" y="918"/>
                    <a:pt x="1755" y="918"/>
                  </a:cubicBezTo>
                  <a:cubicBezTo>
                    <a:pt x="1635" y="1037"/>
                    <a:pt x="1635" y="1037"/>
                    <a:pt x="1635" y="1037"/>
                  </a:cubicBezTo>
                  <a:cubicBezTo>
                    <a:pt x="1635" y="1331"/>
                    <a:pt x="1635" y="1331"/>
                    <a:pt x="1635" y="1331"/>
                  </a:cubicBezTo>
                  <a:cubicBezTo>
                    <a:pt x="1645" y="1331"/>
                    <a:pt x="1645" y="1331"/>
                    <a:pt x="1645" y="1331"/>
                  </a:cubicBezTo>
                  <a:cubicBezTo>
                    <a:pt x="1645" y="1041"/>
                    <a:pt x="1645" y="1041"/>
                    <a:pt x="1645" y="1041"/>
                  </a:cubicBezTo>
                  <a:cubicBezTo>
                    <a:pt x="1761" y="927"/>
                    <a:pt x="1761" y="927"/>
                    <a:pt x="1761" y="927"/>
                  </a:cubicBezTo>
                  <a:cubicBezTo>
                    <a:pt x="1840" y="972"/>
                    <a:pt x="1840" y="972"/>
                    <a:pt x="1840" y="972"/>
                  </a:cubicBezTo>
                  <a:cubicBezTo>
                    <a:pt x="1840" y="1077"/>
                    <a:pt x="1840" y="1077"/>
                    <a:pt x="1840" y="1077"/>
                  </a:cubicBezTo>
                  <a:cubicBezTo>
                    <a:pt x="1959" y="1194"/>
                    <a:pt x="1959" y="1194"/>
                    <a:pt x="1959" y="1194"/>
                  </a:cubicBezTo>
                  <a:cubicBezTo>
                    <a:pt x="1959" y="1307"/>
                    <a:pt x="1959" y="1307"/>
                    <a:pt x="1959" y="1307"/>
                  </a:cubicBezTo>
                  <a:cubicBezTo>
                    <a:pt x="1948" y="1309"/>
                    <a:pt x="1939" y="1319"/>
                    <a:pt x="1939" y="1331"/>
                  </a:cubicBezTo>
                  <a:cubicBezTo>
                    <a:pt x="1939" y="1343"/>
                    <a:pt x="1948" y="1353"/>
                    <a:pt x="1959" y="1355"/>
                  </a:cubicBezTo>
                  <a:cubicBezTo>
                    <a:pt x="1959" y="1479"/>
                    <a:pt x="1959" y="1479"/>
                    <a:pt x="1959" y="1479"/>
                  </a:cubicBezTo>
                  <a:cubicBezTo>
                    <a:pt x="1953" y="1481"/>
                    <a:pt x="1948" y="1487"/>
                    <a:pt x="1948" y="1494"/>
                  </a:cubicBezTo>
                  <a:cubicBezTo>
                    <a:pt x="1948" y="1503"/>
                    <a:pt x="1955" y="1510"/>
                    <a:pt x="1964" y="1510"/>
                  </a:cubicBezTo>
                  <a:cubicBezTo>
                    <a:pt x="1974" y="1510"/>
                    <a:pt x="1981" y="1503"/>
                    <a:pt x="1981" y="1494"/>
                  </a:cubicBezTo>
                  <a:cubicBezTo>
                    <a:pt x="1981" y="1487"/>
                    <a:pt x="1976" y="1481"/>
                    <a:pt x="1969" y="1479"/>
                  </a:cubicBezTo>
                  <a:cubicBezTo>
                    <a:pt x="1969" y="1355"/>
                    <a:pt x="1969" y="1355"/>
                    <a:pt x="1969" y="1355"/>
                  </a:cubicBezTo>
                  <a:cubicBezTo>
                    <a:pt x="1981" y="1353"/>
                    <a:pt x="1989" y="1343"/>
                    <a:pt x="1989" y="1331"/>
                  </a:cubicBezTo>
                  <a:cubicBezTo>
                    <a:pt x="1989" y="1319"/>
                    <a:pt x="1981" y="1309"/>
                    <a:pt x="1969" y="1307"/>
                  </a:cubicBezTo>
                  <a:cubicBezTo>
                    <a:pt x="1969" y="1190"/>
                    <a:pt x="1969" y="1190"/>
                    <a:pt x="1969" y="1190"/>
                  </a:cubicBezTo>
                  <a:cubicBezTo>
                    <a:pt x="1850" y="1073"/>
                    <a:pt x="1850" y="1073"/>
                    <a:pt x="1850" y="1073"/>
                  </a:cubicBezTo>
                  <a:cubicBezTo>
                    <a:pt x="1850" y="972"/>
                    <a:pt x="1850" y="972"/>
                    <a:pt x="1850" y="972"/>
                  </a:cubicBezTo>
                  <a:cubicBezTo>
                    <a:pt x="1936" y="923"/>
                    <a:pt x="1936" y="923"/>
                    <a:pt x="1936" y="923"/>
                  </a:cubicBezTo>
                  <a:cubicBezTo>
                    <a:pt x="1936" y="821"/>
                    <a:pt x="1936" y="821"/>
                    <a:pt x="1936" y="821"/>
                  </a:cubicBezTo>
                  <a:cubicBezTo>
                    <a:pt x="1879" y="788"/>
                    <a:pt x="1879" y="788"/>
                    <a:pt x="1879" y="788"/>
                  </a:cubicBezTo>
                  <a:cubicBezTo>
                    <a:pt x="1879" y="685"/>
                    <a:pt x="1879" y="685"/>
                    <a:pt x="1879" y="685"/>
                  </a:cubicBezTo>
                  <a:cubicBezTo>
                    <a:pt x="1928" y="678"/>
                    <a:pt x="1973" y="656"/>
                    <a:pt x="2007" y="624"/>
                  </a:cubicBezTo>
                  <a:cubicBezTo>
                    <a:pt x="2051" y="667"/>
                    <a:pt x="2051" y="667"/>
                    <a:pt x="2051" y="667"/>
                  </a:cubicBezTo>
                  <a:cubicBezTo>
                    <a:pt x="2237" y="667"/>
                    <a:pt x="2237" y="667"/>
                    <a:pt x="2237" y="667"/>
                  </a:cubicBezTo>
                  <a:cubicBezTo>
                    <a:pt x="2238" y="675"/>
                    <a:pt x="2245" y="680"/>
                    <a:pt x="2253" y="680"/>
                  </a:cubicBezTo>
                  <a:cubicBezTo>
                    <a:pt x="2262" y="680"/>
                    <a:pt x="2269" y="673"/>
                    <a:pt x="2269" y="664"/>
                  </a:cubicBezTo>
                  <a:cubicBezTo>
                    <a:pt x="2269" y="655"/>
                    <a:pt x="2262" y="647"/>
                    <a:pt x="2253" y="647"/>
                  </a:cubicBezTo>
                  <a:cubicBezTo>
                    <a:pt x="2246" y="647"/>
                    <a:pt x="2240" y="651"/>
                    <a:pt x="2237" y="657"/>
                  </a:cubicBezTo>
                  <a:cubicBezTo>
                    <a:pt x="2056" y="657"/>
                    <a:pt x="2056" y="657"/>
                    <a:pt x="2056" y="657"/>
                  </a:cubicBezTo>
                  <a:cubicBezTo>
                    <a:pt x="2015" y="617"/>
                    <a:pt x="2015" y="617"/>
                    <a:pt x="2015" y="617"/>
                  </a:cubicBezTo>
                  <a:cubicBezTo>
                    <a:pt x="2057" y="574"/>
                    <a:pt x="2084" y="516"/>
                    <a:pt x="2084" y="452"/>
                  </a:cubicBezTo>
                  <a:cubicBezTo>
                    <a:pt x="2084" y="388"/>
                    <a:pt x="2057" y="329"/>
                    <a:pt x="2015" y="287"/>
                  </a:cubicBezTo>
                  <a:cubicBezTo>
                    <a:pt x="2033" y="269"/>
                    <a:pt x="2033" y="269"/>
                    <a:pt x="2033" y="269"/>
                  </a:cubicBezTo>
                  <a:cubicBezTo>
                    <a:pt x="2080" y="316"/>
                    <a:pt x="2110" y="380"/>
                    <a:pt x="2110" y="452"/>
                  </a:cubicBezTo>
                  <a:cubicBezTo>
                    <a:pt x="2120" y="452"/>
                    <a:pt x="2120" y="452"/>
                    <a:pt x="2120" y="452"/>
                  </a:cubicBezTo>
                  <a:cubicBezTo>
                    <a:pt x="2120" y="378"/>
                    <a:pt x="2089" y="310"/>
                    <a:pt x="2040" y="261"/>
                  </a:cubicBezTo>
                  <a:cubicBezTo>
                    <a:pt x="2268" y="36"/>
                    <a:pt x="2268" y="36"/>
                    <a:pt x="2268" y="36"/>
                  </a:cubicBezTo>
                  <a:cubicBezTo>
                    <a:pt x="2271" y="38"/>
                    <a:pt x="2273" y="38"/>
                    <a:pt x="2276" y="38"/>
                  </a:cubicBezTo>
                  <a:cubicBezTo>
                    <a:pt x="2285" y="38"/>
                    <a:pt x="2293" y="31"/>
                    <a:pt x="2293" y="22"/>
                  </a:cubicBezTo>
                  <a:cubicBezTo>
                    <a:pt x="2293" y="13"/>
                    <a:pt x="2285" y="6"/>
                    <a:pt x="2276" y="6"/>
                  </a:cubicBezTo>
                  <a:cubicBezTo>
                    <a:pt x="2267" y="6"/>
                    <a:pt x="2259" y="13"/>
                    <a:pt x="2259" y="22"/>
                  </a:cubicBezTo>
                  <a:cubicBezTo>
                    <a:pt x="2259" y="25"/>
                    <a:pt x="2260" y="27"/>
                    <a:pt x="2261" y="29"/>
                  </a:cubicBezTo>
                  <a:cubicBezTo>
                    <a:pt x="2033" y="254"/>
                    <a:pt x="2033" y="254"/>
                    <a:pt x="2033" y="254"/>
                  </a:cubicBezTo>
                  <a:cubicBezTo>
                    <a:pt x="1984" y="209"/>
                    <a:pt x="1918" y="181"/>
                    <a:pt x="1845" y="181"/>
                  </a:cubicBezTo>
                  <a:cubicBezTo>
                    <a:pt x="1845" y="191"/>
                    <a:pt x="1845" y="191"/>
                    <a:pt x="1845" y="191"/>
                  </a:cubicBezTo>
                  <a:cubicBezTo>
                    <a:pt x="1915" y="191"/>
                    <a:pt x="1978" y="218"/>
                    <a:pt x="2026" y="262"/>
                  </a:cubicBezTo>
                  <a:cubicBezTo>
                    <a:pt x="2007" y="280"/>
                    <a:pt x="2007" y="280"/>
                    <a:pt x="2007" y="280"/>
                  </a:cubicBezTo>
                  <a:cubicBezTo>
                    <a:pt x="1965" y="241"/>
                    <a:pt x="1908" y="217"/>
                    <a:pt x="1845" y="217"/>
                  </a:cubicBezTo>
                  <a:cubicBezTo>
                    <a:pt x="1781" y="217"/>
                    <a:pt x="1723" y="242"/>
                    <a:pt x="1681" y="282"/>
                  </a:cubicBezTo>
                  <a:cubicBezTo>
                    <a:pt x="1596" y="199"/>
                    <a:pt x="1596" y="199"/>
                    <a:pt x="1596" y="199"/>
                  </a:cubicBezTo>
                  <a:cubicBezTo>
                    <a:pt x="1451" y="199"/>
                    <a:pt x="1451" y="199"/>
                    <a:pt x="1451" y="199"/>
                  </a:cubicBezTo>
                  <a:cubicBezTo>
                    <a:pt x="1271" y="22"/>
                    <a:pt x="1271" y="22"/>
                    <a:pt x="1271" y="22"/>
                  </a:cubicBezTo>
                  <a:cubicBezTo>
                    <a:pt x="1272" y="20"/>
                    <a:pt x="1272" y="18"/>
                    <a:pt x="1272" y="16"/>
                  </a:cubicBezTo>
                  <a:cubicBezTo>
                    <a:pt x="1272" y="7"/>
                    <a:pt x="1265" y="0"/>
                    <a:pt x="1256" y="0"/>
                  </a:cubicBezTo>
                  <a:cubicBezTo>
                    <a:pt x="1246" y="0"/>
                    <a:pt x="1239" y="7"/>
                    <a:pt x="1239" y="16"/>
                  </a:cubicBezTo>
                  <a:cubicBezTo>
                    <a:pt x="1239" y="25"/>
                    <a:pt x="1246" y="33"/>
                    <a:pt x="1256" y="33"/>
                  </a:cubicBezTo>
                  <a:cubicBezTo>
                    <a:pt x="1259" y="33"/>
                    <a:pt x="1262" y="32"/>
                    <a:pt x="1265" y="30"/>
                  </a:cubicBezTo>
                  <a:cubicBezTo>
                    <a:pt x="1436" y="199"/>
                    <a:pt x="1436" y="199"/>
                    <a:pt x="1436" y="199"/>
                  </a:cubicBezTo>
                  <a:cubicBezTo>
                    <a:pt x="1394" y="199"/>
                    <a:pt x="1394" y="199"/>
                    <a:pt x="1394" y="199"/>
                  </a:cubicBezTo>
                  <a:cubicBezTo>
                    <a:pt x="1215" y="22"/>
                    <a:pt x="1215" y="22"/>
                    <a:pt x="1215" y="22"/>
                  </a:cubicBezTo>
                  <a:cubicBezTo>
                    <a:pt x="1216" y="20"/>
                    <a:pt x="1216" y="18"/>
                    <a:pt x="1216" y="16"/>
                  </a:cubicBezTo>
                  <a:cubicBezTo>
                    <a:pt x="1216" y="7"/>
                    <a:pt x="1209" y="0"/>
                    <a:pt x="1200" y="0"/>
                  </a:cubicBezTo>
                  <a:cubicBezTo>
                    <a:pt x="1190" y="0"/>
                    <a:pt x="1183" y="7"/>
                    <a:pt x="1183" y="16"/>
                  </a:cubicBezTo>
                  <a:cubicBezTo>
                    <a:pt x="1183" y="25"/>
                    <a:pt x="1190" y="33"/>
                    <a:pt x="1200" y="33"/>
                  </a:cubicBezTo>
                  <a:cubicBezTo>
                    <a:pt x="1203" y="33"/>
                    <a:pt x="1206" y="32"/>
                    <a:pt x="1209" y="30"/>
                  </a:cubicBezTo>
                  <a:cubicBezTo>
                    <a:pt x="1380" y="199"/>
                    <a:pt x="1380" y="199"/>
                    <a:pt x="1380" y="199"/>
                  </a:cubicBezTo>
                  <a:cubicBezTo>
                    <a:pt x="1170" y="199"/>
                    <a:pt x="1170" y="199"/>
                    <a:pt x="1170" y="199"/>
                  </a:cubicBezTo>
                  <a:cubicBezTo>
                    <a:pt x="1168" y="192"/>
                    <a:pt x="1162" y="187"/>
                    <a:pt x="1154" y="187"/>
                  </a:cubicBezTo>
                  <a:cubicBezTo>
                    <a:pt x="1145" y="187"/>
                    <a:pt x="1138" y="195"/>
                    <a:pt x="1138" y="204"/>
                  </a:cubicBezTo>
                  <a:cubicBezTo>
                    <a:pt x="1138" y="213"/>
                    <a:pt x="1145" y="220"/>
                    <a:pt x="1154" y="220"/>
                  </a:cubicBezTo>
                  <a:cubicBezTo>
                    <a:pt x="1162" y="220"/>
                    <a:pt x="1168" y="216"/>
                    <a:pt x="1170" y="209"/>
                  </a:cubicBezTo>
                  <a:cubicBezTo>
                    <a:pt x="1390" y="209"/>
                    <a:pt x="1390" y="209"/>
                    <a:pt x="1390" y="209"/>
                  </a:cubicBezTo>
                  <a:cubicBezTo>
                    <a:pt x="1391" y="210"/>
                    <a:pt x="1391" y="210"/>
                    <a:pt x="1391" y="210"/>
                  </a:cubicBezTo>
                  <a:cubicBezTo>
                    <a:pt x="1392" y="209"/>
                    <a:pt x="1392" y="209"/>
                    <a:pt x="1392" y="209"/>
                  </a:cubicBezTo>
                  <a:cubicBezTo>
                    <a:pt x="1447" y="209"/>
                    <a:pt x="1447" y="209"/>
                    <a:pt x="1447" y="209"/>
                  </a:cubicBezTo>
                  <a:cubicBezTo>
                    <a:pt x="1447" y="210"/>
                    <a:pt x="1447" y="210"/>
                    <a:pt x="1447" y="210"/>
                  </a:cubicBezTo>
                  <a:cubicBezTo>
                    <a:pt x="1448" y="209"/>
                    <a:pt x="1448" y="209"/>
                    <a:pt x="1448" y="209"/>
                  </a:cubicBezTo>
                  <a:cubicBezTo>
                    <a:pt x="1592" y="209"/>
                    <a:pt x="1592" y="209"/>
                    <a:pt x="1592" y="209"/>
                  </a:cubicBezTo>
                  <a:cubicBezTo>
                    <a:pt x="1673" y="289"/>
                    <a:pt x="1673" y="289"/>
                    <a:pt x="1673" y="289"/>
                  </a:cubicBezTo>
                  <a:cubicBezTo>
                    <a:pt x="1632" y="332"/>
                    <a:pt x="1607" y="389"/>
                    <a:pt x="1607" y="452"/>
                  </a:cubicBezTo>
                  <a:cubicBezTo>
                    <a:pt x="1607" y="580"/>
                    <a:pt x="1711" y="684"/>
                    <a:pt x="1840" y="687"/>
                  </a:cubicBezTo>
                  <a:cubicBezTo>
                    <a:pt x="1840" y="712"/>
                    <a:pt x="1840" y="712"/>
                    <a:pt x="1840" y="712"/>
                  </a:cubicBezTo>
                  <a:cubicBezTo>
                    <a:pt x="1697" y="710"/>
                    <a:pt x="1581" y="594"/>
                    <a:pt x="1581" y="452"/>
                  </a:cubicBezTo>
                  <a:cubicBezTo>
                    <a:pt x="1581" y="447"/>
                    <a:pt x="1581" y="447"/>
                    <a:pt x="1581" y="447"/>
                  </a:cubicBezTo>
                  <a:cubicBezTo>
                    <a:pt x="1360" y="447"/>
                    <a:pt x="1360" y="447"/>
                    <a:pt x="1360" y="447"/>
                  </a:cubicBezTo>
                  <a:cubicBezTo>
                    <a:pt x="1358" y="436"/>
                    <a:pt x="1348" y="427"/>
                    <a:pt x="1336" y="427"/>
                  </a:cubicBezTo>
                  <a:cubicBezTo>
                    <a:pt x="1324" y="427"/>
                    <a:pt x="1314" y="436"/>
                    <a:pt x="1311" y="447"/>
                  </a:cubicBezTo>
                  <a:cubicBezTo>
                    <a:pt x="1081" y="447"/>
                    <a:pt x="1081" y="447"/>
                    <a:pt x="1081" y="447"/>
                  </a:cubicBezTo>
                  <a:cubicBezTo>
                    <a:pt x="948" y="315"/>
                    <a:pt x="948" y="315"/>
                    <a:pt x="948" y="315"/>
                  </a:cubicBezTo>
                  <a:cubicBezTo>
                    <a:pt x="831" y="315"/>
                    <a:pt x="831" y="315"/>
                    <a:pt x="831" y="315"/>
                  </a:cubicBezTo>
                  <a:cubicBezTo>
                    <a:pt x="829" y="260"/>
                    <a:pt x="782" y="217"/>
                    <a:pt x="726" y="217"/>
                  </a:cubicBezTo>
                  <a:cubicBezTo>
                    <a:pt x="670" y="217"/>
                    <a:pt x="624" y="260"/>
                    <a:pt x="621" y="315"/>
                  </a:cubicBezTo>
                  <a:cubicBezTo>
                    <a:pt x="515" y="315"/>
                    <a:pt x="515" y="315"/>
                    <a:pt x="515" y="315"/>
                  </a:cubicBezTo>
                  <a:cubicBezTo>
                    <a:pt x="430" y="215"/>
                    <a:pt x="430" y="215"/>
                    <a:pt x="430" y="215"/>
                  </a:cubicBezTo>
                  <a:cubicBezTo>
                    <a:pt x="45" y="215"/>
                    <a:pt x="45" y="215"/>
                    <a:pt x="45" y="215"/>
                  </a:cubicBezTo>
                  <a:cubicBezTo>
                    <a:pt x="40" y="210"/>
                    <a:pt x="33" y="206"/>
                    <a:pt x="25" y="206"/>
                  </a:cubicBezTo>
                  <a:cubicBezTo>
                    <a:pt x="11" y="206"/>
                    <a:pt x="0" y="217"/>
                    <a:pt x="0" y="231"/>
                  </a:cubicBezTo>
                  <a:cubicBezTo>
                    <a:pt x="0" y="244"/>
                    <a:pt x="11" y="255"/>
                    <a:pt x="25" y="255"/>
                  </a:cubicBezTo>
                  <a:close/>
                  <a:moveTo>
                    <a:pt x="1516" y="853"/>
                  </a:moveTo>
                  <a:cubicBezTo>
                    <a:pt x="1395" y="922"/>
                    <a:pt x="1395" y="922"/>
                    <a:pt x="1395" y="922"/>
                  </a:cubicBezTo>
                  <a:cubicBezTo>
                    <a:pt x="1273" y="853"/>
                    <a:pt x="1273" y="853"/>
                    <a:pt x="1273" y="853"/>
                  </a:cubicBezTo>
                  <a:cubicBezTo>
                    <a:pt x="1273" y="715"/>
                    <a:pt x="1273" y="715"/>
                    <a:pt x="1273" y="715"/>
                  </a:cubicBezTo>
                  <a:cubicBezTo>
                    <a:pt x="1395" y="646"/>
                    <a:pt x="1395" y="646"/>
                    <a:pt x="1395" y="646"/>
                  </a:cubicBezTo>
                  <a:cubicBezTo>
                    <a:pt x="1516" y="715"/>
                    <a:pt x="1516" y="715"/>
                    <a:pt x="1516" y="715"/>
                  </a:cubicBezTo>
                  <a:lnTo>
                    <a:pt x="1516" y="853"/>
                  </a:lnTo>
                  <a:close/>
                  <a:moveTo>
                    <a:pt x="1925" y="918"/>
                  </a:moveTo>
                  <a:cubicBezTo>
                    <a:pt x="1845" y="963"/>
                    <a:pt x="1845" y="963"/>
                    <a:pt x="1845" y="963"/>
                  </a:cubicBezTo>
                  <a:cubicBezTo>
                    <a:pt x="1765" y="918"/>
                    <a:pt x="1765" y="918"/>
                    <a:pt x="1765" y="918"/>
                  </a:cubicBezTo>
                  <a:cubicBezTo>
                    <a:pt x="1765" y="826"/>
                    <a:pt x="1765" y="826"/>
                    <a:pt x="1765" y="826"/>
                  </a:cubicBezTo>
                  <a:cubicBezTo>
                    <a:pt x="1845" y="781"/>
                    <a:pt x="1845" y="781"/>
                    <a:pt x="1845" y="781"/>
                  </a:cubicBezTo>
                  <a:cubicBezTo>
                    <a:pt x="1925" y="826"/>
                    <a:pt x="1925" y="826"/>
                    <a:pt x="1925" y="826"/>
                  </a:cubicBezTo>
                  <a:lnTo>
                    <a:pt x="1925" y="918"/>
                  </a:lnTo>
                  <a:close/>
                  <a:moveTo>
                    <a:pt x="1869" y="783"/>
                  </a:moveTo>
                  <a:cubicBezTo>
                    <a:pt x="1850" y="772"/>
                    <a:pt x="1850" y="772"/>
                    <a:pt x="1850" y="772"/>
                  </a:cubicBezTo>
                  <a:cubicBezTo>
                    <a:pt x="1850" y="687"/>
                    <a:pt x="1850" y="687"/>
                    <a:pt x="1850" y="687"/>
                  </a:cubicBezTo>
                  <a:cubicBezTo>
                    <a:pt x="1857" y="687"/>
                    <a:pt x="1863" y="686"/>
                    <a:pt x="1869" y="686"/>
                  </a:cubicBezTo>
                  <a:lnTo>
                    <a:pt x="1869" y="783"/>
                  </a:lnTo>
                  <a:close/>
                  <a:moveTo>
                    <a:pt x="1850" y="450"/>
                  </a:moveTo>
                  <a:cubicBezTo>
                    <a:pt x="1712" y="313"/>
                    <a:pt x="1712" y="313"/>
                    <a:pt x="1712" y="313"/>
                  </a:cubicBezTo>
                  <a:cubicBezTo>
                    <a:pt x="1747" y="280"/>
                    <a:pt x="1794" y="260"/>
                    <a:pt x="1845" y="260"/>
                  </a:cubicBezTo>
                  <a:cubicBezTo>
                    <a:pt x="1952" y="260"/>
                    <a:pt x="2039" y="346"/>
                    <a:pt x="2039" y="452"/>
                  </a:cubicBezTo>
                  <a:cubicBezTo>
                    <a:pt x="2039" y="556"/>
                    <a:pt x="1955" y="640"/>
                    <a:pt x="1850" y="643"/>
                  </a:cubicBezTo>
                  <a:lnTo>
                    <a:pt x="1850" y="450"/>
                  </a:lnTo>
                  <a:close/>
                  <a:moveTo>
                    <a:pt x="1840" y="454"/>
                  </a:moveTo>
                  <a:cubicBezTo>
                    <a:pt x="1840" y="643"/>
                    <a:pt x="1840" y="643"/>
                    <a:pt x="1840" y="643"/>
                  </a:cubicBezTo>
                  <a:cubicBezTo>
                    <a:pt x="1735" y="640"/>
                    <a:pt x="1651" y="556"/>
                    <a:pt x="1651" y="452"/>
                  </a:cubicBezTo>
                  <a:cubicBezTo>
                    <a:pt x="1651" y="401"/>
                    <a:pt x="1671" y="355"/>
                    <a:pt x="1704" y="320"/>
                  </a:cubicBezTo>
                  <a:lnTo>
                    <a:pt x="1840" y="454"/>
                  </a:lnTo>
                  <a:close/>
                  <a:moveTo>
                    <a:pt x="1845" y="227"/>
                  </a:moveTo>
                  <a:cubicBezTo>
                    <a:pt x="1971" y="227"/>
                    <a:pt x="2073" y="328"/>
                    <a:pt x="2073" y="452"/>
                  </a:cubicBezTo>
                  <a:cubicBezTo>
                    <a:pt x="2073" y="574"/>
                    <a:pt x="1974" y="674"/>
                    <a:pt x="1850" y="677"/>
                  </a:cubicBezTo>
                  <a:cubicBezTo>
                    <a:pt x="1850" y="647"/>
                    <a:pt x="1850" y="647"/>
                    <a:pt x="1850" y="647"/>
                  </a:cubicBezTo>
                  <a:cubicBezTo>
                    <a:pt x="1957" y="645"/>
                    <a:pt x="2043" y="558"/>
                    <a:pt x="2043" y="452"/>
                  </a:cubicBezTo>
                  <a:cubicBezTo>
                    <a:pt x="2043" y="344"/>
                    <a:pt x="1955" y="256"/>
                    <a:pt x="1845" y="256"/>
                  </a:cubicBezTo>
                  <a:cubicBezTo>
                    <a:pt x="1792" y="256"/>
                    <a:pt x="1744" y="277"/>
                    <a:pt x="1709" y="310"/>
                  </a:cubicBezTo>
                  <a:cubicBezTo>
                    <a:pt x="1688" y="289"/>
                    <a:pt x="1688" y="289"/>
                    <a:pt x="1688" y="289"/>
                  </a:cubicBezTo>
                  <a:cubicBezTo>
                    <a:pt x="1729" y="251"/>
                    <a:pt x="1784" y="227"/>
                    <a:pt x="1845" y="227"/>
                  </a:cubicBezTo>
                  <a:close/>
                  <a:moveTo>
                    <a:pt x="1617" y="452"/>
                  </a:moveTo>
                  <a:cubicBezTo>
                    <a:pt x="1617" y="392"/>
                    <a:pt x="1641" y="337"/>
                    <a:pt x="1681" y="297"/>
                  </a:cubicBezTo>
                  <a:cubicBezTo>
                    <a:pt x="1702" y="317"/>
                    <a:pt x="1702" y="317"/>
                    <a:pt x="1702" y="317"/>
                  </a:cubicBezTo>
                  <a:cubicBezTo>
                    <a:pt x="1668" y="352"/>
                    <a:pt x="1647" y="400"/>
                    <a:pt x="1647" y="452"/>
                  </a:cubicBezTo>
                  <a:cubicBezTo>
                    <a:pt x="1647" y="558"/>
                    <a:pt x="1733" y="645"/>
                    <a:pt x="1840" y="647"/>
                  </a:cubicBezTo>
                  <a:cubicBezTo>
                    <a:pt x="1840" y="677"/>
                    <a:pt x="1840" y="677"/>
                    <a:pt x="1840" y="677"/>
                  </a:cubicBezTo>
                  <a:cubicBezTo>
                    <a:pt x="1717" y="674"/>
                    <a:pt x="1617" y="574"/>
                    <a:pt x="1617" y="452"/>
                  </a:cubicBezTo>
                  <a:close/>
                  <a:moveTo>
                    <a:pt x="726" y="227"/>
                  </a:moveTo>
                  <a:cubicBezTo>
                    <a:pt x="779" y="227"/>
                    <a:pt x="821" y="269"/>
                    <a:pt x="821" y="320"/>
                  </a:cubicBezTo>
                  <a:cubicBezTo>
                    <a:pt x="821" y="372"/>
                    <a:pt x="779" y="414"/>
                    <a:pt x="726" y="414"/>
                  </a:cubicBezTo>
                  <a:cubicBezTo>
                    <a:pt x="674" y="414"/>
                    <a:pt x="631" y="372"/>
                    <a:pt x="631" y="320"/>
                  </a:cubicBezTo>
                  <a:cubicBezTo>
                    <a:pt x="631" y="269"/>
                    <a:pt x="674" y="227"/>
                    <a:pt x="726"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1" name="Oval 12">
              <a:extLst>
                <a:ext uri="{FF2B5EF4-FFF2-40B4-BE49-F238E27FC236}">
                  <a16:creationId xmlns:a16="http://schemas.microsoft.com/office/drawing/2014/main" id="{C30A6D8E-C2B9-4C6F-ADE7-042A115CD36F}"/>
                </a:ext>
              </a:extLst>
            </p:cNvPr>
            <p:cNvSpPr>
              <a:spLocks noChangeArrowheads="1"/>
            </p:cNvSpPr>
            <p:nvPr/>
          </p:nvSpPr>
          <p:spPr bwMode="auto">
            <a:xfrm>
              <a:off x="5031" y="1922"/>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2" name="Oval 13">
              <a:extLst>
                <a:ext uri="{FF2B5EF4-FFF2-40B4-BE49-F238E27FC236}">
                  <a16:creationId xmlns:a16="http://schemas.microsoft.com/office/drawing/2014/main" id="{0DF88A94-0987-4AB9-9915-8F8FD8433E50}"/>
                </a:ext>
              </a:extLst>
            </p:cNvPr>
            <p:cNvSpPr>
              <a:spLocks noChangeArrowheads="1"/>
            </p:cNvSpPr>
            <p:nvPr/>
          </p:nvSpPr>
          <p:spPr bwMode="auto">
            <a:xfrm>
              <a:off x="5031" y="1794"/>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3" name="Oval 14">
              <a:extLst>
                <a:ext uri="{FF2B5EF4-FFF2-40B4-BE49-F238E27FC236}">
                  <a16:creationId xmlns:a16="http://schemas.microsoft.com/office/drawing/2014/main" id="{E5D53C3D-693E-4CEE-90BD-9B1485B17EC6}"/>
                </a:ext>
              </a:extLst>
            </p:cNvPr>
            <p:cNvSpPr>
              <a:spLocks noChangeArrowheads="1"/>
            </p:cNvSpPr>
            <p:nvPr/>
          </p:nvSpPr>
          <p:spPr bwMode="auto">
            <a:xfrm>
              <a:off x="4073" y="1349"/>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4" name="Oval 15">
              <a:extLst>
                <a:ext uri="{FF2B5EF4-FFF2-40B4-BE49-F238E27FC236}">
                  <a16:creationId xmlns:a16="http://schemas.microsoft.com/office/drawing/2014/main" id="{894B216B-A6A1-4574-93E8-883CB8657A75}"/>
                </a:ext>
              </a:extLst>
            </p:cNvPr>
            <p:cNvSpPr>
              <a:spLocks noChangeArrowheads="1"/>
            </p:cNvSpPr>
            <p:nvPr/>
          </p:nvSpPr>
          <p:spPr bwMode="auto">
            <a:xfrm>
              <a:off x="4073" y="1222"/>
              <a:ext cx="84"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5" name="Oval 16">
              <a:extLst>
                <a:ext uri="{FF2B5EF4-FFF2-40B4-BE49-F238E27FC236}">
                  <a16:creationId xmlns:a16="http://schemas.microsoft.com/office/drawing/2014/main" id="{6F0460E2-3BEC-495B-B2E8-506D07160650}"/>
                </a:ext>
              </a:extLst>
            </p:cNvPr>
            <p:cNvSpPr>
              <a:spLocks noChangeArrowheads="1"/>
            </p:cNvSpPr>
            <p:nvPr/>
          </p:nvSpPr>
          <p:spPr bwMode="auto">
            <a:xfrm>
              <a:off x="5508" y="1564"/>
              <a:ext cx="56" cy="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6" name="Freeform 17">
              <a:extLst>
                <a:ext uri="{FF2B5EF4-FFF2-40B4-BE49-F238E27FC236}">
                  <a16:creationId xmlns:a16="http://schemas.microsoft.com/office/drawing/2014/main" id="{823FBD81-47A8-48DE-A801-696F0ECD74E3}"/>
                </a:ext>
              </a:extLst>
            </p:cNvPr>
            <p:cNvSpPr>
              <a:spLocks noEditPoints="1"/>
            </p:cNvSpPr>
            <p:nvPr/>
          </p:nvSpPr>
          <p:spPr bwMode="auto">
            <a:xfrm>
              <a:off x="5099" y="10"/>
              <a:ext cx="189" cy="186"/>
            </a:xfrm>
            <a:custGeom>
              <a:avLst/>
              <a:gdLst>
                <a:gd name="T0" fmla="*/ 56 w 112"/>
                <a:gd name="T1" fmla="*/ 110 h 110"/>
                <a:gd name="T2" fmla="*/ 112 w 112"/>
                <a:gd name="T3" fmla="*/ 55 h 110"/>
                <a:gd name="T4" fmla="*/ 56 w 112"/>
                <a:gd name="T5" fmla="*/ 0 h 110"/>
                <a:gd name="T6" fmla="*/ 0 w 112"/>
                <a:gd name="T7" fmla="*/ 55 h 110"/>
                <a:gd name="T8" fmla="*/ 56 w 112"/>
                <a:gd name="T9" fmla="*/ 110 h 110"/>
                <a:gd name="T10" fmla="*/ 56 w 112"/>
                <a:gd name="T11" fmla="*/ 10 h 110"/>
                <a:gd name="T12" fmla="*/ 102 w 112"/>
                <a:gd name="T13" fmla="*/ 55 h 110"/>
                <a:gd name="T14" fmla="*/ 56 w 112"/>
                <a:gd name="T15" fmla="*/ 100 h 110"/>
                <a:gd name="T16" fmla="*/ 11 w 112"/>
                <a:gd name="T17" fmla="*/ 55 h 110"/>
                <a:gd name="T18" fmla="*/ 56 w 112"/>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0">
                  <a:moveTo>
                    <a:pt x="56" y="110"/>
                  </a:moveTo>
                  <a:cubicBezTo>
                    <a:pt x="87" y="110"/>
                    <a:pt x="112" y="85"/>
                    <a:pt x="112" y="55"/>
                  </a:cubicBezTo>
                  <a:cubicBezTo>
                    <a:pt x="112" y="24"/>
                    <a:pt x="87" y="0"/>
                    <a:pt x="56" y="0"/>
                  </a:cubicBezTo>
                  <a:cubicBezTo>
                    <a:pt x="25" y="0"/>
                    <a:pt x="0" y="24"/>
                    <a:pt x="0" y="55"/>
                  </a:cubicBezTo>
                  <a:cubicBezTo>
                    <a:pt x="0" y="85"/>
                    <a:pt x="25" y="110"/>
                    <a:pt x="56" y="110"/>
                  </a:cubicBezTo>
                  <a:close/>
                  <a:moveTo>
                    <a:pt x="56" y="10"/>
                  </a:moveTo>
                  <a:cubicBezTo>
                    <a:pt x="81" y="10"/>
                    <a:pt x="102" y="30"/>
                    <a:pt x="102" y="55"/>
                  </a:cubicBezTo>
                  <a:cubicBezTo>
                    <a:pt x="102" y="79"/>
                    <a:pt x="81" y="100"/>
                    <a:pt x="56" y="100"/>
                  </a:cubicBezTo>
                  <a:cubicBezTo>
                    <a:pt x="31" y="100"/>
                    <a:pt x="11" y="79"/>
                    <a:pt x="11" y="55"/>
                  </a:cubicBezTo>
                  <a:cubicBezTo>
                    <a:pt x="11" y="30"/>
                    <a:pt x="31"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7" name="Freeform 18">
              <a:extLst>
                <a:ext uri="{FF2B5EF4-FFF2-40B4-BE49-F238E27FC236}">
                  <a16:creationId xmlns:a16="http://schemas.microsoft.com/office/drawing/2014/main" id="{105147A4-3E4D-4109-AFF2-60917A5A68A7}"/>
                </a:ext>
              </a:extLst>
            </p:cNvPr>
            <p:cNvSpPr>
              <a:spLocks noEditPoints="1"/>
            </p:cNvSpPr>
            <p:nvPr/>
          </p:nvSpPr>
          <p:spPr bwMode="auto">
            <a:xfrm>
              <a:off x="5853" y="1948"/>
              <a:ext cx="188" cy="186"/>
            </a:xfrm>
            <a:custGeom>
              <a:avLst/>
              <a:gdLst>
                <a:gd name="T0" fmla="*/ 0 w 111"/>
                <a:gd name="T1" fmla="*/ 55 h 110"/>
                <a:gd name="T2" fmla="*/ 56 w 111"/>
                <a:gd name="T3" fmla="*/ 110 h 110"/>
                <a:gd name="T4" fmla="*/ 111 w 111"/>
                <a:gd name="T5" fmla="*/ 55 h 110"/>
                <a:gd name="T6" fmla="*/ 56 w 111"/>
                <a:gd name="T7" fmla="*/ 0 h 110"/>
                <a:gd name="T8" fmla="*/ 0 w 111"/>
                <a:gd name="T9" fmla="*/ 55 h 110"/>
                <a:gd name="T10" fmla="*/ 56 w 111"/>
                <a:gd name="T11" fmla="*/ 10 h 110"/>
                <a:gd name="T12" fmla="*/ 101 w 111"/>
                <a:gd name="T13" fmla="*/ 55 h 110"/>
                <a:gd name="T14" fmla="*/ 56 w 111"/>
                <a:gd name="T15" fmla="*/ 100 h 110"/>
                <a:gd name="T16" fmla="*/ 10 w 111"/>
                <a:gd name="T17" fmla="*/ 55 h 110"/>
                <a:gd name="T18" fmla="*/ 56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0" y="55"/>
                  </a:moveTo>
                  <a:cubicBezTo>
                    <a:pt x="0" y="85"/>
                    <a:pt x="25" y="110"/>
                    <a:pt x="56" y="110"/>
                  </a:cubicBezTo>
                  <a:cubicBezTo>
                    <a:pt x="86" y="110"/>
                    <a:pt x="111" y="85"/>
                    <a:pt x="111" y="55"/>
                  </a:cubicBezTo>
                  <a:cubicBezTo>
                    <a:pt x="111" y="25"/>
                    <a:pt x="86" y="0"/>
                    <a:pt x="56" y="0"/>
                  </a:cubicBezTo>
                  <a:cubicBezTo>
                    <a:pt x="25" y="0"/>
                    <a:pt x="0" y="25"/>
                    <a:pt x="0" y="55"/>
                  </a:cubicBezTo>
                  <a:close/>
                  <a:moveTo>
                    <a:pt x="56" y="10"/>
                  </a:moveTo>
                  <a:cubicBezTo>
                    <a:pt x="81" y="10"/>
                    <a:pt x="101" y="30"/>
                    <a:pt x="101" y="55"/>
                  </a:cubicBezTo>
                  <a:cubicBezTo>
                    <a:pt x="101" y="80"/>
                    <a:pt x="81" y="100"/>
                    <a:pt x="56" y="100"/>
                  </a:cubicBezTo>
                  <a:cubicBezTo>
                    <a:pt x="30" y="100"/>
                    <a:pt x="10" y="80"/>
                    <a:pt x="10" y="55"/>
                  </a:cubicBezTo>
                  <a:cubicBezTo>
                    <a:pt x="10" y="30"/>
                    <a:pt x="30"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8" name="Freeform 19">
              <a:extLst>
                <a:ext uri="{FF2B5EF4-FFF2-40B4-BE49-F238E27FC236}">
                  <a16:creationId xmlns:a16="http://schemas.microsoft.com/office/drawing/2014/main" id="{EAB18AC3-8139-4229-BCBE-4E59EA224720}"/>
                </a:ext>
              </a:extLst>
            </p:cNvPr>
            <p:cNvSpPr>
              <a:spLocks noEditPoints="1"/>
            </p:cNvSpPr>
            <p:nvPr/>
          </p:nvSpPr>
          <p:spPr bwMode="auto">
            <a:xfrm>
              <a:off x="3663" y="85"/>
              <a:ext cx="188" cy="186"/>
            </a:xfrm>
            <a:custGeom>
              <a:avLst/>
              <a:gdLst>
                <a:gd name="T0" fmla="*/ 55 w 111"/>
                <a:gd name="T1" fmla="*/ 110 h 110"/>
                <a:gd name="T2" fmla="*/ 111 w 111"/>
                <a:gd name="T3" fmla="*/ 55 h 110"/>
                <a:gd name="T4" fmla="*/ 55 w 111"/>
                <a:gd name="T5" fmla="*/ 0 h 110"/>
                <a:gd name="T6" fmla="*/ 0 w 111"/>
                <a:gd name="T7" fmla="*/ 55 h 110"/>
                <a:gd name="T8" fmla="*/ 55 w 111"/>
                <a:gd name="T9" fmla="*/ 110 h 110"/>
                <a:gd name="T10" fmla="*/ 55 w 111"/>
                <a:gd name="T11" fmla="*/ 10 h 110"/>
                <a:gd name="T12" fmla="*/ 101 w 111"/>
                <a:gd name="T13" fmla="*/ 55 h 110"/>
                <a:gd name="T14" fmla="*/ 55 w 111"/>
                <a:gd name="T15" fmla="*/ 100 h 110"/>
                <a:gd name="T16" fmla="*/ 10 w 111"/>
                <a:gd name="T17" fmla="*/ 55 h 110"/>
                <a:gd name="T18" fmla="*/ 55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55" y="110"/>
                  </a:moveTo>
                  <a:cubicBezTo>
                    <a:pt x="86" y="110"/>
                    <a:pt x="111" y="85"/>
                    <a:pt x="111" y="55"/>
                  </a:cubicBezTo>
                  <a:cubicBezTo>
                    <a:pt x="111" y="25"/>
                    <a:pt x="86" y="0"/>
                    <a:pt x="55" y="0"/>
                  </a:cubicBezTo>
                  <a:cubicBezTo>
                    <a:pt x="25" y="0"/>
                    <a:pt x="0" y="25"/>
                    <a:pt x="0" y="55"/>
                  </a:cubicBezTo>
                  <a:cubicBezTo>
                    <a:pt x="0" y="85"/>
                    <a:pt x="25" y="110"/>
                    <a:pt x="55" y="110"/>
                  </a:cubicBezTo>
                  <a:close/>
                  <a:moveTo>
                    <a:pt x="55" y="10"/>
                  </a:moveTo>
                  <a:cubicBezTo>
                    <a:pt x="81" y="10"/>
                    <a:pt x="101" y="30"/>
                    <a:pt x="101" y="55"/>
                  </a:cubicBezTo>
                  <a:cubicBezTo>
                    <a:pt x="101" y="80"/>
                    <a:pt x="81" y="100"/>
                    <a:pt x="55" y="100"/>
                  </a:cubicBezTo>
                  <a:cubicBezTo>
                    <a:pt x="30" y="100"/>
                    <a:pt x="10" y="80"/>
                    <a:pt x="10" y="55"/>
                  </a:cubicBezTo>
                  <a:cubicBezTo>
                    <a:pt x="10" y="30"/>
                    <a:pt x="30" y="10"/>
                    <a:pt x="5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79" name="Freeform 20">
              <a:extLst>
                <a:ext uri="{FF2B5EF4-FFF2-40B4-BE49-F238E27FC236}">
                  <a16:creationId xmlns:a16="http://schemas.microsoft.com/office/drawing/2014/main" id="{C4DF1BE7-58E7-4545-8DDE-20EB469C5379}"/>
                </a:ext>
              </a:extLst>
            </p:cNvPr>
            <p:cNvSpPr>
              <a:spLocks/>
            </p:cNvSpPr>
            <p:nvPr/>
          </p:nvSpPr>
          <p:spPr bwMode="auto">
            <a:xfrm>
              <a:off x="3729" y="151"/>
              <a:ext cx="56" cy="54"/>
            </a:xfrm>
            <a:custGeom>
              <a:avLst/>
              <a:gdLst>
                <a:gd name="T0" fmla="*/ 17 w 33"/>
                <a:gd name="T1" fmla="*/ 32 h 32"/>
                <a:gd name="T2" fmla="*/ 33 w 33"/>
                <a:gd name="T3" fmla="*/ 16 h 32"/>
                <a:gd name="T4" fmla="*/ 16 w 33"/>
                <a:gd name="T5" fmla="*/ 0 h 32"/>
                <a:gd name="T6" fmla="*/ 0 w 33"/>
                <a:gd name="T7" fmla="*/ 16 h 32"/>
                <a:gd name="T8" fmla="*/ 17 w 33"/>
                <a:gd name="T9" fmla="*/ 32 h 32"/>
              </a:gdLst>
              <a:ahLst/>
              <a:cxnLst>
                <a:cxn ang="0">
                  <a:pos x="T0" y="T1"/>
                </a:cxn>
                <a:cxn ang="0">
                  <a:pos x="T2" y="T3"/>
                </a:cxn>
                <a:cxn ang="0">
                  <a:pos x="T4" y="T5"/>
                </a:cxn>
                <a:cxn ang="0">
                  <a:pos x="T6" y="T7"/>
                </a:cxn>
                <a:cxn ang="0">
                  <a:pos x="T8" y="T9"/>
                </a:cxn>
              </a:cxnLst>
              <a:rect l="0" t="0" r="r" b="b"/>
              <a:pathLst>
                <a:path w="33" h="32">
                  <a:moveTo>
                    <a:pt x="17" y="32"/>
                  </a:moveTo>
                  <a:cubicBezTo>
                    <a:pt x="26" y="32"/>
                    <a:pt x="33" y="25"/>
                    <a:pt x="33" y="16"/>
                  </a:cubicBezTo>
                  <a:cubicBezTo>
                    <a:pt x="33" y="7"/>
                    <a:pt x="26" y="0"/>
                    <a:pt x="16" y="0"/>
                  </a:cubicBezTo>
                  <a:cubicBezTo>
                    <a:pt x="7" y="0"/>
                    <a:pt x="0" y="7"/>
                    <a:pt x="0" y="16"/>
                  </a:cubicBezTo>
                  <a:cubicBezTo>
                    <a:pt x="0" y="25"/>
                    <a:pt x="7" y="32"/>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0" name="Oval 21">
              <a:extLst>
                <a:ext uri="{FF2B5EF4-FFF2-40B4-BE49-F238E27FC236}">
                  <a16:creationId xmlns:a16="http://schemas.microsoft.com/office/drawing/2014/main" id="{0A89A273-E65C-4939-9E67-FB6AD297D18A}"/>
                </a:ext>
              </a:extLst>
            </p:cNvPr>
            <p:cNvSpPr>
              <a:spLocks noChangeArrowheads="1"/>
            </p:cNvSpPr>
            <p:nvPr/>
          </p:nvSpPr>
          <p:spPr bwMode="auto">
            <a:xfrm>
              <a:off x="5508" y="133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1" name="Freeform 22">
              <a:extLst>
                <a:ext uri="{FF2B5EF4-FFF2-40B4-BE49-F238E27FC236}">
                  <a16:creationId xmlns:a16="http://schemas.microsoft.com/office/drawing/2014/main" id="{8A337B01-8843-4C02-A78F-C89AC1CC3072}"/>
                </a:ext>
              </a:extLst>
            </p:cNvPr>
            <p:cNvSpPr>
              <a:spLocks/>
            </p:cNvSpPr>
            <p:nvPr/>
          </p:nvSpPr>
          <p:spPr bwMode="auto">
            <a:xfrm>
              <a:off x="3640" y="389"/>
              <a:ext cx="1092" cy="301"/>
            </a:xfrm>
            <a:custGeom>
              <a:avLst/>
              <a:gdLst>
                <a:gd name="T0" fmla="*/ 17 w 646"/>
                <a:gd name="T1" fmla="*/ 33 h 178"/>
                <a:gd name="T2" fmla="*/ 24 w 646"/>
                <a:gd name="T3" fmla="*/ 31 h 178"/>
                <a:gd name="T4" fmla="*/ 174 w 646"/>
                <a:gd name="T5" fmla="*/ 178 h 178"/>
                <a:gd name="T6" fmla="*/ 646 w 646"/>
                <a:gd name="T7" fmla="*/ 178 h 178"/>
                <a:gd name="T8" fmla="*/ 646 w 646"/>
                <a:gd name="T9" fmla="*/ 168 h 178"/>
                <a:gd name="T10" fmla="*/ 452 w 646"/>
                <a:gd name="T11" fmla="*/ 168 h 178"/>
                <a:gd name="T12" fmla="*/ 366 w 646"/>
                <a:gd name="T13" fmla="*/ 83 h 178"/>
                <a:gd name="T14" fmla="*/ 212 w 646"/>
                <a:gd name="T15" fmla="*/ 83 h 178"/>
                <a:gd name="T16" fmla="*/ 212 w 646"/>
                <a:gd name="T17" fmla="*/ 94 h 178"/>
                <a:gd name="T18" fmla="*/ 362 w 646"/>
                <a:gd name="T19" fmla="*/ 94 h 178"/>
                <a:gd name="T20" fmla="*/ 437 w 646"/>
                <a:gd name="T21" fmla="*/ 168 h 178"/>
                <a:gd name="T22" fmla="*/ 178 w 646"/>
                <a:gd name="T23" fmla="*/ 168 h 178"/>
                <a:gd name="T24" fmla="*/ 32 w 646"/>
                <a:gd name="T25" fmla="*/ 24 h 178"/>
                <a:gd name="T26" fmla="*/ 33 w 646"/>
                <a:gd name="T27" fmla="*/ 16 h 178"/>
                <a:gd name="T28" fmla="*/ 17 w 646"/>
                <a:gd name="T29" fmla="*/ 0 h 178"/>
                <a:gd name="T30" fmla="*/ 0 w 646"/>
                <a:gd name="T31" fmla="*/ 16 h 178"/>
                <a:gd name="T32" fmla="*/ 17 w 646"/>
                <a:gd name="T33" fmla="*/ 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6" h="178">
                  <a:moveTo>
                    <a:pt x="17" y="33"/>
                  </a:moveTo>
                  <a:cubicBezTo>
                    <a:pt x="20" y="33"/>
                    <a:pt x="22" y="32"/>
                    <a:pt x="24" y="31"/>
                  </a:cubicBezTo>
                  <a:cubicBezTo>
                    <a:pt x="174" y="178"/>
                    <a:pt x="174" y="178"/>
                    <a:pt x="174" y="178"/>
                  </a:cubicBezTo>
                  <a:cubicBezTo>
                    <a:pt x="646" y="178"/>
                    <a:pt x="646" y="178"/>
                    <a:pt x="646" y="178"/>
                  </a:cubicBezTo>
                  <a:cubicBezTo>
                    <a:pt x="646" y="168"/>
                    <a:pt x="646" y="168"/>
                    <a:pt x="646" y="168"/>
                  </a:cubicBezTo>
                  <a:cubicBezTo>
                    <a:pt x="452" y="168"/>
                    <a:pt x="452" y="168"/>
                    <a:pt x="452" y="168"/>
                  </a:cubicBezTo>
                  <a:cubicBezTo>
                    <a:pt x="366" y="83"/>
                    <a:pt x="366" y="83"/>
                    <a:pt x="366" y="83"/>
                  </a:cubicBezTo>
                  <a:cubicBezTo>
                    <a:pt x="212" y="83"/>
                    <a:pt x="212" y="83"/>
                    <a:pt x="212" y="83"/>
                  </a:cubicBezTo>
                  <a:cubicBezTo>
                    <a:pt x="212" y="94"/>
                    <a:pt x="212" y="94"/>
                    <a:pt x="212" y="94"/>
                  </a:cubicBezTo>
                  <a:cubicBezTo>
                    <a:pt x="362" y="94"/>
                    <a:pt x="362" y="94"/>
                    <a:pt x="362" y="94"/>
                  </a:cubicBezTo>
                  <a:cubicBezTo>
                    <a:pt x="437" y="168"/>
                    <a:pt x="437" y="168"/>
                    <a:pt x="437" y="168"/>
                  </a:cubicBezTo>
                  <a:cubicBezTo>
                    <a:pt x="178" y="168"/>
                    <a:pt x="178" y="168"/>
                    <a:pt x="178" y="168"/>
                  </a:cubicBezTo>
                  <a:cubicBezTo>
                    <a:pt x="32" y="24"/>
                    <a:pt x="32" y="24"/>
                    <a:pt x="32" y="24"/>
                  </a:cubicBezTo>
                  <a:cubicBezTo>
                    <a:pt x="33" y="21"/>
                    <a:pt x="33" y="19"/>
                    <a:pt x="33" y="16"/>
                  </a:cubicBezTo>
                  <a:cubicBezTo>
                    <a:pt x="33" y="7"/>
                    <a:pt x="26" y="0"/>
                    <a:pt x="17" y="0"/>
                  </a:cubicBezTo>
                  <a:cubicBezTo>
                    <a:pt x="8" y="0"/>
                    <a:pt x="0" y="7"/>
                    <a:pt x="0" y="16"/>
                  </a:cubicBezTo>
                  <a:cubicBezTo>
                    <a:pt x="0" y="25"/>
                    <a:pt x="8"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2" name="Freeform 23">
              <a:extLst>
                <a:ext uri="{FF2B5EF4-FFF2-40B4-BE49-F238E27FC236}">
                  <a16:creationId xmlns:a16="http://schemas.microsoft.com/office/drawing/2014/main" id="{D5146AE3-5ED0-4870-B28D-1EC37B8B2B82}"/>
                </a:ext>
              </a:extLst>
            </p:cNvPr>
            <p:cNvSpPr>
              <a:spLocks/>
            </p:cNvSpPr>
            <p:nvPr/>
          </p:nvSpPr>
          <p:spPr bwMode="auto">
            <a:xfrm>
              <a:off x="5686" y="2196"/>
              <a:ext cx="391" cy="386"/>
            </a:xfrm>
            <a:custGeom>
              <a:avLst/>
              <a:gdLst>
                <a:gd name="T0" fmla="*/ 214 w 231"/>
                <a:gd name="T1" fmla="*/ 195 h 228"/>
                <a:gd name="T2" fmla="*/ 207 w 231"/>
                <a:gd name="T3" fmla="*/ 197 h 228"/>
                <a:gd name="T4" fmla="*/ 8 w 231"/>
                <a:gd name="T5" fmla="*/ 0 h 228"/>
                <a:gd name="T6" fmla="*/ 0 w 231"/>
                <a:gd name="T7" fmla="*/ 7 h 228"/>
                <a:gd name="T8" fmla="*/ 199 w 231"/>
                <a:gd name="T9" fmla="*/ 203 h 228"/>
                <a:gd name="T10" fmla="*/ 197 w 231"/>
                <a:gd name="T11" fmla="*/ 211 h 228"/>
                <a:gd name="T12" fmla="*/ 214 w 231"/>
                <a:gd name="T13" fmla="*/ 228 h 228"/>
                <a:gd name="T14" fmla="*/ 231 w 231"/>
                <a:gd name="T15" fmla="*/ 211 h 228"/>
                <a:gd name="T16" fmla="*/ 214 w 231"/>
                <a:gd name="T17" fmla="*/ 1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28">
                  <a:moveTo>
                    <a:pt x="214" y="195"/>
                  </a:moveTo>
                  <a:cubicBezTo>
                    <a:pt x="211" y="195"/>
                    <a:pt x="209" y="196"/>
                    <a:pt x="207" y="197"/>
                  </a:cubicBezTo>
                  <a:cubicBezTo>
                    <a:pt x="8" y="0"/>
                    <a:pt x="8" y="0"/>
                    <a:pt x="8" y="0"/>
                  </a:cubicBezTo>
                  <a:cubicBezTo>
                    <a:pt x="0" y="7"/>
                    <a:pt x="0" y="7"/>
                    <a:pt x="0" y="7"/>
                  </a:cubicBezTo>
                  <a:cubicBezTo>
                    <a:pt x="199" y="203"/>
                    <a:pt x="199" y="203"/>
                    <a:pt x="199" y="203"/>
                  </a:cubicBezTo>
                  <a:cubicBezTo>
                    <a:pt x="198" y="206"/>
                    <a:pt x="197" y="209"/>
                    <a:pt x="197" y="211"/>
                  </a:cubicBezTo>
                  <a:cubicBezTo>
                    <a:pt x="197" y="220"/>
                    <a:pt x="205" y="228"/>
                    <a:pt x="214" y="228"/>
                  </a:cubicBezTo>
                  <a:cubicBezTo>
                    <a:pt x="223" y="228"/>
                    <a:pt x="231" y="220"/>
                    <a:pt x="231" y="211"/>
                  </a:cubicBezTo>
                  <a:cubicBezTo>
                    <a:pt x="231" y="202"/>
                    <a:pt x="223" y="195"/>
                    <a:pt x="214"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4" name="Freeform 25">
              <a:extLst>
                <a:ext uri="{FF2B5EF4-FFF2-40B4-BE49-F238E27FC236}">
                  <a16:creationId xmlns:a16="http://schemas.microsoft.com/office/drawing/2014/main" id="{C50E598B-FFA0-43DF-9C15-A624B259AA77}"/>
                </a:ext>
              </a:extLst>
            </p:cNvPr>
            <p:cNvSpPr>
              <a:spLocks/>
            </p:cNvSpPr>
            <p:nvPr/>
          </p:nvSpPr>
          <p:spPr bwMode="auto">
            <a:xfrm>
              <a:off x="5304" y="2750"/>
              <a:ext cx="99" cy="86"/>
            </a:xfrm>
            <a:custGeom>
              <a:avLst/>
              <a:gdLst>
                <a:gd name="T0" fmla="*/ 23 w 99"/>
                <a:gd name="T1" fmla="*/ 44 h 86"/>
                <a:gd name="T2" fmla="*/ 47 w 99"/>
                <a:gd name="T3" fmla="*/ 86 h 86"/>
                <a:gd name="T4" fmla="*/ 72 w 99"/>
                <a:gd name="T5" fmla="*/ 44 h 86"/>
                <a:gd name="T6" fmla="*/ 99 w 99"/>
                <a:gd name="T7" fmla="*/ 3 h 86"/>
                <a:gd name="T8" fmla="*/ 49 w 99"/>
                <a:gd name="T9" fmla="*/ 1 h 86"/>
                <a:gd name="T10" fmla="*/ 0 w 99"/>
                <a:gd name="T11" fmla="*/ 0 h 86"/>
                <a:gd name="T12" fmla="*/ 23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23" y="44"/>
                  </a:moveTo>
                  <a:lnTo>
                    <a:pt x="47" y="86"/>
                  </a:lnTo>
                  <a:lnTo>
                    <a:pt x="72" y="44"/>
                  </a:lnTo>
                  <a:lnTo>
                    <a:pt x="99" y="3"/>
                  </a:lnTo>
                  <a:lnTo>
                    <a:pt x="49" y="1"/>
                  </a:lnTo>
                  <a:lnTo>
                    <a:pt x="0" y="0"/>
                  </a:lnTo>
                  <a:lnTo>
                    <a:pt x="2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5" name="Freeform 26">
              <a:extLst>
                <a:ext uri="{FF2B5EF4-FFF2-40B4-BE49-F238E27FC236}">
                  <a16:creationId xmlns:a16="http://schemas.microsoft.com/office/drawing/2014/main" id="{DB59D118-D717-44CC-9DDE-0DB02F24AA45}"/>
                </a:ext>
              </a:extLst>
            </p:cNvPr>
            <p:cNvSpPr>
              <a:spLocks/>
            </p:cNvSpPr>
            <p:nvPr/>
          </p:nvSpPr>
          <p:spPr bwMode="auto">
            <a:xfrm>
              <a:off x="2808" y="633"/>
              <a:ext cx="86" cy="98"/>
            </a:xfrm>
            <a:custGeom>
              <a:avLst/>
              <a:gdLst>
                <a:gd name="T0" fmla="*/ 0 w 86"/>
                <a:gd name="T1" fmla="*/ 47 h 98"/>
                <a:gd name="T2" fmla="*/ 42 w 86"/>
                <a:gd name="T3" fmla="*/ 73 h 98"/>
                <a:gd name="T4" fmla="*/ 84 w 86"/>
                <a:gd name="T5" fmla="*/ 98 h 98"/>
                <a:gd name="T6" fmla="*/ 84 w 86"/>
                <a:gd name="T7" fmla="*/ 49 h 98"/>
                <a:gd name="T8" fmla="*/ 86 w 86"/>
                <a:gd name="T9" fmla="*/ 0 h 98"/>
                <a:gd name="T10" fmla="*/ 42 w 86"/>
                <a:gd name="T11" fmla="*/ 24 h 98"/>
                <a:gd name="T12" fmla="*/ 0 w 86"/>
                <a:gd name="T13" fmla="*/ 47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0" y="47"/>
                  </a:moveTo>
                  <a:lnTo>
                    <a:pt x="42" y="73"/>
                  </a:lnTo>
                  <a:lnTo>
                    <a:pt x="84" y="98"/>
                  </a:lnTo>
                  <a:lnTo>
                    <a:pt x="84" y="49"/>
                  </a:lnTo>
                  <a:lnTo>
                    <a:pt x="86" y="0"/>
                  </a:lnTo>
                  <a:lnTo>
                    <a:pt x="42" y="24"/>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6" name="Freeform 27">
              <a:extLst>
                <a:ext uri="{FF2B5EF4-FFF2-40B4-BE49-F238E27FC236}">
                  <a16:creationId xmlns:a16="http://schemas.microsoft.com/office/drawing/2014/main" id="{FC1FFE02-4A41-47FD-9D4B-6D9E101FA9C7}"/>
                </a:ext>
              </a:extLst>
            </p:cNvPr>
            <p:cNvSpPr>
              <a:spLocks/>
            </p:cNvSpPr>
            <p:nvPr/>
          </p:nvSpPr>
          <p:spPr bwMode="auto">
            <a:xfrm>
              <a:off x="4199" y="1570"/>
              <a:ext cx="88" cy="98"/>
            </a:xfrm>
            <a:custGeom>
              <a:avLst/>
              <a:gdLst>
                <a:gd name="T0" fmla="*/ 0 w 88"/>
                <a:gd name="T1" fmla="*/ 48 h 98"/>
                <a:gd name="T2" fmla="*/ 43 w 88"/>
                <a:gd name="T3" fmla="*/ 73 h 98"/>
                <a:gd name="T4" fmla="*/ 87 w 88"/>
                <a:gd name="T5" fmla="*/ 98 h 98"/>
                <a:gd name="T6" fmla="*/ 87 w 88"/>
                <a:gd name="T7" fmla="*/ 49 h 98"/>
                <a:gd name="T8" fmla="*/ 88 w 88"/>
                <a:gd name="T9" fmla="*/ 0 h 98"/>
                <a:gd name="T10" fmla="*/ 44 w 88"/>
                <a:gd name="T11" fmla="*/ 24 h 98"/>
                <a:gd name="T12" fmla="*/ 0 w 88"/>
                <a:gd name="T13" fmla="*/ 48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0" y="48"/>
                  </a:moveTo>
                  <a:lnTo>
                    <a:pt x="43" y="73"/>
                  </a:lnTo>
                  <a:lnTo>
                    <a:pt x="87" y="98"/>
                  </a:lnTo>
                  <a:lnTo>
                    <a:pt x="87" y="49"/>
                  </a:lnTo>
                  <a:lnTo>
                    <a:pt x="88" y="0"/>
                  </a:lnTo>
                  <a:lnTo>
                    <a:pt x="44" y="24"/>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7" name="Freeform 28">
              <a:extLst>
                <a:ext uri="{FF2B5EF4-FFF2-40B4-BE49-F238E27FC236}">
                  <a16:creationId xmlns:a16="http://schemas.microsoft.com/office/drawing/2014/main" id="{BEC07B98-39CF-47B9-BE76-1C788A0068D6}"/>
                </a:ext>
              </a:extLst>
            </p:cNvPr>
            <p:cNvSpPr>
              <a:spLocks/>
            </p:cNvSpPr>
            <p:nvPr/>
          </p:nvSpPr>
          <p:spPr bwMode="auto">
            <a:xfrm>
              <a:off x="5840" y="1514"/>
              <a:ext cx="86" cy="99"/>
            </a:xfrm>
            <a:custGeom>
              <a:avLst/>
              <a:gdLst>
                <a:gd name="T0" fmla="*/ 1 w 86"/>
                <a:gd name="T1" fmla="*/ 0 h 99"/>
                <a:gd name="T2" fmla="*/ 1 w 86"/>
                <a:gd name="T3" fmla="*/ 50 h 99"/>
                <a:gd name="T4" fmla="*/ 0 w 86"/>
                <a:gd name="T5" fmla="*/ 99 h 99"/>
                <a:gd name="T6" fmla="*/ 44 w 86"/>
                <a:gd name="T7" fmla="*/ 75 h 99"/>
                <a:gd name="T8" fmla="*/ 86 w 86"/>
                <a:gd name="T9" fmla="*/ 51 h 99"/>
                <a:gd name="T10" fmla="*/ 44 w 86"/>
                <a:gd name="T11" fmla="*/ 26 h 99"/>
                <a:gd name="T12" fmla="*/ 1 w 8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86" h="99">
                  <a:moveTo>
                    <a:pt x="1" y="0"/>
                  </a:moveTo>
                  <a:lnTo>
                    <a:pt x="1" y="50"/>
                  </a:lnTo>
                  <a:lnTo>
                    <a:pt x="0" y="99"/>
                  </a:lnTo>
                  <a:lnTo>
                    <a:pt x="44" y="75"/>
                  </a:lnTo>
                  <a:lnTo>
                    <a:pt x="86" y="51"/>
                  </a:lnTo>
                  <a:lnTo>
                    <a:pt x="44" y="26"/>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88" name="Freeform 29">
              <a:extLst>
                <a:ext uri="{FF2B5EF4-FFF2-40B4-BE49-F238E27FC236}">
                  <a16:creationId xmlns:a16="http://schemas.microsoft.com/office/drawing/2014/main" id="{8B94389E-95A5-4DBC-BAC5-B324AF2F273D}"/>
                </a:ext>
              </a:extLst>
            </p:cNvPr>
            <p:cNvSpPr>
              <a:spLocks/>
            </p:cNvSpPr>
            <p:nvPr/>
          </p:nvSpPr>
          <p:spPr bwMode="auto">
            <a:xfrm>
              <a:off x="4766" y="1198"/>
              <a:ext cx="98" cy="86"/>
            </a:xfrm>
            <a:custGeom>
              <a:avLst/>
              <a:gdLst>
                <a:gd name="T0" fmla="*/ 47 w 98"/>
                <a:gd name="T1" fmla="*/ 86 h 86"/>
                <a:gd name="T2" fmla="*/ 73 w 98"/>
                <a:gd name="T3" fmla="*/ 44 h 86"/>
                <a:gd name="T4" fmla="*/ 98 w 98"/>
                <a:gd name="T5" fmla="*/ 2 h 86"/>
                <a:gd name="T6" fmla="*/ 49 w 98"/>
                <a:gd name="T7" fmla="*/ 2 h 86"/>
                <a:gd name="T8" fmla="*/ 0 w 98"/>
                <a:gd name="T9" fmla="*/ 0 h 86"/>
                <a:gd name="T10" fmla="*/ 24 w 98"/>
                <a:gd name="T11" fmla="*/ 42 h 86"/>
                <a:gd name="T12" fmla="*/ 47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47" y="86"/>
                  </a:moveTo>
                  <a:lnTo>
                    <a:pt x="73" y="44"/>
                  </a:lnTo>
                  <a:lnTo>
                    <a:pt x="98" y="2"/>
                  </a:lnTo>
                  <a:lnTo>
                    <a:pt x="49" y="2"/>
                  </a:lnTo>
                  <a:lnTo>
                    <a:pt x="0" y="0"/>
                  </a:lnTo>
                  <a:lnTo>
                    <a:pt x="24" y="42"/>
                  </a:lnTo>
                  <a:lnTo>
                    <a:pt x="47"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1" name="Freeform 32">
              <a:extLst>
                <a:ext uri="{FF2B5EF4-FFF2-40B4-BE49-F238E27FC236}">
                  <a16:creationId xmlns:a16="http://schemas.microsoft.com/office/drawing/2014/main" id="{ED731AB4-2EF3-49FD-BA2E-D026764B64AC}"/>
                </a:ext>
              </a:extLst>
            </p:cNvPr>
            <p:cNvSpPr>
              <a:spLocks/>
            </p:cNvSpPr>
            <p:nvPr/>
          </p:nvSpPr>
          <p:spPr bwMode="auto">
            <a:xfrm>
              <a:off x="5304" y="2633"/>
              <a:ext cx="99" cy="86"/>
            </a:xfrm>
            <a:custGeom>
              <a:avLst/>
              <a:gdLst>
                <a:gd name="T0" fmla="*/ 72 w 99"/>
                <a:gd name="T1" fmla="*/ 44 h 86"/>
                <a:gd name="T2" fmla="*/ 99 w 99"/>
                <a:gd name="T3" fmla="*/ 2 h 86"/>
                <a:gd name="T4" fmla="*/ 49 w 99"/>
                <a:gd name="T5" fmla="*/ 2 h 86"/>
                <a:gd name="T6" fmla="*/ 0 w 99"/>
                <a:gd name="T7" fmla="*/ 0 h 86"/>
                <a:gd name="T8" fmla="*/ 23 w 99"/>
                <a:gd name="T9" fmla="*/ 42 h 86"/>
                <a:gd name="T10" fmla="*/ 47 w 99"/>
                <a:gd name="T11" fmla="*/ 86 h 86"/>
                <a:gd name="T12" fmla="*/ 72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72" y="44"/>
                  </a:moveTo>
                  <a:lnTo>
                    <a:pt x="99" y="2"/>
                  </a:lnTo>
                  <a:lnTo>
                    <a:pt x="49" y="2"/>
                  </a:lnTo>
                  <a:lnTo>
                    <a:pt x="0" y="0"/>
                  </a:lnTo>
                  <a:lnTo>
                    <a:pt x="23" y="42"/>
                  </a:lnTo>
                  <a:lnTo>
                    <a:pt x="47" y="86"/>
                  </a:lnTo>
                  <a:lnTo>
                    <a:pt x="7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3" name="Freeform 34">
              <a:extLst>
                <a:ext uri="{FF2B5EF4-FFF2-40B4-BE49-F238E27FC236}">
                  <a16:creationId xmlns:a16="http://schemas.microsoft.com/office/drawing/2014/main" id="{E82DC89C-5785-4DAD-8604-6604257C7AA1}"/>
                </a:ext>
              </a:extLst>
            </p:cNvPr>
            <p:cNvSpPr>
              <a:spLocks noEditPoints="1"/>
            </p:cNvSpPr>
            <p:nvPr/>
          </p:nvSpPr>
          <p:spPr bwMode="auto">
            <a:xfrm>
              <a:off x="4259" y="1127"/>
              <a:ext cx="346" cy="396"/>
            </a:xfrm>
            <a:custGeom>
              <a:avLst/>
              <a:gdLst>
                <a:gd name="T0" fmla="*/ 1 w 346"/>
                <a:gd name="T1" fmla="*/ 98 h 396"/>
                <a:gd name="T2" fmla="*/ 0 w 346"/>
                <a:gd name="T3" fmla="*/ 100 h 396"/>
                <a:gd name="T4" fmla="*/ 0 w 346"/>
                <a:gd name="T5" fmla="*/ 298 h 396"/>
                <a:gd name="T6" fmla="*/ 174 w 346"/>
                <a:gd name="T7" fmla="*/ 396 h 396"/>
                <a:gd name="T8" fmla="*/ 345 w 346"/>
                <a:gd name="T9" fmla="*/ 298 h 396"/>
                <a:gd name="T10" fmla="*/ 346 w 346"/>
                <a:gd name="T11" fmla="*/ 298 h 396"/>
                <a:gd name="T12" fmla="*/ 346 w 346"/>
                <a:gd name="T13" fmla="*/ 100 h 396"/>
                <a:gd name="T14" fmla="*/ 174 w 346"/>
                <a:gd name="T15" fmla="*/ 0 h 396"/>
                <a:gd name="T16" fmla="*/ 1 w 346"/>
                <a:gd name="T17" fmla="*/ 98 h 396"/>
                <a:gd name="T18" fmla="*/ 339 w 346"/>
                <a:gd name="T19" fmla="*/ 293 h 396"/>
                <a:gd name="T20" fmla="*/ 174 w 346"/>
                <a:gd name="T21" fmla="*/ 387 h 396"/>
                <a:gd name="T22" fmla="*/ 6 w 346"/>
                <a:gd name="T23" fmla="*/ 293 h 396"/>
                <a:gd name="T24" fmla="*/ 6 w 346"/>
                <a:gd name="T25" fmla="*/ 103 h 396"/>
                <a:gd name="T26" fmla="*/ 174 w 346"/>
                <a:gd name="T27" fmla="*/ 8 h 396"/>
                <a:gd name="T28" fmla="*/ 339 w 346"/>
                <a:gd name="T29" fmla="*/ 103 h 396"/>
                <a:gd name="T30" fmla="*/ 339 w 346"/>
                <a:gd name="T31" fmla="*/ 2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6" h="396">
                  <a:moveTo>
                    <a:pt x="1" y="98"/>
                  </a:moveTo>
                  <a:lnTo>
                    <a:pt x="0" y="100"/>
                  </a:lnTo>
                  <a:lnTo>
                    <a:pt x="0" y="298"/>
                  </a:lnTo>
                  <a:lnTo>
                    <a:pt x="174" y="396"/>
                  </a:lnTo>
                  <a:lnTo>
                    <a:pt x="345" y="298"/>
                  </a:lnTo>
                  <a:lnTo>
                    <a:pt x="346" y="298"/>
                  </a:lnTo>
                  <a:lnTo>
                    <a:pt x="346" y="100"/>
                  </a:lnTo>
                  <a:lnTo>
                    <a:pt x="174" y="0"/>
                  </a:lnTo>
                  <a:lnTo>
                    <a:pt x="1" y="98"/>
                  </a:lnTo>
                  <a:close/>
                  <a:moveTo>
                    <a:pt x="339" y="293"/>
                  </a:moveTo>
                  <a:lnTo>
                    <a:pt x="174" y="387"/>
                  </a:lnTo>
                  <a:lnTo>
                    <a:pt x="6" y="293"/>
                  </a:lnTo>
                  <a:lnTo>
                    <a:pt x="6" y="103"/>
                  </a:lnTo>
                  <a:lnTo>
                    <a:pt x="174" y="8"/>
                  </a:lnTo>
                  <a:lnTo>
                    <a:pt x="339" y="103"/>
                  </a:lnTo>
                  <a:lnTo>
                    <a:pt x="339"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4" name="Freeform 35">
              <a:extLst>
                <a:ext uri="{FF2B5EF4-FFF2-40B4-BE49-F238E27FC236}">
                  <a16:creationId xmlns:a16="http://schemas.microsoft.com/office/drawing/2014/main" id="{06820BCE-6FBD-4694-8755-98B0634E4F84}"/>
                </a:ext>
              </a:extLst>
            </p:cNvPr>
            <p:cNvSpPr>
              <a:spLocks/>
            </p:cNvSpPr>
            <p:nvPr/>
          </p:nvSpPr>
          <p:spPr bwMode="auto">
            <a:xfrm>
              <a:off x="4896" y="178"/>
              <a:ext cx="127" cy="144"/>
            </a:xfrm>
            <a:custGeom>
              <a:avLst/>
              <a:gdLst>
                <a:gd name="T0" fmla="*/ 127 w 127"/>
                <a:gd name="T1" fmla="*/ 108 h 144"/>
                <a:gd name="T2" fmla="*/ 127 w 127"/>
                <a:gd name="T3" fmla="*/ 35 h 144"/>
                <a:gd name="T4" fmla="*/ 64 w 127"/>
                <a:gd name="T5" fmla="*/ 0 h 144"/>
                <a:gd name="T6" fmla="*/ 0 w 127"/>
                <a:gd name="T7" fmla="*/ 35 h 144"/>
                <a:gd name="T8" fmla="*/ 0 w 127"/>
                <a:gd name="T9" fmla="*/ 108 h 144"/>
                <a:gd name="T10" fmla="*/ 64 w 127"/>
                <a:gd name="T11" fmla="*/ 144 h 144"/>
                <a:gd name="T12" fmla="*/ 127 w 127"/>
                <a:gd name="T13" fmla="*/ 108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127" y="108"/>
                  </a:moveTo>
                  <a:lnTo>
                    <a:pt x="127" y="35"/>
                  </a:lnTo>
                  <a:lnTo>
                    <a:pt x="64" y="0"/>
                  </a:lnTo>
                  <a:lnTo>
                    <a:pt x="0" y="35"/>
                  </a:lnTo>
                  <a:lnTo>
                    <a:pt x="0" y="108"/>
                  </a:lnTo>
                  <a:lnTo>
                    <a:pt x="64" y="144"/>
                  </a:lnTo>
                  <a:lnTo>
                    <a:pt x="127"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5" name="Freeform 36">
              <a:extLst>
                <a:ext uri="{FF2B5EF4-FFF2-40B4-BE49-F238E27FC236}">
                  <a16:creationId xmlns:a16="http://schemas.microsoft.com/office/drawing/2014/main" id="{05176DB6-D31C-4A17-9BE5-C10D95AF9F25}"/>
                </a:ext>
              </a:extLst>
            </p:cNvPr>
            <p:cNvSpPr>
              <a:spLocks/>
            </p:cNvSpPr>
            <p:nvPr/>
          </p:nvSpPr>
          <p:spPr bwMode="auto">
            <a:xfrm>
              <a:off x="4467" y="1790"/>
              <a:ext cx="79" cy="90"/>
            </a:xfrm>
            <a:custGeom>
              <a:avLst/>
              <a:gdLst>
                <a:gd name="T0" fmla="*/ 0 w 79"/>
                <a:gd name="T1" fmla="*/ 22 h 90"/>
                <a:gd name="T2" fmla="*/ 0 w 79"/>
                <a:gd name="T3" fmla="*/ 68 h 90"/>
                <a:gd name="T4" fmla="*/ 38 w 79"/>
                <a:gd name="T5" fmla="*/ 90 h 90"/>
                <a:gd name="T6" fmla="*/ 79 w 79"/>
                <a:gd name="T7" fmla="*/ 68 h 90"/>
                <a:gd name="T8" fmla="*/ 79 w 79"/>
                <a:gd name="T9" fmla="*/ 22 h 90"/>
                <a:gd name="T10" fmla="*/ 38 w 79"/>
                <a:gd name="T11" fmla="*/ 0 h 90"/>
                <a:gd name="T12" fmla="*/ 0 w 79"/>
                <a:gd name="T13" fmla="*/ 22 h 90"/>
              </a:gdLst>
              <a:ahLst/>
              <a:cxnLst>
                <a:cxn ang="0">
                  <a:pos x="T0" y="T1"/>
                </a:cxn>
                <a:cxn ang="0">
                  <a:pos x="T2" y="T3"/>
                </a:cxn>
                <a:cxn ang="0">
                  <a:pos x="T4" y="T5"/>
                </a:cxn>
                <a:cxn ang="0">
                  <a:pos x="T6" y="T7"/>
                </a:cxn>
                <a:cxn ang="0">
                  <a:pos x="T8" y="T9"/>
                </a:cxn>
                <a:cxn ang="0">
                  <a:pos x="T10" y="T11"/>
                </a:cxn>
                <a:cxn ang="0">
                  <a:pos x="T12" y="T13"/>
                </a:cxn>
              </a:cxnLst>
              <a:rect l="0" t="0" r="r" b="b"/>
              <a:pathLst>
                <a:path w="79" h="90">
                  <a:moveTo>
                    <a:pt x="0" y="22"/>
                  </a:moveTo>
                  <a:lnTo>
                    <a:pt x="0" y="68"/>
                  </a:lnTo>
                  <a:lnTo>
                    <a:pt x="38" y="90"/>
                  </a:lnTo>
                  <a:lnTo>
                    <a:pt x="79" y="68"/>
                  </a:lnTo>
                  <a:lnTo>
                    <a:pt x="79" y="22"/>
                  </a:lnTo>
                  <a:lnTo>
                    <a:pt x="38"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6" name="Freeform 37">
              <a:extLst>
                <a:ext uri="{FF2B5EF4-FFF2-40B4-BE49-F238E27FC236}">
                  <a16:creationId xmlns:a16="http://schemas.microsoft.com/office/drawing/2014/main" id="{EE912DCF-EF0B-4A64-8800-F050E653D941}"/>
                </a:ext>
              </a:extLst>
            </p:cNvPr>
            <p:cNvSpPr>
              <a:spLocks/>
            </p:cNvSpPr>
            <p:nvPr/>
          </p:nvSpPr>
          <p:spPr bwMode="auto">
            <a:xfrm>
              <a:off x="3129" y="865"/>
              <a:ext cx="110" cy="123"/>
            </a:xfrm>
            <a:custGeom>
              <a:avLst/>
              <a:gdLst>
                <a:gd name="T0" fmla="*/ 0 w 110"/>
                <a:gd name="T1" fmla="*/ 30 h 123"/>
                <a:gd name="T2" fmla="*/ 0 w 110"/>
                <a:gd name="T3" fmla="*/ 93 h 123"/>
                <a:gd name="T4" fmla="*/ 56 w 110"/>
                <a:gd name="T5" fmla="*/ 123 h 123"/>
                <a:gd name="T6" fmla="*/ 110 w 110"/>
                <a:gd name="T7" fmla="*/ 93 h 123"/>
                <a:gd name="T8" fmla="*/ 110 w 110"/>
                <a:gd name="T9" fmla="*/ 30 h 123"/>
                <a:gd name="T10" fmla="*/ 56 w 110"/>
                <a:gd name="T11" fmla="*/ 0 h 123"/>
                <a:gd name="T12" fmla="*/ 0 w 110"/>
                <a:gd name="T13" fmla="*/ 30 h 123"/>
              </a:gdLst>
              <a:ahLst/>
              <a:cxnLst>
                <a:cxn ang="0">
                  <a:pos x="T0" y="T1"/>
                </a:cxn>
                <a:cxn ang="0">
                  <a:pos x="T2" y="T3"/>
                </a:cxn>
                <a:cxn ang="0">
                  <a:pos x="T4" y="T5"/>
                </a:cxn>
                <a:cxn ang="0">
                  <a:pos x="T6" y="T7"/>
                </a:cxn>
                <a:cxn ang="0">
                  <a:pos x="T8" y="T9"/>
                </a:cxn>
                <a:cxn ang="0">
                  <a:pos x="T10" y="T11"/>
                </a:cxn>
                <a:cxn ang="0">
                  <a:pos x="T12" y="T13"/>
                </a:cxn>
              </a:cxnLst>
              <a:rect l="0" t="0" r="r" b="b"/>
              <a:pathLst>
                <a:path w="110" h="123">
                  <a:moveTo>
                    <a:pt x="0" y="30"/>
                  </a:moveTo>
                  <a:lnTo>
                    <a:pt x="0" y="93"/>
                  </a:lnTo>
                  <a:lnTo>
                    <a:pt x="56" y="123"/>
                  </a:lnTo>
                  <a:lnTo>
                    <a:pt x="110" y="93"/>
                  </a:lnTo>
                  <a:lnTo>
                    <a:pt x="110" y="30"/>
                  </a:lnTo>
                  <a:lnTo>
                    <a:pt x="56"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7" name="Freeform 38">
              <a:extLst>
                <a:ext uri="{FF2B5EF4-FFF2-40B4-BE49-F238E27FC236}">
                  <a16:creationId xmlns:a16="http://schemas.microsoft.com/office/drawing/2014/main" id="{CA73CC18-F27C-46C6-8497-676B5DE7582D}"/>
                </a:ext>
              </a:extLst>
            </p:cNvPr>
            <p:cNvSpPr>
              <a:spLocks noEditPoints="1"/>
            </p:cNvSpPr>
            <p:nvPr/>
          </p:nvSpPr>
          <p:spPr bwMode="auto">
            <a:xfrm>
              <a:off x="5082" y="1347"/>
              <a:ext cx="223" cy="254"/>
            </a:xfrm>
            <a:custGeom>
              <a:avLst/>
              <a:gdLst>
                <a:gd name="T0" fmla="*/ 0 w 223"/>
                <a:gd name="T1" fmla="*/ 191 h 254"/>
                <a:gd name="T2" fmla="*/ 112 w 223"/>
                <a:gd name="T3" fmla="*/ 254 h 254"/>
                <a:gd name="T4" fmla="*/ 223 w 223"/>
                <a:gd name="T5" fmla="*/ 191 h 254"/>
                <a:gd name="T6" fmla="*/ 223 w 223"/>
                <a:gd name="T7" fmla="*/ 63 h 254"/>
                <a:gd name="T8" fmla="*/ 112 w 223"/>
                <a:gd name="T9" fmla="*/ 0 h 254"/>
                <a:gd name="T10" fmla="*/ 0 w 223"/>
                <a:gd name="T11" fmla="*/ 63 h 254"/>
                <a:gd name="T12" fmla="*/ 0 w 223"/>
                <a:gd name="T13" fmla="*/ 191 h 254"/>
                <a:gd name="T14" fmla="*/ 7 w 223"/>
                <a:gd name="T15" fmla="*/ 68 h 254"/>
                <a:gd name="T16" fmla="*/ 112 w 223"/>
                <a:gd name="T17" fmla="*/ 8 h 254"/>
                <a:gd name="T18" fmla="*/ 217 w 223"/>
                <a:gd name="T19" fmla="*/ 68 h 254"/>
                <a:gd name="T20" fmla="*/ 217 w 223"/>
                <a:gd name="T21" fmla="*/ 186 h 254"/>
                <a:gd name="T22" fmla="*/ 112 w 223"/>
                <a:gd name="T23" fmla="*/ 245 h 254"/>
                <a:gd name="T24" fmla="*/ 7 w 223"/>
                <a:gd name="T25" fmla="*/ 186 h 254"/>
                <a:gd name="T26" fmla="*/ 7 w 223"/>
                <a:gd name="T27" fmla="*/ 6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54">
                  <a:moveTo>
                    <a:pt x="0" y="191"/>
                  </a:moveTo>
                  <a:lnTo>
                    <a:pt x="112" y="254"/>
                  </a:lnTo>
                  <a:lnTo>
                    <a:pt x="223" y="191"/>
                  </a:lnTo>
                  <a:lnTo>
                    <a:pt x="223" y="63"/>
                  </a:lnTo>
                  <a:lnTo>
                    <a:pt x="112" y="0"/>
                  </a:lnTo>
                  <a:lnTo>
                    <a:pt x="0" y="63"/>
                  </a:lnTo>
                  <a:lnTo>
                    <a:pt x="0" y="191"/>
                  </a:lnTo>
                  <a:close/>
                  <a:moveTo>
                    <a:pt x="7" y="68"/>
                  </a:moveTo>
                  <a:lnTo>
                    <a:pt x="112" y="8"/>
                  </a:lnTo>
                  <a:lnTo>
                    <a:pt x="217" y="68"/>
                  </a:lnTo>
                  <a:lnTo>
                    <a:pt x="217" y="186"/>
                  </a:lnTo>
                  <a:lnTo>
                    <a:pt x="112" y="245"/>
                  </a:lnTo>
                  <a:lnTo>
                    <a:pt x="7" y="186"/>
                  </a:lnTo>
                  <a:lnTo>
                    <a:pt x="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8" name="Freeform 39">
              <a:extLst>
                <a:ext uri="{FF2B5EF4-FFF2-40B4-BE49-F238E27FC236}">
                  <a16:creationId xmlns:a16="http://schemas.microsoft.com/office/drawing/2014/main" id="{1EC80E81-BDE0-4AF0-93EC-0F25B6A8F7A3}"/>
                </a:ext>
              </a:extLst>
            </p:cNvPr>
            <p:cNvSpPr>
              <a:spLocks/>
            </p:cNvSpPr>
            <p:nvPr/>
          </p:nvSpPr>
          <p:spPr bwMode="auto">
            <a:xfrm>
              <a:off x="4888" y="1758"/>
              <a:ext cx="57" cy="839"/>
            </a:xfrm>
            <a:custGeom>
              <a:avLst/>
              <a:gdLst>
                <a:gd name="T0" fmla="*/ 12 w 34"/>
                <a:gd name="T1" fmla="*/ 0 h 496"/>
                <a:gd name="T2" fmla="*/ 12 w 34"/>
                <a:gd name="T3" fmla="*/ 464 h 496"/>
                <a:gd name="T4" fmla="*/ 0 w 34"/>
                <a:gd name="T5" fmla="*/ 480 h 496"/>
                <a:gd name="T6" fmla="*/ 17 w 34"/>
                <a:gd name="T7" fmla="*/ 496 h 496"/>
                <a:gd name="T8" fmla="*/ 34 w 34"/>
                <a:gd name="T9" fmla="*/ 480 h 496"/>
                <a:gd name="T10" fmla="*/ 22 w 34"/>
                <a:gd name="T11" fmla="*/ 464 h 496"/>
                <a:gd name="T12" fmla="*/ 22 w 34"/>
                <a:gd name="T13" fmla="*/ 0 h 496"/>
                <a:gd name="T14" fmla="*/ 12 w 34"/>
                <a:gd name="T15" fmla="*/ 0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96">
                  <a:moveTo>
                    <a:pt x="12" y="0"/>
                  </a:moveTo>
                  <a:cubicBezTo>
                    <a:pt x="12" y="464"/>
                    <a:pt x="12" y="464"/>
                    <a:pt x="12" y="464"/>
                  </a:cubicBezTo>
                  <a:cubicBezTo>
                    <a:pt x="5" y="467"/>
                    <a:pt x="0" y="473"/>
                    <a:pt x="0" y="480"/>
                  </a:cubicBezTo>
                  <a:cubicBezTo>
                    <a:pt x="0" y="489"/>
                    <a:pt x="8" y="496"/>
                    <a:pt x="17" y="496"/>
                  </a:cubicBezTo>
                  <a:cubicBezTo>
                    <a:pt x="26" y="496"/>
                    <a:pt x="34" y="489"/>
                    <a:pt x="34" y="480"/>
                  </a:cubicBezTo>
                  <a:cubicBezTo>
                    <a:pt x="34" y="473"/>
                    <a:pt x="29" y="467"/>
                    <a:pt x="22" y="464"/>
                  </a:cubicBezTo>
                  <a:cubicBezTo>
                    <a:pt x="22" y="0"/>
                    <a:pt x="22" y="0"/>
                    <a:pt x="2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99" name="Freeform 40">
              <a:extLst>
                <a:ext uri="{FF2B5EF4-FFF2-40B4-BE49-F238E27FC236}">
                  <a16:creationId xmlns:a16="http://schemas.microsoft.com/office/drawing/2014/main" id="{046B510F-CA04-4D27-AB1B-4D79242CABDD}"/>
                </a:ext>
              </a:extLst>
            </p:cNvPr>
            <p:cNvSpPr>
              <a:spLocks/>
            </p:cNvSpPr>
            <p:nvPr/>
          </p:nvSpPr>
          <p:spPr bwMode="auto">
            <a:xfrm>
              <a:off x="2403" y="548"/>
              <a:ext cx="76" cy="87"/>
            </a:xfrm>
            <a:custGeom>
              <a:avLst/>
              <a:gdLst>
                <a:gd name="T0" fmla="*/ 0 w 76"/>
                <a:gd name="T1" fmla="*/ 44 h 87"/>
                <a:gd name="T2" fmla="*/ 38 w 76"/>
                <a:gd name="T3" fmla="*/ 65 h 87"/>
                <a:gd name="T4" fmla="*/ 76 w 76"/>
                <a:gd name="T5" fmla="*/ 87 h 87"/>
                <a:gd name="T6" fmla="*/ 76 w 76"/>
                <a:gd name="T7" fmla="*/ 44 h 87"/>
                <a:gd name="T8" fmla="*/ 76 w 76"/>
                <a:gd name="T9" fmla="*/ 0 h 87"/>
                <a:gd name="T10" fmla="*/ 38 w 76"/>
                <a:gd name="T11" fmla="*/ 22 h 87"/>
                <a:gd name="T12" fmla="*/ 0 w 7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76" h="87">
                  <a:moveTo>
                    <a:pt x="0" y="44"/>
                  </a:moveTo>
                  <a:lnTo>
                    <a:pt x="38" y="65"/>
                  </a:lnTo>
                  <a:lnTo>
                    <a:pt x="76" y="87"/>
                  </a:lnTo>
                  <a:lnTo>
                    <a:pt x="76" y="44"/>
                  </a:lnTo>
                  <a:lnTo>
                    <a:pt x="76" y="0"/>
                  </a:lnTo>
                  <a:lnTo>
                    <a:pt x="38" y="22"/>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0" name="Freeform 41">
              <a:extLst>
                <a:ext uri="{FF2B5EF4-FFF2-40B4-BE49-F238E27FC236}">
                  <a16:creationId xmlns:a16="http://schemas.microsoft.com/office/drawing/2014/main" id="{70570F09-4A44-4CDD-B171-38EA3494D449}"/>
                </a:ext>
              </a:extLst>
            </p:cNvPr>
            <p:cNvSpPr>
              <a:spLocks/>
            </p:cNvSpPr>
            <p:nvPr/>
          </p:nvSpPr>
          <p:spPr bwMode="auto">
            <a:xfrm>
              <a:off x="5282" y="1689"/>
              <a:ext cx="722" cy="716"/>
            </a:xfrm>
            <a:custGeom>
              <a:avLst/>
              <a:gdLst>
                <a:gd name="T0" fmla="*/ 0 w 427"/>
                <a:gd name="T1" fmla="*/ 8 h 423"/>
                <a:gd name="T2" fmla="*/ 396 w 427"/>
                <a:gd name="T3" fmla="*/ 398 h 423"/>
                <a:gd name="T4" fmla="*/ 394 w 427"/>
                <a:gd name="T5" fmla="*/ 407 h 423"/>
                <a:gd name="T6" fmla="*/ 410 w 427"/>
                <a:gd name="T7" fmla="*/ 423 h 423"/>
                <a:gd name="T8" fmla="*/ 427 w 427"/>
                <a:gd name="T9" fmla="*/ 407 h 423"/>
                <a:gd name="T10" fmla="*/ 410 w 427"/>
                <a:gd name="T11" fmla="*/ 391 h 423"/>
                <a:gd name="T12" fmla="*/ 404 w 427"/>
                <a:gd name="T13" fmla="*/ 392 h 423"/>
                <a:gd name="T14" fmla="*/ 105 w 427"/>
                <a:gd name="T15" fmla="*/ 97 h 423"/>
                <a:gd name="T16" fmla="*/ 208 w 427"/>
                <a:gd name="T17" fmla="*/ 97 h 423"/>
                <a:gd name="T18" fmla="*/ 284 w 427"/>
                <a:gd name="T19" fmla="*/ 171 h 423"/>
                <a:gd name="T20" fmla="*/ 292 w 427"/>
                <a:gd name="T21" fmla="*/ 164 h 423"/>
                <a:gd name="T22" fmla="*/ 213 w 427"/>
                <a:gd name="T23" fmla="*/ 86 h 423"/>
                <a:gd name="T24" fmla="*/ 95 w 427"/>
                <a:gd name="T25" fmla="*/ 86 h 423"/>
                <a:gd name="T26" fmla="*/ 7 w 427"/>
                <a:gd name="T27" fmla="*/ 0 h 423"/>
                <a:gd name="T28" fmla="*/ 0 w 427"/>
                <a:gd name="T29" fmla="*/ 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423">
                  <a:moveTo>
                    <a:pt x="0" y="8"/>
                  </a:moveTo>
                  <a:cubicBezTo>
                    <a:pt x="396" y="398"/>
                    <a:pt x="396" y="398"/>
                    <a:pt x="396" y="398"/>
                  </a:cubicBezTo>
                  <a:cubicBezTo>
                    <a:pt x="394" y="401"/>
                    <a:pt x="394" y="404"/>
                    <a:pt x="394" y="407"/>
                  </a:cubicBezTo>
                  <a:cubicBezTo>
                    <a:pt x="394" y="416"/>
                    <a:pt x="401" y="423"/>
                    <a:pt x="410" y="423"/>
                  </a:cubicBezTo>
                  <a:cubicBezTo>
                    <a:pt x="419" y="423"/>
                    <a:pt x="427" y="416"/>
                    <a:pt x="427" y="407"/>
                  </a:cubicBezTo>
                  <a:cubicBezTo>
                    <a:pt x="427" y="398"/>
                    <a:pt x="419" y="391"/>
                    <a:pt x="410" y="391"/>
                  </a:cubicBezTo>
                  <a:cubicBezTo>
                    <a:pt x="408" y="391"/>
                    <a:pt x="406" y="391"/>
                    <a:pt x="404" y="392"/>
                  </a:cubicBezTo>
                  <a:cubicBezTo>
                    <a:pt x="105" y="97"/>
                    <a:pt x="105" y="97"/>
                    <a:pt x="105" y="97"/>
                  </a:cubicBezTo>
                  <a:cubicBezTo>
                    <a:pt x="208" y="97"/>
                    <a:pt x="208" y="97"/>
                    <a:pt x="208" y="97"/>
                  </a:cubicBezTo>
                  <a:cubicBezTo>
                    <a:pt x="284" y="171"/>
                    <a:pt x="284" y="171"/>
                    <a:pt x="284" y="171"/>
                  </a:cubicBezTo>
                  <a:cubicBezTo>
                    <a:pt x="292" y="164"/>
                    <a:pt x="292" y="164"/>
                    <a:pt x="292" y="164"/>
                  </a:cubicBezTo>
                  <a:cubicBezTo>
                    <a:pt x="213" y="86"/>
                    <a:pt x="213" y="86"/>
                    <a:pt x="213" y="86"/>
                  </a:cubicBezTo>
                  <a:cubicBezTo>
                    <a:pt x="95" y="86"/>
                    <a:pt x="95" y="86"/>
                    <a:pt x="95" y="86"/>
                  </a:cubicBezTo>
                  <a:cubicBezTo>
                    <a:pt x="7" y="0"/>
                    <a:pt x="7" y="0"/>
                    <a:pt x="7" y="0"/>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1" name="Freeform 42">
              <a:extLst>
                <a:ext uri="{FF2B5EF4-FFF2-40B4-BE49-F238E27FC236}">
                  <a16:creationId xmlns:a16="http://schemas.microsoft.com/office/drawing/2014/main" id="{8456E702-A218-4E0A-9E75-30ABCFA12DF7}"/>
                </a:ext>
              </a:extLst>
            </p:cNvPr>
            <p:cNvSpPr>
              <a:spLocks/>
            </p:cNvSpPr>
            <p:nvPr/>
          </p:nvSpPr>
          <p:spPr bwMode="auto">
            <a:xfrm>
              <a:off x="4505" y="455"/>
              <a:ext cx="88" cy="98"/>
            </a:xfrm>
            <a:custGeom>
              <a:avLst/>
              <a:gdLst>
                <a:gd name="T0" fmla="*/ 87 w 88"/>
                <a:gd name="T1" fmla="*/ 49 h 98"/>
                <a:gd name="T2" fmla="*/ 88 w 88"/>
                <a:gd name="T3" fmla="*/ 0 h 98"/>
                <a:gd name="T4" fmla="*/ 44 w 88"/>
                <a:gd name="T5" fmla="*/ 24 h 98"/>
                <a:gd name="T6" fmla="*/ 0 w 88"/>
                <a:gd name="T7" fmla="*/ 48 h 98"/>
                <a:gd name="T8" fmla="*/ 43 w 88"/>
                <a:gd name="T9" fmla="*/ 73 h 98"/>
                <a:gd name="T10" fmla="*/ 87 w 88"/>
                <a:gd name="T11" fmla="*/ 98 h 98"/>
                <a:gd name="T12" fmla="*/ 87 w 88"/>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87" y="49"/>
                  </a:moveTo>
                  <a:lnTo>
                    <a:pt x="88" y="0"/>
                  </a:lnTo>
                  <a:lnTo>
                    <a:pt x="44" y="24"/>
                  </a:lnTo>
                  <a:lnTo>
                    <a:pt x="0" y="48"/>
                  </a:lnTo>
                  <a:lnTo>
                    <a:pt x="43" y="73"/>
                  </a:lnTo>
                  <a:lnTo>
                    <a:pt x="87" y="98"/>
                  </a:lnTo>
                  <a:lnTo>
                    <a:pt x="8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2" name="Freeform 43">
              <a:extLst>
                <a:ext uri="{FF2B5EF4-FFF2-40B4-BE49-F238E27FC236}">
                  <a16:creationId xmlns:a16="http://schemas.microsoft.com/office/drawing/2014/main" id="{C1C471F4-2AF1-4C74-A438-4F5B3BCE951A}"/>
                </a:ext>
              </a:extLst>
            </p:cNvPr>
            <p:cNvSpPr>
              <a:spLocks/>
            </p:cNvSpPr>
            <p:nvPr/>
          </p:nvSpPr>
          <p:spPr bwMode="auto">
            <a:xfrm>
              <a:off x="4626" y="455"/>
              <a:ext cx="86" cy="98"/>
            </a:xfrm>
            <a:custGeom>
              <a:avLst/>
              <a:gdLst>
                <a:gd name="T0" fmla="*/ 84 w 86"/>
                <a:gd name="T1" fmla="*/ 49 h 98"/>
                <a:gd name="T2" fmla="*/ 86 w 86"/>
                <a:gd name="T3" fmla="*/ 0 h 98"/>
                <a:gd name="T4" fmla="*/ 42 w 86"/>
                <a:gd name="T5" fmla="*/ 24 h 98"/>
                <a:gd name="T6" fmla="*/ 0 w 86"/>
                <a:gd name="T7" fmla="*/ 48 h 98"/>
                <a:gd name="T8" fmla="*/ 42 w 86"/>
                <a:gd name="T9" fmla="*/ 73 h 98"/>
                <a:gd name="T10" fmla="*/ 84 w 86"/>
                <a:gd name="T11" fmla="*/ 98 h 98"/>
                <a:gd name="T12" fmla="*/ 84 w 86"/>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84" y="49"/>
                  </a:moveTo>
                  <a:lnTo>
                    <a:pt x="86" y="0"/>
                  </a:lnTo>
                  <a:lnTo>
                    <a:pt x="42" y="24"/>
                  </a:lnTo>
                  <a:lnTo>
                    <a:pt x="0" y="48"/>
                  </a:lnTo>
                  <a:lnTo>
                    <a:pt x="42" y="73"/>
                  </a:lnTo>
                  <a:lnTo>
                    <a:pt x="84" y="98"/>
                  </a:lnTo>
                  <a:lnTo>
                    <a:pt x="8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3" name="Freeform 44">
              <a:extLst>
                <a:ext uri="{FF2B5EF4-FFF2-40B4-BE49-F238E27FC236}">
                  <a16:creationId xmlns:a16="http://schemas.microsoft.com/office/drawing/2014/main" id="{52A3BCDB-EC55-43B7-920E-7ECDCF72D599}"/>
                </a:ext>
              </a:extLst>
            </p:cNvPr>
            <p:cNvSpPr>
              <a:spLocks/>
            </p:cNvSpPr>
            <p:nvPr/>
          </p:nvSpPr>
          <p:spPr bwMode="auto">
            <a:xfrm>
              <a:off x="5469" y="17"/>
              <a:ext cx="98" cy="86"/>
            </a:xfrm>
            <a:custGeom>
              <a:avLst/>
              <a:gdLst>
                <a:gd name="T0" fmla="*/ 98 w 98"/>
                <a:gd name="T1" fmla="*/ 86 h 86"/>
                <a:gd name="T2" fmla="*/ 75 w 98"/>
                <a:gd name="T3" fmla="*/ 42 h 86"/>
                <a:gd name="T4" fmla="*/ 51 w 98"/>
                <a:gd name="T5" fmla="*/ 0 h 86"/>
                <a:gd name="T6" fmla="*/ 26 w 98"/>
                <a:gd name="T7" fmla="*/ 41 h 86"/>
                <a:gd name="T8" fmla="*/ 0 w 98"/>
                <a:gd name="T9" fmla="*/ 83 h 86"/>
                <a:gd name="T10" fmla="*/ 49 w 98"/>
                <a:gd name="T11" fmla="*/ 85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2"/>
                  </a:lnTo>
                  <a:lnTo>
                    <a:pt x="51" y="0"/>
                  </a:lnTo>
                  <a:lnTo>
                    <a:pt x="26" y="41"/>
                  </a:lnTo>
                  <a:lnTo>
                    <a:pt x="0" y="83"/>
                  </a:lnTo>
                  <a:lnTo>
                    <a:pt x="49" y="85"/>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4" name="Freeform 45">
              <a:extLst>
                <a:ext uri="{FF2B5EF4-FFF2-40B4-BE49-F238E27FC236}">
                  <a16:creationId xmlns:a16="http://schemas.microsoft.com/office/drawing/2014/main" id="{A0F37BAE-F516-459E-9D34-57304C84F2E6}"/>
                </a:ext>
              </a:extLst>
            </p:cNvPr>
            <p:cNvSpPr>
              <a:spLocks/>
            </p:cNvSpPr>
            <p:nvPr/>
          </p:nvSpPr>
          <p:spPr bwMode="auto">
            <a:xfrm>
              <a:off x="5469" y="134"/>
              <a:ext cx="98" cy="86"/>
            </a:xfrm>
            <a:custGeom>
              <a:avLst/>
              <a:gdLst>
                <a:gd name="T0" fmla="*/ 98 w 98"/>
                <a:gd name="T1" fmla="*/ 86 h 86"/>
                <a:gd name="T2" fmla="*/ 75 w 98"/>
                <a:gd name="T3" fmla="*/ 44 h 86"/>
                <a:gd name="T4" fmla="*/ 51 w 98"/>
                <a:gd name="T5" fmla="*/ 0 h 86"/>
                <a:gd name="T6" fmla="*/ 26 w 98"/>
                <a:gd name="T7" fmla="*/ 42 h 86"/>
                <a:gd name="T8" fmla="*/ 0 w 98"/>
                <a:gd name="T9" fmla="*/ 84 h 86"/>
                <a:gd name="T10" fmla="*/ 49 w 98"/>
                <a:gd name="T11" fmla="*/ 86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4"/>
                  </a:lnTo>
                  <a:lnTo>
                    <a:pt x="51" y="0"/>
                  </a:lnTo>
                  <a:lnTo>
                    <a:pt x="26" y="42"/>
                  </a:lnTo>
                  <a:lnTo>
                    <a:pt x="0" y="84"/>
                  </a:lnTo>
                  <a:lnTo>
                    <a:pt x="49" y="86"/>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7" name="Freeform 48">
              <a:extLst>
                <a:ext uri="{FF2B5EF4-FFF2-40B4-BE49-F238E27FC236}">
                  <a16:creationId xmlns:a16="http://schemas.microsoft.com/office/drawing/2014/main" id="{111C0DEA-3379-45AB-B284-CB69D564C7E3}"/>
                </a:ext>
              </a:extLst>
            </p:cNvPr>
            <p:cNvSpPr>
              <a:spLocks noEditPoints="1"/>
            </p:cNvSpPr>
            <p:nvPr/>
          </p:nvSpPr>
          <p:spPr bwMode="auto">
            <a:xfrm>
              <a:off x="5441" y="1267"/>
              <a:ext cx="715" cy="187"/>
            </a:xfrm>
            <a:custGeom>
              <a:avLst/>
              <a:gdLst>
                <a:gd name="T0" fmla="*/ 112 w 423"/>
                <a:gd name="T1" fmla="*/ 50 h 110"/>
                <a:gd name="T2" fmla="*/ 56 w 423"/>
                <a:gd name="T3" fmla="*/ 0 h 110"/>
                <a:gd name="T4" fmla="*/ 0 w 423"/>
                <a:gd name="T5" fmla="*/ 55 h 110"/>
                <a:gd name="T6" fmla="*/ 56 w 423"/>
                <a:gd name="T7" fmla="*/ 110 h 110"/>
                <a:gd name="T8" fmla="*/ 112 w 423"/>
                <a:gd name="T9" fmla="*/ 60 h 110"/>
                <a:gd name="T10" fmla="*/ 391 w 423"/>
                <a:gd name="T11" fmla="*/ 60 h 110"/>
                <a:gd name="T12" fmla="*/ 406 w 423"/>
                <a:gd name="T13" fmla="*/ 71 h 110"/>
                <a:gd name="T14" fmla="*/ 423 w 423"/>
                <a:gd name="T15" fmla="*/ 55 h 110"/>
                <a:gd name="T16" fmla="*/ 406 w 423"/>
                <a:gd name="T17" fmla="*/ 38 h 110"/>
                <a:gd name="T18" fmla="*/ 390 w 423"/>
                <a:gd name="T19" fmla="*/ 50 h 110"/>
                <a:gd name="T20" fmla="*/ 112 w 423"/>
                <a:gd name="T21" fmla="*/ 50 h 110"/>
                <a:gd name="T22" fmla="*/ 56 w 423"/>
                <a:gd name="T23" fmla="*/ 100 h 110"/>
                <a:gd name="T24" fmla="*/ 11 w 423"/>
                <a:gd name="T25" fmla="*/ 55 h 110"/>
                <a:gd name="T26" fmla="*/ 56 w 423"/>
                <a:gd name="T27" fmla="*/ 10 h 110"/>
                <a:gd name="T28" fmla="*/ 102 w 423"/>
                <a:gd name="T29" fmla="*/ 55 h 110"/>
                <a:gd name="T30" fmla="*/ 56 w 423"/>
                <a:gd name="T31"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110">
                  <a:moveTo>
                    <a:pt x="112" y="50"/>
                  </a:moveTo>
                  <a:cubicBezTo>
                    <a:pt x="109" y="22"/>
                    <a:pt x="85" y="0"/>
                    <a:pt x="56" y="0"/>
                  </a:cubicBezTo>
                  <a:cubicBezTo>
                    <a:pt x="25" y="0"/>
                    <a:pt x="0" y="25"/>
                    <a:pt x="0" y="55"/>
                  </a:cubicBezTo>
                  <a:cubicBezTo>
                    <a:pt x="0" y="86"/>
                    <a:pt x="25" y="110"/>
                    <a:pt x="56" y="110"/>
                  </a:cubicBezTo>
                  <a:cubicBezTo>
                    <a:pt x="85" y="110"/>
                    <a:pt x="109" y="88"/>
                    <a:pt x="112" y="60"/>
                  </a:cubicBezTo>
                  <a:cubicBezTo>
                    <a:pt x="391" y="60"/>
                    <a:pt x="391" y="60"/>
                    <a:pt x="391" y="60"/>
                  </a:cubicBezTo>
                  <a:cubicBezTo>
                    <a:pt x="393" y="67"/>
                    <a:pt x="399" y="71"/>
                    <a:pt x="406" y="71"/>
                  </a:cubicBezTo>
                  <a:cubicBezTo>
                    <a:pt x="415" y="71"/>
                    <a:pt x="423" y="64"/>
                    <a:pt x="423" y="55"/>
                  </a:cubicBezTo>
                  <a:cubicBezTo>
                    <a:pt x="423" y="46"/>
                    <a:pt x="415" y="38"/>
                    <a:pt x="406" y="38"/>
                  </a:cubicBezTo>
                  <a:cubicBezTo>
                    <a:pt x="399" y="38"/>
                    <a:pt x="392" y="43"/>
                    <a:pt x="390" y="50"/>
                  </a:cubicBezTo>
                  <a:lnTo>
                    <a:pt x="112" y="50"/>
                  </a:lnTo>
                  <a:close/>
                  <a:moveTo>
                    <a:pt x="56" y="100"/>
                  </a:moveTo>
                  <a:cubicBezTo>
                    <a:pt x="31" y="100"/>
                    <a:pt x="11" y="80"/>
                    <a:pt x="11" y="55"/>
                  </a:cubicBezTo>
                  <a:cubicBezTo>
                    <a:pt x="11" y="30"/>
                    <a:pt x="31" y="10"/>
                    <a:pt x="56" y="10"/>
                  </a:cubicBezTo>
                  <a:cubicBezTo>
                    <a:pt x="81" y="10"/>
                    <a:pt x="102" y="30"/>
                    <a:pt x="102" y="55"/>
                  </a:cubicBezTo>
                  <a:cubicBezTo>
                    <a:pt x="102" y="80"/>
                    <a:pt x="81" y="100"/>
                    <a:pt x="56"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8" name="Freeform 49">
              <a:extLst>
                <a:ext uri="{FF2B5EF4-FFF2-40B4-BE49-F238E27FC236}">
                  <a16:creationId xmlns:a16="http://schemas.microsoft.com/office/drawing/2014/main" id="{091E92F4-0B74-46B2-A0B5-3F3F2700A673}"/>
                </a:ext>
              </a:extLst>
            </p:cNvPr>
            <p:cNvSpPr>
              <a:spLocks/>
            </p:cNvSpPr>
            <p:nvPr/>
          </p:nvSpPr>
          <p:spPr bwMode="auto">
            <a:xfrm>
              <a:off x="5009" y="2178"/>
              <a:ext cx="127" cy="144"/>
            </a:xfrm>
            <a:custGeom>
              <a:avLst/>
              <a:gdLst>
                <a:gd name="T0" fmla="*/ 0 w 127"/>
                <a:gd name="T1" fmla="*/ 35 h 144"/>
                <a:gd name="T2" fmla="*/ 0 w 127"/>
                <a:gd name="T3" fmla="*/ 108 h 144"/>
                <a:gd name="T4" fmla="*/ 65 w 127"/>
                <a:gd name="T5" fmla="*/ 144 h 144"/>
                <a:gd name="T6" fmla="*/ 127 w 127"/>
                <a:gd name="T7" fmla="*/ 108 h 144"/>
                <a:gd name="T8" fmla="*/ 127 w 127"/>
                <a:gd name="T9" fmla="*/ 35 h 144"/>
                <a:gd name="T10" fmla="*/ 65 w 127"/>
                <a:gd name="T11" fmla="*/ 0 h 144"/>
                <a:gd name="T12" fmla="*/ 0 w 127"/>
                <a:gd name="T13" fmla="*/ 35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0" y="35"/>
                  </a:moveTo>
                  <a:lnTo>
                    <a:pt x="0" y="108"/>
                  </a:lnTo>
                  <a:lnTo>
                    <a:pt x="65" y="144"/>
                  </a:lnTo>
                  <a:lnTo>
                    <a:pt x="127" y="108"/>
                  </a:lnTo>
                  <a:lnTo>
                    <a:pt x="127" y="35"/>
                  </a:lnTo>
                  <a:lnTo>
                    <a:pt x="65"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09" name="Freeform 50">
              <a:extLst>
                <a:ext uri="{FF2B5EF4-FFF2-40B4-BE49-F238E27FC236}">
                  <a16:creationId xmlns:a16="http://schemas.microsoft.com/office/drawing/2014/main" id="{B9D2108F-3D37-4B64-867D-EDADFD99BC20}"/>
                </a:ext>
              </a:extLst>
            </p:cNvPr>
            <p:cNvSpPr>
              <a:spLocks/>
            </p:cNvSpPr>
            <p:nvPr/>
          </p:nvSpPr>
          <p:spPr bwMode="auto">
            <a:xfrm>
              <a:off x="2999" y="252"/>
              <a:ext cx="126" cy="144"/>
            </a:xfrm>
            <a:custGeom>
              <a:avLst/>
              <a:gdLst>
                <a:gd name="T0" fmla="*/ 62 w 126"/>
                <a:gd name="T1" fmla="*/ 144 h 144"/>
                <a:gd name="T2" fmla="*/ 126 w 126"/>
                <a:gd name="T3" fmla="*/ 108 h 144"/>
                <a:gd name="T4" fmla="*/ 126 w 126"/>
                <a:gd name="T5" fmla="*/ 36 h 144"/>
                <a:gd name="T6" fmla="*/ 62 w 126"/>
                <a:gd name="T7" fmla="*/ 0 h 144"/>
                <a:gd name="T8" fmla="*/ 0 w 126"/>
                <a:gd name="T9" fmla="*/ 36 h 144"/>
                <a:gd name="T10" fmla="*/ 0 w 126"/>
                <a:gd name="T11" fmla="*/ 108 h 144"/>
                <a:gd name="T12" fmla="*/ 62 w 126"/>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6" h="144">
                  <a:moveTo>
                    <a:pt x="62" y="144"/>
                  </a:moveTo>
                  <a:lnTo>
                    <a:pt x="126" y="108"/>
                  </a:lnTo>
                  <a:lnTo>
                    <a:pt x="126" y="36"/>
                  </a:lnTo>
                  <a:lnTo>
                    <a:pt x="62" y="0"/>
                  </a:lnTo>
                  <a:lnTo>
                    <a:pt x="0" y="36"/>
                  </a:lnTo>
                  <a:lnTo>
                    <a:pt x="0" y="108"/>
                  </a:lnTo>
                  <a:lnTo>
                    <a:pt x="6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0" name="Freeform 51">
              <a:extLst>
                <a:ext uri="{FF2B5EF4-FFF2-40B4-BE49-F238E27FC236}">
                  <a16:creationId xmlns:a16="http://schemas.microsoft.com/office/drawing/2014/main" id="{B40F833B-EF77-4517-837B-DDE73AD3950E}"/>
                </a:ext>
              </a:extLst>
            </p:cNvPr>
            <p:cNvSpPr>
              <a:spLocks noEditPoints="1"/>
            </p:cNvSpPr>
            <p:nvPr/>
          </p:nvSpPr>
          <p:spPr bwMode="auto">
            <a:xfrm>
              <a:off x="3386" y="714"/>
              <a:ext cx="291" cy="332"/>
            </a:xfrm>
            <a:custGeom>
              <a:avLst/>
              <a:gdLst>
                <a:gd name="T0" fmla="*/ 291 w 291"/>
                <a:gd name="T1" fmla="*/ 332 h 332"/>
                <a:gd name="T2" fmla="*/ 291 w 291"/>
                <a:gd name="T3" fmla="*/ 0 h 332"/>
                <a:gd name="T4" fmla="*/ 0 w 291"/>
                <a:gd name="T5" fmla="*/ 166 h 332"/>
                <a:gd name="T6" fmla="*/ 291 w 291"/>
                <a:gd name="T7" fmla="*/ 332 h 332"/>
                <a:gd name="T8" fmla="*/ 274 w 291"/>
                <a:gd name="T9" fmla="*/ 166 h 332"/>
                <a:gd name="T10" fmla="*/ 274 w 291"/>
                <a:gd name="T11" fmla="*/ 301 h 332"/>
                <a:gd name="T12" fmla="*/ 35 w 291"/>
                <a:gd name="T13" fmla="*/ 166 h 332"/>
                <a:gd name="T14" fmla="*/ 274 w 291"/>
                <a:gd name="T15" fmla="*/ 31 h 332"/>
                <a:gd name="T16" fmla="*/ 274 w 291"/>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332">
                  <a:moveTo>
                    <a:pt x="291" y="332"/>
                  </a:moveTo>
                  <a:lnTo>
                    <a:pt x="291" y="0"/>
                  </a:lnTo>
                  <a:lnTo>
                    <a:pt x="0" y="166"/>
                  </a:lnTo>
                  <a:lnTo>
                    <a:pt x="291" y="332"/>
                  </a:lnTo>
                  <a:close/>
                  <a:moveTo>
                    <a:pt x="274" y="166"/>
                  </a:moveTo>
                  <a:lnTo>
                    <a:pt x="274" y="301"/>
                  </a:lnTo>
                  <a:lnTo>
                    <a:pt x="35" y="166"/>
                  </a:lnTo>
                  <a:lnTo>
                    <a:pt x="274" y="31"/>
                  </a:lnTo>
                  <a:lnTo>
                    <a:pt x="274"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1" name="Freeform 52">
              <a:extLst>
                <a:ext uri="{FF2B5EF4-FFF2-40B4-BE49-F238E27FC236}">
                  <a16:creationId xmlns:a16="http://schemas.microsoft.com/office/drawing/2014/main" id="{BA3D89B9-F5DF-4298-8D0C-379289EEC864}"/>
                </a:ext>
              </a:extLst>
            </p:cNvPr>
            <p:cNvSpPr>
              <a:spLocks noEditPoints="1"/>
            </p:cNvSpPr>
            <p:nvPr/>
          </p:nvSpPr>
          <p:spPr bwMode="auto">
            <a:xfrm>
              <a:off x="4771" y="2652"/>
              <a:ext cx="291" cy="248"/>
            </a:xfrm>
            <a:custGeom>
              <a:avLst/>
              <a:gdLst>
                <a:gd name="T0" fmla="*/ 145 w 291"/>
                <a:gd name="T1" fmla="*/ 248 h 248"/>
                <a:gd name="T2" fmla="*/ 291 w 291"/>
                <a:gd name="T3" fmla="*/ 0 h 248"/>
                <a:gd name="T4" fmla="*/ 0 w 291"/>
                <a:gd name="T5" fmla="*/ 0 h 248"/>
                <a:gd name="T6" fmla="*/ 145 w 291"/>
                <a:gd name="T7" fmla="*/ 248 h 248"/>
                <a:gd name="T8" fmla="*/ 145 w 291"/>
                <a:gd name="T9" fmla="*/ 214 h 248"/>
                <a:gd name="T10" fmla="*/ 30 w 291"/>
                <a:gd name="T11" fmla="*/ 18 h 248"/>
                <a:gd name="T12" fmla="*/ 260 w 291"/>
                <a:gd name="T13" fmla="*/ 18 h 248"/>
                <a:gd name="T14" fmla="*/ 145 w 291"/>
                <a:gd name="T15" fmla="*/ 214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48">
                  <a:moveTo>
                    <a:pt x="145" y="248"/>
                  </a:moveTo>
                  <a:lnTo>
                    <a:pt x="291" y="0"/>
                  </a:lnTo>
                  <a:lnTo>
                    <a:pt x="0" y="0"/>
                  </a:lnTo>
                  <a:lnTo>
                    <a:pt x="145" y="248"/>
                  </a:lnTo>
                  <a:close/>
                  <a:moveTo>
                    <a:pt x="145" y="214"/>
                  </a:moveTo>
                  <a:lnTo>
                    <a:pt x="30" y="18"/>
                  </a:lnTo>
                  <a:lnTo>
                    <a:pt x="260" y="18"/>
                  </a:lnTo>
                  <a:lnTo>
                    <a:pt x="145"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2" name="Oval 53">
              <a:extLst>
                <a:ext uri="{FF2B5EF4-FFF2-40B4-BE49-F238E27FC236}">
                  <a16:creationId xmlns:a16="http://schemas.microsoft.com/office/drawing/2014/main" id="{7D52F2D8-FD8E-4DC0-ABAD-6CC56158A34F}"/>
                </a:ext>
              </a:extLst>
            </p:cNvPr>
            <p:cNvSpPr>
              <a:spLocks noChangeArrowheads="1"/>
            </p:cNvSpPr>
            <p:nvPr/>
          </p:nvSpPr>
          <p:spPr bwMode="auto">
            <a:xfrm>
              <a:off x="3234" y="474"/>
              <a:ext cx="135" cy="1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3" name="Oval 54">
              <a:extLst>
                <a:ext uri="{FF2B5EF4-FFF2-40B4-BE49-F238E27FC236}">
                  <a16:creationId xmlns:a16="http://schemas.microsoft.com/office/drawing/2014/main" id="{6DBDEA36-A2B3-4B9F-9ED6-84ECEADDF1D0}"/>
                </a:ext>
              </a:extLst>
            </p:cNvPr>
            <p:cNvSpPr>
              <a:spLocks noChangeArrowheads="1"/>
            </p:cNvSpPr>
            <p:nvPr/>
          </p:nvSpPr>
          <p:spPr bwMode="auto">
            <a:xfrm>
              <a:off x="5075" y="646"/>
              <a:ext cx="237" cy="2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5" name="Freeform 56">
              <a:extLst>
                <a:ext uri="{FF2B5EF4-FFF2-40B4-BE49-F238E27FC236}">
                  <a16:creationId xmlns:a16="http://schemas.microsoft.com/office/drawing/2014/main" id="{ED66451F-3281-4E9C-B31A-F41F87AE4565}"/>
                </a:ext>
              </a:extLst>
            </p:cNvPr>
            <p:cNvSpPr>
              <a:spLocks/>
            </p:cNvSpPr>
            <p:nvPr/>
          </p:nvSpPr>
          <p:spPr bwMode="auto">
            <a:xfrm>
              <a:off x="4333" y="1212"/>
              <a:ext cx="198" cy="226"/>
            </a:xfrm>
            <a:custGeom>
              <a:avLst/>
              <a:gdLst>
                <a:gd name="T0" fmla="*/ 0 w 198"/>
                <a:gd name="T1" fmla="*/ 57 h 226"/>
                <a:gd name="T2" fmla="*/ 100 w 198"/>
                <a:gd name="T3" fmla="*/ 0 h 226"/>
                <a:gd name="T4" fmla="*/ 198 w 198"/>
                <a:gd name="T5" fmla="*/ 57 h 226"/>
                <a:gd name="T6" fmla="*/ 198 w 198"/>
                <a:gd name="T7" fmla="*/ 170 h 226"/>
                <a:gd name="T8" fmla="*/ 100 w 198"/>
                <a:gd name="T9" fmla="*/ 226 h 226"/>
                <a:gd name="T10" fmla="*/ 0 w 198"/>
                <a:gd name="T11" fmla="*/ 170 h 226"/>
                <a:gd name="T12" fmla="*/ 0 w 198"/>
                <a:gd name="T13" fmla="*/ 57 h 226"/>
              </a:gdLst>
              <a:ahLst/>
              <a:cxnLst>
                <a:cxn ang="0">
                  <a:pos x="T0" y="T1"/>
                </a:cxn>
                <a:cxn ang="0">
                  <a:pos x="T2" y="T3"/>
                </a:cxn>
                <a:cxn ang="0">
                  <a:pos x="T4" y="T5"/>
                </a:cxn>
                <a:cxn ang="0">
                  <a:pos x="T6" y="T7"/>
                </a:cxn>
                <a:cxn ang="0">
                  <a:pos x="T8" y="T9"/>
                </a:cxn>
                <a:cxn ang="0">
                  <a:pos x="T10" y="T11"/>
                </a:cxn>
                <a:cxn ang="0">
                  <a:pos x="T12" y="T13"/>
                </a:cxn>
              </a:cxnLst>
              <a:rect l="0" t="0" r="r" b="b"/>
              <a:pathLst>
                <a:path w="198" h="226">
                  <a:moveTo>
                    <a:pt x="0" y="57"/>
                  </a:moveTo>
                  <a:lnTo>
                    <a:pt x="100" y="0"/>
                  </a:lnTo>
                  <a:lnTo>
                    <a:pt x="198" y="57"/>
                  </a:lnTo>
                  <a:lnTo>
                    <a:pt x="198" y="170"/>
                  </a:lnTo>
                  <a:lnTo>
                    <a:pt x="100" y="226"/>
                  </a:lnTo>
                  <a:lnTo>
                    <a:pt x="0" y="17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6" name="Freeform 57">
              <a:extLst>
                <a:ext uri="{FF2B5EF4-FFF2-40B4-BE49-F238E27FC236}">
                  <a16:creationId xmlns:a16="http://schemas.microsoft.com/office/drawing/2014/main" id="{5A885A4C-7E99-4C67-99C6-8843BF441E96}"/>
                </a:ext>
              </a:extLst>
            </p:cNvPr>
            <p:cNvSpPr>
              <a:spLocks/>
            </p:cNvSpPr>
            <p:nvPr/>
          </p:nvSpPr>
          <p:spPr bwMode="auto">
            <a:xfrm>
              <a:off x="5145" y="1418"/>
              <a:ext cx="98" cy="112"/>
            </a:xfrm>
            <a:custGeom>
              <a:avLst/>
              <a:gdLst>
                <a:gd name="T0" fmla="*/ 0 w 98"/>
                <a:gd name="T1" fmla="*/ 29 h 112"/>
                <a:gd name="T2" fmla="*/ 49 w 98"/>
                <a:gd name="T3" fmla="*/ 0 h 112"/>
                <a:gd name="T4" fmla="*/ 98 w 98"/>
                <a:gd name="T5" fmla="*/ 29 h 112"/>
                <a:gd name="T6" fmla="*/ 98 w 98"/>
                <a:gd name="T7" fmla="*/ 83 h 112"/>
                <a:gd name="T8" fmla="*/ 49 w 98"/>
                <a:gd name="T9" fmla="*/ 112 h 112"/>
                <a:gd name="T10" fmla="*/ 0 w 98"/>
                <a:gd name="T11" fmla="*/ 83 h 112"/>
                <a:gd name="T12" fmla="*/ 0 w 98"/>
                <a:gd name="T13" fmla="*/ 29 h 112"/>
              </a:gdLst>
              <a:ahLst/>
              <a:cxnLst>
                <a:cxn ang="0">
                  <a:pos x="T0" y="T1"/>
                </a:cxn>
                <a:cxn ang="0">
                  <a:pos x="T2" y="T3"/>
                </a:cxn>
                <a:cxn ang="0">
                  <a:pos x="T4" y="T5"/>
                </a:cxn>
                <a:cxn ang="0">
                  <a:pos x="T6" y="T7"/>
                </a:cxn>
                <a:cxn ang="0">
                  <a:pos x="T8" y="T9"/>
                </a:cxn>
                <a:cxn ang="0">
                  <a:pos x="T10" y="T11"/>
                </a:cxn>
                <a:cxn ang="0">
                  <a:pos x="T12" y="T13"/>
                </a:cxn>
              </a:cxnLst>
              <a:rect l="0" t="0" r="r" b="b"/>
              <a:pathLst>
                <a:path w="98" h="112">
                  <a:moveTo>
                    <a:pt x="0" y="29"/>
                  </a:moveTo>
                  <a:lnTo>
                    <a:pt x="49" y="0"/>
                  </a:lnTo>
                  <a:lnTo>
                    <a:pt x="98" y="29"/>
                  </a:lnTo>
                  <a:lnTo>
                    <a:pt x="98" y="83"/>
                  </a:lnTo>
                  <a:lnTo>
                    <a:pt x="49" y="112"/>
                  </a:lnTo>
                  <a:lnTo>
                    <a:pt x="0" y="83"/>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7" name="Freeform 58">
              <a:extLst>
                <a:ext uri="{FF2B5EF4-FFF2-40B4-BE49-F238E27FC236}">
                  <a16:creationId xmlns:a16="http://schemas.microsoft.com/office/drawing/2014/main" id="{16199A8D-D5E3-4F69-A107-A222572EB2B0}"/>
                </a:ext>
              </a:extLst>
            </p:cNvPr>
            <p:cNvSpPr>
              <a:spLocks/>
            </p:cNvSpPr>
            <p:nvPr/>
          </p:nvSpPr>
          <p:spPr bwMode="auto">
            <a:xfrm>
              <a:off x="3525" y="829"/>
              <a:ext cx="89" cy="102"/>
            </a:xfrm>
            <a:custGeom>
              <a:avLst/>
              <a:gdLst>
                <a:gd name="T0" fmla="*/ 0 w 89"/>
                <a:gd name="T1" fmla="*/ 51 h 102"/>
                <a:gd name="T2" fmla="*/ 45 w 89"/>
                <a:gd name="T3" fmla="*/ 26 h 102"/>
                <a:gd name="T4" fmla="*/ 89 w 89"/>
                <a:gd name="T5" fmla="*/ 0 h 102"/>
                <a:gd name="T6" fmla="*/ 89 w 89"/>
                <a:gd name="T7" fmla="*/ 51 h 102"/>
                <a:gd name="T8" fmla="*/ 89 w 89"/>
                <a:gd name="T9" fmla="*/ 102 h 102"/>
                <a:gd name="T10" fmla="*/ 45 w 89"/>
                <a:gd name="T11" fmla="*/ 76 h 102"/>
                <a:gd name="T12" fmla="*/ 0 w 89"/>
                <a:gd name="T13" fmla="*/ 51 h 102"/>
              </a:gdLst>
              <a:ahLst/>
              <a:cxnLst>
                <a:cxn ang="0">
                  <a:pos x="T0" y="T1"/>
                </a:cxn>
                <a:cxn ang="0">
                  <a:pos x="T2" y="T3"/>
                </a:cxn>
                <a:cxn ang="0">
                  <a:pos x="T4" y="T5"/>
                </a:cxn>
                <a:cxn ang="0">
                  <a:pos x="T6" y="T7"/>
                </a:cxn>
                <a:cxn ang="0">
                  <a:pos x="T8" y="T9"/>
                </a:cxn>
                <a:cxn ang="0">
                  <a:pos x="T10" y="T11"/>
                </a:cxn>
                <a:cxn ang="0">
                  <a:pos x="T12" y="T13"/>
                </a:cxn>
              </a:cxnLst>
              <a:rect l="0" t="0" r="r" b="b"/>
              <a:pathLst>
                <a:path w="89" h="102">
                  <a:moveTo>
                    <a:pt x="0" y="51"/>
                  </a:moveTo>
                  <a:lnTo>
                    <a:pt x="45" y="26"/>
                  </a:lnTo>
                  <a:lnTo>
                    <a:pt x="89" y="0"/>
                  </a:lnTo>
                  <a:lnTo>
                    <a:pt x="89" y="51"/>
                  </a:lnTo>
                  <a:lnTo>
                    <a:pt x="89" y="102"/>
                  </a:lnTo>
                  <a:lnTo>
                    <a:pt x="45" y="76"/>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18" name="Freeform 59">
              <a:extLst>
                <a:ext uri="{FF2B5EF4-FFF2-40B4-BE49-F238E27FC236}">
                  <a16:creationId xmlns:a16="http://schemas.microsoft.com/office/drawing/2014/main" id="{5A19A270-9431-4A2C-9160-ED3C636C2640}"/>
                </a:ext>
              </a:extLst>
            </p:cNvPr>
            <p:cNvSpPr>
              <a:spLocks/>
            </p:cNvSpPr>
            <p:nvPr/>
          </p:nvSpPr>
          <p:spPr bwMode="auto">
            <a:xfrm>
              <a:off x="4872" y="2706"/>
              <a:ext cx="88" cy="76"/>
            </a:xfrm>
            <a:custGeom>
              <a:avLst/>
              <a:gdLst>
                <a:gd name="T0" fmla="*/ 44 w 88"/>
                <a:gd name="T1" fmla="*/ 76 h 76"/>
                <a:gd name="T2" fmla="*/ 22 w 88"/>
                <a:gd name="T3" fmla="*/ 37 h 76"/>
                <a:gd name="T4" fmla="*/ 0 w 88"/>
                <a:gd name="T5" fmla="*/ 0 h 76"/>
                <a:gd name="T6" fmla="*/ 44 w 88"/>
                <a:gd name="T7" fmla="*/ 0 h 76"/>
                <a:gd name="T8" fmla="*/ 88 w 88"/>
                <a:gd name="T9" fmla="*/ 0 h 76"/>
                <a:gd name="T10" fmla="*/ 66 w 88"/>
                <a:gd name="T11" fmla="*/ 37 h 76"/>
                <a:gd name="T12" fmla="*/ 44 w 88"/>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88" h="76">
                  <a:moveTo>
                    <a:pt x="44" y="76"/>
                  </a:moveTo>
                  <a:lnTo>
                    <a:pt x="22" y="37"/>
                  </a:lnTo>
                  <a:lnTo>
                    <a:pt x="0" y="0"/>
                  </a:lnTo>
                  <a:lnTo>
                    <a:pt x="44" y="0"/>
                  </a:lnTo>
                  <a:lnTo>
                    <a:pt x="88" y="0"/>
                  </a:lnTo>
                  <a:lnTo>
                    <a:pt x="66" y="37"/>
                  </a:lnTo>
                  <a:lnTo>
                    <a:pt x="4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119" name="组合 118">
            <a:extLst>
              <a:ext uri="{FF2B5EF4-FFF2-40B4-BE49-F238E27FC236}">
                <a16:creationId xmlns:a16="http://schemas.microsoft.com/office/drawing/2014/main" id="{297937F1-AA59-450B-B75B-E224A5AB10BF}"/>
              </a:ext>
            </a:extLst>
          </p:cNvPr>
          <p:cNvGrpSpPr/>
          <p:nvPr/>
        </p:nvGrpSpPr>
        <p:grpSpPr>
          <a:xfrm>
            <a:off x="97619" y="-312977"/>
            <a:ext cx="596822" cy="690723"/>
            <a:chOff x="2293938" y="-7937"/>
            <a:chExt cx="596900" cy="690563"/>
          </a:xfrm>
          <a:solidFill>
            <a:srgbClr val="7030A0"/>
          </a:solidFill>
        </p:grpSpPr>
        <p:sp>
          <p:nvSpPr>
            <p:cNvPr id="120" name="Freeform 32">
              <a:extLst>
                <a:ext uri="{FF2B5EF4-FFF2-40B4-BE49-F238E27FC236}">
                  <a16:creationId xmlns:a16="http://schemas.microsoft.com/office/drawing/2014/main" id="{0B32EDC4-5229-4D43-B5B9-1C884AAA73C1}"/>
                </a:ext>
              </a:extLst>
            </p:cNvPr>
            <p:cNvSpPr>
              <a:spLocks/>
            </p:cNvSpPr>
            <p:nvPr/>
          </p:nvSpPr>
          <p:spPr bwMode="auto">
            <a:xfrm>
              <a:off x="2343150" y="-7937"/>
              <a:ext cx="547688" cy="641350"/>
            </a:xfrm>
            <a:custGeom>
              <a:avLst/>
              <a:gdLst>
                <a:gd name="T0" fmla="*/ 331 w 345"/>
                <a:gd name="T1" fmla="*/ 0 h 404"/>
                <a:gd name="T2" fmla="*/ 331 w 345"/>
                <a:gd name="T3" fmla="*/ 66 h 404"/>
                <a:gd name="T4" fmla="*/ 0 w 345"/>
                <a:gd name="T5" fmla="*/ 395 h 404"/>
                <a:gd name="T6" fmla="*/ 9 w 345"/>
                <a:gd name="T7" fmla="*/ 404 h 404"/>
                <a:gd name="T8" fmla="*/ 343 w 345"/>
                <a:gd name="T9" fmla="*/ 75 h 404"/>
                <a:gd name="T10" fmla="*/ 345 w 345"/>
                <a:gd name="T11" fmla="*/ 73 h 404"/>
                <a:gd name="T12" fmla="*/ 345 w 345"/>
                <a:gd name="T13" fmla="*/ 69 h 404"/>
                <a:gd name="T14" fmla="*/ 345 w 345"/>
                <a:gd name="T15" fmla="*/ 0 h 404"/>
                <a:gd name="T16" fmla="*/ 331 w 345"/>
                <a:gd name="T1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404">
                  <a:moveTo>
                    <a:pt x="331" y="0"/>
                  </a:moveTo>
                  <a:lnTo>
                    <a:pt x="331" y="66"/>
                  </a:lnTo>
                  <a:lnTo>
                    <a:pt x="0" y="395"/>
                  </a:lnTo>
                  <a:lnTo>
                    <a:pt x="9" y="404"/>
                  </a:lnTo>
                  <a:lnTo>
                    <a:pt x="343" y="75"/>
                  </a:lnTo>
                  <a:lnTo>
                    <a:pt x="345" y="73"/>
                  </a:lnTo>
                  <a:lnTo>
                    <a:pt x="345" y="69"/>
                  </a:lnTo>
                  <a:lnTo>
                    <a:pt x="345" y="0"/>
                  </a:lnTo>
                  <a:lnTo>
                    <a:pt x="3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1" name="Oval 33">
              <a:extLst>
                <a:ext uri="{FF2B5EF4-FFF2-40B4-BE49-F238E27FC236}">
                  <a16:creationId xmlns:a16="http://schemas.microsoft.com/office/drawing/2014/main" id="{4BF7D80E-E091-4223-A19B-31BFB1A5B246}"/>
                </a:ext>
              </a:extLst>
            </p:cNvPr>
            <p:cNvSpPr>
              <a:spLocks noChangeArrowheads="1"/>
            </p:cNvSpPr>
            <p:nvPr/>
          </p:nvSpPr>
          <p:spPr bwMode="auto">
            <a:xfrm>
              <a:off x="2293938" y="573088"/>
              <a:ext cx="112713"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grpSp>
      <p:grpSp>
        <p:nvGrpSpPr>
          <p:cNvPr id="122" name="组合 121">
            <a:extLst>
              <a:ext uri="{FF2B5EF4-FFF2-40B4-BE49-F238E27FC236}">
                <a16:creationId xmlns:a16="http://schemas.microsoft.com/office/drawing/2014/main" id="{BC325B5E-67C8-4B94-85FC-163C3027038F}"/>
              </a:ext>
            </a:extLst>
          </p:cNvPr>
          <p:cNvGrpSpPr/>
          <p:nvPr/>
        </p:nvGrpSpPr>
        <p:grpSpPr>
          <a:xfrm>
            <a:off x="1" y="843158"/>
            <a:ext cx="3166651" cy="1451312"/>
            <a:chOff x="0" y="842963"/>
            <a:chExt cx="3167063" cy="1450976"/>
          </a:xfrm>
          <a:solidFill>
            <a:srgbClr val="7030A0"/>
          </a:solidFill>
        </p:grpSpPr>
        <p:sp>
          <p:nvSpPr>
            <p:cNvPr id="123" name="Freeform 40">
              <a:extLst>
                <a:ext uri="{FF2B5EF4-FFF2-40B4-BE49-F238E27FC236}">
                  <a16:creationId xmlns:a16="http://schemas.microsoft.com/office/drawing/2014/main" id="{4C6687A1-4FC2-4F5C-8B16-351FFE596778}"/>
                </a:ext>
              </a:extLst>
            </p:cNvPr>
            <p:cNvSpPr>
              <a:spLocks/>
            </p:cNvSpPr>
            <p:nvPr/>
          </p:nvSpPr>
          <p:spPr bwMode="auto">
            <a:xfrm>
              <a:off x="0" y="890588"/>
              <a:ext cx="682625" cy="695325"/>
            </a:xfrm>
            <a:custGeom>
              <a:avLst/>
              <a:gdLst>
                <a:gd name="T0" fmla="*/ 0 w 430"/>
                <a:gd name="T1" fmla="*/ 419 h 438"/>
                <a:gd name="T2" fmla="*/ 421 w 430"/>
                <a:gd name="T3" fmla="*/ 0 h 438"/>
                <a:gd name="T4" fmla="*/ 430 w 430"/>
                <a:gd name="T5" fmla="*/ 8 h 438"/>
                <a:gd name="T6" fmla="*/ 0 w 430"/>
                <a:gd name="T7" fmla="*/ 438 h 438"/>
                <a:gd name="T8" fmla="*/ 0 w 430"/>
                <a:gd name="T9" fmla="*/ 419 h 438"/>
              </a:gdLst>
              <a:ahLst/>
              <a:cxnLst>
                <a:cxn ang="0">
                  <a:pos x="T0" y="T1"/>
                </a:cxn>
                <a:cxn ang="0">
                  <a:pos x="T2" y="T3"/>
                </a:cxn>
                <a:cxn ang="0">
                  <a:pos x="T4" y="T5"/>
                </a:cxn>
                <a:cxn ang="0">
                  <a:pos x="T6" y="T7"/>
                </a:cxn>
                <a:cxn ang="0">
                  <a:pos x="T8" y="T9"/>
                </a:cxn>
              </a:cxnLst>
              <a:rect l="0" t="0" r="r" b="b"/>
              <a:pathLst>
                <a:path w="430" h="438">
                  <a:moveTo>
                    <a:pt x="0" y="419"/>
                  </a:moveTo>
                  <a:lnTo>
                    <a:pt x="421" y="0"/>
                  </a:lnTo>
                  <a:lnTo>
                    <a:pt x="430" y="8"/>
                  </a:lnTo>
                  <a:lnTo>
                    <a:pt x="0" y="438"/>
                  </a:lnTo>
                  <a:lnTo>
                    <a:pt x="0"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4" name="Freeform 41">
              <a:extLst>
                <a:ext uri="{FF2B5EF4-FFF2-40B4-BE49-F238E27FC236}">
                  <a16:creationId xmlns:a16="http://schemas.microsoft.com/office/drawing/2014/main" id="{3B85211A-1526-4DA4-A0CA-A9F25DF4CD04}"/>
                </a:ext>
              </a:extLst>
            </p:cNvPr>
            <p:cNvSpPr>
              <a:spLocks/>
            </p:cNvSpPr>
            <p:nvPr/>
          </p:nvSpPr>
          <p:spPr bwMode="auto">
            <a:xfrm>
              <a:off x="619125" y="842963"/>
              <a:ext cx="111125"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5" name="Freeform 42">
              <a:extLst>
                <a:ext uri="{FF2B5EF4-FFF2-40B4-BE49-F238E27FC236}">
                  <a16:creationId xmlns:a16="http://schemas.microsoft.com/office/drawing/2014/main" id="{5D454EED-BCB7-404B-AE67-42E2C683E714}"/>
                </a:ext>
              </a:extLst>
            </p:cNvPr>
            <p:cNvSpPr>
              <a:spLocks/>
            </p:cNvSpPr>
            <p:nvPr/>
          </p:nvSpPr>
          <p:spPr bwMode="auto">
            <a:xfrm>
              <a:off x="0" y="1041401"/>
              <a:ext cx="1268413" cy="696913"/>
            </a:xfrm>
            <a:custGeom>
              <a:avLst/>
              <a:gdLst>
                <a:gd name="T0" fmla="*/ 0 w 799"/>
                <a:gd name="T1" fmla="*/ 420 h 439"/>
                <a:gd name="T2" fmla="*/ 421 w 799"/>
                <a:gd name="T3" fmla="*/ 0 h 439"/>
                <a:gd name="T4" fmla="*/ 423 w 799"/>
                <a:gd name="T5" fmla="*/ 0 h 439"/>
                <a:gd name="T6" fmla="*/ 426 w 799"/>
                <a:gd name="T7" fmla="*/ 0 h 439"/>
                <a:gd name="T8" fmla="*/ 799 w 799"/>
                <a:gd name="T9" fmla="*/ 0 h 439"/>
                <a:gd name="T10" fmla="*/ 799 w 799"/>
                <a:gd name="T11" fmla="*/ 13 h 439"/>
                <a:gd name="T12" fmla="*/ 428 w 799"/>
                <a:gd name="T13" fmla="*/ 13 h 439"/>
                <a:gd name="T14" fmla="*/ 0 w 799"/>
                <a:gd name="T15" fmla="*/ 439 h 439"/>
                <a:gd name="T16" fmla="*/ 0 w 799"/>
                <a:gd name="T17" fmla="*/ 42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439">
                  <a:moveTo>
                    <a:pt x="0" y="420"/>
                  </a:moveTo>
                  <a:lnTo>
                    <a:pt x="421" y="0"/>
                  </a:lnTo>
                  <a:lnTo>
                    <a:pt x="423" y="0"/>
                  </a:lnTo>
                  <a:lnTo>
                    <a:pt x="426" y="0"/>
                  </a:lnTo>
                  <a:lnTo>
                    <a:pt x="799" y="0"/>
                  </a:lnTo>
                  <a:lnTo>
                    <a:pt x="799" y="13"/>
                  </a:lnTo>
                  <a:lnTo>
                    <a:pt x="428" y="13"/>
                  </a:lnTo>
                  <a:lnTo>
                    <a:pt x="0" y="439"/>
                  </a:lnTo>
                  <a:lnTo>
                    <a:pt x="0"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6" name="Oval 43">
              <a:extLst>
                <a:ext uri="{FF2B5EF4-FFF2-40B4-BE49-F238E27FC236}">
                  <a16:creationId xmlns:a16="http://schemas.microsoft.com/office/drawing/2014/main" id="{A624C966-9C26-4B38-B123-440E9FE023D2}"/>
                </a:ext>
              </a:extLst>
            </p:cNvPr>
            <p:cNvSpPr>
              <a:spLocks noChangeArrowheads="1"/>
            </p:cNvSpPr>
            <p:nvPr/>
          </p:nvSpPr>
          <p:spPr bwMode="auto">
            <a:xfrm>
              <a:off x="1212850" y="995363"/>
              <a:ext cx="111125"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7" name="Freeform 44">
              <a:extLst>
                <a:ext uri="{FF2B5EF4-FFF2-40B4-BE49-F238E27FC236}">
                  <a16:creationId xmlns:a16="http://schemas.microsoft.com/office/drawing/2014/main" id="{B992A181-2556-49F1-B6A2-2C7C0E153C79}"/>
                </a:ext>
              </a:extLst>
            </p:cNvPr>
            <p:cNvSpPr>
              <a:spLocks/>
            </p:cNvSpPr>
            <p:nvPr/>
          </p:nvSpPr>
          <p:spPr bwMode="auto">
            <a:xfrm>
              <a:off x="0" y="1182688"/>
              <a:ext cx="3106738" cy="733425"/>
            </a:xfrm>
            <a:custGeom>
              <a:avLst/>
              <a:gdLst>
                <a:gd name="T0" fmla="*/ 0 w 1957"/>
                <a:gd name="T1" fmla="*/ 443 h 462"/>
                <a:gd name="T2" fmla="*/ 442 w 1957"/>
                <a:gd name="T3" fmla="*/ 0 h 462"/>
                <a:gd name="T4" fmla="*/ 444 w 1957"/>
                <a:gd name="T5" fmla="*/ 0 h 462"/>
                <a:gd name="T6" fmla="*/ 447 w 1957"/>
                <a:gd name="T7" fmla="*/ 0 h 462"/>
                <a:gd name="T8" fmla="*/ 1071 w 1957"/>
                <a:gd name="T9" fmla="*/ 0 h 462"/>
                <a:gd name="T10" fmla="*/ 1072 w 1957"/>
                <a:gd name="T11" fmla="*/ 0 h 462"/>
                <a:gd name="T12" fmla="*/ 1074 w 1957"/>
                <a:gd name="T13" fmla="*/ 0 h 462"/>
                <a:gd name="T14" fmla="*/ 1311 w 1957"/>
                <a:gd name="T15" fmla="*/ 138 h 462"/>
                <a:gd name="T16" fmla="*/ 1957 w 1957"/>
                <a:gd name="T17" fmla="*/ 138 h 462"/>
                <a:gd name="T18" fmla="*/ 1957 w 1957"/>
                <a:gd name="T19" fmla="*/ 152 h 462"/>
                <a:gd name="T20" fmla="*/ 1309 w 1957"/>
                <a:gd name="T21" fmla="*/ 152 h 462"/>
                <a:gd name="T22" fmla="*/ 1307 w 1957"/>
                <a:gd name="T23" fmla="*/ 152 h 462"/>
                <a:gd name="T24" fmla="*/ 1306 w 1957"/>
                <a:gd name="T25" fmla="*/ 150 h 462"/>
                <a:gd name="T26" fmla="*/ 1069 w 1957"/>
                <a:gd name="T27" fmla="*/ 12 h 462"/>
                <a:gd name="T28" fmla="*/ 449 w 1957"/>
                <a:gd name="T29" fmla="*/ 12 h 462"/>
                <a:gd name="T30" fmla="*/ 0 w 1957"/>
                <a:gd name="T31" fmla="*/ 462 h 462"/>
                <a:gd name="T32" fmla="*/ 0 w 1957"/>
                <a:gd name="T33" fmla="*/ 44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7" h="462">
                  <a:moveTo>
                    <a:pt x="0" y="443"/>
                  </a:moveTo>
                  <a:lnTo>
                    <a:pt x="442" y="0"/>
                  </a:lnTo>
                  <a:lnTo>
                    <a:pt x="444" y="0"/>
                  </a:lnTo>
                  <a:lnTo>
                    <a:pt x="447" y="0"/>
                  </a:lnTo>
                  <a:lnTo>
                    <a:pt x="1071" y="0"/>
                  </a:lnTo>
                  <a:lnTo>
                    <a:pt x="1072" y="0"/>
                  </a:lnTo>
                  <a:lnTo>
                    <a:pt x="1074" y="0"/>
                  </a:lnTo>
                  <a:lnTo>
                    <a:pt x="1311" y="138"/>
                  </a:lnTo>
                  <a:lnTo>
                    <a:pt x="1957" y="138"/>
                  </a:lnTo>
                  <a:lnTo>
                    <a:pt x="1957" y="152"/>
                  </a:lnTo>
                  <a:lnTo>
                    <a:pt x="1309" y="152"/>
                  </a:lnTo>
                  <a:lnTo>
                    <a:pt x="1307" y="152"/>
                  </a:lnTo>
                  <a:lnTo>
                    <a:pt x="1306" y="150"/>
                  </a:lnTo>
                  <a:lnTo>
                    <a:pt x="1069" y="12"/>
                  </a:lnTo>
                  <a:lnTo>
                    <a:pt x="449" y="12"/>
                  </a:lnTo>
                  <a:lnTo>
                    <a:pt x="0" y="462"/>
                  </a:lnTo>
                  <a:lnTo>
                    <a:pt x="0" y="4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8" name="Oval 45">
              <a:extLst>
                <a:ext uri="{FF2B5EF4-FFF2-40B4-BE49-F238E27FC236}">
                  <a16:creationId xmlns:a16="http://schemas.microsoft.com/office/drawing/2014/main" id="{B49867C0-4983-4766-BB06-1AF8DAE22709}"/>
                </a:ext>
              </a:extLst>
            </p:cNvPr>
            <p:cNvSpPr>
              <a:spLocks noChangeArrowheads="1"/>
            </p:cNvSpPr>
            <p:nvPr/>
          </p:nvSpPr>
          <p:spPr bwMode="auto">
            <a:xfrm>
              <a:off x="3052763" y="1357313"/>
              <a:ext cx="114300"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9" name="Freeform 46">
              <a:extLst>
                <a:ext uri="{FF2B5EF4-FFF2-40B4-BE49-F238E27FC236}">
                  <a16:creationId xmlns:a16="http://schemas.microsoft.com/office/drawing/2014/main" id="{F653BE80-25C0-45F7-9FA7-CDC8CFA01C46}"/>
                </a:ext>
              </a:extLst>
            </p:cNvPr>
            <p:cNvSpPr>
              <a:spLocks/>
            </p:cNvSpPr>
            <p:nvPr/>
          </p:nvSpPr>
          <p:spPr bwMode="auto">
            <a:xfrm>
              <a:off x="0" y="1338263"/>
              <a:ext cx="1627188" cy="765175"/>
            </a:xfrm>
            <a:custGeom>
              <a:avLst/>
              <a:gdLst>
                <a:gd name="T0" fmla="*/ 0 w 1025"/>
                <a:gd name="T1" fmla="*/ 463 h 482"/>
                <a:gd name="T2" fmla="*/ 461 w 1025"/>
                <a:gd name="T3" fmla="*/ 3 h 482"/>
                <a:gd name="T4" fmla="*/ 463 w 1025"/>
                <a:gd name="T5" fmla="*/ 0 h 482"/>
                <a:gd name="T6" fmla="*/ 467 w 1025"/>
                <a:gd name="T7" fmla="*/ 0 h 482"/>
                <a:gd name="T8" fmla="*/ 1025 w 1025"/>
                <a:gd name="T9" fmla="*/ 0 h 482"/>
                <a:gd name="T10" fmla="*/ 1025 w 1025"/>
                <a:gd name="T11" fmla="*/ 14 h 482"/>
                <a:gd name="T12" fmla="*/ 468 w 1025"/>
                <a:gd name="T13" fmla="*/ 14 h 482"/>
                <a:gd name="T14" fmla="*/ 0 w 1025"/>
                <a:gd name="T15" fmla="*/ 482 h 482"/>
                <a:gd name="T16" fmla="*/ 0 w 1025"/>
                <a:gd name="T17" fmla="*/ 46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5" h="482">
                  <a:moveTo>
                    <a:pt x="0" y="463"/>
                  </a:moveTo>
                  <a:lnTo>
                    <a:pt x="461" y="3"/>
                  </a:lnTo>
                  <a:lnTo>
                    <a:pt x="463" y="0"/>
                  </a:lnTo>
                  <a:lnTo>
                    <a:pt x="467" y="0"/>
                  </a:lnTo>
                  <a:lnTo>
                    <a:pt x="1025" y="0"/>
                  </a:lnTo>
                  <a:lnTo>
                    <a:pt x="1025" y="14"/>
                  </a:lnTo>
                  <a:lnTo>
                    <a:pt x="468" y="14"/>
                  </a:lnTo>
                  <a:lnTo>
                    <a:pt x="0" y="482"/>
                  </a:lnTo>
                  <a:lnTo>
                    <a:pt x="0"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30" name="Freeform 47">
              <a:extLst>
                <a:ext uri="{FF2B5EF4-FFF2-40B4-BE49-F238E27FC236}">
                  <a16:creationId xmlns:a16="http://schemas.microsoft.com/office/drawing/2014/main" id="{1D861AC6-0155-4CF7-9B11-F48654B0D1BB}"/>
                </a:ext>
              </a:extLst>
            </p:cNvPr>
            <p:cNvSpPr>
              <a:spLocks/>
            </p:cNvSpPr>
            <p:nvPr/>
          </p:nvSpPr>
          <p:spPr bwMode="auto">
            <a:xfrm>
              <a:off x="1570038" y="1293813"/>
              <a:ext cx="109538"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31" name="Freeform 48">
              <a:extLst>
                <a:ext uri="{FF2B5EF4-FFF2-40B4-BE49-F238E27FC236}">
                  <a16:creationId xmlns:a16="http://schemas.microsoft.com/office/drawing/2014/main" id="{DA330934-AE20-48CF-87DE-8B81FA68AD16}"/>
                </a:ext>
              </a:extLst>
            </p:cNvPr>
            <p:cNvSpPr>
              <a:spLocks/>
            </p:cNvSpPr>
            <p:nvPr/>
          </p:nvSpPr>
          <p:spPr bwMode="auto">
            <a:xfrm>
              <a:off x="0" y="1682751"/>
              <a:ext cx="600075" cy="611188"/>
            </a:xfrm>
            <a:custGeom>
              <a:avLst/>
              <a:gdLst>
                <a:gd name="T0" fmla="*/ 0 w 378"/>
                <a:gd name="T1" fmla="*/ 368 h 385"/>
                <a:gd name="T2" fmla="*/ 367 w 378"/>
                <a:gd name="T3" fmla="*/ 0 h 385"/>
                <a:gd name="T4" fmla="*/ 378 w 378"/>
                <a:gd name="T5" fmla="*/ 9 h 385"/>
                <a:gd name="T6" fmla="*/ 0 w 378"/>
                <a:gd name="T7" fmla="*/ 385 h 385"/>
                <a:gd name="T8" fmla="*/ 0 w 378"/>
                <a:gd name="T9" fmla="*/ 368 h 385"/>
              </a:gdLst>
              <a:ahLst/>
              <a:cxnLst>
                <a:cxn ang="0">
                  <a:pos x="T0" y="T1"/>
                </a:cxn>
                <a:cxn ang="0">
                  <a:pos x="T2" y="T3"/>
                </a:cxn>
                <a:cxn ang="0">
                  <a:pos x="T4" y="T5"/>
                </a:cxn>
                <a:cxn ang="0">
                  <a:pos x="T6" y="T7"/>
                </a:cxn>
                <a:cxn ang="0">
                  <a:pos x="T8" y="T9"/>
                </a:cxn>
              </a:cxnLst>
              <a:rect l="0" t="0" r="r" b="b"/>
              <a:pathLst>
                <a:path w="378" h="385">
                  <a:moveTo>
                    <a:pt x="0" y="368"/>
                  </a:moveTo>
                  <a:lnTo>
                    <a:pt x="367" y="0"/>
                  </a:lnTo>
                  <a:lnTo>
                    <a:pt x="378" y="9"/>
                  </a:lnTo>
                  <a:lnTo>
                    <a:pt x="0" y="385"/>
                  </a:lnTo>
                  <a:lnTo>
                    <a:pt x="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32" name="Oval 49">
              <a:extLst>
                <a:ext uri="{FF2B5EF4-FFF2-40B4-BE49-F238E27FC236}">
                  <a16:creationId xmlns:a16="http://schemas.microsoft.com/office/drawing/2014/main" id="{79581B70-D79E-4473-B512-F939E5B0FAC7}"/>
                </a:ext>
              </a:extLst>
            </p:cNvPr>
            <p:cNvSpPr>
              <a:spLocks noChangeArrowheads="1"/>
            </p:cNvSpPr>
            <p:nvPr/>
          </p:nvSpPr>
          <p:spPr bwMode="auto">
            <a:xfrm>
              <a:off x="536575" y="1633538"/>
              <a:ext cx="109538"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grpSp>
      <p:grpSp>
        <p:nvGrpSpPr>
          <p:cNvPr id="156" name="组合 155">
            <a:extLst>
              <a:ext uri="{FF2B5EF4-FFF2-40B4-BE49-F238E27FC236}">
                <a16:creationId xmlns:a16="http://schemas.microsoft.com/office/drawing/2014/main" id="{8D84563C-7836-4670-B438-F0A0D05359BF}"/>
              </a:ext>
            </a:extLst>
          </p:cNvPr>
          <p:cNvGrpSpPr/>
          <p:nvPr/>
        </p:nvGrpSpPr>
        <p:grpSpPr>
          <a:xfrm>
            <a:off x="1672868" y="2451342"/>
            <a:ext cx="8427688" cy="1730365"/>
            <a:chOff x="1672868" y="2451342"/>
            <a:chExt cx="8427688" cy="1730365"/>
          </a:xfrm>
        </p:grpSpPr>
        <p:grpSp>
          <p:nvGrpSpPr>
            <p:cNvPr id="149" name="组合 148">
              <a:extLst>
                <a:ext uri="{FF2B5EF4-FFF2-40B4-BE49-F238E27FC236}">
                  <a16:creationId xmlns:a16="http://schemas.microsoft.com/office/drawing/2014/main" id="{5D75EFFE-FEE2-41AA-8652-75F0B75A2091}"/>
                </a:ext>
              </a:extLst>
            </p:cNvPr>
            <p:cNvGrpSpPr/>
            <p:nvPr/>
          </p:nvGrpSpPr>
          <p:grpSpPr>
            <a:xfrm>
              <a:off x="3250948" y="2451342"/>
              <a:ext cx="6849608" cy="368363"/>
              <a:chOff x="1779473" y="3078161"/>
              <a:chExt cx="6849608" cy="368363"/>
            </a:xfrm>
          </p:grpSpPr>
          <p:sp>
            <p:nvSpPr>
              <p:cNvPr id="139" name="Oval 45">
                <a:extLst>
                  <a:ext uri="{FF2B5EF4-FFF2-40B4-BE49-F238E27FC236}">
                    <a16:creationId xmlns:a16="http://schemas.microsoft.com/office/drawing/2014/main" id="{80896BA9-072E-456E-A757-B21D4D9E0D35}"/>
                  </a:ext>
                </a:extLst>
              </p:cNvPr>
              <p:cNvSpPr>
                <a:spLocks noChangeArrowheads="1"/>
              </p:cNvSpPr>
              <p:nvPr/>
            </p:nvSpPr>
            <p:spPr bwMode="auto">
              <a:xfrm>
                <a:off x="8514796" y="3335373"/>
                <a:ext cx="114285" cy="111151"/>
              </a:xfrm>
              <a:prstGeom prst="ellipse">
                <a:avLst/>
              </a:prstGeom>
              <a:gradFill>
                <a:gsLst>
                  <a:gs pos="100000">
                    <a:srgbClr val="363F4A"/>
                  </a:gs>
                  <a:gs pos="0">
                    <a:srgbClr val="0070C0"/>
                  </a:gs>
                </a:gsLst>
                <a:lin ang="108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grpSp>
            <p:nvGrpSpPr>
              <p:cNvPr id="148" name="组合 147">
                <a:extLst>
                  <a:ext uri="{FF2B5EF4-FFF2-40B4-BE49-F238E27FC236}">
                    <a16:creationId xmlns:a16="http://schemas.microsoft.com/office/drawing/2014/main" id="{5D0DF423-07E5-45F7-BF0F-8AB97529EEA7}"/>
                  </a:ext>
                </a:extLst>
              </p:cNvPr>
              <p:cNvGrpSpPr/>
              <p:nvPr/>
            </p:nvGrpSpPr>
            <p:grpSpPr>
              <a:xfrm>
                <a:off x="1779473" y="3078161"/>
                <a:ext cx="6834106" cy="312377"/>
                <a:chOff x="1779473" y="3078161"/>
                <a:chExt cx="6834106" cy="312377"/>
              </a:xfrm>
            </p:grpSpPr>
            <p:cxnSp>
              <p:nvCxnSpPr>
                <p:cNvPr id="141" name="直接连接符 140">
                  <a:extLst>
                    <a:ext uri="{FF2B5EF4-FFF2-40B4-BE49-F238E27FC236}">
                      <a16:creationId xmlns:a16="http://schemas.microsoft.com/office/drawing/2014/main" id="{414D61CA-7AC1-4227-A25F-4E799051D49B}"/>
                    </a:ext>
                  </a:extLst>
                </p:cNvPr>
                <p:cNvCxnSpPr>
                  <a:cxnSpLocks/>
                </p:cNvCxnSpPr>
                <p:nvPr/>
              </p:nvCxnSpPr>
              <p:spPr>
                <a:xfrm>
                  <a:off x="1779473" y="3078161"/>
                  <a:ext cx="54606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CEC5DE39-DF9B-43EA-96A9-AD406C6D96CB}"/>
                    </a:ext>
                  </a:extLst>
                </p:cNvPr>
                <p:cNvCxnSpPr/>
                <p:nvPr/>
              </p:nvCxnSpPr>
              <p:spPr>
                <a:xfrm>
                  <a:off x="7240103" y="3078161"/>
                  <a:ext cx="696780" cy="312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26215F05-B29C-4AE6-BACA-560C2B9DAC7F}"/>
                    </a:ext>
                  </a:extLst>
                </p:cNvPr>
                <p:cNvCxnSpPr>
                  <a:cxnSpLocks/>
                </p:cNvCxnSpPr>
                <p:nvPr/>
              </p:nvCxnSpPr>
              <p:spPr>
                <a:xfrm>
                  <a:off x="7936883" y="3390538"/>
                  <a:ext cx="676696"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50" name="组合 149">
              <a:extLst>
                <a:ext uri="{FF2B5EF4-FFF2-40B4-BE49-F238E27FC236}">
                  <a16:creationId xmlns:a16="http://schemas.microsoft.com/office/drawing/2014/main" id="{C31D6557-6FCD-4150-921A-22B5E63C1E01}"/>
                </a:ext>
              </a:extLst>
            </p:cNvPr>
            <p:cNvGrpSpPr/>
            <p:nvPr/>
          </p:nvGrpSpPr>
          <p:grpSpPr>
            <a:xfrm rot="10800000">
              <a:off x="1672868" y="3813344"/>
              <a:ext cx="6849608" cy="368363"/>
              <a:chOff x="1779473" y="3078161"/>
              <a:chExt cx="6849608" cy="368363"/>
            </a:xfrm>
          </p:grpSpPr>
          <p:sp>
            <p:nvSpPr>
              <p:cNvPr id="151" name="Oval 45">
                <a:extLst>
                  <a:ext uri="{FF2B5EF4-FFF2-40B4-BE49-F238E27FC236}">
                    <a16:creationId xmlns:a16="http://schemas.microsoft.com/office/drawing/2014/main" id="{8ED233A8-9C61-4D72-8B92-14F30C4235DB}"/>
                  </a:ext>
                </a:extLst>
              </p:cNvPr>
              <p:cNvSpPr>
                <a:spLocks noChangeArrowheads="1"/>
              </p:cNvSpPr>
              <p:nvPr/>
            </p:nvSpPr>
            <p:spPr bwMode="auto">
              <a:xfrm>
                <a:off x="8514796" y="3335373"/>
                <a:ext cx="114285" cy="111151"/>
              </a:xfrm>
              <a:prstGeom prst="ellipse">
                <a:avLst/>
              </a:prstGeom>
              <a:gradFill>
                <a:gsLst>
                  <a:gs pos="100000">
                    <a:srgbClr val="363F4A"/>
                  </a:gs>
                  <a:gs pos="0">
                    <a:srgbClr val="0070C0"/>
                  </a:gs>
                </a:gsLst>
                <a:lin ang="108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grpSp>
            <p:nvGrpSpPr>
              <p:cNvPr id="152" name="组合 151">
                <a:extLst>
                  <a:ext uri="{FF2B5EF4-FFF2-40B4-BE49-F238E27FC236}">
                    <a16:creationId xmlns:a16="http://schemas.microsoft.com/office/drawing/2014/main" id="{4606F6A2-721A-4238-BF88-F454E4396EDA}"/>
                  </a:ext>
                </a:extLst>
              </p:cNvPr>
              <p:cNvGrpSpPr/>
              <p:nvPr/>
            </p:nvGrpSpPr>
            <p:grpSpPr>
              <a:xfrm>
                <a:off x="1779473" y="3078161"/>
                <a:ext cx="6834106" cy="312377"/>
                <a:chOff x="1779473" y="3078161"/>
                <a:chExt cx="6834106" cy="312377"/>
              </a:xfrm>
            </p:grpSpPr>
            <p:cxnSp>
              <p:nvCxnSpPr>
                <p:cNvPr id="153" name="直接连接符 152">
                  <a:extLst>
                    <a:ext uri="{FF2B5EF4-FFF2-40B4-BE49-F238E27FC236}">
                      <a16:creationId xmlns:a16="http://schemas.microsoft.com/office/drawing/2014/main" id="{84E3E839-2E04-42DC-94F6-CE421566B041}"/>
                    </a:ext>
                  </a:extLst>
                </p:cNvPr>
                <p:cNvCxnSpPr>
                  <a:cxnSpLocks/>
                </p:cNvCxnSpPr>
                <p:nvPr/>
              </p:nvCxnSpPr>
              <p:spPr>
                <a:xfrm>
                  <a:off x="1779473" y="3078161"/>
                  <a:ext cx="546063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68B21E9A-3AA5-4CD9-85FD-3E3F6B4A481F}"/>
                    </a:ext>
                  </a:extLst>
                </p:cNvPr>
                <p:cNvCxnSpPr/>
                <p:nvPr/>
              </p:nvCxnSpPr>
              <p:spPr>
                <a:xfrm>
                  <a:off x="7240103" y="3078161"/>
                  <a:ext cx="696780" cy="312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5" name="直接连接符 154">
                  <a:extLst>
                    <a:ext uri="{FF2B5EF4-FFF2-40B4-BE49-F238E27FC236}">
                      <a16:creationId xmlns:a16="http://schemas.microsoft.com/office/drawing/2014/main" id="{7344C364-0A70-4517-AA16-2E3C162377A3}"/>
                    </a:ext>
                  </a:extLst>
                </p:cNvPr>
                <p:cNvCxnSpPr>
                  <a:cxnSpLocks/>
                </p:cNvCxnSpPr>
                <p:nvPr/>
              </p:nvCxnSpPr>
              <p:spPr>
                <a:xfrm>
                  <a:off x="7936883" y="3390538"/>
                  <a:ext cx="676696"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sp>
        <p:nvSpPr>
          <p:cNvPr id="138" name="文本框 137">
            <a:extLst>
              <a:ext uri="{FF2B5EF4-FFF2-40B4-BE49-F238E27FC236}">
                <a16:creationId xmlns:a16="http://schemas.microsoft.com/office/drawing/2014/main" id="{CBE674B2-CD3D-48CD-988E-710F4FC8FE2B}"/>
              </a:ext>
            </a:extLst>
          </p:cNvPr>
          <p:cNvSpPr txBox="1"/>
          <p:nvPr/>
        </p:nvSpPr>
        <p:spPr>
          <a:xfrm>
            <a:off x="3418945" y="2701592"/>
            <a:ext cx="5028443" cy="1323439"/>
          </a:xfrm>
          <a:prstGeom prst="rect">
            <a:avLst/>
          </a:prstGeom>
          <a:noFill/>
        </p:spPr>
        <p:txBody>
          <a:bodyPr wrap="square" rtlCol="0">
            <a:spAutoFit/>
          </a:bodyPr>
          <a:lstStyle/>
          <a:p>
            <a:pPr algn="dist"/>
            <a:r>
              <a:rPr lang="en-US" altLang="zh-CN" sz="8000" b="1" dirty="0">
                <a:solidFill>
                  <a:srgbClr val="FF0000"/>
                </a:solidFill>
                <a:latin typeface="Times New Roman" panose="02020603050405020304" pitchFamily="18" charset="0"/>
                <a:ea typeface="方正大标宋_GBK" panose="03000509000000000000" pitchFamily="65" charset="-122"/>
                <a:cs typeface="Times New Roman" panose="02020603050405020304" pitchFamily="18" charset="0"/>
              </a:rPr>
              <a:t>THANKS</a:t>
            </a:r>
            <a:endParaRPr lang="zh-CN" altLang="en-US" sz="8000" b="1" dirty="0">
              <a:solidFill>
                <a:srgbClr val="FF0000"/>
              </a:solidFill>
              <a:latin typeface="Times New Roman" panose="02020603050405020304" pitchFamily="18" charset="0"/>
              <a:ea typeface="方正大标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602808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400"/>
                                        <p:tgtEl>
                                          <p:spTgt spid="122"/>
                                        </p:tgtEl>
                                      </p:cBhvr>
                                    </p:animEffect>
                                  </p:childTnLst>
                                </p:cTn>
                              </p:par>
                              <p:par>
                                <p:cTn id="8" presetID="22" presetClass="entr" presetSubtype="1"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wipe(up)">
                                      <p:cBhvr>
                                        <p:cTn id="10" dur="400"/>
                                        <p:tgtEl>
                                          <p:spTgt spid="119"/>
                                        </p:tgtEl>
                                      </p:cBhvr>
                                    </p:animEffect>
                                  </p:childTnLst>
                                </p:cTn>
                              </p:par>
                            </p:childTnLst>
                          </p:cTn>
                        </p:par>
                        <p:par>
                          <p:cTn id="11" fill="hold">
                            <p:stCondLst>
                              <p:cond delay="400"/>
                            </p:stCondLst>
                            <p:childTnLst>
                              <p:par>
                                <p:cTn id="12" presetID="2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down)">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250"/>
                                  </p:stCondLst>
                                  <p:childTnLst>
                                    <p:set>
                                      <p:cBhvr>
                                        <p:cTn id="21" dur="1" fill="hold">
                                          <p:stCondLst>
                                            <p:cond delay="0"/>
                                          </p:stCondLst>
                                        </p:cTn>
                                        <p:tgtEl>
                                          <p:spTgt spid="156"/>
                                        </p:tgtEl>
                                        <p:attrNameLst>
                                          <p:attrName>style.visibility</p:attrName>
                                        </p:attrNameLst>
                                      </p:cBhvr>
                                      <p:to>
                                        <p:strVal val="visible"/>
                                      </p:to>
                                    </p:set>
                                    <p:animEffect transition="in" filter="barn(outHorizontal)">
                                      <p:cBhvr>
                                        <p:cTn id="22" dur="500"/>
                                        <p:tgtEl>
                                          <p:spTgt spid="156"/>
                                        </p:tgtEl>
                                      </p:cBhvr>
                                    </p:animEffect>
                                  </p:childTnLst>
                                </p:cTn>
                              </p:par>
                              <p:par>
                                <p:cTn id="23" presetID="16" presetClass="entr" presetSubtype="42" fill="hold" grpId="0" nodeType="with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barn(outHorizontal)">
                                      <p:cBhvr>
                                        <p:cTn id="25"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3485428-7C64-450D-9C5B-B940EE357179}"/>
              </a:ext>
            </a:extLst>
          </p:cNvPr>
          <p:cNvSpPr/>
          <p:nvPr/>
        </p:nvSpPr>
        <p:spPr>
          <a:xfrm>
            <a:off x="653867" y="1770434"/>
            <a:ext cx="8856631" cy="3939702"/>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C21F8FE-016D-08E8-9E40-73E60DB89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088" y="990905"/>
            <a:ext cx="5515912" cy="5515912"/>
          </a:xfrm>
          <a:prstGeom prst="rect">
            <a:avLst/>
          </a:prstGeom>
        </p:spPr>
      </p:pic>
      <p:sp>
        <p:nvSpPr>
          <p:cNvPr id="7" name="Hình chữ nhật 13">
            <a:extLst>
              <a:ext uri="{FF2B5EF4-FFF2-40B4-BE49-F238E27FC236}">
                <a16:creationId xmlns:a16="http://schemas.microsoft.com/office/drawing/2014/main" id="{C239EED6-B277-1EAF-0C11-AC143B954958}"/>
              </a:ext>
            </a:extLst>
          </p:cNvPr>
          <p:cNvSpPr/>
          <p:nvPr/>
        </p:nvSpPr>
        <p:spPr>
          <a:xfrm>
            <a:off x="1189541" y="2721055"/>
            <a:ext cx="5635328" cy="1813573"/>
          </a:xfrm>
          <a:prstGeom prst="rect">
            <a:avLst/>
          </a:prstGeom>
        </p:spPr>
        <p:txBody>
          <a:bodyPr wrap="square">
            <a:spAutoFit/>
          </a:bodyPr>
          <a:lstStyle/>
          <a:p>
            <a:pPr algn="ctr" defTabSz="914194">
              <a:lnSpc>
                <a:spcPct val="120000"/>
              </a:lnSpc>
            </a:pPr>
            <a:r>
              <a:rPr lang="en-US" altLang="zh-CN" sz="3200"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Định luật tuần hoàn đóng vai trò nh</a:t>
            </a:r>
            <a:r>
              <a:rPr lang="vi-VN" altLang="zh-CN" sz="3200"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ư</a:t>
            </a:r>
            <a:r>
              <a:rPr lang="en-US" altLang="zh-CN" sz="3200" i="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thế nào trong việc dự đoán tính chất của các chất?</a:t>
            </a:r>
            <a:endParaRPr lang="zh-CN" altLang="en-US" sz="3200" i="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84219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3">
            <a:extLst>
              <a:ext uri="{FF2B5EF4-FFF2-40B4-BE49-F238E27FC236}">
                <a16:creationId xmlns:a16="http://schemas.microsoft.com/office/drawing/2014/main" id="{67E1F9B9-1C67-4C4B-A2F8-8DB6EA3A447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5400000">
            <a:off x="8793741" y="1625159"/>
            <a:ext cx="3494075" cy="3302443"/>
          </a:xfrm>
          <a:prstGeom prst="rect">
            <a:avLst/>
          </a:prstGeom>
        </p:spPr>
      </p:pic>
      <p:grpSp>
        <p:nvGrpSpPr>
          <p:cNvPr id="5" name="组合 4">
            <a:extLst>
              <a:ext uri="{FF2B5EF4-FFF2-40B4-BE49-F238E27FC236}">
                <a16:creationId xmlns:a16="http://schemas.microsoft.com/office/drawing/2014/main" id="{52BBC9B6-68A0-4B9D-BC2A-79ACE91852BD}"/>
              </a:ext>
            </a:extLst>
          </p:cNvPr>
          <p:cNvGrpSpPr/>
          <p:nvPr/>
        </p:nvGrpSpPr>
        <p:grpSpPr>
          <a:xfrm>
            <a:off x="1" y="843158"/>
            <a:ext cx="3166651" cy="1451312"/>
            <a:chOff x="0" y="842963"/>
            <a:chExt cx="3167063" cy="1450976"/>
          </a:xfrm>
          <a:solidFill>
            <a:srgbClr val="00B0F0"/>
          </a:solidFill>
        </p:grpSpPr>
        <p:sp>
          <p:nvSpPr>
            <p:cNvPr id="6" name="Freeform 40">
              <a:extLst>
                <a:ext uri="{FF2B5EF4-FFF2-40B4-BE49-F238E27FC236}">
                  <a16:creationId xmlns:a16="http://schemas.microsoft.com/office/drawing/2014/main" id="{506F2786-1446-4B29-B677-FD632C8E8084}"/>
                </a:ext>
              </a:extLst>
            </p:cNvPr>
            <p:cNvSpPr>
              <a:spLocks/>
            </p:cNvSpPr>
            <p:nvPr/>
          </p:nvSpPr>
          <p:spPr bwMode="auto">
            <a:xfrm>
              <a:off x="0" y="890588"/>
              <a:ext cx="682625" cy="695325"/>
            </a:xfrm>
            <a:custGeom>
              <a:avLst/>
              <a:gdLst>
                <a:gd name="T0" fmla="*/ 0 w 430"/>
                <a:gd name="T1" fmla="*/ 419 h 438"/>
                <a:gd name="T2" fmla="*/ 421 w 430"/>
                <a:gd name="T3" fmla="*/ 0 h 438"/>
                <a:gd name="T4" fmla="*/ 430 w 430"/>
                <a:gd name="T5" fmla="*/ 8 h 438"/>
                <a:gd name="T6" fmla="*/ 0 w 430"/>
                <a:gd name="T7" fmla="*/ 438 h 438"/>
                <a:gd name="T8" fmla="*/ 0 w 430"/>
                <a:gd name="T9" fmla="*/ 419 h 438"/>
              </a:gdLst>
              <a:ahLst/>
              <a:cxnLst>
                <a:cxn ang="0">
                  <a:pos x="T0" y="T1"/>
                </a:cxn>
                <a:cxn ang="0">
                  <a:pos x="T2" y="T3"/>
                </a:cxn>
                <a:cxn ang="0">
                  <a:pos x="T4" y="T5"/>
                </a:cxn>
                <a:cxn ang="0">
                  <a:pos x="T6" y="T7"/>
                </a:cxn>
                <a:cxn ang="0">
                  <a:pos x="T8" y="T9"/>
                </a:cxn>
              </a:cxnLst>
              <a:rect l="0" t="0" r="r" b="b"/>
              <a:pathLst>
                <a:path w="430" h="438">
                  <a:moveTo>
                    <a:pt x="0" y="419"/>
                  </a:moveTo>
                  <a:lnTo>
                    <a:pt x="421" y="0"/>
                  </a:lnTo>
                  <a:lnTo>
                    <a:pt x="430" y="8"/>
                  </a:lnTo>
                  <a:lnTo>
                    <a:pt x="0" y="438"/>
                  </a:lnTo>
                  <a:lnTo>
                    <a:pt x="0"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7" name="Freeform 41">
              <a:extLst>
                <a:ext uri="{FF2B5EF4-FFF2-40B4-BE49-F238E27FC236}">
                  <a16:creationId xmlns:a16="http://schemas.microsoft.com/office/drawing/2014/main" id="{AD7E8138-BE7A-476A-AE86-C298B26472E0}"/>
                </a:ext>
              </a:extLst>
            </p:cNvPr>
            <p:cNvSpPr>
              <a:spLocks/>
            </p:cNvSpPr>
            <p:nvPr/>
          </p:nvSpPr>
          <p:spPr bwMode="auto">
            <a:xfrm>
              <a:off x="619125" y="842963"/>
              <a:ext cx="111125"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8" name="Freeform 42">
              <a:extLst>
                <a:ext uri="{FF2B5EF4-FFF2-40B4-BE49-F238E27FC236}">
                  <a16:creationId xmlns:a16="http://schemas.microsoft.com/office/drawing/2014/main" id="{A32DE47F-10DB-479F-BB99-2222C2051C97}"/>
                </a:ext>
              </a:extLst>
            </p:cNvPr>
            <p:cNvSpPr>
              <a:spLocks/>
            </p:cNvSpPr>
            <p:nvPr/>
          </p:nvSpPr>
          <p:spPr bwMode="auto">
            <a:xfrm>
              <a:off x="0" y="1041401"/>
              <a:ext cx="1268413" cy="696913"/>
            </a:xfrm>
            <a:custGeom>
              <a:avLst/>
              <a:gdLst>
                <a:gd name="T0" fmla="*/ 0 w 799"/>
                <a:gd name="T1" fmla="*/ 420 h 439"/>
                <a:gd name="T2" fmla="*/ 421 w 799"/>
                <a:gd name="T3" fmla="*/ 0 h 439"/>
                <a:gd name="T4" fmla="*/ 423 w 799"/>
                <a:gd name="T5" fmla="*/ 0 h 439"/>
                <a:gd name="T6" fmla="*/ 426 w 799"/>
                <a:gd name="T7" fmla="*/ 0 h 439"/>
                <a:gd name="T8" fmla="*/ 799 w 799"/>
                <a:gd name="T9" fmla="*/ 0 h 439"/>
                <a:gd name="T10" fmla="*/ 799 w 799"/>
                <a:gd name="T11" fmla="*/ 13 h 439"/>
                <a:gd name="T12" fmla="*/ 428 w 799"/>
                <a:gd name="T13" fmla="*/ 13 h 439"/>
                <a:gd name="T14" fmla="*/ 0 w 799"/>
                <a:gd name="T15" fmla="*/ 439 h 439"/>
                <a:gd name="T16" fmla="*/ 0 w 799"/>
                <a:gd name="T17" fmla="*/ 42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439">
                  <a:moveTo>
                    <a:pt x="0" y="420"/>
                  </a:moveTo>
                  <a:lnTo>
                    <a:pt x="421" y="0"/>
                  </a:lnTo>
                  <a:lnTo>
                    <a:pt x="423" y="0"/>
                  </a:lnTo>
                  <a:lnTo>
                    <a:pt x="426" y="0"/>
                  </a:lnTo>
                  <a:lnTo>
                    <a:pt x="799" y="0"/>
                  </a:lnTo>
                  <a:lnTo>
                    <a:pt x="799" y="13"/>
                  </a:lnTo>
                  <a:lnTo>
                    <a:pt x="428" y="13"/>
                  </a:lnTo>
                  <a:lnTo>
                    <a:pt x="0" y="439"/>
                  </a:lnTo>
                  <a:lnTo>
                    <a:pt x="0"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9" name="Oval 43">
              <a:extLst>
                <a:ext uri="{FF2B5EF4-FFF2-40B4-BE49-F238E27FC236}">
                  <a16:creationId xmlns:a16="http://schemas.microsoft.com/office/drawing/2014/main" id="{4E23C1CC-1CBB-47AF-9C65-76E6781CD4A5}"/>
                </a:ext>
              </a:extLst>
            </p:cNvPr>
            <p:cNvSpPr>
              <a:spLocks noChangeArrowheads="1"/>
            </p:cNvSpPr>
            <p:nvPr/>
          </p:nvSpPr>
          <p:spPr bwMode="auto">
            <a:xfrm>
              <a:off x="1212850" y="995363"/>
              <a:ext cx="111125"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0" name="Freeform 44">
              <a:extLst>
                <a:ext uri="{FF2B5EF4-FFF2-40B4-BE49-F238E27FC236}">
                  <a16:creationId xmlns:a16="http://schemas.microsoft.com/office/drawing/2014/main" id="{A7DE7C70-6CE6-4520-B9BC-E209643A57A4}"/>
                </a:ext>
              </a:extLst>
            </p:cNvPr>
            <p:cNvSpPr>
              <a:spLocks/>
            </p:cNvSpPr>
            <p:nvPr/>
          </p:nvSpPr>
          <p:spPr bwMode="auto">
            <a:xfrm>
              <a:off x="0" y="1182688"/>
              <a:ext cx="3106738" cy="733425"/>
            </a:xfrm>
            <a:custGeom>
              <a:avLst/>
              <a:gdLst>
                <a:gd name="T0" fmla="*/ 0 w 1957"/>
                <a:gd name="T1" fmla="*/ 443 h 462"/>
                <a:gd name="T2" fmla="*/ 442 w 1957"/>
                <a:gd name="T3" fmla="*/ 0 h 462"/>
                <a:gd name="T4" fmla="*/ 444 w 1957"/>
                <a:gd name="T5" fmla="*/ 0 h 462"/>
                <a:gd name="T6" fmla="*/ 447 w 1957"/>
                <a:gd name="T7" fmla="*/ 0 h 462"/>
                <a:gd name="T8" fmla="*/ 1071 w 1957"/>
                <a:gd name="T9" fmla="*/ 0 h 462"/>
                <a:gd name="T10" fmla="*/ 1072 w 1957"/>
                <a:gd name="T11" fmla="*/ 0 h 462"/>
                <a:gd name="T12" fmla="*/ 1074 w 1957"/>
                <a:gd name="T13" fmla="*/ 0 h 462"/>
                <a:gd name="T14" fmla="*/ 1311 w 1957"/>
                <a:gd name="T15" fmla="*/ 138 h 462"/>
                <a:gd name="T16" fmla="*/ 1957 w 1957"/>
                <a:gd name="T17" fmla="*/ 138 h 462"/>
                <a:gd name="T18" fmla="*/ 1957 w 1957"/>
                <a:gd name="T19" fmla="*/ 152 h 462"/>
                <a:gd name="T20" fmla="*/ 1309 w 1957"/>
                <a:gd name="T21" fmla="*/ 152 h 462"/>
                <a:gd name="T22" fmla="*/ 1307 w 1957"/>
                <a:gd name="T23" fmla="*/ 152 h 462"/>
                <a:gd name="T24" fmla="*/ 1306 w 1957"/>
                <a:gd name="T25" fmla="*/ 150 h 462"/>
                <a:gd name="T26" fmla="*/ 1069 w 1957"/>
                <a:gd name="T27" fmla="*/ 12 h 462"/>
                <a:gd name="T28" fmla="*/ 449 w 1957"/>
                <a:gd name="T29" fmla="*/ 12 h 462"/>
                <a:gd name="T30" fmla="*/ 0 w 1957"/>
                <a:gd name="T31" fmla="*/ 462 h 462"/>
                <a:gd name="T32" fmla="*/ 0 w 1957"/>
                <a:gd name="T33" fmla="*/ 44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7" h="462">
                  <a:moveTo>
                    <a:pt x="0" y="443"/>
                  </a:moveTo>
                  <a:lnTo>
                    <a:pt x="442" y="0"/>
                  </a:lnTo>
                  <a:lnTo>
                    <a:pt x="444" y="0"/>
                  </a:lnTo>
                  <a:lnTo>
                    <a:pt x="447" y="0"/>
                  </a:lnTo>
                  <a:lnTo>
                    <a:pt x="1071" y="0"/>
                  </a:lnTo>
                  <a:lnTo>
                    <a:pt x="1072" y="0"/>
                  </a:lnTo>
                  <a:lnTo>
                    <a:pt x="1074" y="0"/>
                  </a:lnTo>
                  <a:lnTo>
                    <a:pt x="1311" y="138"/>
                  </a:lnTo>
                  <a:lnTo>
                    <a:pt x="1957" y="138"/>
                  </a:lnTo>
                  <a:lnTo>
                    <a:pt x="1957" y="152"/>
                  </a:lnTo>
                  <a:lnTo>
                    <a:pt x="1309" y="152"/>
                  </a:lnTo>
                  <a:lnTo>
                    <a:pt x="1307" y="152"/>
                  </a:lnTo>
                  <a:lnTo>
                    <a:pt x="1306" y="150"/>
                  </a:lnTo>
                  <a:lnTo>
                    <a:pt x="1069" y="12"/>
                  </a:lnTo>
                  <a:lnTo>
                    <a:pt x="449" y="12"/>
                  </a:lnTo>
                  <a:lnTo>
                    <a:pt x="0" y="462"/>
                  </a:lnTo>
                  <a:lnTo>
                    <a:pt x="0" y="4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1" name="Oval 45">
              <a:extLst>
                <a:ext uri="{FF2B5EF4-FFF2-40B4-BE49-F238E27FC236}">
                  <a16:creationId xmlns:a16="http://schemas.microsoft.com/office/drawing/2014/main" id="{127A38D2-D88B-48FC-8BBC-A779DB9C3230}"/>
                </a:ext>
              </a:extLst>
            </p:cNvPr>
            <p:cNvSpPr>
              <a:spLocks noChangeArrowheads="1"/>
            </p:cNvSpPr>
            <p:nvPr/>
          </p:nvSpPr>
          <p:spPr bwMode="auto">
            <a:xfrm>
              <a:off x="3052763" y="1357313"/>
              <a:ext cx="114300"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 name="Freeform 46">
              <a:extLst>
                <a:ext uri="{FF2B5EF4-FFF2-40B4-BE49-F238E27FC236}">
                  <a16:creationId xmlns:a16="http://schemas.microsoft.com/office/drawing/2014/main" id="{786E5DB0-0BE9-4127-BA33-C4B75844AA99}"/>
                </a:ext>
              </a:extLst>
            </p:cNvPr>
            <p:cNvSpPr>
              <a:spLocks/>
            </p:cNvSpPr>
            <p:nvPr/>
          </p:nvSpPr>
          <p:spPr bwMode="auto">
            <a:xfrm>
              <a:off x="0" y="1338263"/>
              <a:ext cx="1627188" cy="765175"/>
            </a:xfrm>
            <a:custGeom>
              <a:avLst/>
              <a:gdLst>
                <a:gd name="T0" fmla="*/ 0 w 1025"/>
                <a:gd name="T1" fmla="*/ 463 h 482"/>
                <a:gd name="T2" fmla="*/ 461 w 1025"/>
                <a:gd name="T3" fmla="*/ 3 h 482"/>
                <a:gd name="T4" fmla="*/ 463 w 1025"/>
                <a:gd name="T5" fmla="*/ 0 h 482"/>
                <a:gd name="T6" fmla="*/ 467 w 1025"/>
                <a:gd name="T7" fmla="*/ 0 h 482"/>
                <a:gd name="T8" fmla="*/ 1025 w 1025"/>
                <a:gd name="T9" fmla="*/ 0 h 482"/>
                <a:gd name="T10" fmla="*/ 1025 w 1025"/>
                <a:gd name="T11" fmla="*/ 14 h 482"/>
                <a:gd name="T12" fmla="*/ 468 w 1025"/>
                <a:gd name="T13" fmla="*/ 14 h 482"/>
                <a:gd name="T14" fmla="*/ 0 w 1025"/>
                <a:gd name="T15" fmla="*/ 482 h 482"/>
                <a:gd name="T16" fmla="*/ 0 w 1025"/>
                <a:gd name="T17" fmla="*/ 46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5" h="482">
                  <a:moveTo>
                    <a:pt x="0" y="463"/>
                  </a:moveTo>
                  <a:lnTo>
                    <a:pt x="461" y="3"/>
                  </a:lnTo>
                  <a:lnTo>
                    <a:pt x="463" y="0"/>
                  </a:lnTo>
                  <a:lnTo>
                    <a:pt x="467" y="0"/>
                  </a:lnTo>
                  <a:lnTo>
                    <a:pt x="1025" y="0"/>
                  </a:lnTo>
                  <a:lnTo>
                    <a:pt x="1025" y="14"/>
                  </a:lnTo>
                  <a:lnTo>
                    <a:pt x="468" y="14"/>
                  </a:lnTo>
                  <a:lnTo>
                    <a:pt x="0" y="482"/>
                  </a:lnTo>
                  <a:lnTo>
                    <a:pt x="0"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3" name="Freeform 47">
              <a:extLst>
                <a:ext uri="{FF2B5EF4-FFF2-40B4-BE49-F238E27FC236}">
                  <a16:creationId xmlns:a16="http://schemas.microsoft.com/office/drawing/2014/main" id="{2CCC3F3A-732C-4602-B6CA-8B3269B82327}"/>
                </a:ext>
              </a:extLst>
            </p:cNvPr>
            <p:cNvSpPr>
              <a:spLocks/>
            </p:cNvSpPr>
            <p:nvPr/>
          </p:nvSpPr>
          <p:spPr bwMode="auto">
            <a:xfrm>
              <a:off x="1570038" y="1293813"/>
              <a:ext cx="109538"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4" name="Freeform 48">
              <a:extLst>
                <a:ext uri="{FF2B5EF4-FFF2-40B4-BE49-F238E27FC236}">
                  <a16:creationId xmlns:a16="http://schemas.microsoft.com/office/drawing/2014/main" id="{DC0E4760-CF0A-4C9F-9BBC-5504F8EAAB78}"/>
                </a:ext>
              </a:extLst>
            </p:cNvPr>
            <p:cNvSpPr>
              <a:spLocks/>
            </p:cNvSpPr>
            <p:nvPr/>
          </p:nvSpPr>
          <p:spPr bwMode="auto">
            <a:xfrm>
              <a:off x="0" y="1682751"/>
              <a:ext cx="600075" cy="611188"/>
            </a:xfrm>
            <a:custGeom>
              <a:avLst/>
              <a:gdLst>
                <a:gd name="T0" fmla="*/ 0 w 378"/>
                <a:gd name="T1" fmla="*/ 368 h 385"/>
                <a:gd name="T2" fmla="*/ 367 w 378"/>
                <a:gd name="T3" fmla="*/ 0 h 385"/>
                <a:gd name="T4" fmla="*/ 378 w 378"/>
                <a:gd name="T5" fmla="*/ 9 h 385"/>
                <a:gd name="T6" fmla="*/ 0 w 378"/>
                <a:gd name="T7" fmla="*/ 385 h 385"/>
                <a:gd name="T8" fmla="*/ 0 w 378"/>
                <a:gd name="T9" fmla="*/ 368 h 385"/>
              </a:gdLst>
              <a:ahLst/>
              <a:cxnLst>
                <a:cxn ang="0">
                  <a:pos x="T0" y="T1"/>
                </a:cxn>
                <a:cxn ang="0">
                  <a:pos x="T2" y="T3"/>
                </a:cxn>
                <a:cxn ang="0">
                  <a:pos x="T4" y="T5"/>
                </a:cxn>
                <a:cxn ang="0">
                  <a:pos x="T6" y="T7"/>
                </a:cxn>
                <a:cxn ang="0">
                  <a:pos x="T8" y="T9"/>
                </a:cxn>
              </a:cxnLst>
              <a:rect l="0" t="0" r="r" b="b"/>
              <a:pathLst>
                <a:path w="378" h="385">
                  <a:moveTo>
                    <a:pt x="0" y="368"/>
                  </a:moveTo>
                  <a:lnTo>
                    <a:pt x="367" y="0"/>
                  </a:lnTo>
                  <a:lnTo>
                    <a:pt x="378" y="9"/>
                  </a:lnTo>
                  <a:lnTo>
                    <a:pt x="0" y="385"/>
                  </a:lnTo>
                  <a:lnTo>
                    <a:pt x="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5" name="Oval 49">
              <a:extLst>
                <a:ext uri="{FF2B5EF4-FFF2-40B4-BE49-F238E27FC236}">
                  <a16:creationId xmlns:a16="http://schemas.microsoft.com/office/drawing/2014/main" id="{6F215A7B-8BE3-4811-980D-C64C508D4F67}"/>
                </a:ext>
              </a:extLst>
            </p:cNvPr>
            <p:cNvSpPr>
              <a:spLocks noChangeArrowheads="1"/>
            </p:cNvSpPr>
            <p:nvPr/>
          </p:nvSpPr>
          <p:spPr bwMode="auto">
            <a:xfrm>
              <a:off x="536575" y="1633538"/>
              <a:ext cx="109538"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grpSp>
      <p:grpSp>
        <p:nvGrpSpPr>
          <p:cNvPr id="16" name="Group 4">
            <a:extLst>
              <a:ext uri="{FF2B5EF4-FFF2-40B4-BE49-F238E27FC236}">
                <a16:creationId xmlns:a16="http://schemas.microsoft.com/office/drawing/2014/main" id="{537E6D19-E783-435C-B254-DE0CD40260D1}"/>
              </a:ext>
            </a:extLst>
          </p:cNvPr>
          <p:cNvGrpSpPr>
            <a:grpSpLocks noChangeAspect="1"/>
          </p:cNvGrpSpPr>
          <p:nvPr/>
        </p:nvGrpSpPr>
        <p:grpSpPr bwMode="auto">
          <a:xfrm rot="10800000">
            <a:off x="-241257" y="4357250"/>
            <a:ext cx="3766340" cy="2677589"/>
            <a:chOff x="2074" y="-2"/>
            <a:chExt cx="4082" cy="2902"/>
          </a:xfrm>
          <a:solidFill>
            <a:srgbClr val="00B0F0"/>
          </a:solidFill>
        </p:grpSpPr>
        <p:sp>
          <p:nvSpPr>
            <p:cNvPr id="17" name="Oval 5">
              <a:extLst>
                <a:ext uri="{FF2B5EF4-FFF2-40B4-BE49-F238E27FC236}">
                  <a16:creationId xmlns:a16="http://schemas.microsoft.com/office/drawing/2014/main" id="{3676A40E-F933-4D10-B8C0-8D2762E399BE}"/>
                </a:ext>
              </a:extLst>
            </p:cNvPr>
            <p:cNvSpPr>
              <a:spLocks noChangeArrowheads="1"/>
            </p:cNvSpPr>
            <p:nvPr/>
          </p:nvSpPr>
          <p:spPr bwMode="auto">
            <a:xfrm>
              <a:off x="5919" y="2014"/>
              <a:ext cx="56"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8" name="Freeform 6">
              <a:extLst>
                <a:ext uri="{FF2B5EF4-FFF2-40B4-BE49-F238E27FC236}">
                  <a16:creationId xmlns:a16="http://schemas.microsoft.com/office/drawing/2014/main" id="{D6D25716-0CD0-41A1-A818-38E2EB60D67D}"/>
                </a:ext>
              </a:extLst>
            </p:cNvPr>
            <p:cNvSpPr>
              <a:spLocks/>
            </p:cNvSpPr>
            <p:nvPr/>
          </p:nvSpPr>
          <p:spPr bwMode="auto">
            <a:xfrm>
              <a:off x="5747" y="701"/>
              <a:ext cx="122" cy="142"/>
            </a:xfrm>
            <a:custGeom>
              <a:avLst/>
              <a:gdLst>
                <a:gd name="T0" fmla="*/ 122 w 122"/>
                <a:gd name="T1" fmla="*/ 71 h 142"/>
                <a:gd name="T2" fmla="*/ 61 w 122"/>
                <a:gd name="T3" fmla="*/ 106 h 142"/>
                <a:gd name="T4" fmla="*/ 0 w 122"/>
                <a:gd name="T5" fmla="*/ 142 h 142"/>
                <a:gd name="T6" fmla="*/ 0 w 122"/>
                <a:gd name="T7" fmla="*/ 71 h 142"/>
                <a:gd name="T8" fmla="*/ 0 w 122"/>
                <a:gd name="T9" fmla="*/ 0 h 142"/>
                <a:gd name="T10" fmla="*/ 61 w 122"/>
                <a:gd name="T11" fmla="*/ 35 h 142"/>
                <a:gd name="T12" fmla="*/ 122 w 122"/>
                <a:gd name="T13" fmla="*/ 71 h 142"/>
              </a:gdLst>
              <a:ahLst/>
              <a:cxnLst>
                <a:cxn ang="0">
                  <a:pos x="T0" y="T1"/>
                </a:cxn>
                <a:cxn ang="0">
                  <a:pos x="T2" y="T3"/>
                </a:cxn>
                <a:cxn ang="0">
                  <a:pos x="T4" y="T5"/>
                </a:cxn>
                <a:cxn ang="0">
                  <a:pos x="T6" y="T7"/>
                </a:cxn>
                <a:cxn ang="0">
                  <a:pos x="T8" y="T9"/>
                </a:cxn>
                <a:cxn ang="0">
                  <a:pos x="T10" y="T11"/>
                </a:cxn>
                <a:cxn ang="0">
                  <a:pos x="T12" y="T13"/>
                </a:cxn>
              </a:cxnLst>
              <a:rect l="0" t="0" r="r" b="b"/>
              <a:pathLst>
                <a:path w="122" h="142">
                  <a:moveTo>
                    <a:pt x="122" y="71"/>
                  </a:moveTo>
                  <a:lnTo>
                    <a:pt x="61" y="106"/>
                  </a:lnTo>
                  <a:lnTo>
                    <a:pt x="0" y="142"/>
                  </a:lnTo>
                  <a:lnTo>
                    <a:pt x="0" y="71"/>
                  </a:lnTo>
                  <a:lnTo>
                    <a:pt x="0" y="0"/>
                  </a:lnTo>
                  <a:lnTo>
                    <a:pt x="61" y="35"/>
                  </a:lnTo>
                  <a:lnTo>
                    <a:pt x="12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9" name="Oval 7">
              <a:extLst>
                <a:ext uri="{FF2B5EF4-FFF2-40B4-BE49-F238E27FC236}">
                  <a16:creationId xmlns:a16="http://schemas.microsoft.com/office/drawing/2014/main" id="{E18C53A7-AAC6-4BD5-B2DD-52BA49010F95}"/>
                </a:ext>
              </a:extLst>
            </p:cNvPr>
            <p:cNvSpPr>
              <a:spLocks noChangeArrowheads="1"/>
            </p:cNvSpPr>
            <p:nvPr/>
          </p:nvSpPr>
          <p:spPr bwMode="auto">
            <a:xfrm>
              <a:off x="5167" y="74"/>
              <a:ext cx="55"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0" name="Freeform 8">
              <a:extLst>
                <a:ext uri="{FF2B5EF4-FFF2-40B4-BE49-F238E27FC236}">
                  <a16:creationId xmlns:a16="http://schemas.microsoft.com/office/drawing/2014/main" id="{FA0EBAB2-9DB8-4C25-B36C-09BA9FDF3BAA}"/>
                </a:ext>
              </a:extLst>
            </p:cNvPr>
            <p:cNvSpPr>
              <a:spLocks noEditPoints="1"/>
            </p:cNvSpPr>
            <p:nvPr/>
          </p:nvSpPr>
          <p:spPr bwMode="auto">
            <a:xfrm>
              <a:off x="3181" y="421"/>
              <a:ext cx="242" cy="239"/>
            </a:xfrm>
            <a:custGeom>
              <a:avLst/>
              <a:gdLst>
                <a:gd name="T0" fmla="*/ 71 w 143"/>
                <a:gd name="T1" fmla="*/ 141 h 141"/>
                <a:gd name="T2" fmla="*/ 143 w 143"/>
                <a:gd name="T3" fmla="*/ 70 h 141"/>
                <a:gd name="T4" fmla="*/ 71 w 143"/>
                <a:gd name="T5" fmla="*/ 0 h 141"/>
                <a:gd name="T6" fmla="*/ 0 w 143"/>
                <a:gd name="T7" fmla="*/ 70 h 141"/>
                <a:gd name="T8" fmla="*/ 71 w 143"/>
                <a:gd name="T9" fmla="*/ 141 h 141"/>
                <a:gd name="T10" fmla="*/ 71 w 143"/>
                <a:gd name="T11" fmla="*/ 4 h 141"/>
                <a:gd name="T12" fmla="*/ 139 w 143"/>
                <a:gd name="T13" fmla="*/ 70 h 141"/>
                <a:gd name="T14" fmla="*/ 71 w 143"/>
                <a:gd name="T15" fmla="*/ 137 h 141"/>
                <a:gd name="T16" fmla="*/ 4 w 143"/>
                <a:gd name="T17" fmla="*/ 70 h 141"/>
                <a:gd name="T18" fmla="*/ 71 w 143"/>
                <a:gd name="T19"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1">
                  <a:moveTo>
                    <a:pt x="71" y="141"/>
                  </a:moveTo>
                  <a:cubicBezTo>
                    <a:pt x="111" y="141"/>
                    <a:pt x="143" y="109"/>
                    <a:pt x="143" y="70"/>
                  </a:cubicBezTo>
                  <a:cubicBezTo>
                    <a:pt x="143" y="32"/>
                    <a:pt x="111" y="0"/>
                    <a:pt x="71" y="0"/>
                  </a:cubicBezTo>
                  <a:cubicBezTo>
                    <a:pt x="32" y="0"/>
                    <a:pt x="0" y="32"/>
                    <a:pt x="0" y="70"/>
                  </a:cubicBezTo>
                  <a:cubicBezTo>
                    <a:pt x="0" y="109"/>
                    <a:pt x="32" y="141"/>
                    <a:pt x="71" y="141"/>
                  </a:cubicBezTo>
                  <a:close/>
                  <a:moveTo>
                    <a:pt x="71" y="4"/>
                  </a:moveTo>
                  <a:cubicBezTo>
                    <a:pt x="108" y="4"/>
                    <a:pt x="139" y="34"/>
                    <a:pt x="139" y="70"/>
                  </a:cubicBezTo>
                  <a:cubicBezTo>
                    <a:pt x="139" y="107"/>
                    <a:pt x="108" y="137"/>
                    <a:pt x="71" y="137"/>
                  </a:cubicBezTo>
                  <a:cubicBezTo>
                    <a:pt x="34" y="137"/>
                    <a:pt x="4" y="107"/>
                    <a:pt x="4" y="70"/>
                  </a:cubicBezTo>
                  <a:cubicBezTo>
                    <a:pt x="4" y="34"/>
                    <a:pt x="34" y="4"/>
                    <a:pt x="7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1" name="Freeform 9">
              <a:extLst>
                <a:ext uri="{FF2B5EF4-FFF2-40B4-BE49-F238E27FC236}">
                  <a16:creationId xmlns:a16="http://schemas.microsoft.com/office/drawing/2014/main" id="{EFE434D7-DD8A-48B9-8C72-0CD9907BEFA7}"/>
                </a:ext>
              </a:extLst>
            </p:cNvPr>
            <p:cNvSpPr>
              <a:spLocks noEditPoints="1"/>
            </p:cNvSpPr>
            <p:nvPr/>
          </p:nvSpPr>
          <p:spPr bwMode="auto">
            <a:xfrm>
              <a:off x="5441" y="1498"/>
              <a:ext cx="189" cy="187"/>
            </a:xfrm>
            <a:custGeom>
              <a:avLst/>
              <a:gdLst>
                <a:gd name="T0" fmla="*/ 112 w 112"/>
                <a:gd name="T1" fmla="*/ 56 h 111"/>
                <a:gd name="T2" fmla="*/ 56 w 112"/>
                <a:gd name="T3" fmla="*/ 0 h 111"/>
                <a:gd name="T4" fmla="*/ 0 w 112"/>
                <a:gd name="T5" fmla="*/ 56 h 111"/>
                <a:gd name="T6" fmla="*/ 56 w 112"/>
                <a:gd name="T7" fmla="*/ 111 h 111"/>
                <a:gd name="T8" fmla="*/ 112 w 112"/>
                <a:gd name="T9" fmla="*/ 56 h 111"/>
                <a:gd name="T10" fmla="*/ 11 w 112"/>
                <a:gd name="T11" fmla="*/ 56 h 111"/>
                <a:gd name="T12" fmla="*/ 56 w 112"/>
                <a:gd name="T13" fmla="*/ 11 h 111"/>
                <a:gd name="T14" fmla="*/ 102 w 112"/>
                <a:gd name="T15" fmla="*/ 56 h 111"/>
                <a:gd name="T16" fmla="*/ 56 w 112"/>
                <a:gd name="T17" fmla="*/ 101 h 111"/>
                <a:gd name="T18" fmla="*/ 11 w 112"/>
                <a:gd name="T1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1">
                  <a:moveTo>
                    <a:pt x="112" y="56"/>
                  </a:moveTo>
                  <a:cubicBezTo>
                    <a:pt x="112" y="25"/>
                    <a:pt x="87" y="0"/>
                    <a:pt x="56" y="0"/>
                  </a:cubicBezTo>
                  <a:cubicBezTo>
                    <a:pt x="25" y="0"/>
                    <a:pt x="0" y="25"/>
                    <a:pt x="0" y="56"/>
                  </a:cubicBezTo>
                  <a:cubicBezTo>
                    <a:pt x="0" y="86"/>
                    <a:pt x="25" y="111"/>
                    <a:pt x="56" y="111"/>
                  </a:cubicBezTo>
                  <a:cubicBezTo>
                    <a:pt x="87" y="111"/>
                    <a:pt x="112" y="86"/>
                    <a:pt x="112" y="56"/>
                  </a:cubicBezTo>
                  <a:close/>
                  <a:moveTo>
                    <a:pt x="11" y="56"/>
                  </a:moveTo>
                  <a:cubicBezTo>
                    <a:pt x="11" y="31"/>
                    <a:pt x="31" y="11"/>
                    <a:pt x="56" y="11"/>
                  </a:cubicBezTo>
                  <a:cubicBezTo>
                    <a:pt x="81" y="11"/>
                    <a:pt x="102" y="31"/>
                    <a:pt x="102" y="56"/>
                  </a:cubicBezTo>
                  <a:cubicBezTo>
                    <a:pt x="102" y="80"/>
                    <a:pt x="81" y="101"/>
                    <a:pt x="56" y="101"/>
                  </a:cubicBezTo>
                  <a:cubicBezTo>
                    <a:pt x="31" y="101"/>
                    <a:pt x="11" y="80"/>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2" name="Oval 10">
              <a:extLst>
                <a:ext uri="{FF2B5EF4-FFF2-40B4-BE49-F238E27FC236}">
                  <a16:creationId xmlns:a16="http://schemas.microsoft.com/office/drawing/2014/main" id="{F46CA8FC-A270-4BC1-8C3A-2F99CFAB248F}"/>
                </a:ext>
              </a:extLst>
            </p:cNvPr>
            <p:cNvSpPr>
              <a:spLocks noChangeArrowheads="1"/>
            </p:cNvSpPr>
            <p:nvPr/>
          </p:nvSpPr>
          <p:spPr bwMode="auto">
            <a:xfrm>
              <a:off x="2943" y="640"/>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3" name="Freeform 11">
              <a:extLst>
                <a:ext uri="{FF2B5EF4-FFF2-40B4-BE49-F238E27FC236}">
                  <a16:creationId xmlns:a16="http://schemas.microsoft.com/office/drawing/2014/main" id="{A8B63FE4-E1FD-4438-A0CA-AC1F6997E1B9}"/>
                </a:ext>
              </a:extLst>
            </p:cNvPr>
            <p:cNvSpPr>
              <a:spLocks noEditPoints="1"/>
            </p:cNvSpPr>
            <p:nvPr/>
          </p:nvSpPr>
          <p:spPr bwMode="auto">
            <a:xfrm>
              <a:off x="2074" y="-2"/>
              <a:ext cx="3877" cy="2555"/>
            </a:xfrm>
            <a:custGeom>
              <a:avLst/>
              <a:gdLst>
                <a:gd name="T0" fmla="*/ 425 w 2293"/>
                <a:gd name="T1" fmla="*/ 226 h 1510"/>
                <a:gd name="T2" fmla="*/ 327 w 2293"/>
                <a:gd name="T3" fmla="*/ 320 h 1510"/>
                <a:gd name="T4" fmla="*/ 726 w 2293"/>
                <a:gd name="T5" fmla="*/ 424 h 1510"/>
                <a:gd name="T6" fmla="*/ 1311 w 2293"/>
                <a:gd name="T7" fmla="*/ 457 h 1510"/>
                <a:gd name="T8" fmla="*/ 1374 w 2293"/>
                <a:gd name="T9" fmla="*/ 550 h 1510"/>
                <a:gd name="T10" fmla="*/ 1068 w 2293"/>
                <a:gd name="T11" fmla="*/ 571 h 1510"/>
                <a:gd name="T12" fmla="*/ 1571 w 2293"/>
                <a:gd name="T13" fmla="*/ 457 h 1510"/>
                <a:gd name="T14" fmla="*/ 1525 w 2293"/>
                <a:gd name="T15" fmla="*/ 708 h 1510"/>
                <a:gd name="T16" fmla="*/ 1395 w 2293"/>
                <a:gd name="T17" fmla="*/ 934 h 1510"/>
                <a:gd name="T18" fmla="*/ 1623 w 2293"/>
                <a:gd name="T19" fmla="*/ 611 h 1510"/>
                <a:gd name="T20" fmla="*/ 1755 w 2293"/>
                <a:gd name="T21" fmla="*/ 858 h 1510"/>
                <a:gd name="T22" fmla="*/ 1703 w 2293"/>
                <a:gd name="T23" fmla="*/ 769 h 1510"/>
                <a:gd name="T24" fmla="*/ 1596 w 2293"/>
                <a:gd name="T25" fmla="*/ 1196 h 1510"/>
                <a:gd name="T26" fmla="*/ 1527 w 2293"/>
                <a:gd name="T27" fmla="*/ 1288 h 1510"/>
                <a:gd name="T28" fmla="*/ 1607 w 2293"/>
                <a:gd name="T29" fmla="*/ 1019 h 1510"/>
                <a:gd name="T30" fmla="*/ 1635 w 2293"/>
                <a:gd name="T31" fmla="*/ 1331 h 1510"/>
                <a:gd name="T32" fmla="*/ 1840 w 2293"/>
                <a:gd name="T33" fmla="*/ 972 h 1510"/>
                <a:gd name="T34" fmla="*/ 1939 w 2293"/>
                <a:gd name="T35" fmla="*/ 1331 h 1510"/>
                <a:gd name="T36" fmla="*/ 1964 w 2293"/>
                <a:gd name="T37" fmla="*/ 1510 h 1510"/>
                <a:gd name="T38" fmla="*/ 1989 w 2293"/>
                <a:gd name="T39" fmla="*/ 1331 h 1510"/>
                <a:gd name="T40" fmla="*/ 1850 w 2293"/>
                <a:gd name="T41" fmla="*/ 972 h 1510"/>
                <a:gd name="T42" fmla="*/ 1879 w 2293"/>
                <a:gd name="T43" fmla="*/ 685 h 1510"/>
                <a:gd name="T44" fmla="*/ 2253 w 2293"/>
                <a:gd name="T45" fmla="*/ 680 h 1510"/>
                <a:gd name="T46" fmla="*/ 2056 w 2293"/>
                <a:gd name="T47" fmla="*/ 657 h 1510"/>
                <a:gd name="T48" fmla="*/ 2033 w 2293"/>
                <a:gd name="T49" fmla="*/ 269 h 1510"/>
                <a:gd name="T50" fmla="*/ 2268 w 2293"/>
                <a:gd name="T51" fmla="*/ 36 h 1510"/>
                <a:gd name="T52" fmla="*/ 2259 w 2293"/>
                <a:gd name="T53" fmla="*/ 22 h 1510"/>
                <a:gd name="T54" fmla="*/ 1845 w 2293"/>
                <a:gd name="T55" fmla="*/ 191 h 1510"/>
                <a:gd name="T56" fmla="*/ 1681 w 2293"/>
                <a:gd name="T57" fmla="*/ 282 h 1510"/>
                <a:gd name="T58" fmla="*/ 1272 w 2293"/>
                <a:gd name="T59" fmla="*/ 16 h 1510"/>
                <a:gd name="T60" fmla="*/ 1265 w 2293"/>
                <a:gd name="T61" fmla="*/ 30 h 1510"/>
                <a:gd name="T62" fmla="*/ 1216 w 2293"/>
                <a:gd name="T63" fmla="*/ 16 h 1510"/>
                <a:gd name="T64" fmla="*/ 1209 w 2293"/>
                <a:gd name="T65" fmla="*/ 30 h 1510"/>
                <a:gd name="T66" fmla="*/ 1138 w 2293"/>
                <a:gd name="T67" fmla="*/ 204 h 1510"/>
                <a:gd name="T68" fmla="*/ 1391 w 2293"/>
                <a:gd name="T69" fmla="*/ 210 h 1510"/>
                <a:gd name="T70" fmla="*/ 1448 w 2293"/>
                <a:gd name="T71" fmla="*/ 209 h 1510"/>
                <a:gd name="T72" fmla="*/ 1840 w 2293"/>
                <a:gd name="T73" fmla="*/ 687 h 1510"/>
                <a:gd name="T74" fmla="*/ 1360 w 2293"/>
                <a:gd name="T75" fmla="*/ 447 h 1510"/>
                <a:gd name="T76" fmla="*/ 948 w 2293"/>
                <a:gd name="T77" fmla="*/ 315 h 1510"/>
                <a:gd name="T78" fmla="*/ 515 w 2293"/>
                <a:gd name="T79" fmla="*/ 315 h 1510"/>
                <a:gd name="T80" fmla="*/ 0 w 2293"/>
                <a:gd name="T81" fmla="*/ 231 h 1510"/>
                <a:gd name="T82" fmla="*/ 1273 w 2293"/>
                <a:gd name="T83" fmla="*/ 853 h 1510"/>
                <a:gd name="T84" fmla="*/ 1516 w 2293"/>
                <a:gd name="T85" fmla="*/ 853 h 1510"/>
                <a:gd name="T86" fmla="*/ 1765 w 2293"/>
                <a:gd name="T87" fmla="*/ 826 h 1510"/>
                <a:gd name="T88" fmla="*/ 1869 w 2293"/>
                <a:gd name="T89" fmla="*/ 783 h 1510"/>
                <a:gd name="T90" fmla="*/ 1869 w 2293"/>
                <a:gd name="T91" fmla="*/ 783 h 1510"/>
                <a:gd name="T92" fmla="*/ 2039 w 2293"/>
                <a:gd name="T93" fmla="*/ 452 h 1510"/>
                <a:gd name="T94" fmla="*/ 1840 w 2293"/>
                <a:gd name="T95" fmla="*/ 643 h 1510"/>
                <a:gd name="T96" fmla="*/ 1845 w 2293"/>
                <a:gd name="T97" fmla="*/ 227 h 1510"/>
                <a:gd name="T98" fmla="*/ 2043 w 2293"/>
                <a:gd name="T99" fmla="*/ 452 h 1510"/>
                <a:gd name="T100" fmla="*/ 1845 w 2293"/>
                <a:gd name="T101" fmla="*/ 227 h 1510"/>
                <a:gd name="T102" fmla="*/ 1647 w 2293"/>
                <a:gd name="T103" fmla="*/ 452 h 1510"/>
                <a:gd name="T104" fmla="*/ 726 w 2293"/>
                <a:gd name="T105" fmla="*/ 227 h 1510"/>
                <a:gd name="T106" fmla="*/ 726 w 2293"/>
                <a:gd name="T107" fmla="*/ 227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3" h="1510">
                  <a:moveTo>
                    <a:pt x="25" y="255"/>
                  </a:moveTo>
                  <a:cubicBezTo>
                    <a:pt x="39" y="255"/>
                    <a:pt x="50" y="244"/>
                    <a:pt x="50" y="231"/>
                  </a:cubicBezTo>
                  <a:cubicBezTo>
                    <a:pt x="50" y="229"/>
                    <a:pt x="50" y="227"/>
                    <a:pt x="50" y="226"/>
                  </a:cubicBezTo>
                  <a:cubicBezTo>
                    <a:pt x="425" y="226"/>
                    <a:pt x="425" y="226"/>
                    <a:pt x="425" y="226"/>
                  </a:cubicBezTo>
                  <a:cubicBezTo>
                    <a:pt x="502" y="315"/>
                    <a:pt x="502" y="315"/>
                    <a:pt x="502" y="315"/>
                  </a:cubicBezTo>
                  <a:cubicBezTo>
                    <a:pt x="360" y="315"/>
                    <a:pt x="360" y="315"/>
                    <a:pt x="360" y="315"/>
                  </a:cubicBezTo>
                  <a:cubicBezTo>
                    <a:pt x="358" y="309"/>
                    <a:pt x="351" y="304"/>
                    <a:pt x="344" y="304"/>
                  </a:cubicBezTo>
                  <a:cubicBezTo>
                    <a:pt x="335" y="304"/>
                    <a:pt x="327" y="311"/>
                    <a:pt x="327" y="320"/>
                  </a:cubicBezTo>
                  <a:cubicBezTo>
                    <a:pt x="327" y="329"/>
                    <a:pt x="335" y="337"/>
                    <a:pt x="344" y="337"/>
                  </a:cubicBezTo>
                  <a:cubicBezTo>
                    <a:pt x="351" y="337"/>
                    <a:pt x="358" y="332"/>
                    <a:pt x="360" y="326"/>
                  </a:cubicBezTo>
                  <a:cubicBezTo>
                    <a:pt x="621" y="326"/>
                    <a:pt x="621" y="326"/>
                    <a:pt x="621" y="326"/>
                  </a:cubicBezTo>
                  <a:cubicBezTo>
                    <a:pt x="624" y="380"/>
                    <a:pt x="670" y="424"/>
                    <a:pt x="726" y="424"/>
                  </a:cubicBezTo>
                  <a:cubicBezTo>
                    <a:pt x="782" y="424"/>
                    <a:pt x="829" y="380"/>
                    <a:pt x="831" y="326"/>
                  </a:cubicBezTo>
                  <a:cubicBezTo>
                    <a:pt x="944" y="326"/>
                    <a:pt x="944" y="326"/>
                    <a:pt x="944" y="326"/>
                  </a:cubicBezTo>
                  <a:cubicBezTo>
                    <a:pt x="1077" y="457"/>
                    <a:pt x="1077" y="457"/>
                    <a:pt x="1077" y="457"/>
                  </a:cubicBezTo>
                  <a:cubicBezTo>
                    <a:pt x="1311" y="457"/>
                    <a:pt x="1311" y="457"/>
                    <a:pt x="1311" y="457"/>
                  </a:cubicBezTo>
                  <a:cubicBezTo>
                    <a:pt x="1314" y="468"/>
                    <a:pt x="1324" y="477"/>
                    <a:pt x="1336" y="477"/>
                  </a:cubicBezTo>
                  <a:cubicBezTo>
                    <a:pt x="1348" y="477"/>
                    <a:pt x="1358" y="468"/>
                    <a:pt x="1360" y="457"/>
                  </a:cubicBezTo>
                  <a:cubicBezTo>
                    <a:pt x="1468" y="457"/>
                    <a:pt x="1468" y="457"/>
                    <a:pt x="1468" y="457"/>
                  </a:cubicBezTo>
                  <a:cubicBezTo>
                    <a:pt x="1374" y="550"/>
                    <a:pt x="1374" y="550"/>
                    <a:pt x="1374" y="550"/>
                  </a:cubicBezTo>
                  <a:cubicBezTo>
                    <a:pt x="1084" y="550"/>
                    <a:pt x="1084" y="550"/>
                    <a:pt x="1084" y="550"/>
                  </a:cubicBezTo>
                  <a:cubicBezTo>
                    <a:pt x="1082" y="543"/>
                    <a:pt x="1075" y="539"/>
                    <a:pt x="1068" y="539"/>
                  </a:cubicBezTo>
                  <a:cubicBezTo>
                    <a:pt x="1059" y="539"/>
                    <a:pt x="1051" y="546"/>
                    <a:pt x="1051" y="555"/>
                  </a:cubicBezTo>
                  <a:cubicBezTo>
                    <a:pt x="1051" y="564"/>
                    <a:pt x="1059" y="571"/>
                    <a:pt x="1068" y="571"/>
                  </a:cubicBezTo>
                  <a:cubicBezTo>
                    <a:pt x="1075" y="571"/>
                    <a:pt x="1082" y="567"/>
                    <a:pt x="1084" y="560"/>
                  </a:cubicBezTo>
                  <a:cubicBezTo>
                    <a:pt x="1378" y="560"/>
                    <a:pt x="1378" y="560"/>
                    <a:pt x="1378" y="560"/>
                  </a:cubicBezTo>
                  <a:cubicBezTo>
                    <a:pt x="1483" y="457"/>
                    <a:pt x="1483" y="457"/>
                    <a:pt x="1483" y="457"/>
                  </a:cubicBezTo>
                  <a:cubicBezTo>
                    <a:pt x="1571" y="457"/>
                    <a:pt x="1571" y="457"/>
                    <a:pt x="1571" y="457"/>
                  </a:cubicBezTo>
                  <a:cubicBezTo>
                    <a:pt x="1572" y="511"/>
                    <a:pt x="1589" y="561"/>
                    <a:pt x="1617" y="603"/>
                  </a:cubicBezTo>
                  <a:cubicBezTo>
                    <a:pt x="1617" y="603"/>
                    <a:pt x="1617" y="603"/>
                    <a:pt x="1617" y="603"/>
                  </a:cubicBezTo>
                  <a:cubicBezTo>
                    <a:pt x="1517" y="701"/>
                    <a:pt x="1517" y="701"/>
                    <a:pt x="1517" y="701"/>
                  </a:cubicBezTo>
                  <a:cubicBezTo>
                    <a:pt x="1525" y="708"/>
                    <a:pt x="1525" y="708"/>
                    <a:pt x="1525" y="708"/>
                  </a:cubicBezTo>
                  <a:cubicBezTo>
                    <a:pt x="1395" y="634"/>
                    <a:pt x="1395" y="634"/>
                    <a:pt x="1395" y="634"/>
                  </a:cubicBezTo>
                  <a:cubicBezTo>
                    <a:pt x="1263" y="709"/>
                    <a:pt x="1263" y="709"/>
                    <a:pt x="1263" y="709"/>
                  </a:cubicBezTo>
                  <a:cubicBezTo>
                    <a:pt x="1263" y="859"/>
                    <a:pt x="1263" y="859"/>
                    <a:pt x="1263" y="859"/>
                  </a:cubicBezTo>
                  <a:cubicBezTo>
                    <a:pt x="1395" y="934"/>
                    <a:pt x="1395" y="934"/>
                    <a:pt x="1395" y="934"/>
                  </a:cubicBezTo>
                  <a:cubicBezTo>
                    <a:pt x="1526" y="859"/>
                    <a:pt x="1526" y="859"/>
                    <a:pt x="1526" y="859"/>
                  </a:cubicBezTo>
                  <a:cubicBezTo>
                    <a:pt x="1526" y="709"/>
                    <a:pt x="1526" y="709"/>
                    <a:pt x="1526" y="709"/>
                  </a:cubicBezTo>
                  <a:cubicBezTo>
                    <a:pt x="1525" y="708"/>
                    <a:pt x="1525" y="708"/>
                    <a:pt x="1525" y="708"/>
                  </a:cubicBezTo>
                  <a:cubicBezTo>
                    <a:pt x="1623" y="611"/>
                    <a:pt x="1623" y="611"/>
                    <a:pt x="1623" y="611"/>
                  </a:cubicBezTo>
                  <a:cubicBezTo>
                    <a:pt x="1672" y="677"/>
                    <a:pt x="1751" y="721"/>
                    <a:pt x="1840" y="723"/>
                  </a:cubicBezTo>
                  <a:cubicBezTo>
                    <a:pt x="1840" y="772"/>
                    <a:pt x="1840" y="772"/>
                    <a:pt x="1840" y="772"/>
                  </a:cubicBezTo>
                  <a:cubicBezTo>
                    <a:pt x="1755" y="821"/>
                    <a:pt x="1755" y="821"/>
                    <a:pt x="1755" y="821"/>
                  </a:cubicBezTo>
                  <a:cubicBezTo>
                    <a:pt x="1755" y="858"/>
                    <a:pt x="1755" y="858"/>
                    <a:pt x="1755" y="858"/>
                  </a:cubicBezTo>
                  <a:cubicBezTo>
                    <a:pt x="1680" y="932"/>
                    <a:pt x="1680" y="932"/>
                    <a:pt x="1680" y="932"/>
                  </a:cubicBezTo>
                  <a:cubicBezTo>
                    <a:pt x="1680" y="807"/>
                    <a:pt x="1680" y="807"/>
                    <a:pt x="1680" y="807"/>
                  </a:cubicBezTo>
                  <a:cubicBezTo>
                    <a:pt x="1711" y="776"/>
                    <a:pt x="1711" y="776"/>
                    <a:pt x="1711" y="776"/>
                  </a:cubicBezTo>
                  <a:cubicBezTo>
                    <a:pt x="1703" y="769"/>
                    <a:pt x="1703" y="769"/>
                    <a:pt x="1703" y="769"/>
                  </a:cubicBezTo>
                  <a:cubicBezTo>
                    <a:pt x="1669" y="803"/>
                    <a:pt x="1669" y="803"/>
                    <a:pt x="1669" y="803"/>
                  </a:cubicBezTo>
                  <a:cubicBezTo>
                    <a:pt x="1669" y="943"/>
                    <a:pt x="1669" y="943"/>
                    <a:pt x="1669" y="943"/>
                  </a:cubicBezTo>
                  <a:cubicBezTo>
                    <a:pt x="1596" y="1015"/>
                    <a:pt x="1596" y="1015"/>
                    <a:pt x="1596" y="1015"/>
                  </a:cubicBezTo>
                  <a:cubicBezTo>
                    <a:pt x="1596" y="1196"/>
                    <a:pt x="1596" y="1196"/>
                    <a:pt x="1596" y="1196"/>
                  </a:cubicBezTo>
                  <a:cubicBezTo>
                    <a:pt x="1535" y="1257"/>
                    <a:pt x="1535" y="1257"/>
                    <a:pt x="1535" y="1257"/>
                  </a:cubicBezTo>
                  <a:cubicBezTo>
                    <a:pt x="1533" y="1256"/>
                    <a:pt x="1530" y="1255"/>
                    <a:pt x="1527" y="1255"/>
                  </a:cubicBezTo>
                  <a:cubicBezTo>
                    <a:pt x="1518" y="1255"/>
                    <a:pt x="1511" y="1262"/>
                    <a:pt x="1511" y="1271"/>
                  </a:cubicBezTo>
                  <a:cubicBezTo>
                    <a:pt x="1511" y="1280"/>
                    <a:pt x="1518" y="1288"/>
                    <a:pt x="1527" y="1288"/>
                  </a:cubicBezTo>
                  <a:cubicBezTo>
                    <a:pt x="1537" y="1288"/>
                    <a:pt x="1544" y="1280"/>
                    <a:pt x="1544" y="1271"/>
                  </a:cubicBezTo>
                  <a:cubicBezTo>
                    <a:pt x="1544" y="1269"/>
                    <a:pt x="1543" y="1266"/>
                    <a:pt x="1542" y="1264"/>
                  </a:cubicBezTo>
                  <a:cubicBezTo>
                    <a:pt x="1607" y="1200"/>
                    <a:pt x="1607" y="1200"/>
                    <a:pt x="1607" y="1200"/>
                  </a:cubicBezTo>
                  <a:cubicBezTo>
                    <a:pt x="1607" y="1019"/>
                    <a:pt x="1607" y="1019"/>
                    <a:pt x="1607" y="1019"/>
                  </a:cubicBezTo>
                  <a:cubicBezTo>
                    <a:pt x="1755" y="873"/>
                    <a:pt x="1755" y="873"/>
                    <a:pt x="1755" y="873"/>
                  </a:cubicBezTo>
                  <a:cubicBezTo>
                    <a:pt x="1755" y="918"/>
                    <a:pt x="1755" y="918"/>
                    <a:pt x="1755" y="918"/>
                  </a:cubicBezTo>
                  <a:cubicBezTo>
                    <a:pt x="1635" y="1037"/>
                    <a:pt x="1635" y="1037"/>
                    <a:pt x="1635" y="1037"/>
                  </a:cubicBezTo>
                  <a:cubicBezTo>
                    <a:pt x="1635" y="1331"/>
                    <a:pt x="1635" y="1331"/>
                    <a:pt x="1635" y="1331"/>
                  </a:cubicBezTo>
                  <a:cubicBezTo>
                    <a:pt x="1645" y="1331"/>
                    <a:pt x="1645" y="1331"/>
                    <a:pt x="1645" y="1331"/>
                  </a:cubicBezTo>
                  <a:cubicBezTo>
                    <a:pt x="1645" y="1041"/>
                    <a:pt x="1645" y="1041"/>
                    <a:pt x="1645" y="1041"/>
                  </a:cubicBezTo>
                  <a:cubicBezTo>
                    <a:pt x="1761" y="927"/>
                    <a:pt x="1761" y="927"/>
                    <a:pt x="1761" y="927"/>
                  </a:cubicBezTo>
                  <a:cubicBezTo>
                    <a:pt x="1840" y="972"/>
                    <a:pt x="1840" y="972"/>
                    <a:pt x="1840" y="972"/>
                  </a:cubicBezTo>
                  <a:cubicBezTo>
                    <a:pt x="1840" y="1077"/>
                    <a:pt x="1840" y="1077"/>
                    <a:pt x="1840" y="1077"/>
                  </a:cubicBezTo>
                  <a:cubicBezTo>
                    <a:pt x="1959" y="1194"/>
                    <a:pt x="1959" y="1194"/>
                    <a:pt x="1959" y="1194"/>
                  </a:cubicBezTo>
                  <a:cubicBezTo>
                    <a:pt x="1959" y="1307"/>
                    <a:pt x="1959" y="1307"/>
                    <a:pt x="1959" y="1307"/>
                  </a:cubicBezTo>
                  <a:cubicBezTo>
                    <a:pt x="1948" y="1309"/>
                    <a:pt x="1939" y="1319"/>
                    <a:pt x="1939" y="1331"/>
                  </a:cubicBezTo>
                  <a:cubicBezTo>
                    <a:pt x="1939" y="1343"/>
                    <a:pt x="1948" y="1353"/>
                    <a:pt x="1959" y="1355"/>
                  </a:cubicBezTo>
                  <a:cubicBezTo>
                    <a:pt x="1959" y="1479"/>
                    <a:pt x="1959" y="1479"/>
                    <a:pt x="1959" y="1479"/>
                  </a:cubicBezTo>
                  <a:cubicBezTo>
                    <a:pt x="1953" y="1481"/>
                    <a:pt x="1948" y="1487"/>
                    <a:pt x="1948" y="1494"/>
                  </a:cubicBezTo>
                  <a:cubicBezTo>
                    <a:pt x="1948" y="1503"/>
                    <a:pt x="1955" y="1510"/>
                    <a:pt x="1964" y="1510"/>
                  </a:cubicBezTo>
                  <a:cubicBezTo>
                    <a:pt x="1974" y="1510"/>
                    <a:pt x="1981" y="1503"/>
                    <a:pt x="1981" y="1494"/>
                  </a:cubicBezTo>
                  <a:cubicBezTo>
                    <a:pt x="1981" y="1487"/>
                    <a:pt x="1976" y="1481"/>
                    <a:pt x="1969" y="1479"/>
                  </a:cubicBezTo>
                  <a:cubicBezTo>
                    <a:pt x="1969" y="1355"/>
                    <a:pt x="1969" y="1355"/>
                    <a:pt x="1969" y="1355"/>
                  </a:cubicBezTo>
                  <a:cubicBezTo>
                    <a:pt x="1981" y="1353"/>
                    <a:pt x="1989" y="1343"/>
                    <a:pt x="1989" y="1331"/>
                  </a:cubicBezTo>
                  <a:cubicBezTo>
                    <a:pt x="1989" y="1319"/>
                    <a:pt x="1981" y="1309"/>
                    <a:pt x="1969" y="1307"/>
                  </a:cubicBezTo>
                  <a:cubicBezTo>
                    <a:pt x="1969" y="1190"/>
                    <a:pt x="1969" y="1190"/>
                    <a:pt x="1969" y="1190"/>
                  </a:cubicBezTo>
                  <a:cubicBezTo>
                    <a:pt x="1850" y="1073"/>
                    <a:pt x="1850" y="1073"/>
                    <a:pt x="1850" y="1073"/>
                  </a:cubicBezTo>
                  <a:cubicBezTo>
                    <a:pt x="1850" y="972"/>
                    <a:pt x="1850" y="972"/>
                    <a:pt x="1850" y="972"/>
                  </a:cubicBezTo>
                  <a:cubicBezTo>
                    <a:pt x="1936" y="923"/>
                    <a:pt x="1936" y="923"/>
                    <a:pt x="1936" y="923"/>
                  </a:cubicBezTo>
                  <a:cubicBezTo>
                    <a:pt x="1936" y="821"/>
                    <a:pt x="1936" y="821"/>
                    <a:pt x="1936" y="821"/>
                  </a:cubicBezTo>
                  <a:cubicBezTo>
                    <a:pt x="1879" y="788"/>
                    <a:pt x="1879" y="788"/>
                    <a:pt x="1879" y="788"/>
                  </a:cubicBezTo>
                  <a:cubicBezTo>
                    <a:pt x="1879" y="685"/>
                    <a:pt x="1879" y="685"/>
                    <a:pt x="1879" y="685"/>
                  </a:cubicBezTo>
                  <a:cubicBezTo>
                    <a:pt x="1928" y="678"/>
                    <a:pt x="1973" y="656"/>
                    <a:pt x="2007" y="624"/>
                  </a:cubicBezTo>
                  <a:cubicBezTo>
                    <a:pt x="2051" y="667"/>
                    <a:pt x="2051" y="667"/>
                    <a:pt x="2051" y="667"/>
                  </a:cubicBezTo>
                  <a:cubicBezTo>
                    <a:pt x="2237" y="667"/>
                    <a:pt x="2237" y="667"/>
                    <a:pt x="2237" y="667"/>
                  </a:cubicBezTo>
                  <a:cubicBezTo>
                    <a:pt x="2238" y="675"/>
                    <a:pt x="2245" y="680"/>
                    <a:pt x="2253" y="680"/>
                  </a:cubicBezTo>
                  <a:cubicBezTo>
                    <a:pt x="2262" y="680"/>
                    <a:pt x="2269" y="673"/>
                    <a:pt x="2269" y="664"/>
                  </a:cubicBezTo>
                  <a:cubicBezTo>
                    <a:pt x="2269" y="655"/>
                    <a:pt x="2262" y="647"/>
                    <a:pt x="2253" y="647"/>
                  </a:cubicBezTo>
                  <a:cubicBezTo>
                    <a:pt x="2246" y="647"/>
                    <a:pt x="2240" y="651"/>
                    <a:pt x="2237" y="657"/>
                  </a:cubicBezTo>
                  <a:cubicBezTo>
                    <a:pt x="2056" y="657"/>
                    <a:pt x="2056" y="657"/>
                    <a:pt x="2056" y="657"/>
                  </a:cubicBezTo>
                  <a:cubicBezTo>
                    <a:pt x="2015" y="617"/>
                    <a:pt x="2015" y="617"/>
                    <a:pt x="2015" y="617"/>
                  </a:cubicBezTo>
                  <a:cubicBezTo>
                    <a:pt x="2057" y="574"/>
                    <a:pt x="2084" y="516"/>
                    <a:pt x="2084" y="452"/>
                  </a:cubicBezTo>
                  <a:cubicBezTo>
                    <a:pt x="2084" y="388"/>
                    <a:pt x="2057" y="329"/>
                    <a:pt x="2015" y="287"/>
                  </a:cubicBezTo>
                  <a:cubicBezTo>
                    <a:pt x="2033" y="269"/>
                    <a:pt x="2033" y="269"/>
                    <a:pt x="2033" y="269"/>
                  </a:cubicBezTo>
                  <a:cubicBezTo>
                    <a:pt x="2080" y="316"/>
                    <a:pt x="2110" y="380"/>
                    <a:pt x="2110" y="452"/>
                  </a:cubicBezTo>
                  <a:cubicBezTo>
                    <a:pt x="2120" y="452"/>
                    <a:pt x="2120" y="452"/>
                    <a:pt x="2120" y="452"/>
                  </a:cubicBezTo>
                  <a:cubicBezTo>
                    <a:pt x="2120" y="378"/>
                    <a:pt x="2089" y="310"/>
                    <a:pt x="2040" y="261"/>
                  </a:cubicBezTo>
                  <a:cubicBezTo>
                    <a:pt x="2268" y="36"/>
                    <a:pt x="2268" y="36"/>
                    <a:pt x="2268" y="36"/>
                  </a:cubicBezTo>
                  <a:cubicBezTo>
                    <a:pt x="2271" y="38"/>
                    <a:pt x="2273" y="38"/>
                    <a:pt x="2276" y="38"/>
                  </a:cubicBezTo>
                  <a:cubicBezTo>
                    <a:pt x="2285" y="38"/>
                    <a:pt x="2293" y="31"/>
                    <a:pt x="2293" y="22"/>
                  </a:cubicBezTo>
                  <a:cubicBezTo>
                    <a:pt x="2293" y="13"/>
                    <a:pt x="2285" y="6"/>
                    <a:pt x="2276" y="6"/>
                  </a:cubicBezTo>
                  <a:cubicBezTo>
                    <a:pt x="2267" y="6"/>
                    <a:pt x="2259" y="13"/>
                    <a:pt x="2259" y="22"/>
                  </a:cubicBezTo>
                  <a:cubicBezTo>
                    <a:pt x="2259" y="25"/>
                    <a:pt x="2260" y="27"/>
                    <a:pt x="2261" y="29"/>
                  </a:cubicBezTo>
                  <a:cubicBezTo>
                    <a:pt x="2033" y="254"/>
                    <a:pt x="2033" y="254"/>
                    <a:pt x="2033" y="254"/>
                  </a:cubicBezTo>
                  <a:cubicBezTo>
                    <a:pt x="1984" y="209"/>
                    <a:pt x="1918" y="181"/>
                    <a:pt x="1845" y="181"/>
                  </a:cubicBezTo>
                  <a:cubicBezTo>
                    <a:pt x="1845" y="191"/>
                    <a:pt x="1845" y="191"/>
                    <a:pt x="1845" y="191"/>
                  </a:cubicBezTo>
                  <a:cubicBezTo>
                    <a:pt x="1915" y="191"/>
                    <a:pt x="1978" y="218"/>
                    <a:pt x="2026" y="262"/>
                  </a:cubicBezTo>
                  <a:cubicBezTo>
                    <a:pt x="2007" y="280"/>
                    <a:pt x="2007" y="280"/>
                    <a:pt x="2007" y="280"/>
                  </a:cubicBezTo>
                  <a:cubicBezTo>
                    <a:pt x="1965" y="241"/>
                    <a:pt x="1908" y="217"/>
                    <a:pt x="1845" y="217"/>
                  </a:cubicBezTo>
                  <a:cubicBezTo>
                    <a:pt x="1781" y="217"/>
                    <a:pt x="1723" y="242"/>
                    <a:pt x="1681" y="282"/>
                  </a:cubicBezTo>
                  <a:cubicBezTo>
                    <a:pt x="1596" y="199"/>
                    <a:pt x="1596" y="199"/>
                    <a:pt x="1596" y="199"/>
                  </a:cubicBezTo>
                  <a:cubicBezTo>
                    <a:pt x="1451" y="199"/>
                    <a:pt x="1451" y="199"/>
                    <a:pt x="1451" y="199"/>
                  </a:cubicBezTo>
                  <a:cubicBezTo>
                    <a:pt x="1271" y="22"/>
                    <a:pt x="1271" y="22"/>
                    <a:pt x="1271" y="22"/>
                  </a:cubicBezTo>
                  <a:cubicBezTo>
                    <a:pt x="1272" y="20"/>
                    <a:pt x="1272" y="18"/>
                    <a:pt x="1272" y="16"/>
                  </a:cubicBezTo>
                  <a:cubicBezTo>
                    <a:pt x="1272" y="7"/>
                    <a:pt x="1265" y="0"/>
                    <a:pt x="1256" y="0"/>
                  </a:cubicBezTo>
                  <a:cubicBezTo>
                    <a:pt x="1246" y="0"/>
                    <a:pt x="1239" y="7"/>
                    <a:pt x="1239" y="16"/>
                  </a:cubicBezTo>
                  <a:cubicBezTo>
                    <a:pt x="1239" y="25"/>
                    <a:pt x="1246" y="33"/>
                    <a:pt x="1256" y="33"/>
                  </a:cubicBezTo>
                  <a:cubicBezTo>
                    <a:pt x="1259" y="33"/>
                    <a:pt x="1262" y="32"/>
                    <a:pt x="1265" y="30"/>
                  </a:cubicBezTo>
                  <a:cubicBezTo>
                    <a:pt x="1436" y="199"/>
                    <a:pt x="1436" y="199"/>
                    <a:pt x="1436" y="199"/>
                  </a:cubicBezTo>
                  <a:cubicBezTo>
                    <a:pt x="1394" y="199"/>
                    <a:pt x="1394" y="199"/>
                    <a:pt x="1394" y="199"/>
                  </a:cubicBezTo>
                  <a:cubicBezTo>
                    <a:pt x="1215" y="22"/>
                    <a:pt x="1215" y="22"/>
                    <a:pt x="1215" y="22"/>
                  </a:cubicBezTo>
                  <a:cubicBezTo>
                    <a:pt x="1216" y="20"/>
                    <a:pt x="1216" y="18"/>
                    <a:pt x="1216" y="16"/>
                  </a:cubicBezTo>
                  <a:cubicBezTo>
                    <a:pt x="1216" y="7"/>
                    <a:pt x="1209" y="0"/>
                    <a:pt x="1200" y="0"/>
                  </a:cubicBezTo>
                  <a:cubicBezTo>
                    <a:pt x="1190" y="0"/>
                    <a:pt x="1183" y="7"/>
                    <a:pt x="1183" y="16"/>
                  </a:cubicBezTo>
                  <a:cubicBezTo>
                    <a:pt x="1183" y="25"/>
                    <a:pt x="1190" y="33"/>
                    <a:pt x="1200" y="33"/>
                  </a:cubicBezTo>
                  <a:cubicBezTo>
                    <a:pt x="1203" y="33"/>
                    <a:pt x="1206" y="32"/>
                    <a:pt x="1209" y="30"/>
                  </a:cubicBezTo>
                  <a:cubicBezTo>
                    <a:pt x="1380" y="199"/>
                    <a:pt x="1380" y="199"/>
                    <a:pt x="1380" y="199"/>
                  </a:cubicBezTo>
                  <a:cubicBezTo>
                    <a:pt x="1170" y="199"/>
                    <a:pt x="1170" y="199"/>
                    <a:pt x="1170" y="199"/>
                  </a:cubicBezTo>
                  <a:cubicBezTo>
                    <a:pt x="1168" y="192"/>
                    <a:pt x="1162" y="187"/>
                    <a:pt x="1154" y="187"/>
                  </a:cubicBezTo>
                  <a:cubicBezTo>
                    <a:pt x="1145" y="187"/>
                    <a:pt x="1138" y="195"/>
                    <a:pt x="1138" y="204"/>
                  </a:cubicBezTo>
                  <a:cubicBezTo>
                    <a:pt x="1138" y="213"/>
                    <a:pt x="1145" y="220"/>
                    <a:pt x="1154" y="220"/>
                  </a:cubicBezTo>
                  <a:cubicBezTo>
                    <a:pt x="1162" y="220"/>
                    <a:pt x="1168" y="216"/>
                    <a:pt x="1170" y="209"/>
                  </a:cubicBezTo>
                  <a:cubicBezTo>
                    <a:pt x="1390" y="209"/>
                    <a:pt x="1390" y="209"/>
                    <a:pt x="1390" y="209"/>
                  </a:cubicBezTo>
                  <a:cubicBezTo>
                    <a:pt x="1391" y="210"/>
                    <a:pt x="1391" y="210"/>
                    <a:pt x="1391" y="210"/>
                  </a:cubicBezTo>
                  <a:cubicBezTo>
                    <a:pt x="1392" y="209"/>
                    <a:pt x="1392" y="209"/>
                    <a:pt x="1392" y="209"/>
                  </a:cubicBezTo>
                  <a:cubicBezTo>
                    <a:pt x="1447" y="209"/>
                    <a:pt x="1447" y="209"/>
                    <a:pt x="1447" y="209"/>
                  </a:cubicBezTo>
                  <a:cubicBezTo>
                    <a:pt x="1447" y="210"/>
                    <a:pt x="1447" y="210"/>
                    <a:pt x="1447" y="210"/>
                  </a:cubicBezTo>
                  <a:cubicBezTo>
                    <a:pt x="1448" y="209"/>
                    <a:pt x="1448" y="209"/>
                    <a:pt x="1448" y="209"/>
                  </a:cubicBezTo>
                  <a:cubicBezTo>
                    <a:pt x="1592" y="209"/>
                    <a:pt x="1592" y="209"/>
                    <a:pt x="1592" y="209"/>
                  </a:cubicBezTo>
                  <a:cubicBezTo>
                    <a:pt x="1673" y="289"/>
                    <a:pt x="1673" y="289"/>
                    <a:pt x="1673" y="289"/>
                  </a:cubicBezTo>
                  <a:cubicBezTo>
                    <a:pt x="1632" y="332"/>
                    <a:pt x="1607" y="389"/>
                    <a:pt x="1607" y="452"/>
                  </a:cubicBezTo>
                  <a:cubicBezTo>
                    <a:pt x="1607" y="580"/>
                    <a:pt x="1711" y="684"/>
                    <a:pt x="1840" y="687"/>
                  </a:cubicBezTo>
                  <a:cubicBezTo>
                    <a:pt x="1840" y="712"/>
                    <a:pt x="1840" y="712"/>
                    <a:pt x="1840" y="712"/>
                  </a:cubicBezTo>
                  <a:cubicBezTo>
                    <a:pt x="1697" y="710"/>
                    <a:pt x="1581" y="594"/>
                    <a:pt x="1581" y="452"/>
                  </a:cubicBezTo>
                  <a:cubicBezTo>
                    <a:pt x="1581" y="447"/>
                    <a:pt x="1581" y="447"/>
                    <a:pt x="1581" y="447"/>
                  </a:cubicBezTo>
                  <a:cubicBezTo>
                    <a:pt x="1360" y="447"/>
                    <a:pt x="1360" y="447"/>
                    <a:pt x="1360" y="447"/>
                  </a:cubicBezTo>
                  <a:cubicBezTo>
                    <a:pt x="1358" y="436"/>
                    <a:pt x="1348" y="427"/>
                    <a:pt x="1336" y="427"/>
                  </a:cubicBezTo>
                  <a:cubicBezTo>
                    <a:pt x="1324" y="427"/>
                    <a:pt x="1314" y="436"/>
                    <a:pt x="1311" y="447"/>
                  </a:cubicBezTo>
                  <a:cubicBezTo>
                    <a:pt x="1081" y="447"/>
                    <a:pt x="1081" y="447"/>
                    <a:pt x="1081" y="447"/>
                  </a:cubicBezTo>
                  <a:cubicBezTo>
                    <a:pt x="948" y="315"/>
                    <a:pt x="948" y="315"/>
                    <a:pt x="948" y="315"/>
                  </a:cubicBezTo>
                  <a:cubicBezTo>
                    <a:pt x="831" y="315"/>
                    <a:pt x="831" y="315"/>
                    <a:pt x="831" y="315"/>
                  </a:cubicBezTo>
                  <a:cubicBezTo>
                    <a:pt x="829" y="260"/>
                    <a:pt x="782" y="217"/>
                    <a:pt x="726" y="217"/>
                  </a:cubicBezTo>
                  <a:cubicBezTo>
                    <a:pt x="670" y="217"/>
                    <a:pt x="624" y="260"/>
                    <a:pt x="621" y="315"/>
                  </a:cubicBezTo>
                  <a:cubicBezTo>
                    <a:pt x="515" y="315"/>
                    <a:pt x="515" y="315"/>
                    <a:pt x="515" y="315"/>
                  </a:cubicBezTo>
                  <a:cubicBezTo>
                    <a:pt x="430" y="215"/>
                    <a:pt x="430" y="215"/>
                    <a:pt x="430" y="215"/>
                  </a:cubicBezTo>
                  <a:cubicBezTo>
                    <a:pt x="45" y="215"/>
                    <a:pt x="45" y="215"/>
                    <a:pt x="45" y="215"/>
                  </a:cubicBezTo>
                  <a:cubicBezTo>
                    <a:pt x="40" y="210"/>
                    <a:pt x="33" y="206"/>
                    <a:pt x="25" y="206"/>
                  </a:cubicBezTo>
                  <a:cubicBezTo>
                    <a:pt x="11" y="206"/>
                    <a:pt x="0" y="217"/>
                    <a:pt x="0" y="231"/>
                  </a:cubicBezTo>
                  <a:cubicBezTo>
                    <a:pt x="0" y="244"/>
                    <a:pt x="11" y="255"/>
                    <a:pt x="25" y="255"/>
                  </a:cubicBezTo>
                  <a:close/>
                  <a:moveTo>
                    <a:pt x="1516" y="853"/>
                  </a:moveTo>
                  <a:cubicBezTo>
                    <a:pt x="1395" y="922"/>
                    <a:pt x="1395" y="922"/>
                    <a:pt x="1395" y="922"/>
                  </a:cubicBezTo>
                  <a:cubicBezTo>
                    <a:pt x="1273" y="853"/>
                    <a:pt x="1273" y="853"/>
                    <a:pt x="1273" y="853"/>
                  </a:cubicBezTo>
                  <a:cubicBezTo>
                    <a:pt x="1273" y="715"/>
                    <a:pt x="1273" y="715"/>
                    <a:pt x="1273" y="715"/>
                  </a:cubicBezTo>
                  <a:cubicBezTo>
                    <a:pt x="1395" y="646"/>
                    <a:pt x="1395" y="646"/>
                    <a:pt x="1395" y="646"/>
                  </a:cubicBezTo>
                  <a:cubicBezTo>
                    <a:pt x="1516" y="715"/>
                    <a:pt x="1516" y="715"/>
                    <a:pt x="1516" y="715"/>
                  </a:cubicBezTo>
                  <a:lnTo>
                    <a:pt x="1516" y="853"/>
                  </a:lnTo>
                  <a:close/>
                  <a:moveTo>
                    <a:pt x="1925" y="918"/>
                  </a:moveTo>
                  <a:cubicBezTo>
                    <a:pt x="1845" y="963"/>
                    <a:pt x="1845" y="963"/>
                    <a:pt x="1845" y="963"/>
                  </a:cubicBezTo>
                  <a:cubicBezTo>
                    <a:pt x="1765" y="918"/>
                    <a:pt x="1765" y="918"/>
                    <a:pt x="1765" y="918"/>
                  </a:cubicBezTo>
                  <a:cubicBezTo>
                    <a:pt x="1765" y="826"/>
                    <a:pt x="1765" y="826"/>
                    <a:pt x="1765" y="826"/>
                  </a:cubicBezTo>
                  <a:cubicBezTo>
                    <a:pt x="1845" y="781"/>
                    <a:pt x="1845" y="781"/>
                    <a:pt x="1845" y="781"/>
                  </a:cubicBezTo>
                  <a:cubicBezTo>
                    <a:pt x="1925" y="826"/>
                    <a:pt x="1925" y="826"/>
                    <a:pt x="1925" y="826"/>
                  </a:cubicBezTo>
                  <a:lnTo>
                    <a:pt x="1925" y="918"/>
                  </a:lnTo>
                  <a:close/>
                  <a:moveTo>
                    <a:pt x="1869" y="783"/>
                  </a:moveTo>
                  <a:cubicBezTo>
                    <a:pt x="1850" y="772"/>
                    <a:pt x="1850" y="772"/>
                    <a:pt x="1850" y="772"/>
                  </a:cubicBezTo>
                  <a:cubicBezTo>
                    <a:pt x="1850" y="687"/>
                    <a:pt x="1850" y="687"/>
                    <a:pt x="1850" y="687"/>
                  </a:cubicBezTo>
                  <a:cubicBezTo>
                    <a:pt x="1857" y="687"/>
                    <a:pt x="1863" y="686"/>
                    <a:pt x="1869" y="686"/>
                  </a:cubicBezTo>
                  <a:lnTo>
                    <a:pt x="1869" y="783"/>
                  </a:lnTo>
                  <a:close/>
                  <a:moveTo>
                    <a:pt x="1850" y="450"/>
                  </a:moveTo>
                  <a:cubicBezTo>
                    <a:pt x="1712" y="313"/>
                    <a:pt x="1712" y="313"/>
                    <a:pt x="1712" y="313"/>
                  </a:cubicBezTo>
                  <a:cubicBezTo>
                    <a:pt x="1747" y="280"/>
                    <a:pt x="1794" y="260"/>
                    <a:pt x="1845" y="260"/>
                  </a:cubicBezTo>
                  <a:cubicBezTo>
                    <a:pt x="1952" y="260"/>
                    <a:pt x="2039" y="346"/>
                    <a:pt x="2039" y="452"/>
                  </a:cubicBezTo>
                  <a:cubicBezTo>
                    <a:pt x="2039" y="556"/>
                    <a:pt x="1955" y="640"/>
                    <a:pt x="1850" y="643"/>
                  </a:cubicBezTo>
                  <a:lnTo>
                    <a:pt x="1850" y="450"/>
                  </a:lnTo>
                  <a:close/>
                  <a:moveTo>
                    <a:pt x="1840" y="454"/>
                  </a:moveTo>
                  <a:cubicBezTo>
                    <a:pt x="1840" y="643"/>
                    <a:pt x="1840" y="643"/>
                    <a:pt x="1840" y="643"/>
                  </a:cubicBezTo>
                  <a:cubicBezTo>
                    <a:pt x="1735" y="640"/>
                    <a:pt x="1651" y="556"/>
                    <a:pt x="1651" y="452"/>
                  </a:cubicBezTo>
                  <a:cubicBezTo>
                    <a:pt x="1651" y="401"/>
                    <a:pt x="1671" y="355"/>
                    <a:pt x="1704" y="320"/>
                  </a:cubicBezTo>
                  <a:lnTo>
                    <a:pt x="1840" y="454"/>
                  </a:lnTo>
                  <a:close/>
                  <a:moveTo>
                    <a:pt x="1845" y="227"/>
                  </a:moveTo>
                  <a:cubicBezTo>
                    <a:pt x="1971" y="227"/>
                    <a:pt x="2073" y="328"/>
                    <a:pt x="2073" y="452"/>
                  </a:cubicBezTo>
                  <a:cubicBezTo>
                    <a:pt x="2073" y="574"/>
                    <a:pt x="1974" y="674"/>
                    <a:pt x="1850" y="677"/>
                  </a:cubicBezTo>
                  <a:cubicBezTo>
                    <a:pt x="1850" y="647"/>
                    <a:pt x="1850" y="647"/>
                    <a:pt x="1850" y="647"/>
                  </a:cubicBezTo>
                  <a:cubicBezTo>
                    <a:pt x="1957" y="645"/>
                    <a:pt x="2043" y="558"/>
                    <a:pt x="2043" y="452"/>
                  </a:cubicBezTo>
                  <a:cubicBezTo>
                    <a:pt x="2043" y="344"/>
                    <a:pt x="1955" y="256"/>
                    <a:pt x="1845" y="256"/>
                  </a:cubicBezTo>
                  <a:cubicBezTo>
                    <a:pt x="1792" y="256"/>
                    <a:pt x="1744" y="277"/>
                    <a:pt x="1709" y="310"/>
                  </a:cubicBezTo>
                  <a:cubicBezTo>
                    <a:pt x="1688" y="289"/>
                    <a:pt x="1688" y="289"/>
                    <a:pt x="1688" y="289"/>
                  </a:cubicBezTo>
                  <a:cubicBezTo>
                    <a:pt x="1729" y="251"/>
                    <a:pt x="1784" y="227"/>
                    <a:pt x="1845" y="227"/>
                  </a:cubicBezTo>
                  <a:close/>
                  <a:moveTo>
                    <a:pt x="1617" y="452"/>
                  </a:moveTo>
                  <a:cubicBezTo>
                    <a:pt x="1617" y="392"/>
                    <a:pt x="1641" y="337"/>
                    <a:pt x="1681" y="297"/>
                  </a:cubicBezTo>
                  <a:cubicBezTo>
                    <a:pt x="1702" y="317"/>
                    <a:pt x="1702" y="317"/>
                    <a:pt x="1702" y="317"/>
                  </a:cubicBezTo>
                  <a:cubicBezTo>
                    <a:pt x="1668" y="352"/>
                    <a:pt x="1647" y="400"/>
                    <a:pt x="1647" y="452"/>
                  </a:cubicBezTo>
                  <a:cubicBezTo>
                    <a:pt x="1647" y="558"/>
                    <a:pt x="1733" y="645"/>
                    <a:pt x="1840" y="647"/>
                  </a:cubicBezTo>
                  <a:cubicBezTo>
                    <a:pt x="1840" y="677"/>
                    <a:pt x="1840" y="677"/>
                    <a:pt x="1840" y="677"/>
                  </a:cubicBezTo>
                  <a:cubicBezTo>
                    <a:pt x="1717" y="674"/>
                    <a:pt x="1617" y="574"/>
                    <a:pt x="1617" y="452"/>
                  </a:cubicBezTo>
                  <a:close/>
                  <a:moveTo>
                    <a:pt x="726" y="227"/>
                  </a:moveTo>
                  <a:cubicBezTo>
                    <a:pt x="779" y="227"/>
                    <a:pt x="821" y="269"/>
                    <a:pt x="821" y="320"/>
                  </a:cubicBezTo>
                  <a:cubicBezTo>
                    <a:pt x="821" y="372"/>
                    <a:pt x="779" y="414"/>
                    <a:pt x="726" y="414"/>
                  </a:cubicBezTo>
                  <a:cubicBezTo>
                    <a:pt x="674" y="414"/>
                    <a:pt x="631" y="372"/>
                    <a:pt x="631" y="320"/>
                  </a:cubicBezTo>
                  <a:cubicBezTo>
                    <a:pt x="631" y="269"/>
                    <a:pt x="674" y="227"/>
                    <a:pt x="726"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4" name="Oval 12">
              <a:extLst>
                <a:ext uri="{FF2B5EF4-FFF2-40B4-BE49-F238E27FC236}">
                  <a16:creationId xmlns:a16="http://schemas.microsoft.com/office/drawing/2014/main" id="{EA6AE2C6-A0CA-4BFA-A1CB-B6C8964107B0}"/>
                </a:ext>
              </a:extLst>
            </p:cNvPr>
            <p:cNvSpPr>
              <a:spLocks noChangeArrowheads="1"/>
            </p:cNvSpPr>
            <p:nvPr/>
          </p:nvSpPr>
          <p:spPr bwMode="auto">
            <a:xfrm>
              <a:off x="5031" y="1922"/>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5" name="Oval 13">
              <a:extLst>
                <a:ext uri="{FF2B5EF4-FFF2-40B4-BE49-F238E27FC236}">
                  <a16:creationId xmlns:a16="http://schemas.microsoft.com/office/drawing/2014/main" id="{0DBA0538-EA77-4282-A766-B16D0B673A71}"/>
                </a:ext>
              </a:extLst>
            </p:cNvPr>
            <p:cNvSpPr>
              <a:spLocks noChangeArrowheads="1"/>
            </p:cNvSpPr>
            <p:nvPr/>
          </p:nvSpPr>
          <p:spPr bwMode="auto">
            <a:xfrm>
              <a:off x="5031" y="1794"/>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6" name="Oval 14">
              <a:extLst>
                <a:ext uri="{FF2B5EF4-FFF2-40B4-BE49-F238E27FC236}">
                  <a16:creationId xmlns:a16="http://schemas.microsoft.com/office/drawing/2014/main" id="{8C07227F-7575-4B31-B4BB-5A19741B55A4}"/>
                </a:ext>
              </a:extLst>
            </p:cNvPr>
            <p:cNvSpPr>
              <a:spLocks noChangeArrowheads="1"/>
            </p:cNvSpPr>
            <p:nvPr/>
          </p:nvSpPr>
          <p:spPr bwMode="auto">
            <a:xfrm>
              <a:off x="4073" y="1349"/>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7" name="Oval 15">
              <a:extLst>
                <a:ext uri="{FF2B5EF4-FFF2-40B4-BE49-F238E27FC236}">
                  <a16:creationId xmlns:a16="http://schemas.microsoft.com/office/drawing/2014/main" id="{44270B3F-C14A-47CC-8CDB-3118CF8EED8D}"/>
                </a:ext>
              </a:extLst>
            </p:cNvPr>
            <p:cNvSpPr>
              <a:spLocks noChangeArrowheads="1"/>
            </p:cNvSpPr>
            <p:nvPr/>
          </p:nvSpPr>
          <p:spPr bwMode="auto">
            <a:xfrm>
              <a:off x="4073" y="1222"/>
              <a:ext cx="84"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8" name="Oval 16">
              <a:extLst>
                <a:ext uri="{FF2B5EF4-FFF2-40B4-BE49-F238E27FC236}">
                  <a16:creationId xmlns:a16="http://schemas.microsoft.com/office/drawing/2014/main" id="{34659405-6605-4CB3-A3B8-F294BBB454B1}"/>
                </a:ext>
              </a:extLst>
            </p:cNvPr>
            <p:cNvSpPr>
              <a:spLocks noChangeArrowheads="1"/>
            </p:cNvSpPr>
            <p:nvPr/>
          </p:nvSpPr>
          <p:spPr bwMode="auto">
            <a:xfrm>
              <a:off x="5508" y="1564"/>
              <a:ext cx="56" cy="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9" name="Freeform 17">
              <a:extLst>
                <a:ext uri="{FF2B5EF4-FFF2-40B4-BE49-F238E27FC236}">
                  <a16:creationId xmlns:a16="http://schemas.microsoft.com/office/drawing/2014/main" id="{2A71C2BD-1E7A-4364-92E8-A60AAF63C003}"/>
                </a:ext>
              </a:extLst>
            </p:cNvPr>
            <p:cNvSpPr>
              <a:spLocks noEditPoints="1"/>
            </p:cNvSpPr>
            <p:nvPr/>
          </p:nvSpPr>
          <p:spPr bwMode="auto">
            <a:xfrm>
              <a:off x="5099" y="10"/>
              <a:ext cx="189" cy="186"/>
            </a:xfrm>
            <a:custGeom>
              <a:avLst/>
              <a:gdLst>
                <a:gd name="T0" fmla="*/ 56 w 112"/>
                <a:gd name="T1" fmla="*/ 110 h 110"/>
                <a:gd name="T2" fmla="*/ 112 w 112"/>
                <a:gd name="T3" fmla="*/ 55 h 110"/>
                <a:gd name="T4" fmla="*/ 56 w 112"/>
                <a:gd name="T5" fmla="*/ 0 h 110"/>
                <a:gd name="T6" fmla="*/ 0 w 112"/>
                <a:gd name="T7" fmla="*/ 55 h 110"/>
                <a:gd name="T8" fmla="*/ 56 w 112"/>
                <a:gd name="T9" fmla="*/ 110 h 110"/>
                <a:gd name="T10" fmla="*/ 56 w 112"/>
                <a:gd name="T11" fmla="*/ 10 h 110"/>
                <a:gd name="T12" fmla="*/ 102 w 112"/>
                <a:gd name="T13" fmla="*/ 55 h 110"/>
                <a:gd name="T14" fmla="*/ 56 w 112"/>
                <a:gd name="T15" fmla="*/ 100 h 110"/>
                <a:gd name="T16" fmla="*/ 11 w 112"/>
                <a:gd name="T17" fmla="*/ 55 h 110"/>
                <a:gd name="T18" fmla="*/ 56 w 112"/>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0">
                  <a:moveTo>
                    <a:pt x="56" y="110"/>
                  </a:moveTo>
                  <a:cubicBezTo>
                    <a:pt x="87" y="110"/>
                    <a:pt x="112" y="85"/>
                    <a:pt x="112" y="55"/>
                  </a:cubicBezTo>
                  <a:cubicBezTo>
                    <a:pt x="112" y="24"/>
                    <a:pt x="87" y="0"/>
                    <a:pt x="56" y="0"/>
                  </a:cubicBezTo>
                  <a:cubicBezTo>
                    <a:pt x="25" y="0"/>
                    <a:pt x="0" y="24"/>
                    <a:pt x="0" y="55"/>
                  </a:cubicBezTo>
                  <a:cubicBezTo>
                    <a:pt x="0" y="85"/>
                    <a:pt x="25" y="110"/>
                    <a:pt x="56" y="110"/>
                  </a:cubicBezTo>
                  <a:close/>
                  <a:moveTo>
                    <a:pt x="56" y="10"/>
                  </a:moveTo>
                  <a:cubicBezTo>
                    <a:pt x="81" y="10"/>
                    <a:pt x="102" y="30"/>
                    <a:pt x="102" y="55"/>
                  </a:cubicBezTo>
                  <a:cubicBezTo>
                    <a:pt x="102" y="79"/>
                    <a:pt x="81" y="100"/>
                    <a:pt x="56" y="100"/>
                  </a:cubicBezTo>
                  <a:cubicBezTo>
                    <a:pt x="31" y="100"/>
                    <a:pt x="11" y="79"/>
                    <a:pt x="11" y="55"/>
                  </a:cubicBezTo>
                  <a:cubicBezTo>
                    <a:pt x="11" y="30"/>
                    <a:pt x="31"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0" name="Freeform 18">
              <a:extLst>
                <a:ext uri="{FF2B5EF4-FFF2-40B4-BE49-F238E27FC236}">
                  <a16:creationId xmlns:a16="http://schemas.microsoft.com/office/drawing/2014/main" id="{DA7A5083-9DE3-46E4-B003-8C55303C216E}"/>
                </a:ext>
              </a:extLst>
            </p:cNvPr>
            <p:cNvSpPr>
              <a:spLocks noEditPoints="1"/>
            </p:cNvSpPr>
            <p:nvPr/>
          </p:nvSpPr>
          <p:spPr bwMode="auto">
            <a:xfrm>
              <a:off x="5853" y="1948"/>
              <a:ext cx="188" cy="186"/>
            </a:xfrm>
            <a:custGeom>
              <a:avLst/>
              <a:gdLst>
                <a:gd name="T0" fmla="*/ 0 w 111"/>
                <a:gd name="T1" fmla="*/ 55 h 110"/>
                <a:gd name="T2" fmla="*/ 56 w 111"/>
                <a:gd name="T3" fmla="*/ 110 h 110"/>
                <a:gd name="T4" fmla="*/ 111 w 111"/>
                <a:gd name="T5" fmla="*/ 55 h 110"/>
                <a:gd name="T6" fmla="*/ 56 w 111"/>
                <a:gd name="T7" fmla="*/ 0 h 110"/>
                <a:gd name="T8" fmla="*/ 0 w 111"/>
                <a:gd name="T9" fmla="*/ 55 h 110"/>
                <a:gd name="T10" fmla="*/ 56 w 111"/>
                <a:gd name="T11" fmla="*/ 10 h 110"/>
                <a:gd name="T12" fmla="*/ 101 w 111"/>
                <a:gd name="T13" fmla="*/ 55 h 110"/>
                <a:gd name="T14" fmla="*/ 56 w 111"/>
                <a:gd name="T15" fmla="*/ 100 h 110"/>
                <a:gd name="T16" fmla="*/ 10 w 111"/>
                <a:gd name="T17" fmla="*/ 55 h 110"/>
                <a:gd name="T18" fmla="*/ 56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0" y="55"/>
                  </a:moveTo>
                  <a:cubicBezTo>
                    <a:pt x="0" y="85"/>
                    <a:pt x="25" y="110"/>
                    <a:pt x="56" y="110"/>
                  </a:cubicBezTo>
                  <a:cubicBezTo>
                    <a:pt x="86" y="110"/>
                    <a:pt x="111" y="85"/>
                    <a:pt x="111" y="55"/>
                  </a:cubicBezTo>
                  <a:cubicBezTo>
                    <a:pt x="111" y="25"/>
                    <a:pt x="86" y="0"/>
                    <a:pt x="56" y="0"/>
                  </a:cubicBezTo>
                  <a:cubicBezTo>
                    <a:pt x="25" y="0"/>
                    <a:pt x="0" y="25"/>
                    <a:pt x="0" y="55"/>
                  </a:cubicBezTo>
                  <a:close/>
                  <a:moveTo>
                    <a:pt x="56" y="10"/>
                  </a:moveTo>
                  <a:cubicBezTo>
                    <a:pt x="81" y="10"/>
                    <a:pt x="101" y="30"/>
                    <a:pt x="101" y="55"/>
                  </a:cubicBezTo>
                  <a:cubicBezTo>
                    <a:pt x="101" y="80"/>
                    <a:pt x="81" y="100"/>
                    <a:pt x="56" y="100"/>
                  </a:cubicBezTo>
                  <a:cubicBezTo>
                    <a:pt x="30" y="100"/>
                    <a:pt x="10" y="80"/>
                    <a:pt x="10" y="55"/>
                  </a:cubicBezTo>
                  <a:cubicBezTo>
                    <a:pt x="10" y="30"/>
                    <a:pt x="30"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1" name="Freeform 19">
              <a:extLst>
                <a:ext uri="{FF2B5EF4-FFF2-40B4-BE49-F238E27FC236}">
                  <a16:creationId xmlns:a16="http://schemas.microsoft.com/office/drawing/2014/main" id="{5835DA67-7A2A-4B28-897B-9BE99D82A6A7}"/>
                </a:ext>
              </a:extLst>
            </p:cNvPr>
            <p:cNvSpPr>
              <a:spLocks noEditPoints="1"/>
            </p:cNvSpPr>
            <p:nvPr/>
          </p:nvSpPr>
          <p:spPr bwMode="auto">
            <a:xfrm>
              <a:off x="3663" y="85"/>
              <a:ext cx="188" cy="186"/>
            </a:xfrm>
            <a:custGeom>
              <a:avLst/>
              <a:gdLst>
                <a:gd name="T0" fmla="*/ 55 w 111"/>
                <a:gd name="T1" fmla="*/ 110 h 110"/>
                <a:gd name="T2" fmla="*/ 111 w 111"/>
                <a:gd name="T3" fmla="*/ 55 h 110"/>
                <a:gd name="T4" fmla="*/ 55 w 111"/>
                <a:gd name="T5" fmla="*/ 0 h 110"/>
                <a:gd name="T6" fmla="*/ 0 w 111"/>
                <a:gd name="T7" fmla="*/ 55 h 110"/>
                <a:gd name="T8" fmla="*/ 55 w 111"/>
                <a:gd name="T9" fmla="*/ 110 h 110"/>
                <a:gd name="T10" fmla="*/ 55 w 111"/>
                <a:gd name="T11" fmla="*/ 10 h 110"/>
                <a:gd name="T12" fmla="*/ 101 w 111"/>
                <a:gd name="T13" fmla="*/ 55 h 110"/>
                <a:gd name="T14" fmla="*/ 55 w 111"/>
                <a:gd name="T15" fmla="*/ 100 h 110"/>
                <a:gd name="T16" fmla="*/ 10 w 111"/>
                <a:gd name="T17" fmla="*/ 55 h 110"/>
                <a:gd name="T18" fmla="*/ 55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55" y="110"/>
                  </a:moveTo>
                  <a:cubicBezTo>
                    <a:pt x="86" y="110"/>
                    <a:pt x="111" y="85"/>
                    <a:pt x="111" y="55"/>
                  </a:cubicBezTo>
                  <a:cubicBezTo>
                    <a:pt x="111" y="25"/>
                    <a:pt x="86" y="0"/>
                    <a:pt x="55" y="0"/>
                  </a:cubicBezTo>
                  <a:cubicBezTo>
                    <a:pt x="25" y="0"/>
                    <a:pt x="0" y="25"/>
                    <a:pt x="0" y="55"/>
                  </a:cubicBezTo>
                  <a:cubicBezTo>
                    <a:pt x="0" y="85"/>
                    <a:pt x="25" y="110"/>
                    <a:pt x="55" y="110"/>
                  </a:cubicBezTo>
                  <a:close/>
                  <a:moveTo>
                    <a:pt x="55" y="10"/>
                  </a:moveTo>
                  <a:cubicBezTo>
                    <a:pt x="81" y="10"/>
                    <a:pt x="101" y="30"/>
                    <a:pt x="101" y="55"/>
                  </a:cubicBezTo>
                  <a:cubicBezTo>
                    <a:pt x="101" y="80"/>
                    <a:pt x="81" y="100"/>
                    <a:pt x="55" y="100"/>
                  </a:cubicBezTo>
                  <a:cubicBezTo>
                    <a:pt x="30" y="100"/>
                    <a:pt x="10" y="80"/>
                    <a:pt x="10" y="55"/>
                  </a:cubicBezTo>
                  <a:cubicBezTo>
                    <a:pt x="10" y="30"/>
                    <a:pt x="30" y="10"/>
                    <a:pt x="5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2" name="Freeform 20">
              <a:extLst>
                <a:ext uri="{FF2B5EF4-FFF2-40B4-BE49-F238E27FC236}">
                  <a16:creationId xmlns:a16="http://schemas.microsoft.com/office/drawing/2014/main" id="{F496A0FC-5E6B-4FC3-BBA2-4EB643B82B61}"/>
                </a:ext>
              </a:extLst>
            </p:cNvPr>
            <p:cNvSpPr>
              <a:spLocks/>
            </p:cNvSpPr>
            <p:nvPr/>
          </p:nvSpPr>
          <p:spPr bwMode="auto">
            <a:xfrm>
              <a:off x="3729" y="151"/>
              <a:ext cx="56" cy="54"/>
            </a:xfrm>
            <a:custGeom>
              <a:avLst/>
              <a:gdLst>
                <a:gd name="T0" fmla="*/ 17 w 33"/>
                <a:gd name="T1" fmla="*/ 32 h 32"/>
                <a:gd name="T2" fmla="*/ 33 w 33"/>
                <a:gd name="T3" fmla="*/ 16 h 32"/>
                <a:gd name="T4" fmla="*/ 16 w 33"/>
                <a:gd name="T5" fmla="*/ 0 h 32"/>
                <a:gd name="T6" fmla="*/ 0 w 33"/>
                <a:gd name="T7" fmla="*/ 16 h 32"/>
                <a:gd name="T8" fmla="*/ 17 w 33"/>
                <a:gd name="T9" fmla="*/ 32 h 32"/>
              </a:gdLst>
              <a:ahLst/>
              <a:cxnLst>
                <a:cxn ang="0">
                  <a:pos x="T0" y="T1"/>
                </a:cxn>
                <a:cxn ang="0">
                  <a:pos x="T2" y="T3"/>
                </a:cxn>
                <a:cxn ang="0">
                  <a:pos x="T4" y="T5"/>
                </a:cxn>
                <a:cxn ang="0">
                  <a:pos x="T6" y="T7"/>
                </a:cxn>
                <a:cxn ang="0">
                  <a:pos x="T8" y="T9"/>
                </a:cxn>
              </a:cxnLst>
              <a:rect l="0" t="0" r="r" b="b"/>
              <a:pathLst>
                <a:path w="33" h="32">
                  <a:moveTo>
                    <a:pt x="17" y="32"/>
                  </a:moveTo>
                  <a:cubicBezTo>
                    <a:pt x="26" y="32"/>
                    <a:pt x="33" y="25"/>
                    <a:pt x="33" y="16"/>
                  </a:cubicBezTo>
                  <a:cubicBezTo>
                    <a:pt x="33" y="7"/>
                    <a:pt x="26" y="0"/>
                    <a:pt x="16" y="0"/>
                  </a:cubicBezTo>
                  <a:cubicBezTo>
                    <a:pt x="7" y="0"/>
                    <a:pt x="0" y="7"/>
                    <a:pt x="0" y="16"/>
                  </a:cubicBezTo>
                  <a:cubicBezTo>
                    <a:pt x="0" y="25"/>
                    <a:pt x="7" y="32"/>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3" name="Oval 21">
              <a:extLst>
                <a:ext uri="{FF2B5EF4-FFF2-40B4-BE49-F238E27FC236}">
                  <a16:creationId xmlns:a16="http://schemas.microsoft.com/office/drawing/2014/main" id="{C453EB0C-D02C-4034-92B0-8273BB5F7995}"/>
                </a:ext>
              </a:extLst>
            </p:cNvPr>
            <p:cNvSpPr>
              <a:spLocks noChangeArrowheads="1"/>
            </p:cNvSpPr>
            <p:nvPr/>
          </p:nvSpPr>
          <p:spPr bwMode="auto">
            <a:xfrm>
              <a:off x="5508" y="133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4" name="Freeform 22">
              <a:extLst>
                <a:ext uri="{FF2B5EF4-FFF2-40B4-BE49-F238E27FC236}">
                  <a16:creationId xmlns:a16="http://schemas.microsoft.com/office/drawing/2014/main" id="{F7B79501-401F-4558-ACA7-7AEDC3D72317}"/>
                </a:ext>
              </a:extLst>
            </p:cNvPr>
            <p:cNvSpPr>
              <a:spLocks/>
            </p:cNvSpPr>
            <p:nvPr/>
          </p:nvSpPr>
          <p:spPr bwMode="auto">
            <a:xfrm>
              <a:off x="3640" y="389"/>
              <a:ext cx="1092" cy="301"/>
            </a:xfrm>
            <a:custGeom>
              <a:avLst/>
              <a:gdLst>
                <a:gd name="T0" fmla="*/ 17 w 646"/>
                <a:gd name="T1" fmla="*/ 33 h 178"/>
                <a:gd name="T2" fmla="*/ 24 w 646"/>
                <a:gd name="T3" fmla="*/ 31 h 178"/>
                <a:gd name="T4" fmla="*/ 174 w 646"/>
                <a:gd name="T5" fmla="*/ 178 h 178"/>
                <a:gd name="T6" fmla="*/ 646 w 646"/>
                <a:gd name="T7" fmla="*/ 178 h 178"/>
                <a:gd name="T8" fmla="*/ 646 w 646"/>
                <a:gd name="T9" fmla="*/ 168 h 178"/>
                <a:gd name="T10" fmla="*/ 452 w 646"/>
                <a:gd name="T11" fmla="*/ 168 h 178"/>
                <a:gd name="T12" fmla="*/ 366 w 646"/>
                <a:gd name="T13" fmla="*/ 83 h 178"/>
                <a:gd name="T14" fmla="*/ 212 w 646"/>
                <a:gd name="T15" fmla="*/ 83 h 178"/>
                <a:gd name="T16" fmla="*/ 212 w 646"/>
                <a:gd name="T17" fmla="*/ 94 h 178"/>
                <a:gd name="T18" fmla="*/ 362 w 646"/>
                <a:gd name="T19" fmla="*/ 94 h 178"/>
                <a:gd name="T20" fmla="*/ 437 w 646"/>
                <a:gd name="T21" fmla="*/ 168 h 178"/>
                <a:gd name="T22" fmla="*/ 178 w 646"/>
                <a:gd name="T23" fmla="*/ 168 h 178"/>
                <a:gd name="T24" fmla="*/ 32 w 646"/>
                <a:gd name="T25" fmla="*/ 24 h 178"/>
                <a:gd name="T26" fmla="*/ 33 w 646"/>
                <a:gd name="T27" fmla="*/ 16 h 178"/>
                <a:gd name="T28" fmla="*/ 17 w 646"/>
                <a:gd name="T29" fmla="*/ 0 h 178"/>
                <a:gd name="T30" fmla="*/ 0 w 646"/>
                <a:gd name="T31" fmla="*/ 16 h 178"/>
                <a:gd name="T32" fmla="*/ 17 w 646"/>
                <a:gd name="T33" fmla="*/ 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6" h="178">
                  <a:moveTo>
                    <a:pt x="17" y="33"/>
                  </a:moveTo>
                  <a:cubicBezTo>
                    <a:pt x="20" y="33"/>
                    <a:pt x="22" y="32"/>
                    <a:pt x="24" y="31"/>
                  </a:cubicBezTo>
                  <a:cubicBezTo>
                    <a:pt x="174" y="178"/>
                    <a:pt x="174" y="178"/>
                    <a:pt x="174" y="178"/>
                  </a:cubicBezTo>
                  <a:cubicBezTo>
                    <a:pt x="646" y="178"/>
                    <a:pt x="646" y="178"/>
                    <a:pt x="646" y="178"/>
                  </a:cubicBezTo>
                  <a:cubicBezTo>
                    <a:pt x="646" y="168"/>
                    <a:pt x="646" y="168"/>
                    <a:pt x="646" y="168"/>
                  </a:cubicBezTo>
                  <a:cubicBezTo>
                    <a:pt x="452" y="168"/>
                    <a:pt x="452" y="168"/>
                    <a:pt x="452" y="168"/>
                  </a:cubicBezTo>
                  <a:cubicBezTo>
                    <a:pt x="366" y="83"/>
                    <a:pt x="366" y="83"/>
                    <a:pt x="366" y="83"/>
                  </a:cubicBezTo>
                  <a:cubicBezTo>
                    <a:pt x="212" y="83"/>
                    <a:pt x="212" y="83"/>
                    <a:pt x="212" y="83"/>
                  </a:cubicBezTo>
                  <a:cubicBezTo>
                    <a:pt x="212" y="94"/>
                    <a:pt x="212" y="94"/>
                    <a:pt x="212" y="94"/>
                  </a:cubicBezTo>
                  <a:cubicBezTo>
                    <a:pt x="362" y="94"/>
                    <a:pt x="362" y="94"/>
                    <a:pt x="362" y="94"/>
                  </a:cubicBezTo>
                  <a:cubicBezTo>
                    <a:pt x="437" y="168"/>
                    <a:pt x="437" y="168"/>
                    <a:pt x="437" y="168"/>
                  </a:cubicBezTo>
                  <a:cubicBezTo>
                    <a:pt x="178" y="168"/>
                    <a:pt x="178" y="168"/>
                    <a:pt x="178" y="168"/>
                  </a:cubicBezTo>
                  <a:cubicBezTo>
                    <a:pt x="32" y="24"/>
                    <a:pt x="32" y="24"/>
                    <a:pt x="32" y="24"/>
                  </a:cubicBezTo>
                  <a:cubicBezTo>
                    <a:pt x="33" y="21"/>
                    <a:pt x="33" y="19"/>
                    <a:pt x="33" y="16"/>
                  </a:cubicBezTo>
                  <a:cubicBezTo>
                    <a:pt x="33" y="7"/>
                    <a:pt x="26" y="0"/>
                    <a:pt x="17" y="0"/>
                  </a:cubicBezTo>
                  <a:cubicBezTo>
                    <a:pt x="8" y="0"/>
                    <a:pt x="0" y="7"/>
                    <a:pt x="0" y="16"/>
                  </a:cubicBezTo>
                  <a:cubicBezTo>
                    <a:pt x="0" y="25"/>
                    <a:pt x="8"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 name="Freeform 23">
              <a:extLst>
                <a:ext uri="{FF2B5EF4-FFF2-40B4-BE49-F238E27FC236}">
                  <a16:creationId xmlns:a16="http://schemas.microsoft.com/office/drawing/2014/main" id="{E3C82837-F621-4445-AEF4-7034E9406A43}"/>
                </a:ext>
              </a:extLst>
            </p:cNvPr>
            <p:cNvSpPr>
              <a:spLocks/>
            </p:cNvSpPr>
            <p:nvPr/>
          </p:nvSpPr>
          <p:spPr bwMode="auto">
            <a:xfrm>
              <a:off x="5686" y="2196"/>
              <a:ext cx="391" cy="386"/>
            </a:xfrm>
            <a:custGeom>
              <a:avLst/>
              <a:gdLst>
                <a:gd name="T0" fmla="*/ 214 w 231"/>
                <a:gd name="T1" fmla="*/ 195 h 228"/>
                <a:gd name="T2" fmla="*/ 207 w 231"/>
                <a:gd name="T3" fmla="*/ 197 h 228"/>
                <a:gd name="T4" fmla="*/ 8 w 231"/>
                <a:gd name="T5" fmla="*/ 0 h 228"/>
                <a:gd name="T6" fmla="*/ 0 w 231"/>
                <a:gd name="T7" fmla="*/ 7 h 228"/>
                <a:gd name="T8" fmla="*/ 199 w 231"/>
                <a:gd name="T9" fmla="*/ 203 h 228"/>
                <a:gd name="T10" fmla="*/ 197 w 231"/>
                <a:gd name="T11" fmla="*/ 211 h 228"/>
                <a:gd name="T12" fmla="*/ 214 w 231"/>
                <a:gd name="T13" fmla="*/ 228 h 228"/>
                <a:gd name="T14" fmla="*/ 231 w 231"/>
                <a:gd name="T15" fmla="*/ 211 h 228"/>
                <a:gd name="T16" fmla="*/ 214 w 231"/>
                <a:gd name="T17" fmla="*/ 1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28">
                  <a:moveTo>
                    <a:pt x="214" y="195"/>
                  </a:moveTo>
                  <a:cubicBezTo>
                    <a:pt x="211" y="195"/>
                    <a:pt x="209" y="196"/>
                    <a:pt x="207" y="197"/>
                  </a:cubicBezTo>
                  <a:cubicBezTo>
                    <a:pt x="8" y="0"/>
                    <a:pt x="8" y="0"/>
                    <a:pt x="8" y="0"/>
                  </a:cubicBezTo>
                  <a:cubicBezTo>
                    <a:pt x="0" y="7"/>
                    <a:pt x="0" y="7"/>
                    <a:pt x="0" y="7"/>
                  </a:cubicBezTo>
                  <a:cubicBezTo>
                    <a:pt x="199" y="203"/>
                    <a:pt x="199" y="203"/>
                    <a:pt x="199" y="203"/>
                  </a:cubicBezTo>
                  <a:cubicBezTo>
                    <a:pt x="198" y="206"/>
                    <a:pt x="197" y="209"/>
                    <a:pt x="197" y="211"/>
                  </a:cubicBezTo>
                  <a:cubicBezTo>
                    <a:pt x="197" y="220"/>
                    <a:pt x="205" y="228"/>
                    <a:pt x="214" y="228"/>
                  </a:cubicBezTo>
                  <a:cubicBezTo>
                    <a:pt x="223" y="228"/>
                    <a:pt x="231" y="220"/>
                    <a:pt x="231" y="211"/>
                  </a:cubicBezTo>
                  <a:cubicBezTo>
                    <a:pt x="231" y="202"/>
                    <a:pt x="223" y="195"/>
                    <a:pt x="214"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 name="Freeform 25">
              <a:extLst>
                <a:ext uri="{FF2B5EF4-FFF2-40B4-BE49-F238E27FC236}">
                  <a16:creationId xmlns:a16="http://schemas.microsoft.com/office/drawing/2014/main" id="{7C3B41F8-FE5C-48D5-8961-45A508150660}"/>
                </a:ext>
              </a:extLst>
            </p:cNvPr>
            <p:cNvSpPr>
              <a:spLocks/>
            </p:cNvSpPr>
            <p:nvPr/>
          </p:nvSpPr>
          <p:spPr bwMode="auto">
            <a:xfrm>
              <a:off x="5304" y="2750"/>
              <a:ext cx="99" cy="86"/>
            </a:xfrm>
            <a:custGeom>
              <a:avLst/>
              <a:gdLst>
                <a:gd name="T0" fmla="*/ 23 w 99"/>
                <a:gd name="T1" fmla="*/ 44 h 86"/>
                <a:gd name="T2" fmla="*/ 47 w 99"/>
                <a:gd name="T3" fmla="*/ 86 h 86"/>
                <a:gd name="T4" fmla="*/ 72 w 99"/>
                <a:gd name="T5" fmla="*/ 44 h 86"/>
                <a:gd name="T6" fmla="*/ 99 w 99"/>
                <a:gd name="T7" fmla="*/ 3 h 86"/>
                <a:gd name="T8" fmla="*/ 49 w 99"/>
                <a:gd name="T9" fmla="*/ 1 h 86"/>
                <a:gd name="T10" fmla="*/ 0 w 99"/>
                <a:gd name="T11" fmla="*/ 0 h 86"/>
                <a:gd name="T12" fmla="*/ 23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23" y="44"/>
                  </a:moveTo>
                  <a:lnTo>
                    <a:pt x="47" y="86"/>
                  </a:lnTo>
                  <a:lnTo>
                    <a:pt x="72" y="44"/>
                  </a:lnTo>
                  <a:lnTo>
                    <a:pt x="99" y="3"/>
                  </a:lnTo>
                  <a:lnTo>
                    <a:pt x="49" y="1"/>
                  </a:lnTo>
                  <a:lnTo>
                    <a:pt x="0" y="0"/>
                  </a:lnTo>
                  <a:lnTo>
                    <a:pt x="2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7" name="Freeform 26">
              <a:extLst>
                <a:ext uri="{FF2B5EF4-FFF2-40B4-BE49-F238E27FC236}">
                  <a16:creationId xmlns:a16="http://schemas.microsoft.com/office/drawing/2014/main" id="{7D8B1538-6574-45B1-A2F8-E8DA55ABAF57}"/>
                </a:ext>
              </a:extLst>
            </p:cNvPr>
            <p:cNvSpPr>
              <a:spLocks/>
            </p:cNvSpPr>
            <p:nvPr/>
          </p:nvSpPr>
          <p:spPr bwMode="auto">
            <a:xfrm>
              <a:off x="2808" y="633"/>
              <a:ext cx="86" cy="98"/>
            </a:xfrm>
            <a:custGeom>
              <a:avLst/>
              <a:gdLst>
                <a:gd name="T0" fmla="*/ 0 w 86"/>
                <a:gd name="T1" fmla="*/ 47 h 98"/>
                <a:gd name="T2" fmla="*/ 42 w 86"/>
                <a:gd name="T3" fmla="*/ 73 h 98"/>
                <a:gd name="T4" fmla="*/ 84 w 86"/>
                <a:gd name="T5" fmla="*/ 98 h 98"/>
                <a:gd name="T6" fmla="*/ 84 w 86"/>
                <a:gd name="T7" fmla="*/ 49 h 98"/>
                <a:gd name="T8" fmla="*/ 86 w 86"/>
                <a:gd name="T9" fmla="*/ 0 h 98"/>
                <a:gd name="T10" fmla="*/ 42 w 86"/>
                <a:gd name="T11" fmla="*/ 24 h 98"/>
                <a:gd name="T12" fmla="*/ 0 w 86"/>
                <a:gd name="T13" fmla="*/ 47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0" y="47"/>
                  </a:moveTo>
                  <a:lnTo>
                    <a:pt x="42" y="73"/>
                  </a:lnTo>
                  <a:lnTo>
                    <a:pt x="84" y="98"/>
                  </a:lnTo>
                  <a:lnTo>
                    <a:pt x="84" y="49"/>
                  </a:lnTo>
                  <a:lnTo>
                    <a:pt x="86" y="0"/>
                  </a:lnTo>
                  <a:lnTo>
                    <a:pt x="42" y="24"/>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8" name="Freeform 27">
              <a:extLst>
                <a:ext uri="{FF2B5EF4-FFF2-40B4-BE49-F238E27FC236}">
                  <a16:creationId xmlns:a16="http://schemas.microsoft.com/office/drawing/2014/main" id="{7BDB1870-FE94-4D73-A3FC-4900935B5DB2}"/>
                </a:ext>
              </a:extLst>
            </p:cNvPr>
            <p:cNvSpPr>
              <a:spLocks/>
            </p:cNvSpPr>
            <p:nvPr/>
          </p:nvSpPr>
          <p:spPr bwMode="auto">
            <a:xfrm>
              <a:off x="4199" y="1570"/>
              <a:ext cx="88" cy="98"/>
            </a:xfrm>
            <a:custGeom>
              <a:avLst/>
              <a:gdLst>
                <a:gd name="T0" fmla="*/ 0 w 88"/>
                <a:gd name="T1" fmla="*/ 48 h 98"/>
                <a:gd name="T2" fmla="*/ 43 w 88"/>
                <a:gd name="T3" fmla="*/ 73 h 98"/>
                <a:gd name="T4" fmla="*/ 87 w 88"/>
                <a:gd name="T5" fmla="*/ 98 h 98"/>
                <a:gd name="T6" fmla="*/ 87 w 88"/>
                <a:gd name="T7" fmla="*/ 49 h 98"/>
                <a:gd name="T8" fmla="*/ 88 w 88"/>
                <a:gd name="T9" fmla="*/ 0 h 98"/>
                <a:gd name="T10" fmla="*/ 44 w 88"/>
                <a:gd name="T11" fmla="*/ 24 h 98"/>
                <a:gd name="T12" fmla="*/ 0 w 88"/>
                <a:gd name="T13" fmla="*/ 48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0" y="48"/>
                  </a:moveTo>
                  <a:lnTo>
                    <a:pt x="43" y="73"/>
                  </a:lnTo>
                  <a:lnTo>
                    <a:pt x="87" y="98"/>
                  </a:lnTo>
                  <a:lnTo>
                    <a:pt x="87" y="49"/>
                  </a:lnTo>
                  <a:lnTo>
                    <a:pt x="88" y="0"/>
                  </a:lnTo>
                  <a:lnTo>
                    <a:pt x="44" y="24"/>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9" name="Freeform 28">
              <a:extLst>
                <a:ext uri="{FF2B5EF4-FFF2-40B4-BE49-F238E27FC236}">
                  <a16:creationId xmlns:a16="http://schemas.microsoft.com/office/drawing/2014/main" id="{24BA0EEE-96A2-4782-B6E5-B2E1AAB582DD}"/>
                </a:ext>
              </a:extLst>
            </p:cNvPr>
            <p:cNvSpPr>
              <a:spLocks/>
            </p:cNvSpPr>
            <p:nvPr/>
          </p:nvSpPr>
          <p:spPr bwMode="auto">
            <a:xfrm>
              <a:off x="5840" y="1514"/>
              <a:ext cx="86" cy="99"/>
            </a:xfrm>
            <a:custGeom>
              <a:avLst/>
              <a:gdLst>
                <a:gd name="T0" fmla="*/ 1 w 86"/>
                <a:gd name="T1" fmla="*/ 0 h 99"/>
                <a:gd name="T2" fmla="*/ 1 w 86"/>
                <a:gd name="T3" fmla="*/ 50 h 99"/>
                <a:gd name="T4" fmla="*/ 0 w 86"/>
                <a:gd name="T5" fmla="*/ 99 h 99"/>
                <a:gd name="T6" fmla="*/ 44 w 86"/>
                <a:gd name="T7" fmla="*/ 75 h 99"/>
                <a:gd name="T8" fmla="*/ 86 w 86"/>
                <a:gd name="T9" fmla="*/ 51 h 99"/>
                <a:gd name="T10" fmla="*/ 44 w 86"/>
                <a:gd name="T11" fmla="*/ 26 h 99"/>
                <a:gd name="T12" fmla="*/ 1 w 8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86" h="99">
                  <a:moveTo>
                    <a:pt x="1" y="0"/>
                  </a:moveTo>
                  <a:lnTo>
                    <a:pt x="1" y="50"/>
                  </a:lnTo>
                  <a:lnTo>
                    <a:pt x="0" y="99"/>
                  </a:lnTo>
                  <a:lnTo>
                    <a:pt x="44" y="75"/>
                  </a:lnTo>
                  <a:lnTo>
                    <a:pt x="86" y="51"/>
                  </a:lnTo>
                  <a:lnTo>
                    <a:pt x="44" y="26"/>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0" name="Freeform 29">
              <a:extLst>
                <a:ext uri="{FF2B5EF4-FFF2-40B4-BE49-F238E27FC236}">
                  <a16:creationId xmlns:a16="http://schemas.microsoft.com/office/drawing/2014/main" id="{BDFD8CE7-2E6E-4A63-9CDD-D9891AFE3495}"/>
                </a:ext>
              </a:extLst>
            </p:cNvPr>
            <p:cNvSpPr>
              <a:spLocks/>
            </p:cNvSpPr>
            <p:nvPr/>
          </p:nvSpPr>
          <p:spPr bwMode="auto">
            <a:xfrm>
              <a:off x="4766" y="1198"/>
              <a:ext cx="98" cy="86"/>
            </a:xfrm>
            <a:custGeom>
              <a:avLst/>
              <a:gdLst>
                <a:gd name="T0" fmla="*/ 47 w 98"/>
                <a:gd name="T1" fmla="*/ 86 h 86"/>
                <a:gd name="T2" fmla="*/ 73 w 98"/>
                <a:gd name="T3" fmla="*/ 44 h 86"/>
                <a:gd name="T4" fmla="*/ 98 w 98"/>
                <a:gd name="T5" fmla="*/ 2 h 86"/>
                <a:gd name="T6" fmla="*/ 49 w 98"/>
                <a:gd name="T7" fmla="*/ 2 h 86"/>
                <a:gd name="T8" fmla="*/ 0 w 98"/>
                <a:gd name="T9" fmla="*/ 0 h 86"/>
                <a:gd name="T10" fmla="*/ 24 w 98"/>
                <a:gd name="T11" fmla="*/ 42 h 86"/>
                <a:gd name="T12" fmla="*/ 47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47" y="86"/>
                  </a:moveTo>
                  <a:lnTo>
                    <a:pt x="73" y="44"/>
                  </a:lnTo>
                  <a:lnTo>
                    <a:pt x="98" y="2"/>
                  </a:lnTo>
                  <a:lnTo>
                    <a:pt x="49" y="2"/>
                  </a:lnTo>
                  <a:lnTo>
                    <a:pt x="0" y="0"/>
                  </a:lnTo>
                  <a:lnTo>
                    <a:pt x="24" y="42"/>
                  </a:lnTo>
                  <a:lnTo>
                    <a:pt x="47"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1" name="Freeform 32">
              <a:extLst>
                <a:ext uri="{FF2B5EF4-FFF2-40B4-BE49-F238E27FC236}">
                  <a16:creationId xmlns:a16="http://schemas.microsoft.com/office/drawing/2014/main" id="{8B623CC8-C253-4223-A47B-EF382B08EC12}"/>
                </a:ext>
              </a:extLst>
            </p:cNvPr>
            <p:cNvSpPr>
              <a:spLocks/>
            </p:cNvSpPr>
            <p:nvPr/>
          </p:nvSpPr>
          <p:spPr bwMode="auto">
            <a:xfrm>
              <a:off x="5304" y="2633"/>
              <a:ext cx="99" cy="86"/>
            </a:xfrm>
            <a:custGeom>
              <a:avLst/>
              <a:gdLst>
                <a:gd name="T0" fmla="*/ 72 w 99"/>
                <a:gd name="T1" fmla="*/ 44 h 86"/>
                <a:gd name="T2" fmla="*/ 99 w 99"/>
                <a:gd name="T3" fmla="*/ 2 h 86"/>
                <a:gd name="T4" fmla="*/ 49 w 99"/>
                <a:gd name="T5" fmla="*/ 2 h 86"/>
                <a:gd name="T6" fmla="*/ 0 w 99"/>
                <a:gd name="T7" fmla="*/ 0 h 86"/>
                <a:gd name="T8" fmla="*/ 23 w 99"/>
                <a:gd name="T9" fmla="*/ 42 h 86"/>
                <a:gd name="T10" fmla="*/ 47 w 99"/>
                <a:gd name="T11" fmla="*/ 86 h 86"/>
                <a:gd name="T12" fmla="*/ 72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72" y="44"/>
                  </a:moveTo>
                  <a:lnTo>
                    <a:pt x="99" y="2"/>
                  </a:lnTo>
                  <a:lnTo>
                    <a:pt x="49" y="2"/>
                  </a:lnTo>
                  <a:lnTo>
                    <a:pt x="0" y="0"/>
                  </a:lnTo>
                  <a:lnTo>
                    <a:pt x="23" y="42"/>
                  </a:lnTo>
                  <a:lnTo>
                    <a:pt x="47" y="86"/>
                  </a:lnTo>
                  <a:lnTo>
                    <a:pt x="7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2" name="Freeform 34">
              <a:extLst>
                <a:ext uri="{FF2B5EF4-FFF2-40B4-BE49-F238E27FC236}">
                  <a16:creationId xmlns:a16="http://schemas.microsoft.com/office/drawing/2014/main" id="{225C3AC5-0D26-49F0-87BA-D15C57079F17}"/>
                </a:ext>
              </a:extLst>
            </p:cNvPr>
            <p:cNvSpPr>
              <a:spLocks noEditPoints="1"/>
            </p:cNvSpPr>
            <p:nvPr/>
          </p:nvSpPr>
          <p:spPr bwMode="auto">
            <a:xfrm>
              <a:off x="4259" y="1127"/>
              <a:ext cx="346" cy="396"/>
            </a:xfrm>
            <a:custGeom>
              <a:avLst/>
              <a:gdLst>
                <a:gd name="T0" fmla="*/ 1 w 346"/>
                <a:gd name="T1" fmla="*/ 98 h 396"/>
                <a:gd name="T2" fmla="*/ 0 w 346"/>
                <a:gd name="T3" fmla="*/ 100 h 396"/>
                <a:gd name="T4" fmla="*/ 0 w 346"/>
                <a:gd name="T5" fmla="*/ 298 h 396"/>
                <a:gd name="T6" fmla="*/ 174 w 346"/>
                <a:gd name="T7" fmla="*/ 396 h 396"/>
                <a:gd name="T8" fmla="*/ 345 w 346"/>
                <a:gd name="T9" fmla="*/ 298 h 396"/>
                <a:gd name="T10" fmla="*/ 346 w 346"/>
                <a:gd name="T11" fmla="*/ 298 h 396"/>
                <a:gd name="T12" fmla="*/ 346 w 346"/>
                <a:gd name="T13" fmla="*/ 100 h 396"/>
                <a:gd name="T14" fmla="*/ 174 w 346"/>
                <a:gd name="T15" fmla="*/ 0 h 396"/>
                <a:gd name="T16" fmla="*/ 1 w 346"/>
                <a:gd name="T17" fmla="*/ 98 h 396"/>
                <a:gd name="T18" fmla="*/ 339 w 346"/>
                <a:gd name="T19" fmla="*/ 293 h 396"/>
                <a:gd name="T20" fmla="*/ 174 w 346"/>
                <a:gd name="T21" fmla="*/ 387 h 396"/>
                <a:gd name="T22" fmla="*/ 6 w 346"/>
                <a:gd name="T23" fmla="*/ 293 h 396"/>
                <a:gd name="T24" fmla="*/ 6 w 346"/>
                <a:gd name="T25" fmla="*/ 103 h 396"/>
                <a:gd name="T26" fmla="*/ 174 w 346"/>
                <a:gd name="T27" fmla="*/ 8 h 396"/>
                <a:gd name="T28" fmla="*/ 339 w 346"/>
                <a:gd name="T29" fmla="*/ 103 h 396"/>
                <a:gd name="T30" fmla="*/ 339 w 346"/>
                <a:gd name="T31" fmla="*/ 2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6" h="396">
                  <a:moveTo>
                    <a:pt x="1" y="98"/>
                  </a:moveTo>
                  <a:lnTo>
                    <a:pt x="0" y="100"/>
                  </a:lnTo>
                  <a:lnTo>
                    <a:pt x="0" y="298"/>
                  </a:lnTo>
                  <a:lnTo>
                    <a:pt x="174" y="396"/>
                  </a:lnTo>
                  <a:lnTo>
                    <a:pt x="345" y="298"/>
                  </a:lnTo>
                  <a:lnTo>
                    <a:pt x="346" y="298"/>
                  </a:lnTo>
                  <a:lnTo>
                    <a:pt x="346" y="100"/>
                  </a:lnTo>
                  <a:lnTo>
                    <a:pt x="174" y="0"/>
                  </a:lnTo>
                  <a:lnTo>
                    <a:pt x="1" y="98"/>
                  </a:lnTo>
                  <a:close/>
                  <a:moveTo>
                    <a:pt x="339" y="293"/>
                  </a:moveTo>
                  <a:lnTo>
                    <a:pt x="174" y="387"/>
                  </a:lnTo>
                  <a:lnTo>
                    <a:pt x="6" y="293"/>
                  </a:lnTo>
                  <a:lnTo>
                    <a:pt x="6" y="103"/>
                  </a:lnTo>
                  <a:lnTo>
                    <a:pt x="174" y="8"/>
                  </a:lnTo>
                  <a:lnTo>
                    <a:pt x="339" y="103"/>
                  </a:lnTo>
                  <a:lnTo>
                    <a:pt x="339"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3" name="Freeform 35">
              <a:extLst>
                <a:ext uri="{FF2B5EF4-FFF2-40B4-BE49-F238E27FC236}">
                  <a16:creationId xmlns:a16="http://schemas.microsoft.com/office/drawing/2014/main" id="{BEB5FF20-F72D-4B9E-9B59-BEB706E5553D}"/>
                </a:ext>
              </a:extLst>
            </p:cNvPr>
            <p:cNvSpPr>
              <a:spLocks/>
            </p:cNvSpPr>
            <p:nvPr/>
          </p:nvSpPr>
          <p:spPr bwMode="auto">
            <a:xfrm>
              <a:off x="4896" y="178"/>
              <a:ext cx="127" cy="144"/>
            </a:xfrm>
            <a:custGeom>
              <a:avLst/>
              <a:gdLst>
                <a:gd name="T0" fmla="*/ 127 w 127"/>
                <a:gd name="T1" fmla="*/ 108 h 144"/>
                <a:gd name="T2" fmla="*/ 127 w 127"/>
                <a:gd name="T3" fmla="*/ 35 h 144"/>
                <a:gd name="T4" fmla="*/ 64 w 127"/>
                <a:gd name="T5" fmla="*/ 0 h 144"/>
                <a:gd name="T6" fmla="*/ 0 w 127"/>
                <a:gd name="T7" fmla="*/ 35 h 144"/>
                <a:gd name="T8" fmla="*/ 0 w 127"/>
                <a:gd name="T9" fmla="*/ 108 h 144"/>
                <a:gd name="T10" fmla="*/ 64 w 127"/>
                <a:gd name="T11" fmla="*/ 144 h 144"/>
                <a:gd name="T12" fmla="*/ 127 w 127"/>
                <a:gd name="T13" fmla="*/ 108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127" y="108"/>
                  </a:moveTo>
                  <a:lnTo>
                    <a:pt x="127" y="35"/>
                  </a:lnTo>
                  <a:lnTo>
                    <a:pt x="64" y="0"/>
                  </a:lnTo>
                  <a:lnTo>
                    <a:pt x="0" y="35"/>
                  </a:lnTo>
                  <a:lnTo>
                    <a:pt x="0" y="108"/>
                  </a:lnTo>
                  <a:lnTo>
                    <a:pt x="64" y="144"/>
                  </a:lnTo>
                  <a:lnTo>
                    <a:pt x="127"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4" name="Freeform 36">
              <a:extLst>
                <a:ext uri="{FF2B5EF4-FFF2-40B4-BE49-F238E27FC236}">
                  <a16:creationId xmlns:a16="http://schemas.microsoft.com/office/drawing/2014/main" id="{9D654E36-CD07-448B-BC2E-6C2AB4A35CD7}"/>
                </a:ext>
              </a:extLst>
            </p:cNvPr>
            <p:cNvSpPr>
              <a:spLocks/>
            </p:cNvSpPr>
            <p:nvPr/>
          </p:nvSpPr>
          <p:spPr bwMode="auto">
            <a:xfrm>
              <a:off x="4467" y="1790"/>
              <a:ext cx="79" cy="90"/>
            </a:xfrm>
            <a:custGeom>
              <a:avLst/>
              <a:gdLst>
                <a:gd name="T0" fmla="*/ 0 w 79"/>
                <a:gd name="T1" fmla="*/ 22 h 90"/>
                <a:gd name="T2" fmla="*/ 0 w 79"/>
                <a:gd name="T3" fmla="*/ 68 h 90"/>
                <a:gd name="T4" fmla="*/ 38 w 79"/>
                <a:gd name="T5" fmla="*/ 90 h 90"/>
                <a:gd name="T6" fmla="*/ 79 w 79"/>
                <a:gd name="T7" fmla="*/ 68 h 90"/>
                <a:gd name="T8" fmla="*/ 79 w 79"/>
                <a:gd name="T9" fmla="*/ 22 h 90"/>
                <a:gd name="T10" fmla="*/ 38 w 79"/>
                <a:gd name="T11" fmla="*/ 0 h 90"/>
                <a:gd name="T12" fmla="*/ 0 w 79"/>
                <a:gd name="T13" fmla="*/ 22 h 90"/>
              </a:gdLst>
              <a:ahLst/>
              <a:cxnLst>
                <a:cxn ang="0">
                  <a:pos x="T0" y="T1"/>
                </a:cxn>
                <a:cxn ang="0">
                  <a:pos x="T2" y="T3"/>
                </a:cxn>
                <a:cxn ang="0">
                  <a:pos x="T4" y="T5"/>
                </a:cxn>
                <a:cxn ang="0">
                  <a:pos x="T6" y="T7"/>
                </a:cxn>
                <a:cxn ang="0">
                  <a:pos x="T8" y="T9"/>
                </a:cxn>
                <a:cxn ang="0">
                  <a:pos x="T10" y="T11"/>
                </a:cxn>
                <a:cxn ang="0">
                  <a:pos x="T12" y="T13"/>
                </a:cxn>
              </a:cxnLst>
              <a:rect l="0" t="0" r="r" b="b"/>
              <a:pathLst>
                <a:path w="79" h="90">
                  <a:moveTo>
                    <a:pt x="0" y="22"/>
                  </a:moveTo>
                  <a:lnTo>
                    <a:pt x="0" y="68"/>
                  </a:lnTo>
                  <a:lnTo>
                    <a:pt x="38" y="90"/>
                  </a:lnTo>
                  <a:lnTo>
                    <a:pt x="79" y="68"/>
                  </a:lnTo>
                  <a:lnTo>
                    <a:pt x="79" y="22"/>
                  </a:lnTo>
                  <a:lnTo>
                    <a:pt x="38"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5" name="Freeform 37">
              <a:extLst>
                <a:ext uri="{FF2B5EF4-FFF2-40B4-BE49-F238E27FC236}">
                  <a16:creationId xmlns:a16="http://schemas.microsoft.com/office/drawing/2014/main" id="{9126143D-4136-4785-AA72-CBF39DE80E0A}"/>
                </a:ext>
              </a:extLst>
            </p:cNvPr>
            <p:cNvSpPr>
              <a:spLocks/>
            </p:cNvSpPr>
            <p:nvPr/>
          </p:nvSpPr>
          <p:spPr bwMode="auto">
            <a:xfrm>
              <a:off x="3129" y="865"/>
              <a:ext cx="110" cy="123"/>
            </a:xfrm>
            <a:custGeom>
              <a:avLst/>
              <a:gdLst>
                <a:gd name="T0" fmla="*/ 0 w 110"/>
                <a:gd name="T1" fmla="*/ 30 h 123"/>
                <a:gd name="T2" fmla="*/ 0 w 110"/>
                <a:gd name="T3" fmla="*/ 93 h 123"/>
                <a:gd name="T4" fmla="*/ 56 w 110"/>
                <a:gd name="T5" fmla="*/ 123 h 123"/>
                <a:gd name="T6" fmla="*/ 110 w 110"/>
                <a:gd name="T7" fmla="*/ 93 h 123"/>
                <a:gd name="T8" fmla="*/ 110 w 110"/>
                <a:gd name="T9" fmla="*/ 30 h 123"/>
                <a:gd name="T10" fmla="*/ 56 w 110"/>
                <a:gd name="T11" fmla="*/ 0 h 123"/>
                <a:gd name="T12" fmla="*/ 0 w 110"/>
                <a:gd name="T13" fmla="*/ 30 h 123"/>
              </a:gdLst>
              <a:ahLst/>
              <a:cxnLst>
                <a:cxn ang="0">
                  <a:pos x="T0" y="T1"/>
                </a:cxn>
                <a:cxn ang="0">
                  <a:pos x="T2" y="T3"/>
                </a:cxn>
                <a:cxn ang="0">
                  <a:pos x="T4" y="T5"/>
                </a:cxn>
                <a:cxn ang="0">
                  <a:pos x="T6" y="T7"/>
                </a:cxn>
                <a:cxn ang="0">
                  <a:pos x="T8" y="T9"/>
                </a:cxn>
                <a:cxn ang="0">
                  <a:pos x="T10" y="T11"/>
                </a:cxn>
                <a:cxn ang="0">
                  <a:pos x="T12" y="T13"/>
                </a:cxn>
              </a:cxnLst>
              <a:rect l="0" t="0" r="r" b="b"/>
              <a:pathLst>
                <a:path w="110" h="123">
                  <a:moveTo>
                    <a:pt x="0" y="30"/>
                  </a:moveTo>
                  <a:lnTo>
                    <a:pt x="0" y="93"/>
                  </a:lnTo>
                  <a:lnTo>
                    <a:pt x="56" y="123"/>
                  </a:lnTo>
                  <a:lnTo>
                    <a:pt x="110" y="93"/>
                  </a:lnTo>
                  <a:lnTo>
                    <a:pt x="110" y="30"/>
                  </a:lnTo>
                  <a:lnTo>
                    <a:pt x="56"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6" name="Freeform 38">
              <a:extLst>
                <a:ext uri="{FF2B5EF4-FFF2-40B4-BE49-F238E27FC236}">
                  <a16:creationId xmlns:a16="http://schemas.microsoft.com/office/drawing/2014/main" id="{4E5219D2-7DB2-45E6-B22A-D27A6ABCAFA5}"/>
                </a:ext>
              </a:extLst>
            </p:cNvPr>
            <p:cNvSpPr>
              <a:spLocks noEditPoints="1"/>
            </p:cNvSpPr>
            <p:nvPr/>
          </p:nvSpPr>
          <p:spPr bwMode="auto">
            <a:xfrm>
              <a:off x="5082" y="1347"/>
              <a:ext cx="223" cy="254"/>
            </a:xfrm>
            <a:custGeom>
              <a:avLst/>
              <a:gdLst>
                <a:gd name="T0" fmla="*/ 0 w 223"/>
                <a:gd name="T1" fmla="*/ 191 h 254"/>
                <a:gd name="T2" fmla="*/ 112 w 223"/>
                <a:gd name="T3" fmla="*/ 254 h 254"/>
                <a:gd name="T4" fmla="*/ 223 w 223"/>
                <a:gd name="T5" fmla="*/ 191 h 254"/>
                <a:gd name="T6" fmla="*/ 223 w 223"/>
                <a:gd name="T7" fmla="*/ 63 h 254"/>
                <a:gd name="T8" fmla="*/ 112 w 223"/>
                <a:gd name="T9" fmla="*/ 0 h 254"/>
                <a:gd name="T10" fmla="*/ 0 w 223"/>
                <a:gd name="T11" fmla="*/ 63 h 254"/>
                <a:gd name="T12" fmla="*/ 0 w 223"/>
                <a:gd name="T13" fmla="*/ 191 h 254"/>
                <a:gd name="T14" fmla="*/ 7 w 223"/>
                <a:gd name="T15" fmla="*/ 68 h 254"/>
                <a:gd name="T16" fmla="*/ 112 w 223"/>
                <a:gd name="T17" fmla="*/ 8 h 254"/>
                <a:gd name="T18" fmla="*/ 217 w 223"/>
                <a:gd name="T19" fmla="*/ 68 h 254"/>
                <a:gd name="T20" fmla="*/ 217 w 223"/>
                <a:gd name="T21" fmla="*/ 186 h 254"/>
                <a:gd name="T22" fmla="*/ 112 w 223"/>
                <a:gd name="T23" fmla="*/ 245 h 254"/>
                <a:gd name="T24" fmla="*/ 7 w 223"/>
                <a:gd name="T25" fmla="*/ 186 h 254"/>
                <a:gd name="T26" fmla="*/ 7 w 223"/>
                <a:gd name="T27" fmla="*/ 6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54">
                  <a:moveTo>
                    <a:pt x="0" y="191"/>
                  </a:moveTo>
                  <a:lnTo>
                    <a:pt x="112" y="254"/>
                  </a:lnTo>
                  <a:lnTo>
                    <a:pt x="223" y="191"/>
                  </a:lnTo>
                  <a:lnTo>
                    <a:pt x="223" y="63"/>
                  </a:lnTo>
                  <a:lnTo>
                    <a:pt x="112" y="0"/>
                  </a:lnTo>
                  <a:lnTo>
                    <a:pt x="0" y="63"/>
                  </a:lnTo>
                  <a:lnTo>
                    <a:pt x="0" y="191"/>
                  </a:lnTo>
                  <a:close/>
                  <a:moveTo>
                    <a:pt x="7" y="68"/>
                  </a:moveTo>
                  <a:lnTo>
                    <a:pt x="112" y="8"/>
                  </a:lnTo>
                  <a:lnTo>
                    <a:pt x="217" y="68"/>
                  </a:lnTo>
                  <a:lnTo>
                    <a:pt x="217" y="186"/>
                  </a:lnTo>
                  <a:lnTo>
                    <a:pt x="112" y="245"/>
                  </a:lnTo>
                  <a:lnTo>
                    <a:pt x="7" y="186"/>
                  </a:lnTo>
                  <a:lnTo>
                    <a:pt x="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7" name="Freeform 39">
              <a:extLst>
                <a:ext uri="{FF2B5EF4-FFF2-40B4-BE49-F238E27FC236}">
                  <a16:creationId xmlns:a16="http://schemas.microsoft.com/office/drawing/2014/main" id="{4782D1D1-04E4-4E8D-A055-E10121085D9B}"/>
                </a:ext>
              </a:extLst>
            </p:cNvPr>
            <p:cNvSpPr>
              <a:spLocks/>
            </p:cNvSpPr>
            <p:nvPr/>
          </p:nvSpPr>
          <p:spPr bwMode="auto">
            <a:xfrm>
              <a:off x="4888" y="1758"/>
              <a:ext cx="57" cy="839"/>
            </a:xfrm>
            <a:custGeom>
              <a:avLst/>
              <a:gdLst>
                <a:gd name="T0" fmla="*/ 12 w 34"/>
                <a:gd name="T1" fmla="*/ 0 h 496"/>
                <a:gd name="T2" fmla="*/ 12 w 34"/>
                <a:gd name="T3" fmla="*/ 464 h 496"/>
                <a:gd name="T4" fmla="*/ 0 w 34"/>
                <a:gd name="T5" fmla="*/ 480 h 496"/>
                <a:gd name="T6" fmla="*/ 17 w 34"/>
                <a:gd name="T7" fmla="*/ 496 h 496"/>
                <a:gd name="T8" fmla="*/ 34 w 34"/>
                <a:gd name="T9" fmla="*/ 480 h 496"/>
                <a:gd name="T10" fmla="*/ 22 w 34"/>
                <a:gd name="T11" fmla="*/ 464 h 496"/>
                <a:gd name="T12" fmla="*/ 22 w 34"/>
                <a:gd name="T13" fmla="*/ 0 h 496"/>
                <a:gd name="T14" fmla="*/ 12 w 34"/>
                <a:gd name="T15" fmla="*/ 0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96">
                  <a:moveTo>
                    <a:pt x="12" y="0"/>
                  </a:moveTo>
                  <a:cubicBezTo>
                    <a:pt x="12" y="464"/>
                    <a:pt x="12" y="464"/>
                    <a:pt x="12" y="464"/>
                  </a:cubicBezTo>
                  <a:cubicBezTo>
                    <a:pt x="5" y="467"/>
                    <a:pt x="0" y="473"/>
                    <a:pt x="0" y="480"/>
                  </a:cubicBezTo>
                  <a:cubicBezTo>
                    <a:pt x="0" y="489"/>
                    <a:pt x="8" y="496"/>
                    <a:pt x="17" y="496"/>
                  </a:cubicBezTo>
                  <a:cubicBezTo>
                    <a:pt x="26" y="496"/>
                    <a:pt x="34" y="489"/>
                    <a:pt x="34" y="480"/>
                  </a:cubicBezTo>
                  <a:cubicBezTo>
                    <a:pt x="34" y="473"/>
                    <a:pt x="29" y="467"/>
                    <a:pt x="22" y="464"/>
                  </a:cubicBezTo>
                  <a:cubicBezTo>
                    <a:pt x="22" y="0"/>
                    <a:pt x="22" y="0"/>
                    <a:pt x="2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8" name="Freeform 40">
              <a:extLst>
                <a:ext uri="{FF2B5EF4-FFF2-40B4-BE49-F238E27FC236}">
                  <a16:creationId xmlns:a16="http://schemas.microsoft.com/office/drawing/2014/main" id="{B4932A48-DA68-44EF-AE85-844039DC0F4C}"/>
                </a:ext>
              </a:extLst>
            </p:cNvPr>
            <p:cNvSpPr>
              <a:spLocks/>
            </p:cNvSpPr>
            <p:nvPr/>
          </p:nvSpPr>
          <p:spPr bwMode="auto">
            <a:xfrm>
              <a:off x="2403" y="548"/>
              <a:ext cx="76" cy="87"/>
            </a:xfrm>
            <a:custGeom>
              <a:avLst/>
              <a:gdLst>
                <a:gd name="T0" fmla="*/ 0 w 76"/>
                <a:gd name="T1" fmla="*/ 44 h 87"/>
                <a:gd name="T2" fmla="*/ 38 w 76"/>
                <a:gd name="T3" fmla="*/ 65 h 87"/>
                <a:gd name="T4" fmla="*/ 76 w 76"/>
                <a:gd name="T5" fmla="*/ 87 h 87"/>
                <a:gd name="T6" fmla="*/ 76 w 76"/>
                <a:gd name="T7" fmla="*/ 44 h 87"/>
                <a:gd name="T8" fmla="*/ 76 w 76"/>
                <a:gd name="T9" fmla="*/ 0 h 87"/>
                <a:gd name="T10" fmla="*/ 38 w 76"/>
                <a:gd name="T11" fmla="*/ 22 h 87"/>
                <a:gd name="T12" fmla="*/ 0 w 7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76" h="87">
                  <a:moveTo>
                    <a:pt x="0" y="44"/>
                  </a:moveTo>
                  <a:lnTo>
                    <a:pt x="38" y="65"/>
                  </a:lnTo>
                  <a:lnTo>
                    <a:pt x="76" y="87"/>
                  </a:lnTo>
                  <a:lnTo>
                    <a:pt x="76" y="44"/>
                  </a:lnTo>
                  <a:lnTo>
                    <a:pt x="76" y="0"/>
                  </a:lnTo>
                  <a:lnTo>
                    <a:pt x="38" y="22"/>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9" name="Freeform 41">
              <a:extLst>
                <a:ext uri="{FF2B5EF4-FFF2-40B4-BE49-F238E27FC236}">
                  <a16:creationId xmlns:a16="http://schemas.microsoft.com/office/drawing/2014/main" id="{B43A4289-1594-42F6-BFDD-1907618D6BE3}"/>
                </a:ext>
              </a:extLst>
            </p:cNvPr>
            <p:cNvSpPr>
              <a:spLocks/>
            </p:cNvSpPr>
            <p:nvPr/>
          </p:nvSpPr>
          <p:spPr bwMode="auto">
            <a:xfrm>
              <a:off x="5282" y="1689"/>
              <a:ext cx="722" cy="716"/>
            </a:xfrm>
            <a:custGeom>
              <a:avLst/>
              <a:gdLst>
                <a:gd name="T0" fmla="*/ 0 w 427"/>
                <a:gd name="T1" fmla="*/ 8 h 423"/>
                <a:gd name="T2" fmla="*/ 396 w 427"/>
                <a:gd name="T3" fmla="*/ 398 h 423"/>
                <a:gd name="T4" fmla="*/ 394 w 427"/>
                <a:gd name="T5" fmla="*/ 407 h 423"/>
                <a:gd name="T6" fmla="*/ 410 w 427"/>
                <a:gd name="T7" fmla="*/ 423 h 423"/>
                <a:gd name="T8" fmla="*/ 427 w 427"/>
                <a:gd name="T9" fmla="*/ 407 h 423"/>
                <a:gd name="T10" fmla="*/ 410 w 427"/>
                <a:gd name="T11" fmla="*/ 391 h 423"/>
                <a:gd name="T12" fmla="*/ 404 w 427"/>
                <a:gd name="T13" fmla="*/ 392 h 423"/>
                <a:gd name="T14" fmla="*/ 105 w 427"/>
                <a:gd name="T15" fmla="*/ 97 h 423"/>
                <a:gd name="T16" fmla="*/ 208 w 427"/>
                <a:gd name="T17" fmla="*/ 97 h 423"/>
                <a:gd name="T18" fmla="*/ 284 w 427"/>
                <a:gd name="T19" fmla="*/ 171 h 423"/>
                <a:gd name="T20" fmla="*/ 292 w 427"/>
                <a:gd name="T21" fmla="*/ 164 h 423"/>
                <a:gd name="T22" fmla="*/ 213 w 427"/>
                <a:gd name="T23" fmla="*/ 86 h 423"/>
                <a:gd name="T24" fmla="*/ 95 w 427"/>
                <a:gd name="T25" fmla="*/ 86 h 423"/>
                <a:gd name="T26" fmla="*/ 7 w 427"/>
                <a:gd name="T27" fmla="*/ 0 h 423"/>
                <a:gd name="T28" fmla="*/ 0 w 427"/>
                <a:gd name="T29" fmla="*/ 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423">
                  <a:moveTo>
                    <a:pt x="0" y="8"/>
                  </a:moveTo>
                  <a:cubicBezTo>
                    <a:pt x="396" y="398"/>
                    <a:pt x="396" y="398"/>
                    <a:pt x="396" y="398"/>
                  </a:cubicBezTo>
                  <a:cubicBezTo>
                    <a:pt x="394" y="401"/>
                    <a:pt x="394" y="404"/>
                    <a:pt x="394" y="407"/>
                  </a:cubicBezTo>
                  <a:cubicBezTo>
                    <a:pt x="394" y="416"/>
                    <a:pt x="401" y="423"/>
                    <a:pt x="410" y="423"/>
                  </a:cubicBezTo>
                  <a:cubicBezTo>
                    <a:pt x="419" y="423"/>
                    <a:pt x="427" y="416"/>
                    <a:pt x="427" y="407"/>
                  </a:cubicBezTo>
                  <a:cubicBezTo>
                    <a:pt x="427" y="398"/>
                    <a:pt x="419" y="391"/>
                    <a:pt x="410" y="391"/>
                  </a:cubicBezTo>
                  <a:cubicBezTo>
                    <a:pt x="408" y="391"/>
                    <a:pt x="406" y="391"/>
                    <a:pt x="404" y="392"/>
                  </a:cubicBezTo>
                  <a:cubicBezTo>
                    <a:pt x="105" y="97"/>
                    <a:pt x="105" y="97"/>
                    <a:pt x="105" y="97"/>
                  </a:cubicBezTo>
                  <a:cubicBezTo>
                    <a:pt x="208" y="97"/>
                    <a:pt x="208" y="97"/>
                    <a:pt x="208" y="97"/>
                  </a:cubicBezTo>
                  <a:cubicBezTo>
                    <a:pt x="284" y="171"/>
                    <a:pt x="284" y="171"/>
                    <a:pt x="284" y="171"/>
                  </a:cubicBezTo>
                  <a:cubicBezTo>
                    <a:pt x="292" y="164"/>
                    <a:pt x="292" y="164"/>
                    <a:pt x="292" y="164"/>
                  </a:cubicBezTo>
                  <a:cubicBezTo>
                    <a:pt x="213" y="86"/>
                    <a:pt x="213" y="86"/>
                    <a:pt x="213" y="86"/>
                  </a:cubicBezTo>
                  <a:cubicBezTo>
                    <a:pt x="95" y="86"/>
                    <a:pt x="95" y="86"/>
                    <a:pt x="95" y="86"/>
                  </a:cubicBezTo>
                  <a:cubicBezTo>
                    <a:pt x="7" y="0"/>
                    <a:pt x="7" y="0"/>
                    <a:pt x="7" y="0"/>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0" name="Freeform 42">
              <a:extLst>
                <a:ext uri="{FF2B5EF4-FFF2-40B4-BE49-F238E27FC236}">
                  <a16:creationId xmlns:a16="http://schemas.microsoft.com/office/drawing/2014/main" id="{49FF1CBD-2139-42F6-8CEE-259030FB3149}"/>
                </a:ext>
              </a:extLst>
            </p:cNvPr>
            <p:cNvSpPr>
              <a:spLocks/>
            </p:cNvSpPr>
            <p:nvPr/>
          </p:nvSpPr>
          <p:spPr bwMode="auto">
            <a:xfrm>
              <a:off x="4505" y="455"/>
              <a:ext cx="88" cy="98"/>
            </a:xfrm>
            <a:custGeom>
              <a:avLst/>
              <a:gdLst>
                <a:gd name="T0" fmla="*/ 87 w 88"/>
                <a:gd name="T1" fmla="*/ 49 h 98"/>
                <a:gd name="T2" fmla="*/ 88 w 88"/>
                <a:gd name="T3" fmla="*/ 0 h 98"/>
                <a:gd name="T4" fmla="*/ 44 w 88"/>
                <a:gd name="T5" fmla="*/ 24 h 98"/>
                <a:gd name="T6" fmla="*/ 0 w 88"/>
                <a:gd name="T7" fmla="*/ 48 h 98"/>
                <a:gd name="T8" fmla="*/ 43 w 88"/>
                <a:gd name="T9" fmla="*/ 73 h 98"/>
                <a:gd name="T10" fmla="*/ 87 w 88"/>
                <a:gd name="T11" fmla="*/ 98 h 98"/>
                <a:gd name="T12" fmla="*/ 87 w 88"/>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87" y="49"/>
                  </a:moveTo>
                  <a:lnTo>
                    <a:pt x="88" y="0"/>
                  </a:lnTo>
                  <a:lnTo>
                    <a:pt x="44" y="24"/>
                  </a:lnTo>
                  <a:lnTo>
                    <a:pt x="0" y="48"/>
                  </a:lnTo>
                  <a:lnTo>
                    <a:pt x="43" y="73"/>
                  </a:lnTo>
                  <a:lnTo>
                    <a:pt x="87" y="98"/>
                  </a:lnTo>
                  <a:lnTo>
                    <a:pt x="8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1" name="Freeform 43">
              <a:extLst>
                <a:ext uri="{FF2B5EF4-FFF2-40B4-BE49-F238E27FC236}">
                  <a16:creationId xmlns:a16="http://schemas.microsoft.com/office/drawing/2014/main" id="{DE2B70BD-5272-4FB7-8BCF-9040D8A2237B}"/>
                </a:ext>
              </a:extLst>
            </p:cNvPr>
            <p:cNvSpPr>
              <a:spLocks/>
            </p:cNvSpPr>
            <p:nvPr/>
          </p:nvSpPr>
          <p:spPr bwMode="auto">
            <a:xfrm>
              <a:off x="4626" y="455"/>
              <a:ext cx="86" cy="98"/>
            </a:xfrm>
            <a:custGeom>
              <a:avLst/>
              <a:gdLst>
                <a:gd name="T0" fmla="*/ 84 w 86"/>
                <a:gd name="T1" fmla="*/ 49 h 98"/>
                <a:gd name="T2" fmla="*/ 86 w 86"/>
                <a:gd name="T3" fmla="*/ 0 h 98"/>
                <a:gd name="T4" fmla="*/ 42 w 86"/>
                <a:gd name="T5" fmla="*/ 24 h 98"/>
                <a:gd name="T6" fmla="*/ 0 w 86"/>
                <a:gd name="T7" fmla="*/ 48 h 98"/>
                <a:gd name="T8" fmla="*/ 42 w 86"/>
                <a:gd name="T9" fmla="*/ 73 h 98"/>
                <a:gd name="T10" fmla="*/ 84 w 86"/>
                <a:gd name="T11" fmla="*/ 98 h 98"/>
                <a:gd name="T12" fmla="*/ 84 w 86"/>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84" y="49"/>
                  </a:moveTo>
                  <a:lnTo>
                    <a:pt x="86" y="0"/>
                  </a:lnTo>
                  <a:lnTo>
                    <a:pt x="42" y="24"/>
                  </a:lnTo>
                  <a:lnTo>
                    <a:pt x="0" y="48"/>
                  </a:lnTo>
                  <a:lnTo>
                    <a:pt x="42" y="73"/>
                  </a:lnTo>
                  <a:lnTo>
                    <a:pt x="84" y="98"/>
                  </a:lnTo>
                  <a:lnTo>
                    <a:pt x="8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2" name="Freeform 44">
              <a:extLst>
                <a:ext uri="{FF2B5EF4-FFF2-40B4-BE49-F238E27FC236}">
                  <a16:creationId xmlns:a16="http://schemas.microsoft.com/office/drawing/2014/main" id="{7C629A5F-3038-4686-BB81-52381D18C51D}"/>
                </a:ext>
              </a:extLst>
            </p:cNvPr>
            <p:cNvSpPr>
              <a:spLocks/>
            </p:cNvSpPr>
            <p:nvPr/>
          </p:nvSpPr>
          <p:spPr bwMode="auto">
            <a:xfrm>
              <a:off x="5469" y="17"/>
              <a:ext cx="98" cy="86"/>
            </a:xfrm>
            <a:custGeom>
              <a:avLst/>
              <a:gdLst>
                <a:gd name="T0" fmla="*/ 98 w 98"/>
                <a:gd name="T1" fmla="*/ 86 h 86"/>
                <a:gd name="T2" fmla="*/ 75 w 98"/>
                <a:gd name="T3" fmla="*/ 42 h 86"/>
                <a:gd name="T4" fmla="*/ 51 w 98"/>
                <a:gd name="T5" fmla="*/ 0 h 86"/>
                <a:gd name="T6" fmla="*/ 26 w 98"/>
                <a:gd name="T7" fmla="*/ 41 h 86"/>
                <a:gd name="T8" fmla="*/ 0 w 98"/>
                <a:gd name="T9" fmla="*/ 83 h 86"/>
                <a:gd name="T10" fmla="*/ 49 w 98"/>
                <a:gd name="T11" fmla="*/ 85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2"/>
                  </a:lnTo>
                  <a:lnTo>
                    <a:pt x="51" y="0"/>
                  </a:lnTo>
                  <a:lnTo>
                    <a:pt x="26" y="41"/>
                  </a:lnTo>
                  <a:lnTo>
                    <a:pt x="0" y="83"/>
                  </a:lnTo>
                  <a:lnTo>
                    <a:pt x="49" y="85"/>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3" name="Freeform 45">
              <a:extLst>
                <a:ext uri="{FF2B5EF4-FFF2-40B4-BE49-F238E27FC236}">
                  <a16:creationId xmlns:a16="http://schemas.microsoft.com/office/drawing/2014/main" id="{0890A98F-E27F-4C07-8449-0925712467B1}"/>
                </a:ext>
              </a:extLst>
            </p:cNvPr>
            <p:cNvSpPr>
              <a:spLocks/>
            </p:cNvSpPr>
            <p:nvPr/>
          </p:nvSpPr>
          <p:spPr bwMode="auto">
            <a:xfrm>
              <a:off x="5469" y="134"/>
              <a:ext cx="98" cy="86"/>
            </a:xfrm>
            <a:custGeom>
              <a:avLst/>
              <a:gdLst>
                <a:gd name="T0" fmla="*/ 98 w 98"/>
                <a:gd name="T1" fmla="*/ 86 h 86"/>
                <a:gd name="T2" fmla="*/ 75 w 98"/>
                <a:gd name="T3" fmla="*/ 44 h 86"/>
                <a:gd name="T4" fmla="*/ 51 w 98"/>
                <a:gd name="T5" fmla="*/ 0 h 86"/>
                <a:gd name="T6" fmla="*/ 26 w 98"/>
                <a:gd name="T7" fmla="*/ 42 h 86"/>
                <a:gd name="T8" fmla="*/ 0 w 98"/>
                <a:gd name="T9" fmla="*/ 84 h 86"/>
                <a:gd name="T10" fmla="*/ 49 w 98"/>
                <a:gd name="T11" fmla="*/ 86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4"/>
                  </a:lnTo>
                  <a:lnTo>
                    <a:pt x="51" y="0"/>
                  </a:lnTo>
                  <a:lnTo>
                    <a:pt x="26" y="42"/>
                  </a:lnTo>
                  <a:lnTo>
                    <a:pt x="0" y="84"/>
                  </a:lnTo>
                  <a:lnTo>
                    <a:pt x="49" y="86"/>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4" name="Freeform 48">
              <a:extLst>
                <a:ext uri="{FF2B5EF4-FFF2-40B4-BE49-F238E27FC236}">
                  <a16:creationId xmlns:a16="http://schemas.microsoft.com/office/drawing/2014/main" id="{6E378293-C59F-4407-B17D-00D455722A0D}"/>
                </a:ext>
              </a:extLst>
            </p:cNvPr>
            <p:cNvSpPr>
              <a:spLocks noEditPoints="1"/>
            </p:cNvSpPr>
            <p:nvPr/>
          </p:nvSpPr>
          <p:spPr bwMode="auto">
            <a:xfrm>
              <a:off x="5441" y="1267"/>
              <a:ext cx="715" cy="187"/>
            </a:xfrm>
            <a:custGeom>
              <a:avLst/>
              <a:gdLst>
                <a:gd name="T0" fmla="*/ 112 w 423"/>
                <a:gd name="T1" fmla="*/ 50 h 110"/>
                <a:gd name="T2" fmla="*/ 56 w 423"/>
                <a:gd name="T3" fmla="*/ 0 h 110"/>
                <a:gd name="T4" fmla="*/ 0 w 423"/>
                <a:gd name="T5" fmla="*/ 55 h 110"/>
                <a:gd name="T6" fmla="*/ 56 w 423"/>
                <a:gd name="T7" fmla="*/ 110 h 110"/>
                <a:gd name="T8" fmla="*/ 112 w 423"/>
                <a:gd name="T9" fmla="*/ 60 h 110"/>
                <a:gd name="T10" fmla="*/ 391 w 423"/>
                <a:gd name="T11" fmla="*/ 60 h 110"/>
                <a:gd name="T12" fmla="*/ 406 w 423"/>
                <a:gd name="T13" fmla="*/ 71 h 110"/>
                <a:gd name="T14" fmla="*/ 423 w 423"/>
                <a:gd name="T15" fmla="*/ 55 h 110"/>
                <a:gd name="T16" fmla="*/ 406 w 423"/>
                <a:gd name="T17" fmla="*/ 38 h 110"/>
                <a:gd name="T18" fmla="*/ 390 w 423"/>
                <a:gd name="T19" fmla="*/ 50 h 110"/>
                <a:gd name="T20" fmla="*/ 112 w 423"/>
                <a:gd name="T21" fmla="*/ 50 h 110"/>
                <a:gd name="T22" fmla="*/ 56 w 423"/>
                <a:gd name="T23" fmla="*/ 100 h 110"/>
                <a:gd name="T24" fmla="*/ 11 w 423"/>
                <a:gd name="T25" fmla="*/ 55 h 110"/>
                <a:gd name="T26" fmla="*/ 56 w 423"/>
                <a:gd name="T27" fmla="*/ 10 h 110"/>
                <a:gd name="T28" fmla="*/ 102 w 423"/>
                <a:gd name="T29" fmla="*/ 55 h 110"/>
                <a:gd name="T30" fmla="*/ 56 w 423"/>
                <a:gd name="T31"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110">
                  <a:moveTo>
                    <a:pt x="112" y="50"/>
                  </a:moveTo>
                  <a:cubicBezTo>
                    <a:pt x="109" y="22"/>
                    <a:pt x="85" y="0"/>
                    <a:pt x="56" y="0"/>
                  </a:cubicBezTo>
                  <a:cubicBezTo>
                    <a:pt x="25" y="0"/>
                    <a:pt x="0" y="25"/>
                    <a:pt x="0" y="55"/>
                  </a:cubicBezTo>
                  <a:cubicBezTo>
                    <a:pt x="0" y="86"/>
                    <a:pt x="25" y="110"/>
                    <a:pt x="56" y="110"/>
                  </a:cubicBezTo>
                  <a:cubicBezTo>
                    <a:pt x="85" y="110"/>
                    <a:pt x="109" y="88"/>
                    <a:pt x="112" y="60"/>
                  </a:cubicBezTo>
                  <a:cubicBezTo>
                    <a:pt x="391" y="60"/>
                    <a:pt x="391" y="60"/>
                    <a:pt x="391" y="60"/>
                  </a:cubicBezTo>
                  <a:cubicBezTo>
                    <a:pt x="393" y="67"/>
                    <a:pt x="399" y="71"/>
                    <a:pt x="406" y="71"/>
                  </a:cubicBezTo>
                  <a:cubicBezTo>
                    <a:pt x="415" y="71"/>
                    <a:pt x="423" y="64"/>
                    <a:pt x="423" y="55"/>
                  </a:cubicBezTo>
                  <a:cubicBezTo>
                    <a:pt x="423" y="46"/>
                    <a:pt x="415" y="38"/>
                    <a:pt x="406" y="38"/>
                  </a:cubicBezTo>
                  <a:cubicBezTo>
                    <a:pt x="399" y="38"/>
                    <a:pt x="392" y="43"/>
                    <a:pt x="390" y="50"/>
                  </a:cubicBezTo>
                  <a:lnTo>
                    <a:pt x="112" y="50"/>
                  </a:lnTo>
                  <a:close/>
                  <a:moveTo>
                    <a:pt x="56" y="100"/>
                  </a:moveTo>
                  <a:cubicBezTo>
                    <a:pt x="31" y="100"/>
                    <a:pt x="11" y="80"/>
                    <a:pt x="11" y="55"/>
                  </a:cubicBezTo>
                  <a:cubicBezTo>
                    <a:pt x="11" y="30"/>
                    <a:pt x="31" y="10"/>
                    <a:pt x="56" y="10"/>
                  </a:cubicBezTo>
                  <a:cubicBezTo>
                    <a:pt x="81" y="10"/>
                    <a:pt x="102" y="30"/>
                    <a:pt x="102" y="55"/>
                  </a:cubicBezTo>
                  <a:cubicBezTo>
                    <a:pt x="102" y="80"/>
                    <a:pt x="81" y="100"/>
                    <a:pt x="56"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5" name="Freeform 49">
              <a:extLst>
                <a:ext uri="{FF2B5EF4-FFF2-40B4-BE49-F238E27FC236}">
                  <a16:creationId xmlns:a16="http://schemas.microsoft.com/office/drawing/2014/main" id="{3829F72A-6204-4A40-951C-602D69404C95}"/>
                </a:ext>
              </a:extLst>
            </p:cNvPr>
            <p:cNvSpPr>
              <a:spLocks/>
            </p:cNvSpPr>
            <p:nvPr/>
          </p:nvSpPr>
          <p:spPr bwMode="auto">
            <a:xfrm>
              <a:off x="5009" y="2178"/>
              <a:ext cx="127" cy="144"/>
            </a:xfrm>
            <a:custGeom>
              <a:avLst/>
              <a:gdLst>
                <a:gd name="T0" fmla="*/ 0 w 127"/>
                <a:gd name="T1" fmla="*/ 35 h 144"/>
                <a:gd name="T2" fmla="*/ 0 w 127"/>
                <a:gd name="T3" fmla="*/ 108 h 144"/>
                <a:gd name="T4" fmla="*/ 65 w 127"/>
                <a:gd name="T5" fmla="*/ 144 h 144"/>
                <a:gd name="T6" fmla="*/ 127 w 127"/>
                <a:gd name="T7" fmla="*/ 108 h 144"/>
                <a:gd name="T8" fmla="*/ 127 w 127"/>
                <a:gd name="T9" fmla="*/ 35 h 144"/>
                <a:gd name="T10" fmla="*/ 65 w 127"/>
                <a:gd name="T11" fmla="*/ 0 h 144"/>
                <a:gd name="T12" fmla="*/ 0 w 127"/>
                <a:gd name="T13" fmla="*/ 35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0" y="35"/>
                  </a:moveTo>
                  <a:lnTo>
                    <a:pt x="0" y="108"/>
                  </a:lnTo>
                  <a:lnTo>
                    <a:pt x="65" y="144"/>
                  </a:lnTo>
                  <a:lnTo>
                    <a:pt x="127" y="108"/>
                  </a:lnTo>
                  <a:lnTo>
                    <a:pt x="127" y="35"/>
                  </a:lnTo>
                  <a:lnTo>
                    <a:pt x="65"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6" name="Freeform 50">
              <a:extLst>
                <a:ext uri="{FF2B5EF4-FFF2-40B4-BE49-F238E27FC236}">
                  <a16:creationId xmlns:a16="http://schemas.microsoft.com/office/drawing/2014/main" id="{BEBE75A3-8EDF-4397-A731-D66AF0390246}"/>
                </a:ext>
              </a:extLst>
            </p:cNvPr>
            <p:cNvSpPr>
              <a:spLocks/>
            </p:cNvSpPr>
            <p:nvPr/>
          </p:nvSpPr>
          <p:spPr bwMode="auto">
            <a:xfrm>
              <a:off x="2999" y="252"/>
              <a:ext cx="126" cy="144"/>
            </a:xfrm>
            <a:custGeom>
              <a:avLst/>
              <a:gdLst>
                <a:gd name="T0" fmla="*/ 62 w 126"/>
                <a:gd name="T1" fmla="*/ 144 h 144"/>
                <a:gd name="T2" fmla="*/ 126 w 126"/>
                <a:gd name="T3" fmla="*/ 108 h 144"/>
                <a:gd name="T4" fmla="*/ 126 w 126"/>
                <a:gd name="T5" fmla="*/ 36 h 144"/>
                <a:gd name="T6" fmla="*/ 62 w 126"/>
                <a:gd name="T7" fmla="*/ 0 h 144"/>
                <a:gd name="T8" fmla="*/ 0 w 126"/>
                <a:gd name="T9" fmla="*/ 36 h 144"/>
                <a:gd name="T10" fmla="*/ 0 w 126"/>
                <a:gd name="T11" fmla="*/ 108 h 144"/>
                <a:gd name="T12" fmla="*/ 62 w 126"/>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6" h="144">
                  <a:moveTo>
                    <a:pt x="62" y="144"/>
                  </a:moveTo>
                  <a:lnTo>
                    <a:pt x="126" y="108"/>
                  </a:lnTo>
                  <a:lnTo>
                    <a:pt x="126" y="36"/>
                  </a:lnTo>
                  <a:lnTo>
                    <a:pt x="62" y="0"/>
                  </a:lnTo>
                  <a:lnTo>
                    <a:pt x="0" y="36"/>
                  </a:lnTo>
                  <a:lnTo>
                    <a:pt x="0" y="108"/>
                  </a:lnTo>
                  <a:lnTo>
                    <a:pt x="6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7" name="Freeform 51">
              <a:extLst>
                <a:ext uri="{FF2B5EF4-FFF2-40B4-BE49-F238E27FC236}">
                  <a16:creationId xmlns:a16="http://schemas.microsoft.com/office/drawing/2014/main" id="{322D4416-7269-4C3A-8127-513428E02E17}"/>
                </a:ext>
              </a:extLst>
            </p:cNvPr>
            <p:cNvSpPr>
              <a:spLocks noEditPoints="1"/>
            </p:cNvSpPr>
            <p:nvPr/>
          </p:nvSpPr>
          <p:spPr bwMode="auto">
            <a:xfrm>
              <a:off x="3386" y="714"/>
              <a:ext cx="291" cy="332"/>
            </a:xfrm>
            <a:custGeom>
              <a:avLst/>
              <a:gdLst>
                <a:gd name="T0" fmla="*/ 291 w 291"/>
                <a:gd name="T1" fmla="*/ 332 h 332"/>
                <a:gd name="T2" fmla="*/ 291 w 291"/>
                <a:gd name="T3" fmla="*/ 0 h 332"/>
                <a:gd name="T4" fmla="*/ 0 w 291"/>
                <a:gd name="T5" fmla="*/ 166 h 332"/>
                <a:gd name="T6" fmla="*/ 291 w 291"/>
                <a:gd name="T7" fmla="*/ 332 h 332"/>
                <a:gd name="T8" fmla="*/ 274 w 291"/>
                <a:gd name="T9" fmla="*/ 166 h 332"/>
                <a:gd name="T10" fmla="*/ 274 w 291"/>
                <a:gd name="T11" fmla="*/ 301 h 332"/>
                <a:gd name="T12" fmla="*/ 35 w 291"/>
                <a:gd name="T13" fmla="*/ 166 h 332"/>
                <a:gd name="T14" fmla="*/ 274 w 291"/>
                <a:gd name="T15" fmla="*/ 31 h 332"/>
                <a:gd name="T16" fmla="*/ 274 w 291"/>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332">
                  <a:moveTo>
                    <a:pt x="291" y="332"/>
                  </a:moveTo>
                  <a:lnTo>
                    <a:pt x="291" y="0"/>
                  </a:lnTo>
                  <a:lnTo>
                    <a:pt x="0" y="166"/>
                  </a:lnTo>
                  <a:lnTo>
                    <a:pt x="291" y="332"/>
                  </a:lnTo>
                  <a:close/>
                  <a:moveTo>
                    <a:pt x="274" y="166"/>
                  </a:moveTo>
                  <a:lnTo>
                    <a:pt x="274" y="301"/>
                  </a:lnTo>
                  <a:lnTo>
                    <a:pt x="35" y="166"/>
                  </a:lnTo>
                  <a:lnTo>
                    <a:pt x="274" y="31"/>
                  </a:lnTo>
                  <a:lnTo>
                    <a:pt x="274"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8" name="Freeform 52">
              <a:extLst>
                <a:ext uri="{FF2B5EF4-FFF2-40B4-BE49-F238E27FC236}">
                  <a16:creationId xmlns:a16="http://schemas.microsoft.com/office/drawing/2014/main" id="{74733014-6DC3-4764-B1BB-28254002F956}"/>
                </a:ext>
              </a:extLst>
            </p:cNvPr>
            <p:cNvSpPr>
              <a:spLocks noEditPoints="1"/>
            </p:cNvSpPr>
            <p:nvPr/>
          </p:nvSpPr>
          <p:spPr bwMode="auto">
            <a:xfrm>
              <a:off x="4771" y="2652"/>
              <a:ext cx="291" cy="248"/>
            </a:xfrm>
            <a:custGeom>
              <a:avLst/>
              <a:gdLst>
                <a:gd name="T0" fmla="*/ 145 w 291"/>
                <a:gd name="T1" fmla="*/ 248 h 248"/>
                <a:gd name="T2" fmla="*/ 291 w 291"/>
                <a:gd name="T3" fmla="*/ 0 h 248"/>
                <a:gd name="T4" fmla="*/ 0 w 291"/>
                <a:gd name="T5" fmla="*/ 0 h 248"/>
                <a:gd name="T6" fmla="*/ 145 w 291"/>
                <a:gd name="T7" fmla="*/ 248 h 248"/>
                <a:gd name="T8" fmla="*/ 145 w 291"/>
                <a:gd name="T9" fmla="*/ 214 h 248"/>
                <a:gd name="T10" fmla="*/ 30 w 291"/>
                <a:gd name="T11" fmla="*/ 18 h 248"/>
                <a:gd name="T12" fmla="*/ 260 w 291"/>
                <a:gd name="T13" fmla="*/ 18 h 248"/>
                <a:gd name="T14" fmla="*/ 145 w 291"/>
                <a:gd name="T15" fmla="*/ 214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48">
                  <a:moveTo>
                    <a:pt x="145" y="248"/>
                  </a:moveTo>
                  <a:lnTo>
                    <a:pt x="291" y="0"/>
                  </a:lnTo>
                  <a:lnTo>
                    <a:pt x="0" y="0"/>
                  </a:lnTo>
                  <a:lnTo>
                    <a:pt x="145" y="248"/>
                  </a:lnTo>
                  <a:close/>
                  <a:moveTo>
                    <a:pt x="145" y="214"/>
                  </a:moveTo>
                  <a:lnTo>
                    <a:pt x="30" y="18"/>
                  </a:lnTo>
                  <a:lnTo>
                    <a:pt x="260" y="18"/>
                  </a:lnTo>
                  <a:lnTo>
                    <a:pt x="145"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9" name="Oval 53">
              <a:extLst>
                <a:ext uri="{FF2B5EF4-FFF2-40B4-BE49-F238E27FC236}">
                  <a16:creationId xmlns:a16="http://schemas.microsoft.com/office/drawing/2014/main" id="{036A5FFE-B3D4-4494-BF96-F3B5887903C7}"/>
                </a:ext>
              </a:extLst>
            </p:cNvPr>
            <p:cNvSpPr>
              <a:spLocks noChangeArrowheads="1"/>
            </p:cNvSpPr>
            <p:nvPr/>
          </p:nvSpPr>
          <p:spPr bwMode="auto">
            <a:xfrm>
              <a:off x="3234" y="474"/>
              <a:ext cx="135" cy="1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0" name="Oval 54">
              <a:extLst>
                <a:ext uri="{FF2B5EF4-FFF2-40B4-BE49-F238E27FC236}">
                  <a16:creationId xmlns:a16="http://schemas.microsoft.com/office/drawing/2014/main" id="{DC0FAF92-1D51-427C-97FD-0B3936180FB8}"/>
                </a:ext>
              </a:extLst>
            </p:cNvPr>
            <p:cNvSpPr>
              <a:spLocks noChangeArrowheads="1"/>
            </p:cNvSpPr>
            <p:nvPr/>
          </p:nvSpPr>
          <p:spPr bwMode="auto">
            <a:xfrm>
              <a:off x="5075" y="646"/>
              <a:ext cx="237" cy="2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1" name="Freeform 56">
              <a:extLst>
                <a:ext uri="{FF2B5EF4-FFF2-40B4-BE49-F238E27FC236}">
                  <a16:creationId xmlns:a16="http://schemas.microsoft.com/office/drawing/2014/main" id="{B32A69B5-9CF0-4D0F-8497-7A986C490ABC}"/>
                </a:ext>
              </a:extLst>
            </p:cNvPr>
            <p:cNvSpPr>
              <a:spLocks/>
            </p:cNvSpPr>
            <p:nvPr/>
          </p:nvSpPr>
          <p:spPr bwMode="auto">
            <a:xfrm>
              <a:off x="4333" y="1212"/>
              <a:ext cx="198" cy="226"/>
            </a:xfrm>
            <a:custGeom>
              <a:avLst/>
              <a:gdLst>
                <a:gd name="T0" fmla="*/ 0 w 198"/>
                <a:gd name="T1" fmla="*/ 57 h 226"/>
                <a:gd name="T2" fmla="*/ 100 w 198"/>
                <a:gd name="T3" fmla="*/ 0 h 226"/>
                <a:gd name="T4" fmla="*/ 198 w 198"/>
                <a:gd name="T5" fmla="*/ 57 h 226"/>
                <a:gd name="T6" fmla="*/ 198 w 198"/>
                <a:gd name="T7" fmla="*/ 170 h 226"/>
                <a:gd name="T8" fmla="*/ 100 w 198"/>
                <a:gd name="T9" fmla="*/ 226 h 226"/>
                <a:gd name="T10" fmla="*/ 0 w 198"/>
                <a:gd name="T11" fmla="*/ 170 h 226"/>
                <a:gd name="T12" fmla="*/ 0 w 198"/>
                <a:gd name="T13" fmla="*/ 57 h 226"/>
              </a:gdLst>
              <a:ahLst/>
              <a:cxnLst>
                <a:cxn ang="0">
                  <a:pos x="T0" y="T1"/>
                </a:cxn>
                <a:cxn ang="0">
                  <a:pos x="T2" y="T3"/>
                </a:cxn>
                <a:cxn ang="0">
                  <a:pos x="T4" y="T5"/>
                </a:cxn>
                <a:cxn ang="0">
                  <a:pos x="T6" y="T7"/>
                </a:cxn>
                <a:cxn ang="0">
                  <a:pos x="T8" y="T9"/>
                </a:cxn>
                <a:cxn ang="0">
                  <a:pos x="T10" y="T11"/>
                </a:cxn>
                <a:cxn ang="0">
                  <a:pos x="T12" y="T13"/>
                </a:cxn>
              </a:cxnLst>
              <a:rect l="0" t="0" r="r" b="b"/>
              <a:pathLst>
                <a:path w="198" h="226">
                  <a:moveTo>
                    <a:pt x="0" y="57"/>
                  </a:moveTo>
                  <a:lnTo>
                    <a:pt x="100" y="0"/>
                  </a:lnTo>
                  <a:lnTo>
                    <a:pt x="198" y="57"/>
                  </a:lnTo>
                  <a:lnTo>
                    <a:pt x="198" y="170"/>
                  </a:lnTo>
                  <a:lnTo>
                    <a:pt x="100" y="226"/>
                  </a:lnTo>
                  <a:lnTo>
                    <a:pt x="0" y="17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2" name="Freeform 57">
              <a:extLst>
                <a:ext uri="{FF2B5EF4-FFF2-40B4-BE49-F238E27FC236}">
                  <a16:creationId xmlns:a16="http://schemas.microsoft.com/office/drawing/2014/main" id="{F7A4D77A-3DF5-476E-A537-E94923C2EB5B}"/>
                </a:ext>
              </a:extLst>
            </p:cNvPr>
            <p:cNvSpPr>
              <a:spLocks/>
            </p:cNvSpPr>
            <p:nvPr/>
          </p:nvSpPr>
          <p:spPr bwMode="auto">
            <a:xfrm>
              <a:off x="5145" y="1418"/>
              <a:ext cx="98" cy="112"/>
            </a:xfrm>
            <a:custGeom>
              <a:avLst/>
              <a:gdLst>
                <a:gd name="T0" fmla="*/ 0 w 98"/>
                <a:gd name="T1" fmla="*/ 29 h 112"/>
                <a:gd name="T2" fmla="*/ 49 w 98"/>
                <a:gd name="T3" fmla="*/ 0 h 112"/>
                <a:gd name="T4" fmla="*/ 98 w 98"/>
                <a:gd name="T5" fmla="*/ 29 h 112"/>
                <a:gd name="T6" fmla="*/ 98 w 98"/>
                <a:gd name="T7" fmla="*/ 83 h 112"/>
                <a:gd name="T8" fmla="*/ 49 w 98"/>
                <a:gd name="T9" fmla="*/ 112 h 112"/>
                <a:gd name="T10" fmla="*/ 0 w 98"/>
                <a:gd name="T11" fmla="*/ 83 h 112"/>
                <a:gd name="T12" fmla="*/ 0 w 98"/>
                <a:gd name="T13" fmla="*/ 29 h 112"/>
              </a:gdLst>
              <a:ahLst/>
              <a:cxnLst>
                <a:cxn ang="0">
                  <a:pos x="T0" y="T1"/>
                </a:cxn>
                <a:cxn ang="0">
                  <a:pos x="T2" y="T3"/>
                </a:cxn>
                <a:cxn ang="0">
                  <a:pos x="T4" y="T5"/>
                </a:cxn>
                <a:cxn ang="0">
                  <a:pos x="T6" y="T7"/>
                </a:cxn>
                <a:cxn ang="0">
                  <a:pos x="T8" y="T9"/>
                </a:cxn>
                <a:cxn ang="0">
                  <a:pos x="T10" y="T11"/>
                </a:cxn>
                <a:cxn ang="0">
                  <a:pos x="T12" y="T13"/>
                </a:cxn>
              </a:cxnLst>
              <a:rect l="0" t="0" r="r" b="b"/>
              <a:pathLst>
                <a:path w="98" h="112">
                  <a:moveTo>
                    <a:pt x="0" y="29"/>
                  </a:moveTo>
                  <a:lnTo>
                    <a:pt x="49" y="0"/>
                  </a:lnTo>
                  <a:lnTo>
                    <a:pt x="98" y="29"/>
                  </a:lnTo>
                  <a:lnTo>
                    <a:pt x="98" y="83"/>
                  </a:lnTo>
                  <a:lnTo>
                    <a:pt x="49" y="112"/>
                  </a:lnTo>
                  <a:lnTo>
                    <a:pt x="0" y="83"/>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3" name="Freeform 58">
              <a:extLst>
                <a:ext uri="{FF2B5EF4-FFF2-40B4-BE49-F238E27FC236}">
                  <a16:creationId xmlns:a16="http://schemas.microsoft.com/office/drawing/2014/main" id="{065557F0-D667-4859-9505-AA418FD55E13}"/>
                </a:ext>
              </a:extLst>
            </p:cNvPr>
            <p:cNvSpPr>
              <a:spLocks/>
            </p:cNvSpPr>
            <p:nvPr/>
          </p:nvSpPr>
          <p:spPr bwMode="auto">
            <a:xfrm>
              <a:off x="3525" y="829"/>
              <a:ext cx="89" cy="102"/>
            </a:xfrm>
            <a:custGeom>
              <a:avLst/>
              <a:gdLst>
                <a:gd name="T0" fmla="*/ 0 w 89"/>
                <a:gd name="T1" fmla="*/ 51 h 102"/>
                <a:gd name="T2" fmla="*/ 45 w 89"/>
                <a:gd name="T3" fmla="*/ 26 h 102"/>
                <a:gd name="T4" fmla="*/ 89 w 89"/>
                <a:gd name="T5" fmla="*/ 0 h 102"/>
                <a:gd name="T6" fmla="*/ 89 w 89"/>
                <a:gd name="T7" fmla="*/ 51 h 102"/>
                <a:gd name="T8" fmla="*/ 89 w 89"/>
                <a:gd name="T9" fmla="*/ 102 h 102"/>
                <a:gd name="T10" fmla="*/ 45 w 89"/>
                <a:gd name="T11" fmla="*/ 76 h 102"/>
                <a:gd name="T12" fmla="*/ 0 w 89"/>
                <a:gd name="T13" fmla="*/ 51 h 102"/>
              </a:gdLst>
              <a:ahLst/>
              <a:cxnLst>
                <a:cxn ang="0">
                  <a:pos x="T0" y="T1"/>
                </a:cxn>
                <a:cxn ang="0">
                  <a:pos x="T2" y="T3"/>
                </a:cxn>
                <a:cxn ang="0">
                  <a:pos x="T4" y="T5"/>
                </a:cxn>
                <a:cxn ang="0">
                  <a:pos x="T6" y="T7"/>
                </a:cxn>
                <a:cxn ang="0">
                  <a:pos x="T8" y="T9"/>
                </a:cxn>
                <a:cxn ang="0">
                  <a:pos x="T10" y="T11"/>
                </a:cxn>
                <a:cxn ang="0">
                  <a:pos x="T12" y="T13"/>
                </a:cxn>
              </a:cxnLst>
              <a:rect l="0" t="0" r="r" b="b"/>
              <a:pathLst>
                <a:path w="89" h="102">
                  <a:moveTo>
                    <a:pt x="0" y="51"/>
                  </a:moveTo>
                  <a:lnTo>
                    <a:pt x="45" y="26"/>
                  </a:lnTo>
                  <a:lnTo>
                    <a:pt x="89" y="0"/>
                  </a:lnTo>
                  <a:lnTo>
                    <a:pt x="89" y="51"/>
                  </a:lnTo>
                  <a:lnTo>
                    <a:pt x="89" y="102"/>
                  </a:lnTo>
                  <a:lnTo>
                    <a:pt x="45" y="76"/>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4" name="Freeform 59">
              <a:extLst>
                <a:ext uri="{FF2B5EF4-FFF2-40B4-BE49-F238E27FC236}">
                  <a16:creationId xmlns:a16="http://schemas.microsoft.com/office/drawing/2014/main" id="{7840F444-3EB0-4630-BF9C-7FB2FA63B035}"/>
                </a:ext>
              </a:extLst>
            </p:cNvPr>
            <p:cNvSpPr>
              <a:spLocks/>
            </p:cNvSpPr>
            <p:nvPr/>
          </p:nvSpPr>
          <p:spPr bwMode="auto">
            <a:xfrm>
              <a:off x="4872" y="2706"/>
              <a:ext cx="88" cy="76"/>
            </a:xfrm>
            <a:custGeom>
              <a:avLst/>
              <a:gdLst>
                <a:gd name="T0" fmla="*/ 44 w 88"/>
                <a:gd name="T1" fmla="*/ 76 h 76"/>
                <a:gd name="T2" fmla="*/ 22 w 88"/>
                <a:gd name="T3" fmla="*/ 37 h 76"/>
                <a:gd name="T4" fmla="*/ 0 w 88"/>
                <a:gd name="T5" fmla="*/ 0 h 76"/>
                <a:gd name="T6" fmla="*/ 44 w 88"/>
                <a:gd name="T7" fmla="*/ 0 h 76"/>
                <a:gd name="T8" fmla="*/ 88 w 88"/>
                <a:gd name="T9" fmla="*/ 0 h 76"/>
                <a:gd name="T10" fmla="*/ 66 w 88"/>
                <a:gd name="T11" fmla="*/ 37 h 76"/>
                <a:gd name="T12" fmla="*/ 44 w 88"/>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88" h="76">
                  <a:moveTo>
                    <a:pt x="44" y="76"/>
                  </a:moveTo>
                  <a:lnTo>
                    <a:pt x="22" y="37"/>
                  </a:lnTo>
                  <a:lnTo>
                    <a:pt x="0" y="0"/>
                  </a:lnTo>
                  <a:lnTo>
                    <a:pt x="44" y="0"/>
                  </a:lnTo>
                  <a:lnTo>
                    <a:pt x="88" y="0"/>
                  </a:lnTo>
                  <a:lnTo>
                    <a:pt x="66" y="37"/>
                  </a:lnTo>
                  <a:lnTo>
                    <a:pt x="4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sp>
        <p:nvSpPr>
          <p:cNvPr id="71" name="文本框 70">
            <a:extLst>
              <a:ext uri="{FF2B5EF4-FFF2-40B4-BE49-F238E27FC236}">
                <a16:creationId xmlns:a16="http://schemas.microsoft.com/office/drawing/2014/main" id="{A1318570-2AF4-4718-81A8-278B79C90F37}"/>
              </a:ext>
            </a:extLst>
          </p:cNvPr>
          <p:cNvSpPr txBox="1"/>
          <p:nvPr/>
        </p:nvSpPr>
        <p:spPr>
          <a:xfrm flipH="1">
            <a:off x="3642548" y="2154701"/>
            <a:ext cx="4906903" cy="2431371"/>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lnSpc>
                <a:spcPct val="150000"/>
              </a:lnSpc>
            </a:pPr>
            <a:r>
              <a:rPr lang="en-US" altLang="zh-CN" sz="5400" dirty="0">
                <a:ln w="6350">
                  <a:noFill/>
                </a:ln>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ĐỊNH LUẬT TUẦN HOÀN</a:t>
            </a:r>
            <a:endParaRPr lang="zh-CN" altLang="en-US" sz="5400" dirty="0">
              <a:ln w="6350">
                <a:noFill/>
              </a:ln>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7" name="组合 66">
            <a:extLst>
              <a:ext uri="{FF2B5EF4-FFF2-40B4-BE49-F238E27FC236}">
                <a16:creationId xmlns:a16="http://schemas.microsoft.com/office/drawing/2014/main" id="{9BF431FF-9D1C-4345-8A16-DD50BE8CBB0D}"/>
              </a:ext>
            </a:extLst>
          </p:cNvPr>
          <p:cNvGrpSpPr/>
          <p:nvPr/>
        </p:nvGrpSpPr>
        <p:grpSpPr>
          <a:xfrm>
            <a:off x="2344618" y="2828836"/>
            <a:ext cx="1074912" cy="1200329"/>
            <a:chOff x="5523005" y="2149368"/>
            <a:chExt cx="642258" cy="717194"/>
          </a:xfrm>
        </p:grpSpPr>
        <p:sp>
          <p:nvSpPr>
            <p:cNvPr id="68" name="椭圆 67">
              <a:extLst>
                <a:ext uri="{FF2B5EF4-FFF2-40B4-BE49-F238E27FC236}">
                  <a16:creationId xmlns:a16="http://schemas.microsoft.com/office/drawing/2014/main" id="{00CFEF1C-4673-4560-80A4-639C9E9EC30E}"/>
                </a:ext>
              </a:extLst>
            </p:cNvPr>
            <p:cNvSpPr/>
            <p:nvPr/>
          </p:nvSpPr>
          <p:spPr>
            <a:xfrm>
              <a:off x="5523005" y="2186837"/>
              <a:ext cx="642258" cy="642258"/>
            </a:xfrm>
            <a:prstGeom prst="ellipse">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dirty="0">
                <a:solidFill>
                  <a:srgbClr val="363F4A"/>
                </a:solidFill>
                <a:latin typeface="微软雅黑" panose="020B0503020204020204" pitchFamily="34" charset="-122"/>
                <a:ea typeface="微软雅黑" panose="020B0503020204020204" pitchFamily="34" charset="-122"/>
              </a:endParaRPr>
            </a:p>
          </p:txBody>
        </p:sp>
        <p:sp>
          <p:nvSpPr>
            <p:cNvPr id="69" name="文本框 68">
              <a:extLst>
                <a:ext uri="{FF2B5EF4-FFF2-40B4-BE49-F238E27FC236}">
                  <a16:creationId xmlns:a16="http://schemas.microsoft.com/office/drawing/2014/main" id="{8FDB38D9-4D41-4C5F-9B97-C4F1395D92C2}"/>
                </a:ext>
              </a:extLst>
            </p:cNvPr>
            <p:cNvSpPr txBox="1"/>
            <p:nvPr/>
          </p:nvSpPr>
          <p:spPr>
            <a:xfrm>
              <a:off x="5693808" y="2149368"/>
              <a:ext cx="324883" cy="717194"/>
            </a:xfrm>
            <a:prstGeom prst="rect">
              <a:avLst/>
            </a:prstGeom>
            <a:noFill/>
            <a:ln>
              <a:noFill/>
            </a:ln>
          </p:spPr>
          <p:txBody>
            <a:bodyPr wrap="none" rtlCol="0">
              <a:spAutoFit/>
            </a:bodyPr>
            <a:lstStyle/>
            <a:p>
              <a:r>
                <a:rPr lang="en-US" altLang="zh-CN" sz="7200" b="1">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I</a:t>
              </a:r>
              <a:endParaRPr lang="zh-CN" altLang="en-US" sz="72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2029292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p:cTn id="18" dur="500" fill="hold"/>
                                        <p:tgtEl>
                                          <p:spTgt spid="67"/>
                                        </p:tgtEl>
                                        <p:attrNameLst>
                                          <p:attrName>ppt_w</p:attrName>
                                        </p:attrNameLst>
                                      </p:cBhvr>
                                      <p:tavLst>
                                        <p:tav tm="0">
                                          <p:val>
                                            <p:fltVal val="0"/>
                                          </p:val>
                                        </p:tav>
                                        <p:tav tm="100000">
                                          <p:val>
                                            <p:strVal val="#ppt_w"/>
                                          </p:val>
                                        </p:tav>
                                      </p:tavLst>
                                    </p:anim>
                                    <p:anim calcmode="lin" valueType="num">
                                      <p:cBhvr>
                                        <p:cTn id="19" dur="500" fill="hold"/>
                                        <p:tgtEl>
                                          <p:spTgt spid="67"/>
                                        </p:tgtEl>
                                        <p:attrNameLst>
                                          <p:attrName>ppt_h</p:attrName>
                                        </p:attrNameLst>
                                      </p:cBhvr>
                                      <p:tavLst>
                                        <p:tav tm="0">
                                          <p:val>
                                            <p:fltVal val="0"/>
                                          </p:val>
                                        </p:tav>
                                        <p:tav tm="100000">
                                          <p:val>
                                            <p:strVal val="#ppt_h"/>
                                          </p:val>
                                        </p:tav>
                                      </p:tavLst>
                                    </p:anim>
                                    <p:animEffect transition="in" filter="fade">
                                      <p:cBhvr>
                                        <p:cTn id="20" dur="500"/>
                                        <p:tgtEl>
                                          <p:spTgt spid="67"/>
                                        </p:tgtEl>
                                      </p:cBhvr>
                                    </p:animEffect>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ppt_x"/>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3485428-7C64-450D-9C5B-B940EE357179}"/>
              </a:ext>
            </a:extLst>
          </p:cNvPr>
          <p:cNvSpPr/>
          <p:nvPr/>
        </p:nvSpPr>
        <p:spPr>
          <a:xfrm>
            <a:off x="2840476" y="1770434"/>
            <a:ext cx="8856631" cy="3939702"/>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1492B64A-209C-4D3F-B2A7-A23C5E41AB0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6331" y="1219402"/>
            <a:ext cx="5216863" cy="5216863"/>
          </a:xfrm>
          <a:prstGeom prst="rect">
            <a:avLst/>
          </a:prstGeom>
        </p:spPr>
      </p:pic>
      <p:sp>
        <p:nvSpPr>
          <p:cNvPr id="4" name="文本框 70">
            <a:extLst>
              <a:ext uri="{FF2B5EF4-FFF2-40B4-BE49-F238E27FC236}">
                <a16:creationId xmlns:a16="http://schemas.microsoft.com/office/drawing/2014/main" id="{317B709D-9203-436F-A4B9-A49F2D510224}"/>
              </a:ext>
            </a:extLst>
          </p:cNvPr>
          <p:cNvSpPr txBox="1"/>
          <p:nvPr/>
        </p:nvSpPr>
        <p:spPr>
          <a:xfrm flipH="1">
            <a:off x="5286581" y="2339901"/>
            <a:ext cx="6410526" cy="2800767"/>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Những</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tính</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chất</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nào </a:t>
            </a:r>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biến</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đổi</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tuần</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đơn</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chất</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và</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hợp</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chất</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nguyên</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tố</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0" i="1"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a:t>
            </a:r>
            <a:endParaRPr lang="zh-CN" altLang="en-US" sz="4400" b="0" i="1"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41213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3485428-7C64-450D-9C5B-B940EE357179}"/>
              </a:ext>
            </a:extLst>
          </p:cNvPr>
          <p:cNvSpPr/>
          <p:nvPr/>
        </p:nvSpPr>
        <p:spPr>
          <a:xfrm>
            <a:off x="378782" y="596235"/>
            <a:ext cx="3621933" cy="664783"/>
          </a:xfrm>
          <a:prstGeom prst="roundRect">
            <a:avLst/>
          </a:prstGeom>
          <a:solidFill>
            <a:schemeClr val="accent4">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文本框 70">
            <a:extLst>
              <a:ext uri="{FF2B5EF4-FFF2-40B4-BE49-F238E27FC236}">
                <a16:creationId xmlns:a16="http://schemas.microsoft.com/office/drawing/2014/main" id="{317B709D-9203-436F-A4B9-A49F2D510224}"/>
              </a:ext>
            </a:extLst>
          </p:cNvPr>
          <p:cNvSpPr txBox="1"/>
          <p:nvPr/>
        </p:nvSpPr>
        <p:spPr>
          <a:xfrm flipH="1">
            <a:off x="422557" y="677109"/>
            <a:ext cx="3490610" cy="523220"/>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Bán</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kính</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nguyên</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tử</a:t>
            </a:r>
            <a:endParaRPr lang="zh-CN" altLang="en-US"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Rectangle: Rounded Corners 4">
            <a:extLst>
              <a:ext uri="{FF2B5EF4-FFF2-40B4-BE49-F238E27FC236}">
                <a16:creationId xmlns:a16="http://schemas.microsoft.com/office/drawing/2014/main" id="{A155ED19-865B-44BE-8D05-43FB213974E1}"/>
              </a:ext>
            </a:extLst>
          </p:cNvPr>
          <p:cNvSpPr/>
          <p:nvPr/>
        </p:nvSpPr>
        <p:spPr>
          <a:xfrm>
            <a:off x="4969429" y="1085394"/>
            <a:ext cx="2316804" cy="664783"/>
          </a:xfrm>
          <a:prstGeom prst="roundRect">
            <a:avLst/>
          </a:prstGeom>
          <a:solidFill>
            <a:schemeClr val="accent6">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文本框 70">
            <a:extLst>
              <a:ext uri="{FF2B5EF4-FFF2-40B4-BE49-F238E27FC236}">
                <a16:creationId xmlns:a16="http://schemas.microsoft.com/office/drawing/2014/main" id="{90650007-8B57-460C-A755-9B3ACEFB1105}"/>
              </a:ext>
            </a:extLst>
          </p:cNvPr>
          <p:cNvSpPr txBox="1"/>
          <p:nvPr/>
        </p:nvSpPr>
        <p:spPr>
          <a:xfrm flipH="1">
            <a:off x="5013203" y="1154710"/>
            <a:ext cx="2273029" cy="523220"/>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Độ</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âm</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điện</a:t>
            </a:r>
            <a:endParaRPr lang="zh-CN" altLang="en-US"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26" name="Picture 2">
            <a:extLst>
              <a:ext uri="{FF2B5EF4-FFF2-40B4-BE49-F238E27FC236}">
                <a16:creationId xmlns:a16="http://schemas.microsoft.com/office/drawing/2014/main" id="{A57D4528-F456-4691-A515-DA7B3F1F9C3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716335" y="167924"/>
            <a:ext cx="708500" cy="708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óa học">
            <a:extLst>
              <a:ext uri="{FF2B5EF4-FFF2-40B4-BE49-F238E27FC236}">
                <a16:creationId xmlns:a16="http://schemas.microsoft.com/office/drawing/2014/main" id="{B4CD3D63-484A-4071-B816-4AF06845B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441" y="560275"/>
            <a:ext cx="632298" cy="6322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0BDA99FF-AB8A-46E1-8EAE-421CDEF021AA}"/>
              </a:ext>
            </a:extLst>
          </p:cNvPr>
          <p:cNvSpPr/>
          <p:nvPr/>
        </p:nvSpPr>
        <p:spPr>
          <a:xfrm>
            <a:off x="9197718" y="754468"/>
            <a:ext cx="2316804" cy="664783"/>
          </a:xfrm>
          <a:prstGeom prst="roundRect">
            <a:avLst/>
          </a:prstGeom>
          <a:solidFill>
            <a:schemeClr val="accent2">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文本框 70">
            <a:extLst>
              <a:ext uri="{FF2B5EF4-FFF2-40B4-BE49-F238E27FC236}">
                <a16:creationId xmlns:a16="http://schemas.microsoft.com/office/drawing/2014/main" id="{C034C955-E44D-472F-A33F-D9FDF73FFA94}"/>
              </a:ext>
            </a:extLst>
          </p:cNvPr>
          <p:cNvSpPr txBox="1"/>
          <p:nvPr/>
        </p:nvSpPr>
        <p:spPr>
          <a:xfrm flipH="1">
            <a:off x="9241492" y="823784"/>
            <a:ext cx="2273029" cy="523220"/>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Tính</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kim</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loại</a:t>
            </a:r>
            <a:endParaRPr lang="zh-CN" altLang="en-US"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30" name="Picture 6" descr="Bình giữ nhiệt">
            <a:extLst>
              <a:ext uri="{FF2B5EF4-FFF2-40B4-BE49-F238E27FC236}">
                <a16:creationId xmlns:a16="http://schemas.microsoft.com/office/drawing/2014/main" id="{8667C44D-6F1C-433B-9833-C1373D37D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010" y="128204"/>
            <a:ext cx="748220" cy="74822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B74DAC35-1683-4202-A0AB-A2DAD3192DEF}"/>
              </a:ext>
            </a:extLst>
          </p:cNvPr>
          <p:cNvSpPr/>
          <p:nvPr/>
        </p:nvSpPr>
        <p:spPr>
          <a:xfrm>
            <a:off x="8413426" y="3310218"/>
            <a:ext cx="2316804" cy="664783"/>
          </a:xfrm>
          <a:prstGeom prst="roundRect">
            <a:avLst/>
          </a:prstGeom>
          <a:solidFill>
            <a:schemeClr val="accent4">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文本框 70">
            <a:extLst>
              <a:ext uri="{FF2B5EF4-FFF2-40B4-BE49-F238E27FC236}">
                <a16:creationId xmlns:a16="http://schemas.microsoft.com/office/drawing/2014/main" id="{3FF1305C-C489-4FBC-84E9-7479CE4D64BD}"/>
              </a:ext>
            </a:extLst>
          </p:cNvPr>
          <p:cNvSpPr txBox="1"/>
          <p:nvPr/>
        </p:nvSpPr>
        <p:spPr>
          <a:xfrm flipH="1">
            <a:off x="8457200" y="3379534"/>
            <a:ext cx="2273029" cy="523220"/>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Tính</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phi </a:t>
            </a:r>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kim</a:t>
            </a:r>
            <a:endParaRPr lang="zh-CN" altLang="en-US"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32" name="Picture 8" descr="Phòng thí nghiệm">
            <a:extLst>
              <a:ext uri="{FF2B5EF4-FFF2-40B4-BE49-F238E27FC236}">
                <a16:creationId xmlns:a16="http://schemas.microsoft.com/office/drawing/2014/main" id="{50BF4E36-C869-498E-8229-1702B3D510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1322" y="2745589"/>
            <a:ext cx="664783" cy="66478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6C885048-55F2-4CE6-9102-100F013A23B4}"/>
              </a:ext>
            </a:extLst>
          </p:cNvPr>
          <p:cNvSpPr/>
          <p:nvPr/>
        </p:nvSpPr>
        <p:spPr>
          <a:xfrm>
            <a:off x="9397502" y="5438749"/>
            <a:ext cx="2316804" cy="664783"/>
          </a:xfrm>
          <a:prstGeom prst="roundRect">
            <a:avLst/>
          </a:prstGeom>
          <a:solidFill>
            <a:schemeClr val="accent6">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文本框 70">
            <a:extLst>
              <a:ext uri="{FF2B5EF4-FFF2-40B4-BE49-F238E27FC236}">
                <a16:creationId xmlns:a16="http://schemas.microsoft.com/office/drawing/2014/main" id="{5070C214-082D-49AD-A82B-F882EBF782C9}"/>
              </a:ext>
            </a:extLst>
          </p:cNvPr>
          <p:cNvSpPr txBox="1"/>
          <p:nvPr/>
        </p:nvSpPr>
        <p:spPr>
          <a:xfrm flipH="1">
            <a:off x="9441276" y="5508065"/>
            <a:ext cx="2273029" cy="523220"/>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Tính</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acid</a:t>
            </a:r>
            <a:endParaRPr lang="zh-CN" altLang="en-US"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055D28B0-785E-4574-BA1C-EE132F5A9E84}"/>
              </a:ext>
            </a:extLst>
          </p:cNvPr>
          <p:cNvSpPr/>
          <p:nvPr/>
        </p:nvSpPr>
        <p:spPr>
          <a:xfrm>
            <a:off x="4969429" y="5858739"/>
            <a:ext cx="2316804" cy="664783"/>
          </a:xfrm>
          <a:prstGeom prst="roundRect">
            <a:avLst/>
          </a:prstGeom>
          <a:solidFill>
            <a:schemeClr val="accent2">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文本框 70">
            <a:extLst>
              <a:ext uri="{FF2B5EF4-FFF2-40B4-BE49-F238E27FC236}">
                <a16:creationId xmlns:a16="http://schemas.microsoft.com/office/drawing/2014/main" id="{DBF2BD2F-22BE-42A9-A975-B14DB860EAE3}"/>
              </a:ext>
            </a:extLst>
          </p:cNvPr>
          <p:cNvSpPr txBox="1"/>
          <p:nvPr/>
        </p:nvSpPr>
        <p:spPr>
          <a:xfrm flipH="1">
            <a:off x="5013203" y="5928055"/>
            <a:ext cx="2273029" cy="523220"/>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Tính</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base</a:t>
            </a:r>
            <a:endParaRPr lang="zh-CN" altLang="en-US"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4327EBE5-7C6A-4794-A9A3-F09C16BC5F27}"/>
              </a:ext>
            </a:extLst>
          </p:cNvPr>
          <p:cNvSpPr/>
          <p:nvPr/>
        </p:nvSpPr>
        <p:spPr>
          <a:xfrm>
            <a:off x="654908" y="3865565"/>
            <a:ext cx="3126259" cy="1830899"/>
          </a:xfrm>
          <a:prstGeom prst="roundRect">
            <a:avLst/>
          </a:prstGeom>
          <a:solidFill>
            <a:schemeClr val="accent6">
              <a:lumMod val="20000"/>
              <a:lumOff val="80000"/>
            </a:schemeClr>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文本框 70">
            <a:extLst>
              <a:ext uri="{FF2B5EF4-FFF2-40B4-BE49-F238E27FC236}">
                <a16:creationId xmlns:a16="http://schemas.microsoft.com/office/drawing/2014/main" id="{029FFEE0-BACB-46AB-9690-B51E68D04E0B}"/>
              </a:ext>
            </a:extLst>
          </p:cNvPr>
          <p:cNvSpPr txBox="1"/>
          <p:nvPr/>
        </p:nvSpPr>
        <p:spPr>
          <a:xfrm flipH="1">
            <a:off x="764296" y="4228292"/>
            <a:ext cx="3016760" cy="1384995"/>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Hóa</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trị</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cao</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nhất</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trong</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hợp</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chất</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với</a:t>
            </a:r>
            <a:r>
              <a:rPr lang="en-US" altLang="zh-CN"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oxygen</a:t>
            </a:r>
            <a:endParaRPr lang="zh-CN" altLang="en-US" sz="2800"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34" name="Picture 10" descr="Hóa học">
            <a:extLst>
              <a:ext uri="{FF2B5EF4-FFF2-40B4-BE49-F238E27FC236}">
                <a16:creationId xmlns:a16="http://schemas.microsoft.com/office/drawing/2014/main" id="{928B3159-BC1B-42D6-8204-617AA33C83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8083" y="4786195"/>
            <a:ext cx="748220" cy="7482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hòng thí nghiệm">
            <a:extLst>
              <a:ext uri="{FF2B5EF4-FFF2-40B4-BE49-F238E27FC236}">
                <a16:creationId xmlns:a16="http://schemas.microsoft.com/office/drawing/2014/main" id="{653A58D9-3D1C-4638-B38E-860CFCE158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8441" y="5239177"/>
            <a:ext cx="748220" cy="74822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ình giữ nhiệt">
            <a:extLst>
              <a:ext uri="{FF2B5EF4-FFF2-40B4-BE49-F238E27FC236}">
                <a16:creationId xmlns:a16="http://schemas.microsoft.com/office/drawing/2014/main" id="{C1C1FD69-F68B-4F5F-828F-E4B3A5759D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7803" y="3429000"/>
            <a:ext cx="698191" cy="6981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9A19962-514A-5C23-A1F8-5148AB8104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1301" y="1616261"/>
            <a:ext cx="3756832" cy="3756832"/>
          </a:xfrm>
          <a:prstGeom prst="rect">
            <a:avLst/>
          </a:prstGeom>
        </p:spPr>
      </p:pic>
      <p:sp>
        <p:nvSpPr>
          <p:cNvPr id="28" name="TextBox 27">
            <a:extLst>
              <a:ext uri="{FF2B5EF4-FFF2-40B4-BE49-F238E27FC236}">
                <a16:creationId xmlns:a16="http://schemas.microsoft.com/office/drawing/2014/main" id="{277A6CCB-1731-F22E-31C9-565F33EB3E69}"/>
              </a:ext>
            </a:extLst>
          </p:cNvPr>
          <p:cNvSpPr txBox="1"/>
          <p:nvPr/>
        </p:nvSpPr>
        <p:spPr>
          <a:xfrm>
            <a:off x="5337037" y="3548559"/>
            <a:ext cx="1393372" cy="523220"/>
          </a:xfrm>
          <a:prstGeom prst="rect">
            <a:avLst/>
          </a:prstGeom>
          <a:solidFill>
            <a:srgbClr val="FFCCCC"/>
          </a:solid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Lời giải</a:t>
            </a:r>
            <a:endParaRPr lang="vi-VN"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399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 calcmode="lin" valueType="num">
                                      <p:cBhvr>
                                        <p:cTn id="35" dur="500" fill="hold"/>
                                        <p:tgtEl>
                                          <p:spTgt spid="1030"/>
                                        </p:tgtEl>
                                        <p:attrNameLst>
                                          <p:attrName>ppt_w</p:attrName>
                                        </p:attrNameLst>
                                      </p:cBhvr>
                                      <p:tavLst>
                                        <p:tav tm="0">
                                          <p:val>
                                            <p:fltVal val="0"/>
                                          </p:val>
                                        </p:tav>
                                        <p:tav tm="100000">
                                          <p:val>
                                            <p:strVal val="#ppt_w"/>
                                          </p:val>
                                        </p:tav>
                                      </p:tavLst>
                                    </p:anim>
                                    <p:anim calcmode="lin" valueType="num">
                                      <p:cBhvr>
                                        <p:cTn id="36" dur="500" fill="hold"/>
                                        <p:tgtEl>
                                          <p:spTgt spid="1030"/>
                                        </p:tgtEl>
                                        <p:attrNameLst>
                                          <p:attrName>ppt_h</p:attrName>
                                        </p:attrNameLst>
                                      </p:cBhvr>
                                      <p:tavLst>
                                        <p:tav tm="0">
                                          <p:val>
                                            <p:fltVal val="0"/>
                                          </p:val>
                                        </p:tav>
                                        <p:tav tm="100000">
                                          <p:val>
                                            <p:strVal val="#ppt_h"/>
                                          </p:val>
                                        </p:tav>
                                      </p:tavLst>
                                    </p:anim>
                                    <p:animEffect transition="in" filter="fade">
                                      <p:cBhvr>
                                        <p:cTn id="37" dur="500"/>
                                        <p:tgtEl>
                                          <p:spTgt spid="103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32"/>
                                        </p:tgtEl>
                                        <p:attrNameLst>
                                          <p:attrName>style.visibility</p:attrName>
                                        </p:attrNameLst>
                                      </p:cBhvr>
                                      <p:to>
                                        <p:strVal val="visible"/>
                                      </p:to>
                                    </p:set>
                                    <p:anim calcmode="lin" valueType="num">
                                      <p:cBhvr>
                                        <p:cTn id="49" dur="500" fill="hold"/>
                                        <p:tgtEl>
                                          <p:spTgt spid="1032"/>
                                        </p:tgtEl>
                                        <p:attrNameLst>
                                          <p:attrName>ppt_w</p:attrName>
                                        </p:attrNameLst>
                                      </p:cBhvr>
                                      <p:tavLst>
                                        <p:tav tm="0">
                                          <p:val>
                                            <p:fltVal val="0"/>
                                          </p:val>
                                        </p:tav>
                                        <p:tav tm="100000">
                                          <p:val>
                                            <p:strVal val="#ppt_w"/>
                                          </p:val>
                                        </p:tav>
                                      </p:tavLst>
                                    </p:anim>
                                    <p:anim calcmode="lin" valueType="num">
                                      <p:cBhvr>
                                        <p:cTn id="50" dur="500" fill="hold"/>
                                        <p:tgtEl>
                                          <p:spTgt spid="1032"/>
                                        </p:tgtEl>
                                        <p:attrNameLst>
                                          <p:attrName>ppt_h</p:attrName>
                                        </p:attrNameLst>
                                      </p:cBhvr>
                                      <p:tavLst>
                                        <p:tav tm="0">
                                          <p:val>
                                            <p:fltVal val="0"/>
                                          </p:val>
                                        </p:tav>
                                        <p:tav tm="100000">
                                          <p:val>
                                            <p:strVal val="#ppt_h"/>
                                          </p:val>
                                        </p:tav>
                                      </p:tavLst>
                                    </p:anim>
                                    <p:animEffect transition="in" filter="fade">
                                      <p:cBhvr>
                                        <p:cTn id="51" dur="500"/>
                                        <p:tgtEl>
                                          <p:spTgt spid="1032"/>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034"/>
                                        </p:tgtEl>
                                        <p:attrNameLst>
                                          <p:attrName>style.visibility</p:attrName>
                                        </p:attrNameLst>
                                      </p:cBhvr>
                                      <p:to>
                                        <p:strVal val="visible"/>
                                      </p:to>
                                    </p:set>
                                    <p:anim calcmode="lin" valueType="num">
                                      <p:cBhvr>
                                        <p:cTn id="63" dur="500" fill="hold"/>
                                        <p:tgtEl>
                                          <p:spTgt spid="1034"/>
                                        </p:tgtEl>
                                        <p:attrNameLst>
                                          <p:attrName>ppt_w</p:attrName>
                                        </p:attrNameLst>
                                      </p:cBhvr>
                                      <p:tavLst>
                                        <p:tav tm="0">
                                          <p:val>
                                            <p:fltVal val="0"/>
                                          </p:val>
                                        </p:tav>
                                        <p:tav tm="100000">
                                          <p:val>
                                            <p:strVal val="#ppt_w"/>
                                          </p:val>
                                        </p:tav>
                                      </p:tavLst>
                                    </p:anim>
                                    <p:anim calcmode="lin" valueType="num">
                                      <p:cBhvr>
                                        <p:cTn id="64" dur="500" fill="hold"/>
                                        <p:tgtEl>
                                          <p:spTgt spid="1034"/>
                                        </p:tgtEl>
                                        <p:attrNameLst>
                                          <p:attrName>ppt_h</p:attrName>
                                        </p:attrNameLst>
                                      </p:cBhvr>
                                      <p:tavLst>
                                        <p:tav tm="0">
                                          <p:val>
                                            <p:fltVal val="0"/>
                                          </p:val>
                                        </p:tav>
                                        <p:tav tm="100000">
                                          <p:val>
                                            <p:strVal val="#ppt_h"/>
                                          </p:val>
                                        </p:tav>
                                      </p:tavLst>
                                    </p:anim>
                                    <p:animEffect transition="in" filter="fade">
                                      <p:cBhvr>
                                        <p:cTn id="65" dur="500"/>
                                        <p:tgtEl>
                                          <p:spTgt spid="1034"/>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036"/>
                                        </p:tgtEl>
                                        <p:attrNameLst>
                                          <p:attrName>style.visibility</p:attrName>
                                        </p:attrNameLst>
                                      </p:cBhvr>
                                      <p:to>
                                        <p:strVal val="visible"/>
                                      </p:to>
                                    </p:set>
                                    <p:anim calcmode="lin" valueType="num">
                                      <p:cBhvr>
                                        <p:cTn id="77" dur="500" fill="hold"/>
                                        <p:tgtEl>
                                          <p:spTgt spid="1036"/>
                                        </p:tgtEl>
                                        <p:attrNameLst>
                                          <p:attrName>ppt_w</p:attrName>
                                        </p:attrNameLst>
                                      </p:cBhvr>
                                      <p:tavLst>
                                        <p:tav tm="0">
                                          <p:val>
                                            <p:fltVal val="0"/>
                                          </p:val>
                                        </p:tav>
                                        <p:tav tm="100000">
                                          <p:val>
                                            <p:strVal val="#ppt_w"/>
                                          </p:val>
                                        </p:tav>
                                      </p:tavLst>
                                    </p:anim>
                                    <p:anim calcmode="lin" valueType="num">
                                      <p:cBhvr>
                                        <p:cTn id="78" dur="500" fill="hold"/>
                                        <p:tgtEl>
                                          <p:spTgt spid="1036"/>
                                        </p:tgtEl>
                                        <p:attrNameLst>
                                          <p:attrName>ppt_h</p:attrName>
                                        </p:attrNameLst>
                                      </p:cBhvr>
                                      <p:tavLst>
                                        <p:tav tm="0">
                                          <p:val>
                                            <p:fltVal val="0"/>
                                          </p:val>
                                        </p:tav>
                                        <p:tav tm="100000">
                                          <p:val>
                                            <p:strVal val="#ppt_h"/>
                                          </p:val>
                                        </p:tav>
                                      </p:tavLst>
                                    </p:anim>
                                    <p:animEffect transition="in" filter="fade">
                                      <p:cBhvr>
                                        <p:cTn id="79" dur="500"/>
                                        <p:tgtEl>
                                          <p:spTgt spid="1036"/>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1038"/>
                                        </p:tgtEl>
                                        <p:attrNameLst>
                                          <p:attrName>style.visibility</p:attrName>
                                        </p:attrNameLst>
                                      </p:cBhvr>
                                      <p:to>
                                        <p:strVal val="visible"/>
                                      </p:to>
                                    </p:set>
                                    <p:anim calcmode="lin" valueType="num">
                                      <p:cBhvr>
                                        <p:cTn id="91" dur="500" fill="hold"/>
                                        <p:tgtEl>
                                          <p:spTgt spid="1038"/>
                                        </p:tgtEl>
                                        <p:attrNameLst>
                                          <p:attrName>ppt_w</p:attrName>
                                        </p:attrNameLst>
                                      </p:cBhvr>
                                      <p:tavLst>
                                        <p:tav tm="0">
                                          <p:val>
                                            <p:fltVal val="0"/>
                                          </p:val>
                                        </p:tav>
                                        <p:tav tm="100000">
                                          <p:val>
                                            <p:strVal val="#ppt_w"/>
                                          </p:val>
                                        </p:tav>
                                      </p:tavLst>
                                    </p:anim>
                                    <p:anim calcmode="lin" valueType="num">
                                      <p:cBhvr>
                                        <p:cTn id="92" dur="500" fill="hold"/>
                                        <p:tgtEl>
                                          <p:spTgt spid="1038"/>
                                        </p:tgtEl>
                                        <p:attrNameLst>
                                          <p:attrName>ppt_h</p:attrName>
                                        </p:attrNameLst>
                                      </p:cBhvr>
                                      <p:tavLst>
                                        <p:tav tm="0">
                                          <p:val>
                                            <p:fltVal val="0"/>
                                          </p:val>
                                        </p:tav>
                                        <p:tav tm="100000">
                                          <p:val>
                                            <p:strVal val="#ppt_h"/>
                                          </p:val>
                                        </p:tav>
                                      </p:tavLst>
                                    </p:anim>
                                    <p:animEffect transition="in" filter="fade">
                                      <p:cBhvr>
                                        <p:cTn id="93" dur="500"/>
                                        <p:tgtEl>
                                          <p:spTgt spid="1038"/>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ipe(left)">
                                      <p:cBhvr>
                                        <p:cTn id="97" dur="500"/>
                                        <p:tgtEl>
                                          <p:spTgt spid="2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wipe(left)">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9" grpId="0" animBg="1"/>
      <p:bldP spid="10" grpId="0"/>
      <p:bldP spid="13" grpId="0" animBg="1"/>
      <p:bldP spid="14" grpId="0"/>
      <p:bldP spid="17" grpId="0" animBg="1"/>
      <p:bldP spid="18" grpId="0"/>
      <p:bldP spid="20" grpId="0" animBg="1"/>
      <p:bldP spid="21" grpId="0"/>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3485428-7C64-450D-9C5B-B940EE357179}"/>
              </a:ext>
            </a:extLst>
          </p:cNvPr>
          <p:cNvSpPr/>
          <p:nvPr/>
        </p:nvSpPr>
        <p:spPr>
          <a:xfrm>
            <a:off x="1062682" y="1770434"/>
            <a:ext cx="10634426" cy="3939702"/>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70">
            <a:extLst>
              <a:ext uri="{FF2B5EF4-FFF2-40B4-BE49-F238E27FC236}">
                <a16:creationId xmlns:a16="http://schemas.microsoft.com/office/drawing/2014/main" id="{317B709D-9203-436F-A4B9-A49F2D510224}"/>
              </a:ext>
            </a:extLst>
          </p:cNvPr>
          <p:cNvSpPr txBox="1"/>
          <p:nvPr/>
        </p:nvSpPr>
        <p:spPr>
          <a:xfrm flipH="1">
            <a:off x="1841157" y="1147864"/>
            <a:ext cx="6890329" cy="707886"/>
          </a:xfrm>
          <a:prstGeom prst="rect">
            <a:avLst/>
          </a:prstGeom>
          <a:solidFill>
            <a:srgbClr val="F4DD45"/>
          </a:solid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r>
              <a:rPr lang="en-US" altLang="zh-CN" sz="4000" dirty="0">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ĐỊNH LUẬT TUẦN HOÀN</a:t>
            </a:r>
            <a:endParaRPr lang="zh-CN" altLang="en-US" sz="4000" dirty="0">
              <a:ln w="6350">
                <a:noFill/>
              </a:ln>
              <a:solidFill>
                <a:schemeClr val="accent5">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50" name="Picture 2" descr="Hóa học">
            <a:extLst>
              <a:ext uri="{FF2B5EF4-FFF2-40B4-BE49-F238E27FC236}">
                <a16:creationId xmlns:a16="http://schemas.microsoft.com/office/drawing/2014/main" id="{75AAFCB6-48C8-4FC5-A2E1-98C31E951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320" y="92298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70">
            <a:extLst>
              <a:ext uri="{FF2B5EF4-FFF2-40B4-BE49-F238E27FC236}">
                <a16:creationId xmlns:a16="http://schemas.microsoft.com/office/drawing/2014/main" id="{88C091EF-0DED-4C4C-829E-F90CA456B714}"/>
              </a:ext>
            </a:extLst>
          </p:cNvPr>
          <p:cNvSpPr txBox="1"/>
          <p:nvPr/>
        </p:nvSpPr>
        <p:spPr>
          <a:xfrm flipH="1">
            <a:off x="1627810" y="2367064"/>
            <a:ext cx="9504169" cy="2308324"/>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just" defTabSz="685800"/>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Tính</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chất</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các</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nguyên</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tố</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và</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đơn</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chất</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cũng</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như</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phần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và</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tính</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chất</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các</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hợp</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chất</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tạo</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nên</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từ</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các</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nguyên</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tố</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đó</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biến</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đổi</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tuần</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theo</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chiều</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tăng</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của</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điện</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tích</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hạt</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nhân</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nguyên</a:t>
            </a:r>
            <a:r>
              <a:rPr lang="en-US" altLang="zh-CN"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0" dirty="0" err="1">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tử</a:t>
            </a:r>
            <a:endParaRPr lang="zh-CN" altLang="en-US" b="0" dirty="0">
              <a:ln w="6350">
                <a:noFill/>
              </a:ln>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082561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3">
            <a:extLst>
              <a:ext uri="{FF2B5EF4-FFF2-40B4-BE49-F238E27FC236}">
                <a16:creationId xmlns:a16="http://schemas.microsoft.com/office/drawing/2014/main" id="{67E1F9B9-1C67-4C4B-A2F8-8DB6EA3A447F}"/>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5400000">
            <a:off x="8793741" y="1625159"/>
            <a:ext cx="3494075" cy="3302443"/>
          </a:xfrm>
          <a:prstGeom prst="rect">
            <a:avLst/>
          </a:prstGeom>
        </p:spPr>
      </p:pic>
      <p:grpSp>
        <p:nvGrpSpPr>
          <p:cNvPr id="5" name="组合 4">
            <a:extLst>
              <a:ext uri="{FF2B5EF4-FFF2-40B4-BE49-F238E27FC236}">
                <a16:creationId xmlns:a16="http://schemas.microsoft.com/office/drawing/2014/main" id="{52BBC9B6-68A0-4B9D-BC2A-79ACE91852BD}"/>
              </a:ext>
            </a:extLst>
          </p:cNvPr>
          <p:cNvGrpSpPr/>
          <p:nvPr/>
        </p:nvGrpSpPr>
        <p:grpSpPr>
          <a:xfrm>
            <a:off x="1" y="843158"/>
            <a:ext cx="3166651" cy="1451312"/>
            <a:chOff x="0" y="842963"/>
            <a:chExt cx="3167063" cy="1450976"/>
          </a:xfrm>
          <a:solidFill>
            <a:srgbClr val="F4DD45"/>
          </a:solidFill>
        </p:grpSpPr>
        <p:sp>
          <p:nvSpPr>
            <p:cNvPr id="6" name="Freeform 40">
              <a:extLst>
                <a:ext uri="{FF2B5EF4-FFF2-40B4-BE49-F238E27FC236}">
                  <a16:creationId xmlns:a16="http://schemas.microsoft.com/office/drawing/2014/main" id="{506F2786-1446-4B29-B677-FD632C8E8084}"/>
                </a:ext>
              </a:extLst>
            </p:cNvPr>
            <p:cNvSpPr>
              <a:spLocks/>
            </p:cNvSpPr>
            <p:nvPr/>
          </p:nvSpPr>
          <p:spPr bwMode="auto">
            <a:xfrm>
              <a:off x="0" y="890588"/>
              <a:ext cx="682625" cy="695325"/>
            </a:xfrm>
            <a:custGeom>
              <a:avLst/>
              <a:gdLst>
                <a:gd name="T0" fmla="*/ 0 w 430"/>
                <a:gd name="T1" fmla="*/ 419 h 438"/>
                <a:gd name="T2" fmla="*/ 421 w 430"/>
                <a:gd name="T3" fmla="*/ 0 h 438"/>
                <a:gd name="T4" fmla="*/ 430 w 430"/>
                <a:gd name="T5" fmla="*/ 8 h 438"/>
                <a:gd name="T6" fmla="*/ 0 w 430"/>
                <a:gd name="T7" fmla="*/ 438 h 438"/>
                <a:gd name="T8" fmla="*/ 0 w 430"/>
                <a:gd name="T9" fmla="*/ 419 h 438"/>
              </a:gdLst>
              <a:ahLst/>
              <a:cxnLst>
                <a:cxn ang="0">
                  <a:pos x="T0" y="T1"/>
                </a:cxn>
                <a:cxn ang="0">
                  <a:pos x="T2" y="T3"/>
                </a:cxn>
                <a:cxn ang="0">
                  <a:pos x="T4" y="T5"/>
                </a:cxn>
                <a:cxn ang="0">
                  <a:pos x="T6" y="T7"/>
                </a:cxn>
                <a:cxn ang="0">
                  <a:pos x="T8" y="T9"/>
                </a:cxn>
              </a:cxnLst>
              <a:rect l="0" t="0" r="r" b="b"/>
              <a:pathLst>
                <a:path w="430" h="438">
                  <a:moveTo>
                    <a:pt x="0" y="419"/>
                  </a:moveTo>
                  <a:lnTo>
                    <a:pt x="421" y="0"/>
                  </a:lnTo>
                  <a:lnTo>
                    <a:pt x="430" y="8"/>
                  </a:lnTo>
                  <a:lnTo>
                    <a:pt x="0" y="438"/>
                  </a:lnTo>
                  <a:lnTo>
                    <a:pt x="0"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7" name="Freeform 41">
              <a:extLst>
                <a:ext uri="{FF2B5EF4-FFF2-40B4-BE49-F238E27FC236}">
                  <a16:creationId xmlns:a16="http://schemas.microsoft.com/office/drawing/2014/main" id="{AD7E8138-BE7A-476A-AE86-C298B26472E0}"/>
                </a:ext>
              </a:extLst>
            </p:cNvPr>
            <p:cNvSpPr>
              <a:spLocks/>
            </p:cNvSpPr>
            <p:nvPr/>
          </p:nvSpPr>
          <p:spPr bwMode="auto">
            <a:xfrm>
              <a:off x="619125" y="842963"/>
              <a:ext cx="111125"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8" name="Freeform 42">
              <a:extLst>
                <a:ext uri="{FF2B5EF4-FFF2-40B4-BE49-F238E27FC236}">
                  <a16:creationId xmlns:a16="http://schemas.microsoft.com/office/drawing/2014/main" id="{A32DE47F-10DB-479F-BB99-2222C2051C97}"/>
                </a:ext>
              </a:extLst>
            </p:cNvPr>
            <p:cNvSpPr>
              <a:spLocks/>
            </p:cNvSpPr>
            <p:nvPr/>
          </p:nvSpPr>
          <p:spPr bwMode="auto">
            <a:xfrm>
              <a:off x="0" y="1041401"/>
              <a:ext cx="1268413" cy="696913"/>
            </a:xfrm>
            <a:custGeom>
              <a:avLst/>
              <a:gdLst>
                <a:gd name="T0" fmla="*/ 0 w 799"/>
                <a:gd name="T1" fmla="*/ 420 h 439"/>
                <a:gd name="T2" fmla="*/ 421 w 799"/>
                <a:gd name="T3" fmla="*/ 0 h 439"/>
                <a:gd name="T4" fmla="*/ 423 w 799"/>
                <a:gd name="T5" fmla="*/ 0 h 439"/>
                <a:gd name="T6" fmla="*/ 426 w 799"/>
                <a:gd name="T7" fmla="*/ 0 h 439"/>
                <a:gd name="T8" fmla="*/ 799 w 799"/>
                <a:gd name="T9" fmla="*/ 0 h 439"/>
                <a:gd name="T10" fmla="*/ 799 w 799"/>
                <a:gd name="T11" fmla="*/ 13 h 439"/>
                <a:gd name="T12" fmla="*/ 428 w 799"/>
                <a:gd name="T13" fmla="*/ 13 h 439"/>
                <a:gd name="T14" fmla="*/ 0 w 799"/>
                <a:gd name="T15" fmla="*/ 439 h 439"/>
                <a:gd name="T16" fmla="*/ 0 w 799"/>
                <a:gd name="T17" fmla="*/ 42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439">
                  <a:moveTo>
                    <a:pt x="0" y="420"/>
                  </a:moveTo>
                  <a:lnTo>
                    <a:pt x="421" y="0"/>
                  </a:lnTo>
                  <a:lnTo>
                    <a:pt x="423" y="0"/>
                  </a:lnTo>
                  <a:lnTo>
                    <a:pt x="426" y="0"/>
                  </a:lnTo>
                  <a:lnTo>
                    <a:pt x="799" y="0"/>
                  </a:lnTo>
                  <a:lnTo>
                    <a:pt x="799" y="13"/>
                  </a:lnTo>
                  <a:lnTo>
                    <a:pt x="428" y="13"/>
                  </a:lnTo>
                  <a:lnTo>
                    <a:pt x="0" y="439"/>
                  </a:lnTo>
                  <a:lnTo>
                    <a:pt x="0"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9" name="Oval 43">
              <a:extLst>
                <a:ext uri="{FF2B5EF4-FFF2-40B4-BE49-F238E27FC236}">
                  <a16:creationId xmlns:a16="http://schemas.microsoft.com/office/drawing/2014/main" id="{4E23C1CC-1CBB-47AF-9C65-76E6781CD4A5}"/>
                </a:ext>
              </a:extLst>
            </p:cNvPr>
            <p:cNvSpPr>
              <a:spLocks noChangeArrowheads="1"/>
            </p:cNvSpPr>
            <p:nvPr/>
          </p:nvSpPr>
          <p:spPr bwMode="auto">
            <a:xfrm>
              <a:off x="1212850" y="995363"/>
              <a:ext cx="111125"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0" name="Freeform 44">
              <a:extLst>
                <a:ext uri="{FF2B5EF4-FFF2-40B4-BE49-F238E27FC236}">
                  <a16:creationId xmlns:a16="http://schemas.microsoft.com/office/drawing/2014/main" id="{A7DE7C70-6CE6-4520-B9BC-E209643A57A4}"/>
                </a:ext>
              </a:extLst>
            </p:cNvPr>
            <p:cNvSpPr>
              <a:spLocks/>
            </p:cNvSpPr>
            <p:nvPr/>
          </p:nvSpPr>
          <p:spPr bwMode="auto">
            <a:xfrm>
              <a:off x="0" y="1182688"/>
              <a:ext cx="3106738" cy="733425"/>
            </a:xfrm>
            <a:custGeom>
              <a:avLst/>
              <a:gdLst>
                <a:gd name="T0" fmla="*/ 0 w 1957"/>
                <a:gd name="T1" fmla="*/ 443 h 462"/>
                <a:gd name="T2" fmla="*/ 442 w 1957"/>
                <a:gd name="T3" fmla="*/ 0 h 462"/>
                <a:gd name="T4" fmla="*/ 444 w 1957"/>
                <a:gd name="T5" fmla="*/ 0 h 462"/>
                <a:gd name="T6" fmla="*/ 447 w 1957"/>
                <a:gd name="T7" fmla="*/ 0 h 462"/>
                <a:gd name="T8" fmla="*/ 1071 w 1957"/>
                <a:gd name="T9" fmla="*/ 0 h 462"/>
                <a:gd name="T10" fmla="*/ 1072 w 1957"/>
                <a:gd name="T11" fmla="*/ 0 h 462"/>
                <a:gd name="T12" fmla="*/ 1074 w 1957"/>
                <a:gd name="T13" fmla="*/ 0 h 462"/>
                <a:gd name="T14" fmla="*/ 1311 w 1957"/>
                <a:gd name="T15" fmla="*/ 138 h 462"/>
                <a:gd name="T16" fmla="*/ 1957 w 1957"/>
                <a:gd name="T17" fmla="*/ 138 h 462"/>
                <a:gd name="T18" fmla="*/ 1957 w 1957"/>
                <a:gd name="T19" fmla="*/ 152 h 462"/>
                <a:gd name="T20" fmla="*/ 1309 w 1957"/>
                <a:gd name="T21" fmla="*/ 152 h 462"/>
                <a:gd name="T22" fmla="*/ 1307 w 1957"/>
                <a:gd name="T23" fmla="*/ 152 h 462"/>
                <a:gd name="T24" fmla="*/ 1306 w 1957"/>
                <a:gd name="T25" fmla="*/ 150 h 462"/>
                <a:gd name="T26" fmla="*/ 1069 w 1957"/>
                <a:gd name="T27" fmla="*/ 12 h 462"/>
                <a:gd name="T28" fmla="*/ 449 w 1957"/>
                <a:gd name="T29" fmla="*/ 12 h 462"/>
                <a:gd name="T30" fmla="*/ 0 w 1957"/>
                <a:gd name="T31" fmla="*/ 462 h 462"/>
                <a:gd name="T32" fmla="*/ 0 w 1957"/>
                <a:gd name="T33" fmla="*/ 44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7" h="462">
                  <a:moveTo>
                    <a:pt x="0" y="443"/>
                  </a:moveTo>
                  <a:lnTo>
                    <a:pt x="442" y="0"/>
                  </a:lnTo>
                  <a:lnTo>
                    <a:pt x="444" y="0"/>
                  </a:lnTo>
                  <a:lnTo>
                    <a:pt x="447" y="0"/>
                  </a:lnTo>
                  <a:lnTo>
                    <a:pt x="1071" y="0"/>
                  </a:lnTo>
                  <a:lnTo>
                    <a:pt x="1072" y="0"/>
                  </a:lnTo>
                  <a:lnTo>
                    <a:pt x="1074" y="0"/>
                  </a:lnTo>
                  <a:lnTo>
                    <a:pt x="1311" y="138"/>
                  </a:lnTo>
                  <a:lnTo>
                    <a:pt x="1957" y="138"/>
                  </a:lnTo>
                  <a:lnTo>
                    <a:pt x="1957" y="152"/>
                  </a:lnTo>
                  <a:lnTo>
                    <a:pt x="1309" y="152"/>
                  </a:lnTo>
                  <a:lnTo>
                    <a:pt x="1307" y="152"/>
                  </a:lnTo>
                  <a:lnTo>
                    <a:pt x="1306" y="150"/>
                  </a:lnTo>
                  <a:lnTo>
                    <a:pt x="1069" y="12"/>
                  </a:lnTo>
                  <a:lnTo>
                    <a:pt x="449" y="12"/>
                  </a:lnTo>
                  <a:lnTo>
                    <a:pt x="0" y="462"/>
                  </a:lnTo>
                  <a:lnTo>
                    <a:pt x="0" y="4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1" name="Oval 45">
              <a:extLst>
                <a:ext uri="{FF2B5EF4-FFF2-40B4-BE49-F238E27FC236}">
                  <a16:creationId xmlns:a16="http://schemas.microsoft.com/office/drawing/2014/main" id="{127A38D2-D88B-48FC-8BBC-A779DB9C3230}"/>
                </a:ext>
              </a:extLst>
            </p:cNvPr>
            <p:cNvSpPr>
              <a:spLocks noChangeArrowheads="1"/>
            </p:cNvSpPr>
            <p:nvPr/>
          </p:nvSpPr>
          <p:spPr bwMode="auto">
            <a:xfrm>
              <a:off x="3052763" y="1357313"/>
              <a:ext cx="114300" cy="1111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 name="Freeform 46">
              <a:extLst>
                <a:ext uri="{FF2B5EF4-FFF2-40B4-BE49-F238E27FC236}">
                  <a16:creationId xmlns:a16="http://schemas.microsoft.com/office/drawing/2014/main" id="{786E5DB0-0BE9-4127-BA33-C4B75844AA99}"/>
                </a:ext>
              </a:extLst>
            </p:cNvPr>
            <p:cNvSpPr>
              <a:spLocks/>
            </p:cNvSpPr>
            <p:nvPr/>
          </p:nvSpPr>
          <p:spPr bwMode="auto">
            <a:xfrm>
              <a:off x="0" y="1338263"/>
              <a:ext cx="1627188" cy="765175"/>
            </a:xfrm>
            <a:custGeom>
              <a:avLst/>
              <a:gdLst>
                <a:gd name="T0" fmla="*/ 0 w 1025"/>
                <a:gd name="T1" fmla="*/ 463 h 482"/>
                <a:gd name="T2" fmla="*/ 461 w 1025"/>
                <a:gd name="T3" fmla="*/ 3 h 482"/>
                <a:gd name="T4" fmla="*/ 463 w 1025"/>
                <a:gd name="T5" fmla="*/ 0 h 482"/>
                <a:gd name="T6" fmla="*/ 467 w 1025"/>
                <a:gd name="T7" fmla="*/ 0 h 482"/>
                <a:gd name="T8" fmla="*/ 1025 w 1025"/>
                <a:gd name="T9" fmla="*/ 0 h 482"/>
                <a:gd name="T10" fmla="*/ 1025 w 1025"/>
                <a:gd name="T11" fmla="*/ 14 h 482"/>
                <a:gd name="T12" fmla="*/ 468 w 1025"/>
                <a:gd name="T13" fmla="*/ 14 h 482"/>
                <a:gd name="T14" fmla="*/ 0 w 1025"/>
                <a:gd name="T15" fmla="*/ 482 h 482"/>
                <a:gd name="T16" fmla="*/ 0 w 1025"/>
                <a:gd name="T17" fmla="*/ 46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5" h="482">
                  <a:moveTo>
                    <a:pt x="0" y="463"/>
                  </a:moveTo>
                  <a:lnTo>
                    <a:pt x="461" y="3"/>
                  </a:lnTo>
                  <a:lnTo>
                    <a:pt x="463" y="0"/>
                  </a:lnTo>
                  <a:lnTo>
                    <a:pt x="467" y="0"/>
                  </a:lnTo>
                  <a:lnTo>
                    <a:pt x="1025" y="0"/>
                  </a:lnTo>
                  <a:lnTo>
                    <a:pt x="1025" y="14"/>
                  </a:lnTo>
                  <a:lnTo>
                    <a:pt x="468" y="14"/>
                  </a:lnTo>
                  <a:lnTo>
                    <a:pt x="0" y="482"/>
                  </a:lnTo>
                  <a:lnTo>
                    <a:pt x="0" y="4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3" name="Freeform 47">
              <a:extLst>
                <a:ext uri="{FF2B5EF4-FFF2-40B4-BE49-F238E27FC236}">
                  <a16:creationId xmlns:a16="http://schemas.microsoft.com/office/drawing/2014/main" id="{2CCC3F3A-732C-4602-B6CA-8B3269B82327}"/>
                </a:ext>
              </a:extLst>
            </p:cNvPr>
            <p:cNvSpPr>
              <a:spLocks/>
            </p:cNvSpPr>
            <p:nvPr/>
          </p:nvSpPr>
          <p:spPr bwMode="auto">
            <a:xfrm>
              <a:off x="1570038" y="1293813"/>
              <a:ext cx="109538" cy="111125"/>
            </a:xfrm>
            <a:custGeom>
              <a:avLst/>
              <a:gdLst>
                <a:gd name="T0" fmla="*/ 21 w 40"/>
                <a:gd name="T1" fmla="*/ 0 h 40"/>
                <a:gd name="T2" fmla="*/ 40 w 40"/>
                <a:gd name="T3" fmla="*/ 20 h 40"/>
                <a:gd name="T4" fmla="*/ 21 w 40"/>
                <a:gd name="T5" fmla="*/ 40 h 40"/>
                <a:gd name="T6" fmla="*/ 0 w 40"/>
                <a:gd name="T7" fmla="*/ 20 h 40"/>
                <a:gd name="T8" fmla="*/ 21 w 40"/>
                <a:gd name="T9" fmla="*/ 0 h 40"/>
              </a:gdLst>
              <a:ahLst/>
              <a:cxnLst>
                <a:cxn ang="0">
                  <a:pos x="T0" y="T1"/>
                </a:cxn>
                <a:cxn ang="0">
                  <a:pos x="T2" y="T3"/>
                </a:cxn>
                <a:cxn ang="0">
                  <a:pos x="T4" y="T5"/>
                </a:cxn>
                <a:cxn ang="0">
                  <a:pos x="T6" y="T7"/>
                </a:cxn>
                <a:cxn ang="0">
                  <a:pos x="T8" y="T9"/>
                </a:cxn>
              </a:cxnLst>
              <a:rect l="0" t="0" r="r" b="b"/>
              <a:pathLst>
                <a:path w="40" h="40">
                  <a:moveTo>
                    <a:pt x="21" y="0"/>
                  </a:moveTo>
                  <a:cubicBezTo>
                    <a:pt x="31" y="0"/>
                    <a:pt x="40" y="9"/>
                    <a:pt x="40" y="20"/>
                  </a:cubicBezTo>
                  <a:cubicBezTo>
                    <a:pt x="40" y="31"/>
                    <a:pt x="31" y="40"/>
                    <a:pt x="21" y="40"/>
                  </a:cubicBezTo>
                  <a:cubicBezTo>
                    <a:pt x="9" y="40"/>
                    <a:pt x="0" y="31"/>
                    <a:pt x="0" y="20"/>
                  </a:cubicBezTo>
                  <a:cubicBezTo>
                    <a:pt x="0" y="9"/>
                    <a:pt x="9"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4" name="Freeform 48">
              <a:extLst>
                <a:ext uri="{FF2B5EF4-FFF2-40B4-BE49-F238E27FC236}">
                  <a16:creationId xmlns:a16="http://schemas.microsoft.com/office/drawing/2014/main" id="{DC0E4760-CF0A-4C9F-9BBC-5504F8EAAB78}"/>
                </a:ext>
              </a:extLst>
            </p:cNvPr>
            <p:cNvSpPr>
              <a:spLocks/>
            </p:cNvSpPr>
            <p:nvPr/>
          </p:nvSpPr>
          <p:spPr bwMode="auto">
            <a:xfrm>
              <a:off x="0" y="1682751"/>
              <a:ext cx="600075" cy="611188"/>
            </a:xfrm>
            <a:custGeom>
              <a:avLst/>
              <a:gdLst>
                <a:gd name="T0" fmla="*/ 0 w 378"/>
                <a:gd name="T1" fmla="*/ 368 h 385"/>
                <a:gd name="T2" fmla="*/ 367 w 378"/>
                <a:gd name="T3" fmla="*/ 0 h 385"/>
                <a:gd name="T4" fmla="*/ 378 w 378"/>
                <a:gd name="T5" fmla="*/ 9 h 385"/>
                <a:gd name="T6" fmla="*/ 0 w 378"/>
                <a:gd name="T7" fmla="*/ 385 h 385"/>
                <a:gd name="T8" fmla="*/ 0 w 378"/>
                <a:gd name="T9" fmla="*/ 368 h 385"/>
              </a:gdLst>
              <a:ahLst/>
              <a:cxnLst>
                <a:cxn ang="0">
                  <a:pos x="T0" y="T1"/>
                </a:cxn>
                <a:cxn ang="0">
                  <a:pos x="T2" y="T3"/>
                </a:cxn>
                <a:cxn ang="0">
                  <a:pos x="T4" y="T5"/>
                </a:cxn>
                <a:cxn ang="0">
                  <a:pos x="T6" y="T7"/>
                </a:cxn>
                <a:cxn ang="0">
                  <a:pos x="T8" y="T9"/>
                </a:cxn>
              </a:cxnLst>
              <a:rect l="0" t="0" r="r" b="b"/>
              <a:pathLst>
                <a:path w="378" h="385">
                  <a:moveTo>
                    <a:pt x="0" y="368"/>
                  </a:moveTo>
                  <a:lnTo>
                    <a:pt x="367" y="0"/>
                  </a:lnTo>
                  <a:lnTo>
                    <a:pt x="378" y="9"/>
                  </a:lnTo>
                  <a:lnTo>
                    <a:pt x="0" y="385"/>
                  </a:lnTo>
                  <a:lnTo>
                    <a:pt x="0"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5" name="Oval 49">
              <a:extLst>
                <a:ext uri="{FF2B5EF4-FFF2-40B4-BE49-F238E27FC236}">
                  <a16:creationId xmlns:a16="http://schemas.microsoft.com/office/drawing/2014/main" id="{6F215A7B-8BE3-4811-980D-C64C508D4F67}"/>
                </a:ext>
              </a:extLst>
            </p:cNvPr>
            <p:cNvSpPr>
              <a:spLocks noChangeArrowheads="1"/>
            </p:cNvSpPr>
            <p:nvPr/>
          </p:nvSpPr>
          <p:spPr bwMode="auto">
            <a:xfrm>
              <a:off x="536575" y="1633538"/>
              <a:ext cx="109538"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zh-CN" altLang="en-US" sz="1800" dirty="0">
                <a:solidFill>
                  <a:prstClr val="black"/>
                </a:solidFill>
                <a:latin typeface="微软雅黑" panose="020B0503020204020204" pitchFamily="34" charset="-122"/>
                <a:ea typeface="微软雅黑" panose="020B0503020204020204" pitchFamily="34" charset="-122"/>
              </a:endParaRPr>
            </a:p>
          </p:txBody>
        </p:sp>
      </p:grpSp>
      <p:grpSp>
        <p:nvGrpSpPr>
          <p:cNvPr id="16" name="Group 4">
            <a:extLst>
              <a:ext uri="{FF2B5EF4-FFF2-40B4-BE49-F238E27FC236}">
                <a16:creationId xmlns:a16="http://schemas.microsoft.com/office/drawing/2014/main" id="{537E6D19-E783-435C-B254-DE0CD40260D1}"/>
              </a:ext>
            </a:extLst>
          </p:cNvPr>
          <p:cNvGrpSpPr>
            <a:grpSpLocks noChangeAspect="1"/>
          </p:cNvGrpSpPr>
          <p:nvPr/>
        </p:nvGrpSpPr>
        <p:grpSpPr bwMode="auto">
          <a:xfrm rot="10800000">
            <a:off x="-241257" y="4357250"/>
            <a:ext cx="3766340" cy="2677589"/>
            <a:chOff x="2074" y="-2"/>
            <a:chExt cx="4082" cy="2902"/>
          </a:xfrm>
          <a:solidFill>
            <a:srgbClr val="F4DD45"/>
          </a:solidFill>
        </p:grpSpPr>
        <p:sp>
          <p:nvSpPr>
            <p:cNvPr id="17" name="Oval 5">
              <a:extLst>
                <a:ext uri="{FF2B5EF4-FFF2-40B4-BE49-F238E27FC236}">
                  <a16:creationId xmlns:a16="http://schemas.microsoft.com/office/drawing/2014/main" id="{3676A40E-F933-4D10-B8C0-8D2762E399BE}"/>
                </a:ext>
              </a:extLst>
            </p:cNvPr>
            <p:cNvSpPr>
              <a:spLocks noChangeArrowheads="1"/>
            </p:cNvSpPr>
            <p:nvPr/>
          </p:nvSpPr>
          <p:spPr bwMode="auto">
            <a:xfrm>
              <a:off x="5919" y="2014"/>
              <a:ext cx="56" cy="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8" name="Freeform 6">
              <a:extLst>
                <a:ext uri="{FF2B5EF4-FFF2-40B4-BE49-F238E27FC236}">
                  <a16:creationId xmlns:a16="http://schemas.microsoft.com/office/drawing/2014/main" id="{D6D25716-0CD0-41A1-A818-38E2EB60D67D}"/>
                </a:ext>
              </a:extLst>
            </p:cNvPr>
            <p:cNvSpPr>
              <a:spLocks/>
            </p:cNvSpPr>
            <p:nvPr/>
          </p:nvSpPr>
          <p:spPr bwMode="auto">
            <a:xfrm>
              <a:off x="5747" y="701"/>
              <a:ext cx="122" cy="142"/>
            </a:xfrm>
            <a:custGeom>
              <a:avLst/>
              <a:gdLst>
                <a:gd name="T0" fmla="*/ 122 w 122"/>
                <a:gd name="T1" fmla="*/ 71 h 142"/>
                <a:gd name="T2" fmla="*/ 61 w 122"/>
                <a:gd name="T3" fmla="*/ 106 h 142"/>
                <a:gd name="T4" fmla="*/ 0 w 122"/>
                <a:gd name="T5" fmla="*/ 142 h 142"/>
                <a:gd name="T6" fmla="*/ 0 w 122"/>
                <a:gd name="T7" fmla="*/ 71 h 142"/>
                <a:gd name="T8" fmla="*/ 0 w 122"/>
                <a:gd name="T9" fmla="*/ 0 h 142"/>
                <a:gd name="T10" fmla="*/ 61 w 122"/>
                <a:gd name="T11" fmla="*/ 35 h 142"/>
                <a:gd name="T12" fmla="*/ 122 w 122"/>
                <a:gd name="T13" fmla="*/ 71 h 142"/>
              </a:gdLst>
              <a:ahLst/>
              <a:cxnLst>
                <a:cxn ang="0">
                  <a:pos x="T0" y="T1"/>
                </a:cxn>
                <a:cxn ang="0">
                  <a:pos x="T2" y="T3"/>
                </a:cxn>
                <a:cxn ang="0">
                  <a:pos x="T4" y="T5"/>
                </a:cxn>
                <a:cxn ang="0">
                  <a:pos x="T6" y="T7"/>
                </a:cxn>
                <a:cxn ang="0">
                  <a:pos x="T8" y="T9"/>
                </a:cxn>
                <a:cxn ang="0">
                  <a:pos x="T10" y="T11"/>
                </a:cxn>
                <a:cxn ang="0">
                  <a:pos x="T12" y="T13"/>
                </a:cxn>
              </a:cxnLst>
              <a:rect l="0" t="0" r="r" b="b"/>
              <a:pathLst>
                <a:path w="122" h="142">
                  <a:moveTo>
                    <a:pt x="122" y="71"/>
                  </a:moveTo>
                  <a:lnTo>
                    <a:pt x="61" y="106"/>
                  </a:lnTo>
                  <a:lnTo>
                    <a:pt x="0" y="142"/>
                  </a:lnTo>
                  <a:lnTo>
                    <a:pt x="0" y="71"/>
                  </a:lnTo>
                  <a:lnTo>
                    <a:pt x="0" y="0"/>
                  </a:lnTo>
                  <a:lnTo>
                    <a:pt x="61" y="35"/>
                  </a:lnTo>
                  <a:lnTo>
                    <a:pt x="12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19" name="Oval 7">
              <a:extLst>
                <a:ext uri="{FF2B5EF4-FFF2-40B4-BE49-F238E27FC236}">
                  <a16:creationId xmlns:a16="http://schemas.microsoft.com/office/drawing/2014/main" id="{E18C53A7-AAC6-4BD5-B2DD-52BA49010F95}"/>
                </a:ext>
              </a:extLst>
            </p:cNvPr>
            <p:cNvSpPr>
              <a:spLocks noChangeArrowheads="1"/>
            </p:cNvSpPr>
            <p:nvPr/>
          </p:nvSpPr>
          <p:spPr bwMode="auto">
            <a:xfrm>
              <a:off x="5167" y="74"/>
              <a:ext cx="55"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0" name="Freeform 8">
              <a:extLst>
                <a:ext uri="{FF2B5EF4-FFF2-40B4-BE49-F238E27FC236}">
                  <a16:creationId xmlns:a16="http://schemas.microsoft.com/office/drawing/2014/main" id="{FA0EBAB2-9DB8-4C25-B36C-09BA9FDF3BAA}"/>
                </a:ext>
              </a:extLst>
            </p:cNvPr>
            <p:cNvSpPr>
              <a:spLocks noEditPoints="1"/>
            </p:cNvSpPr>
            <p:nvPr/>
          </p:nvSpPr>
          <p:spPr bwMode="auto">
            <a:xfrm>
              <a:off x="3181" y="421"/>
              <a:ext cx="242" cy="239"/>
            </a:xfrm>
            <a:custGeom>
              <a:avLst/>
              <a:gdLst>
                <a:gd name="T0" fmla="*/ 71 w 143"/>
                <a:gd name="T1" fmla="*/ 141 h 141"/>
                <a:gd name="T2" fmla="*/ 143 w 143"/>
                <a:gd name="T3" fmla="*/ 70 h 141"/>
                <a:gd name="T4" fmla="*/ 71 w 143"/>
                <a:gd name="T5" fmla="*/ 0 h 141"/>
                <a:gd name="T6" fmla="*/ 0 w 143"/>
                <a:gd name="T7" fmla="*/ 70 h 141"/>
                <a:gd name="T8" fmla="*/ 71 w 143"/>
                <a:gd name="T9" fmla="*/ 141 h 141"/>
                <a:gd name="T10" fmla="*/ 71 w 143"/>
                <a:gd name="T11" fmla="*/ 4 h 141"/>
                <a:gd name="T12" fmla="*/ 139 w 143"/>
                <a:gd name="T13" fmla="*/ 70 h 141"/>
                <a:gd name="T14" fmla="*/ 71 w 143"/>
                <a:gd name="T15" fmla="*/ 137 h 141"/>
                <a:gd name="T16" fmla="*/ 4 w 143"/>
                <a:gd name="T17" fmla="*/ 70 h 141"/>
                <a:gd name="T18" fmla="*/ 71 w 143"/>
                <a:gd name="T19"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1">
                  <a:moveTo>
                    <a:pt x="71" y="141"/>
                  </a:moveTo>
                  <a:cubicBezTo>
                    <a:pt x="111" y="141"/>
                    <a:pt x="143" y="109"/>
                    <a:pt x="143" y="70"/>
                  </a:cubicBezTo>
                  <a:cubicBezTo>
                    <a:pt x="143" y="32"/>
                    <a:pt x="111" y="0"/>
                    <a:pt x="71" y="0"/>
                  </a:cubicBezTo>
                  <a:cubicBezTo>
                    <a:pt x="32" y="0"/>
                    <a:pt x="0" y="32"/>
                    <a:pt x="0" y="70"/>
                  </a:cubicBezTo>
                  <a:cubicBezTo>
                    <a:pt x="0" y="109"/>
                    <a:pt x="32" y="141"/>
                    <a:pt x="71" y="141"/>
                  </a:cubicBezTo>
                  <a:close/>
                  <a:moveTo>
                    <a:pt x="71" y="4"/>
                  </a:moveTo>
                  <a:cubicBezTo>
                    <a:pt x="108" y="4"/>
                    <a:pt x="139" y="34"/>
                    <a:pt x="139" y="70"/>
                  </a:cubicBezTo>
                  <a:cubicBezTo>
                    <a:pt x="139" y="107"/>
                    <a:pt x="108" y="137"/>
                    <a:pt x="71" y="137"/>
                  </a:cubicBezTo>
                  <a:cubicBezTo>
                    <a:pt x="34" y="137"/>
                    <a:pt x="4" y="107"/>
                    <a:pt x="4" y="70"/>
                  </a:cubicBezTo>
                  <a:cubicBezTo>
                    <a:pt x="4" y="34"/>
                    <a:pt x="34" y="4"/>
                    <a:pt x="7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1" name="Freeform 9">
              <a:extLst>
                <a:ext uri="{FF2B5EF4-FFF2-40B4-BE49-F238E27FC236}">
                  <a16:creationId xmlns:a16="http://schemas.microsoft.com/office/drawing/2014/main" id="{EFE434D7-DD8A-48B9-8C72-0CD9907BEFA7}"/>
                </a:ext>
              </a:extLst>
            </p:cNvPr>
            <p:cNvSpPr>
              <a:spLocks noEditPoints="1"/>
            </p:cNvSpPr>
            <p:nvPr/>
          </p:nvSpPr>
          <p:spPr bwMode="auto">
            <a:xfrm>
              <a:off x="5441" y="1498"/>
              <a:ext cx="189" cy="187"/>
            </a:xfrm>
            <a:custGeom>
              <a:avLst/>
              <a:gdLst>
                <a:gd name="T0" fmla="*/ 112 w 112"/>
                <a:gd name="T1" fmla="*/ 56 h 111"/>
                <a:gd name="T2" fmla="*/ 56 w 112"/>
                <a:gd name="T3" fmla="*/ 0 h 111"/>
                <a:gd name="T4" fmla="*/ 0 w 112"/>
                <a:gd name="T5" fmla="*/ 56 h 111"/>
                <a:gd name="T6" fmla="*/ 56 w 112"/>
                <a:gd name="T7" fmla="*/ 111 h 111"/>
                <a:gd name="T8" fmla="*/ 112 w 112"/>
                <a:gd name="T9" fmla="*/ 56 h 111"/>
                <a:gd name="T10" fmla="*/ 11 w 112"/>
                <a:gd name="T11" fmla="*/ 56 h 111"/>
                <a:gd name="T12" fmla="*/ 56 w 112"/>
                <a:gd name="T13" fmla="*/ 11 h 111"/>
                <a:gd name="T14" fmla="*/ 102 w 112"/>
                <a:gd name="T15" fmla="*/ 56 h 111"/>
                <a:gd name="T16" fmla="*/ 56 w 112"/>
                <a:gd name="T17" fmla="*/ 101 h 111"/>
                <a:gd name="T18" fmla="*/ 11 w 112"/>
                <a:gd name="T19" fmla="*/ 5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1">
                  <a:moveTo>
                    <a:pt x="112" y="56"/>
                  </a:moveTo>
                  <a:cubicBezTo>
                    <a:pt x="112" y="25"/>
                    <a:pt x="87" y="0"/>
                    <a:pt x="56" y="0"/>
                  </a:cubicBezTo>
                  <a:cubicBezTo>
                    <a:pt x="25" y="0"/>
                    <a:pt x="0" y="25"/>
                    <a:pt x="0" y="56"/>
                  </a:cubicBezTo>
                  <a:cubicBezTo>
                    <a:pt x="0" y="86"/>
                    <a:pt x="25" y="111"/>
                    <a:pt x="56" y="111"/>
                  </a:cubicBezTo>
                  <a:cubicBezTo>
                    <a:pt x="87" y="111"/>
                    <a:pt x="112" y="86"/>
                    <a:pt x="112" y="56"/>
                  </a:cubicBezTo>
                  <a:close/>
                  <a:moveTo>
                    <a:pt x="11" y="56"/>
                  </a:moveTo>
                  <a:cubicBezTo>
                    <a:pt x="11" y="31"/>
                    <a:pt x="31" y="11"/>
                    <a:pt x="56" y="11"/>
                  </a:cubicBezTo>
                  <a:cubicBezTo>
                    <a:pt x="81" y="11"/>
                    <a:pt x="102" y="31"/>
                    <a:pt x="102" y="56"/>
                  </a:cubicBezTo>
                  <a:cubicBezTo>
                    <a:pt x="102" y="80"/>
                    <a:pt x="81" y="101"/>
                    <a:pt x="56" y="101"/>
                  </a:cubicBezTo>
                  <a:cubicBezTo>
                    <a:pt x="31" y="101"/>
                    <a:pt x="11" y="80"/>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2" name="Oval 10">
              <a:extLst>
                <a:ext uri="{FF2B5EF4-FFF2-40B4-BE49-F238E27FC236}">
                  <a16:creationId xmlns:a16="http://schemas.microsoft.com/office/drawing/2014/main" id="{F46CA8FC-A270-4BC1-8C3A-2F99CFAB248F}"/>
                </a:ext>
              </a:extLst>
            </p:cNvPr>
            <p:cNvSpPr>
              <a:spLocks noChangeArrowheads="1"/>
            </p:cNvSpPr>
            <p:nvPr/>
          </p:nvSpPr>
          <p:spPr bwMode="auto">
            <a:xfrm>
              <a:off x="2943" y="640"/>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3" name="Freeform 11">
              <a:extLst>
                <a:ext uri="{FF2B5EF4-FFF2-40B4-BE49-F238E27FC236}">
                  <a16:creationId xmlns:a16="http://schemas.microsoft.com/office/drawing/2014/main" id="{A8B63FE4-E1FD-4438-A0CA-AC1F6997E1B9}"/>
                </a:ext>
              </a:extLst>
            </p:cNvPr>
            <p:cNvSpPr>
              <a:spLocks noEditPoints="1"/>
            </p:cNvSpPr>
            <p:nvPr/>
          </p:nvSpPr>
          <p:spPr bwMode="auto">
            <a:xfrm>
              <a:off x="2074" y="-2"/>
              <a:ext cx="3877" cy="2555"/>
            </a:xfrm>
            <a:custGeom>
              <a:avLst/>
              <a:gdLst>
                <a:gd name="T0" fmla="*/ 425 w 2293"/>
                <a:gd name="T1" fmla="*/ 226 h 1510"/>
                <a:gd name="T2" fmla="*/ 327 w 2293"/>
                <a:gd name="T3" fmla="*/ 320 h 1510"/>
                <a:gd name="T4" fmla="*/ 726 w 2293"/>
                <a:gd name="T5" fmla="*/ 424 h 1510"/>
                <a:gd name="T6" fmla="*/ 1311 w 2293"/>
                <a:gd name="T7" fmla="*/ 457 h 1510"/>
                <a:gd name="T8" fmla="*/ 1374 w 2293"/>
                <a:gd name="T9" fmla="*/ 550 h 1510"/>
                <a:gd name="T10" fmla="*/ 1068 w 2293"/>
                <a:gd name="T11" fmla="*/ 571 h 1510"/>
                <a:gd name="T12" fmla="*/ 1571 w 2293"/>
                <a:gd name="T13" fmla="*/ 457 h 1510"/>
                <a:gd name="T14" fmla="*/ 1525 w 2293"/>
                <a:gd name="T15" fmla="*/ 708 h 1510"/>
                <a:gd name="T16" fmla="*/ 1395 w 2293"/>
                <a:gd name="T17" fmla="*/ 934 h 1510"/>
                <a:gd name="T18" fmla="*/ 1623 w 2293"/>
                <a:gd name="T19" fmla="*/ 611 h 1510"/>
                <a:gd name="T20" fmla="*/ 1755 w 2293"/>
                <a:gd name="T21" fmla="*/ 858 h 1510"/>
                <a:gd name="T22" fmla="*/ 1703 w 2293"/>
                <a:gd name="T23" fmla="*/ 769 h 1510"/>
                <a:gd name="T24" fmla="*/ 1596 w 2293"/>
                <a:gd name="T25" fmla="*/ 1196 h 1510"/>
                <a:gd name="T26" fmla="*/ 1527 w 2293"/>
                <a:gd name="T27" fmla="*/ 1288 h 1510"/>
                <a:gd name="T28" fmla="*/ 1607 w 2293"/>
                <a:gd name="T29" fmla="*/ 1019 h 1510"/>
                <a:gd name="T30" fmla="*/ 1635 w 2293"/>
                <a:gd name="T31" fmla="*/ 1331 h 1510"/>
                <a:gd name="T32" fmla="*/ 1840 w 2293"/>
                <a:gd name="T33" fmla="*/ 972 h 1510"/>
                <a:gd name="T34" fmla="*/ 1939 w 2293"/>
                <a:gd name="T35" fmla="*/ 1331 h 1510"/>
                <a:gd name="T36" fmla="*/ 1964 w 2293"/>
                <a:gd name="T37" fmla="*/ 1510 h 1510"/>
                <a:gd name="T38" fmla="*/ 1989 w 2293"/>
                <a:gd name="T39" fmla="*/ 1331 h 1510"/>
                <a:gd name="T40" fmla="*/ 1850 w 2293"/>
                <a:gd name="T41" fmla="*/ 972 h 1510"/>
                <a:gd name="T42" fmla="*/ 1879 w 2293"/>
                <a:gd name="T43" fmla="*/ 685 h 1510"/>
                <a:gd name="T44" fmla="*/ 2253 w 2293"/>
                <a:gd name="T45" fmla="*/ 680 h 1510"/>
                <a:gd name="T46" fmla="*/ 2056 w 2293"/>
                <a:gd name="T47" fmla="*/ 657 h 1510"/>
                <a:gd name="T48" fmla="*/ 2033 w 2293"/>
                <a:gd name="T49" fmla="*/ 269 h 1510"/>
                <a:gd name="T50" fmla="*/ 2268 w 2293"/>
                <a:gd name="T51" fmla="*/ 36 h 1510"/>
                <a:gd name="T52" fmla="*/ 2259 w 2293"/>
                <a:gd name="T53" fmla="*/ 22 h 1510"/>
                <a:gd name="T54" fmla="*/ 1845 w 2293"/>
                <a:gd name="T55" fmla="*/ 191 h 1510"/>
                <a:gd name="T56" fmla="*/ 1681 w 2293"/>
                <a:gd name="T57" fmla="*/ 282 h 1510"/>
                <a:gd name="T58" fmla="*/ 1272 w 2293"/>
                <a:gd name="T59" fmla="*/ 16 h 1510"/>
                <a:gd name="T60" fmla="*/ 1265 w 2293"/>
                <a:gd name="T61" fmla="*/ 30 h 1510"/>
                <a:gd name="T62" fmla="*/ 1216 w 2293"/>
                <a:gd name="T63" fmla="*/ 16 h 1510"/>
                <a:gd name="T64" fmla="*/ 1209 w 2293"/>
                <a:gd name="T65" fmla="*/ 30 h 1510"/>
                <a:gd name="T66" fmla="*/ 1138 w 2293"/>
                <a:gd name="T67" fmla="*/ 204 h 1510"/>
                <a:gd name="T68" fmla="*/ 1391 w 2293"/>
                <a:gd name="T69" fmla="*/ 210 h 1510"/>
                <a:gd name="T70" fmla="*/ 1448 w 2293"/>
                <a:gd name="T71" fmla="*/ 209 h 1510"/>
                <a:gd name="T72" fmla="*/ 1840 w 2293"/>
                <a:gd name="T73" fmla="*/ 687 h 1510"/>
                <a:gd name="T74" fmla="*/ 1360 w 2293"/>
                <a:gd name="T75" fmla="*/ 447 h 1510"/>
                <a:gd name="T76" fmla="*/ 948 w 2293"/>
                <a:gd name="T77" fmla="*/ 315 h 1510"/>
                <a:gd name="T78" fmla="*/ 515 w 2293"/>
                <a:gd name="T79" fmla="*/ 315 h 1510"/>
                <a:gd name="T80" fmla="*/ 0 w 2293"/>
                <a:gd name="T81" fmla="*/ 231 h 1510"/>
                <a:gd name="T82" fmla="*/ 1273 w 2293"/>
                <a:gd name="T83" fmla="*/ 853 h 1510"/>
                <a:gd name="T84" fmla="*/ 1516 w 2293"/>
                <a:gd name="T85" fmla="*/ 853 h 1510"/>
                <a:gd name="T86" fmla="*/ 1765 w 2293"/>
                <a:gd name="T87" fmla="*/ 826 h 1510"/>
                <a:gd name="T88" fmla="*/ 1869 w 2293"/>
                <a:gd name="T89" fmla="*/ 783 h 1510"/>
                <a:gd name="T90" fmla="*/ 1869 w 2293"/>
                <a:gd name="T91" fmla="*/ 783 h 1510"/>
                <a:gd name="T92" fmla="*/ 2039 w 2293"/>
                <a:gd name="T93" fmla="*/ 452 h 1510"/>
                <a:gd name="T94" fmla="*/ 1840 w 2293"/>
                <a:gd name="T95" fmla="*/ 643 h 1510"/>
                <a:gd name="T96" fmla="*/ 1845 w 2293"/>
                <a:gd name="T97" fmla="*/ 227 h 1510"/>
                <a:gd name="T98" fmla="*/ 2043 w 2293"/>
                <a:gd name="T99" fmla="*/ 452 h 1510"/>
                <a:gd name="T100" fmla="*/ 1845 w 2293"/>
                <a:gd name="T101" fmla="*/ 227 h 1510"/>
                <a:gd name="T102" fmla="*/ 1647 w 2293"/>
                <a:gd name="T103" fmla="*/ 452 h 1510"/>
                <a:gd name="T104" fmla="*/ 726 w 2293"/>
                <a:gd name="T105" fmla="*/ 227 h 1510"/>
                <a:gd name="T106" fmla="*/ 726 w 2293"/>
                <a:gd name="T107" fmla="*/ 227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3" h="1510">
                  <a:moveTo>
                    <a:pt x="25" y="255"/>
                  </a:moveTo>
                  <a:cubicBezTo>
                    <a:pt x="39" y="255"/>
                    <a:pt x="50" y="244"/>
                    <a:pt x="50" y="231"/>
                  </a:cubicBezTo>
                  <a:cubicBezTo>
                    <a:pt x="50" y="229"/>
                    <a:pt x="50" y="227"/>
                    <a:pt x="50" y="226"/>
                  </a:cubicBezTo>
                  <a:cubicBezTo>
                    <a:pt x="425" y="226"/>
                    <a:pt x="425" y="226"/>
                    <a:pt x="425" y="226"/>
                  </a:cubicBezTo>
                  <a:cubicBezTo>
                    <a:pt x="502" y="315"/>
                    <a:pt x="502" y="315"/>
                    <a:pt x="502" y="315"/>
                  </a:cubicBezTo>
                  <a:cubicBezTo>
                    <a:pt x="360" y="315"/>
                    <a:pt x="360" y="315"/>
                    <a:pt x="360" y="315"/>
                  </a:cubicBezTo>
                  <a:cubicBezTo>
                    <a:pt x="358" y="309"/>
                    <a:pt x="351" y="304"/>
                    <a:pt x="344" y="304"/>
                  </a:cubicBezTo>
                  <a:cubicBezTo>
                    <a:pt x="335" y="304"/>
                    <a:pt x="327" y="311"/>
                    <a:pt x="327" y="320"/>
                  </a:cubicBezTo>
                  <a:cubicBezTo>
                    <a:pt x="327" y="329"/>
                    <a:pt x="335" y="337"/>
                    <a:pt x="344" y="337"/>
                  </a:cubicBezTo>
                  <a:cubicBezTo>
                    <a:pt x="351" y="337"/>
                    <a:pt x="358" y="332"/>
                    <a:pt x="360" y="326"/>
                  </a:cubicBezTo>
                  <a:cubicBezTo>
                    <a:pt x="621" y="326"/>
                    <a:pt x="621" y="326"/>
                    <a:pt x="621" y="326"/>
                  </a:cubicBezTo>
                  <a:cubicBezTo>
                    <a:pt x="624" y="380"/>
                    <a:pt x="670" y="424"/>
                    <a:pt x="726" y="424"/>
                  </a:cubicBezTo>
                  <a:cubicBezTo>
                    <a:pt x="782" y="424"/>
                    <a:pt x="829" y="380"/>
                    <a:pt x="831" y="326"/>
                  </a:cubicBezTo>
                  <a:cubicBezTo>
                    <a:pt x="944" y="326"/>
                    <a:pt x="944" y="326"/>
                    <a:pt x="944" y="326"/>
                  </a:cubicBezTo>
                  <a:cubicBezTo>
                    <a:pt x="1077" y="457"/>
                    <a:pt x="1077" y="457"/>
                    <a:pt x="1077" y="457"/>
                  </a:cubicBezTo>
                  <a:cubicBezTo>
                    <a:pt x="1311" y="457"/>
                    <a:pt x="1311" y="457"/>
                    <a:pt x="1311" y="457"/>
                  </a:cubicBezTo>
                  <a:cubicBezTo>
                    <a:pt x="1314" y="468"/>
                    <a:pt x="1324" y="477"/>
                    <a:pt x="1336" y="477"/>
                  </a:cubicBezTo>
                  <a:cubicBezTo>
                    <a:pt x="1348" y="477"/>
                    <a:pt x="1358" y="468"/>
                    <a:pt x="1360" y="457"/>
                  </a:cubicBezTo>
                  <a:cubicBezTo>
                    <a:pt x="1468" y="457"/>
                    <a:pt x="1468" y="457"/>
                    <a:pt x="1468" y="457"/>
                  </a:cubicBezTo>
                  <a:cubicBezTo>
                    <a:pt x="1374" y="550"/>
                    <a:pt x="1374" y="550"/>
                    <a:pt x="1374" y="550"/>
                  </a:cubicBezTo>
                  <a:cubicBezTo>
                    <a:pt x="1084" y="550"/>
                    <a:pt x="1084" y="550"/>
                    <a:pt x="1084" y="550"/>
                  </a:cubicBezTo>
                  <a:cubicBezTo>
                    <a:pt x="1082" y="543"/>
                    <a:pt x="1075" y="539"/>
                    <a:pt x="1068" y="539"/>
                  </a:cubicBezTo>
                  <a:cubicBezTo>
                    <a:pt x="1059" y="539"/>
                    <a:pt x="1051" y="546"/>
                    <a:pt x="1051" y="555"/>
                  </a:cubicBezTo>
                  <a:cubicBezTo>
                    <a:pt x="1051" y="564"/>
                    <a:pt x="1059" y="571"/>
                    <a:pt x="1068" y="571"/>
                  </a:cubicBezTo>
                  <a:cubicBezTo>
                    <a:pt x="1075" y="571"/>
                    <a:pt x="1082" y="567"/>
                    <a:pt x="1084" y="560"/>
                  </a:cubicBezTo>
                  <a:cubicBezTo>
                    <a:pt x="1378" y="560"/>
                    <a:pt x="1378" y="560"/>
                    <a:pt x="1378" y="560"/>
                  </a:cubicBezTo>
                  <a:cubicBezTo>
                    <a:pt x="1483" y="457"/>
                    <a:pt x="1483" y="457"/>
                    <a:pt x="1483" y="457"/>
                  </a:cubicBezTo>
                  <a:cubicBezTo>
                    <a:pt x="1571" y="457"/>
                    <a:pt x="1571" y="457"/>
                    <a:pt x="1571" y="457"/>
                  </a:cubicBezTo>
                  <a:cubicBezTo>
                    <a:pt x="1572" y="511"/>
                    <a:pt x="1589" y="561"/>
                    <a:pt x="1617" y="603"/>
                  </a:cubicBezTo>
                  <a:cubicBezTo>
                    <a:pt x="1617" y="603"/>
                    <a:pt x="1617" y="603"/>
                    <a:pt x="1617" y="603"/>
                  </a:cubicBezTo>
                  <a:cubicBezTo>
                    <a:pt x="1517" y="701"/>
                    <a:pt x="1517" y="701"/>
                    <a:pt x="1517" y="701"/>
                  </a:cubicBezTo>
                  <a:cubicBezTo>
                    <a:pt x="1525" y="708"/>
                    <a:pt x="1525" y="708"/>
                    <a:pt x="1525" y="708"/>
                  </a:cubicBezTo>
                  <a:cubicBezTo>
                    <a:pt x="1395" y="634"/>
                    <a:pt x="1395" y="634"/>
                    <a:pt x="1395" y="634"/>
                  </a:cubicBezTo>
                  <a:cubicBezTo>
                    <a:pt x="1263" y="709"/>
                    <a:pt x="1263" y="709"/>
                    <a:pt x="1263" y="709"/>
                  </a:cubicBezTo>
                  <a:cubicBezTo>
                    <a:pt x="1263" y="859"/>
                    <a:pt x="1263" y="859"/>
                    <a:pt x="1263" y="859"/>
                  </a:cubicBezTo>
                  <a:cubicBezTo>
                    <a:pt x="1395" y="934"/>
                    <a:pt x="1395" y="934"/>
                    <a:pt x="1395" y="934"/>
                  </a:cubicBezTo>
                  <a:cubicBezTo>
                    <a:pt x="1526" y="859"/>
                    <a:pt x="1526" y="859"/>
                    <a:pt x="1526" y="859"/>
                  </a:cubicBezTo>
                  <a:cubicBezTo>
                    <a:pt x="1526" y="709"/>
                    <a:pt x="1526" y="709"/>
                    <a:pt x="1526" y="709"/>
                  </a:cubicBezTo>
                  <a:cubicBezTo>
                    <a:pt x="1525" y="708"/>
                    <a:pt x="1525" y="708"/>
                    <a:pt x="1525" y="708"/>
                  </a:cubicBezTo>
                  <a:cubicBezTo>
                    <a:pt x="1623" y="611"/>
                    <a:pt x="1623" y="611"/>
                    <a:pt x="1623" y="611"/>
                  </a:cubicBezTo>
                  <a:cubicBezTo>
                    <a:pt x="1672" y="677"/>
                    <a:pt x="1751" y="721"/>
                    <a:pt x="1840" y="723"/>
                  </a:cubicBezTo>
                  <a:cubicBezTo>
                    <a:pt x="1840" y="772"/>
                    <a:pt x="1840" y="772"/>
                    <a:pt x="1840" y="772"/>
                  </a:cubicBezTo>
                  <a:cubicBezTo>
                    <a:pt x="1755" y="821"/>
                    <a:pt x="1755" y="821"/>
                    <a:pt x="1755" y="821"/>
                  </a:cubicBezTo>
                  <a:cubicBezTo>
                    <a:pt x="1755" y="858"/>
                    <a:pt x="1755" y="858"/>
                    <a:pt x="1755" y="858"/>
                  </a:cubicBezTo>
                  <a:cubicBezTo>
                    <a:pt x="1680" y="932"/>
                    <a:pt x="1680" y="932"/>
                    <a:pt x="1680" y="932"/>
                  </a:cubicBezTo>
                  <a:cubicBezTo>
                    <a:pt x="1680" y="807"/>
                    <a:pt x="1680" y="807"/>
                    <a:pt x="1680" y="807"/>
                  </a:cubicBezTo>
                  <a:cubicBezTo>
                    <a:pt x="1711" y="776"/>
                    <a:pt x="1711" y="776"/>
                    <a:pt x="1711" y="776"/>
                  </a:cubicBezTo>
                  <a:cubicBezTo>
                    <a:pt x="1703" y="769"/>
                    <a:pt x="1703" y="769"/>
                    <a:pt x="1703" y="769"/>
                  </a:cubicBezTo>
                  <a:cubicBezTo>
                    <a:pt x="1669" y="803"/>
                    <a:pt x="1669" y="803"/>
                    <a:pt x="1669" y="803"/>
                  </a:cubicBezTo>
                  <a:cubicBezTo>
                    <a:pt x="1669" y="943"/>
                    <a:pt x="1669" y="943"/>
                    <a:pt x="1669" y="943"/>
                  </a:cubicBezTo>
                  <a:cubicBezTo>
                    <a:pt x="1596" y="1015"/>
                    <a:pt x="1596" y="1015"/>
                    <a:pt x="1596" y="1015"/>
                  </a:cubicBezTo>
                  <a:cubicBezTo>
                    <a:pt x="1596" y="1196"/>
                    <a:pt x="1596" y="1196"/>
                    <a:pt x="1596" y="1196"/>
                  </a:cubicBezTo>
                  <a:cubicBezTo>
                    <a:pt x="1535" y="1257"/>
                    <a:pt x="1535" y="1257"/>
                    <a:pt x="1535" y="1257"/>
                  </a:cubicBezTo>
                  <a:cubicBezTo>
                    <a:pt x="1533" y="1256"/>
                    <a:pt x="1530" y="1255"/>
                    <a:pt x="1527" y="1255"/>
                  </a:cubicBezTo>
                  <a:cubicBezTo>
                    <a:pt x="1518" y="1255"/>
                    <a:pt x="1511" y="1262"/>
                    <a:pt x="1511" y="1271"/>
                  </a:cubicBezTo>
                  <a:cubicBezTo>
                    <a:pt x="1511" y="1280"/>
                    <a:pt x="1518" y="1288"/>
                    <a:pt x="1527" y="1288"/>
                  </a:cubicBezTo>
                  <a:cubicBezTo>
                    <a:pt x="1537" y="1288"/>
                    <a:pt x="1544" y="1280"/>
                    <a:pt x="1544" y="1271"/>
                  </a:cubicBezTo>
                  <a:cubicBezTo>
                    <a:pt x="1544" y="1269"/>
                    <a:pt x="1543" y="1266"/>
                    <a:pt x="1542" y="1264"/>
                  </a:cubicBezTo>
                  <a:cubicBezTo>
                    <a:pt x="1607" y="1200"/>
                    <a:pt x="1607" y="1200"/>
                    <a:pt x="1607" y="1200"/>
                  </a:cubicBezTo>
                  <a:cubicBezTo>
                    <a:pt x="1607" y="1019"/>
                    <a:pt x="1607" y="1019"/>
                    <a:pt x="1607" y="1019"/>
                  </a:cubicBezTo>
                  <a:cubicBezTo>
                    <a:pt x="1755" y="873"/>
                    <a:pt x="1755" y="873"/>
                    <a:pt x="1755" y="873"/>
                  </a:cubicBezTo>
                  <a:cubicBezTo>
                    <a:pt x="1755" y="918"/>
                    <a:pt x="1755" y="918"/>
                    <a:pt x="1755" y="918"/>
                  </a:cubicBezTo>
                  <a:cubicBezTo>
                    <a:pt x="1635" y="1037"/>
                    <a:pt x="1635" y="1037"/>
                    <a:pt x="1635" y="1037"/>
                  </a:cubicBezTo>
                  <a:cubicBezTo>
                    <a:pt x="1635" y="1331"/>
                    <a:pt x="1635" y="1331"/>
                    <a:pt x="1635" y="1331"/>
                  </a:cubicBezTo>
                  <a:cubicBezTo>
                    <a:pt x="1645" y="1331"/>
                    <a:pt x="1645" y="1331"/>
                    <a:pt x="1645" y="1331"/>
                  </a:cubicBezTo>
                  <a:cubicBezTo>
                    <a:pt x="1645" y="1041"/>
                    <a:pt x="1645" y="1041"/>
                    <a:pt x="1645" y="1041"/>
                  </a:cubicBezTo>
                  <a:cubicBezTo>
                    <a:pt x="1761" y="927"/>
                    <a:pt x="1761" y="927"/>
                    <a:pt x="1761" y="927"/>
                  </a:cubicBezTo>
                  <a:cubicBezTo>
                    <a:pt x="1840" y="972"/>
                    <a:pt x="1840" y="972"/>
                    <a:pt x="1840" y="972"/>
                  </a:cubicBezTo>
                  <a:cubicBezTo>
                    <a:pt x="1840" y="1077"/>
                    <a:pt x="1840" y="1077"/>
                    <a:pt x="1840" y="1077"/>
                  </a:cubicBezTo>
                  <a:cubicBezTo>
                    <a:pt x="1959" y="1194"/>
                    <a:pt x="1959" y="1194"/>
                    <a:pt x="1959" y="1194"/>
                  </a:cubicBezTo>
                  <a:cubicBezTo>
                    <a:pt x="1959" y="1307"/>
                    <a:pt x="1959" y="1307"/>
                    <a:pt x="1959" y="1307"/>
                  </a:cubicBezTo>
                  <a:cubicBezTo>
                    <a:pt x="1948" y="1309"/>
                    <a:pt x="1939" y="1319"/>
                    <a:pt x="1939" y="1331"/>
                  </a:cubicBezTo>
                  <a:cubicBezTo>
                    <a:pt x="1939" y="1343"/>
                    <a:pt x="1948" y="1353"/>
                    <a:pt x="1959" y="1355"/>
                  </a:cubicBezTo>
                  <a:cubicBezTo>
                    <a:pt x="1959" y="1479"/>
                    <a:pt x="1959" y="1479"/>
                    <a:pt x="1959" y="1479"/>
                  </a:cubicBezTo>
                  <a:cubicBezTo>
                    <a:pt x="1953" y="1481"/>
                    <a:pt x="1948" y="1487"/>
                    <a:pt x="1948" y="1494"/>
                  </a:cubicBezTo>
                  <a:cubicBezTo>
                    <a:pt x="1948" y="1503"/>
                    <a:pt x="1955" y="1510"/>
                    <a:pt x="1964" y="1510"/>
                  </a:cubicBezTo>
                  <a:cubicBezTo>
                    <a:pt x="1974" y="1510"/>
                    <a:pt x="1981" y="1503"/>
                    <a:pt x="1981" y="1494"/>
                  </a:cubicBezTo>
                  <a:cubicBezTo>
                    <a:pt x="1981" y="1487"/>
                    <a:pt x="1976" y="1481"/>
                    <a:pt x="1969" y="1479"/>
                  </a:cubicBezTo>
                  <a:cubicBezTo>
                    <a:pt x="1969" y="1355"/>
                    <a:pt x="1969" y="1355"/>
                    <a:pt x="1969" y="1355"/>
                  </a:cubicBezTo>
                  <a:cubicBezTo>
                    <a:pt x="1981" y="1353"/>
                    <a:pt x="1989" y="1343"/>
                    <a:pt x="1989" y="1331"/>
                  </a:cubicBezTo>
                  <a:cubicBezTo>
                    <a:pt x="1989" y="1319"/>
                    <a:pt x="1981" y="1309"/>
                    <a:pt x="1969" y="1307"/>
                  </a:cubicBezTo>
                  <a:cubicBezTo>
                    <a:pt x="1969" y="1190"/>
                    <a:pt x="1969" y="1190"/>
                    <a:pt x="1969" y="1190"/>
                  </a:cubicBezTo>
                  <a:cubicBezTo>
                    <a:pt x="1850" y="1073"/>
                    <a:pt x="1850" y="1073"/>
                    <a:pt x="1850" y="1073"/>
                  </a:cubicBezTo>
                  <a:cubicBezTo>
                    <a:pt x="1850" y="972"/>
                    <a:pt x="1850" y="972"/>
                    <a:pt x="1850" y="972"/>
                  </a:cubicBezTo>
                  <a:cubicBezTo>
                    <a:pt x="1936" y="923"/>
                    <a:pt x="1936" y="923"/>
                    <a:pt x="1936" y="923"/>
                  </a:cubicBezTo>
                  <a:cubicBezTo>
                    <a:pt x="1936" y="821"/>
                    <a:pt x="1936" y="821"/>
                    <a:pt x="1936" y="821"/>
                  </a:cubicBezTo>
                  <a:cubicBezTo>
                    <a:pt x="1879" y="788"/>
                    <a:pt x="1879" y="788"/>
                    <a:pt x="1879" y="788"/>
                  </a:cubicBezTo>
                  <a:cubicBezTo>
                    <a:pt x="1879" y="685"/>
                    <a:pt x="1879" y="685"/>
                    <a:pt x="1879" y="685"/>
                  </a:cubicBezTo>
                  <a:cubicBezTo>
                    <a:pt x="1928" y="678"/>
                    <a:pt x="1973" y="656"/>
                    <a:pt x="2007" y="624"/>
                  </a:cubicBezTo>
                  <a:cubicBezTo>
                    <a:pt x="2051" y="667"/>
                    <a:pt x="2051" y="667"/>
                    <a:pt x="2051" y="667"/>
                  </a:cubicBezTo>
                  <a:cubicBezTo>
                    <a:pt x="2237" y="667"/>
                    <a:pt x="2237" y="667"/>
                    <a:pt x="2237" y="667"/>
                  </a:cubicBezTo>
                  <a:cubicBezTo>
                    <a:pt x="2238" y="675"/>
                    <a:pt x="2245" y="680"/>
                    <a:pt x="2253" y="680"/>
                  </a:cubicBezTo>
                  <a:cubicBezTo>
                    <a:pt x="2262" y="680"/>
                    <a:pt x="2269" y="673"/>
                    <a:pt x="2269" y="664"/>
                  </a:cubicBezTo>
                  <a:cubicBezTo>
                    <a:pt x="2269" y="655"/>
                    <a:pt x="2262" y="647"/>
                    <a:pt x="2253" y="647"/>
                  </a:cubicBezTo>
                  <a:cubicBezTo>
                    <a:pt x="2246" y="647"/>
                    <a:pt x="2240" y="651"/>
                    <a:pt x="2237" y="657"/>
                  </a:cubicBezTo>
                  <a:cubicBezTo>
                    <a:pt x="2056" y="657"/>
                    <a:pt x="2056" y="657"/>
                    <a:pt x="2056" y="657"/>
                  </a:cubicBezTo>
                  <a:cubicBezTo>
                    <a:pt x="2015" y="617"/>
                    <a:pt x="2015" y="617"/>
                    <a:pt x="2015" y="617"/>
                  </a:cubicBezTo>
                  <a:cubicBezTo>
                    <a:pt x="2057" y="574"/>
                    <a:pt x="2084" y="516"/>
                    <a:pt x="2084" y="452"/>
                  </a:cubicBezTo>
                  <a:cubicBezTo>
                    <a:pt x="2084" y="388"/>
                    <a:pt x="2057" y="329"/>
                    <a:pt x="2015" y="287"/>
                  </a:cubicBezTo>
                  <a:cubicBezTo>
                    <a:pt x="2033" y="269"/>
                    <a:pt x="2033" y="269"/>
                    <a:pt x="2033" y="269"/>
                  </a:cubicBezTo>
                  <a:cubicBezTo>
                    <a:pt x="2080" y="316"/>
                    <a:pt x="2110" y="380"/>
                    <a:pt x="2110" y="452"/>
                  </a:cubicBezTo>
                  <a:cubicBezTo>
                    <a:pt x="2120" y="452"/>
                    <a:pt x="2120" y="452"/>
                    <a:pt x="2120" y="452"/>
                  </a:cubicBezTo>
                  <a:cubicBezTo>
                    <a:pt x="2120" y="378"/>
                    <a:pt x="2089" y="310"/>
                    <a:pt x="2040" y="261"/>
                  </a:cubicBezTo>
                  <a:cubicBezTo>
                    <a:pt x="2268" y="36"/>
                    <a:pt x="2268" y="36"/>
                    <a:pt x="2268" y="36"/>
                  </a:cubicBezTo>
                  <a:cubicBezTo>
                    <a:pt x="2271" y="38"/>
                    <a:pt x="2273" y="38"/>
                    <a:pt x="2276" y="38"/>
                  </a:cubicBezTo>
                  <a:cubicBezTo>
                    <a:pt x="2285" y="38"/>
                    <a:pt x="2293" y="31"/>
                    <a:pt x="2293" y="22"/>
                  </a:cubicBezTo>
                  <a:cubicBezTo>
                    <a:pt x="2293" y="13"/>
                    <a:pt x="2285" y="6"/>
                    <a:pt x="2276" y="6"/>
                  </a:cubicBezTo>
                  <a:cubicBezTo>
                    <a:pt x="2267" y="6"/>
                    <a:pt x="2259" y="13"/>
                    <a:pt x="2259" y="22"/>
                  </a:cubicBezTo>
                  <a:cubicBezTo>
                    <a:pt x="2259" y="25"/>
                    <a:pt x="2260" y="27"/>
                    <a:pt x="2261" y="29"/>
                  </a:cubicBezTo>
                  <a:cubicBezTo>
                    <a:pt x="2033" y="254"/>
                    <a:pt x="2033" y="254"/>
                    <a:pt x="2033" y="254"/>
                  </a:cubicBezTo>
                  <a:cubicBezTo>
                    <a:pt x="1984" y="209"/>
                    <a:pt x="1918" y="181"/>
                    <a:pt x="1845" y="181"/>
                  </a:cubicBezTo>
                  <a:cubicBezTo>
                    <a:pt x="1845" y="191"/>
                    <a:pt x="1845" y="191"/>
                    <a:pt x="1845" y="191"/>
                  </a:cubicBezTo>
                  <a:cubicBezTo>
                    <a:pt x="1915" y="191"/>
                    <a:pt x="1978" y="218"/>
                    <a:pt x="2026" y="262"/>
                  </a:cubicBezTo>
                  <a:cubicBezTo>
                    <a:pt x="2007" y="280"/>
                    <a:pt x="2007" y="280"/>
                    <a:pt x="2007" y="280"/>
                  </a:cubicBezTo>
                  <a:cubicBezTo>
                    <a:pt x="1965" y="241"/>
                    <a:pt x="1908" y="217"/>
                    <a:pt x="1845" y="217"/>
                  </a:cubicBezTo>
                  <a:cubicBezTo>
                    <a:pt x="1781" y="217"/>
                    <a:pt x="1723" y="242"/>
                    <a:pt x="1681" y="282"/>
                  </a:cubicBezTo>
                  <a:cubicBezTo>
                    <a:pt x="1596" y="199"/>
                    <a:pt x="1596" y="199"/>
                    <a:pt x="1596" y="199"/>
                  </a:cubicBezTo>
                  <a:cubicBezTo>
                    <a:pt x="1451" y="199"/>
                    <a:pt x="1451" y="199"/>
                    <a:pt x="1451" y="199"/>
                  </a:cubicBezTo>
                  <a:cubicBezTo>
                    <a:pt x="1271" y="22"/>
                    <a:pt x="1271" y="22"/>
                    <a:pt x="1271" y="22"/>
                  </a:cubicBezTo>
                  <a:cubicBezTo>
                    <a:pt x="1272" y="20"/>
                    <a:pt x="1272" y="18"/>
                    <a:pt x="1272" y="16"/>
                  </a:cubicBezTo>
                  <a:cubicBezTo>
                    <a:pt x="1272" y="7"/>
                    <a:pt x="1265" y="0"/>
                    <a:pt x="1256" y="0"/>
                  </a:cubicBezTo>
                  <a:cubicBezTo>
                    <a:pt x="1246" y="0"/>
                    <a:pt x="1239" y="7"/>
                    <a:pt x="1239" y="16"/>
                  </a:cubicBezTo>
                  <a:cubicBezTo>
                    <a:pt x="1239" y="25"/>
                    <a:pt x="1246" y="33"/>
                    <a:pt x="1256" y="33"/>
                  </a:cubicBezTo>
                  <a:cubicBezTo>
                    <a:pt x="1259" y="33"/>
                    <a:pt x="1262" y="32"/>
                    <a:pt x="1265" y="30"/>
                  </a:cubicBezTo>
                  <a:cubicBezTo>
                    <a:pt x="1436" y="199"/>
                    <a:pt x="1436" y="199"/>
                    <a:pt x="1436" y="199"/>
                  </a:cubicBezTo>
                  <a:cubicBezTo>
                    <a:pt x="1394" y="199"/>
                    <a:pt x="1394" y="199"/>
                    <a:pt x="1394" y="199"/>
                  </a:cubicBezTo>
                  <a:cubicBezTo>
                    <a:pt x="1215" y="22"/>
                    <a:pt x="1215" y="22"/>
                    <a:pt x="1215" y="22"/>
                  </a:cubicBezTo>
                  <a:cubicBezTo>
                    <a:pt x="1216" y="20"/>
                    <a:pt x="1216" y="18"/>
                    <a:pt x="1216" y="16"/>
                  </a:cubicBezTo>
                  <a:cubicBezTo>
                    <a:pt x="1216" y="7"/>
                    <a:pt x="1209" y="0"/>
                    <a:pt x="1200" y="0"/>
                  </a:cubicBezTo>
                  <a:cubicBezTo>
                    <a:pt x="1190" y="0"/>
                    <a:pt x="1183" y="7"/>
                    <a:pt x="1183" y="16"/>
                  </a:cubicBezTo>
                  <a:cubicBezTo>
                    <a:pt x="1183" y="25"/>
                    <a:pt x="1190" y="33"/>
                    <a:pt x="1200" y="33"/>
                  </a:cubicBezTo>
                  <a:cubicBezTo>
                    <a:pt x="1203" y="33"/>
                    <a:pt x="1206" y="32"/>
                    <a:pt x="1209" y="30"/>
                  </a:cubicBezTo>
                  <a:cubicBezTo>
                    <a:pt x="1380" y="199"/>
                    <a:pt x="1380" y="199"/>
                    <a:pt x="1380" y="199"/>
                  </a:cubicBezTo>
                  <a:cubicBezTo>
                    <a:pt x="1170" y="199"/>
                    <a:pt x="1170" y="199"/>
                    <a:pt x="1170" y="199"/>
                  </a:cubicBezTo>
                  <a:cubicBezTo>
                    <a:pt x="1168" y="192"/>
                    <a:pt x="1162" y="187"/>
                    <a:pt x="1154" y="187"/>
                  </a:cubicBezTo>
                  <a:cubicBezTo>
                    <a:pt x="1145" y="187"/>
                    <a:pt x="1138" y="195"/>
                    <a:pt x="1138" y="204"/>
                  </a:cubicBezTo>
                  <a:cubicBezTo>
                    <a:pt x="1138" y="213"/>
                    <a:pt x="1145" y="220"/>
                    <a:pt x="1154" y="220"/>
                  </a:cubicBezTo>
                  <a:cubicBezTo>
                    <a:pt x="1162" y="220"/>
                    <a:pt x="1168" y="216"/>
                    <a:pt x="1170" y="209"/>
                  </a:cubicBezTo>
                  <a:cubicBezTo>
                    <a:pt x="1390" y="209"/>
                    <a:pt x="1390" y="209"/>
                    <a:pt x="1390" y="209"/>
                  </a:cubicBezTo>
                  <a:cubicBezTo>
                    <a:pt x="1391" y="210"/>
                    <a:pt x="1391" y="210"/>
                    <a:pt x="1391" y="210"/>
                  </a:cubicBezTo>
                  <a:cubicBezTo>
                    <a:pt x="1392" y="209"/>
                    <a:pt x="1392" y="209"/>
                    <a:pt x="1392" y="209"/>
                  </a:cubicBezTo>
                  <a:cubicBezTo>
                    <a:pt x="1447" y="209"/>
                    <a:pt x="1447" y="209"/>
                    <a:pt x="1447" y="209"/>
                  </a:cubicBezTo>
                  <a:cubicBezTo>
                    <a:pt x="1447" y="210"/>
                    <a:pt x="1447" y="210"/>
                    <a:pt x="1447" y="210"/>
                  </a:cubicBezTo>
                  <a:cubicBezTo>
                    <a:pt x="1448" y="209"/>
                    <a:pt x="1448" y="209"/>
                    <a:pt x="1448" y="209"/>
                  </a:cubicBezTo>
                  <a:cubicBezTo>
                    <a:pt x="1592" y="209"/>
                    <a:pt x="1592" y="209"/>
                    <a:pt x="1592" y="209"/>
                  </a:cubicBezTo>
                  <a:cubicBezTo>
                    <a:pt x="1673" y="289"/>
                    <a:pt x="1673" y="289"/>
                    <a:pt x="1673" y="289"/>
                  </a:cubicBezTo>
                  <a:cubicBezTo>
                    <a:pt x="1632" y="332"/>
                    <a:pt x="1607" y="389"/>
                    <a:pt x="1607" y="452"/>
                  </a:cubicBezTo>
                  <a:cubicBezTo>
                    <a:pt x="1607" y="580"/>
                    <a:pt x="1711" y="684"/>
                    <a:pt x="1840" y="687"/>
                  </a:cubicBezTo>
                  <a:cubicBezTo>
                    <a:pt x="1840" y="712"/>
                    <a:pt x="1840" y="712"/>
                    <a:pt x="1840" y="712"/>
                  </a:cubicBezTo>
                  <a:cubicBezTo>
                    <a:pt x="1697" y="710"/>
                    <a:pt x="1581" y="594"/>
                    <a:pt x="1581" y="452"/>
                  </a:cubicBezTo>
                  <a:cubicBezTo>
                    <a:pt x="1581" y="447"/>
                    <a:pt x="1581" y="447"/>
                    <a:pt x="1581" y="447"/>
                  </a:cubicBezTo>
                  <a:cubicBezTo>
                    <a:pt x="1360" y="447"/>
                    <a:pt x="1360" y="447"/>
                    <a:pt x="1360" y="447"/>
                  </a:cubicBezTo>
                  <a:cubicBezTo>
                    <a:pt x="1358" y="436"/>
                    <a:pt x="1348" y="427"/>
                    <a:pt x="1336" y="427"/>
                  </a:cubicBezTo>
                  <a:cubicBezTo>
                    <a:pt x="1324" y="427"/>
                    <a:pt x="1314" y="436"/>
                    <a:pt x="1311" y="447"/>
                  </a:cubicBezTo>
                  <a:cubicBezTo>
                    <a:pt x="1081" y="447"/>
                    <a:pt x="1081" y="447"/>
                    <a:pt x="1081" y="447"/>
                  </a:cubicBezTo>
                  <a:cubicBezTo>
                    <a:pt x="948" y="315"/>
                    <a:pt x="948" y="315"/>
                    <a:pt x="948" y="315"/>
                  </a:cubicBezTo>
                  <a:cubicBezTo>
                    <a:pt x="831" y="315"/>
                    <a:pt x="831" y="315"/>
                    <a:pt x="831" y="315"/>
                  </a:cubicBezTo>
                  <a:cubicBezTo>
                    <a:pt x="829" y="260"/>
                    <a:pt x="782" y="217"/>
                    <a:pt x="726" y="217"/>
                  </a:cubicBezTo>
                  <a:cubicBezTo>
                    <a:pt x="670" y="217"/>
                    <a:pt x="624" y="260"/>
                    <a:pt x="621" y="315"/>
                  </a:cubicBezTo>
                  <a:cubicBezTo>
                    <a:pt x="515" y="315"/>
                    <a:pt x="515" y="315"/>
                    <a:pt x="515" y="315"/>
                  </a:cubicBezTo>
                  <a:cubicBezTo>
                    <a:pt x="430" y="215"/>
                    <a:pt x="430" y="215"/>
                    <a:pt x="430" y="215"/>
                  </a:cubicBezTo>
                  <a:cubicBezTo>
                    <a:pt x="45" y="215"/>
                    <a:pt x="45" y="215"/>
                    <a:pt x="45" y="215"/>
                  </a:cubicBezTo>
                  <a:cubicBezTo>
                    <a:pt x="40" y="210"/>
                    <a:pt x="33" y="206"/>
                    <a:pt x="25" y="206"/>
                  </a:cubicBezTo>
                  <a:cubicBezTo>
                    <a:pt x="11" y="206"/>
                    <a:pt x="0" y="217"/>
                    <a:pt x="0" y="231"/>
                  </a:cubicBezTo>
                  <a:cubicBezTo>
                    <a:pt x="0" y="244"/>
                    <a:pt x="11" y="255"/>
                    <a:pt x="25" y="255"/>
                  </a:cubicBezTo>
                  <a:close/>
                  <a:moveTo>
                    <a:pt x="1516" y="853"/>
                  </a:moveTo>
                  <a:cubicBezTo>
                    <a:pt x="1395" y="922"/>
                    <a:pt x="1395" y="922"/>
                    <a:pt x="1395" y="922"/>
                  </a:cubicBezTo>
                  <a:cubicBezTo>
                    <a:pt x="1273" y="853"/>
                    <a:pt x="1273" y="853"/>
                    <a:pt x="1273" y="853"/>
                  </a:cubicBezTo>
                  <a:cubicBezTo>
                    <a:pt x="1273" y="715"/>
                    <a:pt x="1273" y="715"/>
                    <a:pt x="1273" y="715"/>
                  </a:cubicBezTo>
                  <a:cubicBezTo>
                    <a:pt x="1395" y="646"/>
                    <a:pt x="1395" y="646"/>
                    <a:pt x="1395" y="646"/>
                  </a:cubicBezTo>
                  <a:cubicBezTo>
                    <a:pt x="1516" y="715"/>
                    <a:pt x="1516" y="715"/>
                    <a:pt x="1516" y="715"/>
                  </a:cubicBezTo>
                  <a:lnTo>
                    <a:pt x="1516" y="853"/>
                  </a:lnTo>
                  <a:close/>
                  <a:moveTo>
                    <a:pt x="1925" y="918"/>
                  </a:moveTo>
                  <a:cubicBezTo>
                    <a:pt x="1845" y="963"/>
                    <a:pt x="1845" y="963"/>
                    <a:pt x="1845" y="963"/>
                  </a:cubicBezTo>
                  <a:cubicBezTo>
                    <a:pt x="1765" y="918"/>
                    <a:pt x="1765" y="918"/>
                    <a:pt x="1765" y="918"/>
                  </a:cubicBezTo>
                  <a:cubicBezTo>
                    <a:pt x="1765" y="826"/>
                    <a:pt x="1765" y="826"/>
                    <a:pt x="1765" y="826"/>
                  </a:cubicBezTo>
                  <a:cubicBezTo>
                    <a:pt x="1845" y="781"/>
                    <a:pt x="1845" y="781"/>
                    <a:pt x="1845" y="781"/>
                  </a:cubicBezTo>
                  <a:cubicBezTo>
                    <a:pt x="1925" y="826"/>
                    <a:pt x="1925" y="826"/>
                    <a:pt x="1925" y="826"/>
                  </a:cubicBezTo>
                  <a:lnTo>
                    <a:pt x="1925" y="918"/>
                  </a:lnTo>
                  <a:close/>
                  <a:moveTo>
                    <a:pt x="1869" y="783"/>
                  </a:moveTo>
                  <a:cubicBezTo>
                    <a:pt x="1850" y="772"/>
                    <a:pt x="1850" y="772"/>
                    <a:pt x="1850" y="772"/>
                  </a:cubicBezTo>
                  <a:cubicBezTo>
                    <a:pt x="1850" y="687"/>
                    <a:pt x="1850" y="687"/>
                    <a:pt x="1850" y="687"/>
                  </a:cubicBezTo>
                  <a:cubicBezTo>
                    <a:pt x="1857" y="687"/>
                    <a:pt x="1863" y="686"/>
                    <a:pt x="1869" y="686"/>
                  </a:cubicBezTo>
                  <a:lnTo>
                    <a:pt x="1869" y="783"/>
                  </a:lnTo>
                  <a:close/>
                  <a:moveTo>
                    <a:pt x="1850" y="450"/>
                  </a:moveTo>
                  <a:cubicBezTo>
                    <a:pt x="1712" y="313"/>
                    <a:pt x="1712" y="313"/>
                    <a:pt x="1712" y="313"/>
                  </a:cubicBezTo>
                  <a:cubicBezTo>
                    <a:pt x="1747" y="280"/>
                    <a:pt x="1794" y="260"/>
                    <a:pt x="1845" y="260"/>
                  </a:cubicBezTo>
                  <a:cubicBezTo>
                    <a:pt x="1952" y="260"/>
                    <a:pt x="2039" y="346"/>
                    <a:pt x="2039" y="452"/>
                  </a:cubicBezTo>
                  <a:cubicBezTo>
                    <a:pt x="2039" y="556"/>
                    <a:pt x="1955" y="640"/>
                    <a:pt x="1850" y="643"/>
                  </a:cubicBezTo>
                  <a:lnTo>
                    <a:pt x="1850" y="450"/>
                  </a:lnTo>
                  <a:close/>
                  <a:moveTo>
                    <a:pt x="1840" y="454"/>
                  </a:moveTo>
                  <a:cubicBezTo>
                    <a:pt x="1840" y="643"/>
                    <a:pt x="1840" y="643"/>
                    <a:pt x="1840" y="643"/>
                  </a:cubicBezTo>
                  <a:cubicBezTo>
                    <a:pt x="1735" y="640"/>
                    <a:pt x="1651" y="556"/>
                    <a:pt x="1651" y="452"/>
                  </a:cubicBezTo>
                  <a:cubicBezTo>
                    <a:pt x="1651" y="401"/>
                    <a:pt x="1671" y="355"/>
                    <a:pt x="1704" y="320"/>
                  </a:cubicBezTo>
                  <a:lnTo>
                    <a:pt x="1840" y="454"/>
                  </a:lnTo>
                  <a:close/>
                  <a:moveTo>
                    <a:pt x="1845" y="227"/>
                  </a:moveTo>
                  <a:cubicBezTo>
                    <a:pt x="1971" y="227"/>
                    <a:pt x="2073" y="328"/>
                    <a:pt x="2073" y="452"/>
                  </a:cubicBezTo>
                  <a:cubicBezTo>
                    <a:pt x="2073" y="574"/>
                    <a:pt x="1974" y="674"/>
                    <a:pt x="1850" y="677"/>
                  </a:cubicBezTo>
                  <a:cubicBezTo>
                    <a:pt x="1850" y="647"/>
                    <a:pt x="1850" y="647"/>
                    <a:pt x="1850" y="647"/>
                  </a:cubicBezTo>
                  <a:cubicBezTo>
                    <a:pt x="1957" y="645"/>
                    <a:pt x="2043" y="558"/>
                    <a:pt x="2043" y="452"/>
                  </a:cubicBezTo>
                  <a:cubicBezTo>
                    <a:pt x="2043" y="344"/>
                    <a:pt x="1955" y="256"/>
                    <a:pt x="1845" y="256"/>
                  </a:cubicBezTo>
                  <a:cubicBezTo>
                    <a:pt x="1792" y="256"/>
                    <a:pt x="1744" y="277"/>
                    <a:pt x="1709" y="310"/>
                  </a:cubicBezTo>
                  <a:cubicBezTo>
                    <a:pt x="1688" y="289"/>
                    <a:pt x="1688" y="289"/>
                    <a:pt x="1688" y="289"/>
                  </a:cubicBezTo>
                  <a:cubicBezTo>
                    <a:pt x="1729" y="251"/>
                    <a:pt x="1784" y="227"/>
                    <a:pt x="1845" y="227"/>
                  </a:cubicBezTo>
                  <a:close/>
                  <a:moveTo>
                    <a:pt x="1617" y="452"/>
                  </a:moveTo>
                  <a:cubicBezTo>
                    <a:pt x="1617" y="392"/>
                    <a:pt x="1641" y="337"/>
                    <a:pt x="1681" y="297"/>
                  </a:cubicBezTo>
                  <a:cubicBezTo>
                    <a:pt x="1702" y="317"/>
                    <a:pt x="1702" y="317"/>
                    <a:pt x="1702" y="317"/>
                  </a:cubicBezTo>
                  <a:cubicBezTo>
                    <a:pt x="1668" y="352"/>
                    <a:pt x="1647" y="400"/>
                    <a:pt x="1647" y="452"/>
                  </a:cubicBezTo>
                  <a:cubicBezTo>
                    <a:pt x="1647" y="558"/>
                    <a:pt x="1733" y="645"/>
                    <a:pt x="1840" y="647"/>
                  </a:cubicBezTo>
                  <a:cubicBezTo>
                    <a:pt x="1840" y="677"/>
                    <a:pt x="1840" y="677"/>
                    <a:pt x="1840" y="677"/>
                  </a:cubicBezTo>
                  <a:cubicBezTo>
                    <a:pt x="1717" y="674"/>
                    <a:pt x="1617" y="574"/>
                    <a:pt x="1617" y="452"/>
                  </a:cubicBezTo>
                  <a:close/>
                  <a:moveTo>
                    <a:pt x="726" y="227"/>
                  </a:moveTo>
                  <a:cubicBezTo>
                    <a:pt x="779" y="227"/>
                    <a:pt x="821" y="269"/>
                    <a:pt x="821" y="320"/>
                  </a:cubicBezTo>
                  <a:cubicBezTo>
                    <a:pt x="821" y="372"/>
                    <a:pt x="779" y="414"/>
                    <a:pt x="726" y="414"/>
                  </a:cubicBezTo>
                  <a:cubicBezTo>
                    <a:pt x="674" y="414"/>
                    <a:pt x="631" y="372"/>
                    <a:pt x="631" y="320"/>
                  </a:cubicBezTo>
                  <a:cubicBezTo>
                    <a:pt x="631" y="269"/>
                    <a:pt x="674" y="227"/>
                    <a:pt x="726"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4" name="Oval 12">
              <a:extLst>
                <a:ext uri="{FF2B5EF4-FFF2-40B4-BE49-F238E27FC236}">
                  <a16:creationId xmlns:a16="http://schemas.microsoft.com/office/drawing/2014/main" id="{EA6AE2C6-A0CA-4BFA-A1CB-B6C8964107B0}"/>
                </a:ext>
              </a:extLst>
            </p:cNvPr>
            <p:cNvSpPr>
              <a:spLocks noChangeArrowheads="1"/>
            </p:cNvSpPr>
            <p:nvPr/>
          </p:nvSpPr>
          <p:spPr bwMode="auto">
            <a:xfrm>
              <a:off x="5031" y="1922"/>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5" name="Oval 13">
              <a:extLst>
                <a:ext uri="{FF2B5EF4-FFF2-40B4-BE49-F238E27FC236}">
                  <a16:creationId xmlns:a16="http://schemas.microsoft.com/office/drawing/2014/main" id="{0DBA0538-EA77-4282-A766-B16D0B673A71}"/>
                </a:ext>
              </a:extLst>
            </p:cNvPr>
            <p:cNvSpPr>
              <a:spLocks noChangeArrowheads="1"/>
            </p:cNvSpPr>
            <p:nvPr/>
          </p:nvSpPr>
          <p:spPr bwMode="auto">
            <a:xfrm>
              <a:off x="5031" y="1794"/>
              <a:ext cx="85"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6" name="Oval 14">
              <a:extLst>
                <a:ext uri="{FF2B5EF4-FFF2-40B4-BE49-F238E27FC236}">
                  <a16:creationId xmlns:a16="http://schemas.microsoft.com/office/drawing/2014/main" id="{8C07227F-7575-4B31-B4BB-5A19741B55A4}"/>
                </a:ext>
              </a:extLst>
            </p:cNvPr>
            <p:cNvSpPr>
              <a:spLocks noChangeArrowheads="1"/>
            </p:cNvSpPr>
            <p:nvPr/>
          </p:nvSpPr>
          <p:spPr bwMode="auto">
            <a:xfrm>
              <a:off x="4073" y="1349"/>
              <a:ext cx="84" cy="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7" name="Oval 15">
              <a:extLst>
                <a:ext uri="{FF2B5EF4-FFF2-40B4-BE49-F238E27FC236}">
                  <a16:creationId xmlns:a16="http://schemas.microsoft.com/office/drawing/2014/main" id="{44270B3F-C14A-47CC-8CDB-3118CF8EED8D}"/>
                </a:ext>
              </a:extLst>
            </p:cNvPr>
            <p:cNvSpPr>
              <a:spLocks noChangeArrowheads="1"/>
            </p:cNvSpPr>
            <p:nvPr/>
          </p:nvSpPr>
          <p:spPr bwMode="auto">
            <a:xfrm>
              <a:off x="4073" y="1222"/>
              <a:ext cx="84"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8" name="Oval 16">
              <a:extLst>
                <a:ext uri="{FF2B5EF4-FFF2-40B4-BE49-F238E27FC236}">
                  <a16:creationId xmlns:a16="http://schemas.microsoft.com/office/drawing/2014/main" id="{34659405-6605-4CB3-A3B8-F294BBB454B1}"/>
                </a:ext>
              </a:extLst>
            </p:cNvPr>
            <p:cNvSpPr>
              <a:spLocks noChangeArrowheads="1"/>
            </p:cNvSpPr>
            <p:nvPr/>
          </p:nvSpPr>
          <p:spPr bwMode="auto">
            <a:xfrm>
              <a:off x="5508" y="1564"/>
              <a:ext cx="56" cy="5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29" name="Freeform 17">
              <a:extLst>
                <a:ext uri="{FF2B5EF4-FFF2-40B4-BE49-F238E27FC236}">
                  <a16:creationId xmlns:a16="http://schemas.microsoft.com/office/drawing/2014/main" id="{2A71C2BD-1E7A-4364-92E8-A60AAF63C003}"/>
                </a:ext>
              </a:extLst>
            </p:cNvPr>
            <p:cNvSpPr>
              <a:spLocks noEditPoints="1"/>
            </p:cNvSpPr>
            <p:nvPr/>
          </p:nvSpPr>
          <p:spPr bwMode="auto">
            <a:xfrm>
              <a:off x="5099" y="10"/>
              <a:ext cx="189" cy="186"/>
            </a:xfrm>
            <a:custGeom>
              <a:avLst/>
              <a:gdLst>
                <a:gd name="T0" fmla="*/ 56 w 112"/>
                <a:gd name="T1" fmla="*/ 110 h 110"/>
                <a:gd name="T2" fmla="*/ 112 w 112"/>
                <a:gd name="T3" fmla="*/ 55 h 110"/>
                <a:gd name="T4" fmla="*/ 56 w 112"/>
                <a:gd name="T5" fmla="*/ 0 h 110"/>
                <a:gd name="T6" fmla="*/ 0 w 112"/>
                <a:gd name="T7" fmla="*/ 55 h 110"/>
                <a:gd name="T8" fmla="*/ 56 w 112"/>
                <a:gd name="T9" fmla="*/ 110 h 110"/>
                <a:gd name="T10" fmla="*/ 56 w 112"/>
                <a:gd name="T11" fmla="*/ 10 h 110"/>
                <a:gd name="T12" fmla="*/ 102 w 112"/>
                <a:gd name="T13" fmla="*/ 55 h 110"/>
                <a:gd name="T14" fmla="*/ 56 w 112"/>
                <a:gd name="T15" fmla="*/ 100 h 110"/>
                <a:gd name="T16" fmla="*/ 11 w 112"/>
                <a:gd name="T17" fmla="*/ 55 h 110"/>
                <a:gd name="T18" fmla="*/ 56 w 112"/>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0">
                  <a:moveTo>
                    <a:pt x="56" y="110"/>
                  </a:moveTo>
                  <a:cubicBezTo>
                    <a:pt x="87" y="110"/>
                    <a:pt x="112" y="85"/>
                    <a:pt x="112" y="55"/>
                  </a:cubicBezTo>
                  <a:cubicBezTo>
                    <a:pt x="112" y="24"/>
                    <a:pt x="87" y="0"/>
                    <a:pt x="56" y="0"/>
                  </a:cubicBezTo>
                  <a:cubicBezTo>
                    <a:pt x="25" y="0"/>
                    <a:pt x="0" y="24"/>
                    <a:pt x="0" y="55"/>
                  </a:cubicBezTo>
                  <a:cubicBezTo>
                    <a:pt x="0" y="85"/>
                    <a:pt x="25" y="110"/>
                    <a:pt x="56" y="110"/>
                  </a:cubicBezTo>
                  <a:close/>
                  <a:moveTo>
                    <a:pt x="56" y="10"/>
                  </a:moveTo>
                  <a:cubicBezTo>
                    <a:pt x="81" y="10"/>
                    <a:pt x="102" y="30"/>
                    <a:pt x="102" y="55"/>
                  </a:cubicBezTo>
                  <a:cubicBezTo>
                    <a:pt x="102" y="79"/>
                    <a:pt x="81" y="100"/>
                    <a:pt x="56" y="100"/>
                  </a:cubicBezTo>
                  <a:cubicBezTo>
                    <a:pt x="31" y="100"/>
                    <a:pt x="11" y="79"/>
                    <a:pt x="11" y="55"/>
                  </a:cubicBezTo>
                  <a:cubicBezTo>
                    <a:pt x="11" y="30"/>
                    <a:pt x="31"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0" name="Freeform 18">
              <a:extLst>
                <a:ext uri="{FF2B5EF4-FFF2-40B4-BE49-F238E27FC236}">
                  <a16:creationId xmlns:a16="http://schemas.microsoft.com/office/drawing/2014/main" id="{DA7A5083-9DE3-46E4-B003-8C55303C216E}"/>
                </a:ext>
              </a:extLst>
            </p:cNvPr>
            <p:cNvSpPr>
              <a:spLocks noEditPoints="1"/>
            </p:cNvSpPr>
            <p:nvPr/>
          </p:nvSpPr>
          <p:spPr bwMode="auto">
            <a:xfrm>
              <a:off x="5853" y="1948"/>
              <a:ext cx="188" cy="186"/>
            </a:xfrm>
            <a:custGeom>
              <a:avLst/>
              <a:gdLst>
                <a:gd name="T0" fmla="*/ 0 w 111"/>
                <a:gd name="T1" fmla="*/ 55 h 110"/>
                <a:gd name="T2" fmla="*/ 56 w 111"/>
                <a:gd name="T3" fmla="*/ 110 h 110"/>
                <a:gd name="T4" fmla="*/ 111 w 111"/>
                <a:gd name="T5" fmla="*/ 55 h 110"/>
                <a:gd name="T6" fmla="*/ 56 w 111"/>
                <a:gd name="T7" fmla="*/ 0 h 110"/>
                <a:gd name="T8" fmla="*/ 0 w 111"/>
                <a:gd name="T9" fmla="*/ 55 h 110"/>
                <a:gd name="T10" fmla="*/ 56 w 111"/>
                <a:gd name="T11" fmla="*/ 10 h 110"/>
                <a:gd name="T12" fmla="*/ 101 w 111"/>
                <a:gd name="T13" fmla="*/ 55 h 110"/>
                <a:gd name="T14" fmla="*/ 56 w 111"/>
                <a:gd name="T15" fmla="*/ 100 h 110"/>
                <a:gd name="T16" fmla="*/ 10 w 111"/>
                <a:gd name="T17" fmla="*/ 55 h 110"/>
                <a:gd name="T18" fmla="*/ 56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0" y="55"/>
                  </a:moveTo>
                  <a:cubicBezTo>
                    <a:pt x="0" y="85"/>
                    <a:pt x="25" y="110"/>
                    <a:pt x="56" y="110"/>
                  </a:cubicBezTo>
                  <a:cubicBezTo>
                    <a:pt x="86" y="110"/>
                    <a:pt x="111" y="85"/>
                    <a:pt x="111" y="55"/>
                  </a:cubicBezTo>
                  <a:cubicBezTo>
                    <a:pt x="111" y="25"/>
                    <a:pt x="86" y="0"/>
                    <a:pt x="56" y="0"/>
                  </a:cubicBezTo>
                  <a:cubicBezTo>
                    <a:pt x="25" y="0"/>
                    <a:pt x="0" y="25"/>
                    <a:pt x="0" y="55"/>
                  </a:cubicBezTo>
                  <a:close/>
                  <a:moveTo>
                    <a:pt x="56" y="10"/>
                  </a:moveTo>
                  <a:cubicBezTo>
                    <a:pt x="81" y="10"/>
                    <a:pt x="101" y="30"/>
                    <a:pt x="101" y="55"/>
                  </a:cubicBezTo>
                  <a:cubicBezTo>
                    <a:pt x="101" y="80"/>
                    <a:pt x="81" y="100"/>
                    <a:pt x="56" y="100"/>
                  </a:cubicBezTo>
                  <a:cubicBezTo>
                    <a:pt x="30" y="100"/>
                    <a:pt x="10" y="80"/>
                    <a:pt x="10" y="55"/>
                  </a:cubicBezTo>
                  <a:cubicBezTo>
                    <a:pt x="10" y="30"/>
                    <a:pt x="30" y="10"/>
                    <a:pt x="5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1" name="Freeform 19">
              <a:extLst>
                <a:ext uri="{FF2B5EF4-FFF2-40B4-BE49-F238E27FC236}">
                  <a16:creationId xmlns:a16="http://schemas.microsoft.com/office/drawing/2014/main" id="{5835DA67-7A2A-4B28-897B-9BE99D82A6A7}"/>
                </a:ext>
              </a:extLst>
            </p:cNvPr>
            <p:cNvSpPr>
              <a:spLocks noEditPoints="1"/>
            </p:cNvSpPr>
            <p:nvPr/>
          </p:nvSpPr>
          <p:spPr bwMode="auto">
            <a:xfrm>
              <a:off x="3663" y="85"/>
              <a:ext cx="188" cy="186"/>
            </a:xfrm>
            <a:custGeom>
              <a:avLst/>
              <a:gdLst>
                <a:gd name="T0" fmla="*/ 55 w 111"/>
                <a:gd name="T1" fmla="*/ 110 h 110"/>
                <a:gd name="T2" fmla="*/ 111 w 111"/>
                <a:gd name="T3" fmla="*/ 55 h 110"/>
                <a:gd name="T4" fmla="*/ 55 w 111"/>
                <a:gd name="T5" fmla="*/ 0 h 110"/>
                <a:gd name="T6" fmla="*/ 0 w 111"/>
                <a:gd name="T7" fmla="*/ 55 h 110"/>
                <a:gd name="T8" fmla="*/ 55 w 111"/>
                <a:gd name="T9" fmla="*/ 110 h 110"/>
                <a:gd name="T10" fmla="*/ 55 w 111"/>
                <a:gd name="T11" fmla="*/ 10 h 110"/>
                <a:gd name="T12" fmla="*/ 101 w 111"/>
                <a:gd name="T13" fmla="*/ 55 h 110"/>
                <a:gd name="T14" fmla="*/ 55 w 111"/>
                <a:gd name="T15" fmla="*/ 100 h 110"/>
                <a:gd name="T16" fmla="*/ 10 w 111"/>
                <a:gd name="T17" fmla="*/ 55 h 110"/>
                <a:gd name="T18" fmla="*/ 55 w 111"/>
                <a:gd name="T19" fmla="*/ 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55" y="110"/>
                  </a:moveTo>
                  <a:cubicBezTo>
                    <a:pt x="86" y="110"/>
                    <a:pt x="111" y="85"/>
                    <a:pt x="111" y="55"/>
                  </a:cubicBezTo>
                  <a:cubicBezTo>
                    <a:pt x="111" y="25"/>
                    <a:pt x="86" y="0"/>
                    <a:pt x="55" y="0"/>
                  </a:cubicBezTo>
                  <a:cubicBezTo>
                    <a:pt x="25" y="0"/>
                    <a:pt x="0" y="25"/>
                    <a:pt x="0" y="55"/>
                  </a:cubicBezTo>
                  <a:cubicBezTo>
                    <a:pt x="0" y="85"/>
                    <a:pt x="25" y="110"/>
                    <a:pt x="55" y="110"/>
                  </a:cubicBezTo>
                  <a:close/>
                  <a:moveTo>
                    <a:pt x="55" y="10"/>
                  </a:moveTo>
                  <a:cubicBezTo>
                    <a:pt x="81" y="10"/>
                    <a:pt x="101" y="30"/>
                    <a:pt x="101" y="55"/>
                  </a:cubicBezTo>
                  <a:cubicBezTo>
                    <a:pt x="101" y="80"/>
                    <a:pt x="81" y="100"/>
                    <a:pt x="55" y="100"/>
                  </a:cubicBezTo>
                  <a:cubicBezTo>
                    <a:pt x="30" y="100"/>
                    <a:pt x="10" y="80"/>
                    <a:pt x="10" y="55"/>
                  </a:cubicBezTo>
                  <a:cubicBezTo>
                    <a:pt x="10" y="30"/>
                    <a:pt x="30" y="10"/>
                    <a:pt x="5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2" name="Freeform 20">
              <a:extLst>
                <a:ext uri="{FF2B5EF4-FFF2-40B4-BE49-F238E27FC236}">
                  <a16:creationId xmlns:a16="http://schemas.microsoft.com/office/drawing/2014/main" id="{F496A0FC-5E6B-4FC3-BBA2-4EB643B82B61}"/>
                </a:ext>
              </a:extLst>
            </p:cNvPr>
            <p:cNvSpPr>
              <a:spLocks/>
            </p:cNvSpPr>
            <p:nvPr/>
          </p:nvSpPr>
          <p:spPr bwMode="auto">
            <a:xfrm>
              <a:off x="3729" y="151"/>
              <a:ext cx="56" cy="54"/>
            </a:xfrm>
            <a:custGeom>
              <a:avLst/>
              <a:gdLst>
                <a:gd name="T0" fmla="*/ 17 w 33"/>
                <a:gd name="T1" fmla="*/ 32 h 32"/>
                <a:gd name="T2" fmla="*/ 33 w 33"/>
                <a:gd name="T3" fmla="*/ 16 h 32"/>
                <a:gd name="T4" fmla="*/ 16 w 33"/>
                <a:gd name="T5" fmla="*/ 0 h 32"/>
                <a:gd name="T6" fmla="*/ 0 w 33"/>
                <a:gd name="T7" fmla="*/ 16 h 32"/>
                <a:gd name="T8" fmla="*/ 17 w 33"/>
                <a:gd name="T9" fmla="*/ 32 h 32"/>
              </a:gdLst>
              <a:ahLst/>
              <a:cxnLst>
                <a:cxn ang="0">
                  <a:pos x="T0" y="T1"/>
                </a:cxn>
                <a:cxn ang="0">
                  <a:pos x="T2" y="T3"/>
                </a:cxn>
                <a:cxn ang="0">
                  <a:pos x="T4" y="T5"/>
                </a:cxn>
                <a:cxn ang="0">
                  <a:pos x="T6" y="T7"/>
                </a:cxn>
                <a:cxn ang="0">
                  <a:pos x="T8" y="T9"/>
                </a:cxn>
              </a:cxnLst>
              <a:rect l="0" t="0" r="r" b="b"/>
              <a:pathLst>
                <a:path w="33" h="32">
                  <a:moveTo>
                    <a:pt x="17" y="32"/>
                  </a:moveTo>
                  <a:cubicBezTo>
                    <a:pt x="26" y="32"/>
                    <a:pt x="33" y="25"/>
                    <a:pt x="33" y="16"/>
                  </a:cubicBezTo>
                  <a:cubicBezTo>
                    <a:pt x="33" y="7"/>
                    <a:pt x="26" y="0"/>
                    <a:pt x="16" y="0"/>
                  </a:cubicBezTo>
                  <a:cubicBezTo>
                    <a:pt x="7" y="0"/>
                    <a:pt x="0" y="7"/>
                    <a:pt x="0" y="16"/>
                  </a:cubicBezTo>
                  <a:cubicBezTo>
                    <a:pt x="0" y="25"/>
                    <a:pt x="7" y="32"/>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3" name="Oval 21">
              <a:extLst>
                <a:ext uri="{FF2B5EF4-FFF2-40B4-BE49-F238E27FC236}">
                  <a16:creationId xmlns:a16="http://schemas.microsoft.com/office/drawing/2014/main" id="{C453EB0C-D02C-4034-92B0-8273BB5F7995}"/>
                </a:ext>
              </a:extLst>
            </p:cNvPr>
            <p:cNvSpPr>
              <a:spLocks noChangeArrowheads="1"/>
            </p:cNvSpPr>
            <p:nvPr/>
          </p:nvSpPr>
          <p:spPr bwMode="auto">
            <a:xfrm>
              <a:off x="5508" y="1333"/>
              <a:ext cx="56" cy="5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4" name="Freeform 22">
              <a:extLst>
                <a:ext uri="{FF2B5EF4-FFF2-40B4-BE49-F238E27FC236}">
                  <a16:creationId xmlns:a16="http://schemas.microsoft.com/office/drawing/2014/main" id="{F7B79501-401F-4558-ACA7-7AEDC3D72317}"/>
                </a:ext>
              </a:extLst>
            </p:cNvPr>
            <p:cNvSpPr>
              <a:spLocks/>
            </p:cNvSpPr>
            <p:nvPr/>
          </p:nvSpPr>
          <p:spPr bwMode="auto">
            <a:xfrm>
              <a:off x="3640" y="389"/>
              <a:ext cx="1092" cy="301"/>
            </a:xfrm>
            <a:custGeom>
              <a:avLst/>
              <a:gdLst>
                <a:gd name="T0" fmla="*/ 17 w 646"/>
                <a:gd name="T1" fmla="*/ 33 h 178"/>
                <a:gd name="T2" fmla="*/ 24 w 646"/>
                <a:gd name="T3" fmla="*/ 31 h 178"/>
                <a:gd name="T4" fmla="*/ 174 w 646"/>
                <a:gd name="T5" fmla="*/ 178 h 178"/>
                <a:gd name="T6" fmla="*/ 646 w 646"/>
                <a:gd name="T7" fmla="*/ 178 h 178"/>
                <a:gd name="T8" fmla="*/ 646 w 646"/>
                <a:gd name="T9" fmla="*/ 168 h 178"/>
                <a:gd name="T10" fmla="*/ 452 w 646"/>
                <a:gd name="T11" fmla="*/ 168 h 178"/>
                <a:gd name="T12" fmla="*/ 366 w 646"/>
                <a:gd name="T13" fmla="*/ 83 h 178"/>
                <a:gd name="T14" fmla="*/ 212 w 646"/>
                <a:gd name="T15" fmla="*/ 83 h 178"/>
                <a:gd name="T16" fmla="*/ 212 w 646"/>
                <a:gd name="T17" fmla="*/ 94 h 178"/>
                <a:gd name="T18" fmla="*/ 362 w 646"/>
                <a:gd name="T19" fmla="*/ 94 h 178"/>
                <a:gd name="T20" fmla="*/ 437 w 646"/>
                <a:gd name="T21" fmla="*/ 168 h 178"/>
                <a:gd name="T22" fmla="*/ 178 w 646"/>
                <a:gd name="T23" fmla="*/ 168 h 178"/>
                <a:gd name="T24" fmla="*/ 32 w 646"/>
                <a:gd name="T25" fmla="*/ 24 h 178"/>
                <a:gd name="T26" fmla="*/ 33 w 646"/>
                <a:gd name="T27" fmla="*/ 16 h 178"/>
                <a:gd name="T28" fmla="*/ 17 w 646"/>
                <a:gd name="T29" fmla="*/ 0 h 178"/>
                <a:gd name="T30" fmla="*/ 0 w 646"/>
                <a:gd name="T31" fmla="*/ 16 h 178"/>
                <a:gd name="T32" fmla="*/ 17 w 646"/>
                <a:gd name="T33" fmla="*/ 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6" h="178">
                  <a:moveTo>
                    <a:pt x="17" y="33"/>
                  </a:moveTo>
                  <a:cubicBezTo>
                    <a:pt x="20" y="33"/>
                    <a:pt x="22" y="32"/>
                    <a:pt x="24" y="31"/>
                  </a:cubicBezTo>
                  <a:cubicBezTo>
                    <a:pt x="174" y="178"/>
                    <a:pt x="174" y="178"/>
                    <a:pt x="174" y="178"/>
                  </a:cubicBezTo>
                  <a:cubicBezTo>
                    <a:pt x="646" y="178"/>
                    <a:pt x="646" y="178"/>
                    <a:pt x="646" y="178"/>
                  </a:cubicBezTo>
                  <a:cubicBezTo>
                    <a:pt x="646" y="168"/>
                    <a:pt x="646" y="168"/>
                    <a:pt x="646" y="168"/>
                  </a:cubicBezTo>
                  <a:cubicBezTo>
                    <a:pt x="452" y="168"/>
                    <a:pt x="452" y="168"/>
                    <a:pt x="452" y="168"/>
                  </a:cubicBezTo>
                  <a:cubicBezTo>
                    <a:pt x="366" y="83"/>
                    <a:pt x="366" y="83"/>
                    <a:pt x="366" y="83"/>
                  </a:cubicBezTo>
                  <a:cubicBezTo>
                    <a:pt x="212" y="83"/>
                    <a:pt x="212" y="83"/>
                    <a:pt x="212" y="83"/>
                  </a:cubicBezTo>
                  <a:cubicBezTo>
                    <a:pt x="212" y="94"/>
                    <a:pt x="212" y="94"/>
                    <a:pt x="212" y="94"/>
                  </a:cubicBezTo>
                  <a:cubicBezTo>
                    <a:pt x="362" y="94"/>
                    <a:pt x="362" y="94"/>
                    <a:pt x="362" y="94"/>
                  </a:cubicBezTo>
                  <a:cubicBezTo>
                    <a:pt x="437" y="168"/>
                    <a:pt x="437" y="168"/>
                    <a:pt x="437" y="168"/>
                  </a:cubicBezTo>
                  <a:cubicBezTo>
                    <a:pt x="178" y="168"/>
                    <a:pt x="178" y="168"/>
                    <a:pt x="178" y="168"/>
                  </a:cubicBezTo>
                  <a:cubicBezTo>
                    <a:pt x="32" y="24"/>
                    <a:pt x="32" y="24"/>
                    <a:pt x="32" y="24"/>
                  </a:cubicBezTo>
                  <a:cubicBezTo>
                    <a:pt x="33" y="21"/>
                    <a:pt x="33" y="19"/>
                    <a:pt x="33" y="16"/>
                  </a:cubicBezTo>
                  <a:cubicBezTo>
                    <a:pt x="33" y="7"/>
                    <a:pt x="26" y="0"/>
                    <a:pt x="17" y="0"/>
                  </a:cubicBezTo>
                  <a:cubicBezTo>
                    <a:pt x="8" y="0"/>
                    <a:pt x="0" y="7"/>
                    <a:pt x="0" y="16"/>
                  </a:cubicBezTo>
                  <a:cubicBezTo>
                    <a:pt x="0" y="25"/>
                    <a:pt x="8" y="33"/>
                    <a:pt x="1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5" name="Freeform 23">
              <a:extLst>
                <a:ext uri="{FF2B5EF4-FFF2-40B4-BE49-F238E27FC236}">
                  <a16:creationId xmlns:a16="http://schemas.microsoft.com/office/drawing/2014/main" id="{E3C82837-F621-4445-AEF4-7034E9406A43}"/>
                </a:ext>
              </a:extLst>
            </p:cNvPr>
            <p:cNvSpPr>
              <a:spLocks/>
            </p:cNvSpPr>
            <p:nvPr/>
          </p:nvSpPr>
          <p:spPr bwMode="auto">
            <a:xfrm>
              <a:off x="5686" y="2196"/>
              <a:ext cx="391" cy="386"/>
            </a:xfrm>
            <a:custGeom>
              <a:avLst/>
              <a:gdLst>
                <a:gd name="T0" fmla="*/ 214 w 231"/>
                <a:gd name="T1" fmla="*/ 195 h 228"/>
                <a:gd name="T2" fmla="*/ 207 w 231"/>
                <a:gd name="T3" fmla="*/ 197 h 228"/>
                <a:gd name="T4" fmla="*/ 8 w 231"/>
                <a:gd name="T5" fmla="*/ 0 h 228"/>
                <a:gd name="T6" fmla="*/ 0 w 231"/>
                <a:gd name="T7" fmla="*/ 7 h 228"/>
                <a:gd name="T8" fmla="*/ 199 w 231"/>
                <a:gd name="T9" fmla="*/ 203 h 228"/>
                <a:gd name="T10" fmla="*/ 197 w 231"/>
                <a:gd name="T11" fmla="*/ 211 h 228"/>
                <a:gd name="T12" fmla="*/ 214 w 231"/>
                <a:gd name="T13" fmla="*/ 228 h 228"/>
                <a:gd name="T14" fmla="*/ 231 w 231"/>
                <a:gd name="T15" fmla="*/ 211 h 228"/>
                <a:gd name="T16" fmla="*/ 214 w 231"/>
                <a:gd name="T17" fmla="*/ 1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28">
                  <a:moveTo>
                    <a:pt x="214" y="195"/>
                  </a:moveTo>
                  <a:cubicBezTo>
                    <a:pt x="211" y="195"/>
                    <a:pt x="209" y="196"/>
                    <a:pt x="207" y="197"/>
                  </a:cubicBezTo>
                  <a:cubicBezTo>
                    <a:pt x="8" y="0"/>
                    <a:pt x="8" y="0"/>
                    <a:pt x="8" y="0"/>
                  </a:cubicBezTo>
                  <a:cubicBezTo>
                    <a:pt x="0" y="7"/>
                    <a:pt x="0" y="7"/>
                    <a:pt x="0" y="7"/>
                  </a:cubicBezTo>
                  <a:cubicBezTo>
                    <a:pt x="199" y="203"/>
                    <a:pt x="199" y="203"/>
                    <a:pt x="199" y="203"/>
                  </a:cubicBezTo>
                  <a:cubicBezTo>
                    <a:pt x="198" y="206"/>
                    <a:pt x="197" y="209"/>
                    <a:pt x="197" y="211"/>
                  </a:cubicBezTo>
                  <a:cubicBezTo>
                    <a:pt x="197" y="220"/>
                    <a:pt x="205" y="228"/>
                    <a:pt x="214" y="228"/>
                  </a:cubicBezTo>
                  <a:cubicBezTo>
                    <a:pt x="223" y="228"/>
                    <a:pt x="231" y="220"/>
                    <a:pt x="231" y="211"/>
                  </a:cubicBezTo>
                  <a:cubicBezTo>
                    <a:pt x="231" y="202"/>
                    <a:pt x="223" y="195"/>
                    <a:pt x="214"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6" name="Freeform 25">
              <a:extLst>
                <a:ext uri="{FF2B5EF4-FFF2-40B4-BE49-F238E27FC236}">
                  <a16:creationId xmlns:a16="http://schemas.microsoft.com/office/drawing/2014/main" id="{7C3B41F8-FE5C-48D5-8961-45A508150660}"/>
                </a:ext>
              </a:extLst>
            </p:cNvPr>
            <p:cNvSpPr>
              <a:spLocks/>
            </p:cNvSpPr>
            <p:nvPr/>
          </p:nvSpPr>
          <p:spPr bwMode="auto">
            <a:xfrm>
              <a:off x="5304" y="2750"/>
              <a:ext cx="99" cy="86"/>
            </a:xfrm>
            <a:custGeom>
              <a:avLst/>
              <a:gdLst>
                <a:gd name="T0" fmla="*/ 23 w 99"/>
                <a:gd name="T1" fmla="*/ 44 h 86"/>
                <a:gd name="T2" fmla="*/ 47 w 99"/>
                <a:gd name="T3" fmla="*/ 86 h 86"/>
                <a:gd name="T4" fmla="*/ 72 w 99"/>
                <a:gd name="T5" fmla="*/ 44 h 86"/>
                <a:gd name="T6" fmla="*/ 99 w 99"/>
                <a:gd name="T7" fmla="*/ 3 h 86"/>
                <a:gd name="T8" fmla="*/ 49 w 99"/>
                <a:gd name="T9" fmla="*/ 1 h 86"/>
                <a:gd name="T10" fmla="*/ 0 w 99"/>
                <a:gd name="T11" fmla="*/ 0 h 86"/>
                <a:gd name="T12" fmla="*/ 23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23" y="44"/>
                  </a:moveTo>
                  <a:lnTo>
                    <a:pt x="47" y="86"/>
                  </a:lnTo>
                  <a:lnTo>
                    <a:pt x="72" y="44"/>
                  </a:lnTo>
                  <a:lnTo>
                    <a:pt x="99" y="3"/>
                  </a:lnTo>
                  <a:lnTo>
                    <a:pt x="49" y="1"/>
                  </a:lnTo>
                  <a:lnTo>
                    <a:pt x="0" y="0"/>
                  </a:lnTo>
                  <a:lnTo>
                    <a:pt x="2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7" name="Freeform 26">
              <a:extLst>
                <a:ext uri="{FF2B5EF4-FFF2-40B4-BE49-F238E27FC236}">
                  <a16:creationId xmlns:a16="http://schemas.microsoft.com/office/drawing/2014/main" id="{7D8B1538-6574-45B1-A2F8-E8DA55ABAF57}"/>
                </a:ext>
              </a:extLst>
            </p:cNvPr>
            <p:cNvSpPr>
              <a:spLocks/>
            </p:cNvSpPr>
            <p:nvPr/>
          </p:nvSpPr>
          <p:spPr bwMode="auto">
            <a:xfrm>
              <a:off x="2808" y="633"/>
              <a:ext cx="86" cy="98"/>
            </a:xfrm>
            <a:custGeom>
              <a:avLst/>
              <a:gdLst>
                <a:gd name="T0" fmla="*/ 0 w 86"/>
                <a:gd name="T1" fmla="*/ 47 h 98"/>
                <a:gd name="T2" fmla="*/ 42 w 86"/>
                <a:gd name="T3" fmla="*/ 73 h 98"/>
                <a:gd name="T4" fmla="*/ 84 w 86"/>
                <a:gd name="T5" fmla="*/ 98 h 98"/>
                <a:gd name="T6" fmla="*/ 84 w 86"/>
                <a:gd name="T7" fmla="*/ 49 h 98"/>
                <a:gd name="T8" fmla="*/ 86 w 86"/>
                <a:gd name="T9" fmla="*/ 0 h 98"/>
                <a:gd name="T10" fmla="*/ 42 w 86"/>
                <a:gd name="T11" fmla="*/ 24 h 98"/>
                <a:gd name="T12" fmla="*/ 0 w 86"/>
                <a:gd name="T13" fmla="*/ 47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0" y="47"/>
                  </a:moveTo>
                  <a:lnTo>
                    <a:pt x="42" y="73"/>
                  </a:lnTo>
                  <a:lnTo>
                    <a:pt x="84" y="98"/>
                  </a:lnTo>
                  <a:lnTo>
                    <a:pt x="84" y="49"/>
                  </a:lnTo>
                  <a:lnTo>
                    <a:pt x="86" y="0"/>
                  </a:lnTo>
                  <a:lnTo>
                    <a:pt x="42" y="24"/>
                  </a:lnTo>
                  <a:lnTo>
                    <a:pt x="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8" name="Freeform 27">
              <a:extLst>
                <a:ext uri="{FF2B5EF4-FFF2-40B4-BE49-F238E27FC236}">
                  <a16:creationId xmlns:a16="http://schemas.microsoft.com/office/drawing/2014/main" id="{7BDB1870-FE94-4D73-A3FC-4900935B5DB2}"/>
                </a:ext>
              </a:extLst>
            </p:cNvPr>
            <p:cNvSpPr>
              <a:spLocks/>
            </p:cNvSpPr>
            <p:nvPr/>
          </p:nvSpPr>
          <p:spPr bwMode="auto">
            <a:xfrm>
              <a:off x="4199" y="1570"/>
              <a:ext cx="88" cy="98"/>
            </a:xfrm>
            <a:custGeom>
              <a:avLst/>
              <a:gdLst>
                <a:gd name="T0" fmla="*/ 0 w 88"/>
                <a:gd name="T1" fmla="*/ 48 h 98"/>
                <a:gd name="T2" fmla="*/ 43 w 88"/>
                <a:gd name="T3" fmla="*/ 73 h 98"/>
                <a:gd name="T4" fmla="*/ 87 w 88"/>
                <a:gd name="T5" fmla="*/ 98 h 98"/>
                <a:gd name="T6" fmla="*/ 87 w 88"/>
                <a:gd name="T7" fmla="*/ 49 h 98"/>
                <a:gd name="T8" fmla="*/ 88 w 88"/>
                <a:gd name="T9" fmla="*/ 0 h 98"/>
                <a:gd name="T10" fmla="*/ 44 w 88"/>
                <a:gd name="T11" fmla="*/ 24 h 98"/>
                <a:gd name="T12" fmla="*/ 0 w 88"/>
                <a:gd name="T13" fmla="*/ 48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0" y="48"/>
                  </a:moveTo>
                  <a:lnTo>
                    <a:pt x="43" y="73"/>
                  </a:lnTo>
                  <a:lnTo>
                    <a:pt x="87" y="98"/>
                  </a:lnTo>
                  <a:lnTo>
                    <a:pt x="87" y="49"/>
                  </a:lnTo>
                  <a:lnTo>
                    <a:pt x="88" y="0"/>
                  </a:lnTo>
                  <a:lnTo>
                    <a:pt x="44" y="24"/>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39" name="Freeform 28">
              <a:extLst>
                <a:ext uri="{FF2B5EF4-FFF2-40B4-BE49-F238E27FC236}">
                  <a16:creationId xmlns:a16="http://schemas.microsoft.com/office/drawing/2014/main" id="{24BA0EEE-96A2-4782-B6E5-B2E1AAB582DD}"/>
                </a:ext>
              </a:extLst>
            </p:cNvPr>
            <p:cNvSpPr>
              <a:spLocks/>
            </p:cNvSpPr>
            <p:nvPr/>
          </p:nvSpPr>
          <p:spPr bwMode="auto">
            <a:xfrm>
              <a:off x="5840" y="1514"/>
              <a:ext cx="86" cy="99"/>
            </a:xfrm>
            <a:custGeom>
              <a:avLst/>
              <a:gdLst>
                <a:gd name="T0" fmla="*/ 1 w 86"/>
                <a:gd name="T1" fmla="*/ 0 h 99"/>
                <a:gd name="T2" fmla="*/ 1 w 86"/>
                <a:gd name="T3" fmla="*/ 50 h 99"/>
                <a:gd name="T4" fmla="*/ 0 w 86"/>
                <a:gd name="T5" fmla="*/ 99 h 99"/>
                <a:gd name="T6" fmla="*/ 44 w 86"/>
                <a:gd name="T7" fmla="*/ 75 h 99"/>
                <a:gd name="T8" fmla="*/ 86 w 86"/>
                <a:gd name="T9" fmla="*/ 51 h 99"/>
                <a:gd name="T10" fmla="*/ 44 w 86"/>
                <a:gd name="T11" fmla="*/ 26 h 99"/>
                <a:gd name="T12" fmla="*/ 1 w 8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86" h="99">
                  <a:moveTo>
                    <a:pt x="1" y="0"/>
                  </a:moveTo>
                  <a:lnTo>
                    <a:pt x="1" y="50"/>
                  </a:lnTo>
                  <a:lnTo>
                    <a:pt x="0" y="99"/>
                  </a:lnTo>
                  <a:lnTo>
                    <a:pt x="44" y="75"/>
                  </a:lnTo>
                  <a:lnTo>
                    <a:pt x="86" y="51"/>
                  </a:lnTo>
                  <a:lnTo>
                    <a:pt x="44" y="26"/>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0" name="Freeform 29">
              <a:extLst>
                <a:ext uri="{FF2B5EF4-FFF2-40B4-BE49-F238E27FC236}">
                  <a16:creationId xmlns:a16="http://schemas.microsoft.com/office/drawing/2014/main" id="{BDFD8CE7-2E6E-4A63-9CDD-D9891AFE3495}"/>
                </a:ext>
              </a:extLst>
            </p:cNvPr>
            <p:cNvSpPr>
              <a:spLocks/>
            </p:cNvSpPr>
            <p:nvPr/>
          </p:nvSpPr>
          <p:spPr bwMode="auto">
            <a:xfrm>
              <a:off x="4766" y="1198"/>
              <a:ext cx="98" cy="86"/>
            </a:xfrm>
            <a:custGeom>
              <a:avLst/>
              <a:gdLst>
                <a:gd name="T0" fmla="*/ 47 w 98"/>
                <a:gd name="T1" fmla="*/ 86 h 86"/>
                <a:gd name="T2" fmla="*/ 73 w 98"/>
                <a:gd name="T3" fmla="*/ 44 h 86"/>
                <a:gd name="T4" fmla="*/ 98 w 98"/>
                <a:gd name="T5" fmla="*/ 2 h 86"/>
                <a:gd name="T6" fmla="*/ 49 w 98"/>
                <a:gd name="T7" fmla="*/ 2 h 86"/>
                <a:gd name="T8" fmla="*/ 0 w 98"/>
                <a:gd name="T9" fmla="*/ 0 h 86"/>
                <a:gd name="T10" fmla="*/ 24 w 98"/>
                <a:gd name="T11" fmla="*/ 42 h 86"/>
                <a:gd name="T12" fmla="*/ 47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47" y="86"/>
                  </a:moveTo>
                  <a:lnTo>
                    <a:pt x="73" y="44"/>
                  </a:lnTo>
                  <a:lnTo>
                    <a:pt x="98" y="2"/>
                  </a:lnTo>
                  <a:lnTo>
                    <a:pt x="49" y="2"/>
                  </a:lnTo>
                  <a:lnTo>
                    <a:pt x="0" y="0"/>
                  </a:lnTo>
                  <a:lnTo>
                    <a:pt x="24" y="42"/>
                  </a:lnTo>
                  <a:lnTo>
                    <a:pt x="47"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1" name="Freeform 32">
              <a:extLst>
                <a:ext uri="{FF2B5EF4-FFF2-40B4-BE49-F238E27FC236}">
                  <a16:creationId xmlns:a16="http://schemas.microsoft.com/office/drawing/2014/main" id="{8B623CC8-C253-4223-A47B-EF382B08EC12}"/>
                </a:ext>
              </a:extLst>
            </p:cNvPr>
            <p:cNvSpPr>
              <a:spLocks/>
            </p:cNvSpPr>
            <p:nvPr/>
          </p:nvSpPr>
          <p:spPr bwMode="auto">
            <a:xfrm>
              <a:off x="5304" y="2633"/>
              <a:ext cx="99" cy="86"/>
            </a:xfrm>
            <a:custGeom>
              <a:avLst/>
              <a:gdLst>
                <a:gd name="T0" fmla="*/ 72 w 99"/>
                <a:gd name="T1" fmla="*/ 44 h 86"/>
                <a:gd name="T2" fmla="*/ 99 w 99"/>
                <a:gd name="T3" fmla="*/ 2 h 86"/>
                <a:gd name="T4" fmla="*/ 49 w 99"/>
                <a:gd name="T5" fmla="*/ 2 h 86"/>
                <a:gd name="T6" fmla="*/ 0 w 99"/>
                <a:gd name="T7" fmla="*/ 0 h 86"/>
                <a:gd name="T8" fmla="*/ 23 w 99"/>
                <a:gd name="T9" fmla="*/ 42 h 86"/>
                <a:gd name="T10" fmla="*/ 47 w 99"/>
                <a:gd name="T11" fmla="*/ 86 h 86"/>
                <a:gd name="T12" fmla="*/ 72 w 99"/>
                <a:gd name="T13" fmla="*/ 44 h 86"/>
              </a:gdLst>
              <a:ahLst/>
              <a:cxnLst>
                <a:cxn ang="0">
                  <a:pos x="T0" y="T1"/>
                </a:cxn>
                <a:cxn ang="0">
                  <a:pos x="T2" y="T3"/>
                </a:cxn>
                <a:cxn ang="0">
                  <a:pos x="T4" y="T5"/>
                </a:cxn>
                <a:cxn ang="0">
                  <a:pos x="T6" y="T7"/>
                </a:cxn>
                <a:cxn ang="0">
                  <a:pos x="T8" y="T9"/>
                </a:cxn>
                <a:cxn ang="0">
                  <a:pos x="T10" y="T11"/>
                </a:cxn>
                <a:cxn ang="0">
                  <a:pos x="T12" y="T13"/>
                </a:cxn>
              </a:cxnLst>
              <a:rect l="0" t="0" r="r" b="b"/>
              <a:pathLst>
                <a:path w="99" h="86">
                  <a:moveTo>
                    <a:pt x="72" y="44"/>
                  </a:moveTo>
                  <a:lnTo>
                    <a:pt x="99" y="2"/>
                  </a:lnTo>
                  <a:lnTo>
                    <a:pt x="49" y="2"/>
                  </a:lnTo>
                  <a:lnTo>
                    <a:pt x="0" y="0"/>
                  </a:lnTo>
                  <a:lnTo>
                    <a:pt x="23" y="42"/>
                  </a:lnTo>
                  <a:lnTo>
                    <a:pt x="47" y="86"/>
                  </a:lnTo>
                  <a:lnTo>
                    <a:pt x="7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2" name="Freeform 34">
              <a:extLst>
                <a:ext uri="{FF2B5EF4-FFF2-40B4-BE49-F238E27FC236}">
                  <a16:creationId xmlns:a16="http://schemas.microsoft.com/office/drawing/2014/main" id="{225C3AC5-0D26-49F0-87BA-D15C57079F17}"/>
                </a:ext>
              </a:extLst>
            </p:cNvPr>
            <p:cNvSpPr>
              <a:spLocks noEditPoints="1"/>
            </p:cNvSpPr>
            <p:nvPr/>
          </p:nvSpPr>
          <p:spPr bwMode="auto">
            <a:xfrm>
              <a:off x="4259" y="1127"/>
              <a:ext cx="346" cy="396"/>
            </a:xfrm>
            <a:custGeom>
              <a:avLst/>
              <a:gdLst>
                <a:gd name="T0" fmla="*/ 1 w 346"/>
                <a:gd name="T1" fmla="*/ 98 h 396"/>
                <a:gd name="T2" fmla="*/ 0 w 346"/>
                <a:gd name="T3" fmla="*/ 100 h 396"/>
                <a:gd name="T4" fmla="*/ 0 w 346"/>
                <a:gd name="T5" fmla="*/ 298 h 396"/>
                <a:gd name="T6" fmla="*/ 174 w 346"/>
                <a:gd name="T7" fmla="*/ 396 h 396"/>
                <a:gd name="T8" fmla="*/ 345 w 346"/>
                <a:gd name="T9" fmla="*/ 298 h 396"/>
                <a:gd name="T10" fmla="*/ 346 w 346"/>
                <a:gd name="T11" fmla="*/ 298 h 396"/>
                <a:gd name="T12" fmla="*/ 346 w 346"/>
                <a:gd name="T13" fmla="*/ 100 h 396"/>
                <a:gd name="T14" fmla="*/ 174 w 346"/>
                <a:gd name="T15" fmla="*/ 0 h 396"/>
                <a:gd name="T16" fmla="*/ 1 w 346"/>
                <a:gd name="T17" fmla="*/ 98 h 396"/>
                <a:gd name="T18" fmla="*/ 339 w 346"/>
                <a:gd name="T19" fmla="*/ 293 h 396"/>
                <a:gd name="T20" fmla="*/ 174 w 346"/>
                <a:gd name="T21" fmla="*/ 387 h 396"/>
                <a:gd name="T22" fmla="*/ 6 w 346"/>
                <a:gd name="T23" fmla="*/ 293 h 396"/>
                <a:gd name="T24" fmla="*/ 6 w 346"/>
                <a:gd name="T25" fmla="*/ 103 h 396"/>
                <a:gd name="T26" fmla="*/ 174 w 346"/>
                <a:gd name="T27" fmla="*/ 8 h 396"/>
                <a:gd name="T28" fmla="*/ 339 w 346"/>
                <a:gd name="T29" fmla="*/ 103 h 396"/>
                <a:gd name="T30" fmla="*/ 339 w 346"/>
                <a:gd name="T31" fmla="*/ 2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6" h="396">
                  <a:moveTo>
                    <a:pt x="1" y="98"/>
                  </a:moveTo>
                  <a:lnTo>
                    <a:pt x="0" y="100"/>
                  </a:lnTo>
                  <a:lnTo>
                    <a:pt x="0" y="298"/>
                  </a:lnTo>
                  <a:lnTo>
                    <a:pt x="174" y="396"/>
                  </a:lnTo>
                  <a:lnTo>
                    <a:pt x="345" y="298"/>
                  </a:lnTo>
                  <a:lnTo>
                    <a:pt x="346" y="298"/>
                  </a:lnTo>
                  <a:lnTo>
                    <a:pt x="346" y="100"/>
                  </a:lnTo>
                  <a:lnTo>
                    <a:pt x="174" y="0"/>
                  </a:lnTo>
                  <a:lnTo>
                    <a:pt x="1" y="98"/>
                  </a:lnTo>
                  <a:close/>
                  <a:moveTo>
                    <a:pt x="339" y="293"/>
                  </a:moveTo>
                  <a:lnTo>
                    <a:pt x="174" y="387"/>
                  </a:lnTo>
                  <a:lnTo>
                    <a:pt x="6" y="293"/>
                  </a:lnTo>
                  <a:lnTo>
                    <a:pt x="6" y="103"/>
                  </a:lnTo>
                  <a:lnTo>
                    <a:pt x="174" y="8"/>
                  </a:lnTo>
                  <a:lnTo>
                    <a:pt x="339" y="103"/>
                  </a:lnTo>
                  <a:lnTo>
                    <a:pt x="339"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3" name="Freeform 35">
              <a:extLst>
                <a:ext uri="{FF2B5EF4-FFF2-40B4-BE49-F238E27FC236}">
                  <a16:creationId xmlns:a16="http://schemas.microsoft.com/office/drawing/2014/main" id="{BEB5FF20-F72D-4B9E-9B59-BEB706E5553D}"/>
                </a:ext>
              </a:extLst>
            </p:cNvPr>
            <p:cNvSpPr>
              <a:spLocks/>
            </p:cNvSpPr>
            <p:nvPr/>
          </p:nvSpPr>
          <p:spPr bwMode="auto">
            <a:xfrm>
              <a:off x="4896" y="178"/>
              <a:ext cx="127" cy="144"/>
            </a:xfrm>
            <a:custGeom>
              <a:avLst/>
              <a:gdLst>
                <a:gd name="T0" fmla="*/ 127 w 127"/>
                <a:gd name="T1" fmla="*/ 108 h 144"/>
                <a:gd name="T2" fmla="*/ 127 w 127"/>
                <a:gd name="T3" fmla="*/ 35 h 144"/>
                <a:gd name="T4" fmla="*/ 64 w 127"/>
                <a:gd name="T5" fmla="*/ 0 h 144"/>
                <a:gd name="T6" fmla="*/ 0 w 127"/>
                <a:gd name="T7" fmla="*/ 35 h 144"/>
                <a:gd name="T8" fmla="*/ 0 w 127"/>
                <a:gd name="T9" fmla="*/ 108 h 144"/>
                <a:gd name="T10" fmla="*/ 64 w 127"/>
                <a:gd name="T11" fmla="*/ 144 h 144"/>
                <a:gd name="T12" fmla="*/ 127 w 127"/>
                <a:gd name="T13" fmla="*/ 108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127" y="108"/>
                  </a:moveTo>
                  <a:lnTo>
                    <a:pt x="127" y="35"/>
                  </a:lnTo>
                  <a:lnTo>
                    <a:pt x="64" y="0"/>
                  </a:lnTo>
                  <a:lnTo>
                    <a:pt x="0" y="35"/>
                  </a:lnTo>
                  <a:lnTo>
                    <a:pt x="0" y="108"/>
                  </a:lnTo>
                  <a:lnTo>
                    <a:pt x="64" y="144"/>
                  </a:lnTo>
                  <a:lnTo>
                    <a:pt x="127"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4" name="Freeform 36">
              <a:extLst>
                <a:ext uri="{FF2B5EF4-FFF2-40B4-BE49-F238E27FC236}">
                  <a16:creationId xmlns:a16="http://schemas.microsoft.com/office/drawing/2014/main" id="{9D654E36-CD07-448B-BC2E-6C2AB4A35CD7}"/>
                </a:ext>
              </a:extLst>
            </p:cNvPr>
            <p:cNvSpPr>
              <a:spLocks/>
            </p:cNvSpPr>
            <p:nvPr/>
          </p:nvSpPr>
          <p:spPr bwMode="auto">
            <a:xfrm>
              <a:off x="4467" y="1790"/>
              <a:ext cx="79" cy="90"/>
            </a:xfrm>
            <a:custGeom>
              <a:avLst/>
              <a:gdLst>
                <a:gd name="T0" fmla="*/ 0 w 79"/>
                <a:gd name="T1" fmla="*/ 22 h 90"/>
                <a:gd name="T2" fmla="*/ 0 w 79"/>
                <a:gd name="T3" fmla="*/ 68 h 90"/>
                <a:gd name="T4" fmla="*/ 38 w 79"/>
                <a:gd name="T5" fmla="*/ 90 h 90"/>
                <a:gd name="T6" fmla="*/ 79 w 79"/>
                <a:gd name="T7" fmla="*/ 68 h 90"/>
                <a:gd name="T8" fmla="*/ 79 w 79"/>
                <a:gd name="T9" fmla="*/ 22 h 90"/>
                <a:gd name="T10" fmla="*/ 38 w 79"/>
                <a:gd name="T11" fmla="*/ 0 h 90"/>
                <a:gd name="T12" fmla="*/ 0 w 79"/>
                <a:gd name="T13" fmla="*/ 22 h 90"/>
              </a:gdLst>
              <a:ahLst/>
              <a:cxnLst>
                <a:cxn ang="0">
                  <a:pos x="T0" y="T1"/>
                </a:cxn>
                <a:cxn ang="0">
                  <a:pos x="T2" y="T3"/>
                </a:cxn>
                <a:cxn ang="0">
                  <a:pos x="T4" y="T5"/>
                </a:cxn>
                <a:cxn ang="0">
                  <a:pos x="T6" y="T7"/>
                </a:cxn>
                <a:cxn ang="0">
                  <a:pos x="T8" y="T9"/>
                </a:cxn>
                <a:cxn ang="0">
                  <a:pos x="T10" y="T11"/>
                </a:cxn>
                <a:cxn ang="0">
                  <a:pos x="T12" y="T13"/>
                </a:cxn>
              </a:cxnLst>
              <a:rect l="0" t="0" r="r" b="b"/>
              <a:pathLst>
                <a:path w="79" h="90">
                  <a:moveTo>
                    <a:pt x="0" y="22"/>
                  </a:moveTo>
                  <a:lnTo>
                    <a:pt x="0" y="68"/>
                  </a:lnTo>
                  <a:lnTo>
                    <a:pt x="38" y="90"/>
                  </a:lnTo>
                  <a:lnTo>
                    <a:pt x="79" y="68"/>
                  </a:lnTo>
                  <a:lnTo>
                    <a:pt x="79" y="22"/>
                  </a:lnTo>
                  <a:lnTo>
                    <a:pt x="38" y="0"/>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5" name="Freeform 37">
              <a:extLst>
                <a:ext uri="{FF2B5EF4-FFF2-40B4-BE49-F238E27FC236}">
                  <a16:creationId xmlns:a16="http://schemas.microsoft.com/office/drawing/2014/main" id="{9126143D-4136-4785-AA72-CBF39DE80E0A}"/>
                </a:ext>
              </a:extLst>
            </p:cNvPr>
            <p:cNvSpPr>
              <a:spLocks/>
            </p:cNvSpPr>
            <p:nvPr/>
          </p:nvSpPr>
          <p:spPr bwMode="auto">
            <a:xfrm>
              <a:off x="3129" y="865"/>
              <a:ext cx="110" cy="123"/>
            </a:xfrm>
            <a:custGeom>
              <a:avLst/>
              <a:gdLst>
                <a:gd name="T0" fmla="*/ 0 w 110"/>
                <a:gd name="T1" fmla="*/ 30 h 123"/>
                <a:gd name="T2" fmla="*/ 0 w 110"/>
                <a:gd name="T3" fmla="*/ 93 h 123"/>
                <a:gd name="T4" fmla="*/ 56 w 110"/>
                <a:gd name="T5" fmla="*/ 123 h 123"/>
                <a:gd name="T6" fmla="*/ 110 w 110"/>
                <a:gd name="T7" fmla="*/ 93 h 123"/>
                <a:gd name="T8" fmla="*/ 110 w 110"/>
                <a:gd name="T9" fmla="*/ 30 h 123"/>
                <a:gd name="T10" fmla="*/ 56 w 110"/>
                <a:gd name="T11" fmla="*/ 0 h 123"/>
                <a:gd name="T12" fmla="*/ 0 w 110"/>
                <a:gd name="T13" fmla="*/ 30 h 123"/>
              </a:gdLst>
              <a:ahLst/>
              <a:cxnLst>
                <a:cxn ang="0">
                  <a:pos x="T0" y="T1"/>
                </a:cxn>
                <a:cxn ang="0">
                  <a:pos x="T2" y="T3"/>
                </a:cxn>
                <a:cxn ang="0">
                  <a:pos x="T4" y="T5"/>
                </a:cxn>
                <a:cxn ang="0">
                  <a:pos x="T6" y="T7"/>
                </a:cxn>
                <a:cxn ang="0">
                  <a:pos x="T8" y="T9"/>
                </a:cxn>
                <a:cxn ang="0">
                  <a:pos x="T10" y="T11"/>
                </a:cxn>
                <a:cxn ang="0">
                  <a:pos x="T12" y="T13"/>
                </a:cxn>
              </a:cxnLst>
              <a:rect l="0" t="0" r="r" b="b"/>
              <a:pathLst>
                <a:path w="110" h="123">
                  <a:moveTo>
                    <a:pt x="0" y="30"/>
                  </a:moveTo>
                  <a:lnTo>
                    <a:pt x="0" y="93"/>
                  </a:lnTo>
                  <a:lnTo>
                    <a:pt x="56" y="123"/>
                  </a:lnTo>
                  <a:lnTo>
                    <a:pt x="110" y="93"/>
                  </a:lnTo>
                  <a:lnTo>
                    <a:pt x="110" y="30"/>
                  </a:lnTo>
                  <a:lnTo>
                    <a:pt x="56"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6" name="Freeform 38">
              <a:extLst>
                <a:ext uri="{FF2B5EF4-FFF2-40B4-BE49-F238E27FC236}">
                  <a16:creationId xmlns:a16="http://schemas.microsoft.com/office/drawing/2014/main" id="{4E5219D2-7DB2-45E6-B22A-D27A6ABCAFA5}"/>
                </a:ext>
              </a:extLst>
            </p:cNvPr>
            <p:cNvSpPr>
              <a:spLocks noEditPoints="1"/>
            </p:cNvSpPr>
            <p:nvPr/>
          </p:nvSpPr>
          <p:spPr bwMode="auto">
            <a:xfrm>
              <a:off x="5082" y="1347"/>
              <a:ext cx="223" cy="254"/>
            </a:xfrm>
            <a:custGeom>
              <a:avLst/>
              <a:gdLst>
                <a:gd name="T0" fmla="*/ 0 w 223"/>
                <a:gd name="T1" fmla="*/ 191 h 254"/>
                <a:gd name="T2" fmla="*/ 112 w 223"/>
                <a:gd name="T3" fmla="*/ 254 h 254"/>
                <a:gd name="T4" fmla="*/ 223 w 223"/>
                <a:gd name="T5" fmla="*/ 191 h 254"/>
                <a:gd name="T6" fmla="*/ 223 w 223"/>
                <a:gd name="T7" fmla="*/ 63 h 254"/>
                <a:gd name="T8" fmla="*/ 112 w 223"/>
                <a:gd name="T9" fmla="*/ 0 h 254"/>
                <a:gd name="T10" fmla="*/ 0 w 223"/>
                <a:gd name="T11" fmla="*/ 63 h 254"/>
                <a:gd name="T12" fmla="*/ 0 w 223"/>
                <a:gd name="T13" fmla="*/ 191 h 254"/>
                <a:gd name="T14" fmla="*/ 7 w 223"/>
                <a:gd name="T15" fmla="*/ 68 h 254"/>
                <a:gd name="T16" fmla="*/ 112 w 223"/>
                <a:gd name="T17" fmla="*/ 8 h 254"/>
                <a:gd name="T18" fmla="*/ 217 w 223"/>
                <a:gd name="T19" fmla="*/ 68 h 254"/>
                <a:gd name="T20" fmla="*/ 217 w 223"/>
                <a:gd name="T21" fmla="*/ 186 h 254"/>
                <a:gd name="T22" fmla="*/ 112 w 223"/>
                <a:gd name="T23" fmla="*/ 245 h 254"/>
                <a:gd name="T24" fmla="*/ 7 w 223"/>
                <a:gd name="T25" fmla="*/ 186 h 254"/>
                <a:gd name="T26" fmla="*/ 7 w 223"/>
                <a:gd name="T27" fmla="*/ 6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3" h="254">
                  <a:moveTo>
                    <a:pt x="0" y="191"/>
                  </a:moveTo>
                  <a:lnTo>
                    <a:pt x="112" y="254"/>
                  </a:lnTo>
                  <a:lnTo>
                    <a:pt x="223" y="191"/>
                  </a:lnTo>
                  <a:lnTo>
                    <a:pt x="223" y="63"/>
                  </a:lnTo>
                  <a:lnTo>
                    <a:pt x="112" y="0"/>
                  </a:lnTo>
                  <a:lnTo>
                    <a:pt x="0" y="63"/>
                  </a:lnTo>
                  <a:lnTo>
                    <a:pt x="0" y="191"/>
                  </a:lnTo>
                  <a:close/>
                  <a:moveTo>
                    <a:pt x="7" y="68"/>
                  </a:moveTo>
                  <a:lnTo>
                    <a:pt x="112" y="8"/>
                  </a:lnTo>
                  <a:lnTo>
                    <a:pt x="217" y="68"/>
                  </a:lnTo>
                  <a:lnTo>
                    <a:pt x="217" y="186"/>
                  </a:lnTo>
                  <a:lnTo>
                    <a:pt x="112" y="245"/>
                  </a:lnTo>
                  <a:lnTo>
                    <a:pt x="7" y="186"/>
                  </a:lnTo>
                  <a:lnTo>
                    <a:pt x="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7" name="Freeform 39">
              <a:extLst>
                <a:ext uri="{FF2B5EF4-FFF2-40B4-BE49-F238E27FC236}">
                  <a16:creationId xmlns:a16="http://schemas.microsoft.com/office/drawing/2014/main" id="{4782D1D1-04E4-4E8D-A055-E10121085D9B}"/>
                </a:ext>
              </a:extLst>
            </p:cNvPr>
            <p:cNvSpPr>
              <a:spLocks/>
            </p:cNvSpPr>
            <p:nvPr/>
          </p:nvSpPr>
          <p:spPr bwMode="auto">
            <a:xfrm>
              <a:off x="4888" y="1758"/>
              <a:ext cx="57" cy="839"/>
            </a:xfrm>
            <a:custGeom>
              <a:avLst/>
              <a:gdLst>
                <a:gd name="T0" fmla="*/ 12 w 34"/>
                <a:gd name="T1" fmla="*/ 0 h 496"/>
                <a:gd name="T2" fmla="*/ 12 w 34"/>
                <a:gd name="T3" fmla="*/ 464 h 496"/>
                <a:gd name="T4" fmla="*/ 0 w 34"/>
                <a:gd name="T5" fmla="*/ 480 h 496"/>
                <a:gd name="T6" fmla="*/ 17 w 34"/>
                <a:gd name="T7" fmla="*/ 496 h 496"/>
                <a:gd name="T8" fmla="*/ 34 w 34"/>
                <a:gd name="T9" fmla="*/ 480 h 496"/>
                <a:gd name="T10" fmla="*/ 22 w 34"/>
                <a:gd name="T11" fmla="*/ 464 h 496"/>
                <a:gd name="T12" fmla="*/ 22 w 34"/>
                <a:gd name="T13" fmla="*/ 0 h 496"/>
                <a:gd name="T14" fmla="*/ 12 w 34"/>
                <a:gd name="T15" fmla="*/ 0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96">
                  <a:moveTo>
                    <a:pt x="12" y="0"/>
                  </a:moveTo>
                  <a:cubicBezTo>
                    <a:pt x="12" y="464"/>
                    <a:pt x="12" y="464"/>
                    <a:pt x="12" y="464"/>
                  </a:cubicBezTo>
                  <a:cubicBezTo>
                    <a:pt x="5" y="467"/>
                    <a:pt x="0" y="473"/>
                    <a:pt x="0" y="480"/>
                  </a:cubicBezTo>
                  <a:cubicBezTo>
                    <a:pt x="0" y="489"/>
                    <a:pt x="8" y="496"/>
                    <a:pt x="17" y="496"/>
                  </a:cubicBezTo>
                  <a:cubicBezTo>
                    <a:pt x="26" y="496"/>
                    <a:pt x="34" y="489"/>
                    <a:pt x="34" y="480"/>
                  </a:cubicBezTo>
                  <a:cubicBezTo>
                    <a:pt x="34" y="473"/>
                    <a:pt x="29" y="467"/>
                    <a:pt x="22" y="464"/>
                  </a:cubicBezTo>
                  <a:cubicBezTo>
                    <a:pt x="22" y="0"/>
                    <a:pt x="22" y="0"/>
                    <a:pt x="22" y="0"/>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8" name="Freeform 40">
              <a:extLst>
                <a:ext uri="{FF2B5EF4-FFF2-40B4-BE49-F238E27FC236}">
                  <a16:creationId xmlns:a16="http://schemas.microsoft.com/office/drawing/2014/main" id="{B4932A48-DA68-44EF-AE85-844039DC0F4C}"/>
                </a:ext>
              </a:extLst>
            </p:cNvPr>
            <p:cNvSpPr>
              <a:spLocks/>
            </p:cNvSpPr>
            <p:nvPr/>
          </p:nvSpPr>
          <p:spPr bwMode="auto">
            <a:xfrm>
              <a:off x="2403" y="548"/>
              <a:ext cx="76" cy="87"/>
            </a:xfrm>
            <a:custGeom>
              <a:avLst/>
              <a:gdLst>
                <a:gd name="T0" fmla="*/ 0 w 76"/>
                <a:gd name="T1" fmla="*/ 44 h 87"/>
                <a:gd name="T2" fmla="*/ 38 w 76"/>
                <a:gd name="T3" fmla="*/ 65 h 87"/>
                <a:gd name="T4" fmla="*/ 76 w 76"/>
                <a:gd name="T5" fmla="*/ 87 h 87"/>
                <a:gd name="T6" fmla="*/ 76 w 76"/>
                <a:gd name="T7" fmla="*/ 44 h 87"/>
                <a:gd name="T8" fmla="*/ 76 w 76"/>
                <a:gd name="T9" fmla="*/ 0 h 87"/>
                <a:gd name="T10" fmla="*/ 38 w 76"/>
                <a:gd name="T11" fmla="*/ 22 h 87"/>
                <a:gd name="T12" fmla="*/ 0 w 76"/>
                <a:gd name="T13" fmla="*/ 44 h 87"/>
              </a:gdLst>
              <a:ahLst/>
              <a:cxnLst>
                <a:cxn ang="0">
                  <a:pos x="T0" y="T1"/>
                </a:cxn>
                <a:cxn ang="0">
                  <a:pos x="T2" y="T3"/>
                </a:cxn>
                <a:cxn ang="0">
                  <a:pos x="T4" y="T5"/>
                </a:cxn>
                <a:cxn ang="0">
                  <a:pos x="T6" y="T7"/>
                </a:cxn>
                <a:cxn ang="0">
                  <a:pos x="T8" y="T9"/>
                </a:cxn>
                <a:cxn ang="0">
                  <a:pos x="T10" y="T11"/>
                </a:cxn>
                <a:cxn ang="0">
                  <a:pos x="T12" y="T13"/>
                </a:cxn>
              </a:cxnLst>
              <a:rect l="0" t="0" r="r" b="b"/>
              <a:pathLst>
                <a:path w="76" h="87">
                  <a:moveTo>
                    <a:pt x="0" y="44"/>
                  </a:moveTo>
                  <a:lnTo>
                    <a:pt x="38" y="65"/>
                  </a:lnTo>
                  <a:lnTo>
                    <a:pt x="76" y="87"/>
                  </a:lnTo>
                  <a:lnTo>
                    <a:pt x="76" y="44"/>
                  </a:lnTo>
                  <a:lnTo>
                    <a:pt x="76" y="0"/>
                  </a:lnTo>
                  <a:lnTo>
                    <a:pt x="38" y="22"/>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49" name="Freeform 41">
              <a:extLst>
                <a:ext uri="{FF2B5EF4-FFF2-40B4-BE49-F238E27FC236}">
                  <a16:creationId xmlns:a16="http://schemas.microsoft.com/office/drawing/2014/main" id="{B43A4289-1594-42F6-BFDD-1907618D6BE3}"/>
                </a:ext>
              </a:extLst>
            </p:cNvPr>
            <p:cNvSpPr>
              <a:spLocks/>
            </p:cNvSpPr>
            <p:nvPr/>
          </p:nvSpPr>
          <p:spPr bwMode="auto">
            <a:xfrm>
              <a:off x="5282" y="1689"/>
              <a:ext cx="722" cy="716"/>
            </a:xfrm>
            <a:custGeom>
              <a:avLst/>
              <a:gdLst>
                <a:gd name="T0" fmla="*/ 0 w 427"/>
                <a:gd name="T1" fmla="*/ 8 h 423"/>
                <a:gd name="T2" fmla="*/ 396 w 427"/>
                <a:gd name="T3" fmla="*/ 398 h 423"/>
                <a:gd name="T4" fmla="*/ 394 w 427"/>
                <a:gd name="T5" fmla="*/ 407 h 423"/>
                <a:gd name="T6" fmla="*/ 410 w 427"/>
                <a:gd name="T7" fmla="*/ 423 h 423"/>
                <a:gd name="T8" fmla="*/ 427 w 427"/>
                <a:gd name="T9" fmla="*/ 407 h 423"/>
                <a:gd name="T10" fmla="*/ 410 w 427"/>
                <a:gd name="T11" fmla="*/ 391 h 423"/>
                <a:gd name="T12" fmla="*/ 404 w 427"/>
                <a:gd name="T13" fmla="*/ 392 h 423"/>
                <a:gd name="T14" fmla="*/ 105 w 427"/>
                <a:gd name="T15" fmla="*/ 97 h 423"/>
                <a:gd name="T16" fmla="*/ 208 w 427"/>
                <a:gd name="T17" fmla="*/ 97 h 423"/>
                <a:gd name="T18" fmla="*/ 284 w 427"/>
                <a:gd name="T19" fmla="*/ 171 h 423"/>
                <a:gd name="T20" fmla="*/ 292 w 427"/>
                <a:gd name="T21" fmla="*/ 164 h 423"/>
                <a:gd name="T22" fmla="*/ 213 w 427"/>
                <a:gd name="T23" fmla="*/ 86 h 423"/>
                <a:gd name="T24" fmla="*/ 95 w 427"/>
                <a:gd name="T25" fmla="*/ 86 h 423"/>
                <a:gd name="T26" fmla="*/ 7 w 427"/>
                <a:gd name="T27" fmla="*/ 0 h 423"/>
                <a:gd name="T28" fmla="*/ 0 w 427"/>
                <a:gd name="T29" fmla="*/ 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423">
                  <a:moveTo>
                    <a:pt x="0" y="8"/>
                  </a:moveTo>
                  <a:cubicBezTo>
                    <a:pt x="396" y="398"/>
                    <a:pt x="396" y="398"/>
                    <a:pt x="396" y="398"/>
                  </a:cubicBezTo>
                  <a:cubicBezTo>
                    <a:pt x="394" y="401"/>
                    <a:pt x="394" y="404"/>
                    <a:pt x="394" y="407"/>
                  </a:cubicBezTo>
                  <a:cubicBezTo>
                    <a:pt x="394" y="416"/>
                    <a:pt x="401" y="423"/>
                    <a:pt x="410" y="423"/>
                  </a:cubicBezTo>
                  <a:cubicBezTo>
                    <a:pt x="419" y="423"/>
                    <a:pt x="427" y="416"/>
                    <a:pt x="427" y="407"/>
                  </a:cubicBezTo>
                  <a:cubicBezTo>
                    <a:pt x="427" y="398"/>
                    <a:pt x="419" y="391"/>
                    <a:pt x="410" y="391"/>
                  </a:cubicBezTo>
                  <a:cubicBezTo>
                    <a:pt x="408" y="391"/>
                    <a:pt x="406" y="391"/>
                    <a:pt x="404" y="392"/>
                  </a:cubicBezTo>
                  <a:cubicBezTo>
                    <a:pt x="105" y="97"/>
                    <a:pt x="105" y="97"/>
                    <a:pt x="105" y="97"/>
                  </a:cubicBezTo>
                  <a:cubicBezTo>
                    <a:pt x="208" y="97"/>
                    <a:pt x="208" y="97"/>
                    <a:pt x="208" y="97"/>
                  </a:cubicBezTo>
                  <a:cubicBezTo>
                    <a:pt x="284" y="171"/>
                    <a:pt x="284" y="171"/>
                    <a:pt x="284" y="171"/>
                  </a:cubicBezTo>
                  <a:cubicBezTo>
                    <a:pt x="292" y="164"/>
                    <a:pt x="292" y="164"/>
                    <a:pt x="292" y="164"/>
                  </a:cubicBezTo>
                  <a:cubicBezTo>
                    <a:pt x="213" y="86"/>
                    <a:pt x="213" y="86"/>
                    <a:pt x="213" y="86"/>
                  </a:cubicBezTo>
                  <a:cubicBezTo>
                    <a:pt x="95" y="86"/>
                    <a:pt x="95" y="86"/>
                    <a:pt x="95" y="86"/>
                  </a:cubicBezTo>
                  <a:cubicBezTo>
                    <a:pt x="7" y="0"/>
                    <a:pt x="7" y="0"/>
                    <a:pt x="7" y="0"/>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0" name="Freeform 42">
              <a:extLst>
                <a:ext uri="{FF2B5EF4-FFF2-40B4-BE49-F238E27FC236}">
                  <a16:creationId xmlns:a16="http://schemas.microsoft.com/office/drawing/2014/main" id="{49FF1CBD-2139-42F6-8CEE-259030FB3149}"/>
                </a:ext>
              </a:extLst>
            </p:cNvPr>
            <p:cNvSpPr>
              <a:spLocks/>
            </p:cNvSpPr>
            <p:nvPr/>
          </p:nvSpPr>
          <p:spPr bwMode="auto">
            <a:xfrm>
              <a:off x="4505" y="455"/>
              <a:ext cx="88" cy="98"/>
            </a:xfrm>
            <a:custGeom>
              <a:avLst/>
              <a:gdLst>
                <a:gd name="T0" fmla="*/ 87 w 88"/>
                <a:gd name="T1" fmla="*/ 49 h 98"/>
                <a:gd name="T2" fmla="*/ 88 w 88"/>
                <a:gd name="T3" fmla="*/ 0 h 98"/>
                <a:gd name="T4" fmla="*/ 44 w 88"/>
                <a:gd name="T5" fmla="*/ 24 h 98"/>
                <a:gd name="T6" fmla="*/ 0 w 88"/>
                <a:gd name="T7" fmla="*/ 48 h 98"/>
                <a:gd name="T8" fmla="*/ 43 w 88"/>
                <a:gd name="T9" fmla="*/ 73 h 98"/>
                <a:gd name="T10" fmla="*/ 87 w 88"/>
                <a:gd name="T11" fmla="*/ 98 h 98"/>
                <a:gd name="T12" fmla="*/ 87 w 88"/>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8" h="98">
                  <a:moveTo>
                    <a:pt x="87" y="49"/>
                  </a:moveTo>
                  <a:lnTo>
                    <a:pt x="88" y="0"/>
                  </a:lnTo>
                  <a:lnTo>
                    <a:pt x="44" y="24"/>
                  </a:lnTo>
                  <a:lnTo>
                    <a:pt x="0" y="48"/>
                  </a:lnTo>
                  <a:lnTo>
                    <a:pt x="43" y="73"/>
                  </a:lnTo>
                  <a:lnTo>
                    <a:pt x="87" y="98"/>
                  </a:lnTo>
                  <a:lnTo>
                    <a:pt x="8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1" name="Freeform 43">
              <a:extLst>
                <a:ext uri="{FF2B5EF4-FFF2-40B4-BE49-F238E27FC236}">
                  <a16:creationId xmlns:a16="http://schemas.microsoft.com/office/drawing/2014/main" id="{DE2B70BD-5272-4FB7-8BCF-9040D8A2237B}"/>
                </a:ext>
              </a:extLst>
            </p:cNvPr>
            <p:cNvSpPr>
              <a:spLocks/>
            </p:cNvSpPr>
            <p:nvPr/>
          </p:nvSpPr>
          <p:spPr bwMode="auto">
            <a:xfrm>
              <a:off x="4626" y="455"/>
              <a:ext cx="86" cy="98"/>
            </a:xfrm>
            <a:custGeom>
              <a:avLst/>
              <a:gdLst>
                <a:gd name="T0" fmla="*/ 84 w 86"/>
                <a:gd name="T1" fmla="*/ 49 h 98"/>
                <a:gd name="T2" fmla="*/ 86 w 86"/>
                <a:gd name="T3" fmla="*/ 0 h 98"/>
                <a:gd name="T4" fmla="*/ 42 w 86"/>
                <a:gd name="T5" fmla="*/ 24 h 98"/>
                <a:gd name="T6" fmla="*/ 0 w 86"/>
                <a:gd name="T7" fmla="*/ 48 h 98"/>
                <a:gd name="T8" fmla="*/ 42 w 86"/>
                <a:gd name="T9" fmla="*/ 73 h 98"/>
                <a:gd name="T10" fmla="*/ 84 w 86"/>
                <a:gd name="T11" fmla="*/ 98 h 98"/>
                <a:gd name="T12" fmla="*/ 84 w 86"/>
                <a:gd name="T13" fmla="*/ 49 h 98"/>
              </a:gdLst>
              <a:ahLst/>
              <a:cxnLst>
                <a:cxn ang="0">
                  <a:pos x="T0" y="T1"/>
                </a:cxn>
                <a:cxn ang="0">
                  <a:pos x="T2" y="T3"/>
                </a:cxn>
                <a:cxn ang="0">
                  <a:pos x="T4" y="T5"/>
                </a:cxn>
                <a:cxn ang="0">
                  <a:pos x="T6" y="T7"/>
                </a:cxn>
                <a:cxn ang="0">
                  <a:pos x="T8" y="T9"/>
                </a:cxn>
                <a:cxn ang="0">
                  <a:pos x="T10" y="T11"/>
                </a:cxn>
                <a:cxn ang="0">
                  <a:pos x="T12" y="T13"/>
                </a:cxn>
              </a:cxnLst>
              <a:rect l="0" t="0" r="r" b="b"/>
              <a:pathLst>
                <a:path w="86" h="98">
                  <a:moveTo>
                    <a:pt x="84" y="49"/>
                  </a:moveTo>
                  <a:lnTo>
                    <a:pt x="86" y="0"/>
                  </a:lnTo>
                  <a:lnTo>
                    <a:pt x="42" y="24"/>
                  </a:lnTo>
                  <a:lnTo>
                    <a:pt x="0" y="48"/>
                  </a:lnTo>
                  <a:lnTo>
                    <a:pt x="42" y="73"/>
                  </a:lnTo>
                  <a:lnTo>
                    <a:pt x="84" y="98"/>
                  </a:lnTo>
                  <a:lnTo>
                    <a:pt x="8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2" name="Freeform 44">
              <a:extLst>
                <a:ext uri="{FF2B5EF4-FFF2-40B4-BE49-F238E27FC236}">
                  <a16:creationId xmlns:a16="http://schemas.microsoft.com/office/drawing/2014/main" id="{7C629A5F-3038-4686-BB81-52381D18C51D}"/>
                </a:ext>
              </a:extLst>
            </p:cNvPr>
            <p:cNvSpPr>
              <a:spLocks/>
            </p:cNvSpPr>
            <p:nvPr/>
          </p:nvSpPr>
          <p:spPr bwMode="auto">
            <a:xfrm>
              <a:off x="5469" y="17"/>
              <a:ext cx="98" cy="86"/>
            </a:xfrm>
            <a:custGeom>
              <a:avLst/>
              <a:gdLst>
                <a:gd name="T0" fmla="*/ 98 w 98"/>
                <a:gd name="T1" fmla="*/ 86 h 86"/>
                <a:gd name="T2" fmla="*/ 75 w 98"/>
                <a:gd name="T3" fmla="*/ 42 h 86"/>
                <a:gd name="T4" fmla="*/ 51 w 98"/>
                <a:gd name="T5" fmla="*/ 0 h 86"/>
                <a:gd name="T6" fmla="*/ 26 w 98"/>
                <a:gd name="T7" fmla="*/ 41 h 86"/>
                <a:gd name="T8" fmla="*/ 0 w 98"/>
                <a:gd name="T9" fmla="*/ 83 h 86"/>
                <a:gd name="T10" fmla="*/ 49 w 98"/>
                <a:gd name="T11" fmla="*/ 85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2"/>
                  </a:lnTo>
                  <a:lnTo>
                    <a:pt x="51" y="0"/>
                  </a:lnTo>
                  <a:lnTo>
                    <a:pt x="26" y="41"/>
                  </a:lnTo>
                  <a:lnTo>
                    <a:pt x="0" y="83"/>
                  </a:lnTo>
                  <a:lnTo>
                    <a:pt x="49" y="85"/>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3" name="Freeform 45">
              <a:extLst>
                <a:ext uri="{FF2B5EF4-FFF2-40B4-BE49-F238E27FC236}">
                  <a16:creationId xmlns:a16="http://schemas.microsoft.com/office/drawing/2014/main" id="{0890A98F-E27F-4C07-8449-0925712467B1}"/>
                </a:ext>
              </a:extLst>
            </p:cNvPr>
            <p:cNvSpPr>
              <a:spLocks/>
            </p:cNvSpPr>
            <p:nvPr/>
          </p:nvSpPr>
          <p:spPr bwMode="auto">
            <a:xfrm>
              <a:off x="5469" y="134"/>
              <a:ext cx="98" cy="86"/>
            </a:xfrm>
            <a:custGeom>
              <a:avLst/>
              <a:gdLst>
                <a:gd name="T0" fmla="*/ 98 w 98"/>
                <a:gd name="T1" fmla="*/ 86 h 86"/>
                <a:gd name="T2" fmla="*/ 75 w 98"/>
                <a:gd name="T3" fmla="*/ 44 h 86"/>
                <a:gd name="T4" fmla="*/ 51 w 98"/>
                <a:gd name="T5" fmla="*/ 0 h 86"/>
                <a:gd name="T6" fmla="*/ 26 w 98"/>
                <a:gd name="T7" fmla="*/ 42 h 86"/>
                <a:gd name="T8" fmla="*/ 0 w 98"/>
                <a:gd name="T9" fmla="*/ 84 h 86"/>
                <a:gd name="T10" fmla="*/ 49 w 98"/>
                <a:gd name="T11" fmla="*/ 86 h 86"/>
                <a:gd name="T12" fmla="*/ 98 w 98"/>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8" h="86">
                  <a:moveTo>
                    <a:pt x="98" y="86"/>
                  </a:moveTo>
                  <a:lnTo>
                    <a:pt x="75" y="44"/>
                  </a:lnTo>
                  <a:lnTo>
                    <a:pt x="51" y="0"/>
                  </a:lnTo>
                  <a:lnTo>
                    <a:pt x="26" y="42"/>
                  </a:lnTo>
                  <a:lnTo>
                    <a:pt x="0" y="84"/>
                  </a:lnTo>
                  <a:lnTo>
                    <a:pt x="49" y="86"/>
                  </a:lnTo>
                  <a:lnTo>
                    <a:pt x="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4" name="Freeform 48">
              <a:extLst>
                <a:ext uri="{FF2B5EF4-FFF2-40B4-BE49-F238E27FC236}">
                  <a16:creationId xmlns:a16="http://schemas.microsoft.com/office/drawing/2014/main" id="{6E378293-C59F-4407-B17D-00D455722A0D}"/>
                </a:ext>
              </a:extLst>
            </p:cNvPr>
            <p:cNvSpPr>
              <a:spLocks noEditPoints="1"/>
            </p:cNvSpPr>
            <p:nvPr/>
          </p:nvSpPr>
          <p:spPr bwMode="auto">
            <a:xfrm>
              <a:off x="5441" y="1267"/>
              <a:ext cx="715" cy="187"/>
            </a:xfrm>
            <a:custGeom>
              <a:avLst/>
              <a:gdLst>
                <a:gd name="T0" fmla="*/ 112 w 423"/>
                <a:gd name="T1" fmla="*/ 50 h 110"/>
                <a:gd name="T2" fmla="*/ 56 w 423"/>
                <a:gd name="T3" fmla="*/ 0 h 110"/>
                <a:gd name="T4" fmla="*/ 0 w 423"/>
                <a:gd name="T5" fmla="*/ 55 h 110"/>
                <a:gd name="T6" fmla="*/ 56 w 423"/>
                <a:gd name="T7" fmla="*/ 110 h 110"/>
                <a:gd name="T8" fmla="*/ 112 w 423"/>
                <a:gd name="T9" fmla="*/ 60 h 110"/>
                <a:gd name="T10" fmla="*/ 391 w 423"/>
                <a:gd name="T11" fmla="*/ 60 h 110"/>
                <a:gd name="T12" fmla="*/ 406 w 423"/>
                <a:gd name="T13" fmla="*/ 71 h 110"/>
                <a:gd name="T14" fmla="*/ 423 w 423"/>
                <a:gd name="T15" fmla="*/ 55 h 110"/>
                <a:gd name="T16" fmla="*/ 406 w 423"/>
                <a:gd name="T17" fmla="*/ 38 h 110"/>
                <a:gd name="T18" fmla="*/ 390 w 423"/>
                <a:gd name="T19" fmla="*/ 50 h 110"/>
                <a:gd name="T20" fmla="*/ 112 w 423"/>
                <a:gd name="T21" fmla="*/ 50 h 110"/>
                <a:gd name="T22" fmla="*/ 56 w 423"/>
                <a:gd name="T23" fmla="*/ 100 h 110"/>
                <a:gd name="T24" fmla="*/ 11 w 423"/>
                <a:gd name="T25" fmla="*/ 55 h 110"/>
                <a:gd name="T26" fmla="*/ 56 w 423"/>
                <a:gd name="T27" fmla="*/ 10 h 110"/>
                <a:gd name="T28" fmla="*/ 102 w 423"/>
                <a:gd name="T29" fmla="*/ 55 h 110"/>
                <a:gd name="T30" fmla="*/ 56 w 423"/>
                <a:gd name="T31" fmla="*/ 10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3" h="110">
                  <a:moveTo>
                    <a:pt x="112" y="50"/>
                  </a:moveTo>
                  <a:cubicBezTo>
                    <a:pt x="109" y="22"/>
                    <a:pt x="85" y="0"/>
                    <a:pt x="56" y="0"/>
                  </a:cubicBezTo>
                  <a:cubicBezTo>
                    <a:pt x="25" y="0"/>
                    <a:pt x="0" y="25"/>
                    <a:pt x="0" y="55"/>
                  </a:cubicBezTo>
                  <a:cubicBezTo>
                    <a:pt x="0" y="86"/>
                    <a:pt x="25" y="110"/>
                    <a:pt x="56" y="110"/>
                  </a:cubicBezTo>
                  <a:cubicBezTo>
                    <a:pt x="85" y="110"/>
                    <a:pt x="109" y="88"/>
                    <a:pt x="112" y="60"/>
                  </a:cubicBezTo>
                  <a:cubicBezTo>
                    <a:pt x="391" y="60"/>
                    <a:pt x="391" y="60"/>
                    <a:pt x="391" y="60"/>
                  </a:cubicBezTo>
                  <a:cubicBezTo>
                    <a:pt x="393" y="67"/>
                    <a:pt x="399" y="71"/>
                    <a:pt x="406" y="71"/>
                  </a:cubicBezTo>
                  <a:cubicBezTo>
                    <a:pt x="415" y="71"/>
                    <a:pt x="423" y="64"/>
                    <a:pt x="423" y="55"/>
                  </a:cubicBezTo>
                  <a:cubicBezTo>
                    <a:pt x="423" y="46"/>
                    <a:pt x="415" y="38"/>
                    <a:pt x="406" y="38"/>
                  </a:cubicBezTo>
                  <a:cubicBezTo>
                    <a:pt x="399" y="38"/>
                    <a:pt x="392" y="43"/>
                    <a:pt x="390" y="50"/>
                  </a:cubicBezTo>
                  <a:lnTo>
                    <a:pt x="112" y="50"/>
                  </a:lnTo>
                  <a:close/>
                  <a:moveTo>
                    <a:pt x="56" y="100"/>
                  </a:moveTo>
                  <a:cubicBezTo>
                    <a:pt x="31" y="100"/>
                    <a:pt x="11" y="80"/>
                    <a:pt x="11" y="55"/>
                  </a:cubicBezTo>
                  <a:cubicBezTo>
                    <a:pt x="11" y="30"/>
                    <a:pt x="31" y="10"/>
                    <a:pt x="56" y="10"/>
                  </a:cubicBezTo>
                  <a:cubicBezTo>
                    <a:pt x="81" y="10"/>
                    <a:pt x="102" y="30"/>
                    <a:pt x="102" y="55"/>
                  </a:cubicBezTo>
                  <a:cubicBezTo>
                    <a:pt x="102" y="80"/>
                    <a:pt x="81" y="100"/>
                    <a:pt x="56"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5" name="Freeform 49">
              <a:extLst>
                <a:ext uri="{FF2B5EF4-FFF2-40B4-BE49-F238E27FC236}">
                  <a16:creationId xmlns:a16="http://schemas.microsoft.com/office/drawing/2014/main" id="{3829F72A-6204-4A40-951C-602D69404C95}"/>
                </a:ext>
              </a:extLst>
            </p:cNvPr>
            <p:cNvSpPr>
              <a:spLocks/>
            </p:cNvSpPr>
            <p:nvPr/>
          </p:nvSpPr>
          <p:spPr bwMode="auto">
            <a:xfrm>
              <a:off x="5009" y="2178"/>
              <a:ext cx="127" cy="144"/>
            </a:xfrm>
            <a:custGeom>
              <a:avLst/>
              <a:gdLst>
                <a:gd name="T0" fmla="*/ 0 w 127"/>
                <a:gd name="T1" fmla="*/ 35 h 144"/>
                <a:gd name="T2" fmla="*/ 0 w 127"/>
                <a:gd name="T3" fmla="*/ 108 h 144"/>
                <a:gd name="T4" fmla="*/ 65 w 127"/>
                <a:gd name="T5" fmla="*/ 144 h 144"/>
                <a:gd name="T6" fmla="*/ 127 w 127"/>
                <a:gd name="T7" fmla="*/ 108 h 144"/>
                <a:gd name="T8" fmla="*/ 127 w 127"/>
                <a:gd name="T9" fmla="*/ 35 h 144"/>
                <a:gd name="T10" fmla="*/ 65 w 127"/>
                <a:gd name="T11" fmla="*/ 0 h 144"/>
                <a:gd name="T12" fmla="*/ 0 w 127"/>
                <a:gd name="T13" fmla="*/ 35 h 144"/>
              </a:gdLst>
              <a:ahLst/>
              <a:cxnLst>
                <a:cxn ang="0">
                  <a:pos x="T0" y="T1"/>
                </a:cxn>
                <a:cxn ang="0">
                  <a:pos x="T2" y="T3"/>
                </a:cxn>
                <a:cxn ang="0">
                  <a:pos x="T4" y="T5"/>
                </a:cxn>
                <a:cxn ang="0">
                  <a:pos x="T6" y="T7"/>
                </a:cxn>
                <a:cxn ang="0">
                  <a:pos x="T8" y="T9"/>
                </a:cxn>
                <a:cxn ang="0">
                  <a:pos x="T10" y="T11"/>
                </a:cxn>
                <a:cxn ang="0">
                  <a:pos x="T12" y="T13"/>
                </a:cxn>
              </a:cxnLst>
              <a:rect l="0" t="0" r="r" b="b"/>
              <a:pathLst>
                <a:path w="127" h="144">
                  <a:moveTo>
                    <a:pt x="0" y="35"/>
                  </a:moveTo>
                  <a:lnTo>
                    <a:pt x="0" y="108"/>
                  </a:lnTo>
                  <a:lnTo>
                    <a:pt x="65" y="144"/>
                  </a:lnTo>
                  <a:lnTo>
                    <a:pt x="127" y="108"/>
                  </a:lnTo>
                  <a:lnTo>
                    <a:pt x="127" y="35"/>
                  </a:lnTo>
                  <a:lnTo>
                    <a:pt x="65"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6" name="Freeform 50">
              <a:extLst>
                <a:ext uri="{FF2B5EF4-FFF2-40B4-BE49-F238E27FC236}">
                  <a16:creationId xmlns:a16="http://schemas.microsoft.com/office/drawing/2014/main" id="{BEBE75A3-8EDF-4397-A731-D66AF0390246}"/>
                </a:ext>
              </a:extLst>
            </p:cNvPr>
            <p:cNvSpPr>
              <a:spLocks/>
            </p:cNvSpPr>
            <p:nvPr/>
          </p:nvSpPr>
          <p:spPr bwMode="auto">
            <a:xfrm>
              <a:off x="2999" y="252"/>
              <a:ext cx="126" cy="144"/>
            </a:xfrm>
            <a:custGeom>
              <a:avLst/>
              <a:gdLst>
                <a:gd name="T0" fmla="*/ 62 w 126"/>
                <a:gd name="T1" fmla="*/ 144 h 144"/>
                <a:gd name="T2" fmla="*/ 126 w 126"/>
                <a:gd name="T3" fmla="*/ 108 h 144"/>
                <a:gd name="T4" fmla="*/ 126 w 126"/>
                <a:gd name="T5" fmla="*/ 36 h 144"/>
                <a:gd name="T6" fmla="*/ 62 w 126"/>
                <a:gd name="T7" fmla="*/ 0 h 144"/>
                <a:gd name="T8" fmla="*/ 0 w 126"/>
                <a:gd name="T9" fmla="*/ 36 h 144"/>
                <a:gd name="T10" fmla="*/ 0 w 126"/>
                <a:gd name="T11" fmla="*/ 108 h 144"/>
                <a:gd name="T12" fmla="*/ 62 w 126"/>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26" h="144">
                  <a:moveTo>
                    <a:pt x="62" y="144"/>
                  </a:moveTo>
                  <a:lnTo>
                    <a:pt x="126" y="108"/>
                  </a:lnTo>
                  <a:lnTo>
                    <a:pt x="126" y="36"/>
                  </a:lnTo>
                  <a:lnTo>
                    <a:pt x="62" y="0"/>
                  </a:lnTo>
                  <a:lnTo>
                    <a:pt x="0" y="36"/>
                  </a:lnTo>
                  <a:lnTo>
                    <a:pt x="0" y="108"/>
                  </a:lnTo>
                  <a:lnTo>
                    <a:pt x="6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7" name="Freeform 51">
              <a:extLst>
                <a:ext uri="{FF2B5EF4-FFF2-40B4-BE49-F238E27FC236}">
                  <a16:creationId xmlns:a16="http://schemas.microsoft.com/office/drawing/2014/main" id="{322D4416-7269-4C3A-8127-513428E02E17}"/>
                </a:ext>
              </a:extLst>
            </p:cNvPr>
            <p:cNvSpPr>
              <a:spLocks noEditPoints="1"/>
            </p:cNvSpPr>
            <p:nvPr/>
          </p:nvSpPr>
          <p:spPr bwMode="auto">
            <a:xfrm>
              <a:off x="3386" y="714"/>
              <a:ext cx="291" cy="332"/>
            </a:xfrm>
            <a:custGeom>
              <a:avLst/>
              <a:gdLst>
                <a:gd name="T0" fmla="*/ 291 w 291"/>
                <a:gd name="T1" fmla="*/ 332 h 332"/>
                <a:gd name="T2" fmla="*/ 291 w 291"/>
                <a:gd name="T3" fmla="*/ 0 h 332"/>
                <a:gd name="T4" fmla="*/ 0 w 291"/>
                <a:gd name="T5" fmla="*/ 166 h 332"/>
                <a:gd name="T6" fmla="*/ 291 w 291"/>
                <a:gd name="T7" fmla="*/ 332 h 332"/>
                <a:gd name="T8" fmla="*/ 274 w 291"/>
                <a:gd name="T9" fmla="*/ 166 h 332"/>
                <a:gd name="T10" fmla="*/ 274 w 291"/>
                <a:gd name="T11" fmla="*/ 301 h 332"/>
                <a:gd name="T12" fmla="*/ 35 w 291"/>
                <a:gd name="T13" fmla="*/ 166 h 332"/>
                <a:gd name="T14" fmla="*/ 274 w 291"/>
                <a:gd name="T15" fmla="*/ 31 h 332"/>
                <a:gd name="T16" fmla="*/ 274 w 291"/>
                <a:gd name="T17" fmla="*/ 16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332">
                  <a:moveTo>
                    <a:pt x="291" y="332"/>
                  </a:moveTo>
                  <a:lnTo>
                    <a:pt x="291" y="0"/>
                  </a:lnTo>
                  <a:lnTo>
                    <a:pt x="0" y="166"/>
                  </a:lnTo>
                  <a:lnTo>
                    <a:pt x="291" y="332"/>
                  </a:lnTo>
                  <a:close/>
                  <a:moveTo>
                    <a:pt x="274" y="166"/>
                  </a:moveTo>
                  <a:lnTo>
                    <a:pt x="274" y="301"/>
                  </a:lnTo>
                  <a:lnTo>
                    <a:pt x="35" y="166"/>
                  </a:lnTo>
                  <a:lnTo>
                    <a:pt x="274" y="31"/>
                  </a:lnTo>
                  <a:lnTo>
                    <a:pt x="274"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8" name="Freeform 52">
              <a:extLst>
                <a:ext uri="{FF2B5EF4-FFF2-40B4-BE49-F238E27FC236}">
                  <a16:creationId xmlns:a16="http://schemas.microsoft.com/office/drawing/2014/main" id="{74733014-6DC3-4764-B1BB-28254002F956}"/>
                </a:ext>
              </a:extLst>
            </p:cNvPr>
            <p:cNvSpPr>
              <a:spLocks noEditPoints="1"/>
            </p:cNvSpPr>
            <p:nvPr/>
          </p:nvSpPr>
          <p:spPr bwMode="auto">
            <a:xfrm>
              <a:off x="4771" y="2652"/>
              <a:ext cx="291" cy="248"/>
            </a:xfrm>
            <a:custGeom>
              <a:avLst/>
              <a:gdLst>
                <a:gd name="T0" fmla="*/ 145 w 291"/>
                <a:gd name="T1" fmla="*/ 248 h 248"/>
                <a:gd name="T2" fmla="*/ 291 w 291"/>
                <a:gd name="T3" fmla="*/ 0 h 248"/>
                <a:gd name="T4" fmla="*/ 0 w 291"/>
                <a:gd name="T5" fmla="*/ 0 h 248"/>
                <a:gd name="T6" fmla="*/ 145 w 291"/>
                <a:gd name="T7" fmla="*/ 248 h 248"/>
                <a:gd name="T8" fmla="*/ 145 w 291"/>
                <a:gd name="T9" fmla="*/ 214 h 248"/>
                <a:gd name="T10" fmla="*/ 30 w 291"/>
                <a:gd name="T11" fmla="*/ 18 h 248"/>
                <a:gd name="T12" fmla="*/ 260 w 291"/>
                <a:gd name="T13" fmla="*/ 18 h 248"/>
                <a:gd name="T14" fmla="*/ 145 w 291"/>
                <a:gd name="T15" fmla="*/ 214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248">
                  <a:moveTo>
                    <a:pt x="145" y="248"/>
                  </a:moveTo>
                  <a:lnTo>
                    <a:pt x="291" y="0"/>
                  </a:lnTo>
                  <a:lnTo>
                    <a:pt x="0" y="0"/>
                  </a:lnTo>
                  <a:lnTo>
                    <a:pt x="145" y="248"/>
                  </a:lnTo>
                  <a:close/>
                  <a:moveTo>
                    <a:pt x="145" y="214"/>
                  </a:moveTo>
                  <a:lnTo>
                    <a:pt x="30" y="18"/>
                  </a:lnTo>
                  <a:lnTo>
                    <a:pt x="260" y="18"/>
                  </a:lnTo>
                  <a:lnTo>
                    <a:pt x="145"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59" name="Oval 53">
              <a:extLst>
                <a:ext uri="{FF2B5EF4-FFF2-40B4-BE49-F238E27FC236}">
                  <a16:creationId xmlns:a16="http://schemas.microsoft.com/office/drawing/2014/main" id="{036A5FFE-B3D4-4494-BF96-F3B5887903C7}"/>
                </a:ext>
              </a:extLst>
            </p:cNvPr>
            <p:cNvSpPr>
              <a:spLocks noChangeArrowheads="1"/>
            </p:cNvSpPr>
            <p:nvPr/>
          </p:nvSpPr>
          <p:spPr bwMode="auto">
            <a:xfrm>
              <a:off x="3234" y="474"/>
              <a:ext cx="135" cy="1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0" name="Oval 54">
              <a:extLst>
                <a:ext uri="{FF2B5EF4-FFF2-40B4-BE49-F238E27FC236}">
                  <a16:creationId xmlns:a16="http://schemas.microsoft.com/office/drawing/2014/main" id="{DC0FAF92-1D51-427C-97FD-0B3936180FB8}"/>
                </a:ext>
              </a:extLst>
            </p:cNvPr>
            <p:cNvSpPr>
              <a:spLocks noChangeArrowheads="1"/>
            </p:cNvSpPr>
            <p:nvPr/>
          </p:nvSpPr>
          <p:spPr bwMode="auto">
            <a:xfrm>
              <a:off x="5075" y="646"/>
              <a:ext cx="237" cy="2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1" name="Freeform 56">
              <a:extLst>
                <a:ext uri="{FF2B5EF4-FFF2-40B4-BE49-F238E27FC236}">
                  <a16:creationId xmlns:a16="http://schemas.microsoft.com/office/drawing/2014/main" id="{B32A69B5-9CF0-4D0F-8497-7A986C490ABC}"/>
                </a:ext>
              </a:extLst>
            </p:cNvPr>
            <p:cNvSpPr>
              <a:spLocks/>
            </p:cNvSpPr>
            <p:nvPr/>
          </p:nvSpPr>
          <p:spPr bwMode="auto">
            <a:xfrm>
              <a:off x="4333" y="1212"/>
              <a:ext cx="198" cy="226"/>
            </a:xfrm>
            <a:custGeom>
              <a:avLst/>
              <a:gdLst>
                <a:gd name="T0" fmla="*/ 0 w 198"/>
                <a:gd name="T1" fmla="*/ 57 h 226"/>
                <a:gd name="T2" fmla="*/ 100 w 198"/>
                <a:gd name="T3" fmla="*/ 0 h 226"/>
                <a:gd name="T4" fmla="*/ 198 w 198"/>
                <a:gd name="T5" fmla="*/ 57 h 226"/>
                <a:gd name="T6" fmla="*/ 198 w 198"/>
                <a:gd name="T7" fmla="*/ 170 h 226"/>
                <a:gd name="T8" fmla="*/ 100 w 198"/>
                <a:gd name="T9" fmla="*/ 226 h 226"/>
                <a:gd name="T10" fmla="*/ 0 w 198"/>
                <a:gd name="T11" fmla="*/ 170 h 226"/>
                <a:gd name="T12" fmla="*/ 0 w 198"/>
                <a:gd name="T13" fmla="*/ 57 h 226"/>
              </a:gdLst>
              <a:ahLst/>
              <a:cxnLst>
                <a:cxn ang="0">
                  <a:pos x="T0" y="T1"/>
                </a:cxn>
                <a:cxn ang="0">
                  <a:pos x="T2" y="T3"/>
                </a:cxn>
                <a:cxn ang="0">
                  <a:pos x="T4" y="T5"/>
                </a:cxn>
                <a:cxn ang="0">
                  <a:pos x="T6" y="T7"/>
                </a:cxn>
                <a:cxn ang="0">
                  <a:pos x="T8" y="T9"/>
                </a:cxn>
                <a:cxn ang="0">
                  <a:pos x="T10" y="T11"/>
                </a:cxn>
                <a:cxn ang="0">
                  <a:pos x="T12" y="T13"/>
                </a:cxn>
              </a:cxnLst>
              <a:rect l="0" t="0" r="r" b="b"/>
              <a:pathLst>
                <a:path w="198" h="226">
                  <a:moveTo>
                    <a:pt x="0" y="57"/>
                  </a:moveTo>
                  <a:lnTo>
                    <a:pt x="100" y="0"/>
                  </a:lnTo>
                  <a:lnTo>
                    <a:pt x="198" y="57"/>
                  </a:lnTo>
                  <a:lnTo>
                    <a:pt x="198" y="170"/>
                  </a:lnTo>
                  <a:lnTo>
                    <a:pt x="100" y="226"/>
                  </a:lnTo>
                  <a:lnTo>
                    <a:pt x="0" y="170"/>
                  </a:lnTo>
                  <a:lnTo>
                    <a:pt x="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2" name="Freeform 57">
              <a:extLst>
                <a:ext uri="{FF2B5EF4-FFF2-40B4-BE49-F238E27FC236}">
                  <a16:creationId xmlns:a16="http://schemas.microsoft.com/office/drawing/2014/main" id="{F7A4D77A-3DF5-476E-A537-E94923C2EB5B}"/>
                </a:ext>
              </a:extLst>
            </p:cNvPr>
            <p:cNvSpPr>
              <a:spLocks/>
            </p:cNvSpPr>
            <p:nvPr/>
          </p:nvSpPr>
          <p:spPr bwMode="auto">
            <a:xfrm>
              <a:off x="5145" y="1418"/>
              <a:ext cx="98" cy="112"/>
            </a:xfrm>
            <a:custGeom>
              <a:avLst/>
              <a:gdLst>
                <a:gd name="T0" fmla="*/ 0 w 98"/>
                <a:gd name="T1" fmla="*/ 29 h 112"/>
                <a:gd name="T2" fmla="*/ 49 w 98"/>
                <a:gd name="T3" fmla="*/ 0 h 112"/>
                <a:gd name="T4" fmla="*/ 98 w 98"/>
                <a:gd name="T5" fmla="*/ 29 h 112"/>
                <a:gd name="T6" fmla="*/ 98 w 98"/>
                <a:gd name="T7" fmla="*/ 83 h 112"/>
                <a:gd name="T8" fmla="*/ 49 w 98"/>
                <a:gd name="T9" fmla="*/ 112 h 112"/>
                <a:gd name="T10" fmla="*/ 0 w 98"/>
                <a:gd name="T11" fmla="*/ 83 h 112"/>
                <a:gd name="T12" fmla="*/ 0 w 98"/>
                <a:gd name="T13" fmla="*/ 29 h 112"/>
              </a:gdLst>
              <a:ahLst/>
              <a:cxnLst>
                <a:cxn ang="0">
                  <a:pos x="T0" y="T1"/>
                </a:cxn>
                <a:cxn ang="0">
                  <a:pos x="T2" y="T3"/>
                </a:cxn>
                <a:cxn ang="0">
                  <a:pos x="T4" y="T5"/>
                </a:cxn>
                <a:cxn ang="0">
                  <a:pos x="T6" y="T7"/>
                </a:cxn>
                <a:cxn ang="0">
                  <a:pos x="T8" y="T9"/>
                </a:cxn>
                <a:cxn ang="0">
                  <a:pos x="T10" y="T11"/>
                </a:cxn>
                <a:cxn ang="0">
                  <a:pos x="T12" y="T13"/>
                </a:cxn>
              </a:cxnLst>
              <a:rect l="0" t="0" r="r" b="b"/>
              <a:pathLst>
                <a:path w="98" h="112">
                  <a:moveTo>
                    <a:pt x="0" y="29"/>
                  </a:moveTo>
                  <a:lnTo>
                    <a:pt x="49" y="0"/>
                  </a:lnTo>
                  <a:lnTo>
                    <a:pt x="98" y="29"/>
                  </a:lnTo>
                  <a:lnTo>
                    <a:pt x="98" y="83"/>
                  </a:lnTo>
                  <a:lnTo>
                    <a:pt x="49" y="112"/>
                  </a:lnTo>
                  <a:lnTo>
                    <a:pt x="0" y="83"/>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3" name="Freeform 58">
              <a:extLst>
                <a:ext uri="{FF2B5EF4-FFF2-40B4-BE49-F238E27FC236}">
                  <a16:creationId xmlns:a16="http://schemas.microsoft.com/office/drawing/2014/main" id="{065557F0-D667-4859-9505-AA418FD55E13}"/>
                </a:ext>
              </a:extLst>
            </p:cNvPr>
            <p:cNvSpPr>
              <a:spLocks/>
            </p:cNvSpPr>
            <p:nvPr/>
          </p:nvSpPr>
          <p:spPr bwMode="auto">
            <a:xfrm>
              <a:off x="3525" y="829"/>
              <a:ext cx="89" cy="102"/>
            </a:xfrm>
            <a:custGeom>
              <a:avLst/>
              <a:gdLst>
                <a:gd name="T0" fmla="*/ 0 w 89"/>
                <a:gd name="T1" fmla="*/ 51 h 102"/>
                <a:gd name="T2" fmla="*/ 45 w 89"/>
                <a:gd name="T3" fmla="*/ 26 h 102"/>
                <a:gd name="T4" fmla="*/ 89 w 89"/>
                <a:gd name="T5" fmla="*/ 0 h 102"/>
                <a:gd name="T6" fmla="*/ 89 w 89"/>
                <a:gd name="T7" fmla="*/ 51 h 102"/>
                <a:gd name="T8" fmla="*/ 89 w 89"/>
                <a:gd name="T9" fmla="*/ 102 h 102"/>
                <a:gd name="T10" fmla="*/ 45 w 89"/>
                <a:gd name="T11" fmla="*/ 76 h 102"/>
                <a:gd name="T12" fmla="*/ 0 w 89"/>
                <a:gd name="T13" fmla="*/ 51 h 102"/>
              </a:gdLst>
              <a:ahLst/>
              <a:cxnLst>
                <a:cxn ang="0">
                  <a:pos x="T0" y="T1"/>
                </a:cxn>
                <a:cxn ang="0">
                  <a:pos x="T2" y="T3"/>
                </a:cxn>
                <a:cxn ang="0">
                  <a:pos x="T4" y="T5"/>
                </a:cxn>
                <a:cxn ang="0">
                  <a:pos x="T6" y="T7"/>
                </a:cxn>
                <a:cxn ang="0">
                  <a:pos x="T8" y="T9"/>
                </a:cxn>
                <a:cxn ang="0">
                  <a:pos x="T10" y="T11"/>
                </a:cxn>
                <a:cxn ang="0">
                  <a:pos x="T12" y="T13"/>
                </a:cxn>
              </a:cxnLst>
              <a:rect l="0" t="0" r="r" b="b"/>
              <a:pathLst>
                <a:path w="89" h="102">
                  <a:moveTo>
                    <a:pt x="0" y="51"/>
                  </a:moveTo>
                  <a:lnTo>
                    <a:pt x="45" y="26"/>
                  </a:lnTo>
                  <a:lnTo>
                    <a:pt x="89" y="0"/>
                  </a:lnTo>
                  <a:lnTo>
                    <a:pt x="89" y="51"/>
                  </a:lnTo>
                  <a:lnTo>
                    <a:pt x="89" y="102"/>
                  </a:lnTo>
                  <a:lnTo>
                    <a:pt x="45" y="76"/>
                  </a:lnTo>
                  <a:lnTo>
                    <a:pt x="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sp>
          <p:nvSpPr>
            <p:cNvPr id="64" name="Freeform 59">
              <a:extLst>
                <a:ext uri="{FF2B5EF4-FFF2-40B4-BE49-F238E27FC236}">
                  <a16:creationId xmlns:a16="http://schemas.microsoft.com/office/drawing/2014/main" id="{7840F444-3EB0-4630-BF9C-7FB2FA63B035}"/>
                </a:ext>
              </a:extLst>
            </p:cNvPr>
            <p:cNvSpPr>
              <a:spLocks/>
            </p:cNvSpPr>
            <p:nvPr/>
          </p:nvSpPr>
          <p:spPr bwMode="auto">
            <a:xfrm>
              <a:off x="4872" y="2706"/>
              <a:ext cx="88" cy="76"/>
            </a:xfrm>
            <a:custGeom>
              <a:avLst/>
              <a:gdLst>
                <a:gd name="T0" fmla="*/ 44 w 88"/>
                <a:gd name="T1" fmla="*/ 76 h 76"/>
                <a:gd name="T2" fmla="*/ 22 w 88"/>
                <a:gd name="T3" fmla="*/ 37 h 76"/>
                <a:gd name="T4" fmla="*/ 0 w 88"/>
                <a:gd name="T5" fmla="*/ 0 h 76"/>
                <a:gd name="T6" fmla="*/ 44 w 88"/>
                <a:gd name="T7" fmla="*/ 0 h 76"/>
                <a:gd name="T8" fmla="*/ 88 w 88"/>
                <a:gd name="T9" fmla="*/ 0 h 76"/>
                <a:gd name="T10" fmla="*/ 66 w 88"/>
                <a:gd name="T11" fmla="*/ 37 h 76"/>
                <a:gd name="T12" fmla="*/ 44 w 88"/>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88" h="76">
                  <a:moveTo>
                    <a:pt x="44" y="76"/>
                  </a:moveTo>
                  <a:lnTo>
                    <a:pt x="22" y="37"/>
                  </a:lnTo>
                  <a:lnTo>
                    <a:pt x="0" y="0"/>
                  </a:lnTo>
                  <a:lnTo>
                    <a:pt x="44" y="0"/>
                  </a:lnTo>
                  <a:lnTo>
                    <a:pt x="88" y="0"/>
                  </a:lnTo>
                  <a:lnTo>
                    <a:pt x="66" y="37"/>
                  </a:lnTo>
                  <a:lnTo>
                    <a:pt x="4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endParaRPr>
            </a:p>
          </p:txBody>
        </p:sp>
      </p:grpSp>
      <p:sp>
        <p:nvSpPr>
          <p:cNvPr id="71" name="文本框 70">
            <a:extLst>
              <a:ext uri="{FF2B5EF4-FFF2-40B4-BE49-F238E27FC236}">
                <a16:creationId xmlns:a16="http://schemas.microsoft.com/office/drawing/2014/main" id="{A1318570-2AF4-4718-81A8-278B79C90F37}"/>
              </a:ext>
            </a:extLst>
          </p:cNvPr>
          <p:cNvSpPr txBox="1"/>
          <p:nvPr/>
        </p:nvSpPr>
        <p:spPr>
          <a:xfrm flipH="1">
            <a:off x="3642548" y="2831409"/>
            <a:ext cx="4906903" cy="1184876"/>
          </a:xfrm>
          <a:prstGeom prst="rect">
            <a:avLst/>
          </a:prstGeom>
          <a:noFill/>
        </p:spPr>
        <p:txBody>
          <a:bodyPr wrap="square" rtlCol="0">
            <a:spAutoFit/>
          </a:bodyPr>
          <a:lstStyle>
            <a:defPPr>
              <a:defRPr lang="zh-CN"/>
            </a:defPPr>
            <a:lvl1pPr>
              <a:defRPr sz="3600" b="1" spc="30">
                <a:ln w="6350">
                  <a:solidFill>
                    <a:schemeClr val="tx1">
                      <a:lumMod val="85000"/>
                      <a:lumOff val="15000"/>
                    </a:schemeClr>
                  </a:solidFill>
                </a:ln>
                <a:solidFill>
                  <a:schemeClr val="tx1">
                    <a:lumMod val="85000"/>
                    <a:lumOff val="15000"/>
                  </a:schemeClr>
                </a:solidFill>
                <a:latin typeface="方正中倩简体" panose="03000509000000000000" pitchFamily="65" charset="-122"/>
                <a:ea typeface="方正中倩简体" panose="03000509000000000000" pitchFamily="65" charset="-122"/>
              </a:defRPr>
            </a:lvl1pPr>
          </a:lstStyle>
          <a:p>
            <a:pPr algn="ctr" defTabSz="685800">
              <a:lnSpc>
                <a:spcPct val="150000"/>
              </a:lnSpc>
            </a:pPr>
            <a:r>
              <a:rPr lang="en-US" altLang="zh-CN" sz="5400">
                <a:ln w="6350">
                  <a:noFill/>
                </a:ln>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EM CÓ BIẾT?</a:t>
            </a:r>
            <a:endParaRPr lang="zh-CN" altLang="en-US" sz="5400" dirty="0">
              <a:ln w="6350">
                <a:noFill/>
              </a:ln>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7" name="组合 66">
            <a:extLst>
              <a:ext uri="{FF2B5EF4-FFF2-40B4-BE49-F238E27FC236}">
                <a16:creationId xmlns:a16="http://schemas.microsoft.com/office/drawing/2014/main" id="{9BF431FF-9D1C-4345-8A16-DD50BE8CBB0D}"/>
              </a:ext>
            </a:extLst>
          </p:cNvPr>
          <p:cNvGrpSpPr/>
          <p:nvPr/>
        </p:nvGrpSpPr>
        <p:grpSpPr>
          <a:xfrm>
            <a:off x="2220739" y="2891544"/>
            <a:ext cx="1074912" cy="1264059"/>
            <a:chOff x="5523005" y="2186837"/>
            <a:chExt cx="642258" cy="755273"/>
          </a:xfrm>
        </p:grpSpPr>
        <p:sp>
          <p:nvSpPr>
            <p:cNvPr id="68" name="椭圆 67">
              <a:extLst>
                <a:ext uri="{FF2B5EF4-FFF2-40B4-BE49-F238E27FC236}">
                  <a16:creationId xmlns:a16="http://schemas.microsoft.com/office/drawing/2014/main" id="{00CFEF1C-4673-4560-80A4-639C9E9EC30E}"/>
                </a:ext>
              </a:extLst>
            </p:cNvPr>
            <p:cNvSpPr/>
            <p:nvPr/>
          </p:nvSpPr>
          <p:spPr>
            <a:xfrm>
              <a:off x="5523005" y="2186837"/>
              <a:ext cx="642258" cy="642258"/>
            </a:xfrm>
            <a:prstGeom prst="ellipse">
              <a:avLst/>
            </a:prstGeom>
            <a:noFill/>
            <a:ln w="25400">
              <a:solidFill>
                <a:srgbClr val="F4DD4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dirty="0">
                <a:solidFill>
                  <a:srgbClr val="363F4A"/>
                </a:solidFill>
                <a:latin typeface="微软雅黑" panose="020B0503020204020204" pitchFamily="34" charset="-122"/>
                <a:ea typeface="微软雅黑" panose="020B0503020204020204" pitchFamily="34" charset="-122"/>
              </a:endParaRPr>
            </a:p>
          </p:txBody>
        </p:sp>
        <p:sp>
          <p:nvSpPr>
            <p:cNvPr id="69" name="文本框 68">
              <a:extLst>
                <a:ext uri="{FF2B5EF4-FFF2-40B4-BE49-F238E27FC236}">
                  <a16:creationId xmlns:a16="http://schemas.microsoft.com/office/drawing/2014/main" id="{8FDB38D9-4D41-4C5F-9B97-C4F1395D92C2}"/>
                </a:ext>
              </a:extLst>
            </p:cNvPr>
            <p:cNvSpPr txBox="1"/>
            <p:nvPr/>
          </p:nvSpPr>
          <p:spPr>
            <a:xfrm>
              <a:off x="5663663" y="2224916"/>
              <a:ext cx="386182" cy="717194"/>
            </a:xfrm>
            <a:prstGeom prst="rect">
              <a:avLst/>
            </a:prstGeom>
            <a:noFill/>
            <a:ln>
              <a:noFill/>
            </a:ln>
          </p:spPr>
          <p:txBody>
            <a:bodyPr wrap="none" rtlCol="0">
              <a:spAutoFit/>
            </a:bodyPr>
            <a:lstStyle/>
            <a:p>
              <a:r>
                <a:rPr lang="en-US" altLang="zh-CN" sz="720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7200"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1457781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additive="base">
                                        <p:cTn id="26" dur="500" fill="hold"/>
                                        <p:tgtEl>
                                          <p:spTgt spid="71"/>
                                        </p:tgtEl>
                                        <p:attrNameLst>
                                          <p:attrName>ppt_x</p:attrName>
                                        </p:attrNameLst>
                                      </p:cBhvr>
                                      <p:tavLst>
                                        <p:tav tm="0">
                                          <p:val>
                                            <p:strVal val="#ppt_x"/>
                                          </p:val>
                                        </p:tav>
                                        <p:tav tm="100000">
                                          <p:val>
                                            <p:strVal val="#ppt_x"/>
                                          </p:val>
                                        </p:tav>
                                      </p:tavLst>
                                    </p:anim>
                                    <p:anim calcmode="lin" valueType="num">
                                      <p:cBhvr additive="base">
                                        <p:cTn id="27"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1835</Words>
  <Application>Microsoft Office PowerPoint</Application>
  <PresentationFormat>Widescreen</PresentationFormat>
  <Paragraphs>227</Paragraphs>
  <Slides>37</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微软雅黑</vt:lpstr>
      <vt:lpstr>Arial</vt:lpstr>
      <vt:lpstr>Calibri</vt:lpstr>
      <vt:lpstr>Cambria Math</vt:lpstr>
      <vt:lpstr>NanLiHei_Eurostile</vt:lpstr>
      <vt:lpstr>OpenSans</vt:lpstr>
      <vt:lpstr>Times New Roman</vt:lpstr>
      <vt:lpstr>Wingdings</vt:lpstr>
      <vt:lpstr>义启粗楷体</vt:lpstr>
      <vt:lpstr>小考拉体</vt:lpstr>
      <vt:lpstr>方正大标宋_GBK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Admin</cp:lastModifiedBy>
  <cp:revision>78</cp:revision>
  <dcterms:created xsi:type="dcterms:W3CDTF">2017-06-29T01:06:50Z</dcterms:created>
  <dcterms:modified xsi:type="dcterms:W3CDTF">2022-11-16T02:27:03Z</dcterms:modified>
</cp:coreProperties>
</file>