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  <p:sldMasterId id="2147483676" r:id="rId3"/>
    <p:sldMasterId id="2147483688" r:id="rId4"/>
  </p:sldMasterIdLst>
  <p:notesMasterIdLst>
    <p:notesMasterId r:id="rId34"/>
  </p:notesMasterIdLst>
  <p:sldIdLst>
    <p:sldId id="270" r:id="rId5"/>
    <p:sldId id="256" r:id="rId6"/>
    <p:sldId id="285" r:id="rId7"/>
    <p:sldId id="257" r:id="rId8"/>
    <p:sldId id="276" r:id="rId9"/>
    <p:sldId id="260" r:id="rId10"/>
    <p:sldId id="258" r:id="rId11"/>
    <p:sldId id="273" r:id="rId12"/>
    <p:sldId id="272" r:id="rId13"/>
    <p:sldId id="259" r:id="rId14"/>
    <p:sldId id="274" r:id="rId15"/>
    <p:sldId id="261" r:id="rId16"/>
    <p:sldId id="275" r:id="rId17"/>
    <p:sldId id="262" r:id="rId18"/>
    <p:sldId id="277" r:id="rId19"/>
    <p:sldId id="279" r:id="rId20"/>
    <p:sldId id="278" r:id="rId21"/>
    <p:sldId id="263" r:id="rId22"/>
    <p:sldId id="280" r:id="rId23"/>
    <p:sldId id="281" r:id="rId24"/>
    <p:sldId id="264" r:id="rId25"/>
    <p:sldId id="265" r:id="rId26"/>
    <p:sldId id="266" r:id="rId27"/>
    <p:sldId id="268" r:id="rId28"/>
    <p:sldId id="282" r:id="rId29"/>
    <p:sldId id="267" r:id="rId30"/>
    <p:sldId id="284" r:id="rId31"/>
    <p:sldId id="283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74232-A9F7-42AE-A828-BF0ED5DF48C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E8930-33A7-4AA5-8EF5-0B1EB923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8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65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BD2304CC-859C-C73D-ECC8-B03886C88D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BE857C3D-226C-AD71-0930-CF8305014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5C9E89C-83C3-F55D-82D5-4E1B7141CE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57EBE-8E66-46AE-B926-79EA0998C99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7" name="Date Placeholder 4">
            <a:extLst>
              <a:ext uri="{FF2B5EF4-FFF2-40B4-BE49-F238E27FC236}">
                <a16:creationId xmlns:a16="http://schemas.microsoft.com/office/drawing/2014/main" id="{3AF6D1CA-919C-45BA-0F6E-0B7FA5BC2B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63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0359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36828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4070C93-D33F-4917-94C5-B5E199008260}"/>
              </a:ext>
            </a:extLst>
          </p:cNvPr>
          <p:cNvSpPr/>
          <p:nvPr userDrawn="1"/>
        </p:nvSpPr>
        <p:spPr>
          <a:xfrm>
            <a:off x="304800" y="2286000"/>
            <a:ext cx="1872000" cy="14040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78" r="-2678"/>
            </a:stretch>
          </a:blipFill>
          <a:ln w="28575">
            <a:solidFill>
              <a:srgbClr val="FFC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Tieu de rat dai 01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8297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DDCBE37-849A-41B6-8B95-9E0A7B9644B0}"/>
              </a:ext>
            </a:extLst>
          </p:cNvPr>
          <p:cNvSpPr/>
          <p:nvPr userDrawn="1"/>
        </p:nvSpPr>
        <p:spPr>
          <a:xfrm>
            <a:off x="406400" y="2245291"/>
            <a:ext cx="1828800" cy="13716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67" r="-3965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Tieu de rat dai 01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8005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0" r="12020" b="20943"/>
          <a:stretch/>
        </p:blipFill>
        <p:spPr>
          <a:xfrm>
            <a:off x="251011" y="2382452"/>
            <a:ext cx="148465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53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888A0-4A6A-4A63-BB20-B02BF57CF0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Tieu de rat dai 01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Tieu de rat dai 01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Tieu de rat dai 01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97FC3-16F9-4CF9-855C-3A0BD05F06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Tieu de rat dai 01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Tieu de rat dai 01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69636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C4BC7-4FF7-394A-84AD-314A2067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2FD8A-7AFA-9F40-AF41-F934E6652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1D9DC-0A30-A64F-ACE5-0F38111B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B6AEF-083F-EA43-8AD9-AD9BACF1DE0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Tieu de rat dai 01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Tieu de rat dai 01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7504B-CCB0-2145-9C93-906384548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Tieu de rat dai 01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03C8B-1D72-E148-BDA9-1825AE7C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88F4F-E62C-FF49-9735-5313EA2456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Tieu de rat dai 01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Tieu de rat dai 01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9383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10DC-6CA9-4D9C-9D23-0F9CDA182E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DCF27-DC80-4BDB-80AF-930CAEC8C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392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10DC-6CA9-4D9C-9D23-0F9CDA182E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DCF27-DC80-4BDB-80AF-930CAEC8C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385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10DC-6CA9-4D9C-9D23-0F9CDA182E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DCF27-DC80-4BDB-80AF-930CAEC8C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258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10DC-6CA9-4D9C-9D23-0F9CDA182E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DCF27-DC80-4BDB-80AF-930CAEC8C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043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10DC-6CA9-4D9C-9D23-0F9CDA182E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DCF27-DC80-4BDB-80AF-930CAEC8C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352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10DC-6CA9-4D9C-9D23-0F9CDA182E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DCF27-DC80-4BDB-80AF-930CAEC8C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16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10DC-6CA9-4D9C-9D23-0F9CDA182E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DCF27-DC80-4BDB-80AF-930CAEC8C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96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10DC-6CA9-4D9C-9D23-0F9CDA182E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DCF27-DC80-4BDB-80AF-930CAEC8C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333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10DC-6CA9-4D9C-9D23-0F9CDA182E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DCF27-DC80-4BDB-80AF-930CAEC8C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4678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10DC-6CA9-4D9C-9D23-0F9CDA182E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DCF27-DC80-4BDB-80AF-930CAEC8C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26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10DC-6CA9-4D9C-9D23-0F9CDA182E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DCF27-DC80-4BDB-80AF-930CAEC8C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566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995C607-B2FA-4620-AEDA-36E5980647C0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994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57BD23D-4CF7-41AF-A5BF-E52C6D22F6F6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54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6310CF-4F48-43F3-836F-81C231702040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24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ED567FE-E926-438B-A347-2AD117D3D163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884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EED0DFF-5426-4D69-A220-BCFD5075294B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1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A40389A-4181-4EEA-AF43-5FBD3C73F074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34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0B0FAFB-9BD3-4F94-B9BB-3EBA382F89B8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547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A9152BF-5B55-4F41-BE2C-3A86BF53F010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1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0B77BE0-C821-41D4-9BB6-4C6354A3EBE4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748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C0B7B6E-9C04-47FF-B52B-7C3CF6812E17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108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8D933DA-4F66-4673-999E-6F12365842C4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4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3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F24EBD0E-ECEC-DDF2-713E-BBC9FD6BF14F}"/>
              </a:ext>
            </a:extLst>
          </p:cNvPr>
          <p:cNvSpPr txBox="1"/>
          <p:nvPr userDrawn="1"/>
        </p:nvSpPr>
        <p:spPr>
          <a:xfrm>
            <a:off x="0" y="-894665"/>
            <a:ext cx="121920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C3C3C3"/>
                </a:solidFill>
                <a:effectLst/>
                <a:uLnTx/>
                <a:uFillTx/>
                <a:latin typeface="#9Slide02 Tieu de rat dai 01"/>
                <a:ea typeface="+mn-ea"/>
                <a:cs typeface="+mn-cs"/>
              </a:rPr>
              <a:t>www.9slide.vn</a:t>
            </a:r>
            <a:endParaRPr kumimoji="0" lang="en-VN" sz="1500" b="0" i="0" u="none" strike="noStrike" kern="1200" cap="none" spc="0" normalizeH="0" baseline="0" noProof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#9Slide02 Tieu de rat dai 01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888A0-4A6A-4A63-BB20-B02BF57CF0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Tieu de rat dai 01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Tieu de rat dai 01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Tieu de rat dai 01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97FC3-16F9-4CF9-855C-3A0BD05F06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Tieu de rat dai 01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Tieu de rat dai 01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27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10DC-6CA9-4D9C-9D23-0F9CDA182E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DCF27-DC80-4BDB-80AF-930CAEC8C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0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0D79F3B-83A8-4297-A0E8-46FF21BBFECE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2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/>
          <p:nvPr/>
        </p:nvSpPr>
        <p:spPr>
          <a:xfrm>
            <a:off x="7717304" y="2809104"/>
            <a:ext cx="35141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4.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Sinh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sản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vật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Tieu de rat dai 01" panose="020B0604020202020204" charset="0"/>
              <a:ea typeface="#9Slide02 Tieu de rat dai 01" panose="020B0604020202020204" charset="0"/>
              <a:cs typeface="Arial"/>
              <a:sym typeface="Arial"/>
            </a:endParaRPr>
          </a:p>
        </p:txBody>
      </p:sp>
      <p:sp>
        <p:nvSpPr>
          <p:cNvPr id="123" name="Google Shape;123;p13"/>
          <p:cNvSpPr txBox="1"/>
          <p:nvPr/>
        </p:nvSpPr>
        <p:spPr>
          <a:xfrm>
            <a:off x="7021090" y="4228190"/>
            <a:ext cx="396550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4C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2.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C4C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Cảm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4C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C4C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C4C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C4C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C4C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C4C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vật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CC4C"/>
              </a:solidFill>
              <a:effectLst/>
              <a:uLnTx/>
              <a:uFillTx/>
              <a:latin typeface="#9Slide02 Tieu de rat dai 01" panose="020B0604020202020204" charset="0"/>
              <a:ea typeface="#9Slide02 Tieu de rat dai 01" panose="020B0604020202020204" charset="0"/>
              <a:cs typeface="Arial"/>
              <a:sym typeface="Arial"/>
            </a:endParaRPr>
          </a:p>
        </p:txBody>
      </p:sp>
      <p:sp>
        <p:nvSpPr>
          <p:cNvPr id="124" name="Google Shape;124;p13"/>
          <p:cNvSpPr txBox="1"/>
          <p:nvPr/>
        </p:nvSpPr>
        <p:spPr>
          <a:xfrm>
            <a:off x="2282110" y="4089670"/>
            <a:ext cx="335279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2B969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B969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1.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B969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Trao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B969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A2B969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đổi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2B969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A2B969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chất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2B969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A2B969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2B969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A2B969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chuyển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2B969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A2B969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2B969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A2B969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năng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2B969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A2B969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lượng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2B969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A2B969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2B969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A2B969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vật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A2B969"/>
              </a:solidFill>
              <a:effectLst/>
              <a:uLnTx/>
              <a:uFillTx/>
              <a:latin typeface="#9Slide02 Tieu de rat dai 01" panose="020B0604020202020204" charset="0"/>
              <a:ea typeface="#9Slide02 Tieu de rat dai 01" panose="020B0604020202020204" charset="0"/>
              <a:cs typeface="Arial"/>
              <a:sym typeface="Arial"/>
            </a:endParaRPr>
          </a:p>
        </p:txBody>
      </p:sp>
      <p:sp>
        <p:nvSpPr>
          <p:cNvPr id="125" name="Google Shape;125;p13"/>
          <p:cNvSpPr txBox="1"/>
          <p:nvPr/>
        </p:nvSpPr>
        <p:spPr>
          <a:xfrm>
            <a:off x="7258039" y="1343707"/>
            <a:ext cx="381636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C1E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5.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C1E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Mối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C1E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CC1E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CC1E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CC1E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CC1E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CC1E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giữa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CC1E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CC1E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CC1E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CC1E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quá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CC1E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CC1E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trình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4CC1EF"/>
              </a:solidFill>
              <a:effectLst/>
              <a:uLnTx/>
              <a:uFillTx/>
              <a:latin typeface="#9Slide02 Tieu de rat dai 01" panose="020B0604020202020204" charset="0"/>
              <a:ea typeface="#9Slide02 Tieu de rat dai 01" panose="020B0604020202020204" charset="0"/>
              <a:cs typeface="Arial"/>
              <a:sym typeface="Arial"/>
            </a:endParaRPr>
          </a:p>
        </p:txBody>
      </p:sp>
      <p:sp>
        <p:nvSpPr>
          <p:cNvPr id="126" name="Google Shape;126;p13"/>
          <p:cNvSpPr txBox="1"/>
          <p:nvPr/>
        </p:nvSpPr>
        <p:spPr>
          <a:xfrm>
            <a:off x="1274619" y="1646032"/>
            <a:ext cx="336930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31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3.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31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Sinh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31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7931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trưởng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31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7931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31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7931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phát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31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7931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triển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31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7931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31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7931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vật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7931F"/>
              </a:solidFill>
              <a:effectLst/>
              <a:uLnTx/>
              <a:uFillTx/>
              <a:latin typeface="#9Slide02 Tieu de rat dai 01" panose="020B0604020202020204" charset="0"/>
              <a:ea typeface="#9Slide02 Tieu de rat dai 01" panose="020B0604020202020204" charset="0"/>
              <a:cs typeface="Arial"/>
              <a:sym typeface="Arial"/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4572000" y="2976246"/>
            <a:ext cx="2941546" cy="4186555"/>
          </a:xfrm>
          <a:custGeom>
            <a:avLst/>
            <a:gdLst/>
            <a:ahLst/>
            <a:cxnLst/>
            <a:rect l="l" t="t" r="r" b="b"/>
            <a:pathLst>
              <a:path w="2814543" h="4005797" extrusionOk="0">
                <a:moveTo>
                  <a:pt x="1407272" y="2887061"/>
                </a:moveTo>
                <a:cubicBezTo>
                  <a:pt x="784945" y="2887061"/>
                  <a:pt x="280672" y="3122604"/>
                  <a:pt x="280672" y="3413320"/>
                </a:cubicBezTo>
                <a:cubicBezTo>
                  <a:pt x="280672" y="3704099"/>
                  <a:pt x="784945" y="3939579"/>
                  <a:pt x="1407272" y="3939579"/>
                </a:cubicBezTo>
                <a:cubicBezTo>
                  <a:pt x="2029598" y="3939579"/>
                  <a:pt x="2533871" y="3704099"/>
                  <a:pt x="2533871" y="3413320"/>
                </a:cubicBezTo>
                <a:cubicBezTo>
                  <a:pt x="2533871" y="3122604"/>
                  <a:pt x="2029598" y="2887061"/>
                  <a:pt x="1407272" y="2887061"/>
                </a:cubicBezTo>
                <a:close/>
                <a:moveTo>
                  <a:pt x="1835313" y="795"/>
                </a:moveTo>
                <a:cubicBezTo>
                  <a:pt x="1846297" y="-835"/>
                  <a:pt x="1857281" y="43"/>
                  <a:pt x="1867778" y="3427"/>
                </a:cubicBezTo>
                <a:lnTo>
                  <a:pt x="1877441" y="6938"/>
                </a:lnTo>
                <a:cubicBezTo>
                  <a:pt x="1878762" y="8317"/>
                  <a:pt x="1880082" y="10072"/>
                  <a:pt x="1881820" y="11326"/>
                </a:cubicBezTo>
                <a:cubicBezTo>
                  <a:pt x="1914285" y="35897"/>
                  <a:pt x="1912964" y="60093"/>
                  <a:pt x="1898505" y="92563"/>
                </a:cubicBezTo>
                <a:cubicBezTo>
                  <a:pt x="1881403" y="130674"/>
                  <a:pt x="1863398" y="168410"/>
                  <a:pt x="1846714" y="206521"/>
                </a:cubicBezTo>
                <a:cubicBezTo>
                  <a:pt x="1804656" y="303931"/>
                  <a:pt x="1772608" y="405227"/>
                  <a:pt x="1732705" y="503389"/>
                </a:cubicBezTo>
                <a:cubicBezTo>
                  <a:pt x="1730063" y="510033"/>
                  <a:pt x="1727908" y="517430"/>
                  <a:pt x="1727004" y="524450"/>
                </a:cubicBezTo>
                <a:cubicBezTo>
                  <a:pt x="1725266" y="537112"/>
                  <a:pt x="1735764" y="549900"/>
                  <a:pt x="1748485" y="549398"/>
                </a:cubicBezTo>
                <a:cubicBezTo>
                  <a:pt x="1752448" y="549398"/>
                  <a:pt x="1757731" y="545512"/>
                  <a:pt x="1760373" y="541500"/>
                </a:cubicBezTo>
                <a:cubicBezTo>
                  <a:pt x="1789709" y="495992"/>
                  <a:pt x="1811677" y="446849"/>
                  <a:pt x="1848521" y="406982"/>
                </a:cubicBezTo>
                <a:cubicBezTo>
                  <a:pt x="1880082" y="372757"/>
                  <a:pt x="1918665" y="342042"/>
                  <a:pt x="1945846" y="305686"/>
                </a:cubicBezTo>
                <a:cubicBezTo>
                  <a:pt x="1971707" y="270583"/>
                  <a:pt x="1999792" y="236734"/>
                  <a:pt x="2026139" y="202133"/>
                </a:cubicBezTo>
                <a:cubicBezTo>
                  <a:pt x="2052000" y="168410"/>
                  <a:pt x="2098924" y="185961"/>
                  <a:pt x="2111159" y="212163"/>
                </a:cubicBezTo>
                <a:cubicBezTo>
                  <a:pt x="2121726" y="234603"/>
                  <a:pt x="2123047" y="256918"/>
                  <a:pt x="2108101" y="277604"/>
                </a:cubicBezTo>
                <a:cubicBezTo>
                  <a:pt x="2044492" y="366990"/>
                  <a:pt x="1982273" y="459511"/>
                  <a:pt x="1910323" y="542378"/>
                </a:cubicBezTo>
                <a:cubicBezTo>
                  <a:pt x="1888425" y="567451"/>
                  <a:pt x="1826971" y="625746"/>
                  <a:pt x="1851580" y="663482"/>
                </a:cubicBezTo>
                <a:cubicBezTo>
                  <a:pt x="1862981" y="680532"/>
                  <a:pt x="1881820" y="688430"/>
                  <a:pt x="1900243" y="684042"/>
                </a:cubicBezTo>
                <a:cubicBezTo>
                  <a:pt x="1928745" y="677021"/>
                  <a:pt x="1944942" y="656461"/>
                  <a:pt x="1969065" y="641543"/>
                </a:cubicBezTo>
                <a:cubicBezTo>
                  <a:pt x="1991867" y="627502"/>
                  <a:pt x="2017797" y="620105"/>
                  <a:pt x="2041920" y="609574"/>
                </a:cubicBezTo>
                <a:cubicBezTo>
                  <a:pt x="2069101" y="597664"/>
                  <a:pt x="2094962" y="582746"/>
                  <a:pt x="2119084" y="565194"/>
                </a:cubicBezTo>
                <a:cubicBezTo>
                  <a:pt x="2132640" y="555541"/>
                  <a:pt x="2145849" y="545010"/>
                  <a:pt x="2161212" y="538491"/>
                </a:cubicBezTo>
                <a:cubicBezTo>
                  <a:pt x="2183527" y="528838"/>
                  <a:pt x="2200212" y="528838"/>
                  <a:pt x="2211195" y="534981"/>
                </a:cubicBezTo>
                <a:cubicBezTo>
                  <a:pt x="2234414" y="547643"/>
                  <a:pt x="2233511" y="587134"/>
                  <a:pt x="2209875" y="615216"/>
                </a:cubicBezTo>
                <a:cubicBezTo>
                  <a:pt x="2180051" y="649441"/>
                  <a:pt x="2140148" y="674389"/>
                  <a:pt x="2102887" y="699462"/>
                </a:cubicBezTo>
                <a:cubicBezTo>
                  <a:pt x="2056379" y="730553"/>
                  <a:pt x="2000696" y="750737"/>
                  <a:pt x="1959472" y="788848"/>
                </a:cubicBezTo>
                <a:cubicBezTo>
                  <a:pt x="1925686" y="820064"/>
                  <a:pt x="1902467" y="863441"/>
                  <a:pt x="1875703" y="898544"/>
                </a:cubicBezTo>
                <a:cubicBezTo>
                  <a:pt x="1846297" y="937533"/>
                  <a:pt x="1821757" y="981035"/>
                  <a:pt x="1790613" y="1019523"/>
                </a:cubicBezTo>
                <a:cubicBezTo>
                  <a:pt x="1772608" y="1041963"/>
                  <a:pt x="1752031" y="1063025"/>
                  <a:pt x="1732288" y="1083585"/>
                </a:cubicBezTo>
                <a:cubicBezTo>
                  <a:pt x="1659503" y="1159432"/>
                  <a:pt x="1647615" y="1233147"/>
                  <a:pt x="1631000" y="1340085"/>
                </a:cubicBezTo>
                <a:cubicBezTo>
                  <a:pt x="1607712" y="1490148"/>
                  <a:pt x="1622658" y="1650993"/>
                  <a:pt x="1632321" y="1801433"/>
                </a:cubicBezTo>
                <a:cubicBezTo>
                  <a:pt x="1664230" y="2303996"/>
                  <a:pt x="1866318" y="2558897"/>
                  <a:pt x="1967215" y="2656048"/>
                </a:cubicBezTo>
                <a:lnTo>
                  <a:pt x="1986007" y="2672575"/>
                </a:lnTo>
                <a:lnTo>
                  <a:pt x="2078022" y="2694545"/>
                </a:lnTo>
                <a:cubicBezTo>
                  <a:pt x="2516701" y="2812661"/>
                  <a:pt x="2814543" y="3043057"/>
                  <a:pt x="2814543" y="3308081"/>
                </a:cubicBezTo>
                <a:cubicBezTo>
                  <a:pt x="2814543" y="3693569"/>
                  <a:pt x="2184398" y="4005797"/>
                  <a:pt x="1407272" y="4005797"/>
                </a:cubicBezTo>
                <a:cubicBezTo>
                  <a:pt x="630145" y="4005797"/>
                  <a:pt x="0" y="3693569"/>
                  <a:pt x="0" y="3308081"/>
                </a:cubicBezTo>
                <a:cubicBezTo>
                  <a:pt x="0" y="3043057"/>
                  <a:pt x="297842" y="2812661"/>
                  <a:pt x="736522" y="2694545"/>
                </a:cubicBezTo>
                <a:lnTo>
                  <a:pt x="817546" y="2675199"/>
                </a:lnTo>
                <a:lnTo>
                  <a:pt x="878377" y="2650485"/>
                </a:lnTo>
                <a:cubicBezTo>
                  <a:pt x="1103248" y="2535767"/>
                  <a:pt x="1227824" y="2303542"/>
                  <a:pt x="1276182" y="2054423"/>
                </a:cubicBezTo>
                <a:cubicBezTo>
                  <a:pt x="1302042" y="1922537"/>
                  <a:pt x="1309064" y="1787016"/>
                  <a:pt x="1304684" y="1652748"/>
                </a:cubicBezTo>
                <a:cubicBezTo>
                  <a:pt x="1298984" y="1479617"/>
                  <a:pt x="1287583" y="1293198"/>
                  <a:pt x="1242883" y="1126084"/>
                </a:cubicBezTo>
                <a:cubicBezTo>
                  <a:pt x="1216953" y="1029677"/>
                  <a:pt x="1145071" y="955586"/>
                  <a:pt x="1086329" y="877858"/>
                </a:cubicBezTo>
                <a:cubicBezTo>
                  <a:pt x="1025362" y="797624"/>
                  <a:pt x="942427" y="742839"/>
                  <a:pt x="867904" y="675266"/>
                </a:cubicBezTo>
                <a:cubicBezTo>
                  <a:pt x="862204" y="670001"/>
                  <a:pt x="856920" y="663482"/>
                  <a:pt x="852541" y="656837"/>
                </a:cubicBezTo>
                <a:cubicBezTo>
                  <a:pt x="842878" y="642922"/>
                  <a:pt x="839819" y="617848"/>
                  <a:pt x="847744" y="602554"/>
                </a:cubicBezTo>
                <a:cubicBezTo>
                  <a:pt x="932347" y="442837"/>
                  <a:pt x="1115665" y="728798"/>
                  <a:pt x="1206456" y="738451"/>
                </a:cubicBezTo>
                <a:cubicBezTo>
                  <a:pt x="1231482" y="741585"/>
                  <a:pt x="1256439" y="736320"/>
                  <a:pt x="1273123" y="718267"/>
                </a:cubicBezTo>
                <a:cubicBezTo>
                  <a:pt x="1333186" y="653327"/>
                  <a:pt x="1400758" y="570961"/>
                  <a:pt x="1403816" y="478441"/>
                </a:cubicBezTo>
                <a:cubicBezTo>
                  <a:pt x="1407779" y="353827"/>
                  <a:pt x="1409100" y="230591"/>
                  <a:pt x="1424394" y="107858"/>
                </a:cubicBezTo>
                <a:cubicBezTo>
                  <a:pt x="1427522" y="85041"/>
                  <a:pt x="1431902" y="62726"/>
                  <a:pt x="1438923" y="41163"/>
                </a:cubicBezTo>
                <a:cubicBezTo>
                  <a:pt x="1445944" y="20101"/>
                  <a:pt x="1462142" y="5684"/>
                  <a:pt x="1484944" y="1672"/>
                </a:cubicBezTo>
                <a:cubicBezTo>
                  <a:pt x="1520050" y="-3969"/>
                  <a:pt x="1551194" y="23611"/>
                  <a:pt x="1549873" y="60469"/>
                </a:cubicBezTo>
                <a:cubicBezTo>
                  <a:pt x="1545911" y="156124"/>
                  <a:pt x="1539306" y="249898"/>
                  <a:pt x="1542365" y="345929"/>
                </a:cubicBezTo>
                <a:cubicBezTo>
                  <a:pt x="1543269" y="382410"/>
                  <a:pt x="1534927" y="445470"/>
                  <a:pt x="1552445" y="478441"/>
                </a:cubicBezTo>
                <a:cubicBezTo>
                  <a:pt x="1557729" y="488094"/>
                  <a:pt x="1570450" y="499502"/>
                  <a:pt x="1581434" y="499001"/>
                </a:cubicBezTo>
                <a:cubicBezTo>
                  <a:pt x="1584493" y="499001"/>
                  <a:pt x="1589290" y="496870"/>
                  <a:pt x="1591097" y="494237"/>
                </a:cubicBezTo>
                <a:cubicBezTo>
                  <a:pt x="1597215" y="483706"/>
                  <a:pt x="1603819" y="472674"/>
                  <a:pt x="1608199" y="461266"/>
                </a:cubicBezTo>
                <a:cubicBezTo>
                  <a:pt x="1626621" y="410868"/>
                  <a:pt x="1638022" y="357838"/>
                  <a:pt x="1659503" y="308695"/>
                </a:cubicBezTo>
                <a:cubicBezTo>
                  <a:pt x="1680080" y="261306"/>
                  <a:pt x="1707261" y="216550"/>
                  <a:pt x="1728325" y="169287"/>
                </a:cubicBezTo>
                <a:cubicBezTo>
                  <a:pt x="1747651" y="125409"/>
                  <a:pt x="1767811" y="82032"/>
                  <a:pt x="1789292" y="39032"/>
                </a:cubicBezTo>
                <a:cubicBezTo>
                  <a:pt x="1798955" y="20101"/>
                  <a:pt x="1812998" y="5183"/>
                  <a:pt x="1835313" y="795"/>
                </a:cubicBezTo>
                <a:close/>
              </a:path>
            </a:pathLst>
          </a:custGeom>
          <a:solidFill>
            <a:srgbClr val="C96F07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0"/>
              <a:buFontTx/>
              <a:buNone/>
              <a:tabLst/>
              <a:defRPr/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2 Tieu de rat dai 01" panose="020B0604020202020204" charset="0"/>
              <a:ea typeface="#9Slide02 Tieu de rat dai 01" panose="020B0604020202020204" charset="0"/>
              <a:cs typeface="Arial"/>
              <a:sym typeface="Arial"/>
            </a:endParaRPr>
          </a:p>
        </p:txBody>
      </p:sp>
      <p:sp>
        <p:nvSpPr>
          <p:cNvPr id="128" name="Google Shape;128;p13"/>
          <p:cNvSpPr/>
          <p:nvPr/>
        </p:nvSpPr>
        <p:spPr>
          <a:xfrm>
            <a:off x="4237917" y="3251154"/>
            <a:ext cx="1157097" cy="772241"/>
          </a:xfrm>
          <a:custGeom>
            <a:avLst/>
            <a:gdLst/>
            <a:ahLst/>
            <a:cxnLst/>
            <a:rect l="l" t="t" r="r" b="b"/>
            <a:pathLst>
              <a:path w="21444" h="18474" extrusionOk="0">
                <a:moveTo>
                  <a:pt x="21282" y="12741"/>
                </a:moveTo>
                <a:cubicBezTo>
                  <a:pt x="21418" y="12895"/>
                  <a:pt x="21477" y="13147"/>
                  <a:pt x="21426" y="13377"/>
                </a:cubicBezTo>
                <a:cubicBezTo>
                  <a:pt x="21154" y="14550"/>
                  <a:pt x="20042" y="18026"/>
                  <a:pt x="16151" y="18432"/>
                </a:cubicBezTo>
                <a:cubicBezTo>
                  <a:pt x="11463" y="18925"/>
                  <a:pt x="9475" y="15011"/>
                  <a:pt x="5959" y="13388"/>
                </a:cubicBezTo>
                <a:cubicBezTo>
                  <a:pt x="3716" y="12357"/>
                  <a:pt x="1754" y="12993"/>
                  <a:pt x="641" y="13596"/>
                </a:cubicBezTo>
                <a:cubicBezTo>
                  <a:pt x="259" y="13805"/>
                  <a:pt x="-123" y="13300"/>
                  <a:pt x="38" y="12807"/>
                </a:cubicBezTo>
                <a:cubicBezTo>
                  <a:pt x="820" y="10438"/>
                  <a:pt x="2952" y="5647"/>
                  <a:pt x="8210" y="1930"/>
                </a:cubicBezTo>
                <a:cubicBezTo>
                  <a:pt x="14724" y="-2675"/>
                  <a:pt x="19506" y="1963"/>
                  <a:pt x="21205" y="5439"/>
                </a:cubicBezTo>
                <a:cubicBezTo>
                  <a:pt x="21417" y="5866"/>
                  <a:pt x="21129" y="6414"/>
                  <a:pt x="20738" y="6349"/>
                </a:cubicBezTo>
                <a:cubicBezTo>
                  <a:pt x="19472" y="6118"/>
                  <a:pt x="17043" y="5932"/>
                  <a:pt x="14274" y="7072"/>
                </a:cubicBezTo>
                <a:cubicBezTo>
                  <a:pt x="13807" y="7259"/>
                  <a:pt x="13841" y="8125"/>
                  <a:pt x="14317" y="8235"/>
                </a:cubicBezTo>
                <a:cubicBezTo>
                  <a:pt x="15998" y="8640"/>
                  <a:pt x="18615" y="9748"/>
                  <a:pt x="21282" y="12741"/>
                </a:cubicBezTo>
                <a:close/>
              </a:path>
            </a:pathLst>
          </a:custGeom>
          <a:solidFill>
            <a:srgbClr val="A2B969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0"/>
              <a:buFontTx/>
              <a:buNone/>
              <a:tabLst/>
              <a:defRPr/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2 Tieu de rat dai 01" panose="020B0604020202020204" charset="0"/>
              <a:ea typeface="#9Slide02 Tieu de rat dai 01" panose="020B0604020202020204" charset="0"/>
              <a:cs typeface="Arial"/>
              <a:sym typeface="Arial"/>
            </a:endParaRPr>
          </a:p>
        </p:txBody>
      </p:sp>
      <p:sp>
        <p:nvSpPr>
          <p:cNvPr id="129" name="Google Shape;129;p13"/>
          <p:cNvSpPr/>
          <p:nvPr/>
        </p:nvSpPr>
        <p:spPr>
          <a:xfrm>
            <a:off x="4643923" y="1960092"/>
            <a:ext cx="1525261" cy="1244886"/>
          </a:xfrm>
          <a:custGeom>
            <a:avLst/>
            <a:gdLst/>
            <a:ahLst/>
            <a:cxnLst/>
            <a:rect l="l" t="t" r="r" b="b"/>
            <a:pathLst>
              <a:path w="21123" h="19569" extrusionOk="0">
                <a:moveTo>
                  <a:pt x="17390" y="17943"/>
                </a:moveTo>
                <a:cubicBezTo>
                  <a:pt x="17422" y="18159"/>
                  <a:pt x="17340" y="18376"/>
                  <a:pt x="17175" y="18498"/>
                </a:cubicBezTo>
                <a:cubicBezTo>
                  <a:pt x="16356" y="19132"/>
                  <a:pt x="13671" y="20746"/>
                  <a:pt x="10338" y="18109"/>
                </a:cubicBezTo>
                <a:cubicBezTo>
                  <a:pt x="6321" y="14924"/>
                  <a:pt x="6727" y="10666"/>
                  <a:pt x="4727" y="6877"/>
                </a:cubicBezTo>
                <a:cubicBezTo>
                  <a:pt x="3452" y="4456"/>
                  <a:pt x="1554" y="3440"/>
                  <a:pt x="341" y="3022"/>
                </a:cubicBezTo>
                <a:cubicBezTo>
                  <a:pt x="-71" y="2878"/>
                  <a:pt x="-122" y="2237"/>
                  <a:pt x="259" y="2013"/>
                </a:cubicBezTo>
                <a:cubicBezTo>
                  <a:pt x="2100" y="926"/>
                  <a:pt x="6276" y="-854"/>
                  <a:pt x="12408" y="472"/>
                </a:cubicBezTo>
                <a:cubicBezTo>
                  <a:pt x="20005" y="2114"/>
                  <a:pt x="21478" y="8995"/>
                  <a:pt x="21059" y="12727"/>
                </a:cubicBezTo>
                <a:cubicBezTo>
                  <a:pt x="21008" y="13188"/>
                  <a:pt x="20501" y="13361"/>
                  <a:pt x="20221" y="13015"/>
                </a:cubicBezTo>
                <a:cubicBezTo>
                  <a:pt x="19326" y="11898"/>
                  <a:pt x="17460" y="9939"/>
                  <a:pt x="14655" y="8664"/>
                </a:cubicBezTo>
                <a:cubicBezTo>
                  <a:pt x="14179" y="8447"/>
                  <a:pt x="13766" y="9081"/>
                  <a:pt x="14096" y="9521"/>
                </a:cubicBezTo>
                <a:cubicBezTo>
                  <a:pt x="15251" y="11077"/>
                  <a:pt x="16787" y="13829"/>
                  <a:pt x="17390" y="17943"/>
                </a:cubicBezTo>
                <a:close/>
              </a:path>
            </a:pathLst>
          </a:custGeom>
          <a:solidFill>
            <a:srgbClr val="F7931F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0"/>
              <a:buFontTx/>
              <a:buNone/>
              <a:tabLst/>
              <a:defRPr/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2 Tieu de rat dai 01" panose="020B0604020202020204" charset="0"/>
              <a:ea typeface="#9Slide02 Tieu de rat dai 01" panose="020B0604020202020204" charset="0"/>
              <a:cs typeface="Arial"/>
              <a:sym typeface="Arial"/>
            </a:endParaRPr>
          </a:p>
        </p:txBody>
      </p:sp>
      <p:sp>
        <p:nvSpPr>
          <p:cNvPr id="130" name="Google Shape;130;p13"/>
          <p:cNvSpPr/>
          <p:nvPr/>
        </p:nvSpPr>
        <p:spPr>
          <a:xfrm>
            <a:off x="7021090" y="3388847"/>
            <a:ext cx="914520" cy="605160"/>
          </a:xfrm>
          <a:custGeom>
            <a:avLst/>
            <a:gdLst/>
            <a:ahLst/>
            <a:cxnLst/>
            <a:rect l="l" t="t" r="r" b="b"/>
            <a:pathLst>
              <a:path w="21464" h="18028" extrusionOk="0">
                <a:moveTo>
                  <a:pt x="195" y="6397"/>
                </a:moveTo>
                <a:cubicBezTo>
                  <a:pt x="44" y="6260"/>
                  <a:pt x="-31" y="6015"/>
                  <a:pt x="12" y="5783"/>
                </a:cubicBezTo>
                <a:cubicBezTo>
                  <a:pt x="195" y="4595"/>
                  <a:pt x="1066" y="1045"/>
                  <a:pt x="4928" y="185"/>
                </a:cubicBezTo>
                <a:cubicBezTo>
                  <a:pt x="9586" y="-853"/>
                  <a:pt x="11855" y="2765"/>
                  <a:pt x="15481" y="3939"/>
                </a:cubicBezTo>
                <a:cubicBezTo>
                  <a:pt x="17804" y="4690"/>
                  <a:pt x="19708" y="3830"/>
                  <a:pt x="20784" y="3107"/>
                </a:cubicBezTo>
                <a:cubicBezTo>
                  <a:pt x="21150" y="2861"/>
                  <a:pt x="21569" y="3311"/>
                  <a:pt x="21440" y="3803"/>
                </a:cubicBezTo>
                <a:cubicBezTo>
                  <a:pt x="20827" y="6220"/>
                  <a:pt x="19041" y="11190"/>
                  <a:pt x="14050" y="15449"/>
                </a:cubicBezTo>
                <a:cubicBezTo>
                  <a:pt x="7865" y="20747"/>
                  <a:pt x="2744" y="16746"/>
                  <a:pt x="797" y="13538"/>
                </a:cubicBezTo>
                <a:cubicBezTo>
                  <a:pt x="561" y="13142"/>
                  <a:pt x="797" y="12569"/>
                  <a:pt x="1195" y="12596"/>
                </a:cubicBezTo>
                <a:cubicBezTo>
                  <a:pt x="2475" y="12678"/>
                  <a:pt x="4928" y="12569"/>
                  <a:pt x="7606" y="11135"/>
                </a:cubicBezTo>
                <a:cubicBezTo>
                  <a:pt x="8058" y="10889"/>
                  <a:pt x="7961" y="10056"/>
                  <a:pt x="7477" y="9988"/>
                </a:cubicBezTo>
                <a:cubicBezTo>
                  <a:pt x="5756" y="9810"/>
                  <a:pt x="3067" y="9032"/>
                  <a:pt x="195" y="6397"/>
                </a:cubicBezTo>
                <a:close/>
              </a:path>
            </a:pathLst>
          </a:custGeom>
          <a:solidFill>
            <a:srgbClr val="FFCC4C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0"/>
              <a:buFontTx/>
              <a:buNone/>
              <a:tabLst/>
              <a:defRPr/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2 Tieu de rat dai 01" panose="020B0604020202020204" charset="0"/>
              <a:ea typeface="#9Slide02 Tieu de rat dai 01" panose="020B0604020202020204" charset="0"/>
              <a:cs typeface="Arial"/>
              <a:sym typeface="Arial"/>
            </a:endParaRPr>
          </a:p>
        </p:txBody>
      </p:sp>
      <p:sp>
        <p:nvSpPr>
          <p:cNvPr id="131" name="Google Shape;131;p13"/>
          <p:cNvSpPr/>
          <p:nvPr/>
        </p:nvSpPr>
        <p:spPr>
          <a:xfrm>
            <a:off x="6956760" y="2673332"/>
            <a:ext cx="628708" cy="602255"/>
          </a:xfrm>
          <a:custGeom>
            <a:avLst/>
            <a:gdLst/>
            <a:ahLst/>
            <a:cxnLst/>
            <a:rect l="l" t="t" r="r" b="b"/>
            <a:pathLst>
              <a:path w="20420" h="20463" extrusionOk="0">
                <a:moveTo>
                  <a:pt x="694" y="14243"/>
                </a:moveTo>
                <a:cubicBezTo>
                  <a:pt x="486" y="14212"/>
                  <a:pt x="322" y="14072"/>
                  <a:pt x="263" y="13869"/>
                </a:cubicBezTo>
                <a:cubicBezTo>
                  <a:pt x="-50" y="12826"/>
                  <a:pt x="-690" y="9509"/>
                  <a:pt x="2674" y="6690"/>
                </a:cubicBezTo>
                <a:cubicBezTo>
                  <a:pt x="6738" y="3295"/>
                  <a:pt x="10445" y="4915"/>
                  <a:pt x="14449" y="3840"/>
                </a:cubicBezTo>
                <a:cubicBezTo>
                  <a:pt x="17010" y="3155"/>
                  <a:pt x="18498" y="1411"/>
                  <a:pt x="19228" y="243"/>
                </a:cubicBezTo>
                <a:cubicBezTo>
                  <a:pt x="19481" y="-162"/>
                  <a:pt x="20076" y="-37"/>
                  <a:pt x="20151" y="445"/>
                </a:cubicBezTo>
                <a:cubicBezTo>
                  <a:pt x="20568" y="2703"/>
                  <a:pt x="20910" y="7656"/>
                  <a:pt x="17858" y="13807"/>
                </a:cubicBezTo>
                <a:cubicBezTo>
                  <a:pt x="14092" y="21438"/>
                  <a:pt x="7468" y="21095"/>
                  <a:pt x="4252" y="19616"/>
                </a:cubicBezTo>
                <a:cubicBezTo>
                  <a:pt x="3850" y="19429"/>
                  <a:pt x="3850" y="18837"/>
                  <a:pt x="4237" y="18650"/>
                </a:cubicBezTo>
                <a:cubicBezTo>
                  <a:pt x="5503" y="18012"/>
                  <a:pt x="7825" y="16564"/>
                  <a:pt x="9820" y="13932"/>
                </a:cubicBezTo>
                <a:cubicBezTo>
                  <a:pt x="10162" y="13480"/>
                  <a:pt x="9715" y="12873"/>
                  <a:pt x="9224" y="13091"/>
                </a:cubicBezTo>
                <a:cubicBezTo>
                  <a:pt x="7497" y="13885"/>
                  <a:pt x="4565" y="14757"/>
                  <a:pt x="694" y="14243"/>
                </a:cubicBezTo>
                <a:close/>
              </a:path>
            </a:pathLst>
          </a:custGeom>
          <a:solidFill>
            <a:srgbClr val="C13018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0"/>
              <a:buFontTx/>
              <a:buNone/>
              <a:tabLst/>
              <a:defRPr/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2 Tieu de rat dai 01" panose="020B0604020202020204" charset="0"/>
              <a:ea typeface="#9Slide02 Tieu de rat dai 01" panose="020B0604020202020204" charset="0"/>
              <a:cs typeface="Arial"/>
              <a:sym typeface="Arial"/>
            </a:endParaRPr>
          </a:p>
        </p:txBody>
      </p:sp>
      <p:sp>
        <p:nvSpPr>
          <p:cNvPr id="132" name="Google Shape;132;p13"/>
          <p:cNvSpPr/>
          <p:nvPr/>
        </p:nvSpPr>
        <p:spPr>
          <a:xfrm>
            <a:off x="6310949" y="1627612"/>
            <a:ext cx="805325" cy="1205458"/>
          </a:xfrm>
          <a:custGeom>
            <a:avLst/>
            <a:gdLst/>
            <a:ahLst/>
            <a:cxnLst/>
            <a:rect l="l" t="t" r="r" b="b"/>
            <a:pathLst>
              <a:path w="18977" h="21341" extrusionOk="0">
                <a:moveTo>
                  <a:pt x="4662" y="20533"/>
                </a:moveTo>
                <a:cubicBezTo>
                  <a:pt x="4479" y="20647"/>
                  <a:pt x="4220" y="20671"/>
                  <a:pt x="4004" y="20598"/>
                </a:cubicBezTo>
                <a:cubicBezTo>
                  <a:pt x="2891" y="20200"/>
                  <a:pt x="-338" y="18723"/>
                  <a:pt x="29" y="14934"/>
                </a:cubicBezTo>
                <a:cubicBezTo>
                  <a:pt x="472" y="10366"/>
                  <a:pt x="4749" y="8897"/>
                  <a:pt x="7049" y="5700"/>
                </a:cubicBezTo>
                <a:cubicBezTo>
                  <a:pt x="8518" y="3655"/>
                  <a:pt x="8270" y="1700"/>
                  <a:pt x="7902" y="556"/>
                </a:cubicBezTo>
                <a:cubicBezTo>
                  <a:pt x="7773" y="166"/>
                  <a:pt x="8345" y="-142"/>
                  <a:pt x="8799" y="69"/>
                </a:cubicBezTo>
                <a:cubicBezTo>
                  <a:pt x="10991" y="1091"/>
                  <a:pt x="15333" y="3696"/>
                  <a:pt x="17979" y="9189"/>
                </a:cubicBezTo>
                <a:cubicBezTo>
                  <a:pt x="21262" y="15989"/>
                  <a:pt x="15711" y="20071"/>
                  <a:pt x="11931" y="21304"/>
                </a:cubicBezTo>
                <a:cubicBezTo>
                  <a:pt x="11466" y="21458"/>
                  <a:pt x="10980" y="21117"/>
                  <a:pt x="11121" y="20752"/>
                </a:cubicBezTo>
                <a:cubicBezTo>
                  <a:pt x="11607" y="19559"/>
                  <a:pt x="12266" y="17239"/>
                  <a:pt x="11682" y="14439"/>
                </a:cubicBezTo>
                <a:cubicBezTo>
                  <a:pt x="11585" y="13969"/>
                  <a:pt x="10721" y="13904"/>
                  <a:pt x="10516" y="14350"/>
                </a:cubicBezTo>
                <a:cubicBezTo>
                  <a:pt x="9782" y="15924"/>
                  <a:pt x="8162" y="18318"/>
                  <a:pt x="4662" y="20533"/>
                </a:cubicBezTo>
                <a:close/>
              </a:path>
            </a:pathLst>
          </a:custGeom>
          <a:solidFill>
            <a:srgbClr val="4CC1EF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0"/>
              <a:buFontTx/>
              <a:buNone/>
              <a:tabLst/>
              <a:defRPr/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2 Tieu de rat dai 01" panose="020B0604020202020204" charset="0"/>
              <a:ea typeface="#9Slide02 Tieu de rat dai 01" panose="020B0604020202020204" charset="0"/>
              <a:cs typeface="Arial"/>
              <a:sym typeface="Arial"/>
            </a:endParaRPr>
          </a:p>
        </p:txBody>
      </p:sp>
      <p:sp>
        <p:nvSpPr>
          <p:cNvPr id="133" name="Google Shape;133;p13"/>
          <p:cNvSpPr/>
          <p:nvPr/>
        </p:nvSpPr>
        <p:spPr>
          <a:xfrm>
            <a:off x="5395014" y="6139731"/>
            <a:ext cx="15112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Cơ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thể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2 Tieu de rat dai 01" panose="020B0604020202020204" charset="0"/>
              <a:ea typeface="#9Slide02 Tieu de rat dai 01" panose="020B0604020202020204" charset="0"/>
              <a:cs typeface="Arial"/>
              <a:sym typeface="Arial"/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3389280" y="274938"/>
            <a:ext cx="53069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Tieu de rat dai 01" panose="020B0604020202020204" charset="0"/>
                <a:ea typeface="#9Slide02 Tieu de rat dai 01" panose="020B0604020202020204" charset="0"/>
                <a:cs typeface="Arial"/>
                <a:sym typeface="Arial"/>
              </a:rPr>
              <a:t>CHƯƠNG TRÌNH SINH HỌC LỚP 11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Tieu de rat dai 01" panose="020B0604020202020204" charset="0"/>
              <a:ea typeface="#9Slide02 Tieu de rat dai 01" panose="020B060402020202020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0917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297" y="157019"/>
            <a:ext cx="11403830" cy="1219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b="1" dirty="0"/>
              <a:t>CÁC DẤU HIỆU ĐẶC TRƯNG CỦA TRAO ĐỔI CHẤT VÀ CHUYỂN HÓA NĂNG LƯỢNG Ở SINH VẬT.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189041"/>
              </p:ext>
            </p:extLst>
          </p:nvPr>
        </p:nvGraphicFramePr>
        <p:xfrm>
          <a:off x="489527" y="1508298"/>
          <a:ext cx="11277600" cy="4631545"/>
        </p:xfrm>
        <a:graphic>
          <a:graphicData uri="http://schemas.openxmlformats.org/drawingml/2006/table">
            <a:tbl>
              <a:tblPr firstRow="1" firstCol="1" bandRow="1"/>
              <a:tblGrid>
                <a:gridCol w="3298625">
                  <a:extLst>
                    <a:ext uri="{9D8B030D-6E8A-4147-A177-3AD203B41FA5}">
                      <a16:colId xmlns:a16="http://schemas.microsoft.com/office/drawing/2014/main" val="2445561081"/>
                    </a:ext>
                  </a:extLst>
                </a:gridCol>
                <a:gridCol w="3998103">
                  <a:extLst>
                    <a:ext uri="{9D8B030D-6E8A-4147-A177-3AD203B41FA5}">
                      <a16:colId xmlns:a16="http://schemas.microsoft.com/office/drawing/2014/main" val="4104277961"/>
                    </a:ext>
                  </a:extLst>
                </a:gridCol>
                <a:gridCol w="3980872">
                  <a:extLst>
                    <a:ext uri="{9D8B030D-6E8A-4147-A177-3AD203B41FA5}">
                      <a16:colId xmlns:a16="http://schemas.microsoft.com/office/drawing/2014/main" val="4078080379"/>
                    </a:ext>
                  </a:extLst>
                </a:gridCol>
              </a:tblGrid>
              <a:tr h="42662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 VẬT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41338"/>
                  </a:ext>
                </a:extLst>
              </a:tr>
              <a:tr h="100141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Tiếp nhận các chất từ môi trường và vận chuyển các </a:t>
                      </a:r>
                      <a:r>
                        <a:rPr lang="vi-VN" sz="2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75294"/>
                  </a:ext>
                </a:extLst>
              </a:tr>
              <a:tr h="1181283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Biến đổi các chất kèm theo chuyển hoá năng lượng và tế </a:t>
                      </a:r>
                      <a:r>
                        <a:rPr lang="vi-VN" sz="2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450502"/>
                  </a:ext>
                </a:extLst>
              </a:tr>
              <a:tr h="70876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Thải các chất vào môi </a:t>
                      </a:r>
                      <a:r>
                        <a:rPr lang="vi-VN" sz="2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919736"/>
                  </a:ext>
                </a:extLst>
              </a:tr>
              <a:tr h="70876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845316"/>
                  </a:ext>
                </a:extLst>
              </a:tr>
            </a:tbl>
          </a:graphicData>
        </a:graphic>
      </p:graphicFrame>
      <p:pic>
        <p:nvPicPr>
          <p:cNvPr id="4" name="Picture 3" descr="Ảnh động Powerpoint CTU">
            <a:extLst>
              <a:ext uri="{FF2B5EF4-FFF2-40B4-BE49-F238E27FC236}">
                <a16:creationId xmlns:a16="http://schemas.microsoft.com/office/drawing/2014/main" id="{A952199F-E342-4AC9-96B1-7D23B34445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7610" y="5940829"/>
            <a:ext cx="1000125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25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297" y="157018"/>
            <a:ext cx="11403830" cy="91994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dirty="0"/>
              <a:t>II. </a:t>
            </a:r>
            <a:r>
              <a:rPr lang="vi-VN" sz="2400" b="1" dirty="0"/>
              <a:t>CÁC DẤU HIỆU ĐẶC TRƯNG CỦA TRAO ĐỔI CHẤT VÀ CHUYỂN HÓA NĂNG LƯỢNG Ở SINH VẬT.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812987"/>
              </p:ext>
            </p:extLst>
          </p:nvPr>
        </p:nvGraphicFramePr>
        <p:xfrm>
          <a:off x="406401" y="1612444"/>
          <a:ext cx="11360726" cy="4279392"/>
        </p:xfrm>
        <a:graphic>
          <a:graphicData uri="http://schemas.openxmlformats.org/drawingml/2006/table">
            <a:tbl>
              <a:tblPr firstRow="1" firstCol="1" bandRow="1"/>
              <a:tblGrid>
                <a:gridCol w="1421360">
                  <a:extLst>
                    <a:ext uri="{9D8B030D-6E8A-4147-A177-3AD203B41FA5}">
                      <a16:colId xmlns:a16="http://schemas.microsoft.com/office/drawing/2014/main" val="2445561081"/>
                    </a:ext>
                  </a:extLst>
                </a:gridCol>
                <a:gridCol w="5458729">
                  <a:extLst>
                    <a:ext uri="{9D8B030D-6E8A-4147-A177-3AD203B41FA5}">
                      <a16:colId xmlns:a16="http://schemas.microsoft.com/office/drawing/2014/main" val="4104277961"/>
                    </a:ext>
                  </a:extLst>
                </a:gridCol>
                <a:gridCol w="4480637">
                  <a:extLst>
                    <a:ext uri="{9D8B030D-6E8A-4147-A177-3AD203B41FA5}">
                      <a16:colId xmlns:a16="http://schemas.microsoft.com/office/drawing/2014/main" val="4078080379"/>
                    </a:ext>
                  </a:extLst>
                </a:gridCol>
              </a:tblGrid>
              <a:tr h="23625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 VẬT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41338"/>
                  </a:ext>
                </a:extLst>
              </a:tr>
              <a:tr h="100141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Tiếp nhận các chất từ môi trường và vận chuyển các </a:t>
                      </a:r>
                      <a:r>
                        <a:rPr lang="vi-VN" sz="24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400" b="1" i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khoáng, nước, năng lượng ánh sáng CO</a:t>
                      </a:r>
                      <a:r>
                        <a:rPr lang="vi-VN" sz="28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tổng hợp các chất hữu cơ cần thiết cho cơ thể. </a:t>
                      </a:r>
                      <a:endParaRPr lang="en-US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rây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H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ệ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hóa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endParaRPr lang="en-US" sz="2800" baseline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</a:t>
                      </a:r>
                      <a:r>
                        <a:rPr lang="vi-VN" sz="2800" baseline="-25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aseline="-25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dinh dưỡng và O</a:t>
                      </a:r>
                      <a:r>
                        <a:rPr lang="vi-VN" sz="28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 tế bào cơ thể.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75294"/>
                  </a:ext>
                </a:extLst>
              </a:tr>
            </a:tbl>
          </a:graphicData>
        </a:graphic>
      </p:graphicFrame>
      <p:pic>
        <p:nvPicPr>
          <p:cNvPr id="4" name="Picture 3" descr="Ảnh động Powerpoint CTU">
            <a:extLst>
              <a:ext uri="{FF2B5EF4-FFF2-40B4-BE49-F238E27FC236}">
                <a16:creationId xmlns:a16="http://schemas.microsoft.com/office/drawing/2014/main" id="{A952199F-E342-4AC9-96B1-7D23B34445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7610" y="5940829"/>
            <a:ext cx="1000125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22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297" y="157018"/>
            <a:ext cx="11403830" cy="79802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dirty="0"/>
              <a:t>II. </a:t>
            </a:r>
            <a:r>
              <a:rPr lang="vi-VN" sz="2400" b="1" dirty="0"/>
              <a:t>CÁC DẤU HIỆU ĐẶC TRƯNG CỦA TRAO ĐỔI CHẤT VÀ CHUYỂN HÓA NĂNG LƯỢNG Ở SINH VẬT.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370609"/>
              </p:ext>
            </p:extLst>
          </p:nvPr>
        </p:nvGraphicFramePr>
        <p:xfrm>
          <a:off x="363297" y="1653084"/>
          <a:ext cx="11360726" cy="4279392"/>
        </p:xfrm>
        <a:graphic>
          <a:graphicData uri="http://schemas.openxmlformats.org/drawingml/2006/table">
            <a:tbl>
              <a:tblPr firstRow="1" firstCol="1" bandRow="1"/>
              <a:tblGrid>
                <a:gridCol w="1421360">
                  <a:extLst>
                    <a:ext uri="{9D8B030D-6E8A-4147-A177-3AD203B41FA5}">
                      <a16:colId xmlns:a16="http://schemas.microsoft.com/office/drawing/2014/main" val="2445561081"/>
                    </a:ext>
                  </a:extLst>
                </a:gridCol>
                <a:gridCol w="5458729">
                  <a:extLst>
                    <a:ext uri="{9D8B030D-6E8A-4147-A177-3AD203B41FA5}">
                      <a16:colId xmlns:a16="http://schemas.microsoft.com/office/drawing/2014/main" val="4104277961"/>
                    </a:ext>
                  </a:extLst>
                </a:gridCol>
                <a:gridCol w="4480637">
                  <a:extLst>
                    <a:ext uri="{9D8B030D-6E8A-4147-A177-3AD203B41FA5}">
                      <a16:colId xmlns:a16="http://schemas.microsoft.com/office/drawing/2014/main" val="4078080379"/>
                    </a:ext>
                  </a:extLst>
                </a:gridCol>
              </a:tblGrid>
              <a:tr h="23625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41338"/>
                  </a:ext>
                </a:extLst>
              </a:tr>
              <a:tr h="1181283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Biến đổi các chất kèm theo chuyển hoá năng lượng và tế </a:t>
                      </a:r>
                      <a:r>
                        <a:rPr lang="vi-VN" sz="24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400" b="1" i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QT đ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ồng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 tổng hợp các 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kèm theo sự tích lũy năng 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dị hoá phân giải các chất 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kèm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 sự giải phóng năng 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dụ:hô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phức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tạp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chất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đơn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giản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450502"/>
                  </a:ext>
                </a:extLst>
              </a:tr>
            </a:tbl>
          </a:graphicData>
        </a:graphic>
      </p:graphicFrame>
      <p:pic>
        <p:nvPicPr>
          <p:cNvPr id="4" name="Picture 3" descr="Ảnh động Powerpoint CTU">
            <a:extLst>
              <a:ext uri="{FF2B5EF4-FFF2-40B4-BE49-F238E27FC236}">
                <a16:creationId xmlns:a16="http://schemas.microsoft.com/office/drawing/2014/main" id="{A952199F-E342-4AC9-96B1-7D23B34445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7610" y="5940829"/>
            <a:ext cx="1000125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21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297" y="157018"/>
            <a:ext cx="11403830" cy="82850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dirty="0"/>
              <a:t>II. </a:t>
            </a:r>
            <a:r>
              <a:rPr lang="vi-VN" sz="2400" b="1" dirty="0"/>
              <a:t>CÁC DẤU HIỆU ĐẶC TRƯNG CỦA TRAO ĐỔI CHẤT VÀ CHUYỂN HÓA NĂNG LƯỢNG Ở SINH VẬT.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418359"/>
              </p:ext>
            </p:extLst>
          </p:nvPr>
        </p:nvGraphicFramePr>
        <p:xfrm>
          <a:off x="406401" y="1399817"/>
          <a:ext cx="11360726" cy="4596384"/>
        </p:xfrm>
        <a:graphic>
          <a:graphicData uri="http://schemas.openxmlformats.org/drawingml/2006/table">
            <a:tbl>
              <a:tblPr firstRow="1" firstCol="1" bandRow="1"/>
              <a:tblGrid>
                <a:gridCol w="1421360">
                  <a:extLst>
                    <a:ext uri="{9D8B030D-6E8A-4147-A177-3AD203B41FA5}">
                      <a16:colId xmlns:a16="http://schemas.microsoft.com/office/drawing/2014/main" val="2445561081"/>
                    </a:ext>
                  </a:extLst>
                </a:gridCol>
                <a:gridCol w="9939366">
                  <a:extLst>
                    <a:ext uri="{9D8B030D-6E8A-4147-A177-3AD203B41FA5}">
                      <a16:colId xmlns:a16="http://schemas.microsoft.com/office/drawing/2014/main" val="4104277961"/>
                    </a:ext>
                  </a:extLst>
                </a:gridCol>
              </a:tblGrid>
              <a:tr h="23625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41338"/>
                  </a:ext>
                </a:extLst>
              </a:tr>
              <a:tr h="70876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Thải các chất vào môi </a:t>
                      </a:r>
                      <a:r>
                        <a:rPr lang="vi-VN" sz="24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400" b="1" i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hất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 thể không sử dụng, chất dư thừa, 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độc hại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</a:t>
                      </a:r>
                      <a:r>
                        <a:rPr lang="en-US" sz="2800" baseline="-25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919736"/>
                  </a:ext>
                </a:extLst>
              </a:tr>
              <a:tr h="70876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endParaRPr lang="en-US" sz="2400" b="1" i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TĐC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CHNL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 hormone </a:t>
                      </a:r>
                      <a:endParaRPr lang="en-US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hormone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845316"/>
                  </a:ext>
                </a:extLst>
              </a:tr>
            </a:tbl>
          </a:graphicData>
        </a:graphic>
      </p:graphicFrame>
      <p:pic>
        <p:nvPicPr>
          <p:cNvPr id="4" name="Picture 3" descr="Ảnh động Powerpoint CTU">
            <a:extLst>
              <a:ext uri="{FF2B5EF4-FFF2-40B4-BE49-F238E27FC236}">
                <a16:creationId xmlns:a16="http://schemas.microsoft.com/office/drawing/2014/main" id="{A952199F-E342-4AC9-96B1-7D23B34445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7610" y="5940829"/>
            <a:ext cx="1000125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2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297" y="157019"/>
            <a:ext cx="11403830" cy="1219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HÓA NĂNG LƯỢNG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SINH GIỚI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879" y="1376219"/>
            <a:ext cx="4779066" cy="522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9254" y="2323149"/>
            <a:ext cx="10701866" cy="32750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III/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6, 7</a:t>
            </a: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8347" y="1005840"/>
            <a:ext cx="4043680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1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0870" y="609600"/>
            <a:ext cx="5603132" cy="613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567" t="44960" r="9115" b="22692"/>
          <a:stretch/>
        </p:blipFill>
        <p:spPr>
          <a:xfrm>
            <a:off x="318651" y="105876"/>
            <a:ext cx="11320197" cy="656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297" y="157019"/>
            <a:ext cx="11403830" cy="53386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HÓA NĂNG LƯỢNG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SINH GIỚI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297" y="1653311"/>
            <a:ext cx="2909455" cy="115416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SG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SG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SG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SG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0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2437" y="3214254"/>
            <a:ext cx="3094182" cy="3227927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298" y="3389746"/>
            <a:ext cx="2785892" cy="3193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 nhận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ASMT</a:t>
            </a:r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tổng hợp chất hữu cơ từ các phân tử CO</a:t>
            </a:r>
            <a:r>
              <a:rPr lang="vi-V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nước. 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09818" y="2170545"/>
            <a:ext cx="942109" cy="481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10484" y="1664171"/>
            <a:ext cx="2909455" cy="11541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SG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SG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SG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SG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0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678496" y="2110317"/>
            <a:ext cx="942109" cy="481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857671" y="1664171"/>
            <a:ext cx="3186547" cy="11541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SG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SG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SG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SG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SG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30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40448" y="3223490"/>
            <a:ext cx="2879491" cy="321837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ATP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011198" y="3223491"/>
            <a:ext cx="2879491" cy="321837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ATP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Ảnh động Powerpoint CTU">
            <a:extLst>
              <a:ext uri="{FF2B5EF4-FFF2-40B4-BE49-F238E27FC236}">
                <a16:creationId xmlns:a16="http://schemas.microsoft.com/office/drawing/2014/main" id="{A952199F-E342-4AC9-96B1-7D23B34445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4093" y="699592"/>
            <a:ext cx="1000125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78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297" y="157019"/>
            <a:ext cx="11403830" cy="1219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HÓA NĂNG LƯỢNG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SINH GIỚI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297" y="1653311"/>
            <a:ext cx="2909455" cy="115416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SG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SG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SG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SG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0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2437" y="3214254"/>
            <a:ext cx="3094182" cy="3227927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297" y="3389746"/>
            <a:ext cx="29802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năng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liên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kết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09818" y="2170545"/>
            <a:ext cx="942109" cy="481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10484" y="1664171"/>
            <a:ext cx="2909455" cy="11541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SG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SG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SG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SG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0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678496" y="2110317"/>
            <a:ext cx="942109" cy="481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857671" y="1664171"/>
            <a:ext cx="3186547" cy="11541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SG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SG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SG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SG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SG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30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40448" y="3223490"/>
            <a:ext cx="2879491" cy="321837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liên kết hoá học trong phân tử hữu cơ chứa năng lượng ở dạng thế năng, 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 quá trình hô hấp mà thế năng này biến đối thành động </a:t>
            </a:r>
            <a:r>
              <a:rPr lang="vi-VN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(ATP).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011198" y="3223491"/>
            <a:ext cx="2879491" cy="321837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SG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ATP </a:t>
            </a:r>
            <a:r>
              <a:rPr lang="en-SG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SG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SG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SG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SG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SG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SG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SG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SG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SG" sz="20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SG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</a:t>
            </a:r>
            <a:r>
              <a:rPr lang="vi-VN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uối 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 đều chuyển thành nhiệt năng và toả vào môi trường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Ảnh động Powerpoint CTU">
            <a:extLst>
              <a:ext uri="{FF2B5EF4-FFF2-40B4-BE49-F238E27FC236}">
                <a16:creationId xmlns:a16="http://schemas.microsoft.com/office/drawing/2014/main" id="{A952199F-E342-4AC9-96B1-7D23B34445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3402" y="766619"/>
            <a:ext cx="1000125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01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310" y="1533237"/>
            <a:ext cx="9236364" cy="2517600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TRAO ĐỔI CHẤT VÀ CHUYỂN HÓA NĂNG LƯỢNG Ở SINH VẬT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6924" y="4364870"/>
            <a:ext cx="8606750" cy="109689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1: KHÁI QUÁT VỀ TRAO ĐỔI CHẤT VÀ CHUYỂN HÓA NĂNG LƯỢNG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9390" y="600363"/>
            <a:ext cx="7670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BA: SINH HỌC CƠ THỂ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1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297" y="147783"/>
            <a:ext cx="11403830" cy="1219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	MỐI QUAN HỆ GIỮA TRAO ĐỔI CHẤT VÀ CHUYỂN HÓA NĂNG LƯỢNG Ở CẤP TẾ BÀO VÀ CƠ THỂ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963" t="79044" r="11424" b="5194"/>
          <a:stretch/>
        </p:blipFill>
        <p:spPr>
          <a:xfrm>
            <a:off x="243365" y="2032000"/>
            <a:ext cx="11707335" cy="37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5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932050"/>
              </p:ext>
            </p:extLst>
          </p:nvPr>
        </p:nvGraphicFramePr>
        <p:xfrm>
          <a:off x="538785" y="1523998"/>
          <a:ext cx="11209866" cy="4938313"/>
        </p:xfrm>
        <a:graphic>
          <a:graphicData uri="http://schemas.openxmlformats.org/drawingml/2006/table">
            <a:tbl>
              <a:tblPr firstRow="1" firstCol="1" bandRow="1"/>
              <a:tblGrid>
                <a:gridCol w="11209866">
                  <a:extLst>
                    <a:ext uri="{9D8B030D-6E8A-4147-A177-3AD203B41FA5}">
                      <a16:colId xmlns:a16="http://schemas.microsoft.com/office/drawing/2014/main" val="3013166163"/>
                    </a:ext>
                  </a:extLst>
                </a:gridCol>
              </a:tblGrid>
              <a:tr h="4938313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vi-VN" sz="3000" b="1" i="0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Dựa </a:t>
                      </a:r>
                      <a:r>
                        <a:rPr lang="vi-VN" sz="3000" b="1" i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 nội dung mục VI (SGK </a:t>
                      </a:r>
                      <a:r>
                        <a:rPr lang="vi-VN" sz="3000" b="1" i="0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tr.7)</a:t>
                      </a:r>
                      <a:endParaRPr lang="en-US" sz="3000" b="1" i="0" dirty="0" smtClean="0">
                        <a:solidFill>
                          <a:srgbClr val="FF0000"/>
                        </a:solidFill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3000" b="1" i="0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3000" b="1" i="0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hảo </a:t>
                      </a:r>
                      <a:r>
                        <a:rPr lang="vi-VN" sz="3000" b="1" i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 </a:t>
                      </a:r>
                      <a:r>
                        <a:rPr lang="en-US" sz="3000" b="1" i="0" dirty="0" err="1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000" b="1" i="0" baseline="0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0" baseline="0" dirty="0" err="1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3000" b="1" i="0" baseline="0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i="0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 </a:t>
                      </a:r>
                      <a:r>
                        <a:rPr lang="vi-VN" sz="3000" b="1" i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 các câu hỏi sau:</a:t>
                      </a:r>
                      <a:endParaRPr lang="en-US" sz="3000" b="1" i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200" b="1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 chất nào được cơ thể </a:t>
                      </a:r>
                      <a:r>
                        <a:rPr lang="vi-VN" sz="2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lấy 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 môi </a:t>
                      </a:r>
                      <a:r>
                        <a:rPr lang="vi-VN" sz="2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 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 đưa vào tế bào cơ thể sử dụng cho đồng hóa, dị hóa?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 smtClean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Những chất thải nào sinh ra từ quá trình chuyển hóa được cơ thể </a:t>
                      </a:r>
                      <a:r>
                        <a:rPr lang="vi-VN" sz="2800" b="1" dirty="0" smtClean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thải 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 môi trường?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 smtClean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Trình bày mối liên hệ </a:t>
                      </a:r>
                      <a:r>
                        <a:rPr lang="vi-VN" sz="2800" b="1" dirty="0" smtClean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TĐC</a:t>
                      </a:r>
                      <a:r>
                        <a:rPr lang="vi-VN" sz="2800" b="1" dirty="0" smtClean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CHNL</a:t>
                      </a:r>
                      <a:r>
                        <a:rPr lang="vi-VN" sz="2800" b="1" dirty="0" smtClean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ở cấp tế bào và cơ thể sinh vật</a:t>
                      </a:r>
                      <a:r>
                        <a:rPr lang="vi-VN" sz="2800" b="1" dirty="0" smtClean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1" marR="65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242389"/>
                  </a:ext>
                </a:extLst>
              </a:tr>
            </a:tbl>
          </a:graphicData>
        </a:graphic>
      </p:graphicFrame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140380" y="330740"/>
            <a:ext cx="4770156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297" y="157019"/>
            <a:ext cx="11403830" cy="1219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	MỐI QUAN HỆ GIỮA TRAO ĐỔI CHẤT VÀ CHUYỂN HÓA NĂNG LƯỢNG Ở CẤP TẾ BÀO VÀ CƠ THỂ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ext&#10;&#10;Description automatically generated"/>
          <p:cNvPicPr/>
          <p:nvPr/>
        </p:nvPicPr>
        <p:blipFill rotWithShape="1">
          <a:blip r:embed="rId2"/>
          <a:srcRect t="10375"/>
          <a:stretch/>
        </p:blipFill>
        <p:spPr bwMode="auto">
          <a:xfrm>
            <a:off x="591127" y="1819564"/>
            <a:ext cx="11176000" cy="4710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24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61" y="166255"/>
            <a:ext cx="11403830" cy="1219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	MỐI QUAN HỆ GIỮA TRAO ĐỔI CHẤT VÀ CHUYỂN HÓA NĂNG LƯỢNG Ở CẤP TẾ BÀO VÀ CƠ THỂ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7236" y="1730491"/>
            <a:ext cx="11240655" cy="3820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20000"/>
              </a:lnSpc>
              <a:spcAft>
                <a:spcPts val="600"/>
              </a:spcAft>
            </a:pPr>
            <a:r>
              <a:rPr lang="it-IT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TĐC luôn gắn liền với TĐNL </a:t>
            </a:r>
            <a:endParaRPr lang="en-US" sz="28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20000"/>
              </a:lnSpc>
              <a:spcAft>
                <a:spcPts val="600"/>
              </a:spcAft>
            </a:pPr>
            <a:r>
              <a:rPr lang="it-IT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Cơ </a:t>
            </a:r>
            <a:r>
              <a:rPr lang="it-IT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 lấy </a:t>
            </a:r>
            <a:r>
              <a:rPr lang="it-IT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chất cần thiết từ MT </a:t>
            </a:r>
            <a:r>
              <a:rPr lang="it-IT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các chất này được </a:t>
            </a:r>
            <a:r>
              <a:rPr lang="it-IT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 </a:t>
            </a:r>
            <a:r>
              <a:rPr lang="it-IT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 tế </a:t>
            </a:r>
            <a:r>
              <a:rPr lang="it-IT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it-IT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 </a:t>
            </a:r>
            <a:r>
              <a:rPr lang="it-IT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 sinh ra từ quá trình dị hoá tế bào được </a:t>
            </a:r>
            <a:r>
              <a:rPr lang="it-IT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thể thải </a:t>
            </a:r>
            <a:r>
              <a:rPr lang="it-IT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 ngoài môi </a:t>
            </a:r>
            <a:r>
              <a:rPr lang="it-IT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trường. </a:t>
            </a:r>
            <a:endParaRPr lang="en-US" sz="28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Trao đổi chất và chuyển hóa năng lượng ở cấp độ tế bào là cơ sở cho quá trình trao đổi chất và chuyển hóa năng lượng của cơ thể sinh vật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Ảnh động Powerpoint CTU">
            <a:extLst>
              <a:ext uri="{FF2B5EF4-FFF2-40B4-BE49-F238E27FC236}">
                <a16:creationId xmlns:a16="http://schemas.microsoft.com/office/drawing/2014/main" id="{A952199F-E342-4AC9-96B1-7D23B34445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61642" y="5978699"/>
            <a:ext cx="1000125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99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61" y="166255"/>
            <a:ext cx="11403830" cy="1219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CÁC PHƯƠNG THỨC TRAO ĐỔI CHẤT VÀ CHUYỂN HÓA NĂNG LƯỢNG Ở CẤP TẾ BÀO VÀ CƠ THỂ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933630"/>
              </p:ext>
            </p:extLst>
          </p:nvPr>
        </p:nvGraphicFramePr>
        <p:xfrm>
          <a:off x="1406974" y="2897204"/>
          <a:ext cx="9298004" cy="2575560"/>
        </p:xfrm>
        <a:graphic>
          <a:graphicData uri="http://schemas.openxmlformats.org/drawingml/2006/table">
            <a:tbl>
              <a:tblPr firstRow="1" firstCol="1" bandRow="1"/>
              <a:tblGrid>
                <a:gridCol w="3322044">
                  <a:extLst>
                    <a:ext uri="{9D8B030D-6E8A-4147-A177-3AD203B41FA5}">
                      <a16:colId xmlns:a16="http://schemas.microsoft.com/office/drawing/2014/main" val="617970275"/>
                    </a:ext>
                  </a:extLst>
                </a:gridCol>
                <a:gridCol w="3405084">
                  <a:extLst>
                    <a:ext uri="{9D8B030D-6E8A-4147-A177-3AD203B41FA5}">
                      <a16:colId xmlns:a16="http://schemas.microsoft.com/office/drawing/2014/main" val="1956043334"/>
                    </a:ext>
                  </a:extLst>
                </a:gridCol>
                <a:gridCol w="2570876">
                  <a:extLst>
                    <a:ext uri="{9D8B030D-6E8A-4147-A177-3AD203B41FA5}">
                      <a16:colId xmlns:a16="http://schemas.microsoft.com/office/drawing/2014/main" val="3532380329"/>
                    </a:ext>
                  </a:extLst>
                </a:gridCol>
              </a:tblGrid>
              <a:tr h="19453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 DƯỠNG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DỊ DƯỠNG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215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Đại diện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224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681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548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Vai trò trong sinh giới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136910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02643" y="1565944"/>
            <a:ext cx="1105524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2: Phân biệt sinh vật tự dưỡng và sinh vật dị dưỡng</a:t>
            </a:r>
            <a:endParaRPr kumimoji="0" lang="vi-VN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240" y="1236207"/>
            <a:ext cx="11480800" cy="26550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V/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  <a:p>
            <a:pPr>
              <a:lnSpc>
                <a:spcPct val="150000"/>
              </a:lnSpc>
            </a:pPr>
            <a:r>
              <a:rPr lang="vi-VN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 biệt sinh vật tự dưỡng và sinh vật dị </a:t>
            </a:r>
            <a:r>
              <a:rPr lang="vi-VN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9627" y="345440"/>
            <a:ext cx="4043680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66637"/>
              </p:ext>
            </p:extLst>
          </p:nvPr>
        </p:nvGraphicFramePr>
        <p:xfrm>
          <a:off x="787214" y="3982721"/>
          <a:ext cx="9565826" cy="2575560"/>
        </p:xfrm>
        <a:graphic>
          <a:graphicData uri="http://schemas.openxmlformats.org/drawingml/2006/table">
            <a:tbl>
              <a:tblPr firstRow="1" firstCol="1" bandRow="1"/>
              <a:tblGrid>
                <a:gridCol w="3417733">
                  <a:extLst>
                    <a:ext uri="{9D8B030D-6E8A-4147-A177-3AD203B41FA5}">
                      <a16:colId xmlns:a16="http://schemas.microsoft.com/office/drawing/2014/main" val="617970275"/>
                    </a:ext>
                  </a:extLst>
                </a:gridCol>
                <a:gridCol w="3110253">
                  <a:extLst>
                    <a:ext uri="{9D8B030D-6E8A-4147-A177-3AD203B41FA5}">
                      <a16:colId xmlns:a16="http://schemas.microsoft.com/office/drawing/2014/main" val="1956043334"/>
                    </a:ext>
                  </a:extLst>
                </a:gridCol>
                <a:gridCol w="3037840">
                  <a:extLst>
                    <a:ext uri="{9D8B030D-6E8A-4147-A177-3AD203B41FA5}">
                      <a16:colId xmlns:a16="http://schemas.microsoft.com/office/drawing/2014/main" val="3532380329"/>
                    </a:ext>
                  </a:extLst>
                </a:gridCol>
              </a:tblGrid>
              <a:tr h="19453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 DƯỠNG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DỊ DƯỠNG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15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Đại diện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224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681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548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Vai trò trong sinh giới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136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0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390039"/>
              </p:ext>
            </p:extLst>
          </p:nvPr>
        </p:nvGraphicFramePr>
        <p:xfrm>
          <a:off x="452387" y="288754"/>
          <a:ext cx="11348186" cy="5837176"/>
        </p:xfrm>
        <a:graphic>
          <a:graphicData uri="http://schemas.openxmlformats.org/drawingml/2006/table">
            <a:tbl>
              <a:tblPr firstRow="1" firstCol="1" bandRow="1"/>
              <a:tblGrid>
                <a:gridCol w="1279136">
                  <a:extLst>
                    <a:ext uri="{9D8B030D-6E8A-4147-A177-3AD203B41FA5}">
                      <a16:colId xmlns:a16="http://schemas.microsoft.com/office/drawing/2014/main" val="1035089591"/>
                    </a:ext>
                  </a:extLst>
                </a:gridCol>
                <a:gridCol w="5330758">
                  <a:extLst>
                    <a:ext uri="{9D8B030D-6E8A-4147-A177-3AD203B41FA5}">
                      <a16:colId xmlns:a16="http://schemas.microsoft.com/office/drawing/2014/main" val="290163529"/>
                    </a:ext>
                  </a:extLst>
                </a:gridCol>
                <a:gridCol w="4738292">
                  <a:extLst>
                    <a:ext uri="{9D8B030D-6E8A-4147-A177-3AD203B41FA5}">
                      <a16:colId xmlns:a16="http://schemas.microsoft.com/office/drawing/2014/main" val="4042666621"/>
                    </a:ext>
                  </a:extLst>
                </a:gridCol>
              </a:tblGrid>
              <a:tr h="19996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 DƯỠNG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DỊ DƯỠNG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569691"/>
                  </a:ext>
                </a:extLst>
              </a:tr>
              <a:tr h="19996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khuẩn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 vật, nấm, một số vi khuẩn,…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00353"/>
                  </a:ext>
                </a:extLst>
              </a:tr>
              <a:tr h="19996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 loại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531307"/>
                  </a:ext>
                </a:extLst>
              </a:tr>
              <a:tr h="85325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ự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ấy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hũu cơ trực tiếp từ sinh vật tự dưỡng hoặc từ động vật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583015"/>
                  </a:ext>
                </a:extLst>
              </a:tr>
              <a:tr h="139975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Cung cấp O</a:t>
                      </a:r>
                      <a:r>
                        <a:rPr lang="vi-VN" sz="2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Cung cấp thức ăn, nơi ở và nơi sinh sản cho động vật.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Điều hoà khí hậu: tạo nhiệt độ, độ ẩm thuận lợi cho sự tồn tại và phát triển của sinh vật.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ảm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cân bằng sinh thái, sự đa dạng của sinh giới.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Là mắt xích quan trọng trong chuỗi, lưới thức ăn.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Phân hủy chất hữu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cặn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bã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 tái tạo các chất dinh dưỡng trong đất, trả lại vật chất cho môi trường.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29" marR="58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29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9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1">
            <a:extLst>
              <a:ext uri="{FF2B5EF4-FFF2-40B4-BE49-F238E27FC236}">
                <a16:creationId xmlns:a16="http://schemas.microsoft.com/office/drawing/2014/main" id="{C5A474CB-8FD1-9CC7-D7C1-E1C442F00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C9E34C-45EF-41D8-AA90-CD9D3FEDE702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5C10DC-4585-1A4A-3D05-8F5574F5D485}"/>
              </a:ext>
            </a:extLst>
          </p:cNvPr>
          <p:cNvSpPr/>
          <p:nvPr/>
        </p:nvSpPr>
        <p:spPr>
          <a:xfrm>
            <a:off x="2667001" y="1447800"/>
            <a:ext cx="7168301" cy="304698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  <a:scene3d>
              <a:camera prst="perspectiveRight"/>
              <a:lightRig rig="threePt" dir="t"/>
            </a:scene3d>
          </a:bodyPr>
          <a:lstStyle/>
          <a:p>
            <a:pPr marL="266700" indent="-266700" algn="ctr" eaLnBrk="1" hangingPunct="1">
              <a:spcBef>
                <a:spcPct val="50000"/>
              </a:spcBef>
              <a:defRPr/>
            </a:pPr>
            <a:r>
              <a:rPr lang="en-US" sz="9600" b="1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9600" b="1">
              <a:ln>
                <a:solidFill>
                  <a:srgbClr val="FF000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24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CA6ABA-A949-730A-92B9-EC3155A04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-17463"/>
            <a:ext cx="9018587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hỏi:</a:t>
            </a:r>
            <a:endParaRPr lang="en-US" alt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Đây là sinh vật quang tự dưỡng điển hình.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4769D1-4108-5D9E-A8E5-69DECC1D4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676275"/>
            <a:ext cx="1905000" cy="461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6E1EE2-F435-DC84-521D-0F16FFD43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1389063"/>
            <a:ext cx="9018587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Đây là quá trình phân giải các chất và giải phóng năng lượng.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 typeface="Wingdings 3" panose="050401020108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781748-381F-0059-77DF-6B81CA607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3963" y="1620838"/>
            <a:ext cx="1905000" cy="4619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 hóa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9F081E-F231-B48F-522B-0F2F4240D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2286000"/>
            <a:ext cx="86106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Đây là phương thức SV sử dụng chất vô cơ để tổng hợp các chất hữu cơ cần thiết.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 typeface="Wingdings 3" panose="050401020108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26825F-FBB5-632A-6714-D6F6E6A64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3963" y="2519363"/>
            <a:ext cx="1905000" cy="460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dưỡng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2110DF-6961-3533-89F2-B24BF3D5F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67075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Đây là giai đoạn đầu của quá trình chuyển hóa năng lượng.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921A9-7683-650B-8748-5CD99C767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9238" y="3498850"/>
            <a:ext cx="2916237" cy="4000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hợp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74EFE9-5460-8AD9-974E-80A9208D8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4148138"/>
            <a:ext cx="861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Đây là quá trình tổng hợp các chất và tích lũy năng lượng.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0C2D6A-F439-8191-D6D7-9FAE62A02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438" y="4378325"/>
            <a:ext cx="2824162" cy="4000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en-US" alt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1B76C0-E40C-1E7D-9473-F576A5C9C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4994275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Đây là giai đoạn bẻ gãy liên kết hóa học trong các chất hữu cơ để giải phóng năng lượng.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3F9FE0-4519-A637-572C-0B8519FF9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0475" y="5226050"/>
            <a:ext cx="1860550" cy="4000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giải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2AF910-F123-F88A-0607-4C58C73FD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589915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Đây là phương thức SV lấy chất hữu cơ để xây dựng cơ thể và cung năng lượng cho các hoạt động sống.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738E18-6EB3-37CF-4C0D-F27DBE62B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9238" y="6130925"/>
            <a:ext cx="2824162" cy="4000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 dưỡng</a:t>
            </a:r>
          </a:p>
        </p:txBody>
      </p:sp>
    </p:spTree>
    <p:extLst>
      <p:ext uri="{BB962C8B-B14F-4D97-AF65-F5344CB8AC3E}">
        <p14:creationId xmlns:p14="http://schemas.microsoft.com/office/powerpoint/2010/main" val="179405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2" grpId="0"/>
      <p:bldP spid="12" grpId="1"/>
      <p:bldP spid="13" grpId="0" animBg="1"/>
      <p:bldP spid="14" grpId="0"/>
      <p:bldP spid="14" grpId="1"/>
      <p:bldP spid="15" grpId="0" animBg="1"/>
      <p:bldP spid="16" grpId="0"/>
      <p:bldP spid="16" grpId="1"/>
      <p:bldP spid="17" grpId="0" animBg="1"/>
      <p:bldP spid="19" grpId="0"/>
      <p:bldP spid="19" grpId="1"/>
      <p:bldP spid="20" grpId="0" animBg="1"/>
      <p:bldP spid="21" grpId="0"/>
      <p:bldP spid="21" grpId="1"/>
      <p:bldP spid="22" grpId="0" animBg="1"/>
      <p:bldP spid="23" grpId="0"/>
      <p:bldP spid="23" grpId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3" y="4168775"/>
            <a:ext cx="9842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868738"/>
            <a:ext cx="1096963" cy="43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2814638"/>
            <a:ext cx="239395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1" y="2776538"/>
            <a:ext cx="3001963" cy="10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2259014"/>
            <a:ext cx="1992312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4" y="2160588"/>
            <a:ext cx="1455737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4" y="1838325"/>
            <a:ext cx="155892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992314"/>
            <a:ext cx="2908300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3841751"/>
            <a:ext cx="10414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1" y="3841751"/>
            <a:ext cx="1960563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678239"/>
            <a:ext cx="2035175" cy="61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295650"/>
            <a:ext cx="21558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4" y="2805113"/>
            <a:ext cx="2670175" cy="15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001838"/>
            <a:ext cx="2954338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9" y="2314575"/>
            <a:ext cx="1881187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4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8">
            <a:extLst>
              <a:ext uri="{FF2B5EF4-FFF2-40B4-BE49-F238E27FC236}">
                <a16:creationId xmlns:a16="http://schemas.microsoft.com/office/drawing/2014/main" id="{FADE6CF8-F3AB-99E8-0141-74862BE6F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32" y="2363385"/>
            <a:ext cx="2388456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  <a:sym typeface="Webdings" panose="05030102010509060703" pitchFamily="18" charset="2"/>
              </a:rPr>
              <a:t>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sẻ những thay đổi của cơ thể sau khi vận động, giải thích.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48" name="Text Box 8">
            <a:extLst>
              <a:ext uri="{FF2B5EF4-FFF2-40B4-BE49-F238E27FC236}">
                <a16:creationId xmlns:a16="http://schemas.microsoft.com/office/drawing/2014/main" id="{1D910123-468B-16EF-8EFD-302685B49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118" y="576490"/>
            <a:ext cx="3411538" cy="646112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KHỞI ĐỘNG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2532" name="Group 14">
            <a:extLst>
              <a:ext uri="{FF2B5EF4-FFF2-40B4-BE49-F238E27FC236}">
                <a16:creationId xmlns:a16="http://schemas.microsoft.com/office/drawing/2014/main" id="{4F4E450A-A5A0-15AD-35BA-96AC3D2D26BE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12192000" cy="6888163"/>
            <a:chOff x="-9684" y="-27337"/>
            <a:chExt cx="9155305" cy="6888385"/>
          </a:xfrm>
        </p:grpSpPr>
        <p:sp>
          <p:nvSpPr>
            <p:cNvPr id="22534" name="Rectangle 9">
              <a:extLst>
                <a:ext uri="{FF2B5EF4-FFF2-40B4-BE49-F238E27FC236}">
                  <a16:creationId xmlns:a16="http://schemas.microsoft.com/office/drawing/2014/main" id="{A4649A64-890B-910F-BDC6-A4A89E032AD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0271" y="6793229"/>
              <a:ext cx="9083729" cy="66309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9554DD-0605-AA89-8C4D-DC32A435ED1A}"/>
                </a:ext>
              </a:extLst>
            </p:cNvPr>
            <p:cNvSpPr txBox="1"/>
            <p:nvPr/>
          </p:nvSpPr>
          <p:spPr>
            <a:xfrm>
              <a:off x="-147" y="-27337"/>
              <a:ext cx="9145768" cy="400064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1: </a:t>
              </a:r>
              <a:r>
                <a:rPr kumimoji="0" lang="vi-VN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KHÁI QUÁT VỀ TRAO ĐỔI CHẤT VÀ CHUYẾN HOÁ NĂNG LUỢNG</a:t>
              </a: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536" name="Rectangle 9">
              <a:extLst>
                <a:ext uri="{FF2B5EF4-FFF2-40B4-BE49-F238E27FC236}">
                  <a16:creationId xmlns:a16="http://schemas.microsoft.com/office/drawing/2014/main" id="{47D0C343-DF91-BFF9-486F-35FF1CDB8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9422" y="341994"/>
              <a:ext cx="69955" cy="6516005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537" name="Rectangle 9">
              <a:extLst>
                <a:ext uri="{FF2B5EF4-FFF2-40B4-BE49-F238E27FC236}">
                  <a16:creationId xmlns:a16="http://schemas.microsoft.com/office/drawing/2014/main" id="{9672EAB0-9ADD-6CAA-93A1-7D8BB6324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684" y="345043"/>
              <a:ext cx="69955" cy="6516005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6953499057015667904 (1)">
            <a:hlinkClick r:id="" action="ppaction://media"/>
            <a:extLst>
              <a:ext uri="{FF2B5EF4-FFF2-40B4-BE49-F238E27FC236}">
                <a16:creationId xmlns:a16="http://schemas.microsoft.com/office/drawing/2014/main" id="{B8077643-4B16-AB93-DCFA-D17DC65A8E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88129" y="1426029"/>
            <a:ext cx="8757557" cy="490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8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989" y="350982"/>
            <a:ext cx="9145193" cy="1320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KHÁI QUÁT VỀ TRAO ĐỔI CHẤT VÀ CHUYỂN HÓA NĂNG LƯỢNG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24" y="1901971"/>
            <a:ext cx="11295002" cy="4203266"/>
          </a:xfrm>
        </p:spPr>
        <p:txBody>
          <a:bodyPr>
            <a:noAutofit/>
          </a:bodyPr>
          <a:lstStyle/>
          <a:p>
            <a:pPr marL="0" indent="-571500">
              <a:buFont typeface="+mj-lt"/>
              <a:buAutoNum type="romanUcPeriod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571500">
              <a:buFont typeface="+mj-lt"/>
              <a:buAutoNum type="romanUcPeriod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571500">
              <a:buFont typeface="+mj-lt"/>
              <a:buAutoNum type="romanUcPeriod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571500">
              <a:buFont typeface="+mj-lt"/>
              <a:buAutoNum type="romanUcPeriod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571500">
              <a:buFont typeface="+mj-lt"/>
              <a:buAutoNum type="romanUcPeriod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7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7680" y="1154749"/>
            <a:ext cx="11379200" cy="5703251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I/trang5</a:t>
            </a:r>
          </a:p>
          <a:p>
            <a:pPr>
              <a:lnSpc>
                <a:spcPct val="160000"/>
              </a:lnSpc>
            </a:pP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TĐC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CHNL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47067" y="294640"/>
            <a:ext cx="4043680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52" y="230909"/>
            <a:ext cx="11489728" cy="1320800"/>
          </a:xfrm>
          <a:noFill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VAI TRÒ CỦA TRAO ĐỔI CHẤT VÀ CHUYỂN HÓA NĂNG LƯỢNG Ở SINH VẬT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925" y="1893454"/>
            <a:ext cx="11092875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44546A"/>
              </a:buClr>
              <a:buSzPct val="70000"/>
              <a:buNone/>
              <a:defRPr/>
            </a:pP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200" b="1" dirty="0" smtClean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TĐC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CHNL </a:t>
            </a:r>
            <a:r>
              <a:rPr lang="en-US" sz="3200" b="1" dirty="0" err="1" smtClean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tồn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buClr>
                <a:srgbClr val="44546A"/>
              </a:buClr>
              <a:buSzPct val="70000"/>
              <a:buNone/>
              <a:defRPr/>
            </a:pP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TĐC </a:t>
            </a:r>
            <a:r>
              <a:rPr lang="en-US" sz="3200" b="1" dirty="0" err="1" smtClean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CHNL </a:t>
            </a:r>
            <a:r>
              <a:rPr lang="en-US" sz="3200" b="1" dirty="0" err="1" smtClean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cung</a:t>
            </a:r>
            <a:r>
              <a:rPr lang="en-US" sz="3200" b="1" dirty="0" smtClean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cấp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thải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thải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độc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hại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dư</a:t>
            </a:r>
            <a:r>
              <a:rPr lang="en-US" sz="32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thừa</a:t>
            </a:r>
            <a:r>
              <a:rPr lang="en-US" sz="3200" b="1" dirty="0" smtClean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ea typeface="#9Slide02 Tieu de rat dai 01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Ảnh động Powerpoint CTU">
            <a:extLst>
              <a:ext uri="{FF2B5EF4-FFF2-40B4-BE49-F238E27FC236}">
                <a16:creationId xmlns:a16="http://schemas.microsoft.com/office/drawing/2014/main" id="{A952199F-E342-4AC9-96B1-7D23B34445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7610" y="5940829"/>
            <a:ext cx="1000125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855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52" y="230909"/>
            <a:ext cx="11505430" cy="110383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DẤU HIỆU ĐẶC TRƯNG CỦA TRAO ĐỔI CHẤT VÀ CHUYỂN HÓA NĂNG LƯỢNG Ở SINH VẬT.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307"/>
          <a:stretch/>
        </p:blipFill>
        <p:spPr>
          <a:xfrm>
            <a:off x="6668656" y="1649556"/>
            <a:ext cx="5181600" cy="4299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285"/>
          <a:stretch/>
        </p:blipFill>
        <p:spPr>
          <a:xfrm>
            <a:off x="0" y="1937617"/>
            <a:ext cx="5981700" cy="3419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6145" y="5671909"/>
            <a:ext cx="27709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4072" y="6046755"/>
            <a:ext cx="277090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9254" y="2323149"/>
            <a:ext cx="10701866" cy="327501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II/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8347" y="1005840"/>
            <a:ext cx="4043680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583864"/>
              </p:ext>
            </p:extLst>
          </p:nvPr>
        </p:nvGraphicFramePr>
        <p:xfrm>
          <a:off x="355600" y="639582"/>
          <a:ext cx="2997200" cy="5919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344335914"/>
                    </a:ext>
                  </a:extLst>
                </a:gridCol>
              </a:tblGrid>
              <a:tr h="4858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814550"/>
                  </a:ext>
                </a:extLst>
              </a:tr>
              <a:tr h="16241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28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557721"/>
                  </a:ext>
                </a:extLst>
              </a:tr>
              <a:tr h="123877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3266313"/>
                  </a:ext>
                </a:extLst>
              </a:tr>
              <a:tr h="886042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1256886"/>
                  </a:ext>
                </a:extLst>
              </a:tr>
              <a:tr h="128619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335415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350789"/>
              </p:ext>
            </p:extLst>
          </p:nvPr>
        </p:nvGraphicFramePr>
        <p:xfrm>
          <a:off x="3532910" y="64291"/>
          <a:ext cx="7846290" cy="6903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6290">
                  <a:extLst>
                    <a:ext uri="{9D8B030D-6E8A-4147-A177-3AD203B41FA5}">
                      <a16:colId xmlns:a16="http://schemas.microsoft.com/office/drawing/2014/main" val="2344335914"/>
                    </a:ext>
                  </a:extLst>
                </a:gridCol>
              </a:tblGrid>
              <a:tr h="40211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814550"/>
                  </a:ext>
                </a:extLst>
              </a:tr>
              <a:tr h="6701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kumimoji="0" lang="en-US" sz="2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nhu</a:t>
                      </a: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 hormone </a:t>
                      </a:r>
                      <a:r>
                        <a:rPr kumimoji="0" lang="en-US" sz="2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sz="2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sz="2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57721"/>
                  </a:ext>
                </a:extLst>
              </a:tr>
              <a:tr h="3753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Ở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uang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</a:t>
                      </a:r>
                      <a:r>
                        <a:rPr lang="en-US" sz="23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</a:t>
                      </a:r>
                      <a:r>
                        <a:rPr lang="en-US" sz="23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266313"/>
                  </a:ext>
                </a:extLst>
              </a:tr>
              <a:tr h="57159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r>
                        <a:rPr lang="en-US" sz="2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mồ</a:t>
                      </a:r>
                      <a:r>
                        <a:rPr lang="en-US" sz="2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hôi</a:t>
                      </a:r>
                      <a:r>
                        <a:rPr lang="en-US" sz="2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endParaRPr lang="en-US" sz="2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256886"/>
                  </a:ext>
                </a:extLst>
              </a:tr>
              <a:tr h="6701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Ở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ệ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</a:t>
                      </a:r>
                      <a:r>
                        <a:rPr lang="en-US" sz="23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354150"/>
                  </a:ext>
                </a:extLst>
              </a:tr>
              <a:tr h="6701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Ở</a:t>
                      </a:r>
                      <a:r>
                        <a:rPr lang="en-US" sz="2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3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uang</a:t>
                      </a:r>
                      <a:r>
                        <a:rPr lang="en-US" sz="2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</a:t>
                      </a:r>
                      <a:r>
                        <a:rPr lang="en-US" sz="2300" baseline="-25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</a:t>
                      </a:r>
                      <a:r>
                        <a:rPr lang="en-US" sz="2300" baseline="-25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2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</a:t>
                      </a:r>
                      <a:r>
                        <a:rPr lang="en-US" sz="2300" baseline="-25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O, ion </a:t>
                      </a:r>
                      <a:r>
                        <a:rPr lang="en-US" sz="2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endParaRPr lang="en-US" sz="2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3658406"/>
                  </a:ext>
                </a:extLst>
              </a:tr>
              <a:tr h="61555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f.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rây</a:t>
                      </a:r>
                      <a:endParaRPr lang="en-U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402105"/>
                  </a:ext>
                </a:extLst>
              </a:tr>
              <a:tr h="79335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phóng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969935"/>
                  </a:ext>
                </a:extLst>
              </a:tr>
              <a:tr h="113417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h.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lũy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168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8282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2">
      <a:majorFont>
        <a:latin typeface="#9Slide02 Tieu de rat dai 01"/>
        <a:ea typeface=""/>
        <a:cs typeface=""/>
      </a:majorFont>
      <a:minorFont>
        <a:latin typeface="#9Slide02 Tieu de rat dai 01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665</TotalTime>
  <Words>1869</Words>
  <Application>Microsoft Office PowerPoint</Application>
  <PresentationFormat>Widescreen</PresentationFormat>
  <Paragraphs>186</Paragraphs>
  <Slides>29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#9Slide02 Tieu de rat dai 01</vt:lpstr>
      <vt:lpstr>Arial</vt:lpstr>
      <vt:lpstr>Calibri</vt:lpstr>
      <vt:lpstr>Tahoma</vt:lpstr>
      <vt:lpstr>Times New Roman</vt:lpstr>
      <vt:lpstr>Trebuchet MS</vt:lpstr>
      <vt:lpstr>Webdings</vt:lpstr>
      <vt:lpstr>Wingdings</vt:lpstr>
      <vt:lpstr>Wingdings 3</vt:lpstr>
      <vt:lpstr>Facet</vt:lpstr>
      <vt:lpstr>1_Office Theme</vt:lpstr>
      <vt:lpstr>Office Theme</vt:lpstr>
      <vt:lpstr>Default Design</vt:lpstr>
      <vt:lpstr>PowerPoint Presentation</vt:lpstr>
      <vt:lpstr>Chương 1: TRAO ĐỔI CHẤT VÀ CHUYỂN HÓA NĂNG LƯỢNG Ở SINH VẬT</vt:lpstr>
      <vt:lpstr>PowerPoint Presentation</vt:lpstr>
      <vt:lpstr>BÀI 1: KHÁI QUÁT VỀ TRAO ĐỔI CHẤT VÀ CHUYỂN HÓA NĂNG LƯỢNG  </vt:lpstr>
      <vt:lpstr>PowerPoint Presentation</vt:lpstr>
      <vt:lpstr>I. VAI TRÒ CỦA TRAO ĐỔI CHẤT VÀ CHUYỂN HÓA NĂNG LƯỢNG Ở SINH VẬT</vt:lpstr>
      <vt:lpstr>II. CÁC DẤU HIỆU ĐẶC TRƯNG CỦA TRAO ĐỔI CHẤT VÀ CHUYỂN HÓA NĂNG LƯỢNG Ở SINH VẬT.</vt:lpstr>
      <vt:lpstr>PowerPoint Presentation</vt:lpstr>
      <vt:lpstr>PowerPoint Presentation</vt:lpstr>
      <vt:lpstr>II. CÁC DẤU HIỆU ĐẶC TRƯNG CỦA TRAO ĐỔI CHẤT VÀ CHUYỂN HÓA NĂNG LƯỢNG Ở SINH VẬT.</vt:lpstr>
      <vt:lpstr>II. CÁC DẤU HIỆU ĐẶC TRƯNG CỦA TRAO ĐỔI CHẤT VÀ CHUYỂN HÓA NĂNG LƯỢNG Ở SINH VẬT.</vt:lpstr>
      <vt:lpstr>II. CÁC DẤU HIỆU ĐẶC TRƯNG CỦA TRAO ĐỔI CHẤT VÀ CHUYỂN HÓA NĂNG LƯỢNG Ở SINH VẬT.</vt:lpstr>
      <vt:lpstr>II. CÁC DẤU HIỆU ĐẶC TRƯNG CỦA TRAO ĐỔI CHẤT VÀ CHUYỂN HÓA NĂNG LƯỢNG Ở SINH VẬT.</vt:lpstr>
      <vt:lpstr>III. CÁC GIAI ĐOẠN CHUYỂN HÓA NĂNG LƯỢNG TRONG SINH GIỚI</vt:lpstr>
      <vt:lpstr>PowerPoint Presentation</vt:lpstr>
      <vt:lpstr>PowerPoint Presentation</vt:lpstr>
      <vt:lpstr>PowerPoint Presentation</vt:lpstr>
      <vt:lpstr>III. CÁC GIAI ĐOẠN CHUYỂN HÓA NĂNG LƯỢNG TRONG SINH GIỚI</vt:lpstr>
      <vt:lpstr>III. CÁC GIAI ĐOẠN CHUYỂN HÓA NĂNG LƯỢNG TRONG SINH GIỚI</vt:lpstr>
      <vt:lpstr>IV.  MỐI QUAN HỆ GIỮA TRAO ĐỔI CHẤT VÀ CHUYỂN HÓA NĂNG LƯỢNG Ở CẤP TẾ BÀO VÀ CƠ THỂ</vt:lpstr>
      <vt:lpstr>NHIỆM VỤ</vt:lpstr>
      <vt:lpstr>IV.  MỐI QUAN HỆ GIỮA TRAO ĐỔI CHẤT VÀ CHUYỂN HÓA NĂNG LƯỢNG Ở CẤP TẾ BÀO VÀ CƠ THỂ</vt:lpstr>
      <vt:lpstr>IV.  MỐI QUAN HỆ GIỮA TRAO ĐỔI CHẤT VÀ CHUYỂN HÓA NĂNG LƯỢNG Ở CẤP TẾ BÀO VÀ CƠ THỂ</vt:lpstr>
      <vt:lpstr>V. CÁC PHƯƠNG THỨC TRAO ĐỔI CHẤT VÀ CHUYỂN HÓA NĂNG LƯỢNG Ở CẤP TẾ BÀO VÀ CƠ THỂ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1: TRAO ĐỔI CHẤT VÀ CHUYỂN HÓA NĂNG LƯỢNG Ở SINH VẬT</dc:title>
  <dc:creator>Admin</dc:creator>
  <cp:lastModifiedBy>Admin</cp:lastModifiedBy>
  <cp:revision>43</cp:revision>
  <dcterms:created xsi:type="dcterms:W3CDTF">2023-08-08T07:24:20Z</dcterms:created>
  <dcterms:modified xsi:type="dcterms:W3CDTF">2023-09-11T06:27:08Z</dcterms:modified>
</cp:coreProperties>
</file>