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7" r:id="rId2"/>
    <p:sldId id="267" r:id="rId3"/>
    <p:sldId id="258" r:id="rId4"/>
    <p:sldId id="268" r:id="rId5"/>
    <p:sldId id="269" r:id="rId6"/>
    <p:sldId id="270" r:id="rId7"/>
    <p:sldId id="273" r:id="rId8"/>
    <p:sldId id="271" r:id="rId9"/>
    <p:sldId id="272" r:id="rId10"/>
    <p:sldId id="262" r:id="rId11"/>
    <p:sldId id="274" r:id="rId12"/>
    <p:sldId id="261" r:id="rId13"/>
    <p:sldId id="260" r:id="rId14"/>
    <p:sldId id="275" r:id="rId15"/>
    <p:sldId id="263" r:id="rId16"/>
    <p:sldId id="277" r:id="rId17"/>
    <p:sldId id="265" r:id="rId18"/>
    <p:sldId id="278" r:id="rId19"/>
    <p:sldId id="279" r:id="rId20"/>
    <p:sldId id="280" r:id="rId21"/>
    <p:sldId id="281" r:id="rId22"/>
    <p:sldId id="264" r:id="rId23"/>
    <p:sldId id="276" r:id="rId24"/>
    <p:sldId id="282" r:id="rId25"/>
    <p:sldId id="259" r:id="rId26"/>
    <p:sldId id="283" r:id="rId27"/>
  </p:sldIdLst>
  <p:sldSz cx="18288000" cy="10287000"/>
  <p:notesSz cx="6858000" cy="9144000"/>
  <p:embeddedFontLst>
    <p:embeddedFont>
      <p:font typeface="Calibri"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866255"/>
    <a:srgbClr val="A48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516"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2EC4E-6C49-4834-AFE1-2702C4352903}"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98F04-5B7F-438E-BF3A-B1F3D96B7D90}" type="slidenum">
              <a:rPr lang="en-US" smtClean="0"/>
              <a:t>‹#›</a:t>
            </a:fld>
            <a:endParaRPr lang="en-US"/>
          </a:p>
        </p:txBody>
      </p:sp>
    </p:spTree>
    <p:extLst>
      <p:ext uri="{BB962C8B-B14F-4D97-AF65-F5344CB8AC3E}">
        <p14:creationId xmlns:p14="http://schemas.microsoft.com/office/powerpoint/2010/main" val="394495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98F04-5B7F-438E-BF3A-B1F3D96B7D90}" type="slidenum">
              <a:rPr lang="en-US" smtClean="0"/>
              <a:t>17</a:t>
            </a:fld>
            <a:endParaRPr lang="en-US"/>
          </a:p>
        </p:txBody>
      </p:sp>
    </p:spTree>
    <p:extLst>
      <p:ext uri="{BB962C8B-B14F-4D97-AF65-F5344CB8AC3E}">
        <p14:creationId xmlns:p14="http://schemas.microsoft.com/office/powerpoint/2010/main" val="155001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98F04-5B7F-438E-BF3A-B1F3D96B7D90}" type="slidenum">
              <a:rPr lang="en-US" smtClean="0"/>
              <a:t>19</a:t>
            </a:fld>
            <a:endParaRPr lang="en-US"/>
          </a:p>
        </p:txBody>
      </p:sp>
    </p:spTree>
    <p:extLst>
      <p:ext uri="{BB962C8B-B14F-4D97-AF65-F5344CB8AC3E}">
        <p14:creationId xmlns:p14="http://schemas.microsoft.com/office/powerpoint/2010/main" val="172490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image" Target="../media/image24.svg"/></Relationships>
</file>

<file path=ppt/slides/_rels/slide10.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34.svg"/><Relationship Id="rId2"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png"/><Relationship Id="rId19" Type="http://schemas.openxmlformats.org/officeDocument/2006/relationships/image" Target="../media/image49.sv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1" Type="http://schemas.openxmlformats.org/officeDocument/2006/relationships/image" Target="../media/image59.svg"/><Relationship Id="rId7" Type="http://schemas.openxmlformats.org/officeDocument/2006/relationships/image" Target="../media/image42.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9.png"/><Relationship Id="rId2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7.xml"/><Relationship Id="rId15" Type="http://schemas.openxmlformats.org/officeDocument/2006/relationships/image" Target="../media/image29.png"/><Relationship Id="rId4" Type="http://schemas.openxmlformats.org/officeDocument/2006/relationships/image" Target="../media/image8.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7" Type="http://schemas.openxmlformats.org/officeDocument/2006/relationships/image" Target="../media/image42.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3.png"/><Relationship Id="rId9" Type="http://schemas.openxmlformats.org/officeDocument/2006/relationships/image" Target="../media/image24.svg"/></Relationships>
</file>

<file path=ppt/slides/_rels/slide17.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9.svg"/><Relationship Id="rId15" Type="http://schemas.openxmlformats.org/officeDocument/2006/relationships/image" Target="../media/image31.jpeg"/><Relationship Id="rId1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2.sv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7.jpeg"/><Relationship Id="rId10" Type="http://schemas.openxmlformats.org/officeDocument/2006/relationships/image" Target="../media/image3.png"/><Relationship Id="rId9" Type="http://schemas.openxmlformats.org/officeDocument/2006/relationships/image" Target="../media/image24.svg"/></Relationships>
</file>

<file path=ppt/slides/_rels/slide19.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7.svg"/><Relationship Id="rId7" Type="http://schemas.openxmlformats.org/officeDocument/2006/relationships/image" Target="../media/image51.sv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7" Type="http://schemas.openxmlformats.org/officeDocument/2006/relationships/image" Target="../media/image22.svg"/><Relationship Id="rId12"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30.jpeg"/><Relationship Id="rId10" Type="http://schemas.openxmlformats.org/officeDocument/2006/relationships/image" Target="../media/image3.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34.svg"/><Relationship Id="rId2" Type="http://schemas.openxmlformats.org/officeDocument/2006/relationships/image" Target="../media/image15.png"/><Relationship Id="rId20" Type="http://schemas.openxmlformats.org/officeDocument/2006/relationships/image" Target="../media/image23.png"/><Relationship Id="rId1" Type="http://schemas.openxmlformats.org/officeDocument/2006/relationships/slideLayout" Target="../slideLayouts/slideLayout7.xml"/><Relationship Id="rId19" Type="http://schemas.openxmlformats.org/officeDocument/2006/relationships/image" Target="../media/image49.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6.jpeg"/><Relationship Id="rId21" Type="http://schemas.openxmlformats.org/officeDocument/2006/relationships/image" Target="../media/image59.svg"/><Relationship Id="rId7" Type="http://schemas.openxmlformats.org/officeDocument/2006/relationships/image" Target="../media/image14.pn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svg"/><Relationship Id="rId7" Type="http://schemas.openxmlformats.org/officeDocument/2006/relationships/image" Target="../media/image43.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9.svg"/></Relationships>
</file>

<file path=ppt/slides/_rels/slide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7.svg"/><Relationship Id="rId7" Type="http://schemas.openxmlformats.org/officeDocument/2006/relationships/image" Target="../media/image51.sv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49.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7" Type="http://schemas.openxmlformats.org/officeDocument/2006/relationships/image" Target="../media/image42.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6.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1"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23" Type="http://schemas.openxmlformats.org/officeDocument/2006/relationships/image" Target="../media/image19.png"/><Relationship Id="rId22" Type="http://schemas.openxmlformats.org/officeDocument/2006/relationships/image" Target="../media/image12.jpeg"/></Relationships>
</file>

<file path=ppt/slides/_rels/slide8.xml.rels><?xml version="1.0" encoding="UTF-8" standalone="yes"?>
<Relationships xmlns="http://schemas.openxmlformats.org/package/2006/relationships"><Relationship Id="rId13" Type="http://schemas.openxmlformats.org/officeDocument/2006/relationships/image" Target="../media/image57.svg"/><Relationship Id="rId3" Type="http://schemas.openxmlformats.org/officeDocument/2006/relationships/image" Target="../media/image28.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1.png"/><Relationship Id="rId14" Type="http://schemas.openxmlformats.org/officeDocument/2006/relationships/image" Target="../media/image22.png"/><Relationship Id="rId9" Type="http://schemas.openxmlformats.org/officeDocument/2006/relationships/image" Target="../media/image4.sv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8.svg"/><Relationship Id="rId7" Type="http://schemas.openxmlformats.org/officeDocument/2006/relationships/image" Target="../media/image42.sv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CBBB"/>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9685" y="520868"/>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343" y="7345898"/>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4" name="TextBox 23"/>
          <p:cNvSpPr txBox="1"/>
          <p:nvPr/>
        </p:nvSpPr>
        <p:spPr>
          <a:xfrm>
            <a:off x="5216606" y="995418"/>
            <a:ext cx="7397588"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KHỞI ĐỘNG</a:t>
            </a:r>
            <a:endParaRPr lang="en-US" sz="60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3699685" y="2107433"/>
            <a:ext cx="11489143" cy="1824923"/>
          </a:xfrm>
          <a:prstGeom prst="rect">
            <a:avLst/>
          </a:prstGeom>
        </p:spPr>
        <p:txBody>
          <a:bodyPr wrap="square">
            <a:spAutoFit/>
          </a:bodyPr>
          <a:lstStyle/>
          <a:p>
            <a:pPr algn="ctr">
              <a:lnSpc>
                <a:spcPct val="150000"/>
              </a:lnSpc>
              <a:spcAft>
                <a:spcPts val="1000"/>
              </a:spcAft>
            </a:pPr>
            <a:r>
              <a:rPr lang="vi-VN" sz="4000" b="1" dirty="0">
                <a:solidFill>
                  <a:srgbClr val="0070C0"/>
                </a:solidFill>
                <a:latin typeface="Arial" panose="020B0604020202020204" pitchFamily="34" charset="0"/>
                <a:cs typeface="Arial" panose="020B0604020202020204" pitchFamily="34" charset="0"/>
              </a:rPr>
              <a:t>Em hãy cho biết sự khác nhau về môi trường sống của cây cà chua trong Hình 6.1A và 6.1B.</a:t>
            </a:r>
            <a:endParaRPr lang="vi-VN" sz="4000" b="1" dirty="0">
              <a:solidFill>
                <a:srgbClr val="0070C0"/>
              </a:solidFill>
              <a:effectLst/>
              <a:latin typeface="Arial" panose="020B0604020202020204" pitchFamily="34" charset="0"/>
              <a:cs typeface="Arial" panose="020B0604020202020204" pitchFamily="34" charset="0"/>
            </a:endParaRPr>
          </a:p>
        </p:txBody>
      </p:sp>
      <p:pic>
        <p:nvPicPr>
          <p:cNvPr id="26" name="image23.png" descr="A picture containing text, indoor&#10;&#10;Description automatically generated"/>
          <p:cNvPicPr preferRelativeResize="0"/>
          <p:nvPr/>
        </p:nvPicPr>
        <p:blipFill>
          <a:blip r:embed="rId11"/>
          <a:srcRect/>
          <a:stretch>
            <a:fillRect/>
          </a:stretch>
        </p:blipFill>
        <p:spPr>
          <a:xfrm>
            <a:off x="4572000" y="4409627"/>
            <a:ext cx="8686800" cy="5067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81344" flipH="1">
            <a:off x="14981126" y="677907"/>
            <a:ext cx="2466803" cy="1807108"/>
          </a:xfrm>
          <a:prstGeom prst="rect">
            <a:avLst/>
          </a:prstGeom>
        </p:spPr>
      </p:pic>
      <p:sp>
        <p:nvSpPr>
          <p:cNvPr id="12" name="Rectangle 11"/>
          <p:cNvSpPr/>
          <p:nvPr/>
        </p:nvSpPr>
        <p:spPr>
          <a:xfrm>
            <a:off x="2381250" y="7777936"/>
            <a:ext cx="14733640" cy="1107996"/>
          </a:xfrm>
          <a:prstGeom prst="rect">
            <a:avLst/>
          </a:prstGeom>
        </p:spPr>
        <p:txBody>
          <a:bodyPr wrap="square">
            <a:spAutoFit/>
          </a:bodyPr>
          <a:lstStyle/>
          <a:p>
            <a:pPr>
              <a:lnSpc>
                <a:spcPct val="150000"/>
              </a:lnSpc>
              <a:spcAft>
                <a:spcPts val="1000"/>
              </a:spcAft>
            </a:pPr>
            <a:r>
              <a:rPr lang="vi-VN" sz="4400" b="1" dirty="0">
                <a:solidFill>
                  <a:srgbClr val="FF0000"/>
                </a:solidFill>
                <a:latin typeface="Arial" panose="020B0604020202020204" pitchFamily="34" charset="0"/>
                <a:cs typeface="Arial" panose="020B0604020202020204" pitchFamily="34" charset="0"/>
              </a:rPr>
              <a:t>Tại sao phải loại bỏ tanin và lignin ra khỏi mụn dừa? </a:t>
            </a:r>
            <a:endParaRPr lang="vi-VN" sz="4400" b="1" dirty="0">
              <a:solidFill>
                <a:srgbClr val="FF0000"/>
              </a:solidFill>
              <a:effectLst/>
              <a:latin typeface="Arial" panose="020B0604020202020204" pitchFamily="34" charset="0"/>
              <a:cs typeface="Arial" panose="020B0604020202020204" pitchFamily="34" charset="0"/>
            </a:endParaRPr>
          </a:p>
        </p:txBody>
      </p:sp>
      <p:pic>
        <p:nvPicPr>
          <p:cNvPr id="4098" name="Picture 2" descr="Phân biệt Mụn dừa - sợi xơ dừa và mảnh vụn dừa - Thế giới giá thể, đất  trồng câ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208" y="1643965"/>
            <a:ext cx="10020300" cy="52567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68699" y="614131"/>
            <a:ext cx="3449949" cy="3023410"/>
          </a:xfrm>
          <a:prstGeom prst="rect">
            <a:avLst/>
          </a:prstGeom>
        </p:spPr>
      </p:pic>
      <p:pic>
        <p:nvPicPr>
          <p:cNvPr id="16"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88092" y="6518645"/>
            <a:ext cx="2294777" cy="3244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81344">
            <a:off x="274653" y="554256"/>
            <a:ext cx="2283935" cy="180710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5397296" y="4575632"/>
            <a:ext cx="2958666" cy="5689743"/>
          </a:xfrm>
          <a:prstGeom prst="rect">
            <a:avLst/>
          </a:prstGeom>
        </p:spPr>
      </p:pic>
      <p:sp>
        <p:nvSpPr>
          <p:cNvPr id="5" name="Rectangle 4"/>
          <p:cNvSpPr/>
          <p:nvPr/>
        </p:nvSpPr>
        <p:spPr>
          <a:xfrm>
            <a:off x="2057400" y="2365444"/>
            <a:ext cx="13792200" cy="5632311"/>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en-US" sz="4000" b="1" dirty="0">
                <a:solidFill>
                  <a:srgbClr val="000000"/>
                </a:solidFill>
                <a:latin typeface="Arial" panose="020B0604020202020204" pitchFamily="34" charset="0"/>
                <a:cs typeface="Arial" panose="020B0604020202020204" pitchFamily="34" charset="0"/>
              </a:rPr>
              <a:t>C</a:t>
            </a:r>
            <a:r>
              <a:rPr lang="vi-VN" sz="4000" b="1" dirty="0" smtClean="0">
                <a:solidFill>
                  <a:srgbClr val="000000"/>
                </a:solidFill>
                <a:latin typeface="Arial" panose="020B0604020202020204" pitchFamily="34" charset="0"/>
                <a:cs typeface="Arial" panose="020B0604020202020204" pitchFamily="34" charset="0"/>
              </a:rPr>
              <a:t>ần </a:t>
            </a:r>
            <a:r>
              <a:rPr lang="vi-VN" sz="4000" b="1" dirty="0">
                <a:solidFill>
                  <a:srgbClr val="000000"/>
                </a:solidFill>
                <a:latin typeface="Arial" panose="020B0604020202020204" pitchFamily="34" charset="0"/>
                <a:cs typeface="Arial" panose="020B0604020202020204" pitchFamily="34" charset="0"/>
              </a:rPr>
              <a:t>xử </a:t>
            </a:r>
            <a:r>
              <a:rPr lang="vi-VN" sz="4000" b="1" dirty="0" smtClean="0">
                <a:latin typeface="Arial" panose="020B0604020202020204" pitchFamily="34" charset="0"/>
                <a:cs typeface="Arial" panose="020B0604020202020204" pitchFamily="34" charset="0"/>
              </a:rPr>
              <a:t>lý</a:t>
            </a:r>
            <a:r>
              <a:rPr lang="en-US" sz="4000" b="1" dirty="0" smtClean="0">
                <a:solidFill>
                  <a:srgbClr val="000000"/>
                </a:solidFill>
                <a:latin typeface="Arial" panose="020B0604020202020204" pitchFamily="34" charset="0"/>
                <a:cs typeface="Arial" panose="020B0604020202020204" pitchFamily="34" charset="0"/>
              </a:rPr>
              <a:t>,</a:t>
            </a:r>
            <a:r>
              <a:rPr lang="vi-VN" sz="4000" b="1" dirty="0" smtClean="0">
                <a:solidFill>
                  <a:srgbClr val="000000"/>
                </a:solidFill>
                <a:latin typeface="Arial" panose="020B0604020202020204" pitchFamily="34" charset="0"/>
                <a:cs typeface="Arial" panose="020B0604020202020204" pitchFamily="34" charset="0"/>
              </a:rPr>
              <a:t> </a:t>
            </a:r>
            <a:r>
              <a:rPr lang="vi-VN" sz="4000" b="1" dirty="0">
                <a:solidFill>
                  <a:srgbClr val="000000"/>
                </a:solidFill>
                <a:latin typeface="Arial" panose="020B0604020202020204" pitchFamily="34" charset="0"/>
                <a:cs typeface="Arial" panose="020B0604020202020204" pitchFamily="34" charset="0"/>
              </a:rPr>
              <a:t>tách tanin và lignin ra khỏi mụn dừa vì </a:t>
            </a:r>
            <a:r>
              <a:rPr lang="vi-VN" sz="4000" b="1" dirty="0">
                <a:solidFill>
                  <a:srgbClr val="FF0000"/>
                </a:solidFill>
                <a:latin typeface="Arial" panose="020B0604020202020204" pitchFamily="34" charset="0"/>
                <a:cs typeface="Arial" panose="020B0604020202020204" pitchFamily="34" charset="0"/>
              </a:rPr>
              <a:t>2 chất này cản trở sự trao đổi chất của bộ rễ, gây ảnh hưởng xấu đến cây trồng</a:t>
            </a:r>
            <a:r>
              <a:rPr lang="vi-VN" sz="4000" b="1" dirty="0">
                <a:solidFill>
                  <a:srgbClr val="000000"/>
                </a:solidFill>
                <a:latin typeface="Arial" panose="020B0604020202020204" pitchFamily="34" charset="0"/>
                <a:cs typeface="Arial" panose="020B0604020202020204" pitchFamily="34" charset="0"/>
              </a:rPr>
              <a:t>. </a:t>
            </a:r>
            <a:endParaRPr lang="vi-VN" sz="4000" b="1" dirty="0">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b="1" dirty="0" smtClean="0">
                <a:solidFill>
                  <a:srgbClr val="000000"/>
                </a:solidFill>
                <a:latin typeface="Arial" panose="020B0604020202020204" pitchFamily="34" charset="0"/>
                <a:cs typeface="Arial" panose="020B0604020202020204" pitchFamily="34" charset="0"/>
              </a:rPr>
              <a:t>Sau </a:t>
            </a:r>
            <a:r>
              <a:rPr lang="vi-VN" sz="4000" b="1" dirty="0">
                <a:solidFill>
                  <a:srgbClr val="000000"/>
                </a:solidFill>
                <a:latin typeface="Arial" panose="020B0604020202020204" pitchFamily="34" charset="0"/>
                <a:cs typeface="Arial" panose="020B0604020202020204" pitchFamily="34" charset="0"/>
              </a:rPr>
              <a:t>khi </a:t>
            </a:r>
            <a:r>
              <a:rPr lang="vi-VN" sz="4000" b="1" dirty="0" smtClean="0">
                <a:solidFill>
                  <a:srgbClr val="000000"/>
                </a:solidFill>
                <a:latin typeface="Arial" panose="020B0604020202020204" pitchFamily="34" charset="0"/>
                <a:cs typeface="Arial" panose="020B0604020202020204" pitchFamily="34" charset="0"/>
              </a:rPr>
              <a:t>xử </a:t>
            </a:r>
            <a:r>
              <a:rPr lang="vi-VN" sz="4000" b="1" dirty="0">
                <a:latin typeface="Arial" panose="020B0604020202020204" pitchFamily="34" charset="0"/>
                <a:cs typeface="Arial" panose="020B0604020202020204" pitchFamily="34" charset="0"/>
              </a:rPr>
              <a:t>lý</a:t>
            </a:r>
            <a:r>
              <a:rPr lang="vi-VN" sz="4000" b="1" dirty="0">
                <a:solidFill>
                  <a:srgbClr val="000000"/>
                </a:solidFill>
                <a:latin typeface="Arial" panose="020B0604020202020204" pitchFamily="34" charset="0"/>
                <a:cs typeface="Arial" panose="020B0604020202020204" pitchFamily="34" charset="0"/>
              </a:rPr>
              <a:t> tanin và </a:t>
            </a:r>
            <a:r>
              <a:rPr lang="vi-VN" sz="4000" b="1" dirty="0" smtClean="0">
                <a:solidFill>
                  <a:srgbClr val="000000"/>
                </a:solidFill>
                <a:latin typeface="Arial" panose="020B0604020202020204" pitchFamily="34" charset="0"/>
                <a:cs typeface="Arial" panose="020B0604020202020204" pitchFamily="34" charset="0"/>
              </a:rPr>
              <a:t>lignin</a:t>
            </a:r>
            <a:r>
              <a:rPr lang="en-US" sz="4000" b="1" dirty="0" smtClean="0">
                <a:solidFill>
                  <a:srgbClr val="000000"/>
                </a:solidFill>
                <a:latin typeface="Arial" panose="020B0604020202020204" pitchFamily="34" charset="0"/>
                <a:cs typeface="Arial" panose="020B0604020202020204" pitchFamily="34" charset="0"/>
              </a:rPr>
              <a:t>, </a:t>
            </a:r>
            <a:r>
              <a:rPr lang="en-US" sz="4000" b="1" dirty="0" smtClean="0">
                <a:solidFill>
                  <a:srgbClr val="FF0000"/>
                </a:solidFill>
                <a:latin typeface="Arial" panose="020B0604020202020204" pitchFamily="34" charset="0"/>
                <a:cs typeface="Arial" panose="020B0604020202020204" pitchFamily="34" charset="0"/>
              </a:rPr>
              <a:t>ta</a:t>
            </a:r>
            <a:r>
              <a:rPr lang="vi-VN" sz="4000" b="1" dirty="0" smtClean="0">
                <a:solidFill>
                  <a:srgbClr val="FF0000"/>
                </a:solidFill>
                <a:latin typeface="Arial" panose="020B0604020202020204" pitchFamily="34" charset="0"/>
                <a:cs typeface="Arial" panose="020B0604020202020204" pitchFamily="34" charset="0"/>
              </a:rPr>
              <a:t> </a:t>
            </a:r>
            <a:r>
              <a:rPr lang="vi-VN" sz="4000" b="1" dirty="0">
                <a:solidFill>
                  <a:srgbClr val="FF0000"/>
                </a:solidFill>
                <a:latin typeface="Arial" panose="020B0604020202020204" pitchFamily="34" charset="0"/>
                <a:cs typeface="Arial" panose="020B0604020202020204" pitchFamily="34" charset="0"/>
              </a:rPr>
              <a:t>có thể sử dụng làm giá thể </a:t>
            </a:r>
            <a:r>
              <a:rPr lang="vi-VN" sz="4000" b="1" dirty="0">
                <a:solidFill>
                  <a:srgbClr val="000000"/>
                </a:solidFill>
                <a:latin typeface="Arial" panose="020B0604020202020204" pitchFamily="34" charset="0"/>
                <a:cs typeface="Arial" panose="020B0604020202020204" pitchFamily="34" charset="0"/>
              </a:rPr>
              <a:t>hoặc phối trộn với các vật liệu khác thành giá thể tuỳ theo loại cây trồng. </a:t>
            </a:r>
            <a:endParaRPr lang="vi-VN" sz="4000" b="1" dirty="0">
              <a:effectLst/>
              <a:latin typeface="Arial" panose="020B0604020202020204" pitchFamily="34" charset="0"/>
              <a:cs typeface="Arial" panose="020B0604020202020204" pitchFamily="34" charset="0"/>
            </a:endParaRPr>
          </a:p>
        </p:txBody>
      </p:sp>
      <p:pic>
        <p:nvPicPr>
          <p:cNvPr id="9"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9527" y="5966118"/>
            <a:ext cx="2057400" cy="4114800"/>
          </a:xfrm>
          <a:prstGeom prst="rect">
            <a:avLst/>
          </a:prstGeom>
        </p:spPr>
      </p:pic>
    </p:spTree>
    <p:extLst>
      <p:ext uri="{BB962C8B-B14F-4D97-AF65-F5344CB8AC3E}">
        <p14:creationId xmlns:p14="http://schemas.microsoft.com/office/powerpoint/2010/main" val="1033660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00348"/>
            <a:ext cx="17526000" cy="964375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24937" y="6576868"/>
            <a:ext cx="2812955" cy="371013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773400" y="0"/>
            <a:ext cx="2831090" cy="2114376"/>
          </a:xfrm>
          <a:prstGeom prst="rect">
            <a:avLst/>
          </a:prstGeom>
        </p:spPr>
      </p:pic>
      <p:sp>
        <p:nvSpPr>
          <p:cNvPr id="17" name="Rectangle 16"/>
          <p:cNvSpPr/>
          <p:nvPr/>
        </p:nvSpPr>
        <p:spPr>
          <a:xfrm>
            <a:off x="1036320" y="853441"/>
            <a:ext cx="15727680" cy="8516100"/>
          </a:xfrm>
          <a:prstGeom prst="rect">
            <a:avLst/>
          </a:prstGeom>
        </p:spPr>
        <p:txBody>
          <a:bodyPr wrap="square">
            <a:spAutoFit/>
          </a:bodyPr>
          <a:lstStyle/>
          <a:p>
            <a:pPr algn="ctr">
              <a:lnSpc>
                <a:spcPct val="150000"/>
              </a:lnSpc>
              <a:spcAft>
                <a:spcPts val="0"/>
              </a:spcAft>
            </a:pPr>
            <a:r>
              <a:rPr lang="vi-VN" sz="4400" b="1" dirty="0">
                <a:solidFill>
                  <a:srgbClr val="FF0000"/>
                </a:solidFill>
                <a:latin typeface="Arial" panose="020B0604020202020204" pitchFamily="34" charset="0"/>
                <a:cs typeface="Arial" panose="020B0604020202020204" pitchFamily="34" charset="0"/>
              </a:rPr>
              <a:t>Tác dụng của viên nén xơ </a:t>
            </a:r>
            <a:r>
              <a:rPr lang="vi-VN" sz="4400" b="1" dirty="0" smtClean="0">
                <a:solidFill>
                  <a:srgbClr val="FF0000"/>
                </a:solidFill>
                <a:latin typeface="Arial" panose="020B0604020202020204" pitchFamily="34" charset="0"/>
                <a:cs typeface="Arial" panose="020B0604020202020204" pitchFamily="34" charset="0"/>
              </a:rPr>
              <a:t>dừa</a:t>
            </a:r>
            <a:endParaRPr lang="vi-VN" sz="4400" b="1" dirty="0">
              <a:solidFill>
                <a:srgbClr val="FF000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Chứa </a:t>
            </a:r>
            <a:r>
              <a:rPr lang="vi-VN" sz="4000" dirty="0">
                <a:solidFill>
                  <a:srgbClr val="000000"/>
                </a:solidFill>
                <a:latin typeface="Arial" panose="020B0604020202020204" pitchFamily="34" charset="0"/>
                <a:cs typeface="Arial" panose="020B0604020202020204" pitchFamily="34" charset="0"/>
              </a:rPr>
              <a:t>nhiều chất dinh dưỡng tốt cho quá trình hạt </a:t>
            </a:r>
            <a:r>
              <a:rPr lang="vi-VN" sz="4000" dirty="0">
                <a:latin typeface="Arial" panose="020B0604020202020204" pitchFamily="34" charset="0"/>
                <a:cs typeface="Arial" panose="020B0604020202020204" pitchFamily="34" charset="0"/>
              </a:rPr>
              <a:t>nảy</a:t>
            </a:r>
            <a:r>
              <a:rPr lang="vi-VN" sz="4000" dirty="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mầm</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endParaRPr lang="en-US" sz="40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70C0"/>
                </a:solidFill>
                <a:latin typeface="Arial" panose="020B0604020202020204" pitchFamily="34" charset="0"/>
                <a:cs typeface="Arial" panose="020B0604020202020204" pitchFamily="34" charset="0"/>
              </a:rPr>
              <a:t>Sử dụng viên nén sẽ tiết kiệm chi phí nhân công (không có </a:t>
            </a:r>
            <a:r>
              <a:rPr lang="en-US" sz="4000" dirty="0">
                <a:solidFill>
                  <a:srgbClr val="0070C0"/>
                </a:solidFill>
                <a:latin typeface="Arial" panose="020B0604020202020204" pitchFamily="34" charset="0"/>
                <a:cs typeface="Arial" panose="020B0604020202020204" pitchFamily="34" charset="0"/>
              </a:rPr>
              <a:t/>
            </a:r>
            <a:br>
              <a:rPr lang="en-US" sz="4000" dirty="0">
                <a:solidFill>
                  <a:srgbClr val="0070C0"/>
                </a:solidFill>
                <a:latin typeface="Arial" panose="020B0604020202020204" pitchFamily="34" charset="0"/>
                <a:cs typeface="Arial" panose="020B0604020202020204" pitchFamily="34" charset="0"/>
              </a:rPr>
            </a:br>
            <a:r>
              <a:rPr lang="vi-VN" sz="4000" dirty="0" smtClean="0">
                <a:solidFill>
                  <a:srgbClr val="0070C0"/>
                </a:solidFill>
                <a:latin typeface="Arial" panose="020B0604020202020204" pitchFamily="34" charset="0"/>
                <a:cs typeface="Arial" panose="020B0604020202020204" pitchFamily="34" charset="0"/>
              </a:rPr>
              <a:t>công </a:t>
            </a:r>
            <a:r>
              <a:rPr lang="vi-VN" sz="4000" dirty="0">
                <a:solidFill>
                  <a:srgbClr val="0070C0"/>
                </a:solidFill>
                <a:latin typeface="Arial" panose="020B0604020202020204" pitchFamily="34" charset="0"/>
                <a:cs typeface="Arial" panose="020B0604020202020204" pitchFamily="34" charset="0"/>
              </a:rPr>
              <a:t>đoạn đóng bầu ươm</a:t>
            </a:r>
            <a:r>
              <a:rPr lang="vi-VN" sz="4000" dirty="0" smtClean="0">
                <a:solidFill>
                  <a:srgbClr val="0070C0"/>
                </a:solidFill>
                <a:latin typeface="Arial" panose="020B0604020202020204" pitchFamily="34" charset="0"/>
                <a:cs typeface="Arial" panose="020B0604020202020204" pitchFamily="34" charset="0"/>
              </a:rPr>
              <a:t>)</a:t>
            </a:r>
            <a:r>
              <a:rPr lang="en-US" sz="4000" dirty="0">
                <a:solidFill>
                  <a:srgbClr val="0070C0"/>
                </a:solidFill>
                <a:latin typeface="Arial" panose="020B0604020202020204" pitchFamily="34" charset="0"/>
                <a:cs typeface="Arial" panose="020B0604020202020204" pitchFamily="34" charset="0"/>
              </a:rPr>
              <a:t>.</a:t>
            </a:r>
            <a:endParaRPr lang="vi-VN" sz="4000" dirty="0">
              <a:solidFill>
                <a:srgbClr val="0070C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Rút </a:t>
            </a:r>
            <a:r>
              <a:rPr lang="vi-VN" sz="4000" dirty="0">
                <a:solidFill>
                  <a:srgbClr val="000000"/>
                </a:solidFill>
                <a:latin typeface="Arial" panose="020B0604020202020204" pitchFamily="34" charset="0"/>
                <a:cs typeface="Arial" panose="020B0604020202020204" pitchFamily="34" charset="0"/>
              </a:rPr>
              <a:t>ngắn thời gian chăm </a:t>
            </a:r>
            <a:r>
              <a:rPr lang="vi-VN" sz="4000" dirty="0" smtClean="0">
                <a:solidFill>
                  <a:srgbClr val="000000"/>
                </a:solidFill>
                <a:latin typeface="Arial" panose="020B0604020202020204" pitchFamily="34" charset="0"/>
                <a:cs typeface="Arial" panose="020B0604020202020204" pitchFamily="34" charset="0"/>
              </a:rPr>
              <a:t>sóc</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viên nén đã chứa đầy </a:t>
            </a:r>
            <a:r>
              <a:rPr lang="vi-VN" sz="4000" dirty="0" smtClean="0">
                <a:solidFill>
                  <a:srgbClr val="000000"/>
                </a:solidFill>
                <a:latin typeface="Arial" panose="020B0604020202020204" pitchFamily="34" charset="0"/>
                <a:cs typeface="Arial" panose="020B0604020202020204" pitchFamily="34" charset="0"/>
              </a:rPr>
              <a:t>đủ</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chất</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dinh</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dưỡng </a:t>
            </a:r>
            <a:r>
              <a:rPr lang="vi-VN" sz="4000" dirty="0" smtClean="0">
                <a:solidFill>
                  <a:srgbClr val="000000"/>
                </a:solidFill>
                <a:latin typeface="Arial" panose="020B0604020202020204" pitchFamily="34" charset="0"/>
                <a:cs typeface="Arial" panose="020B0604020202020204" pitchFamily="34" charset="0"/>
              </a:rPr>
              <a:t>cho </a:t>
            </a:r>
            <a:r>
              <a:rPr lang="vi-VN" sz="4000" dirty="0">
                <a:solidFill>
                  <a:srgbClr val="000000"/>
                </a:solidFill>
                <a:latin typeface="Arial" panose="020B0604020202020204" pitchFamily="34" charset="0"/>
                <a:cs typeface="Arial" panose="020B0604020202020204" pitchFamily="34" charset="0"/>
              </a:rPr>
              <a:t>hạt mầm phát triển tự nhiên, tự tăng tính đề kháng chống sâu bệnh. </a:t>
            </a:r>
            <a:endParaRPr lang="vi-VN" sz="4000" dirty="0">
              <a:latin typeface="Arial" panose="020B0604020202020204" pitchFamily="34" charset="0"/>
              <a:cs typeface="Arial" panose="020B0604020202020204" pitchFamily="34" charset="0"/>
            </a:endParaRPr>
          </a:p>
          <a:p>
            <a:pPr marL="571500" indent="-571500">
              <a:lnSpc>
                <a:spcPct val="150000"/>
              </a:lnSpc>
              <a:spcAft>
                <a:spcPts val="1000"/>
              </a:spcAft>
              <a:buFont typeface="Arial" panose="020B0604020202020204" pitchFamily="34" charset="0"/>
              <a:buChar char="•"/>
            </a:pPr>
            <a:r>
              <a:rPr lang="vi-VN" sz="4000" dirty="0" smtClean="0">
                <a:solidFill>
                  <a:srgbClr val="0070C0"/>
                </a:solidFill>
                <a:latin typeface="Arial" panose="020B0604020202020204" pitchFamily="34" charset="0"/>
                <a:cs typeface="Arial" panose="020B0604020202020204" pitchFamily="34" charset="0"/>
              </a:rPr>
              <a:t>Viên </a:t>
            </a:r>
            <a:r>
              <a:rPr lang="vi-VN" sz="4000" dirty="0">
                <a:solidFill>
                  <a:srgbClr val="0070C0"/>
                </a:solidFill>
                <a:latin typeface="Arial" panose="020B0604020202020204" pitchFamily="34" charset="0"/>
                <a:cs typeface="Arial" panose="020B0604020202020204" pitchFamily="34" charset="0"/>
              </a:rPr>
              <a:t>nén xơ dừa dễ vận chuyển, tiện dụng, sạch sẽ và thân thiện với môi trường do không dùng túi nilon.</a:t>
            </a:r>
            <a:endParaRPr lang="vi-VN" sz="4000" dirty="0">
              <a:solidFill>
                <a:srgbClr val="0070C0"/>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arn(inVertical)">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19099" y="435908"/>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20103" y="8191500"/>
            <a:ext cx="3657600" cy="1935203"/>
          </a:xfrm>
          <a:prstGeom prst="rect">
            <a:avLst/>
          </a:prstGeom>
        </p:spPr>
      </p:pic>
      <p:sp>
        <p:nvSpPr>
          <p:cNvPr id="10" name="Rectangle 9"/>
          <p:cNvSpPr/>
          <p:nvPr/>
        </p:nvSpPr>
        <p:spPr>
          <a:xfrm>
            <a:off x="1859280" y="1158241"/>
            <a:ext cx="15257534" cy="1063433"/>
          </a:xfrm>
          <a:prstGeom prst="rect">
            <a:avLst/>
          </a:prstGeom>
        </p:spPr>
        <p:txBody>
          <a:bodyPr wrap="square">
            <a:spAutoFit/>
          </a:bodyPr>
          <a:lstStyle/>
          <a:p>
            <a:pPr algn="just">
              <a:lnSpc>
                <a:spcPct val="150000"/>
              </a:lnSpc>
              <a:spcAft>
                <a:spcPts val="0"/>
              </a:spcAft>
            </a:pPr>
            <a:r>
              <a:rPr lang="en-US" sz="4800" b="1" dirty="0">
                <a:solidFill>
                  <a:srgbClr val="FF0000"/>
                </a:solidFill>
                <a:latin typeface="Arial" panose="020B0604020202020204" pitchFamily="34" charset="0"/>
                <a:cs typeface="Arial" panose="020B0604020202020204" pitchFamily="34" charset="0"/>
              </a:rPr>
              <a:t>2.2. </a:t>
            </a:r>
            <a:r>
              <a:rPr lang="en-US" sz="4800" b="1" dirty="0" err="1">
                <a:solidFill>
                  <a:srgbClr val="FF0000"/>
                </a:solidFill>
                <a:latin typeface="Arial" panose="020B0604020202020204" pitchFamily="34" charset="0"/>
                <a:cs typeface="Arial" panose="020B0604020202020204" pitchFamily="34" charset="0"/>
              </a:rPr>
              <a:t>Công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nghệ</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sản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xuất</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giá</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thể</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sỏi</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nhẹ</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Keramzit</a:t>
            </a:r>
            <a:endParaRPr lang="en-US" sz="4800" b="1" dirty="0">
              <a:solidFill>
                <a:srgbClr val="FF0000"/>
              </a:solidFill>
              <a:effectLst/>
              <a:latin typeface="Arial" panose="020B0604020202020204" pitchFamily="34" charset="0"/>
              <a:cs typeface="Arial" panose="020B0604020202020204" pitchFamily="34" charset="0"/>
            </a:endParaRPr>
          </a:p>
        </p:txBody>
      </p:sp>
      <p:sp>
        <p:nvSpPr>
          <p:cNvPr id="12" name="Rectangle 11"/>
          <p:cNvSpPr/>
          <p:nvPr/>
        </p:nvSpPr>
        <p:spPr>
          <a:xfrm>
            <a:off x="2168175" y="2974221"/>
            <a:ext cx="13875447" cy="3785652"/>
          </a:xfrm>
          <a:prstGeom prst="rect">
            <a:avLst/>
          </a:prstGeom>
        </p:spPr>
        <p:txBody>
          <a:bodyPr wrap="square">
            <a:spAutoFit/>
          </a:bodyPr>
          <a:lstStyle/>
          <a:p>
            <a:pPr algn="just">
              <a:lnSpc>
                <a:spcPct val="150000"/>
              </a:lnSpc>
              <a:spcAft>
                <a:spcPts val="1000"/>
              </a:spcAft>
            </a:pPr>
            <a:r>
              <a:rPr lang="vi-VN" sz="4000" dirty="0">
                <a:solidFill>
                  <a:srgbClr val="0070C0"/>
                </a:solidFill>
                <a:latin typeface="Arial" panose="020B0604020202020204" pitchFamily="34" charset="0"/>
                <a:cs typeface="Arial" panose="020B0604020202020204" pitchFamily="34" charset="0"/>
              </a:rPr>
              <a:t>Sỏi nhẹ Keramzit </a:t>
            </a:r>
            <a:r>
              <a:rPr lang="vi-VN" sz="4000" dirty="0">
                <a:solidFill>
                  <a:srgbClr val="000000"/>
                </a:solidFill>
                <a:latin typeface="Arial" panose="020B0604020202020204" pitchFamily="34" charset="0"/>
                <a:cs typeface="Arial" panose="020B0604020202020204" pitchFamily="34" charset="0"/>
              </a:rPr>
              <a:t>(đất nung trồng cây) là vật liệu nhân tạo được nung từ các loại </a:t>
            </a:r>
            <a:r>
              <a:rPr lang="vi-VN" sz="4000" dirty="0">
                <a:solidFill>
                  <a:srgbClr val="FF0000"/>
                </a:solidFill>
                <a:latin typeface="Arial" panose="020B0604020202020204" pitchFamily="34" charset="0"/>
                <a:cs typeface="Arial" panose="020B0604020202020204" pitchFamily="34" charset="0"/>
              </a:rPr>
              <a:t>khoáng sét dễ chảy, s</a:t>
            </a:r>
            <a:r>
              <a:rPr lang="vi-VN" sz="4000" dirty="0">
                <a:solidFill>
                  <a:srgbClr val="000000"/>
                </a:solidFill>
                <a:latin typeface="Arial" panose="020B0604020202020204" pitchFamily="34" charset="0"/>
                <a:cs typeface="Arial" panose="020B0604020202020204" pitchFamily="34" charset="0"/>
              </a:rPr>
              <a:t>ỏi có cấu trúc tổ ong gồm các lỗ rỗng, </a:t>
            </a:r>
            <a:r>
              <a:rPr lang="vi-VN" sz="4000" dirty="0">
                <a:latin typeface="Arial" panose="020B0604020202020204" pitchFamily="34" charset="0"/>
                <a:cs typeface="Arial" panose="020B0604020202020204" pitchFamily="34" charset="0"/>
              </a:rPr>
              <a:t>nhỏ</a:t>
            </a:r>
            <a:r>
              <a:rPr lang="vi-VN" sz="4000" dirty="0">
                <a:solidFill>
                  <a:srgbClr val="000000"/>
                </a:solidFill>
                <a:latin typeface="Arial" panose="020B0604020202020204" pitchFamily="34" charset="0"/>
                <a:cs typeface="Arial" panose="020B0604020202020204" pitchFamily="34" charset="0"/>
              </a:rPr>
              <a:t> và kin. </a:t>
            </a:r>
            <a:r>
              <a:rPr lang="vi-VN" sz="4000" dirty="0">
                <a:solidFill>
                  <a:srgbClr val="0070C0"/>
                </a:solidFill>
                <a:latin typeface="Arial" panose="020B0604020202020204" pitchFamily="34" charset="0"/>
                <a:cs typeface="Arial" panose="020B0604020202020204" pitchFamily="34" charset="0"/>
              </a:rPr>
              <a:t>Xương và vỏ của chúng rất vững chắc và xốp</a:t>
            </a:r>
            <a:r>
              <a:rPr lang="vi-VN" sz="4000" dirty="0">
                <a:solidFill>
                  <a:srgbClr val="000000"/>
                </a:solidFill>
                <a:latin typeface="Arial" panose="020B0604020202020204" pitchFamily="34" charset="0"/>
                <a:cs typeface="Arial" panose="020B0604020202020204" pitchFamily="34" charset="0"/>
              </a:rPr>
              <a:t>.</a:t>
            </a:r>
            <a:endParaRPr lang="vi-VN" sz="4000" dirty="0">
              <a:effectLst/>
              <a:latin typeface="Arial" panose="020B0604020202020204" pitchFamily="34" charset="0"/>
              <a:cs typeface="Arial" panose="020B0604020202020204" pitchFamily="34" charset="0"/>
            </a:endParaRPr>
          </a:p>
        </p:txBody>
      </p:sp>
      <p:pic>
        <p:nvPicPr>
          <p:cNvPr id="5124" name="Picture 4" descr="Factory Supply Keramzit - Buy Keramzit Product on Alibaba.com"/>
          <p:cNvPicPr>
            <a:picLocks noChangeAspect="1" noChangeArrowheads="1"/>
          </p:cNvPicPr>
          <p:nvPr/>
        </p:nvPicPr>
        <p:blipFill rotWithShape="1">
          <a:blip r:embed="rId4">
            <a:extLst>
              <a:ext uri="{28A0092B-C50C-407E-A947-70E740481C1C}">
                <a14:useLocalDpi xmlns:a14="http://schemas.microsoft.com/office/drawing/2010/main" val="0"/>
              </a:ext>
            </a:extLst>
          </a:blip>
          <a:srcRect l="17644" t="27771" r="8756" b="23163"/>
          <a:stretch/>
        </p:blipFill>
        <p:spPr bwMode="auto">
          <a:xfrm>
            <a:off x="6476999" y="6267266"/>
            <a:ext cx="5257801" cy="3505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ipe(down)">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381000" y="4191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916289" y="8877300"/>
            <a:ext cx="2361414" cy="1249403"/>
          </a:xfrm>
          <a:prstGeom prst="rect">
            <a:avLst/>
          </a:prstGeom>
        </p:spPr>
      </p:pic>
      <p:pic>
        <p:nvPicPr>
          <p:cNvPr id="9"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8366">
            <a:off x="15411061" y="207095"/>
            <a:ext cx="3620513" cy="1619357"/>
          </a:xfrm>
          <a:prstGeom prst="rect">
            <a:avLst/>
          </a:prstGeom>
        </p:spPr>
      </p:pic>
      <p:pic>
        <p:nvPicPr>
          <p:cNvPr id="10" name="Picture 9"/>
          <p:cNvPicPr>
            <a:picLocks noChangeAspect="1"/>
          </p:cNvPicPr>
          <p:nvPr/>
        </p:nvPicPr>
        <p:blipFill>
          <a:blip r:embed="rId14"/>
          <a:stretch>
            <a:fillRect/>
          </a:stretch>
        </p:blipFill>
        <p:spPr>
          <a:xfrm>
            <a:off x="1478043" y="4909527"/>
            <a:ext cx="6705600" cy="4627249"/>
          </a:xfrm>
          <a:prstGeom prst="rect">
            <a:avLst/>
          </a:prstGeom>
        </p:spPr>
      </p:pic>
      <p:sp>
        <p:nvSpPr>
          <p:cNvPr id="6" name="Rectangle 5"/>
          <p:cNvSpPr/>
          <p:nvPr/>
        </p:nvSpPr>
        <p:spPr>
          <a:xfrm>
            <a:off x="1447563" y="1171537"/>
            <a:ext cx="15240474" cy="3785652"/>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vi-VN" sz="4000" dirty="0">
                <a:solidFill>
                  <a:srgbClr val="000000"/>
                </a:solidFill>
              </a:rPr>
              <a:t>Hãy mô tả quy trình sản xuất sỏi nhẹ Keramzit trong Hình 6.5.</a:t>
            </a:r>
            <a:endParaRPr lang="vi-VN" sz="4000" dirty="0"/>
          </a:p>
          <a:p>
            <a:pPr marL="571500" indent="-571500" algn="just">
              <a:lnSpc>
                <a:spcPct val="150000"/>
              </a:lnSpc>
              <a:spcAft>
                <a:spcPts val="0"/>
              </a:spcAft>
              <a:buFont typeface="Arial" panose="020B0604020202020204" pitchFamily="34" charset="0"/>
              <a:buChar char="•"/>
            </a:pPr>
            <a:r>
              <a:rPr lang="vi-VN" sz="4000" dirty="0" smtClean="0">
                <a:solidFill>
                  <a:srgbClr val="000000"/>
                </a:solidFill>
              </a:rPr>
              <a:t>Vì </a:t>
            </a:r>
            <a:r>
              <a:rPr lang="vi-VN" sz="4000" dirty="0">
                <a:solidFill>
                  <a:srgbClr val="000000"/>
                </a:solidFill>
              </a:rPr>
              <a:t>sao sỏi nhẹ </a:t>
            </a:r>
            <a:r>
              <a:rPr lang="vi-VN" sz="4000" dirty="0"/>
              <a:t>Keramzit</a:t>
            </a:r>
            <a:r>
              <a:rPr lang="vi-VN" sz="4000" dirty="0">
                <a:solidFill>
                  <a:srgbClr val="000000"/>
                </a:solidFill>
              </a:rPr>
              <a:t> (Hình 6.6A) lại có khả năng giữ nước, chất hữu cơ để cung cấp cho cây trồng? Ưu điểm của giá thể sỏi nhẹ Keramzit.</a:t>
            </a:r>
            <a:endParaRPr lang="vi-VN" sz="4000" dirty="0">
              <a:effectLst/>
            </a:endParaRPr>
          </a:p>
        </p:txBody>
      </p:sp>
      <p:pic>
        <p:nvPicPr>
          <p:cNvPr id="12" name="image6.png"/>
          <p:cNvPicPr preferRelativeResize="0"/>
          <p:nvPr/>
        </p:nvPicPr>
        <p:blipFill>
          <a:blip r:embed="rId15"/>
          <a:srcRect/>
          <a:stretch>
            <a:fillRect/>
          </a:stretch>
        </p:blipFill>
        <p:spPr>
          <a:xfrm>
            <a:off x="8446822" y="4957189"/>
            <a:ext cx="8170863" cy="4208462"/>
          </a:xfrm>
          <a:prstGeom prst="rect">
            <a:avLst/>
          </a:prstGeom>
        </p:spPr>
      </p:pic>
    </p:spTree>
    <p:extLst>
      <p:ext uri="{BB962C8B-B14F-4D97-AF65-F5344CB8AC3E}">
        <p14:creationId xmlns:p14="http://schemas.microsoft.com/office/powerpoint/2010/main" val="4165051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CBBB"/>
        </a:solidFill>
        <a:effectLst/>
      </p:bgPr>
    </p:bg>
    <p:spTree>
      <p:nvGrpSpPr>
        <p:cNvPr id="1" name=""/>
        <p:cNvGrpSpPr/>
        <p:nvPr/>
      </p:nvGrpSpPr>
      <p:grpSpPr>
        <a:xfrm>
          <a:off x="0" y="0"/>
          <a:ext cx="0" cy="0"/>
          <a:chOff x="0" y="0"/>
          <a:chExt cx="0" cy="0"/>
        </a:xfrm>
      </p:grpSpPr>
      <p:grpSp>
        <p:nvGrpSpPr>
          <p:cNvPr id="2" name="Group 2"/>
          <p:cNvGrpSpPr/>
          <p:nvPr/>
        </p:nvGrpSpPr>
        <p:grpSpPr>
          <a:xfrm>
            <a:off x="528063" y="495300"/>
            <a:ext cx="17226537" cy="9253194"/>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5790941"/>
            <a:ext cx="2057400" cy="4114800"/>
          </a:xfrm>
          <a:prstGeom prst="rect">
            <a:avLst/>
          </a:prstGeom>
        </p:spPr>
      </p:pic>
      <p:sp>
        <p:nvSpPr>
          <p:cNvPr id="22" name="Rectangle 21"/>
          <p:cNvSpPr/>
          <p:nvPr/>
        </p:nvSpPr>
        <p:spPr>
          <a:xfrm>
            <a:off x="2051222" y="939113"/>
            <a:ext cx="15124670" cy="8383933"/>
          </a:xfrm>
          <a:prstGeom prst="rect">
            <a:avLst/>
          </a:prstGeom>
        </p:spPr>
        <p:txBody>
          <a:bodyPr wrap="square">
            <a:spAutoFit/>
          </a:bodyPr>
          <a:lstStyle/>
          <a:p>
            <a:pPr marL="571500" indent="-571500">
              <a:lnSpc>
                <a:spcPct val="150000"/>
              </a:lnSpc>
              <a:spcAft>
                <a:spcPts val="0"/>
              </a:spcAft>
              <a:buFont typeface="Wingdings" panose="05000000000000000000" pitchFamily="2" charset="2"/>
              <a:buChar char="Ø"/>
            </a:pPr>
            <a:r>
              <a:rPr lang="vi-VN" sz="3600" b="1" dirty="0">
                <a:solidFill>
                  <a:srgbClr val="FF0000"/>
                </a:solidFill>
                <a:latin typeface="Arial" panose="020B0604020202020204" pitchFamily="34" charset="0"/>
                <a:cs typeface="Arial" panose="020B0604020202020204" pitchFamily="34" charset="0"/>
              </a:rPr>
              <a:t>Quy trình sản xuất sỏi nhẹ keramzit</a:t>
            </a:r>
            <a:r>
              <a:rPr lang="vi-VN" sz="3600" dirty="0">
                <a:solidFill>
                  <a:srgbClr val="FF0000"/>
                </a:solidFill>
                <a:latin typeface="Arial" panose="020B0604020202020204" pitchFamily="34" charset="0"/>
                <a:cs typeface="Arial" panose="020B0604020202020204" pitchFamily="34" charset="0"/>
              </a:rPr>
              <a:t>: </a:t>
            </a:r>
            <a:r>
              <a:rPr lang="en-US" sz="3600" dirty="0" smtClean="0">
                <a:solidFill>
                  <a:srgbClr val="FF0000"/>
                </a:solidFill>
                <a:latin typeface="Arial" panose="020B0604020202020204" pitchFamily="34" charset="0"/>
                <a:cs typeface="Arial" panose="020B0604020202020204" pitchFamily="34" charset="0"/>
              </a:rPr>
              <a:t/>
            </a:r>
            <a:br>
              <a:rPr lang="en-US" sz="3600" dirty="0" smtClean="0">
                <a:solidFill>
                  <a:srgbClr val="FF0000"/>
                </a:solidFill>
                <a:latin typeface="Arial" panose="020B0604020202020204" pitchFamily="34" charset="0"/>
                <a:cs typeface="Arial" panose="020B0604020202020204" pitchFamily="34" charset="0"/>
              </a:rPr>
            </a:br>
            <a:r>
              <a:rPr lang="vi-VN" sz="3600" dirty="0" smtClean="0">
                <a:solidFill>
                  <a:srgbClr val="000000"/>
                </a:solidFill>
                <a:latin typeface="Arial" panose="020B0604020202020204" pitchFamily="34" charset="0"/>
                <a:cs typeface="Arial" panose="020B0604020202020204" pitchFamily="34" charset="0"/>
              </a:rPr>
              <a:t>Chuẩn </a:t>
            </a:r>
            <a:r>
              <a:rPr lang="vi-VN" sz="3600" dirty="0">
                <a:solidFill>
                  <a:srgbClr val="000000"/>
                </a:solidFill>
                <a:latin typeface="Arial" panose="020B0604020202020204" pitchFamily="34" charset="0"/>
                <a:cs typeface="Arial" panose="020B0604020202020204" pitchFamily="34" charset="0"/>
              </a:rPr>
              <a:t>bị nguyên liệu đất sét →</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70C0"/>
                </a:solidFill>
                <a:latin typeface="Arial" panose="020B0604020202020204" pitchFamily="34" charset="0"/>
                <a:cs typeface="Arial" panose="020B0604020202020204" pitchFamily="34" charset="0"/>
              </a:rPr>
              <a:t>Xử lý đất sét lần </a:t>
            </a:r>
            <a:r>
              <a:rPr lang="vi-VN" sz="3600" dirty="0" smtClean="0">
                <a:solidFill>
                  <a:srgbClr val="0070C0"/>
                </a:solidFill>
                <a:latin typeface="Arial" panose="020B0604020202020204" pitchFamily="34" charset="0"/>
                <a:cs typeface="Arial" panose="020B0604020202020204" pitchFamily="34" charset="0"/>
              </a:rPr>
              <a:t>1</a:t>
            </a:r>
            <a:r>
              <a:rPr lang="en-US" sz="3600" dirty="0" smtClean="0">
                <a:solidFill>
                  <a:srgbClr val="0070C0"/>
                </a:solidFill>
                <a:latin typeface="Arial" panose="020B0604020202020204" pitchFamily="34" charset="0"/>
                <a:cs typeface="Arial" panose="020B0604020202020204" pitchFamily="34" charset="0"/>
              </a:rPr>
              <a:t> </a:t>
            </a:r>
            <a:r>
              <a:rPr lang="vi-VN" sz="3600" dirty="0">
                <a:solidFill>
                  <a:srgbClr val="0070C0"/>
                </a:solidFill>
                <a:cs typeface="Arial" panose="020B0604020202020204" pitchFamily="34" charset="0"/>
              </a:rPr>
              <a:t> </a:t>
            </a:r>
            <a:r>
              <a:rPr lang="vi-VN" sz="3600" dirty="0">
                <a:solidFill>
                  <a:srgbClr val="000000"/>
                </a:solidFill>
                <a:cs typeface="Arial" panose="020B0604020202020204" pitchFamily="34" charset="0"/>
              </a:rPr>
              <a:t>→ </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Xử lý đất sét lần 2 </a:t>
            </a:r>
            <a:r>
              <a:rPr lang="vi-VN" sz="3600" dirty="0">
                <a:solidFill>
                  <a:srgbClr val="000000"/>
                </a:solidFill>
                <a:cs typeface="Arial" panose="020B0604020202020204" pitchFamily="34" charset="0"/>
              </a:rPr>
              <a:t>→</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70C0"/>
                </a:solidFill>
                <a:latin typeface="Arial" panose="020B0604020202020204" pitchFamily="34" charset="0"/>
                <a:cs typeface="Arial" panose="020B0604020202020204" pitchFamily="34" charset="0"/>
              </a:rPr>
              <a:t>Nhào đất và phối trộn - Vẽ viên, phơi sỏi</a:t>
            </a:r>
            <a:r>
              <a:rPr lang="vi-VN" sz="3600" dirty="0">
                <a:solidFill>
                  <a:srgbClr val="000000"/>
                </a:solidFill>
                <a:latin typeface="Arial" panose="020B0604020202020204" pitchFamily="34" charset="0"/>
                <a:cs typeface="Arial" panose="020B0604020202020204" pitchFamily="34" charset="0"/>
              </a:rPr>
              <a:t> </a:t>
            </a:r>
            <a:r>
              <a:rPr lang="vi-VN" sz="3600" dirty="0">
                <a:solidFill>
                  <a:srgbClr val="000000"/>
                </a:solidFill>
                <a:cs typeface="Arial" panose="020B0604020202020204" pitchFamily="34" charset="0"/>
              </a:rPr>
              <a:t>→</a:t>
            </a: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Nung sỏi </a:t>
            </a:r>
            <a:r>
              <a:rPr lang="vi-VN" sz="3600" dirty="0">
                <a:solidFill>
                  <a:srgbClr val="000000"/>
                </a:solidFill>
                <a:cs typeface="Arial" panose="020B0604020202020204" pitchFamily="34" charset="0"/>
              </a:rPr>
              <a:t>→ </a:t>
            </a:r>
            <a:r>
              <a:rPr lang="vi-VN" sz="3600" dirty="0" smtClean="0">
                <a:solidFill>
                  <a:srgbClr val="0070C0"/>
                </a:solidFill>
                <a:latin typeface="Arial" panose="020B0604020202020204" pitchFamily="34" charset="0"/>
                <a:cs typeface="Arial" panose="020B0604020202020204" pitchFamily="34" charset="0"/>
              </a:rPr>
              <a:t>Ngâm </a:t>
            </a:r>
            <a:r>
              <a:rPr lang="vi-VN" sz="3600" dirty="0">
                <a:solidFill>
                  <a:srgbClr val="0070C0"/>
                </a:solidFill>
                <a:latin typeface="Arial" panose="020B0604020202020204" pitchFamily="34" charset="0"/>
                <a:cs typeface="Arial" panose="020B0604020202020204" pitchFamily="34" charset="0"/>
              </a:rPr>
              <a:t>dung dịch dinh dưỡng</a:t>
            </a:r>
            <a:r>
              <a:rPr lang="vi-VN" sz="3600" dirty="0">
                <a:solidFill>
                  <a:srgbClr val="000000"/>
                </a:solidFill>
                <a:latin typeface="Arial" panose="020B0604020202020204" pitchFamily="34" charset="0"/>
                <a:cs typeface="Arial" panose="020B0604020202020204" pitchFamily="34" charset="0"/>
              </a:rPr>
              <a:t> </a:t>
            </a:r>
            <a:r>
              <a:rPr lang="vi-VN" sz="3600" dirty="0">
                <a:solidFill>
                  <a:srgbClr val="000000"/>
                </a:solidFill>
                <a:cs typeface="Arial" panose="020B0604020202020204" pitchFamily="34" charset="0"/>
              </a:rPr>
              <a:t>→ </a:t>
            </a:r>
            <a:r>
              <a:rPr lang="vi-VN" sz="3600" dirty="0" smtClean="0">
                <a:solidFill>
                  <a:srgbClr val="000000"/>
                </a:solidFill>
                <a:latin typeface="Arial" panose="020B0604020202020204" pitchFamily="34" charset="0"/>
                <a:cs typeface="Arial" panose="020B0604020202020204" pitchFamily="34" charset="0"/>
              </a:rPr>
              <a:t>Sử dụng.</a:t>
            </a:r>
            <a:endParaRPr lang="en-US" sz="3600" dirty="0" smtClean="0">
              <a:solidFill>
                <a:srgbClr val="000000"/>
              </a:solidFill>
              <a:latin typeface="Arial" panose="020B0604020202020204" pitchFamily="34" charset="0"/>
              <a:cs typeface="Arial" panose="020B0604020202020204" pitchFamily="34" charset="0"/>
            </a:endParaRPr>
          </a:p>
          <a:p>
            <a:pPr marL="571500" indent="-571500">
              <a:lnSpc>
                <a:spcPct val="150000"/>
              </a:lnSpc>
              <a:spcAft>
                <a:spcPts val="0"/>
              </a:spcAft>
              <a:buFont typeface="Wingdings" panose="05000000000000000000" pitchFamily="2" charset="2"/>
              <a:buChar char="Ø"/>
            </a:pPr>
            <a:r>
              <a:rPr lang="vi-VN" sz="3600" b="1" dirty="0" smtClean="0">
                <a:solidFill>
                  <a:srgbClr val="FF0000"/>
                </a:solidFill>
                <a:latin typeface="Arial" panose="020B0604020202020204" pitchFamily="34" charset="0"/>
                <a:cs typeface="Arial" panose="020B0604020202020204" pitchFamily="34" charset="0"/>
              </a:rPr>
              <a:t>Ưu </a:t>
            </a:r>
            <a:r>
              <a:rPr lang="vi-VN" sz="3600" b="1" dirty="0">
                <a:solidFill>
                  <a:srgbClr val="FF0000"/>
                </a:solidFill>
                <a:latin typeface="Arial" panose="020B0604020202020204" pitchFamily="34" charset="0"/>
                <a:cs typeface="Arial" panose="020B0604020202020204" pitchFamily="34" charset="0"/>
              </a:rPr>
              <a:t>điểm của giá thể sỏi nhẹ Keramzit: </a:t>
            </a:r>
            <a:endParaRPr lang="en-US" sz="3600" b="1" dirty="0" smtClean="0">
              <a:solidFill>
                <a:srgbClr val="FF0000"/>
              </a:solidFill>
              <a:latin typeface="Arial" panose="020B0604020202020204" pitchFamily="34" charset="0"/>
              <a:cs typeface="Arial" panose="020B0604020202020204" pitchFamily="34" charset="0"/>
            </a:endParaRPr>
          </a:p>
          <a:p>
            <a:pPr marL="571500" indent="-571500">
              <a:lnSpc>
                <a:spcPct val="150000"/>
              </a:lnSpc>
              <a:spcAft>
                <a:spcPts val="0"/>
              </a:spcAft>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Giữ nước, chất hữu cơ cung cấp cho cây, tránh hiện tượng ngập úng, thối rễ cây. </a:t>
            </a:r>
            <a:endParaRPr lang="vi-VN" sz="3600" dirty="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3600" dirty="0" smtClean="0">
                <a:solidFill>
                  <a:srgbClr val="0070C0"/>
                </a:solidFill>
                <a:latin typeface="Arial" panose="020B0604020202020204" pitchFamily="34" charset="0"/>
                <a:cs typeface="Arial" panose="020B0604020202020204" pitchFamily="34" charset="0"/>
              </a:rPr>
              <a:t>Giá thể </a:t>
            </a:r>
            <a:r>
              <a:rPr lang="vi-VN" sz="3600" dirty="0">
                <a:solidFill>
                  <a:srgbClr val="0070C0"/>
                </a:solidFill>
                <a:latin typeface="Arial" panose="020B0604020202020204" pitchFamily="34" charset="0"/>
                <a:cs typeface="Arial" panose="020B0604020202020204" pitchFamily="34" charset="0"/>
              </a:rPr>
              <a:t>tạo môi trường </a:t>
            </a:r>
            <a:r>
              <a:rPr lang="vi-VN" sz="3600" dirty="0" smtClean="0">
                <a:solidFill>
                  <a:srgbClr val="0070C0"/>
                </a:solidFill>
                <a:latin typeface="Arial" panose="020B0604020202020204" pitchFamily="34" charset="0"/>
                <a:cs typeface="Arial" panose="020B0604020202020204" pitchFamily="34" charset="0"/>
              </a:rPr>
              <a:t>thông</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thoáng</a:t>
            </a:r>
            <a:r>
              <a:rPr lang="vi-VN" sz="3600" dirty="0" smtClean="0">
                <a:solidFill>
                  <a:srgbClr val="0070C0"/>
                </a:solidFill>
                <a:latin typeface="Arial" panose="020B0604020202020204" pitchFamily="34" charset="0"/>
                <a:cs typeface="Arial" panose="020B0604020202020204" pitchFamily="34" charset="0"/>
              </a:rPr>
              <a:t>, vi </a:t>
            </a:r>
            <a:r>
              <a:rPr lang="vi-VN" sz="3600" dirty="0">
                <a:solidFill>
                  <a:srgbClr val="0070C0"/>
                </a:solidFill>
                <a:latin typeface="Arial" panose="020B0604020202020204" pitchFamily="34" charset="0"/>
                <a:cs typeface="Arial" panose="020B0604020202020204" pitchFamily="34" charset="0"/>
              </a:rPr>
              <a:t>sinh vật có </a:t>
            </a:r>
            <a:r>
              <a:rPr lang="vi-VN" sz="3600" dirty="0" smtClean="0">
                <a:solidFill>
                  <a:srgbClr val="0070C0"/>
                </a:solidFill>
                <a:latin typeface="Arial" panose="020B0604020202020204" pitchFamily="34" charset="0"/>
                <a:cs typeface="Arial" panose="020B0604020202020204" pitchFamily="34" charset="0"/>
              </a:rPr>
              <a:t>lợi</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phát</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triển</a:t>
            </a:r>
            <a:r>
              <a:rPr lang="vi-VN" sz="3600" dirty="0" smtClean="0">
                <a:solidFill>
                  <a:srgbClr val="0070C0"/>
                </a:solidFill>
                <a:latin typeface="Arial" panose="020B0604020202020204" pitchFamily="34" charset="0"/>
                <a:cs typeface="Arial" panose="020B0604020202020204" pitchFamily="34" charset="0"/>
              </a:rPr>
              <a:t>, </a:t>
            </a:r>
            <a:r>
              <a:rPr lang="vi-VN" sz="3600" dirty="0">
                <a:solidFill>
                  <a:srgbClr val="0070C0"/>
                </a:solidFill>
                <a:latin typeface="Arial" panose="020B0604020202020204" pitchFamily="34" charset="0"/>
                <a:cs typeface="Arial" panose="020B0604020202020204" pitchFamily="34" charset="0"/>
              </a:rPr>
              <a:t>môi trường sạch mầm </a:t>
            </a:r>
            <a:r>
              <a:rPr lang="vi-VN" sz="3600" dirty="0" smtClean="0">
                <a:solidFill>
                  <a:srgbClr val="0070C0"/>
                </a:solidFill>
                <a:latin typeface="Arial" panose="020B0604020202020204" pitchFamily="34" charset="0"/>
                <a:cs typeface="Arial" panose="020B0604020202020204" pitchFamily="34" charset="0"/>
              </a:rPr>
              <a:t>bệnh</a:t>
            </a:r>
            <a:r>
              <a:rPr lang="en-US" sz="3600" dirty="0" smtClean="0">
                <a:solidFill>
                  <a:srgbClr val="0070C0"/>
                </a:solidFill>
                <a:latin typeface="Arial" panose="020B0604020202020204" pitchFamily="34" charset="0"/>
                <a:cs typeface="Arial" panose="020B0604020202020204" pitchFamily="34" charset="0"/>
              </a:rPr>
              <a:t>.</a:t>
            </a:r>
          </a:p>
          <a:p>
            <a:pPr marL="571500" indent="-571500">
              <a:lnSpc>
                <a:spcPct val="150000"/>
              </a:lnSpc>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pH </a:t>
            </a:r>
            <a:r>
              <a:rPr lang="vi-VN" sz="3600" dirty="0">
                <a:solidFill>
                  <a:srgbClr val="000000"/>
                </a:solidFill>
                <a:latin typeface="Arial" panose="020B0604020202020204" pitchFamily="34" charset="0"/>
                <a:cs typeface="Arial" panose="020B0604020202020204" pitchFamily="34" charset="0"/>
              </a:rPr>
              <a:t>trung tính giúp cây có môi trường sinh </a:t>
            </a:r>
            <a:r>
              <a:rPr lang="vi-VN" sz="3600" dirty="0">
                <a:latin typeface="Arial" panose="020B0604020202020204" pitchFamily="34" charset="0"/>
                <a:cs typeface="Arial" panose="020B0604020202020204" pitchFamily="34" charset="0"/>
              </a:rPr>
              <a:t>trưởng</a:t>
            </a:r>
            <a:r>
              <a:rPr lang="vi-VN" sz="3600" dirty="0">
                <a:solidFill>
                  <a:srgbClr val="000000"/>
                </a:solidFill>
                <a:latin typeface="Arial" panose="020B0604020202020204" pitchFamily="34" charset="0"/>
                <a:cs typeface="Arial" panose="020B0604020202020204" pitchFamily="34" charset="0"/>
              </a:rPr>
              <a:t> và phát </a:t>
            </a:r>
            <a:r>
              <a:rPr lang="vi-VN" sz="3600" dirty="0">
                <a:latin typeface="Arial" panose="020B0604020202020204" pitchFamily="34" charset="0"/>
                <a:cs typeface="Arial" panose="020B0604020202020204" pitchFamily="34" charset="0"/>
              </a:rPr>
              <a:t>triển</a:t>
            </a:r>
            <a:r>
              <a:rPr lang="vi-VN" sz="3600" dirty="0">
                <a:solidFill>
                  <a:srgbClr val="000000"/>
                </a:solidFill>
                <a:latin typeface="Arial" panose="020B0604020202020204" pitchFamily="34" charset="0"/>
                <a:cs typeface="Arial" panose="020B0604020202020204" pitchFamily="34" charset="0"/>
              </a:rPr>
              <a:t> tốt.</a:t>
            </a:r>
            <a:endParaRPr lang="en-US"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barn(inVertic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9685" y="520868"/>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00803" y="7595635"/>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4" name="TextBox 23"/>
          <p:cNvSpPr txBox="1"/>
          <p:nvPr/>
        </p:nvSpPr>
        <p:spPr>
          <a:xfrm>
            <a:off x="5465883" y="1153583"/>
            <a:ext cx="7397588"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LUYỆN TẬP</a:t>
            </a:r>
            <a:endParaRPr lang="en-US" sz="60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3102123" y="2482753"/>
            <a:ext cx="13149154" cy="2308324"/>
          </a:xfrm>
          <a:prstGeom prst="rect">
            <a:avLst/>
          </a:prstGeom>
        </p:spPr>
        <p:txBody>
          <a:bodyPr wrap="square">
            <a:spAutoFit/>
          </a:bodyPr>
          <a:lstStyle/>
          <a:p>
            <a:pPr algn="ctr">
              <a:lnSpc>
                <a:spcPct val="150000"/>
              </a:lnSpc>
              <a:spcAft>
                <a:spcPts val="1000"/>
              </a:spcAft>
            </a:pPr>
            <a:r>
              <a:rPr lang="en-US" sz="4800" b="1" dirty="0" err="1" smtClean="0">
                <a:latin typeface="Arial" panose="020B0604020202020204" pitchFamily="34" charset="0"/>
                <a:cs typeface="Arial" panose="020B0604020202020204" pitchFamily="34" charset="0"/>
              </a:rPr>
              <a:t>Có</a:t>
            </a:r>
            <a:r>
              <a:rPr lang="en-US" sz="4800" b="1" dirty="0" smtClean="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thể</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tạo</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ra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giá</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thể</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phối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trộn</a:t>
            </a:r>
            <a:r>
              <a:rPr lang="en-US" sz="4800" b="1" dirty="0">
                <a:latin typeface="Arial" panose="020B0604020202020204" pitchFamily="34" charset="0"/>
                <a:cs typeface="Arial" panose="020B0604020202020204" pitchFamily="34" charset="0"/>
              </a:rPr>
              <a:t> hay </a:t>
            </a:r>
            <a:r>
              <a:rPr lang="en-US" sz="4800" b="1" dirty="0" err="1" smtClean="0">
                <a:latin typeface="Arial" panose="020B0604020202020204" pitchFamily="34" charset="0"/>
                <a:cs typeface="Arial" panose="020B0604020202020204" pitchFamily="34" charset="0"/>
              </a:rPr>
              <a:t>không</a:t>
            </a:r>
            <a:r>
              <a:rPr lang="en-US" sz="4800" b="1" dirty="0" smtClean="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Cho </a:t>
            </a:r>
            <a:r>
              <a:rPr lang="en-US" sz="4800" b="1" dirty="0" err="1">
                <a:latin typeface="Arial" panose="020B0604020202020204" pitchFamily="34" charset="0"/>
                <a:cs typeface="Arial" panose="020B0604020202020204" pitchFamily="34" charset="0"/>
              </a:rPr>
              <a:t>ví</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dụ</a:t>
            </a:r>
            <a:r>
              <a:rPr lang="en-US" sz="4800" b="1" dirty="0">
                <a:latin typeface="Arial" panose="020B0604020202020204" pitchFamily="34" charset="0"/>
                <a:cs typeface="Arial" panose="020B0604020202020204" pitchFamily="34" charset="0"/>
              </a:rPr>
              <a:t>. </a:t>
            </a:r>
            <a:r>
              <a:rPr lang="vi-VN" sz="4800" b="1" dirty="0" smtClean="0">
                <a:solidFill>
                  <a:srgbClr val="000000"/>
                </a:solidFill>
                <a:latin typeface="Arial" panose="020B0604020202020204" pitchFamily="34" charset="0"/>
                <a:cs typeface="Arial" panose="020B0604020202020204" pitchFamily="34" charset="0"/>
              </a:rPr>
              <a:t>.</a:t>
            </a:r>
            <a:endParaRPr lang="vi-VN" sz="4800" b="1" dirty="0">
              <a:effectLst/>
              <a:latin typeface="Arial" panose="020B0604020202020204" pitchFamily="34" charset="0"/>
              <a:cs typeface="Arial" panose="020B0604020202020204" pitchFamily="34" charset="0"/>
            </a:endParaRPr>
          </a:p>
        </p:txBody>
      </p:sp>
      <p:sp>
        <p:nvSpPr>
          <p:cNvPr id="4" name="Rectangle 3"/>
          <p:cNvSpPr/>
          <p:nvPr/>
        </p:nvSpPr>
        <p:spPr>
          <a:xfrm>
            <a:off x="2078077" y="4956488"/>
            <a:ext cx="14173200" cy="3785652"/>
          </a:xfrm>
          <a:prstGeom prst="rect">
            <a:avLst/>
          </a:prstGeom>
        </p:spPr>
        <p:txBody>
          <a:bodyPr wrap="square">
            <a:spAutoFit/>
          </a:bodyPr>
          <a:lstStyle/>
          <a:p>
            <a:pPr algn="just">
              <a:lnSpc>
                <a:spcPct val="150000"/>
              </a:lnSpc>
              <a:spcAft>
                <a:spcPts val="1000"/>
              </a:spcAft>
            </a:pPr>
            <a:r>
              <a:rPr lang="vi-VN" sz="4000" b="1" i="1" dirty="0">
                <a:solidFill>
                  <a:srgbClr val="000000"/>
                </a:solidFill>
                <a:latin typeface="Arial" panose="020B0604020202020204" pitchFamily="34" charset="0"/>
                <a:cs typeface="Arial" panose="020B0604020202020204" pitchFamily="34" charset="0"/>
              </a:rPr>
              <a:t>gợi ý: </a:t>
            </a:r>
            <a:r>
              <a:rPr lang="vi-VN" sz="4000" i="1" dirty="0">
                <a:solidFill>
                  <a:srgbClr val="00B0F0"/>
                </a:solidFill>
                <a:latin typeface="Arial" panose="020B0604020202020204" pitchFamily="34" charset="0"/>
                <a:cs typeface="Arial" panose="020B0604020202020204" pitchFamily="34" charset="0"/>
              </a:rPr>
              <a:t>Trộn theo tỉ lệ các chất có nguồn gốc hữu cơ với nhau vô cơ với nhau, vô cơ với hữu cơ để tạo thành giá thể trồng cây được không</a:t>
            </a:r>
            <a:r>
              <a:rPr lang="vi-VN" sz="4000" i="1" dirty="0">
                <a:solidFill>
                  <a:srgbClr val="000000"/>
                </a:solidFill>
                <a:latin typeface="Arial" panose="020B0604020202020204" pitchFamily="34" charset="0"/>
                <a:cs typeface="Arial" panose="020B0604020202020204" pitchFamily="34" charset="0"/>
              </a:rPr>
              <a:t>? Giá </a:t>
            </a:r>
            <a:r>
              <a:rPr lang="vi-VN" sz="4000" i="1" dirty="0">
                <a:latin typeface="Arial" panose="020B0604020202020204" pitchFamily="34" charset="0"/>
                <a:cs typeface="Arial" panose="020B0604020202020204" pitchFamily="34" charset="0"/>
              </a:rPr>
              <a:t>thể</a:t>
            </a:r>
            <a:r>
              <a:rPr lang="vi-VN" sz="4000" i="1" dirty="0">
                <a:solidFill>
                  <a:srgbClr val="000000"/>
                </a:solidFill>
                <a:latin typeface="Arial" panose="020B0604020202020204" pitchFamily="34" charset="0"/>
                <a:cs typeface="Arial" panose="020B0604020202020204" pitchFamily="34" charset="0"/>
              </a:rPr>
              <a:t> trồng cây hoa lan khác giá thể trồng cây rau mầm như thế nào?...</a:t>
            </a:r>
            <a:endParaRPr lang="vi-VN" sz="400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91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800" y="419100"/>
            <a:ext cx="16230600" cy="94488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9705" y="7114836"/>
            <a:ext cx="3270101" cy="286579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96304" y="-444328"/>
            <a:ext cx="5044897" cy="2256445"/>
          </a:xfrm>
          <a:prstGeom prst="rect">
            <a:avLst/>
          </a:prstGeom>
        </p:spPr>
      </p:pic>
      <p:sp>
        <p:nvSpPr>
          <p:cNvPr id="13" name="Rectangle 12"/>
          <p:cNvSpPr/>
          <p:nvPr/>
        </p:nvSpPr>
        <p:spPr>
          <a:xfrm>
            <a:off x="2465641" y="683895"/>
            <a:ext cx="14198536" cy="5909310"/>
          </a:xfrm>
          <a:prstGeom prst="rect">
            <a:avLst/>
          </a:prstGeom>
        </p:spPr>
        <p:txBody>
          <a:bodyPr wrap="square">
            <a:spAutoFit/>
          </a:bodyPr>
          <a:lstStyle/>
          <a:p>
            <a:pPr>
              <a:lnSpc>
                <a:spcPct val="150000"/>
              </a:lnSpc>
              <a:spcAft>
                <a:spcPts val="0"/>
              </a:spcAft>
            </a:pPr>
            <a:r>
              <a:rPr lang="vi-VN" sz="3600" b="1" dirty="0">
                <a:solidFill>
                  <a:srgbClr val="FF0000"/>
                </a:solidFill>
                <a:latin typeface="Arial" panose="020B0604020202020204" pitchFamily="34" charset="0"/>
                <a:cs typeface="Arial" panose="020B0604020202020204" pitchFamily="34" charset="0"/>
              </a:rPr>
              <a:t>Giá thể xơ dừa chuyên cho các cây thân leo ăn củ – quả</a:t>
            </a:r>
            <a:r>
              <a:rPr lang="vi-VN" sz="3600" b="1" dirty="0">
                <a:solidFill>
                  <a:srgbClr val="000000"/>
                </a:solidFill>
                <a:latin typeface="Arial" panose="020B0604020202020204" pitchFamily="34" charset="0"/>
                <a:cs typeface="Arial" panose="020B0604020202020204" pitchFamily="34" charset="0"/>
              </a:rPr>
              <a:t>:</a:t>
            </a:r>
            <a:endParaRPr lang="vi-VN" sz="3600" b="1" dirty="0">
              <a:latin typeface="Arial" panose="020B0604020202020204" pitchFamily="34" charset="0"/>
              <a:cs typeface="Arial" panose="020B0604020202020204" pitchFamily="34" charset="0"/>
            </a:endParaRPr>
          </a:p>
          <a:p>
            <a:pPr marL="571500" indent="-571500">
              <a:lnSpc>
                <a:spcPct val="150000"/>
              </a:lnSpc>
              <a:spcAft>
                <a:spcPts val="0"/>
              </a:spcAft>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 </a:t>
            </a:r>
            <a:r>
              <a:rPr lang="vi-VN" sz="3600" dirty="0">
                <a:solidFill>
                  <a:srgbClr val="000000"/>
                </a:solidFill>
                <a:latin typeface="Arial" panose="020B0604020202020204" pitchFamily="34" charset="0"/>
                <a:cs typeface="Arial" panose="020B0604020202020204" pitchFamily="34" charset="0"/>
              </a:rPr>
              <a:t>40% Mụn dừa + 30% Xơ dừa + 30% Mảnh dừa.</a:t>
            </a:r>
            <a:endParaRPr lang="vi-VN" sz="3600" dirty="0">
              <a:latin typeface="Arial" panose="020B0604020202020204" pitchFamily="34" charset="0"/>
              <a:cs typeface="Arial" panose="020B0604020202020204" pitchFamily="34" charset="0"/>
            </a:endParaRPr>
          </a:p>
          <a:p>
            <a:pPr marL="571500" indent="-571500">
              <a:lnSpc>
                <a:spcPct val="150000"/>
              </a:lnSpc>
              <a:spcAft>
                <a:spcPts val="0"/>
              </a:spcAft>
              <a:buFont typeface="Arial" panose="020B0604020202020204" pitchFamily="34" charset="0"/>
              <a:buChar char="•"/>
            </a:pPr>
            <a:r>
              <a:rPr lang="vi-VN" sz="3600" dirty="0" smtClean="0">
                <a:solidFill>
                  <a:srgbClr val="00B0F0"/>
                </a:solidFill>
                <a:latin typeface="Arial" panose="020B0604020202020204" pitchFamily="34" charset="0"/>
                <a:cs typeface="Arial" panose="020B0604020202020204" pitchFamily="34" charset="0"/>
              </a:rPr>
              <a:t>Dạng </a:t>
            </a:r>
            <a:r>
              <a:rPr lang="vi-VN" sz="3600" dirty="0">
                <a:solidFill>
                  <a:srgbClr val="00B0F0"/>
                </a:solidFill>
                <a:latin typeface="Arial" panose="020B0604020202020204" pitchFamily="34" charset="0"/>
                <a:cs typeface="Arial" panose="020B0604020202020204" pitchFamily="34" charset="0"/>
              </a:rPr>
              <a:t>sợi kết hợp mảnh và có phá các hạt mụn nhỏ. Lý tưởng cho các loại cây có bộ rễ lớn cần không gian phát triển như các loại cây thân leo.</a:t>
            </a:r>
          </a:p>
          <a:p>
            <a:pPr marL="571500" indent="-571500">
              <a:lnSpc>
                <a:spcPct val="150000"/>
              </a:lnSpc>
              <a:spcAft>
                <a:spcPts val="0"/>
              </a:spcAft>
              <a:buFont typeface="Arial" panose="020B0604020202020204" pitchFamily="34" charset="0"/>
              <a:buChar char="•"/>
            </a:pPr>
            <a:r>
              <a:rPr lang="vi-VN" sz="3600" dirty="0" smtClean="0">
                <a:solidFill>
                  <a:srgbClr val="000000"/>
                </a:solidFill>
                <a:latin typeface="Arial" panose="020B0604020202020204" pitchFamily="34" charset="0"/>
                <a:cs typeface="Arial" panose="020B0604020202020204" pitchFamily="34" charset="0"/>
              </a:rPr>
              <a:t>Khả </a:t>
            </a:r>
            <a:r>
              <a:rPr lang="vi-VN" sz="3600" dirty="0">
                <a:solidFill>
                  <a:srgbClr val="000000"/>
                </a:solidFill>
                <a:latin typeface="Arial" panose="020B0604020202020204" pitchFamily="34" charset="0"/>
                <a:cs typeface="Arial" panose="020B0604020202020204" pitchFamily="34" charset="0"/>
              </a:rPr>
              <a:t>năng giữ ẩm cao, khả năng thoát nước tốt, kết cấu giá thể lý tưởng để rễ bám chắc.</a:t>
            </a:r>
            <a:endParaRPr lang="vi-VN" sz="3600" dirty="0">
              <a:effectLst/>
              <a:latin typeface="Arial" panose="020B0604020202020204" pitchFamily="34" charset="0"/>
              <a:cs typeface="Arial" panose="020B0604020202020204" pitchFamily="34" charset="0"/>
            </a:endParaRPr>
          </a:p>
        </p:txBody>
      </p:sp>
      <p:pic>
        <p:nvPicPr>
          <p:cNvPr id="9218" name="Picture 2" descr="Cây mướp con, cây giống mướp hương chất lượng, giá rẻ tại vườn Hà Nội"/>
          <p:cNvPicPr>
            <a:picLocks noChangeAspect="1" noChangeArrowheads="1"/>
          </p:cNvPicPr>
          <p:nvPr/>
        </p:nvPicPr>
        <p:blipFill rotWithShape="1">
          <a:blip r:embed="rId14">
            <a:extLst>
              <a:ext uri="{28A0092B-C50C-407E-A947-70E740481C1C}">
                <a14:useLocalDpi xmlns:a14="http://schemas.microsoft.com/office/drawing/2010/main" val="0"/>
              </a:ext>
            </a:extLst>
          </a:blip>
          <a:srcRect t="27500"/>
          <a:stretch/>
        </p:blipFill>
        <p:spPr bwMode="auto">
          <a:xfrm>
            <a:off x="5909988" y="6406098"/>
            <a:ext cx="2991507" cy="32835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ây Mướp • Sài Gòn Hoa 2022"/>
          <p:cNvPicPr>
            <a:picLocks noChangeAspect="1" noChangeArrowheads="1"/>
          </p:cNvPicPr>
          <p:nvPr/>
        </p:nvPicPr>
        <p:blipFill rotWithShape="1">
          <a:blip r:embed="rId15">
            <a:extLst>
              <a:ext uri="{28A0092B-C50C-407E-A947-70E740481C1C}">
                <a14:useLocalDpi xmlns:a14="http://schemas.microsoft.com/office/drawing/2010/main" val="0"/>
              </a:ext>
            </a:extLst>
          </a:blip>
          <a:srcRect b="6500"/>
          <a:stretch/>
        </p:blipFill>
        <p:spPr bwMode="auto">
          <a:xfrm>
            <a:off x="10286768" y="6406098"/>
            <a:ext cx="2633852" cy="3283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wipe(down)">
                                      <p:cBhvr>
                                        <p:cTn id="27" dur="500"/>
                                        <p:tgtEl>
                                          <p:spTgt spid="9218"/>
                                        </p:tgtEl>
                                      </p:cBhvr>
                                    </p:animEffect>
                                  </p:childTnLst>
                                </p:cTn>
                              </p:par>
                              <p:par>
                                <p:cTn id="28" presetID="22" presetClass="entr" presetSubtype="4" fill="hold" nodeType="withEffect">
                                  <p:stCondLst>
                                    <p:cond delay="0"/>
                                  </p:stCondLst>
                                  <p:childTnLst>
                                    <p:set>
                                      <p:cBhvr>
                                        <p:cTn id="29" dur="1" fill="hold">
                                          <p:stCondLst>
                                            <p:cond delay="0"/>
                                          </p:stCondLst>
                                        </p:cTn>
                                        <p:tgtEl>
                                          <p:spTgt spid="9220"/>
                                        </p:tgtEl>
                                        <p:attrNameLst>
                                          <p:attrName>style.visibility</p:attrName>
                                        </p:attrNameLst>
                                      </p:cBhvr>
                                      <p:to>
                                        <p:strVal val="visible"/>
                                      </p:to>
                                    </p:set>
                                    <p:animEffect transition="in" filter="wipe(down)">
                                      <p:cBhvr>
                                        <p:cTn id="30"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85804" y="202349"/>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00803" y="7595635"/>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5" name="Rectangle 24"/>
          <p:cNvSpPr/>
          <p:nvPr/>
        </p:nvSpPr>
        <p:spPr>
          <a:xfrm>
            <a:off x="2276196" y="1612809"/>
            <a:ext cx="14467989" cy="2308324"/>
          </a:xfrm>
          <a:prstGeom prst="rect">
            <a:avLst/>
          </a:prstGeom>
        </p:spPr>
        <p:txBody>
          <a:bodyPr wrap="square">
            <a:spAutoFit/>
          </a:bodyPr>
          <a:lstStyle/>
          <a:p>
            <a:pPr algn="ctr">
              <a:lnSpc>
                <a:spcPct val="150000"/>
              </a:lnSpc>
            </a:pPr>
            <a:r>
              <a:rPr lang="vi-VN" sz="4800" b="1" dirty="0"/>
              <a:t>Vì sao sử dụng viên nén xơ dừa mang </a:t>
            </a:r>
            <a:r>
              <a:rPr lang="vi-VN" sz="4800" b="1" dirty="0" smtClean="0"/>
              <a:t>lại</a:t>
            </a:r>
            <a:endParaRPr lang="en-US" sz="4800" b="1" dirty="0"/>
          </a:p>
          <a:p>
            <a:pPr algn="ctr">
              <a:lnSpc>
                <a:spcPct val="150000"/>
              </a:lnSpc>
            </a:pPr>
            <a:r>
              <a:rPr lang="vi-VN" sz="4800" b="1" dirty="0" smtClean="0"/>
              <a:t>hiệu </a:t>
            </a:r>
            <a:r>
              <a:rPr lang="vi-VN" sz="4800" b="1" dirty="0"/>
              <a:t>quả kinh tế cao hơn các loại giá thể khác?</a:t>
            </a:r>
          </a:p>
        </p:txBody>
      </p:sp>
      <p:pic>
        <p:nvPicPr>
          <p:cNvPr id="11" name="Picture 2" descr="VIÊN NÉN XƠ DỪA LÀ GÌ? CÔNG DỤNG VÀ THÀNH PHẦN CỦA VIÊN NÉN XƠ DỪ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20264" y="4800970"/>
            <a:ext cx="5303265" cy="3977450"/>
          </a:xfrm>
          <a:prstGeom prst="rect">
            <a:avLst/>
          </a:prstGeom>
          <a:noFill/>
          <a:ln>
            <a:solidFill>
              <a:srgbClr val="866255"/>
            </a:solidFill>
          </a:ln>
          <a:extLst>
            <a:ext uri="{909E8E84-426E-40DD-AFC4-6F175D3DCCD1}">
              <a14:hiddenFill xmlns:a14="http://schemas.microsoft.com/office/drawing/2010/main">
                <a:solidFill>
                  <a:srgbClr val="FFFFFF"/>
                </a:solidFill>
              </a14:hiddenFill>
            </a:ext>
          </a:extLst>
        </p:spPr>
      </p:pic>
      <p:pic>
        <p:nvPicPr>
          <p:cNvPr id="14" name="Picture 2" descr="HCM][Combo [20 viên] Viên Nén Xơ Dừa - Viên Nén Ươm Hạt - Nông Sản Vàng |  Lazada.v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8835" y="4774709"/>
            <a:ext cx="5338281" cy="400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887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par>
                                <p:cTn id="13" presetID="21"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1066800" y="419100"/>
            <a:ext cx="16230600" cy="94488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96304" y="-444328"/>
            <a:ext cx="5044897" cy="2256445"/>
          </a:xfrm>
          <a:prstGeom prst="rect">
            <a:avLst/>
          </a:prstGeom>
        </p:spPr>
      </p:pic>
      <p:sp>
        <p:nvSpPr>
          <p:cNvPr id="9" name="Rectangle 8"/>
          <p:cNvSpPr/>
          <p:nvPr/>
        </p:nvSpPr>
        <p:spPr>
          <a:xfrm>
            <a:off x="1524000" y="853441"/>
            <a:ext cx="15240000" cy="8516100"/>
          </a:xfrm>
          <a:prstGeom prst="rect">
            <a:avLst/>
          </a:prstGeom>
        </p:spPr>
        <p:txBody>
          <a:bodyPr wrap="square">
            <a:spAutoFit/>
          </a:bodyPr>
          <a:lstStyle/>
          <a:p>
            <a:pPr algn="ctr">
              <a:lnSpc>
                <a:spcPct val="150000"/>
              </a:lnSpc>
              <a:spcAft>
                <a:spcPts val="0"/>
              </a:spcAft>
            </a:pPr>
            <a:r>
              <a:rPr lang="en-US" sz="4400" b="1" dirty="0" smtClean="0">
                <a:solidFill>
                  <a:srgbClr val="FF0000"/>
                </a:solidFill>
                <a:latin typeface="Arial" panose="020B0604020202020204" pitchFamily="34" charset="0"/>
                <a:cs typeface="Arial" panose="020B0604020202020204" pitchFamily="34" charset="0"/>
              </a:rPr>
              <a:t>ĐÁP ÁN</a:t>
            </a:r>
            <a:endParaRPr lang="vi-VN" sz="4400" b="1" dirty="0" smtClean="0">
              <a:solidFill>
                <a:srgbClr val="FF000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Chứa nhiều chất dinh dưỡng tốt cho quá trình hạt </a:t>
            </a:r>
            <a:r>
              <a:rPr lang="vi-VN" sz="4000" dirty="0" smtClean="0">
                <a:latin typeface="Arial" panose="020B0604020202020204" pitchFamily="34" charset="0"/>
                <a:cs typeface="Arial" panose="020B0604020202020204" pitchFamily="34" charset="0"/>
              </a:rPr>
              <a:t>nảy</a:t>
            </a:r>
            <a:r>
              <a:rPr lang="vi-VN" sz="4000" dirty="0" smtClean="0">
                <a:solidFill>
                  <a:srgbClr val="000000"/>
                </a:solidFill>
                <a:latin typeface="Arial" panose="020B0604020202020204" pitchFamily="34" charset="0"/>
                <a:cs typeface="Arial" panose="020B0604020202020204" pitchFamily="34" charset="0"/>
              </a:rPr>
              <a:t> mầm</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endParaRPr lang="en-US" sz="40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B0F0"/>
                </a:solidFill>
                <a:latin typeface="Arial" panose="020B0604020202020204" pitchFamily="34" charset="0"/>
                <a:cs typeface="Arial" panose="020B0604020202020204" pitchFamily="34" charset="0"/>
              </a:rPr>
              <a:t>Sử dụng viên nén sẽ tiết kiệm chi phí nhân công (không có </a:t>
            </a:r>
            <a:r>
              <a:rPr lang="en-US" sz="4000" dirty="0">
                <a:solidFill>
                  <a:srgbClr val="00B0F0"/>
                </a:solidFill>
                <a:latin typeface="Arial" panose="020B0604020202020204" pitchFamily="34" charset="0"/>
                <a:cs typeface="Arial" panose="020B0604020202020204" pitchFamily="34" charset="0"/>
              </a:rPr>
              <a:t/>
            </a:r>
            <a:br>
              <a:rPr lang="en-US" sz="4000" dirty="0">
                <a:solidFill>
                  <a:srgbClr val="00B0F0"/>
                </a:solidFill>
                <a:latin typeface="Arial" panose="020B0604020202020204" pitchFamily="34" charset="0"/>
                <a:cs typeface="Arial" panose="020B0604020202020204" pitchFamily="34" charset="0"/>
              </a:rPr>
            </a:br>
            <a:r>
              <a:rPr lang="vi-VN" sz="4000" dirty="0" smtClean="0">
                <a:solidFill>
                  <a:srgbClr val="00B0F0"/>
                </a:solidFill>
                <a:latin typeface="Arial" panose="020B0604020202020204" pitchFamily="34" charset="0"/>
                <a:cs typeface="Arial" panose="020B0604020202020204" pitchFamily="34" charset="0"/>
              </a:rPr>
              <a:t>công </a:t>
            </a:r>
            <a:r>
              <a:rPr lang="vi-VN" sz="4000" dirty="0">
                <a:solidFill>
                  <a:srgbClr val="00B0F0"/>
                </a:solidFill>
                <a:latin typeface="Arial" panose="020B0604020202020204" pitchFamily="34" charset="0"/>
                <a:cs typeface="Arial" panose="020B0604020202020204" pitchFamily="34" charset="0"/>
              </a:rPr>
              <a:t>đoạn đóng bầu ươm</a:t>
            </a:r>
            <a:r>
              <a:rPr lang="vi-VN" sz="4000" dirty="0" smtClean="0">
                <a:solidFill>
                  <a:srgbClr val="00B0F0"/>
                </a:solidFill>
                <a:latin typeface="Arial" panose="020B0604020202020204" pitchFamily="34" charset="0"/>
                <a:cs typeface="Arial" panose="020B0604020202020204" pitchFamily="34" charset="0"/>
              </a:rPr>
              <a:t>)</a:t>
            </a:r>
            <a:r>
              <a:rPr lang="en-US" sz="4000" dirty="0">
                <a:solidFill>
                  <a:srgbClr val="00B0F0"/>
                </a:solidFill>
                <a:latin typeface="Arial" panose="020B0604020202020204" pitchFamily="34" charset="0"/>
                <a:cs typeface="Arial" panose="020B0604020202020204" pitchFamily="34" charset="0"/>
              </a:rPr>
              <a:t>.</a:t>
            </a:r>
            <a:endParaRPr lang="vi-VN" sz="4000" dirty="0">
              <a:solidFill>
                <a:srgbClr val="00B0F0"/>
              </a:solidFill>
              <a:latin typeface="Arial" panose="020B060402020202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vi-VN" sz="4000" dirty="0" smtClean="0">
                <a:solidFill>
                  <a:srgbClr val="000000"/>
                </a:solidFill>
                <a:latin typeface="Arial" panose="020B0604020202020204" pitchFamily="34" charset="0"/>
                <a:cs typeface="Arial" panose="020B0604020202020204" pitchFamily="34" charset="0"/>
              </a:rPr>
              <a:t>Rút </a:t>
            </a:r>
            <a:r>
              <a:rPr lang="vi-VN" sz="4000" dirty="0">
                <a:solidFill>
                  <a:srgbClr val="000000"/>
                </a:solidFill>
                <a:latin typeface="Arial" panose="020B0604020202020204" pitchFamily="34" charset="0"/>
                <a:cs typeface="Arial" panose="020B0604020202020204" pitchFamily="34" charset="0"/>
              </a:rPr>
              <a:t>ngắn thời gian chăm </a:t>
            </a:r>
            <a:r>
              <a:rPr lang="vi-VN" sz="4000" dirty="0" smtClean="0">
                <a:solidFill>
                  <a:srgbClr val="000000"/>
                </a:solidFill>
                <a:latin typeface="Arial" panose="020B0604020202020204" pitchFamily="34" charset="0"/>
                <a:cs typeface="Arial" panose="020B0604020202020204" pitchFamily="34" charset="0"/>
              </a:rPr>
              <a:t>sóc</a:t>
            </a:r>
            <a:r>
              <a:rPr lang="en-US" sz="4000" dirty="0" smtClean="0">
                <a:solidFill>
                  <a:srgbClr val="000000"/>
                </a:solidFill>
                <a:latin typeface="Arial" panose="020B0604020202020204" pitchFamily="34" charset="0"/>
                <a:cs typeface="Arial" panose="020B0604020202020204" pitchFamily="34" charset="0"/>
              </a:rPr>
              <a:t>,</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viên nén đã chứa đầy </a:t>
            </a:r>
            <a:r>
              <a:rPr lang="vi-VN" sz="4000" dirty="0" smtClean="0">
                <a:solidFill>
                  <a:srgbClr val="000000"/>
                </a:solidFill>
                <a:latin typeface="Arial" panose="020B0604020202020204" pitchFamily="34" charset="0"/>
                <a:cs typeface="Arial" panose="020B0604020202020204" pitchFamily="34" charset="0"/>
              </a:rPr>
              <a:t>đủ</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chất</a:t>
            </a:r>
            <a:r>
              <a:rPr lang="en-US" sz="4000" dirty="0" smtClean="0">
                <a:solidFill>
                  <a:srgbClr val="000000"/>
                </a:solidFill>
                <a:latin typeface="Arial" panose="020B0604020202020204" pitchFamily="34" charset="0"/>
                <a:cs typeface="Arial" panose="020B0604020202020204" pitchFamily="34" charset="0"/>
              </a:rPr>
              <a:t> </a:t>
            </a:r>
            <a:r>
              <a:rPr lang="en-US" sz="4000" dirty="0" err="1" smtClean="0">
                <a:solidFill>
                  <a:srgbClr val="000000"/>
                </a:solidFill>
                <a:latin typeface="Arial" panose="020B0604020202020204" pitchFamily="34" charset="0"/>
                <a:cs typeface="Arial" panose="020B0604020202020204" pitchFamily="34" charset="0"/>
              </a:rPr>
              <a:t>dinh</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dưỡng </a:t>
            </a:r>
            <a:r>
              <a:rPr lang="vi-VN" sz="4000" dirty="0" smtClean="0">
                <a:solidFill>
                  <a:srgbClr val="000000"/>
                </a:solidFill>
                <a:latin typeface="Arial" panose="020B0604020202020204" pitchFamily="34" charset="0"/>
                <a:cs typeface="Arial" panose="020B0604020202020204" pitchFamily="34" charset="0"/>
              </a:rPr>
              <a:t>cho </a:t>
            </a:r>
            <a:r>
              <a:rPr lang="vi-VN" sz="4000" dirty="0">
                <a:solidFill>
                  <a:srgbClr val="000000"/>
                </a:solidFill>
                <a:latin typeface="Arial" panose="020B0604020202020204" pitchFamily="34" charset="0"/>
                <a:cs typeface="Arial" panose="020B0604020202020204" pitchFamily="34" charset="0"/>
              </a:rPr>
              <a:t>hạt mầm phát triển tự nhiên, tự tăng tính đề kháng chống sâu bệnh. </a:t>
            </a:r>
            <a:endParaRPr lang="vi-VN" sz="4000" dirty="0">
              <a:latin typeface="Arial" panose="020B0604020202020204" pitchFamily="34" charset="0"/>
              <a:cs typeface="Arial" panose="020B0604020202020204" pitchFamily="34" charset="0"/>
            </a:endParaRPr>
          </a:p>
          <a:p>
            <a:pPr marL="571500" indent="-571500">
              <a:lnSpc>
                <a:spcPct val="150000"/>
              </a:lnSpc>
              <a:spcAft>
                <a:spcPts val="1000"/>
              </a:spcAft>
              <a:buFont typeface="Arial" panose="020B0604020202020204" pitchFamily="34" charset="0"/>
              <a:buChar char="•"/>
            </a:pPr>
            <a:r>
              <a:rPr lang="vi-VN" sz="4000" dirty="0" smtClean="0">
                <a:solidFill>
                  <a:srgbClr val="00B0F0"/>
                </a:solidFill>
                <a:latin typeface="Arial" panose="020B0604020202020204" pitchFamily="34" charset="0"/>
                <a:cs typeface="Arial" panose="020B0604020202020204" pitchFamily="34" charset="0"/>
              </a:rPr>
              <a:t>Viên </a:t>
            </a:r>
            <a:r>
              <a:rPr lang="vi-VN" sz="4000" dirty="0">
                <a:solidFill>
                  <a:srgbClr val="00B0F0"/>
                </a:solidFill>
                <a:latin typeface="Arial" panose="020B0604020202020204" pitchFamily="34" charset="0"/>
                <a:cs typeface="Arial" panose="020B0604020202020204" pitchFamily="34" charset="0"/>
              </a:rPr>
              <a:t>nén xơ dừa dễ vận chuyển, tiện dụng, sạch sẽ và thân thiện với môi trường do không dùng túi nilon.</a:t>
            </a:r>
            <a:endParaRPr lang="vi-VN" sz="4000" dirty="0">
              <a:solidFill>
                <a:srgbClr val="00B0F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205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054" y="248450"/>
            <a:ext cx="4188518" cy="367066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280300" y="7487709"/>
            <a:ext cx="1111460" cy="229813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733712" y="5195954"/>
            <a:ext cx="3007545"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15036" y="285489"/>
            <a:ext cx="5044897" cy="225644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92512" y="4699365"/>
            <a:ext cx="2958666" cy="5689743"/>
          </a:xfrm>
          <a:prstGeom prst="rect">
            <a:avLst/>
          </a:prstGeom>
        </p:spPr>
      </p:pic>
      <p:sp>
        <p:nvSpPr>
          <p:cNvPr id="13" name="Rectangle 12"/>
          <p:cNvSpPr/>
          <p:nvPr/>
        </p:nvSpPr>
        <p:spPr>
          <a:xfrm>
            <a:off x="2514989" y="1856639"/>
            <a:ext cx="13258021" cy="6186309"/>
          </a:xfrm>
          <a:prstGeom prst="rect">
            <a:avLst/>
          </a:prstGeom>
        </p:spPr>
        <p:txBody>
          <a:bodyPr wrap="square">
            <a:spAutoFit/>
          </a:bodyPr>
          <a:lstStyle/>
          <a:p>
            <a:pPr algn="ctr">
              <a:lnSpc>
                <a:spcPct val="150000"/>
              </a:lnSpc>
              <a:spcBef>
                <a:spcPts val="0"/>
              </a:spcBef>
              <a:spcAft>
                <a:spcPts val="0"/>
              </a:spcAft>
            </a:pPr>
            <a:r>
              <a:rPr lang="en-US" sz="6600" b="1" dirty="0">
                <a:solidFill>
                  <a:srgbClr val="FF0000"/>
                </a:solidFill>
                <a:latin typeface="Arial" panose="020B0604020202020204" pitchFamily="34" charset="0"/>
                <a:ea typeface="等线 Light"/>
                <a:cs typeface="Arial" panose="020B0604020202020204" pitchFamily="34" charset="0"/>
              </a:rPr>
              <a:t>BÀI 6:</a:t>
            </a:r>
            <a:r>
              <a:rPr lang="en-US" sz="6600" b="1" dirty="0">
                <a:solidFill>
                  <a:schemeClr val="accent2">
                    <a:lumMod val="50000"/>
                  </a:schemeClr>
                </a:solidFill>
                <a:latin typeface="Arial" panose="020B0604020202020204" pitchFamily="34" charset="0"/>
                <a:ea typeface="等线 Light"/>
                <a:cs typeface="Arial" panose="020B0604020202020204" pitchFamily="34" charset="0"/>
              </a:rPr>
              <a:t> </a:t>
            </a:r>
            <a:endParaRPr lang="en-US" sz="6600" b="1" dirty="0" smtClean="0">
              <a:solidFill>
                <a:schemeClr val="accent2">
                  <a:lumMod val="50000"/>
                </a:schemeClr>
              </a:solidFill>
              <a:latin typeface="Arial" panose="020B0604020202020204" pitchFamily="34" charset="0"/>
              <a:ea typeface="等线 Light"/>
              <a:cs typeface="Arial" panose="020B0604020202020204" pitchFamily="34" charset="0"/>
            </a:endParaRPr>
          </a:p>
          <a:p>
            <a:pPr algn="ctr">
              <a:lnSpc>
                <a:spcPct val="150000"/>
              </a:lnSpc>
              <a:spcBef>
                <a:spcPts val="0"/>
              </a:spcBef>
              <a:spcAft>
                <a:spcPts val="0"/>
              </a:spcAft>
            </a:pPr>
            <a:r>
              <a:rPr lang="en-US" sz="6600" b="1" dirty="0" smtClean="0">
                <a:solidFill>
                  <a:srgbClr val="0070C0"/>
                </a:solidFill>
                <a:latin typeface="Arial" panose="020B0604020202020204" pitchFamily="34" charset="0"/>
                <a:ea typeface="等线 Light"/>
                <a:cs typeface="Arial" panose="020B0604020202020204" pitchFamily="34" charset="0"/>
              </a:rPr>
              <a:t>ỨNG </a:t>
            </a:r>
            <a:r>
              <a:rPr lang="en-US" sz="6600" b="1" dirty="0">
                <a:solidFill>
                  <a:srgbClr val="0070C0"/>
                </a:solidFill>
                <a:latin typeface="Arial" panose="020B0604020202020204" pitchFamily="34" charset="0"/>
                <a:ea typeface="等线 Light"/>
                <a:cs typeface="Arial" panose="020B0604020202020204" pitchFamily="34" charset="0"/>
              </a:rPr>
              <a:t>DỤNG CÔNG NGHỆ CAO TRONG SẢN XUẤT MỘT SỐ </a:t>
            </a:r>
            <a:endParaRPr lang="en-US" sz="6600" b="1" dirty="0" smtClean="0">
              <a:solidFill>
                <a:srgbClr val="0070C0"/>
              </a:solidFill>
              <a:latin typeface="Arial" panose="020B0604020202020204" pitchFamily="34" charset="0"/>
              <a:ea typeface="等线 Light"/>
              <a:cs typeface="Arial" panose="020B0604020202020204" pitchFamily="34" charset="0"/>
            </a:endParaRPr>
          </a:p>
          <a:p>
            <a:pPr algn="ctr">
              <a:lnSpc>
                <a:spcPct val="150000"/>
              </a:lnSpc>
              <a:spcBef>
                <a:spcPts val="0"/>
              </a:spcBef>
              <a:spcAft>
                <a:spcPts val="0"/>
              </a:spcAft>
            </a:pPr>
            <a:r>
              <a:rPr lang="en-US" sz="6600" b="1" dirty="0" smtClean="0">
                <a:solidFill>
                  <a:srgbClr val="0070C0"/>
                </a:solidFill>
                <a:latin typeface="Arial" panose="020B0604020202020204" pitchFamily="34" charset="0"/>
                <a:ea typeface="等线 Light"/>
                <a:cs typeface="Arial" panose="020B0604020202020204" pitchFamily="34" charset="0"/>
              </a:rPr>
              <a:t>GIÁ </a:t>
            </a:r>
            <a:r>
              <a:rPr lang="en-US" sz="6600" b="1" dirty="0">
                <a:solidFill>
                  <a:srgbClr val="0070C0"/>
                </a:solidFill>
                <a:latin typeface="Arial" panose="020B0604020202020204" pitchFamily="34" charset="0"/>
                <a:ea typeface="等线 Light"/>
                <a:cs typeface="Arial" panose="020B0604020202020204" pitchFamily="34" charset="0"/>
              </a:rPr>
              <a:t>THỂ CÂY TRỒNG</a:t>
            </a:r>
            <a:endParaRPr lang="en-US" sz="6600" b="1" dirty="0">
              <a:solidFill>
                <a:srgbClr val="0070C0"/>
              </a:solidFill>
              <a:effectLst/>
              <a:latin typeface="Arial" panose="020B0604020202020204" pitchFamily="34" charset="0"/>
              <a:ea typeface="等线 Light"/>
              <a:cs typeface="Arial" panose="020B0604020202020204" pitchFamily="34" charset="0"/>
            </a:endParaRPr>
          </a:p>
        </p:txBody>
      </p:sp>
    </p:spTree>
    <p:extLst>
      <p:ext uri="{BB962C8B-B14F-4D97-AF65-F5344CB8AC3E}">
        <p14:creationId xmlns:p14="http://schemas.microsoft.com/office/powerpoint/2010/main" val="1389525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1066799" y="520868"/>
            <a:ext cx="16195757" cy="9347032"/>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9685" y="520868"/>
            <a:ext cx="2605115" cy="249617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00803" y="7595635"/>
            <a:ext cx="1700948" cy="2131029"/>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225817" y="6047022"/>
            <a:ext cx="1036739" cy="1298876"/>
          </a:xfrm>
          <a:prstGeom prst="rect">
            <a:avLst/>
          </a:prstGeom>
        </p:spPr>
      </p:pic>
      <p:sp>
        <p:nvSpPr>
          <p:cNvPr id="24" name="TextBox 23"/>
          <p:cNvSpPr txBox="1"/>
          <p:nvPr/>
        </p:nvSpPr>
        <p:spPr>
          <a:xfrm>
            <a:off x="5465883" y="1153583"/>
            <a:ext cx="7397588"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VẬN DỤNG</a:t>
            </a:r>
            <a:endParaRPr lang="en-US" sz="60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3121173" y="2482753"/>
            <a:ext cx="13104644" cy="2171428"/>
          </a:xfrm>
          <a:prstGeom prst="rect">
            <a:avLst/>
          </a:prstGeom>
        </p:spPr>
        <p:txBody>
          <a:bodyPr wrap="square">
            <a:spAutoFit/>
          </a:bodyPr>
          <a:lstStyle/>
          <a:p>
            <a:pPr algn="ctr">
              <a:lnSpc>
                <a:spcPct val="150000"/>
              </a:lnSpc>
              <a:spcAft>
                <a:spcPts val="1000"/>
              </a:spcAft>
            </a:pPr>
            <a:r>
              <a:rPr lang="en-US" sz="4800" b="1" dirty="0" err="1" smtClean="0">
                <a:latin typeface="Arial" panose="020B0604020202020204" pitchFamily="34" charset="0"/>
                <a:cs typeface="Arial" panose="020B0604020202020204" pitchFamily="34" charset="0"/>
              </a:rPr>
              <a:t>Câu</a:t>
            </a:r>
            <a:r>
              <a:rPr lang="en-US" sz="4800" b="1" dirty="0" smtClean="0">
                <a:latin typeface="Arial" panose="020B0604020202020204" pitchFamily="34" charset="0"/>
                <a:cs typeface="Arial" panose="020B0604020202020204" pitchFamily="34" charset="0"/>
              </a:rPr>
              <a:t> 1</a:t>
            </a:r>
            <a:r>
              <a:rPr lang="en-US" sz="4800" dirty="0" smtClean="0">
                <a:latin typeface="Arial" panose="020B0604020202020204" pitchFamily="34" charset="0"/>
                <a:cs typeface="Arial" panose="020B0604020202020204" pitchFamily="34" charset="0"/>
              </a:rPr>
              <a:t>: </a:t>
            </a:r>
            <a:r>
              <a:rPr lang="vi-VN" sz="4800" dirty="0" smtClean="0">
                <a:solidFill>
                  <a:srgbClr val="00B0F0"/>
                </a:solidFill>
                <a:latin typeface="Arial" panose="020B0604020202020204" pitchFamily="34" charset="0"/>
                <a:cs typeface="Arial" panose="020B0604020202020204" pitchFamily="34" charset="0"/>
              </a:rPr>
              <a:t>Vì </a:t>
            </a:r>
            <a:r>
              <a:rPr lang="vi-VN" sz="4800" dirty="0">
                <a:solidFill>
                  <a:srgbClr val="00B0F0"/>
                </a:solidFill>
                <a:cs typeface="Arial" panose="020B0604020202020204" pitchFamily="34" charset="0"/>
              </a:rPr>
              <a:t>sao giá thể dùng để ươm cây khác giá thể dùng để trồng cây?</a:t>
            </a:r>
            <a:endParaRPr lang="vi-VN" sz="4800" dirty="0">
              <a:solidFill>
                <a:srgbClr val="00B0F0"/>
              </a:solidFill>
              <a:effectLst/>
              <a:latin typeface="Arial" panose="020B0604020202020204" pitchFamily="34" charset="0"/>
              <a:cs typeface="Arial" panose="020B0604020202020204" pitchFamily="34" charset="0"/>
            </a:endParaRPr>
          </a:p>
        </p:txBody>
      </p:sp>
      <p:pic>
        <p:nvPicPr>
          <p:cNvPr id="10" name="Picture 2" descr="Cây mướp con, cây giống mướp hương chất lượng, giá rẻ tại vườn Hà Nội"/>
          <p:cNvPicPr>
            <a:picLocks noChangeAspect="1" noChangeArrowheads="1"/>
          </p:cNvPicPr>
          <p:nvPr/>
        </p:nvPicPr>
        <p:blipFill rotWithShape="1">
          <a:blip r:embed="rId11">
            <a:extLst>
              <a:ext uri="{28A0092B-C50C-407E-A947-70E740481C1C}">
                <a14:useLocalDpi xmlns:a14="http://schemas.microsoft.com/office/drawing/2010/main" val="0"/>
              </a:ext>
            </a:extLst>
          </a:blip>
          <a:srcRect t="27500"/>
          <a:stretch/>
        </p:blipFill>
        <p:spPr bwMode="auto">
          <a:xfrm>
            <a:off x="4603186" y="5320125"/>
            <a:ext cx="3691212" cy="405154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Top 3 cách làm giàn cho mướp, bầu, bí, dưa chuột, đậu đũa..."/>
          <p:cNvPicPr>
            <a:picLocks noChangeAspect="1" noChangeArrowheads="1"/>
          </p:cNvPicPr>
          <p:nvPr/>
        </p:nvPicPr>
        <p:blipFill rotWithShape="1">
          <a:blip r:embed="rId12">
            <a:extLst>
              <a:ext uri="{28A0092B-C50C-407E-A947-70E740481C1C}">
                <a14:useLocalDpi xmlns:a14="http://schemas.microsoft.com/office/drawing/2010/main" val="0"/>
              </a:ext>
            </a:extLst>
          </a:blip>
          <a:srcRect l="3302" r="31243"/>
          <a:stretch/>
        </p:blipFill>
        <p:spPr bwMode="auto">
          <a:xfrm>
            <a:off x="9938757" y="5320125"/>
            <a:ext cx="3624844" cy="402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5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par>
                                <p:cTn id="18" presetID="21" presetClass="entr" presetSubtype="1" fill="hold" nodeType="withEffect">
                                  <p:stCondLst>
                                    <p:cond delay="0"/>
                                  </p:stCondLst>
                                  <p:childTnLst>
                                    <p:set>
                                      <p:cBhvr>
                                        <p:cTn id="19" dur="1" fill="hold">
                                          <p:stCondLst>
                                            <p:cond delay="0"/>
                                          </p:stCondLst>
                                        </p:cTn>
                                        <p:tgtEl>
                                          <p:spTgt spid="10242"/>
                                        </p:tgtEl>
                                        <p:attrNameLst>
                                          <p:attrName>style.visibility</p:attrName>
                                        </p:attrNameLst>
                                      </p:cBhvr>
                                      <p:to>
                                        <p:strVal val="visible"/>
                                      </p:to>
                                    </p:set>
                                    <p:animEffect transition="in" filter="wheel(1)">
                                      <p:cBhvr>
                                        <p:cTn id="20"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634029" y="602602"/>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81344" flipH="1">
            <a:off x="14981126" y="677907"/>
            <a:ext cx="2466803" cy="1807108"/>
          </a:xfrm>
          <a:prstGeom prst="rect">
            <a:avLst/>
          </a:prstGeom>
        </p:spPr>
      </p:pic>
      <p:pic>
        <p:nvPicPr>
          <p:cNvPr id="15"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68699" y="614131"/>
            <a:ext cx="3449949" cy="3023410"/>
          </a:xfrm>
          <a:prstGeom prst="rect">
            <a:avLst/>
          </a:prstGeom>
        </p:spPr>
      </p:pic>
      <p:pic>
        <p:nvPicPr>
          <p:cNvPr id="16"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374640" y="6780287"/>
            <a:ext cx="2294777" cy="3244544"/>
          </a:xfrm>
          <a:prstGeom prst="rect">
            <a:avLst/>
          </a:prstGeom>
        </p:spPr>
      </p:pic>
      <p:sp>
        <p:nvSpPr>
          <p:cNvPr id="5" name="Rectangle 4"/>
          <p:cNvSpPr/>
          <p:nvPr/>
        </p:nvSpPr>
        <p:spPr>
          <a:xfrm>
            <a:off x="2782869" y="2703579"/>
            <a:ext cx="13075920" cy="5170646"/>
          </a:xfrm>
          <a:prstGeom prst="rect">
            <a:avLst/>
          </a:prstGeom>
        </p:spPr>
        <p:txBody>
          <a:bodyPr wrap="square">
            <a:spAutoFit/>
          </a:bodyPr>
          <a:lstStyle/>
          <a:p>
            <a:pPr algn="just">
              <a:lnSpc>
                <a:spcPct val="150000"/>
              </a:lnSpc>
              <a:spcAft>
                <a:spcPts val="1000"/>
              </a:spcAft>
            </a:pPr>
            <a:r>
              <a:rPr lang="vi-VN" sz="4400" dirty="0">
                <a:solidFill>
                  <a:srgbClr val="00B0F0"/>
                </a:solidFill>
                <a:latin typeface="Arial" panose="020B0604020202020204" pitchFamily="34" charset="0"/>
                <a:cs typeface="Arial" panose="020B0604020202020204" pitchFamily="34" charset="0"/>
              </a:rPr>
              <a:t>Giá thể dùng để ươm cây khác giá thể dùng để trồng cây vì</a:t>
            </a:r>
            <a:r>
              <a:rPr lang="vi-VN" sz="4400" dirty="0">
                <a:solidFill>
                  <a:srgbClr val="000000"/>
                </a:solidFill>
                <a:latin typeface="Arial" panose="020B0604020202020204" pitchFamily="34" charset="0"/>
                <a:cs typeface="Arial" panose="020B0604020202020204" pitchFamily="34" charset="0"/>
              </a:rPr>
              <a:t>: nhu cầu đất của hạt giống và cây con, cây lớn khác nhau. Cây con và hạt giống cần đất nhỏ mịn; cầu kì hơn, tốn tiền hơn; còn cây lớn thì không cần thiết.</a:t>
            </a:r>
            <a:endParaRPr lang="vi-VN" sz="4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315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EAF94"/>
        </a:solidFill>
        <a:effectLst/>
      </p:bgPr>
    </p:bg>
    <p:spTree>
      <p:nvGrpSpPr>
        <p:cNvPr id="1" name=""/>
        <p:cNvGrpSpPr/>
        <p:nvPr/>
      </p:nvGrpSpPr>
      <p:grpSpPr>
        <a:xfrm>
          <a:off x="0" y="0"/>
          <a:ext cx="0" cy="0"/>
          <a:chOff x="0" y="0"/>
          <a:chExt cx="0" cy="0"/>
        </a:xfrm>
      </p:grpSpPr>
      <p:grpSp>
        <p:nvGrpSpPr>
          <p:cNvPr id="2" name="Group 2"/>
          <p:cNvGrpSpPr/>
          <p:nvPr/>
        </p:nvGrpSpPr>
        <p:grpSpPr>
          <a:xfrm>
            <a:off x="838200" y="495300"/>
            <a:ext cx="16421100" cy="94488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9" name="Rectangle 8"/>
          <p:cNvSpPr/>
          <p:nvPr/>
        </p:nvSpPr>
        <p:spPr>
          <a:xfrm>
            <a:off x="2504303" y="982552"/>
            <a:ext cx="14039336" cy="3785652"/>
          </a:xfrm>
          <a:prstGeom prst="rect">
            <a:avLst/>
          </a:prstGeom>
        </p:spPr>
        <p:txBody>
          <a:bodyPr wrap="square">
            <a:spAutoFit/>
          </a:bodyPr>
          <a:lstStyle/>
          <a:p>
            <a:pPr>
              <a:lnSpc>
                <a:spcPct val="150000"/>
              </a:lnSpc>
              <a:spcAft>
                <a:spcPts val="0"/>
              </a:spcAft>
            </a:pPr>
            <a:r>
              <a:rPr lang="en-US" sz="4000" b="1" dirty="0" err="1" smtClean="0">
                <a:latin typeface="Arial" panose="020B0604020202020204" pitchFamily="34" charset="0"/>
                <a:cs typeface="Arial" panose="020B0604020202020204" pitchFamily="34" charset="0"/>
              </a:rPr>
              <a:t>Câu</a:t>
            </a:r>
            <a:r>
              <a:rPr lang="en-US" sz="4000" b="1" dirty="0" smtClean="0">
                <a:latin typeface="Arial" panose="020B0604020202020204" pitchFamily="34" charset="0"/>
                <a:cs typeface="Arial" panose="020B0604020202020204" pitchFamily="34" charset="0"/>
              </a:rPr>
              <a:t> 2: </a:t>
            </a:r>
            <a:r>
              <a:rPr lang="en-US" sz="4000" dirty="0" smtClean="0">
                <a:solidFill>
                  <a:srgbClr val="00B0F0"/>
                </a:solidFill>
                <a:latin typeface="Arial" panose="020B0604020202020204" pitchFamily="34" charset="0"/>
                <a:cs typeface="Arial" panose="020B0604020202020204" pitchFamily="34" charset="0"/>
              </a:rPr>
              <a:t>Ở </a:t>
            </a:r>
            <a:r>
              <a:rPr lang="en-US" sz="4000" dirty="0" err="1" smtClean="0">
                <a:solidFill>
                  <a:srgbClr val="00B0F0"/>
                </a:solidFill>
                <a:latin typeface="Arial" panose="020B0604020202020204" pitchFamily="34" charset="0"/>
                <a:cs typeface="Arial" panose="020B0604020202020204" pitchFamily="34" charset="0"/>
              </a:rPr>
              <a:t>địa</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phương</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em</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thường</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dùng</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những</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loại</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giá</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thể</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nào</a:t>
            </a:r>
            <a:r>
              <a:rPr lang="en-US" sz="4000" dirty="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để</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trồng</a:t>
            </a:r>
            <a:r>
              <a:rPr lang="en-US" sz="4000" dirty="0" smtClean="0">
                <a:solidFill>
                  <a:srgbClr val="00B0F0"/>
                </a:solidFill>
                <a:latin typeface="Arial" panose="020B0604020202020204" pitchFamily="34" charset="0"/>
                <a:cs typeface="Arial" panose="020B0604020202020204" pitchFamily="34" charset="0"/>
              </a:rPr>
              <a:t> </a:t>
            </a:r>
            <a:r>
              <a:rPr lang="en-US" sz="4000" dirty="0" err="1" smtClean="0">
                <a:solidFill>
                  <a:srgbClr val="00B0F0"/>
                </a:solidFill>
                <a:latin typeface="Arial" panose="020B0604020202020204" pitchFamily="34" charset="0"/>
                <a:cs typeface="Arial" panose="020B0604020202020204" pitchFamily="34" charset="0"/>
              </a:rPr>
              <a:t>cây</a:t>
            </a:r>
            <a:r>
              <a:rPr lang="en-US" sz="4000" dirty="0" smtClean="0">
                <a:solidFill>
                  <a:srgbClr val="00B0F0"/>
                </a:solidFill>
                <a:latin typeface="Arial" panose="020B0604020202020204" pitchFamily="34" charset="0"/>
                <a:cs typeface="Arial" panose="020B0604020202020204" pitchFamily="34" charset="0"/>
              </a:rPr>
              <a:t> ?</a:t>
            </a:r>
          </a:p>
          <a:p>
            <a:pPr>
              <a:lnSpc>
                <a:spcPct val="150000"/>
              </a:lnSpc>
              <a:spcAft>
                <a:spcPts val="0"/>
              </a:spcAft>
            </a:pPr>
            <a:r>
              <a:rPr lang="en-US" sz="4000" b="1" dirty="0" err="1" smtClean="0">
                <a:latin typeface="Arial" panose="020B0604020202020204" pitchFamily="34" charset="0"/>
                <a:cs typeface="Arial" panose="020B0604020202020204" pitchFamily="34" charset="0"/>
              </a:rPr>
              <a:t>Câu</a:t>
            </a:r>
            <a:r>
              <a:rPr lang="en-US" sz="4000" b="1" dirty="0" smtClean="0">
                <a:latin typeface="Arial" panose="020B0604020202020204" pitchFamily="34" charset="0"/>
                <a:cs typeface="Arial" panose="020B0604020202020204" pitchFamily="34" charset="0"/>
              </a:rPr>
              <a:t> 3: </a:t>
            </a:r>
            <a:r>
              <a:rPr lang="en-US" sz="4000" dirty="0" smtClean="0">
                <a:solidFill>
                  <a:srgbClr val="FF0000"/>
                </a:solidFill>
                <a:latin typeface="Arial" panose="020B0604020202020204" pitchFamily="34" charset="0"/>
                <a:cs typeface="Arial" panose="020B0604020202020204" pitchFamily="34" charset="0"/>
              </a:rPr>
              <a:t>Theo </a:t>
            </a:r>
            <a:r>
              <a:rPr lang="en-US" sz="4000" dirty="0" err="1" smtClean="0">
                <a:solidFill>
                  <a:srgbClr val="FF0000"/>
                </a:solidFill>
                <a:latin typeface="Arial" panose="020B0604020202020204" pitchFamily="34" charset="0"/>
                <a:cs typeface="Arial" panose="020B0604020202020204" pitchFamily="34" charset="0"/>
              </a:rPr>
              <a:t>em</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những</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loại</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giá</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thể</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nào</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phù</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hợp</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để</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trồng</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rau</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hoa</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cây</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cảnh</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tại</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gia</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đình</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7170" name="Picture 2" descr="99 loại cây cảnh đẹp và dễ trồng trong nhà, sân vườn công trình và để bàn  làm việc,... - KHBVP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255455"/>
            <a:ext cx="5867400" cy="42085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ách Trồng Rau Sạch Tại Nhà Đơn Giản Không Dùng Hóa Chất"/>
          <p:cNvPicPr>
            <a:picLocks noChangeAspect="1" noChangeArrowheads="1"/>
          </p:cNvPicPr>
          <p:nvPr/>
        </p:nvPicPr>
        <p:blipFill rotWithShape="1">
          <a:blip r:embed="rId3">
            <a:extLst>
              <a:ext uri="{28A0092B-C50C-407E-A947-70E740481C1C}">
                <a14:useLocalDpi xmlns:a14="http://schemas.microsoft.com/office/drawing/2010/main" val="0"/>
              </a:ext>
            </a:extLst>
          </a:blip>
          <a:srcRect l="22184"/>
          <a:stretch/>
        </p:blipFill>
        <p:spPr bwMode="auto">
          <a:xfrm>
            <a:off x="9677400" y="5255455"/>
            <a:ext cx="5848106" cy="4208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1000"/>
                                        <p:tgtEl>
                                          <p:spTgt spid="7170"/>
                                        </p:tgtEl>
                                      </p:cBhvr>
                                    </p:animEffect>
                                    <p:anim calcmode="lin" valueType="num">
                                      <p:cBhvr>
                                        <p:cTn id="18" dur="1000" fill="hold"/>
                                        <p:tgtEl>
                                          <p:spTgt spid="7170"/>
                                        </p:tgtEl>
                                        <p:attrNameLst>
                                          <p:attrName>ppt_x</p:attrName>
                                        </p:attrNameLst>
                                      </p:cBhvr>
                                      <p:tavLst>
                                        <p:tav tm="0">
                                          <p:val>
                                            <p:strVal val="#ppt_x"/>
                                          </p:val>
                                        </p:tav>
                                        <p:tav tm="100000">
                                          <p:val>
                                            <p:strVal val="#ppt_x"/>
                                          </p:val>
                                        </p:tav>
                                      </p:tavLst>
                                    </p:anim>
                                    <p:anim calcmode="lin" valueType="num">
                                      <p:cBhvr>
                                        <p:cTn id="19" dur="1000" fill="hold"/>
                                        <p:tgtEl>
                                          <p:spTgt spid="717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1000"/>
                                        <p:tgtEl>
                                          <p:spTgt spid="7172"/>
                                        </p:tgtEl>
                                      </p:cBhvr>
                                    </p:animEffect>
                                    <p:anim calcmode="lin" valueType="num">
                                      <p:cBhvr>
                                        <p:cTn id="23" dur="1000" fill="hold"/>
                                        <p:tgtEl>
                                          <p:spTgt spid="7172"/>
                                        </p:tgtEl>
                                        <p:attrNameLst>
                                          <p:attrName>ppt_x</p:attrName>
                                        </p:attrNameLst>
                                      </p:cBhvr>
                                      <p:tavLst>
                                        <p:tav tm="0">
                                          <p:val>
                                            <p:strVal val="#ppt_x"/>
                                          </p:val>
                                        </p:tav>
                                        <p:tav tm="100000">
                                          <p:val>
                                            <p:strVal val="#ppt_x"/>
                                          </p:val>
                                        </p:tav>
                                      </p:tavLst>
                                    </p:anim>
                                    <p:anim calcmode="lin" valueType="num">
                                      <p:cBhvr>
                                        <p:cTn id="24"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Cách làm giá thể từ mùn cưa để trồng rau hiệu quả - Thế giới giá thể, đất  trồng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656" y="1691640"/>
            <a:ext cx="4397247" cy="32104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303238"/>
            <a:ext cx="15087600" cy="916276"/>
          </a:xfrm>
          <a:prstGeom prst="rect">
            <a:avLst/>
          </a:prstGeom>
        </p:spPr>
        <p:txBody>
          <a:bodyPr wrap="square">
            <a:spAutoFit/>
          </a:bodyPr>
          <a:lstStyle/>
          <a:p>
            <a:pPr algn="ctr">
              <a:lnSpc>
                <a:spcPct val="150000"/>
              </a:lnSpc>
            </a:pPr>
            <a:r>
              <a:rPr lang="en-US" sz="4000" b="1" dirty="0" err="1" smtClean="0">
                <a:solidFill>
                  <a:srgbClr val="000000"/>
                </a:solidFill>
                <a:latin typeface="arial" panose="020B0604020202020204" pitchFamily="34" charset="0"/>
              </a:rPr>
              <a:t>Câu</a:t>
            </a:r>
            <a:r>
              <a:rPr lang="en-US" sz="4000" b="1" dirty="0" smtClean="0">
                <a:solidFill>
                  <a:srgbClr val="000000"/>
                </a:solidFill>
                <a:latin typeface="arial" panose="020B0604020202020204" pitchFamily="34" charset="0"/>
              </a:rPr>
              <a:t> 2:</a:t>
            </a:r>
            <a:r>
              <a:rPr lang="vi-VN" sz="4000" dirty="0">
                <a:solidFill>
                  <a:srgbClr val="000000"/>
                </a:solidFill>
                <a:latin typeface="arial" panose="020B0604020202020204" pitchFamily="34" charset="0"/>
              </a:rPr>
              <a:t> </a:t>
            </a:r>
            <a:r>
              <a:rPr lang="vi-VN" sz="4000" dirty="0">
                <a:solidFill>
                  <a:srgbClr val="FF0000"/>
                </a:solidFill>
                <a:latin typeface="arial" panose="020B0604020202020204" pitchFamily="34" charset="0"/>
              </a:rPr>
              <a:t>Ở địa phương thường </a:t>
            </a:r>
            <a:r>
              <a:rPr lang="vi-VN" sz="4000" dirty="0" smtClean="0">
                <a:solidFill>
                  <a:srgbClr val="FF0000"/>
                </a:solidFill>
                <a:latin typeface="arial" panose="020B0604020202020204" pitchFamily="34" charset="0"/>
              </a:rPr>
              <a:t>dùng</a:t>
            </a:r>
            <a:r>
              <a:rPr lang="en-US" sz="4000" dirty="0" smtClean="0">
                <a:solidFill>
                  <a:srgbClr val="FF0000"/>
                </a:solidFill>
                <a:latin typeface="arial" panose="020B0604020202020204" pitchFamily="34" charset="0"/>
              </a:rPr>
              <a:t> </a:t>
            </a:r>
            <a:r>
              <a:rPr lang="en-US" sz="4000" dirty="0" err="1" smtClean="0">
                <a:solidFill>
                  <a:srgbClr val="FF0000"/>
                </a:solidFill>
                <a:latin typeface="arial" panose="020B0604020202020204" pitchFamily="34" charset="0"/>
              </a:rPr>
              <a:t>các</a:t>
            </a:r>
            <a:r>
              <a:rPr lang="en-US" sz="4000" dirty="0" smtClean="0">
                <a:solidFill>
                  <a:srgbClr val="FF0000"/>
                </a:solidFill>
                <a:latin typeface="arial" panose="020B0604020202020204" pitchFamily="34" charset="0"/>
              </a:rPr>
              <a:t> </a:t>
            </a:r>
            <a:r>
              <a:rPr lang="en-US" sz="4000" dirty="0" err="1" smtClean="0">
                <a:solidFill>
                  <a:srgbClr val="FF0000"/>
                </a:solidFill>
                <a:latin typeface="arial" panose="020B0604020202020204" pitchFamily="34" charset="0"/>
              </a:rPr>
              <a:t>loại</a:t>
            </a:r>
            <a:r>
              <a:rPr lang="en-US" sz="4000" dirty="0" smtClean="0">
                <a:solidFill>
                  <a:srgbClr val="FF0000"/>
                </a:solidFill>
                <a:latin typeface="arial" panose="020B0604020202020204" pitchFamily="34" charset="0"/>
              </a:rPr>
              <a:t> </a:t>
            </a:r>
            <a:r>
              <a:rPr lang="en-US" sz="4000" dirty="0" err="1" smtClean="0">
                <a:solidFill>
                  <a:srgbClr val="FF0000"/>
                </a:solidFill>
                <a:latin typeface="arial" panose="020B0604020202020204" pitchFamily="34" charset="0"/>
              </a:rPr>
              <a:t>giá</a:t>
            </a:r>
            <a:r>
              <a:rPr lang="en-US" sz="4000" dirty="0" smtClean="0">
                <a:solidFill>
                  <a:srgbClr val="FF0000"/>
                </a:solidFill>
                <a:latin typeface="arial" panose="020B0604020202020204" pitchFamily="34" charset="0"/>
              </a:rPr>
              <a:t> </a:t>
            </a:r>
            <a:r>
              <a:rPr lang="en-US" sz="4000" dirty="0" err="1" smtClean="0">
                <a:solidFill>
                  <a:srgbClr val="FF0000"/>
                </a:solidFill>
                <a:latin typeface="arial" panose="020B0604020202020204" pitchFamily="34" charset="0"/>
              </a:rPr>
              <a:t>thể</a:t>
            </a:r>
            <a:r>
              <a:rPr lang="en-US" sz="4000" dirty="0">
                <a:solidFill>
                  <a:srgbClr val="FF0000"/>
                </a:solidFill>
                <a:latin typeface="arial" panose="020B0604020202020204" pitchFamily="34" charset="0"/>
              </a:rPr>
              <a:t> </a:t>
            </a:r>
            <a:r>
              <a:rPr lang="en-US" sz="4000" dirty="0" err="1" smtClean="0">
                <a:solidFill>
                  <a:srgbClr val="FF0000"/>
                </a:solidFill>
                <a:latin typeface="arial" panose="020B0604020202020204" pitchFamily="34" charset="0"/>
              </a:rPr>
              <a:t>từ</a:t>
            </a:r>
            <a:r>
              <a:rPr lang="en-US" sz="4000" dirty="0" smtClean="0">
                <a:solidFill>
                  <a:srgbClr val="FF0000"/>
                </a:solidFill>
                <a:latin typeface="arial" panose="020B0604020202020204" pitchFamily="34" charset="0"/>
              </a:rPr>
              <a:t>:</a:t>
            </a:r>
            <a:endParaRPr lang="en-US" sz="4000" dirty="0">
              <a:solidFill>
                <a:srgbClr val="FF0000"/>
              </a:solidFill>
            </a:endParaRPr>
          </a:p>
        </p:txBody>
      </p:sp>
      <p:pic>
        <p:nvPicPr>
          <p:cNvPr id="8196" name="Picture 4" descr="Hướng Dẫn] Cách Xử Lý Xơ Dừa Trồng Lan - Vật tư trồng 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4741" y="1653099"/>
            <a:ext cx="4420544" cy="33154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Than bùn là gì? Công dụng của Than bùn trong trồng trọt, cải tạo đất."/>
          <p:cNvPicPr>
            <a:picLocks noChangeAspect="1" noChangeArrowheads="1"/>
          </p:cNvPicPr>
          <p:nvPr/>
        </p:nvPicPr>
        <p:blipFill rotWithShape="1">
          <a:blip r:embed="rId4">
            <a:extLst>
              <a:ext uri="{28A0092B-C50C-407E-A947-70E740481C1C}">
                <a14:useLocalDpi xmlns:a14="http://schemas.microsoft.com/office/drawing/2010/main" val="0"/>
              </a:ext>
            </a:extLst>
          </a:blip>
          <a:srcRect l="11655"/>
          <a:stretch/>
        </p:blipFill>
        <p:spPr bwMode="auto">
          <a:xfrm>
            <a:off x="4038600" y="5825736"/>
            <a:ext cx="4396304" cy="331540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Sự khác nhau giữa tro trấu nhuyễn và trấu hun - YouTube"/>
          <p:cNvPicPr>
            <a:picLocks noChangeAspect="1" noChangeArrowheads="1"/>
          </p:cNvPicPr>
          <p:nvPr/>
        </p:nvPicPr>
        <p:blipFill rotWithShape="1">
          <a:blip r:embed="rId5">
            <a:extLst>
              <a:ext uri="{28A0092B-C50C-407E-A947-70E740481C1C}">
                <a14:useLocalDpi xmlns:a14="http://schemas.microsoft.com/office/drawing/2010/main" val="0"/>
              </a:ext>
            </a:extLst>
          </a:blip>
          <a:srcRect l="6136" r="11334"/>
          <a:stretch/>
        </p:blipFill>
        <p:spPr bwMode="auto">
          <a:xfrm>
            <a:off x="6765253" y="1660719"/>
            <a:ext cx="4355522" cy="329254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920240" y="5065200"/>
            <a:ext cx="2819400" cy="707886"/>
          </a:xfrm>
          <a:prstGeom prst="rect">
            <a:avLst/>
          </a:prstGeom>
        </p:spPr>
        <p:txBody>
          <a:bodyPr wrap="square">
            <a:spAutoFit/>
          </a:bodyPr>
          <a:lstStyle/>
          <a:p>
            <a:pPr algn="ctr"/>
            <a:r>
              <a:rPr lang="en-US" sz="4000" dirty="0" smtClean="0">
                <a:solidFill>
                  <a:srgbClr val="000000"/>
                </a:solidFill>
                <a:latin typeface="arial" panose="020B0604020202020204" pitchFamily="34" charset="0"/>
              </a:rPr>
              <a:t>M</a:t>
            </a:r>
            <a:r>
              <a:rPr lang="vi-VN" sz="4000" smtClean="0">
                <a:solidFill>
                  <a:srgbClr val="000000"/>
                </a:solidFill>
                <a:latin typeface="arial" panose="020B0604020202020204" pitchFamily="34" charset="0"/>
              </a:rPr>
              <a:t>ùn </a:t>
            </a:r>
            <a:r>
              <a:rPr lang="vi-VN" sz="4000" dirty="0">
                <a:solidFill>
                  <a:srgbClr val="000000"/>
                </a:solidFill>
                <a:latin typeface="arial" panose="020B0604020202020204" pitchFamily="34" charset="0"/>
              </a:rPr>
              <a:t>cưa</a:t>
            </a:r>
            <a:endParaRPr lang="en-US" sz="4000" dirty="0"/>
          </a:p>
        </p:txBody>
      </p:sp>
      <p:sp>
        <p:nvSpPr>
          <p:cNvPr id="24" name="Rectangle 23"/>
          <p:cNvSpPr/>
          <p:nvPr/>
        </p:nvSpPr>
        <p:spPr>
          <a:xfrm>
            <a:off x="8065701" y="5065200"/>
            <a:ext cx="1954381" cy="707886"/>
          </a:xfrm>
          <a:prstGeom prst="rect">
            <a:avLst/>
          </a:prstGeom>
        </p:spPr>
        <p:txBody>
          <a:bodyPr wrap="square">
            <a:spAutoFit/>
          </a:bodyPr>
          <a:lstStyle/>
          <a:p>
            <a:r>
              <a:rPr lang="en-US" sz="4000" dirty="0" smtClean="0">
                <a:solidFill>
                  <a:srgbClr val="000000"/>
                </a:solidFill>
                <a:latin typeface="arial" panose="020B0604020202020204" pitchFamily="34" charset="0"/>
              </a:rPr>
              <a:t>T</a:t>
            </a:r>
            <a:r>
              <a:rPr lang="vi-VN" sz="4000" smtClean="0">
                <a:solidFill>
                  <a:srgbClr val="000000"/>
                </a:solidFill>
                <a:latin typeface="arial" panose="020B0604020202020204" pitchFamily="34" charset="0"/>
              </a:rPr>
              <a:t>ro </a:t>
            </a:r>
            <a:r>
              <a:rPr lang="vi-VN" sz="4000" dirty="0">
                <a:solidFill>
                  <a:srgbClr val="000000"/>
                </a:solidFill>
                <a:latin typeface="arial" panose="020B0604020202020204" pitchFamily="34" charset="0"/>
              </a:rPr>
              <a:t>trấu </a:t>
            </a:r>
            <a:endParaRPr lang="en-US" sz="4000" dirty="0"/>
          </a:p>
        </p:txBody>
      </p:sp>
      <p:sp>
        <p:nvSpPr>
          <p:cNvPr id="25" name="Rectangle 24"/>
          <p:cNvSpPr/>
          <p:nvPr/>
        </p:nvSpPr>
        <p:spPr>
          <a:xfrm>
            <a:off x="13563600" y="5065200"/>
            <a:ext cx="2062827" cy="707886"/>
          </a:xfrm>
          <a:prstGeom prst="rect">
            <a:avLst/>
          </a:prstGeom>
        </p:spPr>
        <p:txBody>
          <a:bodyPr wrap="square">
            <a:spAutoFit/>
          </a:bodyPr>
          <a:lstStyle/>
          <a:p>
            <a:pPr algn="ctr"/>
            <a:r>
              <a:rPr lang="en-US" sz="4000" dirty="0" smtClean="0">
                <a:solidFill>
                  <a:srgbClr val="000000"/>
                </a:solidFill>
                <a:latin typeface="arial" panose="020B0604020202020204" pitchFamily="34" charset="0"/>
              </a:rPr>
              <a:t>X</a:t>
            </a:r>
            <a:r>
              <a:rPr lang="vi-VN" sz="4000" smtClean="0">
                <a:solidFill>
                  <a:srgbClr val="000000"/>
                </a:solidFill>
                <a:latin typeface="arial" panose="020B0604020202020204" pitchFamily="34" charset="0"/>
              </a:rPr>
              <a:t>ơ </a:t>
            </a:r>
            <a:r>
              <a:rPr lang="vi-VN" sz="4000" dirty="0">
                <a:solidFill>
                  <a:srgbClr val="000000"/>
                </a:solidFill>
                <a:latin typeface="arial" panose="020B0604020202020204" pitchFamily="34" charset="0"/>
              </a:rPr>
              <a:t>dừa</a:t>
            </a:r>
            <a:endParaRPr lang="en-US" sz="4000" dirty="0"/>
          </a:p>
        </p:txBody>
      </p:sp>
      <p:sp>
        <p:nvSpPr>
          <p:cNvPr id="26" name="Rectangle 25"/>
          <p:cNvSpPr/>
          <p:nvPr/>
        </p:nvSpPr>
        <p:spPr>
          <a:xfrm>
            <a:off x="10972800" y="9160147"/>
            <a:ext cx="2118360" cy="707886"/>
          </a:xfrm>
          <a:prstGeom prst="rect">
            <a:avLst/>
          </a:prstGeom>
        </p:spPr>
        <p:txBody>
          <a:bodyPr wrap="square">
            <a:spAutoFit/>
          </a:bodyPr>
          <a:lstStyle/>
          <a:p>
            <a:r>
              <a:rPr lang="en-US" sz="4000" dirty="0" err="1" smtClean="0">
                <a:solidFill>
                  <a:srgbClr val="000000"/>
                </a:solidFill>
                <a:latin typeface="arial" panose="020B0604020202020204" pitchFamily="34" charset="0"/>
              </a:rPr>
              <a:t>Cát</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sỏi</a:t>
            </a:r>
            <a:endParaRPr lang="en-US" sz="4000" dirty="0"/>
          </a:p>
        </p:txBody>
      </p:sp>
      <p:pic>
        <p:nvPicPr>
          <p:cNvPr id="8204" name="Picture 12" descr="Sỏi suối thuỷ sinh trải nền hồ cá. - Shop Thủy Sinh Xanh"/>
          <p:cNvPicPr>
            <a:picLocks noChangeAspect="1" noChangeArrowheads="1"/>
          </p:cNvPicPr>
          <p:nvPr/>
        </p:nvPicPr>
        <p:blipFill rotWithShape="1">
          <a:blip r:embed="rId6">
            <a:extLst>
              <a:ext uri="{28A0092B-C50C-407E-A947-70E740481C1C}">
                <a14:useLocalDpi xmlns:a14="http://schemas.microsoft.com/office/drawing/2010/main" val="0"/>
              </a:ext>
            </a:extLst>
          </a:blip>
          <a:srcRect t="28364"/>
          <a:stretch/>
        </p:blipFill>
        <p:spPr bwMode="auto">
          <a:xfrm>
            <a:off x="9656873" y="5825736"/>
            <a:ext cx="4424887" cy="316982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017552" y="9256638"/>
            <a:ext cx="2438400" cy="707886"/>
          </a:xfrm>
          <a:prstGeom prst="rect">
            <a:avLst/>
          </a:prstGeom>
        </p:spPr>
        <p:txBody>
          <a:bodyPr wrap="square">
            <a:spAutoFit/>
          </a:bodyPr>
          <a:lstStyle/>
          <a:p>
            <a:r>
              <a:rPr lang="en-US" sz="4000" dirty="0" smtClean="0">
                <a:solidFill>
                  <a:srgbClr val="000000"/>
                </a:solidFill>
                <a:latin typeface="arial" panose="020B0604020202020204" pitchFamily="34" charset="0"/>
              </a:rPr>
              <a:t>T</a:t>
            </a:r>
            <a:r>
              <a:rPr lang="vi-VN" sz="4000" smtClean="0">
                <a:solidFill>
                  <a:srgbClr val="000000"/>
                </a:solidFill>
                <a:latin typeface="arial" panose="020B0604020202020204" pitchFamily="34" charset="0"/>
              </a:rPr>
              <a:t>han </a:t>
            </a:r>
            <a:r>
              <a:rPr lang="vi-VN" sz="4000" dirty="0">
                <a:solidFill>
                  <a:srgbClr val="000000"/>
                </a:solidFill>
                <a:latin typeface="arial" panose="020B0604020202020204" pitchFamily="34" charset="0"/>
              </a:rPr>
              <a:t>bùn</a:t>
            </a:r>
            <a:endParaRPr lang="en-US" sz="4000" dirty="0"/>
          </a:p>
        </p:txBody>
      </p:sp>
      <p:pic>
        <p:nvPicPr>
          <p:cNvPr id="29"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22776" y="5959027"/>
            <a:ext cx="2057400" cy="4114800"/>
          </a:xfrm>
          <a:prstGeom prst="rect">
            <a:avLst/>
          </a:prstGeom>
        </p:spPr>
      </p:pic>
      <p:pic>
        <p:nvPicPr>
          <p:cNvPr id="30"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flipH="1">
            <a:off x="16054614" y="6005025"/>
            <a:ext cx="2028372" cy="3900716"/>
          </a:xfrm>
          <a:prstGeom prst="rect">
            <a:avLst/>
          </a:prstGeom>
        </p:spPr>
      </p:pic>
    </p:spTree>
    <p:extLst>
      <p:ext uri="{BB962C8B-B14F-4D97-AF65-F5344CB8AC3E}">
        <p14:creationId xmlns:p14="http://schemas.microsoft.com/office/powerpoint/2010/main" val="3836181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202"/>
                                        </p:tgtEl>
                                        <p:attrNameLst>
                                          <p:attrName>style.visibility</p:attrName>
                                        </p:attrNameLst>
                                      </p:cBhvr>
                                      <p:to>
                                        <p:strVal val="visible"/>
                                      </p:to>
                                    </p:set>
                                    <p:animEffect transition="in" filter="barn(inVertical)">
                                      <p:cBhvr>
                                        <p:cTn id="20" dur="500"/>
                                        <p:tgtEl>
                                          <p:spTgt spid="820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8196"/>
                                        </p:tgtEl>
                                        <p:attrNameLst>
                                          <p:attrName>style.visibility</p:attrName>
                                        </p:attrNameLst>
                                      </p:cBhvr>
                                      <p:to>
                                        <p:strVal val="visible"/>
                                      </p:to>
                                    </p:set>
                                    <p:animEffect transition="in" filter="barn(inVertical)">
                                      <p:cBhvr>
                                        <p:cTn id="31" dur="500"/>
                                        <p:tgtEl>
                                          <p:spTgt spid="819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198"/>
                                        </p:tgtEl>
                                        <p:attrNameLst>
                                          <p:attrName>style.visibility</p:attrName>
                                        </p:attrNameLst>
                                      </p:cBhvr>
                                      <p:to>
                                        <p:strVal val="visible"/>
                                      </p:to>
                                    </p:set>
                                    <p:animEffect transition="in" filter="wipe(down)">
                                      <p:cBhvr>
                                        <p:cTn id="36" dur="500"/>
                                        <p:tgtEl>
                                          <p:spTgt spid="819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204"/>
                                        </p:tgtEl>
                                        <p:attrNameLst>
                                          <p:attrName>style.visibility</p:attrName>
                                        </p:attrNameLst>
                                      </p:cBhvr>
                                      <p:to>
                                        <p:strVal val="visible"/>
                                      </p:to>
                                    </p:set>
                                    <p:animEffect transition="in" filter="barn(inVertical)">
                                      <p:cBhvr>
                                        <p:cTn id="44" dur="500"/>
                                        <p:tgtEl>
                                          <p:spTgt spid="820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4" grpId="0"/>
      <p:bldP spid="25" grpId="0"/>
      <p:bldP spid="26"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571500"/>
            <a:ext cx="17449800" cy="929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4116">
            <a:off x="226148" y="7269906"/>
            <a:ext cx="3626068" cy="2742626"/>
          </a:xfrm>
          <a:prstGeom prst="rect">
            <a:avLst/>
          </a:prstGeom>
        </p:spPr>
      </p:pic>
      <p:pic>
        <p:nvPicPr>
          <p:cNvPr id="9" name="image16.jpg" descr="See the source image"/>
          <p:cNvPicPr preferRelativeResize="0"/>
          <p:nvPr/>
        </p:nvPicPr>
        <p:blipFill>
          <a:blip r:embed="rId4"/>
          <a:srcRect/>
          <a:stretch>
            <a:fillRect/>
          </a:stretch>
        </p:blipFill>
        <p:spPr>
          <a:xfrm>
            <a:off x="2145424" y="1532988"/>
            <a:ext cx="4456113" cy="3522028"/>
          </a:xfrm>
          <a:prstGeom prst="rect">
            <a:avLst/>
          </a:prstGeom>
        </p:spPr>
      </p:pic>
      <p:pic>
        <p:nvPicPr>
          <p:cNvPr id="10" name="image2.jpg" descr="See the source image"/>
          <p:cNvPicPr preferRelativeResize="0"/>
          <p:nvPr/>
        </p:nvPicPr>
        <p:blipFill>
          <a:blip r:embed="rId5"/>
          <a:srcRect/>
          <a:stretch>
            <a:fillRect/>
          </a:stretch>
        </p:blipFill>
        <p:spPr>
          <a:xfrm>
            <a:off x="7068703" y="1438215"/>
            <a:ext cx="6611200" cy="3711575"/>
          </a:xfrm>
          <a:prstGeom prst="rect">
            <a:avLst/>
          </a:prstGeom>
        </p:spPr>
      </p:pic>
      <p:pic>
        <p:nvPicPr>
          <p:cNvPr id="12" name="image1.jpg"/>
          <p:cNvPicPr preferRelativeResize="0"/>
          <p:nvPr/>
        </p:nvPicPr>
        <p:blipFill>
          <a:blip r:embed="rId6"/>
          <a:srcRect/>
          <a:stretch>
            <a:fillRect/>
          </a:stretch>
        </p:blipFill>
        <p:spPr>
          <a:xfrm>
            <a:off x="4914900" y="5930684"/>
            <a:ext cx="4267200" cy="3156322"/>
          </a:xfrm>
          <a:prstGeom prst="rect">
            <a:avLst/>
          </a:prstGeom>
        </p:spPr>
      </p:pic>
      <p:pic>
        <p:nvPicPr>
          <p:cNvPr id="13" name="image24.jpg" descr="See the source image"/>
          <p:cNvPicPr preferRelativeResize="0"/>
          <p:nvPr/>
        </p:nvPicPr>
        <p:blipFill>
          <a:blip r:embed="rId7"/>
          <a:srcRect/>
          <a:stretch>
            <a:fillRect/>
          </a:stretch>
        </p:blipFill>
        <p:spPr>
          <a:xfrm>
            <a:off x="11380251" y="5930684"/>
            <a:ext cx="4599305" cy="3156322"/>
          </a:xfrm>
          <a:prstGeom prst="rect">
            <a:avLst/>
          </a:prstGeom>
        </p:spPr>
      </p:pic>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79904" y="902853"/>
            <a:ext cx="4188518" cy="3670665"/>
          </a:xfrm>
          <a:prstGeom prst="rect">
            <a:avLst/>
          </a:prstGeom>
        </p:spPr>
      </p:pic>
    </p:spTree>
    <p:extLst>
      <p:ext uri="{BB962C8B-B14F-4D97-AF65-F5344CB8AC3E}">
        <p14:creationId xmlns:p14="http://schemas.microsoft.com/office/powerpoint/2010/main" val="1949915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EAF94"/>
        </a:solidFill>
        <a:effectLst/>
      </p:bgPr>
    </p:bg>
    <p:spTree>
      <p:nvGrpSpPr>
        <p:cNvPr id="1" name=""/>
        <p:cNvGrpSpPr/>
        <p:nvPr/>
      </p:nvGrpSpPr>
      <p:grpSpPr>
        <a:xfrm>
          <a:off x="0" y="0"/>
          <a:ext cx="0" cy="0"/>
          <a:chOff x="0" y="0"/>
          <a:chExt cx="0" cy="0"/>
        </a:xfrm>
      </p:grpSpPr>
      <p:grpSp>
        <p:nvGrpSpPr>
          <p:cNvPr id="15" name="Group 2"/>
          <p:cNvGrpSpPr/>
          <p:nvPr/>
        </p:nvGrpSpPr>
        <p:grpSpPr>
          <a:xfrm>
            <a:off x="1288043" y="952500"/>
            <a:ext cx="16230600" cy="8229600"/>
            <a:chOff x="0" y="0"/>
            <a:chExt cx="5490351" cy="2783840"/>
          </a:xfrm>
        </p:grpSpPr>
        <p:sp>
          <p:nvSpPr>
            <p:cNvPr id="16"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90071" y="3339159"/>
            <a:ext cx="1498535" cy="1435869"/>
          </a:xfrm>
          <a:prstGeom prst="rect">
            <a:avLst/>
          </a:prstGeom>
        </p:spPr>
      </p:pic>
      <p:pic>
        <p:nvPicPr>
          <p:cNvPr id="18"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54076" y="3339159"/>
            <a:ext cx="1498535" cy="1435869"/>
          </a:xfrm>
          <a:prstGeom prst="rect">
            <a:avLst/>
          </a:prstGeom>
        </p:spPr>
      </p:pic>
      <p:pic>
        <p:nvPicPr>
          <p:cNvPr id="19"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106877" y="3339159"/>
            <a:ext cx="1498535" cy="1435869"/>
          </a:xfrm>
          <a:prstGeom prst="rect">
            <a:avLst/>
          </a:prstGeom>
        </p:spPr>
      </p:pic>
      <p:sp>
        <p:nvSpPr>
          <p:cNvPr id="20" name="Rectangle 19"/>
          <p:cNvSpPr/>
          <p:nvPr/>
        </p:nvSpPr>
        <p:spPr>
          <a:xfrm>
            <a:off x="5048167" y="1478338"/>
            <a:ext cx="8191666" cy="1306255"/>
          </a:xfrm>
          <a:prstGeom prst="rect">
            <a:avLst/>
          </a:prstGeom>
        </p:spPr>
        <p:txBody>
          <a:bodyPr wrap="none">
            <a:spAutoFit/>
          </a:bodyPr>
          <a:lstStyle/>
          <a:p>
            <a:pPr algn="ctr">
              <a:lnSpc>
                <a:spcPct val="150000"/>
              </a:lnSpc>
            </a:pPr>
            <a:r>
              <a:rPr lang="en-US" sz="6000" b="1">
                <a:solidFill>
                  <a:srgbClr val="866255"/>
                </a:solidFill>
                <a:latin typeface="Arial" panose="020B0604020202020204" pitchFamily="34" charset="0"/>
                <a:cs typeface="Arial" panose="020B0604020202020204" pitchFamily="34" charset="0"/>
              </a:rPr>
              <a:t>HƯỚNG DẪN VỀ NHÀ</a:t>
            </a:r>
            <a:endParaRPr lang="en-US" sz="6000" b="1" dirty="0">
              <a:solidFill>
                <a:srgbClr val="866255"/>
              </a:solidFill>
              <a:latin typeface="Arial" panose="020B0604020202020204" pitchFamily="34" charset="0"/>
              <a:cs typeface="Arial" panose="020B0604020202020204" pitchFamily="34" charset="0"/>
            </a:endParaRPr>
          </a:p>
        </p:txBody>
      </p:sp>
      <p:sp>
        <p:nvSpPr>
          <p:cNvPr id="21" name="Rectangle 20"/>
          <p:cNvSpPr/>
          <p:nvPr/>
        </p:nvSpPr>
        <p:spPr>
          <a:xfrm>
            <a:off x="1905000" y="5293895"/>
            <a:ext cx="3950190" cy="2862322"/>
          </a:xfrm>
          <a:prstGeom prst="rect">
            <a:avLst/>
          </a:prstGeom>
        </p:spPr>
        <p:txBody>
          <a:bodyPr wrap="square">
            <a:spAutoFit/>
          </a:bodyPr>
          <a:lstStyle/>
          <a:p>
            <a:pPr lvl="0" algn="ctr">
              <a:lnSpc>
                <a:spcPct val="150000"/>
              </a:lnSpc>
              <a:spcAft>
                <a:spcPts val="0"/>
              </a:spcAft>
            </a:pPr>
            <a:r>
              <a:rPr lang="en-US" sz="4000">
                <a:solidFill>
                  <a:srgbClr val="000000"/>
                </a:solidFill>
                <a:latin typeface="Arial" panose="020B0604020202020204" pitchFamily="34" charset="0"/>
                <a:cs typeface="Arial" panose="020B0604020202020204" pitchFamily="34" charset="0"/>
              </a:rPr>
              <a:t>Củng cố lại kiến thức đã học ở bài 6.</a:t>
            </a:r>
            <a:endParaRPr lang="en-US" sz="4000">
              <a:effectLst/>
              <a:latin typeface="Arial" panose="020B0604020202020204" pitchFamily="34" charset="0"/>
              <a:cs typeface="Arial" panose="020B0604020202020204" pitchFamily="34" charset="0"/>
            </a:endParaRPr>
          </a:p>
        </p:txBody>
      </p:sp>
      <p:sp>
        <p:nvSpPr>
          <p:cNvPr id="22" name="Rectangle 21"/>
          <p:cNvSpPr/>
          <p:nvPr/>
        </p:nvSpPr>
        <p:spPr>
          <a:xfrm>
            <a:off x="6562868" y="5293895"/>
            <a:ext cx="5580611" cy="2748253"/>
          </a:xfrm>
          <a:prstGeom prst="rect">
            <a:avLst/>
          </a:prstGeom>
        </p:spPr>
        <p:txBody>
          <a:bodyPr wrap="square">
            <a:spAutoFit/>
          </a:bodyPr>
          <a:lstStyle/>
          <a:p>
            <a:pPr algn="ctr">
              <a:lnSpc>
                <a:spcPct val="150000"/>
              </a:lnSpc>
              <a:spcAft>
                <a:spcPts val="1000"/>
              </a:spcAft>
            </a:pPr>
            <a:r>
              <a:rPr lang="vi-VN" sz="4000">
                <a:solidFill>
                  <a:srgbClr val="000000"/>
                </a:solidFill>
                <a:latin typeface="Arial" panose="020B0604020202020204" pitchFamily="34" charset="0"/>
                <a:cs typeface="Arial" panose="020B0604020202020204" pitchFamily="34" charset="0"/>
              </a:rPr>
              <a:t>Ở địa phương em có những loại đất </a:t>
            </a:r>
            <a:r>
              <a:rPr lang="vi-VN" sz="4000" smtClean="0">
                <a:solidFill>
                  <a:srgbClr val="000000"/>
                </a:solidFill>
                <a:latin typeface="Arial" panose="020B0604020202020204" pitchFamily="34" charset="0"/>
                <a:cs typeface="Arial" panose="020B0604020202020204" pitchFamily="34" charset="0"/>
              </a:rPr>
              <a:t>trồng</a:t>
            </a:r>
            <a:r>
              <a:rPr lang="en-US" sz="4000" smtClean="0">
                <a:solidFill>
                  <a:srgbClr val="000000"/>
                </a:solidFill>
                <a:latin typeface="Arial" panose="020B0604020202020204" pitchFamily="34" charset="0"/>
                <a:cs typeface="Arial" panose="020B0604020202020204" pitchFamily="34" charset="0"/>
              </a:rPr>
              <a:t> và loại cây</a:t>
            </a:r>
            <a:r>
              <a:rPr lang="vi-VN" sz="4000" smtClean="0">
                <a:solidFill>
                  <a:srgbClr val="000000"/>
                </a:solidFill>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nào? </a:t>
            </a:r>
            <a:endParaRPr lang="vi-VN" sz="4000">
              <a:effectLst/>
              <a:latin typeface="Arial" panose="020B0604020202020204" pitchFamily="34" charset="0"/>
              <a:cs typeface="Arial" panose="020B0604020202020204" pitchFamily="34" charset="0"/>
            </a:endParaRPr>
          </a:p>
        </p:txBody>
      </p:sp>
      <p:sp>
        <p:nvSpPr>
          <p:cNvPr id="23" name="Rectangle 22"/>
          <p:cNvSpPr/>
          <p:nvPr/>
        </p:nvSpPr>
        <p:spPr>
          <a:xfrm>
            <a:off x="12484342" y="5293895"/>
            <a:ext cx="4743606" cy="1938992"/>
          </a:xfrm>
          <a:prstGeom prst="rect">
            <a:avLst/>
          </a:prstGeom>
        </p:spPr>
        <p:txBody>
          <a:bodyPr wrap="none">
            <a:spAutoFit/>
          </a:bodyPr>
          <a:lstStyle/>
          <a:p>
            <a:pPr lvl="0">
              <a:lnSpc>
                <a:spcPct val="150000"/>
              </a:lnSpc>
              <a:spcAft>
                <a:spcPts val="0"/>
              </a:spcAft>
            </a:pPr>
            <a:r>
              <a:rPr lang="vi-VN" sz="4000">
                <a:solidFill>
                  <a:srgbClr val="000000"/>
                </a:solidFill>
                <a:latin typeface="Arial" panose="020B0604020202020204" pitchFamily="34" charset="0"/>
                <a:cs typeface="Arial" panose="020B0604020202020204" pitchFamily="34" charset="0"/>
              </a:rPr>
              <a:t>Xem trước nội </a:t>
            </a:r>
            <a:r>
              <a:rPr lang="vi-VN" sz="4000" smtClean="0">
                <a:solidFill>
                  <a:srgbClr val="000000"/>
                </a:solidFill>
                <a:latin typeface="Arial" panose="020B0604020202020204" pitchFamily="34" charset="0"/>
                <a:cs typeface="Arial" panose="020B0604020202020204" pitchFamily="34" charset="0"/>
              </a:rPr>
              <a:t>dung</a:t>
            </a:r>
            <a:endParaRPr lang="en-US" sz="4000" smtClean="0">
              <a:solidFill>
                <a:srgbClr val="000000"/>
              </a:solidFill>
              <a:latin typeface="Arial" panose="020B0604020202020204" pitchFamily="34" charset="0"/>
              <a:cs typeface="Arial" panose="020B0604020202020204" pitchFamily="34" charset="0"/>
            </a:endParaRPr>
          </a:p>
          <a:p>
            <a:pPr lvl="0" algn="ctr">
              <a:lnSpc>
                <a:spcPct val="150000"/>
              </a:lnSpc>
              <a:spcAft>
                <a:spcPts val="0"/>
              </a:spcAft>
            </a:pPr>
            <a:r>
              <a:rPr lang="vi-VN" sz="4000" smtClean="0">
                <a:solidFill>
                  <a:srgbClr val="000000"/>
                </a:solidFill>
                <a:latin typeface="Arial" panose="020B0604020202020204" pitchFamily="34" charset="0"/>
                <a:cs typeface="Arial" panose="020B0604020202020204" pitchFamily="34" charset="0"/>
              </a:rPr>
              <a:t> </a:t>
            </a:r>
            <a:r>
              <a:rPr lang="vi-VN" sz="4000">
                <a:solidFill>
                  <a:srgbClr val="000000"/>
                </a:solidFill>
                <a:latin typeface="Arial" panose="020B0604020202020204" pitchFamily="34" charset="0"/>
                <a:cs typeface="Arial" panose="020B0604020202020204" pitchFamily="34" charset="0"/>
              </a:rPr>
              <a:t>bài Ôn tập</a:t>
            </a:r>
            <a:endParaRPr lang="vi-VN" sz="400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3054" y="248450"/>
            <a:ext cx="4188518" cy="367066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280300" y="7487709"/>
            <a:ext cx="1111460" cy="229813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733712" y="5195954"/>
            <a:ext cx="3007545"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09358">
            <a:off x="13715036" y="285489"/>
            <a:ext cx="5044897" cy="225644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58775" y="4408482"/>
            <a:ext cx="2958666" cy="5689743"/>
          </a:xfrm>
          <a:prstGeom prst="rect">
            <a:avLst/>
          </a:prstGeom>
        </p:spPr>
      </p:pic>
      <p:sp>
        <p:nvSpPr>
          <p:cNvPr id="13" name="Rectangle 12"/>
          <p:cNvSpPr/>
          <p:nvPr/>
        </p:nvSpPr>
        <p:spPr>
          <a:xfrm>
            <a:off x="2514989" y="3223833"/>
            <a:ext cx="13258021" cy="2951064"/>
          </a:xfrm>
          <a:prstGeom prst="rect">
            <a:avLst/>
          </a:prstGeom>
        </p:spPr>
        <p:txBody>
          <a:bodyPr wrap="square">
            <a:spAutoFit/>
          </a:bodyPr>
          <a:lstStyle/>
          <a:p>
            <a:pPr algn="ctr">
              <a:lnSpc>
                <a:spcPct val="150000"/>
              </a:lnSpc>
            </a:pPr>
            <a:r>
              <a:rPr lang="vi-VN" sz="6600" b="1" spc="-216">
                <a:solidFill>
                  <a:srgbClr val="000000"/>
                </a:solidFill>
                <a:cs typeface="Arial" panose="020B0604020202020204" pitchFamily="34" charset="0"/>
              </a:rPr>
              <a:t>CẢM ƠN CÁC EM ĐÃ </a:t>
            </a:r>
          </a:p>
          <a:p>
            <a:pPr algn="ctr">
              <a:lnSpc>
                <a:spcPct val="150000"/>
              </a:lnSpc>
            </a:pPr>
            <a:r>
              <a:rPr lang="vi-VN" sz="6600" b="1" spc="-216">
                <a:solidFill>
                  <a:srgbClr val="000000"/>
                </a:solidFill>
                <a:cs typeface="Arial" panose="020B0604020202020204" pitchFamily="34" charset="0"/>
              </a:rPr>
              <a:t>LẮNG NGHE BÀI GIẢNG</a:t>
            </a:r>
            <a:r>
              <a:rPr lang="vi-VN" sz="6600" b="1" spc="-216" smtClean="0">
                <a:solidFill>
                  <a:srgbClr val="000000"/>
                </a:solidFill>
                <a:cs typeface="Arial" panose="020B0604020202020204" pitchFamily="34" charset="0"/>
              </a:rPr>
              <a:t>!</a:t>
            </a:r>
            <a:endParaRPr lang="en-US" sz="6600" b="1" spc="-216">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421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381000" y="495300"/>
            <a:ext cx="174498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581941" y="9030378"/>
            <a:ext cx="1731718" cy="837522"/>
          </a:xfrm>
          <a:prstGeom prst="rect">
            <a:avLst/>
          </a:prstGeom>
        </p:spPr>
      </p:pic>
      <p:sp>
        <p:nvSpPr>
          <p:cNvPr id="7" name="Rectangle 6"/>
          <p:cNvSpPr/>
          <p:nvPr/>
        </p:nvSpPr>
        <p:spPr>
          <a:xfrm>
            <a:off x="4580221" y="616153"/>
            <a:ext cx="10262938" cy="1184876"/>
          </a:xfrm>
          <a:prstGeom prst="rect">
            <a:avLst/>
          </a:prstGeom>
        </p:spPr>
        <p:txBody>
          <a:bodyPr wrap="square">
            <a:spAutoFit/>
          </a:bodyPr>
          <a:lstStyle/>
          <a:p>
            <a:pPr algn="just">
              <a:lnSpc>
                <a:spcPct val="150000"/>
              </a:lnSpc>
              <a:spcAft>
                <a:spcPts val="0"/>
              </a:spcAft>
            </a:pPr>
            <a:r>
              <a:rPr lang="en-US" sz="5400" b="1" dirty="0">
                <a:solidFill>
                  <a:srgbClr val="FF0000"/>
                </a:solidFill>
                <a:latin typeface="Arial" panose="020B0604020202020204" pitchFamily="34" charset="0"/>
                <a:cs typeface="Arial" panose="020B0604020202020204" pitchFamily="34" charset="0"/>
              </a:rPr>
              <a:t>1. </a:t>
            </a:r>
            <a:r>
              <a:rPr lang="en-US" sz="5400" b="1" dirty="0" err="1">
                <a:solidFill>
                  <a:srgbClr val="FF0000"/>
                </a:solidFill>
                <a:latin typeface="Arial" panose="020B0604020202020204" pitchFamily="34" charset="0"/>
                <a:cs typeface="Arial" panose="020B0604020202020204" pitchFamily="34" charset="0"/>
              </a:rPr>
              <a:t>Khái</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niệm</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giá</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thể</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trồng</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cây</a:t>
            </a:r>
            <a:endParaRPr lang="en-US" sz="5400" dirty="0">
              <a:solidFill>
                <a:srgbClr val="FF0000"/>
              </a:solidFill>
              <a:effectLst/>
              <a:latin typeface="Arial" panose="020B0604020202020204" pitchFamily="34" charset="0"/>
              <a:cs typeface="Arial" panose="020B0604020202020204" pitchFamily="34" charset="0"/>
            </a:endParaRPr>
          </a:p>
        </p:txBody>
      </p:sp>
      <p:pic>
        <p:nvPicPr>
          <p:cNvPr id="8" name="image8.png"/>
          <p:cNvPicPr preferRelativeResize="0"/>
          <p:nvPr/>
        </p:nvPicPr>
        <p:blipFill rotWithShape="1">
          <a:blip r:embed="rId4"/>
          <a:srcRect b="5737"/>
          <a:stretch/>
        </p:blipFill>
        <p:spPr>
          <a:xfrm>
            <a:off x="2819400" y="5181600"/>
            <a:ext cx="13944600" cy="4381500"/>
          </a:xfrm>
          <a:prstGeom prst="rect">
            <a:avLst/>
          </a:prstGeom>
        </p:spPr>
      </p:pic>
      <p:sp>
        <p:nvSpPr>
          <p:cNvPr id="9" name="TextBox 8"/>
          <p:cNvSpPr txBox="1"/>
          <p:nvPr/>
        </p:nvSpPr>
        <p:spPr>
          <a:xfrm>
            <a:off x="3352800" y="3587215"/>
            <a:ext cx="12717780" cy="707886"/>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cây</a:t>
            </a:r>
            <a:r>
              <a:rPr lang="en-US" sz="4000" dirty="0">
                <a:latin typeface="Arial" panose="020B0604020202020204" pitchFamily="34" charset="0"/>
                <a:cs typeface="Arial" panose="020B0604020202020204" pitchFamily="34" charset="0"/>
              </a:rPr>
              <a:t>? </a:t>
            </a:r>
          </a:p>
        </p:txBody>
      </p:sp>
      <p:sp>
        <p:nvSpPr>
          <p:cNvPr id="10" name="Rounded Rectangle 9"/>
          <p:cNvSpPr/>
          <p:nvPr/>
        </p:nvSpPr>
        <p:spPr>
          <a:xfrm>
            <a:off x="1447800" y="3057238"/>
            <a:ext cx="16078200" cy="20100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996633"/>
                </a:solidFill>
              </a:rPr>
              <a:t>Giá </a:t>
            </a:r>
            <a:r>
              <a:rPr lang="vi-VN" sz="3800" b="1" dirty="0">
                <a:solidFill>
                  <a:srgbClr val="996633"/>
                </a:solidFill>
              </a:rPr>
              <a:t>thể là tên gọi chung của các vật liệu hoặc hỗn hợp các vật liệu giúp tạo môi trường thuận lợi cho sự phát triển bộ rễ cây trồng.</a:t>
            </a:r>
          </a:p>
        </p:txBody>
      </p:sp>
      <p:sp>
        <p:nvSpPr>
          <p:cNvPr id="11" name="Rectangle 10"/>
          <p:cNvSpPr/>
          <p:nvPr/>
        </p:nvSpPr>
        <p:spPr>
          <a:xfrm>
            <a:off x="1638300" y="1815544"/>
            <a:ext cx="5486400" cy="1063433"/>
          </a:xfrm>
          <a:prstGeom prst="rect">
            <a:avLst/>
          </a:prstGeom>
        </p:spPr>
        <p:txBody>
          <a:bodyPr wrap="square">
            <a:spAutoFit/>
          </a:bodyPr>
          <a:lstStyle/>
          <a:p>
            <a:pPr algn="just">
              <a:lnSpc>
                <a:spcPct val="150000"/>
              </a:lnSpc>
              <a:spcAft>
                <a:spcPts val="0"/>
              </a:spcAft>
            </a:pPr>
            <a:r>
              <a:rPr lang="en-US" sz="4800" b="1" dirty="0">
                <a:solidFill>
                  <a:srgbClr val="0070C0"/>
                </a:solidFill>
                <a:latin typeface="Arial" panose="020B0604020202020204" pitchFamily="34" charset="0"/>
                <a:cs typeface="Arial" panose="020B0604020202020204" pitchFamily="34" charset="0"/>
              </a:rPr>
              <a:t>1.1. </a:t>
            </a:r>
            <a:r>
              <a:rPr lang="en-US" sz="4800" b="1" dirty="0" err="1">
                <a:solidFill>
                  <a:srgbClr val="0070C0"/>
                </a:solidFill>
                <a:latin typeface="Arial" panose="020B0604020202020204" pitchFamily="34" charset="0"/>
                <a:cs typeface="Arial" panose="020B0604020202020204" pitchFamily="34" charset="0"/>
              </a:rPr>
              <a:t>Định</a:t>
            </a:r>
            <a:r>
              <a:rPr lang="en-US" sz="4800" b="1" dirty="0">
                <a:solidFill>
                  <a:srgbClr val="0070C0"/>
                </a:solidFill>
                <a:latin typeface="Arial" panose="020B0604020202020204" pitchFamily="34" charset="0"/>
                <a:cs typeface="Arial" panose="020B0604020202020204" pitchFamily="34" charset="0"/>
              </a:rPr>
              <a:t> </a:t>
            </a:r>
            <a:r>
              <a:rPr lang="en-US" sz="4800" b="1" dirty="0" err="1">
                <a:solidFill>
                  <a:srgbClr val="0070C0"/>
                </a:solidFill>
                <a:latin typeface="Arial" panose="020B0604020202020204" pitchFamily="34" charset="0"/>
                <a:cs typeface="Arial" panose="020B0604020202020204" pitchFamily="34" charset="0"/>
              </a:rPr>
              <a:t>nghĩa</a:t>
            </a:r>
            <a:endParaRPr lang="en-US" sz="4800" b="1" dirty="0">
              <a:solidFill>
                <a:srgbClr val="0070C0"/>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952500" y="544485"/>
            <a:ext cx="16383000" cy="9108598"/>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473677" y="8960632"/>
            <a:ext cx="2045574" cy="989314"/>
          </a:xfrm>
          <a:prstGeom prst="rect">
            <a:avLst/>
          </a:prstGeom>
        </p:spPr>
      </p:pic>
      <p:sp>
        <p:nvSpPr>
          <p:cNvPr id="11" name="Rectangle 10"/>
          <p:cNvSpPr/>
          <p:nvPr/>
        </p:nvSpPr>
        <p:spPr>
          <a:xfrm>
            <a:off x="6515100" y="1069373"/>
            <a:ext cx="5402992" cy="1063433"/>
          </a:xfrm>
          <a:prstGeom prst="rect">
            <a:avLst/>
          </a:prstGeom>
        </p:spPr>
        <p:txBody>
          <a:bodyPr wrap="square">
            <a:spAutoFit/>
          </a:bodyPr>
          <a:lstStyle/>
          <a:p>
            <a:pPr algn="ctr">
              <a:lnSpc>
                <a:spcPct val="150000"/>
              </a:lnSpc>
              <a:spcAft>
                <a:spcPts val="0"/>
              </a:spcAft>
            </a:pPr>
            <a:r>
              <a:rPr lang="en-US" sz="4800" b="1" dirty="0" smtClean="0">
                <a:solidFill>
                  <a:srgbClr val="FF0000"/>
                </a:solidFill>
                <a:latin typeface="Arial" panose="020B0604020202020204" pitchFamily="34" charset="0"/>
                <a:cs typeface="Arial" panose="020B0604020202020204" pitchFamily="34" charset="0"/>
              </a:rPr>
              <a:t>1.2</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Phân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loại</a:t>
            </a:r>
            <a:endParaRPr lang="en-US" sz="4800" b="1" dirty="0">
              <a:solidFill>
                <a:srgbClr val="FF0000"/>
              </a:solidFill>
              <a:effectLst/>
              <a:latin typeface="Arial" panose="020B0604020202020204" pitchFamily="34" charset="0"/>
              <a:cs typeface="Arial" panose="020B0604020202020204" pitchFamily="34" charset="0"/>
            </a:endParaRPr>
          </a:p>
        </p:txBody>
      </p:sp>
      <p:pic>
        <p:nvPicPr>
          <p:cNvPr id="12"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4859" y="171774"/>
            <a:ext cx="4188518" cy="3670665"/>
          </a:xfrm>
          <a:prstGeom prst="rect">
            <a:avLst/>
          </a:prstGeom>
        </p:spPr>
      </p:pic>
      <p:pic>
        <p:nvPicPr>
          <p:cNvPr id="1026" name="Picture 2" descr="Bạn Đã Biết Cách Tận Dụng Các Phế Phẩm Nông Nghiệp Như Rơm Rạ, Xơ Dừa, Bã  Mía (Phần 3) - Kho Máy Bình M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9642" y="2686443"/>
            <a:ext cx="3502877" cy="26271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54841" y="2595180"/>
            <a:ext cx="10432959" cy="2899255"/>
          </a:xfrm>
          <a:prstGeom prst="rect">
            <a:avLst/>
          </a:prstGeom>
        </p:spPr>
        <p:txBody>
          <a:bodyPr wrap="square">
            <a:spAutoFit/>
          </a:bodyPr>
          <a:lstStyle/>
          <a:p>
            <a:pPr algn="just">
              <a:lnSpc>
                <a:spcPct val="114000"/>
              </a:lnSpc>
              <a:spcAft>
                <a:spcPts val="1000"/>
              </a:spcAft>
            </a:pPr>
            <a:r>
              <a:rPr lang="vi-VN" sz="4000" b="1" dirty="0">
                <a:solidFill>
                  <a:srgbClr val="0070C0"/>
                </a:solidFill>
                <a:latin typeface="Arial" panose="020B0604020202020204" pitchFamily="34" charset="0"/>
                <a:cs typeface="Arial" panose="020B0604020202020204" pitchFamily="34" charset="0"/>
              </a:rPr>
              <a:t>Giá thể hữu cơ </a:t>
            </a:r>
            <a:r>
              <a:rPr lang="vi-VN" sz="4000" dirty="0">
                <a:solidFill>
                  <a:srgbClr val="000000"/>
                </a:solidFill>
                <a:latin typeface="Arial" panose="020B0604020202020204" pitchFamily="34" charset="0"/>
                <a:cs typeface="Arial" panose="020B0604020202020204" pitchFamily="34" charset="0"/>
              </a:rPr>
              <a:t>(có nguồn gốc từ thực vật và động vật</a:t>
            </a:r>
            <a:r>
              <a:rPr lang="vi-VN" sz="4000" dirty="0" smtClean="0">
                <a:solidFill>
                  <a:srgbClr val="000000"/>
                </a:solidFill>
                <a:latin typeface="Arial" panose="020B0604020202020204" pitchFamily="34" charset="0"/>
                <a:cs typeface="Arial" panose="020B0604020202020204" pitchFamily="34" charset="0"/>
              </a:rPr>
              <a:t>):</a:t>
            </a:r>
            <a:r>
              <a:rPr lang="en-US" sz="4000" dirty="0" smtClean="0">
                <a:solidFill>
                  <a:srgbClr val="000000"/>
                </a:solidFill>
                <a:latin typeface="Arial" panose="020B0604020202020204" pitchFamily="34" charset="0"/>
                <a:cs typeface="Arial" panose="020B0604020202020204" pitchFamily="34" charset="0"/>
              </a:rPr>
              <a:t> </a:t>
            </a:r>
            <a:r>
              <a:rPr lang="vi-VN" sz="4000" dirty="0" smtClean="0">
                <a:solidFill>
                  <a:srgbClr val="000000"/>
                </a:solidFill>
                <a:latin typeface="Arial" panose="020B0604020202020204" pitchFamily="34" charset="0"/>
                <a:cs typeface="Arial" panose="020B0604020202020204" pitchFamily="34" charset="0"/>
              </a:rPr>
              <a:t>rêu </a:t>
            </a:r>
            <a:r>
              <a:rPr lang="vi-VN" sz="4000" dirty="0">
                <a:solidFill>
                  <a:srgbClr val="000000"/>
                </a:solidFill>
                <a:latin typeface="Arial" panose="020B0604020202020204" pitchFamily="34" charset="0"/>
                <a:cs typeface="Arial" panose="020B0604020202020204" pitchFamily="34" charset="0"/>
              </a:rPr>
              <a:t>than bùn, mùn cưa, </a:t>
            </a:r>
            <a:r>
              <a:rPr lang="vi-VN" sz="4000" dirty="0" smtClean="0">
                <a:solidFill>
                  <a:srgbClr val="000000"/>
                </a:solidFill>
                <a:latin typeface="Arial" panose="020B0604020202020204" pitchFamily="34" charset="0"/>
                <a:cs typeface="Arial" panose="020B0604020202020204" pitchFamily="34" charset="0"/>
              </a:rPr>
              <a:t>vỏ </a:t>
            </a:r>
            <a:r>
              <a:rPr lang="vi-VN" sz="4000" dirty="0">
                <a:solidFill>
                  <a:srgbClr val="000000"/>
                </a:solidFill>
                <a:latin typeface="Arial" panose="020B0604020202020204" pitchFamily="34" charset="0"/>
                <a:cs typeface="Arial" panose="020B0604020202020204" pitchFamily="34" charset="0"/>
              </a:rPr>
              <a:t>cây thông, vỏ cây, xơ dừa, trấu hun, phân chuồng,...</a:t>
            </a:r>
            <a:endParaRPr lang="vi-VN" sz="4000" dirty="0">
              <a:effectLst/>
              <a:latin typeface="Arial" panose="020B0604020202020204" pitchFamily="34" charset="0"/>
              <a:cs typeface="Arial" panose="020B0604020202020204" pitchFamily="34" charset="0"/>
            </a:endParaRPr>
          </a:p>
        </p:txBody>
      </p:sp>
      <p:pic>
        <p:nvPicPr>
          <p:cNvPr id="1028" name="Picture 4" descr="Hoa Sen đá có ý nghĩa gì và cách trồng cây ra hoa đẹ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9642" y="6251428"/>
            <a:ext cx="3570657" cy="26271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515100" y="6466244"/>
            <a:ext cx="10172700" cy="2197525"/>
          </a:xfrm>
          <a:prstGeom prst="rect">
            <a:avLst/>
          </a:prstGeom>
        </p:spPr>
        <p:txBody>
          <a:bodyPr wrap="square">
            <a:spAutoFit/>
          </a:bodyPr>
          <a:lstStyle/>
          <a:p>
            <a:pPr>
              <a:lnSpc>
                <a:spcPct val="114000"/>
              </a:lnSpc>
              <a:spcAft>
                <a:spcPts val="1000"/>
              </a:spcAft>
            </a:pPr>
            <a:r>
              <a:rPr lang="vi-VN" sz="4000" b="1" dirty="0">
                <a:solidFill>
                  <a:srgbClr val="0070C0"/>
                </a:solidFill>
                <a:latin typeface="Arial" panose="020B0604020202020204" pitchFamily="34" charset="0"/>
                <a:cs typeface="Arial" panose="020B0604020202020204" pitchFamily="34" charset="0"/>
              </a:rPr>
              <a:t>Giá thể vô cơ </a:t>
            </a:r>
            <a:r>
              <a:rPr lang="vi-VN" sz="4000" dirty="0">
                <a:solidFill>
                  <a:srgbClr val="000000"/>
                </a:solidFill>
                <a:latin typeface="Arial" panose="020B0604020202020204" pitchFamily="34" charset="0"/>
                <a:cs typeface="Arial" panose="020B0604020202020204" pitchFamily="34" charset="0"/>
              </a:rPr>
              <a:t>(có nguồn gốc từ các loại đá, cát, sỏi): đá trân châu Perlite, đá khoáng Vermiculite, sỏi nhẹ Keramzit,...</a:t>
            </a:r>
            <a:endParaRPr lang="vi-VN" sz="4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510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grpSp>
        <p:nvGrpSpPr>
          <p:cNvPr id="2" name="Group 2"/>
          <p:cNvGrpSpPr/>
          <p:nvPr/>
        </p:nvGrpSpPr>
        <p:grpSpPr>
          <a:xfrm>
            <a:off x="528063" y="571500"/>
            <a:ext cx="17378937" cy="9176994"/>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9527" y="5966118"/>
            <a:ext cx="2057400" cy="4114800"/>
          </a:xfrm>
          <a:prstGeom prst="rect">
            <a:avLst/>
          </a:prstGeom>
        </p:spPr>
      </p:pic>
      <p:sp>
        <p:nvSpPr>
          <p:cNvPr id="23" name="Rectangle 22"/>
          <p:cNvSpPr/>
          <p:nvPr/>
        </p:nvSpPr>
        <p:spPr>
          <a:xfrm>
            <a:off x="2426927" y="1329817"/>
            <a:ext cx="14020800" cy="1938992"/>
          </a:xfrm>
          <a:prstGeom prst="rect">
            <a:avLst/>
          </a:prstGeom>
        </p:spPr>
        <p:txBody>
          <a:bodyPr wrap="square">
            <a:spAutoFit/>
          </a:bodyPr>
          <a:lstStyle/>
          <a:p>
            <a:pPr>
              <a:lnSpc>
                <a:spcPct val="150000"/>
              </a:lnSpc>
            </a:pPr>
            <a:r>
              <a:rPr lang="en-US" sz="4000" b="1" dirty="0" err="1" smtClean="0">
                <a:solidFill>
                  <a:srgbClr val="FF0000"/>
                </a:solidFill>
                <a:latin typeface="Arial" panose="020B0604020202020204" pitchFamily="34" charset="0"/>
                <a:cs typeface="Arial" panose="020B0604020202020204" pitchFamily="34" charset="0"/>
              </a:rPr>
              <a:t>Câu</a:t>
            </a:r>
            <a:r>
              <a:rPr lang="en-US" sz="4000" b="1" dirty="0" smtClean="0">
                <a:solidFill>
                  <a:srgbClr val="FF0000"/>
                </a:solidFill>
                <a:latin typeface="Arial" panose="020B0604020202020204" pitchFamily="34" charset="0"/>
                <a:cs typeface="Arial" panose="020B0604020202020204" pitchFamily="34" charset="0"/>
              </a:rPr>
              <a:t> 1</a:t>
            </a:r>
            <a:r>
              <a:rPr lang="en-US" sz="4000" b="1"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b="1" dirty="0" err="1" smtClean="0">
                <a:solidFill>
                  <a:srgbClr val="FF0000"/>
                </a:solidFill>
                <a:latin typeface="Arial" panose="020B0604020202020204" pitchFamily="34" charset="0"/>
                <a:cs typeface="Arial" panose="020B0604020202020204" pitchFamily="34" charset="0"/>
              </a:rPr>
              <a:t>Câu</a:t>
            </a:r>
            <a:r>
              <a:rPr lang="en-US" sz="4000" b="1" dirty="0" smtClean="0">
                <a:solidFill>
                  <a:srgbClr val="FF0000"/>
                </a:solidFill>
                <a:latin typeface="Arial" panose="020B0604020202020204" pitchFamily="34" charset="0"/>
                <a:cs typeface="Arial" panose="020B0604020202020204" pitchFamily="34" charset="0"/>
              </a:rPr>
              <a:t> 2</a:t>
            </a:r>
            <a:r>
              <a:rPr lang="en-US" sz="4000" b="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p:txBody>
      </p:sp>
      <p:sp>
        <p:nvSpPr>
          <p:cNvPr id="24" name="TextBox 23"/>
          <p:cNvSpPr txBox="1"/>
          <p:nvPr/>
        </p:nvSpPr>
        <p:spPr>
          <a:xfrm>
            <a:off x="7772400" y="3268809"/>
            <a:ext cx="3429000" cy="830997"/>
          </a:xfrm>
          <a:prstGeom prst="rect">
            <a:avLst/>
          </a:prstGeom>
          <a:noFill/>
        </p:spPr>
        <p:txBody>
          <a:bodyPr wrap="square" rtlCol="0">
            <a:spAutoFit/>
          </a:bodyPr>
          <a:lstStyle/>
          <a:p>
            <a:pPr algn="ctr"/>
            <a:r>
              <a:rPr lang="en-US" sz="4800" b="1" dirty="0" err="1" smtClean="0">
                <a:solidFill>
                  <a:srgbClr val="FF0000"/>
                </a:solidFill>
                <a:latin typeface="Arial" panose="020B0604020202020204" pitchFamily="34" charset="0"/>
                <a:cs typeface="Arial" panose="020B0604020202020204" pitchFamily="34" charset="0"/>
              </a:rPr>
              <a:t>Đáp</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smtClean="0">
                <a:solidFill>
                  <a:srgbClr val="FF0000"/>
                </a:solidFill>
                <a:latin typeface="Arial" panose="020B0604020202020204" pitchFamily="34" charset="0"/>
                <a:cs typeface="Arial" panose="020B0604020202020204" pitchFamily="34" charset="0"/>
              </a:rPr>
              <a:t>án</a:t>
            </a:r>
            <a:endParaRPr lang="en-US" sz="48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426927" y="4819147"/>
            <a:ext cx="14020800" cy="3477875"/>
          </a:xfrm>
          <a:prstGeom prst="rect">
            <a:avLst/>
          </a:prstGeom>
        </p:spPr>
        <p:txBody>
          <a:bodyPr wrap="square">
            <a:spAutoFit/>
          </a:bodyPr>
          <a:lstStyle/>
          <a:p>
            <a:pPr algn="just">
              <a:lnSpc>
                <a:spcPct val="150000"/>
              </a:lnSpc>
            </a:pPr>
            <a:r>
              <a:rPr lang="en-US" sz="4000" b="1" dirty="0" err="1" smtClean="0">
                <a:solidFill>
                  <a:srgbClr val="000000"/>
                </a:solidFill>
                <a:latin typeface="arial" panose="020B0604020202020204" pitchFamily="34" charset="0"/>
              </a:rPr>
              <a:t>Câu</a:t>
            </a:r>
            <a:r>
              <a:rPr lang="en-US" sz="4000" b="1" dirty="0" smtClean="0">
                <a:solidFill>
                  <a:srgbClr val="000000"/>
                </a:solidFill>
                <a:latin typeface="arial" panose="020B0604020202020204" pitchFamily="34" charset="0"/>
              </a:rPr>
              <a:t> 1:</a:t>
            </a:r>
          </a:p>
          <a:p>
            <a:pPr marL="571500" indent="-571500" algn="just">
              <a:buFont typeface="Arial" panose="020B0604020202020204" pitchFamily="34" charset="0"/>
              <a:buChar char="•"/>
            </a:pPr>
            <a:r>
              <a:rPr lang="vi-VN" sz="4000" dirty="0" smtClean="0">
                <a:solidFill>
                  <a:srgbClr val="000000"/>
                </a:solidFill>
                <a:latin typeface="arial" panose="020B0604020202020204" pitchFamily="34" charset="0"/>
              </a:rPr>
              <a:t>Giống </a:t>
            </a:r>
            <a:r>
              <a:rPr lang="vi-VN" sz="4000" dirty="0">
                <a:solidFill>
                  <a:srgbClr val="000000"/>
                </a:solidFill>
                <a:latin typeface="arial" panose="020B0604020202020204" pitchFamily="34" charset="0"/>
              </a:rPr>
              <a:t>nhau: đều cung cấp oxi, nước, dinh dưỡng cho cây.</a:t>
            </a:r>
          </a:p>
          <a:p>
            <a:pPr marL="571500" indent="-571500" algn="just">
              <a:lnSpc>
                <a:spcPct val="150000"/>
              </a:lnSpc>
              <a:buFont typeface="Arial" panose="020B0604020202020204" pitchFamily="34" charset="0"/>
              <a:buChar char="•"/>
            </a:pPr>
            <a:r>
              <a:rPr lang="vi-VN" sz="4000" dirty="0" smtClean="0">
                <a:solidFill>
                  <a:srgbClr val="000000"/>
                </a:solidFill>
                <a:latin typeface="arial" panose="020B0604020202020204" pitchFamily="34" charset="0"/>
              </a:rPr>
              <a:t>Khác </a:t>
            </a:r>
            <a:r>
              <a:rPr lang="vi-VN" sz="4000" dirty="0">
                <a:solidFill>
                  <a:srgbClr val="000000"/>
                </a:solidFill>
                <a:latin typeface="arial" panose="020B0604020202020204" pitchFamily="34" charset="0"/>
              </a:rPr>
              <a:t>nhau: đất trồng là tự nhiên, còn giá thể phải qua quy trình sản xuất nhiều dinh dưỡng hơn</a:t>
            </a:r>
            <a:endParaRPr lang="vi-VN" sz="4000" b="0" i="0" dirty="0">
              <a:solidFill>
                <a:srgbClr val="000000"/>
              </a:solidFill>
              <a:effectLst/>
              <a:latin typeface="arial" panose="020B0604020202020204" pitchFamily="34" charset="0"/>
            </a:endParaRPr>
          </a:p>
        </p:txBody>
      </p:sp>
      <p:sp>
        <p:nvSpPr>
          <p:cNvPr id="26" name="Rounded Rectangle 25"/>
          <p:cNvSpPr/>
          <p:nvPr/>
        </p:nvSpPr>
        <p:spPr>
          <a:xfrm>
            <a:off x="2426927" y="4238141"/>
            <a:ext cx="14272905" cy="46398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b="1" dirty="0" err="1" smtClean="0">
                <a:solidFill>
                  <a:schemeClr val="tx1"/>
                </a:solidFill>
                <a:latin typeface="Arial" panose="020B0604020202020204" pitchFamily="34" charset="0"/>
                <a:cs typeface="Arial" panose="020B0604020202020204" pitchFamily="34" charset="0"/>
              </a:rPr>
              <a:t>Câu</a:t>
            </a:r>
            <a:r>
              <a:rPr lang="en-US" sz="4000" b="1" dirty="0" smtClean="0">
                <a:solidFill>
                  <a:schemeClr val="tx1"/>
                </a:solidFill>
                <a:latin typeface="Arial" panose="020B0604020202020204" pitchFamily="34" charset="0"/>
                <a:cs typeface="Arial" panose="020B0604020202020204" pitchFamily="34" charset="0"/>
              </a:rPr>
              <a:t> </a:t>
            </a:r>
            <a:r>
              <a:rPr lang="vi-VN" sz="4000" b="1" dirty="0" smtClean="0">
                <a:solidFill>
                  <a:schemeClr val="tx1"/>
                </a:solidFill>
                <a:latin typeface="Arial" panose="020B0604020202020204" pitchFamily="34" charset="0"/>
                <a:cs typeface="Arial" panose="020B0604020202020204" pitchFamily="34" charset="0"/>
              </a:rPr>
              <a:t>2</a:t>
            </a:r>
            <a:r>
              <a:rPr lang="en-US" sz="4000" b="1" dirty="0" smtClean="0">
                <a:solidFill>
                  <a:schemeClr val="tx1"/>
                </a:solidFill>
                <a:latin typeface="Arial" panose="020B0604020202020204" pitchFamily="34" charset="0"/>
                <a:cs typeface="Arial" panose="020B0604020202020204" pitchFamily="34" charset="0"/>
              </a:rPr>
              <a:t>: </a:t>
            </a:r>
            <a:r>
              <a:rPr lang="vi-VN" sz="4000" dirty="0" smtClean="0">
                <a:solidFill>
                  <a:srgbClr val="0070C0"/>
                </a:solidFill>
                <a:latin typeface="Arial" panose="020B0604020202020204" pitchFamily="34" charset="0"/>
                <a:cs typeface="Arial" panose="020B0604020202020204" pitchFamily="34" charset="0"/>
              </a:rPr>
              <a:t>Một </a:t>
            </a:r>
            <a:r>
              <a:rPr lang="vi-VN" sz="4000" dirty="0">
                <a:solidFill>
                  <a:srgbClr val="0070C0"/>
                </a:solidFill>
                <a:latin typeface="Arial" panose="020B0604020202020204" pitchFamily="34" charset="0"/>
                <a:cs typeface="Arial" panose="020B0604020202020204" pitchFamily="34" charset="0"/>
              </a:rPr>
              <a:t>giá thể tốt là loại có khả năng giữ nước </a:t>
            </a:r>
            <a:r>
              <a:rPr lang="vi-VN" sz="4000" dirty="0" smtClean="0">
                <a:solidFill>
                  <a:srgbClr val="0070C0"/>
                </a:solidFill>
                <a:latin typeface="Arial" panose="020B0604020202020204" pitchFamily="34" charset="0"/>
                <a:cs typeface="Arial" panose="020B0604020202020204" pitchFamily="34" charset="0"/>
              </a:rPr>
              <a:t>tương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đương</a:t>
            </a:r>
            <a:r>
              <a:rPr lang="vi-VN" sz="4000" dirty="0" smtClean="0">
                <a:solidFill>
                  <a:srgbClr val="0070C0"/>
                </a:solidFill>
                <a:latin typeface="Arial" panose="020B0604020202020204" pitchFamily="34" charset="0"/>
                <a:cs typeface="Arial" panose="020B0604020202020204" pitchFamily="34" charset="0"/>
              </a:rPr>
              <a:t> </a:t>
            </a:r>
            <a:r>
              <a:rPr lang="vi-VN" sz="4000" dirty="0">
                <a:solidFill>
                  <a:srgbClr val="0070C0"/>
                </a:solidFill>
                <a:latin typeface="Arial" panose="020B0604020202020204" pitchFamily="34" charset="0"/>
                <a:cs typeface="Arial" panose="020B0604020202020204" pitchFamily="34" charset="0"/>
              </a:rPr>
              <a:t>với độ thoáng khí, và có các đặc điểm sau</a:t>
            </a:r>
            <a:r>
              <a:rPr lang="vi-VN" sz="4000" dirty="0" smtClean="0">
                <a:solidFill>
                  <a:srgbClr val="0070C0"/>
                </a:solidFill>
                <a:latin typeface="Arial" panose="020B0604020202020204" pitchFamily="34" charset="0"/>
                <a:cs typeface="Arial" panose="020B0604020202020204" pitchFamily="34" charset="0"/>
              </a:rPr>
              <a:t>:</a:t>
            </a:r>
            <a:endParaRPr lang="en-US" sz="4000" dirty="0" smtClean="0">
              <a:solidFill>
                <a:srgbClr val="0070C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khả năng giữ ẩm, hút ẩm nhanh, thấm nước dễ dàng. </a:t>
            </a:r>
            <a:endParaRPr lang="en-US" sz="4000" dirty="0" smtClean="0">
              <a:solidFill>
                <a:schemeClr val="tx1"/>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khả năng giữ độ thoáng </a:t>
            </a:r>
            <a:r>
              <a:rPr lang="vi-VN" sz="4000" dirty="0" smtClean="0">
                <a:solidFill>
                  <a:schemeClr val="tx1"/>
                </a:solidFill>
                <a:latin typeface="Arial" panose="020B0604020202020204" pitchFamily="34" charset="0"/>
                <a:cs typeface="Arial" panose="020B0604020202020204" pitchFamily="34" charset="0"/>
              </a:rPr>
              <a:t>khí</a:t>
            </a:r>
            <a:r>
              <a:rPr lang="en-US" sz="4000" dirty="0" smtClean="0">
                <a:solidFill>
                  <a:schemeClr val="tx1"/>
                </a:solidFill>
                <a:latin typeface="Arial" panose="020B0604020202020204" pitchFamily="34" charset="0"/>
                <a:cs typeface="Arial" panose="020B0604020202020204" pitchFamily="34" charset="0"/>
              </a:rPr>
              <a:t>.</a:t>
            </a:r>
            <a:r>
              <a:rPr lang="vi-VN" sz="4000" dirty="0" smtClean="0">
                <a:solidFill>
                  <a:schemeClr val="tx1"/>
                </a:solidFill>
                <a:latin typeface="Arial" panose="020B0604020202020204" pitchFamily="34" charset="0"/>
                <a:cs typeface="Arial" panose="020B0604020202020204" pitchFamily="34" charset="0"/>
              </a:rPr>
              <a:t> </a:t>
            </a:r>
            <a:endParaRPr lang="en-US" sz="4000" dirty="0" smtClean="0">
              <a:solidFill>
                <a:schemeClr val="tx1"/>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Có </a:t>
            </a:r>
            <a:r>
              <a:rPr lang="vi-VN" sz="4000" dirty="0">
                <a:solidFill>
                  <a:schemeClr val="tx1"/>
                </a:solidFill>
                <a:latin typeface="Arial" panose="020B0604020202020204" pitchFamily="34" charset="0"/>
                <a:cs typeface="Arial" panose="020B0604020202020204" pitchFamily="34" charset="0"/>
              </a:rPr>
              <a:t>pH trung tính và khả năng ổn định pH.</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615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barn(inVertical)">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barn(inVertical)">
                                      <p:cBhvr>
                                        <p:cTn id="27" dur="500"/>
                                        <p:tgtEl>
                                          <p:spTgt spid="2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barn(inVertical)">
                                      <p:cBhvr>
                                        <p:cTn id="32" dur="500"/>
                                        <p:tgtEl>
                                          <p:spTgt spid="2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barn(inVertical)">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6">
                                            <p:txEl>
                                              <p:pRg st="1" end="1"/>
                                            </p:txEl>
                                          </p:spTgt>
                                        </p:tgtEl>
                                        <p:attrNameLst>
                                          <p:attrName>style.visibility</p:attrName>
                                        </p:attrNameLst>
                                      </p:cBhvr>
                                      <p:to>
                                        <p:strVal val="visible"/>
                                      </p:to>
                                    </p:set>
                                    <p:animEffect transition="in" filter="barn(inVertical)">
                                      <p:cBhvr>
                                        <p:cTn id="47" dur="500"/>
                                        <p:tgtEl>
                                          <p:spTgt spid="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
                                            <p:txEl>
                                              <p:pRg st="2" end="2"/>
                                            </p:txEl>
                                          </p:spTgt>
                                        </p:tgtEl>
                                        <p:attrNameLst>
                                          <p:attrName>style.visibility</p:attrName>
                                        </p:attrNameLst>
                                      </p:cBhvr>
                                      <p:to>
                                        <p:strVal val="visible"/>
                                      </p:to>
                                    </p:set>
                                    <p:animEffect transition="in" filter="barn(inVertical)">
                                      <p:cBhvr>
                                        <p:cTn id="52" dur="500"/>
                                        <p:tgtEl>
                                          <p:spTgt spid="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3" end="3"/>
                                            </p:txEl>
                                          </p:spTgt>
                                        </p:tgtEl>
                                        <p:attrNameLst>
                                          <p:attrName>style.visibility</p:attrName>
                                        </p:attrNameLst>
                                      </p:cBhvr>
                                      <p:to>
                                        <p:strVal val="visible"/>
                                      </p:to>
                                    </p:set>
                                    <p:animEffect transition="in" filter="barn(inVertical)">
                                      <p:cBhvr>
                                        <p:cTn id="57"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457200" y="571500"/>
            <a:ext cx="17449800" cy="92964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4116">
            <a:off x="70210" y="268623"/>
            <a:ext cx="3626068" cy="274262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1578">
            <a:off x="14667375" y="375043"/>
            <a:ext cx="3427974" cy="3969233"/>
          </a:xfrm>
          <a:prstGeom prst="rect">
            <a:avLst/>
          </a:prstGeom>
        </p:spPr>
      </p:pic>
      <p:sp>
        <p:nvSpPr>
          <p:cNvPr id="11" name="Rectangle 10"/>
          <p:cNvSpPr/>
          <p:nvPr/>
        </p:nvSpPr>
        <p:spPr>
          <a:xfrm>
            <a:off x="2971800" y="1639936"/>
            <a:ext cx="11860428" cy="2171428"/>
          </a:xfrm>
          <a:prstGeom prst="rect">
            <a:avLst/>
          </a:prstGeom>
        </p:spPr>
        <p:txBody>
          <a:bodyPr wrap="square">
            <a:spAutoFit/>
          </a:bodyPr>
          <a:lstStyle/>
          <a:p>
            <a:pPr algn="just">
              <a:lnSpc>
                <a:spcPct val="150000"/>
              </a:lnSpc>
              <a:spcAft>
                <a:spcPts val="1000"/>
              </a:spcAft>
            </a:pPr>
            <a:r>
              <a:rPr lang="en-US" sz="4800" b="1" dirty="0" smtClean="0">
                <a:solidFill>
                  <a:srgbClr val="FF0000"/>
                </a:solidFill>
                <a:latin typeface="Arial" panose="020B0604020202020204" pitchFamily="34" charset="0"/>
                <a:cs typeface="Arial" panose="020B0604020202020204" pitchFamily="34" charset="0"/>
              </a:rPr>
              <a:t>2. </a:t>
            </a:r>
            <a:r>
              <a:rPr lang="en-US" sz="4800" b="1" dirty="0" err="1" smtClean="0">
                <a:solidFill>
                  <a:srgbClr val="FF0000"/>
                </a:solidFill>
                <a:latin typeface="Arial" panose="020B0604020202020204" pitchFamily="34" charset="0"/>
                <a:cs typeface="Arial" panose="020B0604020202020204" pitchFamily="34" charset="0"/>
              </a:rPr>
              <a:t>Ứng</a:t>
            </a:r>
            <a:r>
              <a:rPr lang="en-US" sz="4800" b="1" dirty="0" smtClean="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dụng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công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nghệ</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cao</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trong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sản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xuất</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một</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số</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giá</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thể</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trồng</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cây</a:t>
            </a:r>
            <a:endParaRPr lang="en-US" sz="4800" b="1" dirty="0">
              <a:solidFill>
                <a:srgbClr val="FF0000"/>
              </a:solidFill>
              <a:effectLst/>
              <a:latin typeface="Arial" panose="020B0604020202020204" pitchFamily="34" charset="0"/>
              <a:cs typeface="Arial" panose="020B0604020202020204" pitchFamily="34" charset="0"/>
            </a:endParaRPr>
          </a:p>
        </p:txBody>
      </p:sp>
      <p:pic>
        <p:nvPicPr>
          <p:cNvPr id="2050" name="Picture 2" descr="VIÊN NÉN XƠ DỪA LÀ GÌ? CÔNG DỤNG VÀ THÀNH PHẦN CỦA VIÊN NÉN XƠ DỪ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9770" y="4846319"/>
            <a:ext cx="6124209" cy="4593158"/>
          </a:xfrm>
          <a:prstGeom prst="rect">
            <a:avLst/>
          </a:prstGeom>
          <a:noFill/>
          <a:ln>
            <a:solidFill>
              <a:srgbClr val="866255"/>
            </a:solidFill>
          </a:ln>
          <a:extLst>
            <a:ext uri="{909E8E84-426E-40DD-AFC4-6F175D3DCCD1}">
              <a14:hiddenFill xmlns:a14="http://schemas.microsoft.com/office/drawing/2010/main">
                <a:solidFill>
                  <a:srgbClr val="FFFFFF"/>
                </a:solidFill>
              </a14:hiddenFill>
            </a:ext>
          </a:extLst>
        </p:spPr>
      </p:pic>
      <p:pic>
        <p:nvPicPr>
          <p:cNvPr id="2052" name="Picture 4" descr="Sỏi nhẹ Keramz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0646" y="4880872"/>
            <a:ext cx="6032071" cy="4524053"/>
          </a:xfrm>
          <a:prstGeom prst="rect">
            <a:avLst/>
          </a:prstGeom>
          <a:noFill/>
          <a:ln>
            <a:solidFill>
              <a:srgbClr val="86625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51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par>
                                <p:cTn id="13" presetID="21" presetClass="entr" presetSubtype="1"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heel(1)">
                                      <p:cBhvr>
                                        <p:cTn id="1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66255"/>
        </a:solidFill>
        <a:effectLst/>
      </p:bgPr>
    </p:bg>
    <p:spTree>
      <p:nvGrpSpPr>
        <p:cNvPr id="1" name=""/>
        <p:cNvGrpSpPr/>
        <p:nvPr/>
      </p:nvGrpSpPr>
      <p:grpSpPr>
        <a:xfrm>
          <a:off x="0" y="0"/>
          <a:ext cx="0" cy="0"/>
          <a:chOff x="0" y="0"/>
          <a:chExt cx="0" cy="0"/>
        </a:xfrm>
      </p:grpSpPr>
      <p:grpSp>
        <p:nvGrpSpPr>
          <p:cNvPr id="2" name="Group 2"/>
          <p:cNvGrpSpPr/>
          <p:nvPr/>
        </p:nvGrpSpPr>
        <p:grpSpPr>
          <a:xfrm>
            <a:off x="381000" y="4191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0" name="Rectangle 9"/>
          <p:cNvSpPr/>
          <p:nvPr/>
        </p:nvSpPr>
        <p:spPr>
          <a:xfrm>
            <a:off x="1467852" y="1058780"/>
            <a:ext cx="15231597" cy="830997"/>
          </a:xfrm>
          <a:prstGeom prst="rect">
            <a:avLst/>
          </a:prstGeom>
        </p:spPr>
        <p:txBody>
          <a:bodyPr wrap="square">
            <a:spAutoFit/>
          </a:bodyPr>
          <a:lstStyle/>
          <a:p>
            <a:r>
              <a:rPr lang="vi-VN" sz="4800" b="1" dirty="0">
                <a:solidFill>
                  <a:srgbClr val="FF0000"/>
                </a:solidFill>
              </a:rPr>
              <a:t>2.1. Công nghệ sản xuất viên nén xơ dừa</a:t>
            </a:r>
          </a:p>
        </p:txBody>
      </p:sp>
      <p:sp>
        <p:nvSpPr>
          <p:cNvPr id="5" name="Rectangle 4"/>
          <p:cNvSpPr/>
          <p:nvPr/>
        </p:nvSpPr>
        <p:spPr>
          <a:xfrm>
            <a:off x="1981200" y="2280914"/>
            <a:ext cx="14121714" cy="2862322"/>
          </a:xfrm>
          <a:prstGeom prst="rect">
            <a:avLst/>
          </a:prstGeom>
        </p:spPr>
        <p:txBody>
          <a:bodyPr wrap="square">
            <a:spAutoFit/>
          </a:bodyPr>
          <a:lstStyle/>
          <a:p>
            <a:pPr algn="just">
              <a:lnSpc>
                <a:spcPct val="150000"/>
              </a:lnSpc>
            </a:pPr>
            <a:r>
              <a:rPr lang="vi-VN" sz="4000" dirty="0">
                <a:solidFill>
                  <a:srgbClr val="0070C0"/>
                </a:solidFill>
              </a:rPr>
              <a:t>Xơ dừa là sản phẩm chế biến từ quả dừa</a:t>
            </a:r>
            <a:r>
              <a:rPr lang="vi-VN" sz="4000" dirty="0"/>
              <a:t>. Bóc tách xơ dừa sẽ thu được mụn dừa (</a:t>
            </a:r>
            <a:r>
              <a:rPr lang="vi-VN" sz="4000" dirty="0">
                <a:solidFill>
                  <a:srgbClr val="0070C0"/>
                </a:solidFill>
              </a:rPr>
              <a:t>chiếm 70% trong xơ</a:t>
            </a:r>
            <a:r>
              <a:rPr lang="vi-VN" sz="4000" dirty="0"/>
              <a:t>). Mụn dừa là nguồn nguyên liệu hữu ích dùng làm giá thể trồng cây.</a:t>
            </a:r>
          </a:p>
        </p:txBody>
      </p:sp>
      <p:pic>
        <p:nvPicPr>
          <p:cNvPr id="8"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flipH="1">
            <a:off x="15430706" y="4766461"/>
            <a:ext cx="2857294" cy="5494796"/>
          </a:xfrm>
          <a:prstGeom prst="rect">
            <a:avLst/>
          </a:prstGeom>
        </p:spPr>
      </p:pic>
      <p:pic>
        <p:nvPicPr>
          <p:cNvPr id="9" name="Picture 2" descr="Bạn Đã Biết Cách Tận Dụng Các Phế Phẩm Nông Nghiệp Như Rơm Rạ, Xơ Dừa, Bã  Mía (Phần 3) - Kho Máy Bình Minh"/>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90800" y="5444584"/>
            <a:ext cx="4977379" cy="37330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CM][Combo [20 viên] Viên Nén Xơ Dừa - Viên Nén Ươm Hạt - Nông Sản Vàng |  Lazada.v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372600" y="5444583"/>
            <a:ext cx="4977380" cy="373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73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par>
                                <p:cTn id="18" presetID="21" presetClass="entr" presetSubtype="1"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wheel(1)">
                                      <p:cBhvr>
                                        <p:cTn id="2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381000" y="419100"/>
            <a:ext cx="17373600" cy="937260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20103" y="8191500"/>
            <a:ext cx="3657600" cy="1935203"/>
          </a:xfrm>
          <a:prstGeom prst="rect">
            <a:avLst/>
          </a:prstGeom>
        </p:spPr>
      </p:pic>
      <p:sp>
        <p:nvSpPr>
          <p:cNvPr id="5" name="Rectangle 4"/>
          <p:cNvSpPr/>
          <p:nvPr/>
        </p:nvSpPr>
        <p:spPr>
          <a:xfrm>
            <a:off x="8229600" y="3261585"/>
            <a:ext cx="8841259" cy="4708981"/>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vi-VN" sz="4000" dirty="0" smtClean="0">
                <a:latin typeface="Arial" panose="020B0604020202020204" pitchFamily="34" charset="0"/>
                <a:cs typeface="Arial" panose="020B0604020202020204" pitchFamily="34" charset="0"/>
              </a:rPr>
              <a:t> </a:t>
            </a:r>
            <a:r>
              <a:rPr lang="vi-VN" sz="4000" b="1" dirty="0">
                <a:solidFill>
                  <a:srgbClr val="0070C0"/>
                </a:solidFill>
                <a:latin typeface="Arial" panose="020B0604020202020204" pitchFamily="34" charset="0"/>
                <a:cs typeface="Arial" panose="020B0604020202020204" pitchFamily="34" charset="0"/>
              </a:rPr>
              <a:t>Quan sát Hình 6.3 </a:t>
            </a:r>
            <a:r>
              <a:rPr lang="vi-VN" sz="4000" dirty="0">
                <a:latin typeface="Arial" panose="020B0604020202020204" pitchFamily="34" charset="0"/>
                <a:cs typeface="Arial" panose="020B0604020202020204" pitchFamily="34" charset="0"/>
              </a:rPr>
              <a:t>và nêu quy trình sản xuất giá thể xơ dừa.</a:t>
            </a:r>
          </a:p>
          <a:p>
            <a:pPr marL="571500" indent="-571500" algn="just">
              <a:lnSpc>
                <a:spcPct val="150000"/>
              </a:lnSpc>
              <a:spcAft>
                <a:spcPts val="0"/>
              </a:spcAft>
              <a:buFont typeface="Arial" panose="020B0604020202020204" pitchFamily="34" charset="0"/>
              <a:buChar char="•"/>
            </a:pP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Vì sao người ta sản xuất ra các loại viên nén xơ dừa có kích thước khác nhau như Hình 6.3?</a:t>
            </a:r>
            <a:endParaRPr lang="vi-VN" sz="4000" dirty="0">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664982" y="2019300"/>
            <a:ext cx="7564618" cy="7139801"/>
          </a:xfrm>
          <a:prstGeom prst="rect">
            <a:avLst/>
          </a:prstGeom>
        </p:spPr>
      </p:pic>
      <p:pic>
        <p:nvPicPr>
          <p:cNvPr id="9"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05795">
            <a:off x="11466421" y="413032"/>
            <a:ext cx="6307363" cy="2256445"/>
          </a:xfrm>
          <a:prstGeom prst="rect">
            <a:avLst/>
          </a:prstGeom>
        </p:spPr>
      </p:pic>
      <p:pic>
        <p:nvPicPr>
          <p:cNvPr id="11"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42328" y="645631"/>
            <a:ext cx="1319010" cy="1791248"/>
          </a:xfrm>
          <a:prstGeom prst="rect">
            <a:avLst/>
          </a:prstGeom>
        </p:spPr>
      </p:pic>
    </p:spTree>
    <p:extLst>
      <p:ext uri="{BB962C8B-B14F-4D97-AF65-F5344CB8AC3E}">
        <p14:creationId xmlns:p14="http://schemas.microsoft.com/office/powerpoint/2010/main" val="1691870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8C7E"/>
        </a:solidFill>
        <a:effectLst/>
      </p:bgPr>
    </p:bg>
    <p:spTree>
      <p:nvGrpSpPr>
        <p:cNvPr id="1" name=""/>
        <p:cNvGrpSpPr/>
        <p:nvPr/>
      </p:nvGrpSpPr>
      <p:grpSpPr>
        <a:xfrm>
          <a:off x="0" y="0"/>
          <a:ext cx="0" cy="0"/>
          <a:chOff x="0" y="0"/>
          <a:chExt cx="0" cy="0"/>
        </a:xfrm>
      </p:grpSpPr>
      <p:grpSp>
        <p:nvGrpSpPr>
          <p:cNvPr id="2" name="Group 2"/>
          <p:cNvGrpSpPr/>
          <p:nvPr/>
        </p:nvGrpSpPr>
        <p:grpSpPr>
          <a:xfrm>
            <a:off x="528063" y="571500"/>
            <a:ext cx="17378937" cy="9176994"/>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69527" y="5966118"/>
            <a:ext cx="2057400" cy="4114800"/>
          </a:xfrm>
          <a:prstGeom prst="rect">
            <a:avLst/>
          </a:prstGeom>
        </p:spPr>
      </p:pic>
      <p:sp>
        <p:nvSpPr>
          <p:cNvPr id="24" name="TextBox 23"/>
          <p:cNvSpPr txBox="1"/>
          <p:nvPr/>
        </p:nvSpPr>
        <p:spPr>
          <a:xfrm>
            <a:off x="1828800" y="1277275"/>
            <a:ext cx="3495049" cy="769441"/>
          </a:xfrm>
          <a:prstGeom prst="rect">
            <a:avLst/>
          </a:prstGeom>
          <a:noFill/>
        </p:spPr>
        <p:txBody>
          <a:bodyPr wrap="square" rtlCol="0">
            <a:spAutoFit/>
          </a:bodyPr>
          <a:lstStyle/>
          <a:p>
            <a:pPr algn="ctr"/>
            <a:r>
              <a:rPr lang="en-US" sz="4400" b="1" dirty="0" err="1" smtClean="0">
                <a:solidFill>
                  <a:srgbClr val="FF0000"/>
                </a:solidFill>
                <a:latin typeface="Arial" panose="020B0604020202020204" pitchFamily="34" charset="0"/>
                <a:cs typeface="Arial" panose="020B0604020202020204" pitchFamily="34" charset="0"/>
              </a:rPr>
              <a:t>Đáp</a:t>
            </a:r>
            <a:r>
              <a:rPr lang="en-US" sz="4400" b="1" dirty="0" smtClean="0">
                <a:solidFill>
                  <a:srgbClr val="FF0000"/>
                </a:solidFill>
                <a:latin typeface="Arial" panose="020B0604020202020204" pitchFamily="34" charset="0"/>
                <a:cs typeface="Arial" panose="020B0604020202020204" pitchFamily="34" charset="0"/>
              </a:rPr>
              <a:t> </a:t>
            </a:r>
            <a:r>
              <a:rPr lang="en-US" sz="4400" b="1" dirty="0" err="1" smtClean="0">
                <a:solidFill>
                  <a:srgbClr val="FF0000"/>
                </a:solidFill>
                <a:latin typeface="Arial" panose="020B0604020202020204" pitchFamily="34" charset="0"/>
                <a:cs typeface="Arial" panose="020B0604020202020204" pitchFamily="34" charset="0"/>
              </a:rPr>
              <a:t>án</a:t>
            </a:r>
            <a:endParaRPr lang="en-US" sz="4400" b="1" dirty="0">
              <a:solidFill>
                <a:srgbClr val="FF0000"/>
              </a:solidFill>
              <a:latin typeface="Arial" panose="020B0604020202020204" pitchFamily="34" charset="0"/>
              <a:cs typeface="Arial" panose="020B0604020202020204" pitchFamily="34" charset="0"/>
            </a:endParaRPr>
          </a:p>
        </p:txBody>
      </p:sp>
      <p:sp>
        <p:nvSpPr>
          <p:cNvPr id="25" name="Rectangle 24"/>
          <p:cNvSpPr/>
          <p:nvPr/>
        </p:nvSpPr>
        <p:spPr>
          <a:xfrm>
            <a:off x="2461938" y="2247900"/>
            <a:ext cx="14020800" cy="655564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b="1" dirty="0" smtClean="0">
                <a:solidFill>
                  <a:srgbClr val="FFC000"/>
                </a:solidFill>
              </a:rPr>
              <a:t>Quy </a:t>
            </a:r>
            <a:r>
              <a:rPr lang="vi-VN" sz="4000" b="1" dirty="0">
                <a:solidFill>
                  <a:srgbClr val="FFC000"/>
                </a:solidFill>
              </a:rPr>
              <a:t>trình sản xuất giá thể xơ </a:t>
            </a:r>
            <a:r>
              <a:rPr lang="vi-VN" sz="4000" b="1" dirty="0" smtClean="0">
                <a:solidFill>
                  <a:srgbClr val="FFC000"/>
                </a:solidFill>
              </a:rPr>
              <a:t>dừa:</a:t>
            </a:r>
            <a:r>
              <a:rPr lang="en-US" sz="4000" dirty="0">
                <a:solidFill>
                  <a:srgbClr val="FFC000"/>
                </a:solidFill>
              </a:rPr>
              <a:t/>
            </a:r>
            <a:br>
              <a:rPr lang="en-US" sz="4000" dirty="0">
                <a:solidFill>
                  <a:srgbClr val="FFC000"/>
                </a:solidFill>
              </a:rPr>
            </a:br>
            <a:r>
              <a:rPr lang="vi-VN" sz="4000" dirty="0" smtClean="0"/>
              <a:t>Chuẩn </a:t>
            </a:r>
            <a:r>
              <a:rPr lang="vi-VN" sz="4000" dirty="0"/>
              <a:t>bị dừa nguyên liệu →</a:t>
            </a:r>
            <a:r>
              <a:rPr lang="vi-VN" sz="4000" dirty="0" smtClean="0"/>
              <a:t> </a:t>
            </a:r>
            <a:r>
              <a:rPr lang="vi-VN" sz="4000" dirty="0">
                <a:solidFill>
                  <a:srgbClr val="FF0000"/>
                </a:solidFill>
              </a:rPr>
              <a:t>Tách vỏ dừa </a:t>
            </a:r>
            <a:r>
              <a:rPr lang="vi-VN" sz="4000" dirty="0"/>
              <a:t>→</a:t>
            </a:r>
            <a:r>
              <a:rPr lang="vi-VN" sz="4000" dirty="0" smtClean="0"/>
              <a:t> </a:t>
            </a:r>
            <a:r>
              <a:rPr lang="vi-VN" sz="4000" dirty="0"/>
              <a:t>Tách mụn dừa </a:t>
            </a:r>
            <a:r>
              <a:rPr lang="vi-VN" sz="4000" dirty="0" smtClean="0"/>
              <a:t>thô</a:t>
            </a:r>
            <a:r>
              <a:rPr lang="vi-VN" sz="4000" dirty="0"/>
              <a:t> → </a:t>
            </a:r>
            <a:r>
              <a:rPr lang="vi-VN" sz="4000" dirty="0" smtClean="0">
                <a:solidFill>
                  <a:srgbClr val="FF0000"/>
                </a:solidFill>
              </a:rPr>
              <a:t>Xử </a:t>
            </a:r>
            <a:r>
              <a:rPr lang="vi-VN" sz="4000" dirty="0">
                <a:solidFill>
                  <a:srgbClr val="FF0000"/>
                </a:solidFill>
              </a:rPr>
              <a:t>lý tanin và lignin, ủ </a:t>
            </a:r>
            <a:r>
              <a:rPr lang="vi-VN" sz="4000" dirty="0"/>
              <a:t>→</a:t>
            </a:r>
            <a:r>
              <a:rPr lang="vi-VN" sz="4000" dirty="0" smtClean="0"/>
              <a:t> </a:t>
            </a:r>
            <a:r>
              <a:rPr lang="vi-VN" sz="4000" dirty="0"/>
              <a:t>Dùng máy ép nhiên liệu ép viên → </a:t>
            </a:r>
            <a:r>
              <a:rPr lang="vi-VN" sz="4000" dirty="0" smtClean="0">
                <a:solidFill>
                  <a:srgbClr val="FF0000"/>
                </a:solidFill>
              </a:rPr>
              <a:t>Thành </a:t>
            </a:r>
            <a:r>
              <a:rPr lang="vi-VN" sz="4000" dirty="0">
                <a:solidFill>
                  <a:srgbClr val="FF0000"/>
                </a:solidFill>
              </a:rPr>
              <a:t>phẩ</a:t>
            </a:r>
            <a:r>
              <a:rPr lang="vi-VN" sz="4000" dirty="0"/>
              <a:t>m</a:t>
            </a:r>
            <a:r>
              <a:rPr lang="vi-VN" sz="4000" dirty="0" smtClean="0"/>
              <a:t>.</a:t>
            </a:r>
            <a:endParaRPr lang="en-US" sz="4000" dirty="0" smtClean="0"/>
          </a:p>
          <a:p>
            <a:pPr marL="571500" indent="-571500" algn="just">
              <a:lnSpc>
                <a:spcPct val="150000"/>
              </a:lnSpc>
              <a:buFont typeface="Wingdings" panose="05000000000000000000" pitchFamily="2" charset="2"/>
              <a:buChar char="Ø"/>
            </a:pPr>
            <a:r>
              <a:rPr lang="vi-VN" sz="4000" dirty="0" smtClean="0"/>
              <a:t>Tùy </a:t>
            </a:r>
            <a:r>
              <a:rPr lang="vi-VN" sz="4000" dirty="0"/>
              <a:t>mục đích sử dụng khác nhau và tùy vào kích thước từng loại cây trồng to bé khác nhau mà viên nén xơ dừa có kích thước khác nhau.</a:t>
            </a:r>
            <a:endParaRPr lang="vi-VN" sz="4000" b="0" i="0" dirty="0">
              <a:solidFill>
                <a:srgbClr val="000000"/>
              </a:solidFill>
              <a:effectLst/>
              <a:latin typeface="arial" panose="020B0604020202020204" pitchFamily="34" charset="0"/>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993223" y="6836374"/>
            <a:ext cx="2294777" cy="3244544"/>
          </a:xfrm>
          <a:prstGeom prst="rect">
            <a:avLst/>
          </a:prstGeom>
        </p:spPr>
      </p:pic>
    </p:spTree>
    <p:extLst>
      <p:ext uri="{BB962C8B-B14F-4D97-AF65-F5344CB8AC3E}">
        <p14:creationId xmlns:p14="http://schemas.microsoft.com/office/powerpoint/2010/main" val="3503765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barn(inVertical)">
                                      <p:cBhvr>
                                        <p:cTn id="17"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1025</Words>
  <Application>Microsoft Office PowerPoint</Application>
  <PresentationFormat>Custom</PresentationFormat>
  <Paragraphs>81</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等线 Light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Illustrated Group Project Education Presentation 16:9</dc:title>
  <dc:creator>ThisPC</dc:creator>
  <cp:lastModifiedBy>TRUNGTNHP2005</cp:lastModifiedBy>
  <cp:revision>29</cp:revision>
  <dcterms:created xsi:type="dcterms:W3CDTF">2006-08-16T00:00:00Z</dcterms:created>
  <dcterms:modified xsi:type="dcterms:W3CDTF">2023-10-10T01:41:29Z</dcterms:modified>
  <dc:identifier>DAFK3su-j5o</dc:identifier>
</cp:coreProperties>
</file>