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5"/>
  </p:notesMasterIdLst>
  <p:sldIdLst>
    <p:sldId id="301" r:id="rId2"/>
    <p:sldId id="349" r:id="rId3"/>
    <p:sldId id="315" r:id="rId4"/>
    <p:sldId id="344" r:id="rId5"/>
    <p:sldId id="321" r:id="rId6"/>
    <p:sldId id="327" r:id="rId7"/>
    <p:sldId id="350" r:id="rId8"/>
    <p:sldId id="331" r:id="rId9"/>
    <p:sldId id="332" r:id="rId10"/>
    <p:sldId id="345" r:id="rId11"/>
    <p:sldId id="346" r:id="rId12"/>
    <p:sldId id="347" r:id="rId13"/>
    <p:sldId id="348" r:id="rId14"/>
    <p:sldId id="330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</p:sldIdLst>
  <p:sldSz cx="24384000" cy="13716000"/>
  <p:notesSz cx="6858000" cy="9144000"/>
  <p:custDataLst>
    <p:tags r:id="rId26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6F7FE"/>
    <a:srgbClr val="0000FF"/>
    <a:srgbClr val="3333FF"/>
    <a:srgbClr val="E7F7FF"/>
    <a:srgbClr val="EEF7E9"/>
    <a:srgbClr val="135F82"/>
    <a:srgbClr val="FFFFFF"/>
    <a:srgbClr val="242452"/>
    <a:srgbClr val="270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139" autoAdjust="0"/>
  </p:normalViewPr>
  <p:slideViewPr>
    <p:cSldViewPr>
      <p:cViewPr>
        <p:scale>
          <a:sx n="44" d="100"/>
          <a:sy n="44" d="100"/>
        </p:scale>
        <p:origin x="-108" y="-19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3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4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80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5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3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7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1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95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31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3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0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9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3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23545799" cy="838200"/>
          </a:xfrm>
          <a:prstGeom prst="rect">
            <a:avLst/>
          </a:prstGeom>
        </p:spPr>
        <p:txBody>
          <a:bodyPr tIns="91440" bIns="91440"/>
          <a:lstStyle>
            <a:lvl1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11605727" cy="10662429"/>
          </a:xfrm>
          <a:prstGeom prst="rect">
            <a:avLst/>
          </a:prstGeom>
        </p:spPr>
        <p:txBody>
          <a:bodyPr tIns="91440" bIns="91440"/>
          <a:lstStyle>
            <a:lvl1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7726" y="2743200"/>
            <a:ext cx="11635273" cy="10662429"/>
          </a:xfrm>
          <a:prstGeom prst="rect">
            <a:avLst/>
          </a:prstGeom>
        </p:spPr>
        <p:txBody>
          <a:bodyPr tIns="91440" bIns="91440"/>
          <a:lstStyle>
            <a:lvl1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23545799" cy="838200"/>
          </a:xfrm>
          <a:prstGeom prst="rect">
            <a:avLst/>
          </a:prstGeom>
        </p:spPr>
        <p:txBody>
          <a:bodyPr tIns="91440" bIns="91440"/>
          <a:lstStyle>
            <a:lvl1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23545799" cy="10662429"/>
          </a:xfrm>
          <a:prstGeom prst="rect">
            <a:avLst/>
          </a:prstGeom>
        </p:spPr>
        <p:txBody>
          <a:bodyPr tIns="91440" bIns="91440"/>
          <a:lstStyle>
            <a:lvl1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8883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9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  <p:sldLayoutId id="2147483750" r:id="rId3"/>
    <p:sldLayoutId id="2147483740" r:id="rId4"/>
    <p:sldLayoutId id="2147483752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jp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jp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jp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2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3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3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4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15" Type="http://schemas.openxmlformats.org/officeDocument/2006/relationships/image" Target="../media/image14.png"/><Relationship Id="rId10" Type="http://schemas.openxmlformats.org/officeDocument/2006/relationships/image" Target="../media/image16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00.png"/><Relationship Id="rId4" Type="http://schemas.openxmlformats.org/officeDocument/2006/relationships/image" Target="../media/image23.png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8C62C3-3138-4092-86C2-85A1567C6E78}"/>
              </a:ext>
            </a:extLst>
          </p:cNvPr>
          <p:cNvGrpSpPr/>
          <p:nvPr/>
        </p:nvGrpSpPr>
        <p:grpSpPr>
          <a:xfrm>
            <a:off x="981492" y="1809817"/>
            <a:ext cx="22817236" cy="9946698"/>
            <a:chOff x="1438691" y="1793813"/>
            <a:chExt cx="22817236" cy="106410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17C9077-2F0E-4830-9CBB-2CF87E745444}"/>
                </a:ext>
              </a:extLst>
            </p:cNvPr>
            <p:cNvGrpSpPr/>
            <p:nvPr/>
          </p:nvGrpSpPr>
          <p:grpSpPr>
            <a:xfrm>
              <a:off x="1438691" y="1793813"/>
              <a:ext cx="22817236" cy="10641062"/>
              <a:chOff x="1438691" y="1793813"/>
              <a:chExt cx="22817236" cy="1064106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75873" y="1797127"/>
                <a:ext cx="22680054" cy="10637748"/>
                <a:chOff x="-3538955" y="3448230"/>
                <a:chExt cx="22680054" cy="10637748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38955" y="3448230"/>
                  <a:ext cx="22680054" cy="10637748"/>
                  <a:chOff x="-3538955" y="3448230"/>
                  <a:chExt cx="22680054" cy="10637748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38955" y="3592713"/>
                    <a:ext cx="22680054" cy="10493265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76200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18000" rIns="36000" bIns="18000" rtlCol="0" anchor="ctr"/>
                  <a:lstStyle/>
                  <a:p>
                    <a:pPr algn="ctr"/>
                    <a:endParaRPr lang="en-US" sz="460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759299" y="3448230"/>
                    <a:ext cx="389080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5400" b="1" cap="all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8114764" y="1793813"/>
                <a:ext cx="10807999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8114763" y="1953929"/>
                <a:ext cx="10808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I</a:t>
                </a:r>
                <a:r>
                  <a:rPr lang="en-US" sz="4800"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</a:t>
                </a:r>
                <a:r>
                  <a:rPr lang="vi-VN" sz="4800"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</a:t>
                </a:r>
                <a:endParaRPr lang="vi-VN" sz="48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0" tIns="45705" rIns="91410" bIns="45705"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38691" y="5971610"/>
                <a:ext cx="8010108" cy="893784"/>
                <a:chOff x="7450558" y="7793649"/>
                <a:chExt cx="8011038" cy="893888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149954" y="7793649"/>
                  <a:ext cx="6311642" cy="8891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vi-VN" sz="4800" b="1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TỌA ĐỘ CỦA VECTƠ</a:t>
                  </a:r>
                  <a:endParaRPr lang="en-US" sz="4800" b="1">
                    <a:solidFill>
                      <a:srgbClr val="24245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0558" y="7834555"/>
                  <a:ext cx="1383018" cy="852982"/>
                  <a:chOff x="7450631" y="8291755"/>
                  <a:chExt cx="1371600" cy="852982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281488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450631" y="8321487"/>
                    <a:ext cx="1371600" cy="823250"/>
                    <a:chOff x="7450631" y="8321487"/>
                    <a:chExt cx="1371600" cy="823250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770671" y="803694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924349" y="8321487"/>
                      <a:ext cx="539313" cy="82325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400" b="1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447805" y="7460330"/>
                <a:ext cx="16267290" cy="979073"/>
                <a:chOff x="7459672" y="7170625"/>
                <a:chExt cx="16269158" cy="979184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111076" y="7260701"/>
                  <a:ext cx="14617754" cy="8891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vi-VN" sz="4800" b="1" spc="-15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BIỂU THỨC TỌA ĐỘ CỦA CÁC PHÉP TOÁN VECTƠ</a:t>
                  </a:r>
                  <a:endParaRPr lang="en-US" sz="4800" b="1" spc="-150">
                    <a:solidFill>
                      <a:srgbClr val="24245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6" name="Group 32"/>
                <p:cNvGrpSpPr/>
                <p:nvPr/>
              </p:nvGrpSpPr>
              <p:grpSpPr>
                <a:xfrm>
                  <a:off x="7459672" y="7170625"/>
                  <a:ext cx="1411234" cy="924549"/>
                  <a:chOff x="7459669" y="6189930"/>
                  <a:chExt cx="1399583" cy="924549"/>
                </a:xfrm>
              </p:grpSpPr>
              <p:sp>
                <p:nvSpPr>
                  <p:cNvPr id="77" name="Isosceles Triangle 44"/>
                  <p:cNvSpPr/>
                  <p:nvPr/>
                </p:nvSpPr>
                <p:spPr>
                  <a:xfrm rot="16200000">
                    <a:off x="7469936" y="6179663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78" name="Group 41"/>
                  <p:cNvGrpSpPr/>
                  <p:nvPr/>
                </p:nvGrpSpPr>
                <p:grpSpPr>
                  <a:xfrm>
                    <a:off x="7487652" y="6291231"/>
                    <a:ext cx="1371600" cy="823248"/>
                    <a:chOff x="7487652" y="6291231"/>
                    <a:chExt cx="1371600" cy="823248"/>
                  </a:xfrm>
                </p:grpSpPr>
                <p:sp>
                  <p:nvSpPr>
                    <p:cNvPr id="79" name="Round Same Side Corner Rectangle 78"/>
                    <p:cNvSpPr/>
                    <p:nvPr/>
                  </p:nvSpPr>
                  <p:spPr>
                    <a:xfrm rot="5400000">
                      <a:off x="7807692" y="5987125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Box 79"/>
                    <p:cNvSpPr txBox="1"/>
                    <p:nvPr/>
                  </p:nvSpPr>
                  <p:spPr>
                    <a:xfrm>
                      <a:off x="7961369" y="6291231"/>
                      <a:ext cx="539312" cy="82324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400" b="1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8" y="8899390"/>
                <a:ext cx="4343401" cy="965255"/>
                <a:chOff x="7459670" y="7441560"/>
                <a:chExt cx="5615662" cy="965366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610103" y="7517816"/>
                  <a:ext cx="3465229" cy="889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800" b="1" spc="-15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BÀI TẬP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70" y="7441560"/>
                  <a:ext cx="1800333" cy="920205"/>
                  <a:chOff x="7459669" y="6460865"/>
                  <a:chExt cx="1785470" cy="920205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450598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469193" y="6537082"/>
                    <a:ext cx="1775946" cy="843988"/>
                    <a:chOff x="7469193" y="6537082"/>
                    <a:chExt cx="1775946" cy="843988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7962887" y="6043388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8084388" y="6557823"/>
                      <a:ext cx="697206" cy="82324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400" b="1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</p:grpSp>
        <p:sp>
          <p:nvSpPr>
            <p:cNvPr id="103" name="Google Shape;122;p14">
              <a:extLst>
                <a:ext uri="{FF2B5EF4-FFF2-40B4-BE49-F238E27FC236}">
                  <a16:creationId xmlns:a16="http://schemas.microsoft.com/office/drawing/2014/main" xmlns="" id="{FAF7E6E7-D68E-4774-9801-54F6529B128E}"/>
                </a:ext>
              </a:extLst>
            </p:cNvPr>
            <p:cNvSpPr/>
            <p:nvPr/>
          </p:nvSpPr>
          <p:spPr>
            <a:xfrm>
              <a:off x="3201476" y="3009805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HÌNH HỌC</a:t>
              </a:r>
              <a:endParaRPr sz="540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9"/>
              <a:chOff x="4902568" y="2922072"/>
              <a:chExt cx="1316269" cy="132339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xmlns="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xmlns="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:a16="http://schemas.microsoft.com/office/drawing/2014/main" xmlns="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9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8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39786C1-301C-402F-B908-633A570E2C52}"/>
              </a:ext>
            </a:extLst>
          </p:cNvPr>
          <p:cNvGrpSpPr/>
          <p:nvPr/>
        </p:nvGrpSpPr>
        <p:grpSpPr>
          <a:xfrm>
            <a:off x="7007312" y="3313402"/>
            <a:ext cx="16791416" cy="1309627"/>
            <a:chOff x="7007312" y="3313402"/>
            <a:chExt cx="16791416" cy="1309627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1F6311BF-A4CF-4E55-85D0-0A86514BB33B}"/>
                </a:ext>
              </a:extLst>
            </p:cNvPr>
            <p:cNvGrpSpPr/>
            <p:nvPr/>
          </p:nvGrpSpPr>
          <p:grpSpPr>
            <a:xfrm>
              <a:off x="7007312" y="3330718"/>
              <a:ext cx="11110067" cy="1292311"/>
              <a:chOff x="-84747" y="97578"/>
              <a:chExt cx="6395438" cy="883658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xmlns="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4747" y="97578"/>
                <a:ext cx="6395438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:a16="http://schemas.microsoft.com/office/drawing/2014/main" xmlns="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80215" y="108752"/>
                <a:ext cx="71532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</a:t>
                </a:r>
                <a:endParaRPr lang="en-US" sz="6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93D231A-4F31-4CD1-BF95-3B25C6FBC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25800" y="3313402"/>
              <a:ext cx="7872928" cy="122251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80CDAB-FCA9-4E95-8F6A-72A9575E1286}"/>
              </a:ext>
            </a:extLst>
          </p:cNvPr>
          <p:cNvSpPr txBox="1"/>
          <p:nvPr/>
        </p:nvSpPr>
        <p:spPr>
          <a:xfrm>
            <a:off x="9304114" y="3496270"/>
            <a:ext cx="1279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VECTƠ TRONG MẶT PHẲNG TỌA ĐỘ</a:t>
            </a:r>
            <a:endParaRPr lang="en-US" sz="5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5BDA78-36AF-49A8-99AB-5E4C4FB0492E}"/>
              </a:ext>
            </a:extLst>
          </p:cNvPr>
          <p:cNvGrpSpPr/>
          <p:nvPr/>
        </p:nvGrpSpPr>
        <p:grpSpPr>
          <a:xfrm>
            <a:off x="-454911" y="1829710"/>
            <a:ext cx="19656044" cy="830847"/>
            <a:chOff x="-288924" y="1892299"/>
            <a:chExt cx="19659599" cy="830995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87551C47-3021-480E-A625-E884722486B8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937D66-72CA-4A43-B7BF-652EA5CC9254}"/>
                </a:ext>
              </a:extLst>
            </p:cNvPr>
            <p:cNvSpPr txBox="1"/>
            <p:nvPr/>
          </p:nvSpPr>
          <p:spPr>
            <a:xfrm>
              <a:off x="1082675" y="1913523"/>
              <a:ext cx="553457" cy="754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5DF895E-4B75-49BE-967E-306EA7E0F803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hỏi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trắc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nghiệm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8" name="Google Shape;441;p3">
            <a:extLst>
              <a:ext uri="{FF2B5EF4-FFF2-40B4-BE49-F238E27FC236}">
                <a16:creationId xmlns:a16="http://schemas.microsoft.com/office/drawing/2014/main" xmlns="" id="{8F652A28-6E6E-4491-B888-31A3A9204851}"/>
              </a:ext>
            </a:extLst>
          </p:cNvPr>
          <p:cNvGrpSpPr/>
          <p:nvPr/>
        </p:nvGrpSpPr>
        <p:grpSpPr>
          <a:xfrm>
            <a:off x="33339" y="2743945"/>
            <a:ext cx="24085904" cy="3271368"/>
            <a:chOff x="923003" y="3917552"/>
            <a:chExt cx="24090260" cy="3271959"/>
          </a:xfrm>
        </p:grpSpPr>
        <p:sp>
          <p:nvSpPr>
            <p:cNvPr id="9" name="Google Shape;442;p3">
              <a:extLst>
                <a:ext uri="{FF2B5EF4-FFF2-40B4-BE49-F238E27FC236}">
                  <a16:creationId xmlns:a16="http://schemas.microsoft.com/office/drawing/2014/main" xmlns="" id="{06B81F01-2EE8-4695-B3C3-C3B9F1762C24}"/>
                </a:ext>
              </a:extLst>
            </p:cNvPr>
            <p:cNvSpPr/>
            <p:nvPr/>
          </p:nvSpPr>
          <p:spPr>
            <a:xfrm>
              <a:off x="1272210" y="4426857"/>
              <a:ext cx="23741053" cy="2762654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0" name="Google Shape;444;p3">
              <a:extLst>
                <a:ext uri="{FF2B5EF4-FFF2-40B4-BE49-F238E27FC236}">
                  <a16:creationId xmlns:a16="http://schemas.microsoft.com/office/drawing/2014/main" xmlns="" id="{94D2B777-717B-4259-98BB-905987B80F9B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1" name="Google Shape;445;p3">
                <a:extLst>
                  <a:ext uri="{FF2B5EF4-FFF2-40B4-BE49-F238E27FC236}">
                    <a16:creationId xmlns:a16="http://schemas.microsoft.com/office/drawing/2014/main" xmlns="" id="{9F7C0528-051B-4A31-8968-B11C4A8F7E6B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61996"/>
                <a:chOff x="2028795" y="4418277"/>
                <a:chExt cx="3503060" cy="861996"/>
              </a:xfrm>
            </p:grpSpPr>
            <p:sp>
              <p:nvSpPr>
                <p:cNvPr id="13" name="Google Shape;446;p3">
                  <a:extLst>
                    <a:ext uri="{FF2B5EF4-FFF2-40B4-BE49-F238E27FC236}">
                      <a16:creationId xmlns:a16="http://schemas.microsoft.com/office/drawing/2014/main" xmlns="" id="{D3AC1A39-8BAC-47FC-ADB9-6CD98618F592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8" tIns="45692" rIns="91408" bIns="45692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4" name="Google Shape;447;p3">
                  <a:extLst>
                    <a:ext uri="{FF2B5EF4-FFF2-40B4-BE49-F238E27FC236}">
                      <a16:creationId xmlns:a16="http://schemas.microsoft.com/office/drawing/2014/main" xmlns="" id="{D7FC983C-1ED1-453C-A657-FF666046F6F9}"/>
                    </a:ext>
                  </a:extLst>
                </p:cNvPr>
                <p:cNvSpPr txBox="1"/>
                <p:nvPr/>
              </p:nvSpPr>
              <p:spPr>
                <a:xfrm>
                  <a:off x="2636458" y="4480054"/>
                  <a:ext cx="2420395" cy="800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8" tIns="45692" rIns="91408" bIns="45692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CÂU 1</a:t>
                  </a:r>
                  <a:endParaRPr sz="46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pic>
            <p:nvPicPr>
              <p:cNvPr id="12" name="Google Shape;448;p3">
                <a:extLst>
                  <a:ext uri="{FF2B5EF4-FFF2-40B4-BE49-F238E27FC236}">
                    <a16:creationId xmlns:a16="http://schemas.microsoft.com/office/drawing/2014/main" xmlns="" id="{10B35550-EF3E-47C9-8040-6FA6AD6B97D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15" name="Google Shape;427;p3">
            <a:extLst>
              <a:ext uri="{FF2B5EF4-FFF2-40B4-BE49-F238E27FC236}">
                <a16:creationId xmlns:a16="http://schemas.microsoft.com/office/drawing/2014/main" xmlns="" id="{90980348-A9DF-4AB2-919A-7818A322150E}"/>
              </a:ext>
            </a:extLst>
          </p:cNvPr>
          <p:cNvGrpSpPr/>
          <p:nvPr/>
        </p:nvGrpSpPr>
        <p:grpSpPr>
          <a:xfrm>
            <a:off x="-72678" y="6510412"/>
            <a:ext cx="24191920" cy="1290518"/>
            <a:chOff x="206476" y="1347113"/>
            <a:chExt cx="11593687" cy="645376"/>
          </a:xfrm>
        </p:grpSpPr>
        <p:sp>
          <p:nvSpPr>
            <p:cNvPr id="16" name="Google Shape;428;p3">
              <a:extLst>
                <a:ext uri="{FF2B5EF4-FFF2-40B4-BE49-F238E27FC236}">
                  <a16:creationId xmlns:a16="http://schemas.microsoft.com/office/drawing/2014/main" xmlns="" id="{79948A8A-C800-4E9C-AD98-6B64E6D6DE8D}"/>
                </a:ext>
              </a:extLst>
            </p:cNvPr>
            <p:cNvSpPr/>
            <p:nvPr/>
          </p:nvSpPr>
          <p:spPr>
            <a:xfrm>
              <a:off x="3299706" y="1347113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429;p3">
              <a:extLst>
                <a:ext uri="{FF2B5EF4-FFF2-40B4-BE49-F238E27FC236}">
                  <a16:creationId xmlns:a16="http://schemas.microsoft.com/office/drawing/2014/main" xmlns="" id="{89CDABDC-ABDC-45AA-9442-6F5F2F1A8D49}"/>
                </a:ext>
              </a:extLst>
            </p:cNvPr>
            <p:cNvSpPr/>
            <p:nvPr/>
          </p:nvSpPr>
          <p:spPr>
            <a:xfrm>
              <a:off x="3009161" y="140636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0;p3">
              <a:extLst>
                <a:ext uri="{FF2B5EF4-FFF2-40B4-BE49-F238E27FC236}">
                  <a16:creationId xmlns:a16="http://schemas.microsoft.com/office/drawing/2014/main" xmlns="" id="{2FFF62D8-4C08-4276-8B3E-264D9677F5A0}"/>
                </a:ext>
              </a:extLst>
            </p:cNvPr>
            <p:cNvSpPr/>
            <p:nvPr/>
          </p:nvSpPr>
          <p:spPr>
            <a:xfrm>
              <a:off x="497021" y="1375221"/>
              <a:ext cx="197181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431;p3">
              <a:extLst>
                <a:ext uri="{FF2B5EF4-FFF2-40B4-BE49-F238E27FC236}">
                  <a16:creationId xmlns:a16="http://schemas.microsoft.com/office/drawing/2014/main" xmlns="" id="{F69760E0-F4A5-436F-B0EC-840C98A4A16A}"/>
                </a:ext>
              </a:extLst>
            </p:cNvPr>
            <p:cNvSpPr/>
            <p:nvPr/>
          </p:nvSpPr>
          <p:spPr>
            <a:xfrm>
              <a:off x="206476" y="1434475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2;p3">
              <a:extLst>
                <a:ext uri="{FF2B5EF4-FFF2-40B4-BE49-F238E27FC236}">
                  <a16:creationId xmlns:a16="http://schemas.microsoft.com/office/drawing/2014/main" xmlns="" id="{68A227F5-C01F-4447-AFD1-8D3CF2B95860}"/>
                </a:ext>
              </a:extLst>
            </p:cNvPr>
            <p:cNvSpPr/>
            <p:nvPr/>
          </p:nvSpPr>
          <p:spPr>
            <a:xfrm>
              <a:off x="6287962" y="1375221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433;p3">
              <a:extLst>
                <a:ext uri="{FF2B5EF4-FFF2-40B4-BE49-F238E27FC236}">
                  <a16:creationId xmlns:a16="http://schemas.microsoft.com/office/drawing/2014/main" xmlns="" id="{01F0B60E-B84B-44E5-B6EE-DCE7BB9EA483}"/>
                </a:ext>
              </a:extLst>
            </p:cNvPr>
            <p:cNvSpPr/>
            <p:nvPr/>
          </p:nvSpPr>
          <p:spPr>
            <a:xfrm>
              <a:off x="5997418" y="143447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4;p3">
              <a:extLst>
                <a:ext uri="{FF2B5EF4-FFF2-40B4-BE49-F238E27FC236}">
                  <a16:creationId xmlns:a16="http://schemas.microsoft.com/office/drawing/2014/main" xmlns="" id="{9F4BE680-551F-4C36-8D13-7766B6A57DF5}"/>
                </a:ext>
              </a:extLst>
            </p:cNvPr>
            <p:cNvSpPr/>
            <p:nvPr/>
          </p:nvSpPr>
          <p:spPr>
            <a:xfrm>
              <a:off x="9276218" y="1351376"/>
              <a:ext cx="252394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435;p3">
              <a:extLst>
                <a:ext uri="{FF2B5EF4-FFF2-40B4-BE49-F238E27FC236}">
                  <a16:creationId xmlns:a16="http://schemas.microsoft.com/office/drawing/2014/main" xmlns="" id="{3E0EED84-CBDF-4879-B8DC-7DE6109FA874}"/>
                </a:ext>
              </a:extLst>
            </p:cNvPr>
            <p:cNvSpPr/>
            <p:nvPr/>
          </p:nvSpPr>
          <p:spPr>
            <a:xfrm>
              <a:off x="8985673" y="141063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421;p3">
            <a:extLst>
              <a:ext uri="{FF2B5EF4-FFF2-40B4-BE49-F238E27FC236}">
                <a16:creationId xmlns:a16="http://schemas.microsoft.com/office/drawing/2014/main" xmlns="" id="{F1325FAC-A4BB-4F86-9430-71746C8324DF}"/>
              </a:ext>
            </a:extLst>
          </p:cNvPr>
          <p:cNvGrpSpPr/>
          <p:nvPr/>
        </p:nvGrpSpPr>
        <p:grpSpPr>
          <a:xfrm>
            <a:off x="-134571" y="7988050"/>
            <a:ext cx="24075438" cy="5398682"/>
            <a:chOff x="48567" y="4381500"/>
            <a:chExt cx="24079792" cy="5399658"/>
          </a:xfrm>
        </p:grpSpPr>
        <p:sp>
          <p:nvSpPr>
            <p:cNvPr id="25" name="Google Shape;422;p3">
              <a:extLst>
                <a:ext uri="{FF2B5EF4-FFF2-40B4-BE49-F238E27FC236}">
                  <a16:creationId xmlns:a16="http://schemas.microsoft.com/office/drawing/2014/main" xmlns="" id="{77A1193F-8167-4ED5-8E13-E5A83714B5F5}"/>
                </a:ext>
              </a:extLst>
            </p:cNvPr>
            <p:cNvSpPr/>
            <p:nvPr/>
          </p:nvSpPr>
          <p:spPr>
            <a:xfrm>
              <a:off x="353961" y="4997568"/>
              <a:ext cx="23774398" cy="4783590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423;p3">
              <a:extLst>
                <a:ext uri="{FF2B5EF4-FFF2-40B4-BE49-F238E27FC236}">
                  <a16:creationId xmlns:a16="http://schemas.microsoft.com/office/drawing/2014/main" xmlns="" id="{050198DA-DDE6-45AB-8323-417F2FE504CD}"/>
                </a:ext>
              </a:extLst>
            </p:cNvPr>
            <p:cNvGrpSpPr/>
            <p:nvPr/>
          </p:nvGrpSpPr>
          <p:grpSpPr>
            <a:xfrm>
              <a:off x="48567" y="4381500"/>
              <a:ext cx="3991941" cy="1079473"/>
              <a:chOff x="410517" y="4648200"/>
              <a:chExt cx="3991941" cy="1079473"/>
            </a:xfrm>
          </p:grpSpPr>
          <p:sp>
            <p:nvSpPr>
              <p:cNvPr id="27" name="Google Shape;424;p3">
                <a:extLst>
                  <a:ext uri="{FF2B5EF4-FFF2-40B4-BE49-F238E27FC236}">
                    <a16:creationId xmlns:a16="http://schemas.microsoft.com/office/drawing/2014/main" xmlns="" id="{AB62B104-87D0-4B1C-AA38-3E29B4A8EF49}"/>
                  </a:ext>
                </a:extLst>
              </p:cNvPr>
              <p:cNvSpPr/>
              <p:nvPr/>
            </p:nvSpPr>
            <p:spPr>
              <a:xfrm rot="5400000" flipH="1">
                <a:off x="2489940" y="3702023"/>
                <a:ext cx="828631" cy="2996405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8" tIns="45692" rIns="91408" bIns="45692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25;p3">
                <a:extLst>
                  <a:ext uri="{FF2B5EF4-FFF2-40B4-BE49-F238E27FC236}">
                    <a16:creationId xmlns:a16="http://schemas.microsoft.com/office/drawing/2014/main" xmlns="" id="{12EB7CFB-33F9-4BDC-9BB5-021D0904EF06}"/>
                  </a:ext>
                </a:extLst>
              </p:cNvPr>
              <p:cNvSpPr txBox="1"/>
              <p:nvPr/>
            </p:nvSpPr>
            <p:spPr>
              <a:xfrm>
                <a:off x="1406054" y="4769080"/>
                <a:ext cx="2872840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8" tIns="45692" rIns="91408" bIns="45692" anchor="t" anchorCtr="0">
                <a:spAutoFit/>
              </a:bodyPr>
              <a:lstStyle/>
              <a:p>
                <a:pPr algn="ctr"/>
                <a:r>
                  <a:rPr lang="en-US" sz="46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4600" b="1" dirty="0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46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giải</a:t>
                </a:r>
                <a:endParaRPr sz="4600" b="1" dirty="0">
                  <a:solidFill>
                    <a:srgbClr val="548135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9" name="Google Shape;426;p3">
                <a:extLst>
                  <a:ext uri="{FF2B5EF4-FFF2-40B4-BE49-F238E27FC236}">
                    <a16:creationId xmlns:a16="http://schemas.microsoft.com/office/drawing/2014/main" xmlns="" id="{089D99B3-302B-4A06-B7C7-6454732054D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7950" t="14860" r="18922" b="25554"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62FF17E-9775-44F0-AAF0-9BDFC3329981}"/>
                  </a:ext>
                </a:extLst>
              </p:cNvPr>
              <p:cNvSpPr/>
              <p:nvPr/>
            </p:nvSpPr>
            <p:spPr>
              <a:xfrm>
                <a:off x="898165" y="3961577"/>
                <a:ext cx="2308028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pt-B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được phân tích theo hai vectơ đơn vị như thế nào?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/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2FF17E-9775-44F0-AAF0-9BDFC3329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65" y="3961577"/>
                <a:ext cx="23080282" cy="1446550"/>
              </a:xfrm>
              <a:prstGeom prst="rect">
                <a:avLst/>
              </a:prstGeom>
              <a:blipFill rotWithShape="0">
                <a:blip r:embed="rId4"/>
                <a:stretch>
                  <a:fillRect l="-1057" t="-9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7DCF00-721F-4800-978E-3B5CF4414C84}"/>
              </a:ext>
            </a:extLst>
          </p:cNvPr>
          <p:cNvSpPr/>
          <p:nvPr/>
        </p:nvSpPr>
        <p:spPr>
          <a:xfrm>
            <a:off x="472301" y="9320794"/>
            <a:ext cx="22236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Google Shape;436;p3">
            <a:extLst>
              <a:ext uri="{FF2B5EF4-FFF2-40B4-BE49-F238E27FC236}">
                <a16:creationId xmlns:a16="http://schemas.microsoft.com/office/drawing/2014/main" xmlns="" id="{B4A4EC0B-B14A-4200-8019-B5130C8B8EEE}"/>
              </a:ext>
            </a:extLst>
          </p:cNvPr>
          <p:cNvSpPr/>
          <p:nvPr/>
        </p:nvSpPr>
        <p:spPr>
          <a:xfrm>
            <a:off x="18293757" y="6719948"/>
            <a:ext cx="1088329" cy="1000435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r>
              <a:rPr lang="en-US" sz="63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6399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84280D9-18C6-4782-94F9-1EB469DE1D1B}"/>
                  </a:ext>
                </a:extLst>
              </p:cNvPr>
              <p:cNvSpPr txBox="1"/>
              <p:nvPr/>
            </p:nvSpPr>
            <p:spPr>
              <a:xfrm>
                <a:off x="474454" y="10585334"/>
                <a:ext cx="21565090" cy="1507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fr-FR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−4;0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=−4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+0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=−4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vi-VN" dirty="0"/>
                  <a:t>.</a:t>
                </a:r>
                <a:endParaRPr lang="en-US" dirty="0"/>
              </a:p>
              <a:p>
                <a:endParaRPr lang="en-US" sz="4400" b="1" dirty="0">
                  <a:latin typeface="Cabrimath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4280D9-18C6-4782-94F9-1EB469DE1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54" y="10585334"/>
                <a:ext cx="21565090" cy="1507016"/>
              </a:xfrm>
              <a:prstGeom prst="rect">
                <a:avLst/>
              </a:prstGeom>
              <a:blipFill rotWithShape="0">
                <a:blip r:embed="rId5"/>
                <a:stretch>
                  <a:fillRect l="-1159" t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B8BFBB2-9DA5-4EA3-A6B8-EE829C4349B9}"/>
                  </a:ext>
                </a:extLst>
              </p:cNvPr>
              <p:cNvSpPr txBox="1"/>
              <p:nvPr/>
            </p:nvSpPr>
            <p:spPr>
              <a:xfrm>
                <a:off x="1168984" y="6723732"/>
                <a:ext cx="37840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B8BFBB2-9DA5-4EA3-A6B8-EE829C43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84" y="6723732"/>
                <a:ext cx="3784016" cy="769441"/>
              </a:xfrm>
              <a:prstGeom prst="rect">
                <a:avLst/>
              </a:prstGeom>
              <a:blipFill rotWithShape="0">
                <a:blip r:embed="rId6"/>
                <a:stretch>
                  <a:fillRect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3B08708E-DD17-4336-A159-546428087142}"/>
                  </a:ext>
                </a:extLst>
              </p:cNvPr>
              <p:cNvSpPr txBox="1"/>
              <p:nvPr/>
            </p:nvSpPr>
            <p:spPr>
              <a:xfrm>
                <a:off x="7173325" y="6656176"/>
                <a:ext cx="37840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08708E-DD17-4336-A159-546428087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325" y="6656176"/>
                <a:ext cx="3784016" cy="769441"/>
              </a:xfrm>
              <a:prstGeom prst="rect">
                <a:avLst/>
              </a:prstGeom>
              <a:blipFill rotWithShape="0">
                <a:blip r:embed="rId7"/>
                <a:stretch>
                  <a:fillRect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05C8B93-3F35-425C-A114-51DDE5542039}"/>
                  </a:ext>
                </a:extLst>
              </p:cNvPr>
              <p:cNvSpPr txBox="1"/>
              <p:nvPr/>
            </p:nvSpPr>
            <p:spPr>
              <a:xfrm>
                <a:off x="13336657" y="6723732"/>
                <a:ext cx="37840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5C8B93-3F35-425C-A114-51DDE5542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6657" y="6723732"/>
                <a:ext cx="3784016" cy="769441"/>
              </a:xfrm>
              <a:prstGeom prst="rect">
                <a:avLst/>
              </a:prstGeom>
              <a:blipFill rotWithShape="0">
                <a:blip r:embed="rId8"/>
                <a:stretch>
                  <a:fillRect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F831D64A-BFBA-4686-BD46-276F69BEB167}"/>
                  </a:ext>
                </a:extLst>
              </p:cNvPr>
              <p:cNvSpPr txBox="1"/>
              <p:nvPr/>
            </p:nvSpPr>
            <p:spPr>
              <a:xfrm>
                <a:off x="19593944" y="6656176"/>
                <a:ext cx="37840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31D64A-BFBA-4686-BD46-276F69BEB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944" y="6656176"/>
                <a:ext cx="3784016" cy="769441"/>
              </a:xfrm>
              <a:prstGeom prst="rect">
                <a:avLst/>
              </a:prstGeom>
              <a:blipFill rotWithShape="0">
                <a:blip r:embed="rId9"/>
                <a:stretch>
                  <a:fillRect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3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5BDA78-36AF-49A8-99AB-5E4C4FB0492E}"/>
              </a:ext>
            </a:extLst>
          </p:cNvPr>
          <p:cNvGrpSpPr/>
          <p:nvPr/>
        </p:nvGrpSpPr>
        <p:grpSpPr>
          <a:xfrm>
            <a:off x="-454911" y="1829710"/>
            <a:ext cx="19656044" cy="830847"/>
            <a:chOff x="-288924" y="1892299"/>
            <a:chExt cx="19659599" cy="830995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87551C47-3021-480E-A625-E884722486B8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937D66-72CA-4A43-B7BF-652EA5CC9254}"/>
                </a:ext>
              </a:extLst>
            </p:cNvPr>
            <p:cNvSpPr txBox="1"/>
            <p:nvPr/>
          </p:nvSpPr>
          <p:spPr>
            <a:xfrm>
              <a:off x="1082675" y="1913523"/>
              <a:ext cx="982961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5DF895E-4B75-49BE-967E-306EA7E0F803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hỏi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trắc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nghiệm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8" name="Google Shape;441;p3">
            <a:extLst>
              <a:ext uri="{FF2B5EF4-FFF2-40B4-BE49-F238E27FC236}">
                <a16:creationId xmlns:a16="http://schemas.microsoft.com/office/drawing/2014/main" xmlns="" id="{8F652A28-6E6E-4491-B888-31A3A9204851}"/>
              </a:ext>
            </a:extLst>
          </p:cNvPr>
          <p:cNvGrpSpPr/>
          <p:nvPr/>
        </p:nvGrpSpPr>
        <p:grpSpPr>
          <a:xfrm>
            <a:off x="33339" y="2743945"/>
            <a:ext cx="24085904" cy="3271368"/>
            <a:chOff x="923003" y="3917552"/>
            <a:chExt cx="24090260" cy="3271959"/>
          </a:xfrm>
        </p:grpSpPr>
        <p:sp>
          <p:nvSpPr>
            <p:cNvPr id="9" name="Google Shape;442;p3">
              <a:extLst>
                <a:ext uri="{FF2B5EF4-FFF2-40B4-BE49-F238E27FC236}">
                  <a16:creationId xmlns:a16="http://schemas.microsoft.com/office/drawing/2014/main" xmlns="" id="{06B81F01-2EE8-4695-B3C3-C3B9F1762C24}"/>
                </a:ext>
              </a:extLst>
            </p:cNvPr>
            <p:cNvSpPr/>
            <p:nvPr/>
          </p:nvSpPr>
          <p:spPr>
            <a:xfrm>
              <a:off x="1272210" y="4426857"/>
              <a:ext cx="23741053" cy="2762654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0" name="Google Shape;444;p3">
              <a:extLst>
                <a:ext uri="{FF2B5EF4-FFF2-40B4-BE49-F238E27FC236}">
                  <a16:creationId xmlns:a16="http://schemas.microsoft.com/office/drawing/2014/main" xmlns="" id="{94D2B777-717B-4259-98BB-905987B80F9B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1" name="Google Shape;445;p3">
                <a:extLst>
                  <a:ext uri="{FF2B5EF4-FFF2-40B4-BE49-F238E27FC236}">
                    <a16:creationId xmlns:a16="http://schemas.microsoft.com/office/drawing/2014/main" xmlns="" id="{9F7C0528-051B-4A31-8968-B11C4A8F7E6B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61996"/>
                <a:chOff x="2028795" y="4418277"/>
                <a:chExt cx="3503060" cy="861996"/>
              </a:xfrm>
            </p:grpSpPr>
            <p:sp>
              <p:nvSpPr>
                <p:cNvPr id="13" name="Google Shape;446;p3">
                  <a:extLst>
                    <a:ext uri="{FF2B5EF4-FFF2-40B4-BE49-F238E27FC236}">
                      <a16:creationId xmlns:a16="http://schemas.microsoft.com/office/drawing/2014/main" xmlns="" id="{D3AC1A39-8BAC-47FC-ADB9-6CD98618F592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8" tIns="45692" rIns="91408" bIns="45692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4" name="Google Shape;447;p3">
                  <a:extLst>
                    <a:ext uri="{FF2B5EF4-FFF2-40B4-BE49-F238E27FC236}">
                      <a16:creationId xmlns:a16="http://schemas.microsoft.com/office/drawing/2014/main" xmlns="" id="{D7FC983C-1ED1-453C-A657-FF666046F6F9}"/>
                    </a:ext>
                  </a:extLst>
                </p:cNvPr>
                <p:cNvSpPr txBox="1"/>
                <p:nvPr/>
              </p:nvSpPr>
              <p:spPr>
                <a:xfrm>
                  <a:off x="2636458" y="4480054"/>
                  <a:ext cx="2420395" cy="800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8" tIns="45692" rIns="91408" bIns="45692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CÂU 4</a:t>
                  </a:r>
                  <a:endParaRPr sz="46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pic>
            <p:nvPicPr>
              <p:cNvPr id="12" name="Google Shape;448;p3">
                <a:extLst>
                  <a:ext uri="{FF2B5EF4-FFF2-40B4-BE49-F238E27FC236}">
                    <a16:creationId xmlns:a16="http://schemas.microsoft.com/office/drawing/2014/main" xmlns="" id="{10B35550-EF3E-47C9-8040-6FA6AD6B97D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15" name="Google Shape;427;p3">
            <a:extLst>
              <a:ext uri="{FF2B5EF4-FFF2-40B4-BE49-F238E27FC236}">
                <a16:creationId xmlns:a16="http://schemas.microsoft.com/office/drawing/2014/main" xmlns="" id="{90980348-A9DF-4AB2-919A-7818A322150E}"/>
              </a:ext>
            </a:extLst>
          </p:cNvPr>
          <p:cNvGrpSpPr/>
          <p:nvPr/>
        </p:nvGrpSpPr>
        <p:grpSpPr>
          <a:xfrm>
            <a:off x="-72678" y="6510412"/>
            <a:ext cx="24075678" cy="1290518"/>
            <a:chOff x="206476" y="1347113"/>
            <a:chExt cx="11537980" cy="645376"/>
          </a:xfrm>
        </p:grpSpPr>
        <p:sp>
          <p:nvSpPr>
            <p:cNvPr id="16" name="Google Shape;428;p3">
              <a:extLst>
                <a:ext uri="{FF2B5EF4-FFF2-40B4-BE49-F238E27FC236}">
                  <a16:creationId xmlns:a16="http://schemas.microsoft.com/office/drawing/2014/main" xmlns="" id="{79948A8A-C800-4E9C-AD98-6B64E6D6DE8D}"/>
                </a:ext>
              </a:extLst>
            </p:cNvPr>
            <p:cNvSpPr/>
            <p:nvPr/>
          </p:nvSpPr>
          <p:spPr>
            <a:xfrm>
              <a:off x="3299706" y="1347113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429;p3">
              <a:extLst>
                <a:ext uri="{FF2B5EF4-FFF2-40B4-BE49-F238E27FC236}">
                  <a16:creationId xmlns:a16="http://schemas.microsoft.com/office/drawing/2014/main" xmlns="" id="{89CDABDC-ABDC-45AA-9442-6F5F2F1A8D49}"/>
                </a:ext>
              </a:extLst>
            </p:cNvPr>
            <p:cNvSpPr/>
            <p:nvPr/>
          </p:nvSpPr>
          <p:spPr>
            <a:xfrm>
              <a:off x="3009161" y="140636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0;p3">
              <a:extLst>
                <a:ext uri="{FF2B5EF4-FFF2-40B4-BE49-F238E27FC236}">
                  <a16:creationId xmlns:a16="http://schemas.microsoft.com/office/drawing/2014/main" xmlns="" id="{2FFF62D8-4C08-4276-8B3E-264D9677F5A0}"/>
                </a:ext>
              </a:extLst>
            </p:cNvPr>
            <p:cNvSpPr/>
            <p:nvPr/>
          </p:nvSpPr>
          <p:spPr>
            <a:xfrm>
              <a:off x="497021" y="1375221"/>
              <a:ext cx="197181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431;p3">
              <a:extLst>
                <a:ext uri="{FF2B5EF4-FFF2-40B4-BE49-F238E27FC236}">
                  <a16:creationId xmlns:a16="http://schemas.microsoft.com/office/drawing/2014/main" xmlns="" id="{F69760E0-F4A5-436F-B0EC-840C98A4A16A}"/>
                </a:ext>
              </a:extLst>
            </p:cNvPr>
            <p:cNvSpPr/>
            <p:nvPr/>
          </p:nvSpPr>
          <p:spPr>
            <a:xfrm>
              <a:off x="206476" y="1434475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2;p3">
              <a:extLst>
                <a:ext uri="{FF2B5EF4-FFF2-40B4-BE49-F238E27FC236}">
                  <a16:creationId xmlns:a16="http://schemas.microsoft.com/office/drawing/2014/main" xmlns="" id="{68A227F5-C01F-4447-AFD1-8D3CF2B95860}"/>
                </a:ext>
              </a:extLst>
            </p:cNvPr>
            <p:cNvSpPr/>
            <p:nvPr/>
          </p:nvSpPr>
          <p:spPr>
            <a:xfrm>
              <a:off x="6287962" y="1375221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433;p3">
              <a:extLst>
                <a:ext uri="{FF2B5EF4-FFF2-40B4-BE49-F238E27FC236}">
                  <a16:creationId xmlns:a16="http://schemas.microsoft.com/office/drawing/2014/main" xmlns="" id="{01F0B60E-B84B-44E5-B6EE-DCE7BB9EA483}"/>
                </a:ext>
              </a:extLst>
            </p:cNvPr>
            <p:cNvSpPr/>
            <p:nvPr/>
          </p:nvSpPr>
          <p:spPr>
            <a:xfrm>
              <a:off x="5997418" y="143447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4;p3">
              <a:extLst>
                <a:ext uri="{FF2B5EF4-FFF2-40B4-BE49-F238E27FC236}">
                  <a16:creationId xmlns:a16="http://schemas.microsoft.com/office/drawing/2014/main" xmlns="" id="{9F4BE680-551F-4C36-8D13-7766B6A57DF5}"/>
                </a:ext>
              </a:extLst>
            </p:cNvPr>
            <p:cNvSpPr/>
            <p:nvPr/>
          </p:nvSpPr>
          <p:spPr>
            <a:xfrm>
              <a:off x="9641398" y="1351376"/>
              <a:ext cx="2103058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435;p3">
              <a:extLst>
                <a:ext uri="{FF2B5EF4-FFF2-40B4-BE49-F238E27FC236}">
                  <a16:creationId xmlns:a16="http://schemas.microsoft.com/office/drawing/2014/main" xmlns="" id="{3E0EED84-CBDF-4879-B8DC-7DE6109FA874}"/>
                </a:ext>
              </a:extLst>
            </p:cNvPr>
            <p:cNvSpPr/>
            <p:nvPr/>
          </p:nvSpPr>
          <p:spPr>
            <a:xfrm>
              <a:off x="9350853" y="141063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421;p3">
            <a:extLst>
              <a:ext uri="{FF2B5EF4-FFF2-40B4-BE49-F238E27FC236}">
                <a16:creationId xmlns:a16="http://schemas.microsoft.com/office/drawing/2014/main" xmlns="" id="{F1325FAC-A4BB-4F86-9430-71746C8324DF}"/>
              </a:ext>
            </a:extLst>
          </p:cNvPr>
          <p:cNvGrpSpPr/>
          <p:nvPr/>
        </p:nvGrpSpPr>
        <p:grpSpPr>
          <a:xfrm>
            <a:off x="-134571" y="7988050"/>
            <a:ext cx="24075438" cy="5398682"/>
            <a:chOff x="48567" y="4381500"/>
            <a:chExt cx="24079792" cy="5399658"/>
          </a:xfrm>
        </p:grpSpPr>
        <p:sp>
          <p:nvSpPr>
            <p:cNvPr id="25" name="Google Shape;422;p3">
              <a:extLst>
                <a:ext uri="{FF2B5EF4-FFF2-40B4-BE49-F238E27FC236}">
                  <a16:creationId xmlns:a16="http://schemas.microsoft.com/office/drawing/2014/main" xmlns="" id="{77A1193F-8167-4ED5-8E13-E5A83714B5F5}"/>
                </a:ext>
              </a:extLst>
            </p:cNvPr>
            <p:cNvSpPr/>
            <p:nvPr/>
          </p:nvSpPr>
          <p:spPr>
            <a:xfrm>
              <a:off x="353961" y="4997568"/>
              <a:ext cx="23774398" cy="4783590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423;p3">
              <a:extLst>
                <a:ext uri="{FF2B5EF4-FFF2-40B4-BE49-F238E27FC236}">
                  <a16:creationId xmlns:a16="http://schemas.microsoft.com/office/drawing/2014/main" xmlns="" id="{050198DA-DDE6-45AB-8323-417F2FE504CD}"/>
                </a:ext>
              </a:extLst>
            </p:cNvPr>
            <p:cNvGrpSpPr/>
            <p:nvPr/>
          </p:nvGrpSpPr>
          <p:grpSpPr>
            <a:xfrm>
              <a:off x="48567" y="4381500"/>
              <a:ext cx="3991941" cy="1079473"/>
              <a:chOff x="410517" y="4648200"/>
              <a:chExt cx="3991941" cy="1079473"/>
            </a:xfrm>
          </p:grpSpPr>
          <p:sp>
            <p:nvSpPr>
              <p:cNvPr id="27" name="Google Shape;424;p3">
                <a:extLst>
                  <a:ext uri="{FF2B5EF4-FFF2-40B4-BE49-F238E27FC236}">
                    <a16:creationId xmlns:a16="http://schemas.microsoft.com/office/drawing/2014/main" xmlns="" id="{AB62B104-87D0-4B1C-AA38-3E29B4A8EF49}"/>
                  </a:ext>
                </a:extLst>
              </p:cNvPr>
              <p:cNvSpPr/>
              <p:nvPr/>
            </p:nvSpPr>
            <p:spPr>
              <a:xfrm rot="5400000" flipH="1">
                <a:off x="2489940" y="3702023"/>
                <a:ext cx="828631" cy="2996405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8" tIns="45692" rIns="91408" bIns="45692" anchor="t" anchorCtr="0">
                <a:noAutofit/>
              </a:bodyPr>
              <a:lstStyle/>
              <a:p>
                <a:endParaRPr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25;p3">
                <a:extLst>
                  <a:ext uri="{FF2B5EF4-FFF2-40B4-BE49-F238E27FC236}">
                    <a16:creationId xmlns:a16="http://schemas.microsoft.com/office/drawing/2014/main" xmlns="" id="{12EB7CFB-33F9-4BDC-9BB5-021D0904EF06}"/>
                  </a:ext>
                </a:extLst>
              </p:cNvPr>
              <p:cNvSpPr txBox="1"/>
              <p:nvPr/>
            </p:nvSpPr>
            <p:spPr>
              <a:xfrm>
                <a:off x="1406054" y="4769080"/>
                <a:ext cx="2872840" cy="769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8" tIns="45692" rIns="91408" bIns="45692" anchor="t" anchorCtr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4400" b="1" dirty="0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44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giải</a:t>
                </a:r>
                <a:endParaRPr sz="4400" b="1" dirty="0">
                  <a:solidFill>
                    <a:srgbClr val="548135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9" name="Google Shape;426;p3">
                <a:extLst>
                  <a:ext uri="{FF2B5EF4-FFF2-40B4-BE49-F238E27FC236}">
                    <a16:creationId xmlns:a16="http://schemas.microsoft.com/office/drawing/2014/main" xmlns="" id="{089D99B3-302B-4A06-B7C7-6454732054D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7950" t="14860" r="18922" b="25554"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62FF17E-9775-44F0-AAF0-9BDFC3329981}"/>
                  </a:ext>
                </a:extLst>
              </p:cNvPr>
              <p:cNvSpPr/>
              <p:nvPr/>
            </p:nvSpPr>
            <p:spPr>
              <a:xfrm>
                <a:off x="472302" y="4177835"/>
                <a:ext cx="23162212" cy="87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tọa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Tọa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2FF17E-9775-44F0-AAF0-9BDFC3329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02" y="4177835"/>
                <a:ext cx="23162212" cy="870110"/>
              </a:xfrm>
              <a:prstGeom prst="rect">
                <a:avLst/>
              </a:prstGeom>
              <a:blipFill rotWithShape="0">
                <a:blip r:embed="rId4"/>
                <a:stretch>
                  <a:fillRect l="-1053" t="-3497" r="-974" b="-3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7DCF00-721F-4800-978E-3B5CF4414C84}"/>
              </a:ext>
            </a:extLst>
          </p:cNvPr>
          <p:cNvSpPr/>
          <p:nvPr/>
        </p:nvSpPr>
        <p:spPr>
          <a:xfrm>
            <a:off x="472301" y="9320794"/>
            <a:ext cx="2172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Google Shape;436;p3">
            <a:extLst>
              <a:ext uri="{FF2B5EF4-FFF2-40B4-BE49-F238E27FC236}">
                <a16:creationId xmlns:a16="http://schemas.microsoft.com/office/drawing/2014/main" xmlns="" id="{B4A4EC0B-B14A-4200-8019-B5130C8B8EEE}"/>
              </a:ext>
            </a:extLst>
          </p:cNvPr>
          <p:cNvSpPr/>
          <p:nvPr/>
        </p:nvSpPr>
        <p:spPr>
          <a:xfrm>
            <a:off x="12077988" y="6700253"/>
            <a:ext cx="1088329" cy="1000435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r>
              <a:rPr lang="en-US" sz="63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6399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84280D9-18C6-4782-94F9-1EB469DE1D1B}"/>
                  </a:ext>
                </a:extLst>
              </p:cNvPr>
              <p:cNvSpPr txBox="1"/>
              <p:nvPr/>
            </p:nvSpPr>
            <p:spPr>
              <a:xfrm>
                <a:off x="669994" y="10736118"/>
                <a:ext cx="14384546" cy="87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4280D9-18C6-4782-94F9-1EB469DE1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94" y="10736118"/>
                <a:ext cx="14384546" cy="870110"/>
              </a:xfrm>
              <a:prstGeom prst="rect">
                <a:avLst/>
              </a:prstGeom>
              <a:blipFill rotWithShape="0">
                <a:blip r:embed="rId5"/>
                <a:stretch>
                  <a:fillRect l="-1737" t="-3497" b="-3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C5E1D2F-4552-4E0A-BA51-11990D9B0F1E}"/>
                  </a:ext>
                </a:extLst>
              </p:cNvPr>
              <p:cNvSpPr txBox="1"/>
              <p:nvPr/>
            </p:nvSpPr>
            <p:spPr>
              <a:xfrm>
                <a:off x="1510639" y="6781800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C5E1D2F-4552-4E0A-BA51-11990D9B0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639" y="6781800"/>
                <a:ext cx="2908961" cy="769441"/>
              </a:xfrm>
              <a:prstGeom prst="rect">
                <a:avLst/>
              </a:prstGeom>
              <a:blipFill rotWithShape="0">
                <a:blip r:embed="rId6"/>
                <a:stretch>
                  <a:fillRect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2275EDC6-F52A-44AB-A2E7-73FBB9600DB5}"/>
                  </a:ext>
                </a:extLst>
              </p:cNvPr>
              <p:cNvSpPr txBox="1"/>
              <p:nvPr/>
            </p:nvSpPr>
            <p:spPr>
              <a:xfrm>
                <a:off x="7242902" y="6727217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275EDC6-F52A-44AB-A2E7-73FBB9600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902" y="6727217"/>
                <a:ext cx="2908961" cy="769441"/>
              </a:xfrm>
              <a:prstGeom prst="rect">
                <a:avLst/>
              </a:prstGeom>
              <a:blipFill rotWithShape="0">
                <a:blip r:embed="rId7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2CB6C8C-E7FC-4D42-9875-48A71FA5D706}"/>
                  </a:ext>
                </a:extLst>
              </p:cNvPr>
              <p:cNvSpPr txBox="1"/>
              <p:nvPr/>
            </p:nvSpPr>
            <p:spPr>
              <a:xfrm>
                <a:off x="13490330" y="6691083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2CB6C8C-E7FC-4D42-9875-48A71FA5D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330" y="6691083"/>
                <a:ext cx="2908961" cy="769441"/>
              </a:xfrm>
              <a:prstGeom prst="rect">
                <a:avLst/>
              </a:prstGeom>
              <a:blipFill rotWithShape="0">
                <a:blip r:embed="rId8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AF4D5A2-6453-4FD2-A029-D4FDC2750025}"/>
                  </a:ext>
                </a:extLst>
              </p:cNvPr>
              <p:cNvSpPr txBox="1"/>
              <p:nvPr/>
            </p:nvSpPr>
            <p:spPr>
              <a:xfrm>
                <a:off x="20484439" y="6751371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F4D5A2-6453-4FD2-A029-D4FDC2750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4439" y="6751371"/>
                <a:ext cx="2908961" cy="769441"/>
              </a:xfrm>
              <a:prstGeom prst="rect">
                <a:avLst/>
              </a:prstGeom>
              <a:blipFill rotWithShape="0">
                <a:blip r:embed="rId9"/>
                <a:stretch>
                  <a:fillRect t="-16667" r="-7322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5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5BDA78-36AF-49A8-99AB-5E4C4FB0492E}"/>
              </a:ext>
            </a:extLst>
          </p:cNvPr>
          <p:cNvGrpSpPr/>
          <p:nvPr/>
        </p:nvGrpSpPr>
        <p:grpSpPr>
          <a:xfrm>
            <a:off x="-454911" y="1829710"/>
            <a:ext cx="19656044" cy="830847"/>
            <a:chOff x="-288924" y="1892299"/>
            <a:chExt cx="19659599" cy="830995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87551C47-3021-480E-A625-E884722486B8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937D66-72CA-4A43-B7BF-652EA5CC9254}"/>
                </a:ext>
              </a:extLst>
            </p:cNvPr>
            <p:cNvSpPr txBox="1"/>
            <p:nvPr/>
          </p:nvSpPr>
          <p:spPr>
            <a:xfrm>
              <a:off x="1082675" y="1913523"/>
              <a:ext cx="982961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5DF895E-4B75-49BE-967E-306EA7E0F803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hỏi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trắc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nghiệm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8" name="Google Shape;441;p3">
            <a:extLst>
              <a:ext uri="{FF2B5EF4-FFF2-40B4-BE49-F238E27FC236}">
                <a16:creationId xmlns:a16="http://schemas.microsoft.com/office/drawing/2014/main" xmlns="" id="{8F652A28-6E6E-4491-B888-31A3A9204851}"/>
              </a:ext>
            </a:extLst>
          </p:cNvPr>
          <p:cNvGrpSpPr/>
          <p:nvPr/>
        </p:nvGrpSpPr>
        <p:grpSpPr>
          <a:xfrm>
            <a:off x="33339" y="2743945"/>
            <a:ext cx="24085904" cy="3271368"/>
            <a:chOff x="923003" y="3917552"/>
            <a:chExt cx="24090260" cy="3271959"/>
          </a:xfrm>
        </p:grpSpPr>
        <p:sp>
          <p:nvSpPr>
            <p:cNvPr id="9" name="Google Shape;442;p3">
              <a:extLst>
                <a:ext uri="{FF2B5EF4-FFF2-40B4-BE49-F238E27FC236}">
                  <a16:creationId xmlns:a16="http://schemas.microsoft.com/office/drawing/2014/main" xmlns="" id="{06B81F01-2EE8-4695-B3C3-C3B9F1762C24}"/>
                </a:ext>
              </a:extLst>
            </p:cNvPr>
            <p:cNvSpPr/>
            <p:nvPr/>
          </p:nvSpPr>
          <p:spPr>
            <a:xfrm>
              <a:off x="1272210" y="4426857"/>
              <a:ext cx="23741053" cy="2762654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0" name="Google Shape;444;p3">
              <a:extLst>
                <a:ext uri="{FF2B5EF4-FFF2-40B4-BE49-F238E27FC236}">
                  <a16:creationId xmlns:a16="http://schemas.microsoft.com/office/drawing/2014/main" xmlns="" id="{94D2B777-717B-4259-98BB-905987B80F9B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1" name="Google Shape;445;p3">
                <a:extLst>
                  <a:ext uri="{FF2B5EF4-FFF2-40B4-BE49-F238E27FC236}">
                    <a16:creationId xmlns:a16="http://schemas.microsoft.com/office/drawing/2014/main" xmlns="" id="{9F7C0528-051B-4A31-8968-B11C4A8F7E6B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61996"/>
                <a:chOff x="2028795" y="4418277"/>
                <a:chExt cx="3503060" cy="861996"/>
              </a:xfrm>
            </p:grpSpPr>
            <p:sp>
              <p:nvSpPr>
                <p:cNvPr id="13" name="Google Shape;446;p3">
                  <a:extLst>
                    <a:ext uri="{FF2B5EF4-FFF2-40B4-BE49-F238E27FC236}">
                      <a16:creationId xmlns:a16="http://schemas.microsoft.com/office/drawing/2014/main" xmlns="" id="{D3AC1A39-8BAC-47FC-ADB9-6CD98618F592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8" tIns="45692" rIns="91408" bIns="45692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4" name="Google Shape;447;p3">
                  <a:extLst>
                    <a:ext uri="{FF2B5EF4-FFF2-40B4-BE49-F238E27FC236}">
                      <a16:creationId xmlns:a16="http://schemas.microsoft.com/office/drawing/2014/main" xmlns="" id="{D7FC983C-1ED1-453C-A657-FF666046F6F9}"/>
                    </a:ext>
                  </a:extLst>
                </p:cNvPr>
                <p:cNvSpPr txBox="1"/>
                <p:nvPr/>
              </p:nvSpPr>
              <p:spPr>
                <a:xfrm>
                  <a:off x="2636458" y="4480054"/>
                  <a:ext cx="2420395" cy="800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8" tIns="45692" rIns="91408" bIns="45692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CÂU 5</a:t>
                  </a:r>
                  <a:endParaRPr sz="46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pic>
            <p:nvPicPr>
              <p:cNvPr id="12" name="Google Shape;448;p3">
                <a:extLst>
                  <a:ext uri="{FF2B5EF4-FFF2-40B4-BE49-F238E27FC236}">
                    <a16:creationId xmlns:a16="http://schemas.microsoft.com/office/drawing/2014/main" xmlns="" id="{10B35550-EF3E-47C9-8040-6FA6AD6B97D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15" name="Google Shape;427;p3">
            <a:extLst>
              <a:ext uri="{FF2B5EF4-FFF2-40B4-BE49-F238E27FC236}">
                <a16:creationId xmlns:a16="http://schemas.microsoft.com/office/drawing/2014/main" xmlns="" id="{90980348-A9DF-4AB2-919A-7818A322150E}"/>
              </a:ext>
            </a:extLst>
          </p:cNvPr>
          <p:cNvGrpSpPr/>
          <p:nvPr/>
        </p:nvGrpSpPr>
        <p:grpSpPr>
          <a:xfrm>
            <a:off x="61814" y="6232579"/>
            <a:ext cx="24079200" cy="1370088"/>
            <a:chOff x="241306" y="1268432"/>
            <a:chExt cx="11539669" cy="685168"/>
          </a:xfrm>
        </p:grpSpPr>
        <p:sp>
          <p:nvSpPr>
            <p:cNvPr id="16" name="Google Shape;428;p3">
              <a:extLst>
                <a:ext uri="{FF2B5EF4-FFF2-40B4-BE49-F238E27FC236}">
                  <a16:creationId xmlns:a16="http://schemas.microsoft.com/office/drawing/2014/main" xmlns="" id="{79948A8A-C800-4E9C-AD98-6B64E6D6DE8D}"/>
                </a:ext>
              </a:extLst>
            </p:cNvPr>
            <p:cNvSpPr/>
            <p:nvPr/>
          </p:nvSpPr>
          <p:spPr>
            <a:xfrm>
              <a:off x="3133271" y="1317286"/>
              <a:ext cx="197181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429;p3">
              <a:extLst>
                <a:ext uri="{FF2B5EF4-FFF2-40B4-BE49-F238E27FC236}">
                  <a16:creationId xmlns:a16="http://schemas.microsoft.com/office/drawing/2014/main" xmlns="" id="{89CDABDC-ABDC-45AA-9442-6F5F2F1A8D49}"/>
                </a:ext>
              </a:extLst>
            </p:cNvPr>
            <p:cNvSpPr/>
            <p:nvPr/>
          </p:nvSpPr>
          <p:spPr>
            <a:xfrm>
              <a:off x="2842722" y="137654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0;p3">
              <a:extLst>
                <a:ext uri="{FF2B5EF4-FFF2-40B4-BE49-F238E27FC236}">
                  <a16:creationId xmlns:a16="http://schemas.microsoft.com/office/drawing/2014/main" xmlns="" id="{2FFF62D8-4C08-4276-8B3E-264D9677F5A0}"/>
                </a:ext>
              </a:extLst>
            </p:cNvPr>
            <p:cNvSpPr/>
            <p:nvPr/>
          </p:nvSpPr>
          <p:spPr>
            <a:xfrm>
              <a:off x="531851" y="1268432"/>
              <a:ext cx="1603928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431;p3">
              <a:extLst>
                <a:ext uri="{FF2B5EF4-FFF2-40B4-BE49-F238E27FC236}">
                  <a16:creationId xmlns:a16="http://schemas.microsoft.com/office/drawing/2014/main" xmlns="" id="{F69760E0-F4A5-436F-B0EC-840C98A4A16A}"/>
                </a:ext>
              </a:extLst>
            </p:cNvPr>
            <p:cNvSpPr/>
            <p:nvPr/>
          </p:nvSpPr>
          <p:spPr>
            <a:xfrm>
              <a:off x="241306" y="132768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2;p3">
              <a:extLst>
                <a:ext uri="{FF2B5EF4-FFF2-40B4-BE49-F238E27FC236}">
                  <a16:creationId xmlns:a16="http://schemas.microsoft.com/office/drawing/2014/main" xmlns="" id="{68A227F5-C01F-4447-AFD1-8D3CF2B95860}"/>
                </a:ext>
              </a:extLst>
            </p:cNvPr>
            <p:cNvSpPr/>
            <p:nvPr/>
          </p:nvSpPr>
          <p:spPr>
            <a:xfrm>
              <a:off x="6193730" y="1329133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433;p3">
              <a:extLst>
                <a:ext uri="{FF2B5EF4-FFF2-40B4-BE49-F238E27FC236}">
                  <a16:creationId xmlns:a16="http://schemas.microsoft.com/office/drawing/2014/main" xmlns="" id="{01F0B60E-B84B-44E5-B6EE-DCE7BB9EA483}"/>
                </a:ext>
              </a:extLst>
            </p:cNvPr>
            <p:cNvSpPr/>
            <p:nvPr/>
          </p:nvSpPr>
          <p:spPr>
            <a:xfrm>
              <a:off x="5828433" y="140023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4;p3">
              <a:extLst>
                <a:ext uri="{FF2B5EF4-FFF2-40B4-BE49-F238E27FC236}">
                  <a16:creationId xmlns:a16="http://schemas.microsoft.com/office/drawing/2014/main" xmlns="" id="{9F4BE680-551F-4C36-8D13-7766B6A57DF5}"/>
                </a:ext>
              </a:extLst>
            </p:cNvPr>
            <p:cNvSpPr/>
            <p:nvPr/>
          </p:nvSpPr>
          <p:spPr>
            <a:xfrm>
              <a:off x="9447640" y="1336332"/>
              <a:ext cx="233333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435;p3">
              <a:extLst>
                <a:ext uri="{FF2B5EF4-FFF2-40B4-BE49-F238E27FC236}">
                  <a16:creationId xmlns:a16="http://schemas.microsoft.com/office/drawing/2014/main" xmlns="" id="{3E0EED84-CBDF-4879-B8DC-7DE6109FA874}"/>
                </a:ext>
              </a:extLst>
            </p:cNvPr>
            <p:cNvSpPr/>
            <p:nvPr/>
          </p:nvSpPr>
          <p:spPr>
            <a:xfrm>
              <a:off x="9157095" y="139558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421;p3">
            <a:extLst>
              <a:ext uri="{FF2B5EF4-FFF2-40B4-BE49-F238E27FC236}">
                <a16:creationId xmlns:a16="http://schemas.microsoft.com/office/drawing/2014/main" xmlns="" id="{F1325FAC-A4BB-4F86-9430-71746C8324DF}"/>
              </a:ext>
            </a:extLst>
          </p:cNvPr>
          <p:cNvGrpSpPr/>
          <p:nvPr/>
        </p:nvGrpSpPr>
        <p:grpSpPr>
          <a:xfrm>
            <a:off x="68624" y="7626482"/>
            <a:ext cx="24075438" cy="5398682"/>
            <a:chOff x="48567" y="4381500"/>
            <a:chExt cx="24079792" cy="5399658"/>
          </a:xfrm>
        </p:grpSpPr>
        <p:sp>
          <p:nvSpPr>
            <p:cNvPr id="25" name="Google Shape;422;p3">
              <a:extLst>
                <a:ext uri="{FF2B5EF4-FFF2-40B4-BE49-F238E27FC236}">
                  <a16:creationId xmlns:a16="http://schemas.microsoft.com/office/drawing/2014/main" xmlns="" id="{77A1193F-8167-4ED5-8E13-E5A83714B5F5}"/>
                </a:ext>
              </a:extLst>
            </p:cNvPr>
            <p:cNvSpPr/>
            <p:nvPr/>
          </p:nvSpPr>
          <p:spPr>
            <a:xfrm>
              <a:off x="353961" y="4997568"/>
              <a:ext cx="23774398" cy="4783590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423;p3">
              <a:extLst>
                <a:ext uri="{FF2B5EF4-FFF2-40B4-BE49-F238E27FC236}">
                  <a16:creationId xmlns:a16="http://schemas.microsoft.com/office/drawing/2014/main" xmlns="" id="{050198DA-DDE6-45AB-8323-417F2FE504CD}"/>
                </a:ext>
              </a:extLst>
            </p:cNvPr>
            <p:cNvGrpSpPr/>
            <p:nvPr/>
          </p:nvGrpSpPr>
          <p:grpSpPr>
            <a:xfrm>
              <a:off x="48567" y="4381500"/>
              <a:ext cx="3991941" cy="1079473"/>
              <a:chOff x="410517" y="4648200"/>
              <a:chExt cx="3991941" cy="1079473"/>
            </a:xfrm>
          </p:grpSpPr>
          <p:sp>
            <p:nvSpPr>
              <p:cNvPr id="27" name="Google Shape;424;p3">
                <a:extLst>
                  <a:ext uri="{FF2B5EF4-FFF2-40B4-BE49-F238E27FC236}">
                    <a16:creationId xmlns:a16="http://schemas.microsoft.com/office/drawing/2014/main" xmlns="" id="{AB62B104-87D0-4B1C-AA38-3E29B4A8EF49}"/>
                  </a:ext>
                </a:extLst>
              </p:cNvPr>
              <p:cNvSpPr/>
              <p:nvPr/>
            </p:nvSpPr>
            <p:spPr>
              <a:xfrm rot="5400000" flipH="1">
                <a:off x="2489940" y="3702023"/>
                <a:ext cx="828631" cy="2996405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8" tIns="45692" rIns="91408" bIns="45692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25;p3">
                <a:extLst>
                  <a:ext uri="{FF2B5EF4-FFF2-40B4-BE49-F238E27FC236}">
                    <a16:creationId xmlns:a16="http://schemas.microsoft.com/office/drawing/2014/main" xmlns="" id="{12EB7CFB-33F9-4BDC-9BB5-021D0904EF06}"/>
                  </a:ext>
                </a:extLst>
              </p:cNvPr>
              <p:cNvSpPr txBox="1"/>
              <p:nvPr/>
            </p:nvSpPr>
            <p:spPr>
              <a:xfrm>
                <a:off x="1406054" y="4769080"/>
                <a:ext cx="2872840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8" tIns="45692" rIns="91408" bIns="45692" anchor="t" anchorCtr="0">
                <a:spAutoFit/>
              </a:bodyPr>
              <a:lstStyle/>
              <a:p>
                <a:pPr algn="ctr"/>
                <a:r>
                  <a:rPr lang="en-US" sz="46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4600" b="1" dirty="0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46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giải</a:t>
                </a:r>
                <a:endParaRPr sz="4600" b="1" dirty="0">
                  <a:solidFill>
                    <a:srgbClr val="548135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9" name="Google Shape;426;p3">
                <a:extLst>
                  <a:ext uri="{FF2B5EF4-FFF2-40B4-BE49-F238E27FC236}">
                    <a16:creationId xmlns:a16="http://schemas.microsoft.com/office/drawing/2014/main" xmlns="" id="{089D99B3-302B-4A06-B7C7-6454732054D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7950" t="14860" r="18922" b="25554"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62FF17E-9775-44F0-AAF0-9BDFC3329981}"/>
                  </a:ext>
                </a:extLst>
              </p:cNvPr>
              <p:cNvSpPr/>
              <p:nvPr/>
            </p:nvSpPr>
            <p:spPr>
              <a:xfrm>
                <a:off x="937247" y="3912164"/>
                <a:ext cx="23080282" cy="1647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it-IT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mặt phẳng tọa độ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</a:t>
                </a:r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nl-NL" sz="4400" b="1" dirty="0">
                    <a:latin typeface="Cabrimath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nl-NL" sz="4400" b="1" dirty="0">
                    <a:latin typeface="Cabrimath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Tọa độ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400" b="1" i="1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sz="4400" b="1" i="1">
                        <a:latin typeface="Cambria Math" panose="02040503050406030204" pitchFamily="18" charset="0"/>
                      </a:rPr>
                      <m:t>𝟐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nl-NL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nl-NL" sz="4400" b="1" i="1">
                        <a:latin typeface="Cambria Math" panose="020405030504060302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nl-NL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2FF17E-9775-44F0-AAF0-9BDFC3329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47" y="3912164"/>
                <a:ext cx="23080282" cy="1647887"/>
              </a:xfrm>
              <a:prstGeom prst="rect">
                <a:avLst/>
              </a:prstGeom>
              <a:blipFill rotWithShape="0">
                <a:blip r:embed="rId4"/>
                <a:stretch>
                  <a:fillRect l="-1083" t="-2222" b="-16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212C933A-14EF-4FA2-A86D-2D7EF26753C2}"/>
                  </a:ext>
                </a:extLst>
              </p:cNvPr>
              <p:cNvSpPr txBox="1"/>
              <p:nvPr/>
            </p:nvSpPr>
            <p:spPr>
              <a:xfrm>
                <a:off x="1407831" y="6406839"/>
                <a:ext cx="2679328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12C933A-14EF-4FA2-A86D-2D7EF2675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31" y="6406839"/>
                <a:ext cx="2679328" cy="754053"/>
              </a:xfrm>
              <a:prstGeom prst="rect">
                <a:avLst/>
              </a:prstGeom>
              <a:blipFill rotWithShape="0">
                <a:blip r:embed="rId5"/>
                <a:stretch>
                  <a:fillRect t="-16129" r="-4328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C23713B-E2BB-4FF0-BCAA-04F2C1A15D0D}"/>
                  </a:ext>
                </a:extLst>
              </p:cNvPr>
              <p:cNvSpPr txBox="1"/>
              <p:nvPr/>
            </p:nvSpPr>
            <p:spPr>
              <a:xfrm>
                <a:off x="6872016" y="6568842"/>
                <a:ext cx="2805384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C23713B-E2BB-4FF0-BCAA-04F2C1A15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016" y="6568842"/>
                <a:ext cx="2805384" cy="754053"/>
              </a:xfrm>
              <a:prstGeom prst="rect">
                <a:avLst/>
              </a:prstGeom>
              <a:blipFill rotWithShape="0">
                <a:blip r:embed="rId6"/>
                <a:stretch>
                  <a:fillRect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6A2A915-F20B-441A-9148-C4AAEE1ACB10}"/>
                  </a:ext>
                </a:extLst>
              </p:cNvPr>
              <p:cNvSpPr txBox="1"/>
              <p:nvPr/>
            </p:nvSpPr>
            <p:spPr>
              <a:xfrm>
                <a:off x="13228784" y="6471152"/>
                <a:ext cx="2780497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6A2A915-F20B-441A-9148-C4AAEE1AC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8784" y="6471152"/>
                <a:ext cx="2780497" cy="754053"/>
              </a:xfrm>
              <a:prstGeom prst="rect">
                <a:avLst/>
              </a:prstGeom>
              <a:blipFill rotWithShape="0">
                <a:blip r:embed="rId7"/>
                <a:stretch>
                  <a:fillRect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7DF9ADE-D420-43B1-AE93-7E1BAF821BB1}"/>
                  </a:ext>
                </a:extLst>
              </p:cNvPr>
              <p:cNvSpPr txBox="1"/>
              <p:nvPr/>
            </p:nvSpPr>
            <p:spPr>
              <a:xfrm>
                <a:off x="20174522" y="6656174"/>
                <a:ext cx="3443809" cy="136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nl-NL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Cabrimath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7DF9ADE-D420-43B1-AE93-7E1BAF821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4522" y="6656174"/>
                <a:ext cx="3443809" cy="1369606"/>
              </a:xfrm>
              <a:prstGeom prst="rect">
                <a:avLst/>
              </a:prstGeom>
              <a:blipFill rotWithShape="0">
                <a:blip r:embed="rId8"/>
                <a:stretch>
                  <a:fillRect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7DCF00-721F-4800-978E-3B5CF4414C84}"/>
              </a:ext>
            </a:extLst>
          </p:cNvPr>
          <p:cNvSpPr/>
          <p:nvPr/>
        </p:nvSpPr>
        <p:spPr>
          <a:xfrm>
            <a:off x="675496" y="8959226"/>
            <a:ext cx="2172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224CBE0-B1E9-41BC-8E61-25A41ABECB7B}"/>
                  </a:ext>
                </a:extLst>
              </p:cNvPr>
              <p:cNvSpPr txBox="1"/>
              <p:nvPr/>
            </p:nvSpPr>
            <p:spPr>
              <a:xfrm>
                <a:off x="606460" y="10468977"/>
                <a:ext cx="21565090" cy="87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.(−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.(−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.(−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sz="4400" b="1" dirty="0">
                    <a:latin typeface="Cabrimath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24CBE0-B1E9-41BC-8E61-25A41ABEC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60" y="10468977"/>
                <a:ext cx="21565090" cy="870110"/>
              </a:xfrm>
              <a:prstGeom prst="rect">
                <a:avLst/>
              </a:prstGeom>
              <a:blipFill rotWithShape="0">
                <a:blip r:embed="rId9"/>
                <a:stretch>
                  <a:fillRect l="-1131" t="-3497" r="-198" b="-32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Google Shape;436;p3">
            <a:extLst>
              <a:ext uri="{FF2B5EF4-FFF2-40B4-BE49-F238E27FC236}">
                <a16:creationId xmlns:a16="http://schemas.microsoft.com/office/drawing/2014/main" xmlns="" id="{B4A4EC0B-B14A-4200-8019-B5130C8B8EEE}"/>
              </a:ext>
            </a:extLst>
          </p:cNvPr>
          <p:cNvSpPr/>
          <p:nvPr/>
        </p:nvSpPr>
        <p:spPr>
          <a:xfrm>
            <a:off x="11735524" y="6537772"/>
            <a:ext cx="1088329" cy="1000435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r>
              <a:rPr lang="en-US" sz="6399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</a:t>
            </a:r>
            <a:endParaRPr sz="6399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4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5BDA78-36AF-49A8-99AB-5E4C4FB0492E}"/>
              </a:ext>
            </a:extLst>
          </p:cNvPr>
          <p:cNvGrpSpPr/>
          <p:nvPr/>
        </p:nvGrpSpPr>
        <p:grpSpPr>
          <a:xfrm>
            <a:off x="-454911" y="1829710"/>
            <a:ext cx="19656044" cy="830847"/>
            <a:chOff x="-288924" y="1892299"/>
            <a:chExt cx="19659599" cy="830995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87551C47-3021-480E-A625-E884722486B8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937D66-72CA-4A43-B7BF-652EA5CC9254}"/>
                </a:ext>
              </a:extLst>
            </p:cNvPr>
            <p:cNvSpPr txBox="1"/>
            <p:nvPr/>
          </p:nvSpPr>
          <p:spPr>
            <a:xfrm>
              <a:off x="1082675" y="1913523"/>
              <a:ext cx="982961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5DF895E-4B75-49BE-967E-306EA7E0F803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hỏi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trắc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nghiệm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8" name="Google Shape;441;p3">
            <a:extLst>
              <a:ext uri="{FF2B5EF4-FFF2-40B4-BE49-F238E27FC236}">
                <a16:creationId xmlns:a16="http://schemas.microsoft.com/office/drawing/2014/main" xmlns="" id="{8F652A28-6E6E-4491-B888-31A3A9204851}"/>
              </a:ext>
            </a:extLst>
          </p:cNvPr>
          <p:cNvGrpSpPr/>
          <p:nvPr/>
        </p:nvGrpSpPr>
        <p:grpSpPr>
          <a:xfrm>
            <a:off x="33339" y="2743945"/>
            <a:ext cx="24085904" cy="3271368"/>
            <a:chOff x="923003" y="3917552"/>
            <a:chExt cx="24090260" cy="3271959"/>
          </a:xfrm>
        </p:grpSpPr>
        <p:sp>
          <p:nvSpPr>
            <p:cNvPr id="9" name="Google Shape;442;p3">
              <a:extLst>
                <a:ext uri="{FF2B5EF4-FFF2-40B4-BE49-F238E27FC236}">
                  <a16:creationId xmlns:a16="http://schemas.microsoft.com/office/drawing/2014/main" xmlns="" id="{06B81F01-2EE8-4695-B3C3-C3B9F1762C24}"/>
                </a:ext>
              </a:extLst>
            </p:cNvPr>
            <p:cNvSpPr/>
            <p:nvPr/>
          </p:nvSpPr>
          <p:spPr>
            <a:xfrm>
              <a:off x="1272210" y="4426857"/>
              <a:ext cx="23741053" cy="2762654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0" name="Google Shape;444;p3">
              <a:extLst>
                <a:ext uri="{FF2B5EF4-FFF2-40B4-BE49-F238E27FC236}">
                  <a16:creationId xmlns:a16="http://schemas.microsoft.com/office/drawing/2014/main" xmlns="" id="{94D2B777-717B-4259-98BB-905987B80F9B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1" name="Google Shape;445;p3">
                <a:extLst>
                  <a:ext uri="{FF2B5EF4-FFF2-40B4-BE49-F238E27FC236}">
                    <a16:creationId xmlns:a16="http://schemas.microsoft.com/office/drawing/2014/main" xmlns="" id="{9F7C0528-051B-4A31-8968-B11C4A8F7E6B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61996"/>
                <a:chOff x="2028795" y="4418277"/>
                <a:chExt cx="3503060" cy="861996"/>
              </a:xfrm>
            </p:grpSpPr>
            <p:sp>
              <p:nvSpPr>
                <p:cNvPr id="13" name="Google Shape;446;p3">
                  <a:extLst>
                    <a:ext uri="{FF2B5EF4-FFF2-40B4-BE49-F238E27FC236}">
                      <a16:creationId xmlns:a16="http://schemas.microsoft.com/office/drawing/2014/main" xmlns="" id="{D3AC1A39-8BAC-47FC-ADB9-6CD98618F592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lt1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8" tIns="45692" rIns="91408" bIns="45692" anchor="t" anchorCtr="0">
                  <a:noAutofit/>
                </a:bodyPr>
                <a:lstStyle/>
                <a:p>
                  <a:endParaRPr b="1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4" name="Google Shape;447;p3">
                  <a:extLst>
                    <a:ext uri="{FF2B5EF4-FFF2-40B4-BE49-F238E27FC236}">
                      <a16:creationId xmlns:a16="http://schemas.microsoft.com/office/drawing/2014/main" xmlns="" id="{D7FC983C-1ED1-453C-A657-FF666046F6F9}"/>
                    </a:ext>
                  </a:extLst>
                </p:cNvPr>
                <p:cNvSpPr txBox="1"/>
                <p:nvPr/>
              </p:nvSpPr>
              <p:spPr>
                <a:xfrm>
                  <a:off x="2636458" y="4480054"/>
                  <a:ext cx="2420395" cy="800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8" tIns="45692" rIns="91408" bIns="45692" anchor="t" anchorCtr="0">
                  <a:spAutoFit/>
                </a:bodyPr>
                <a:lstStyle/>
                <a:p>
                  <a:pPr algn="ctr"/>
                  <a:r>
                    <a:rPr lang="en-US" sz="4600" b="1" dirty="0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CÂU 7</a:t>
                  </a:r>
                  <a:endParaRPr sz="4600" b="1" dirty="0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pic>
            <p:nvPicPr>
              <p:cNvPr id="12" name="Google Shape;448;p3">
                <a:extLst>
                  <a:ext uri="{FF2B5EF4-FFF2-40B4-BE49-F238E27FC236}">
                    <a16:creationId xmlns:a16="http://schemas.microsoft.com/office/drawing/2014/main" xmlns="" id="{10B35550-EF3E-47C9-8040-6FA6AD6B97D2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15" name="Google Shape;427;p3">
            <a:extLst>
              <a:ext uri="{FF2B5EF4-FFF2-40B4-BE49-F238E27FC236}">
                <a16:creationId xmlns:a16="http://schemas.microsoft.com/office/drawing/2014/main" xmlns="" id="{90980348-A9DF-4AB2-919A-7818A322150E}"/>
              </a:ext>
            </a:extLst>
          </p:cNvPr>
          <p:cNvGrpSpPr/>
          <p:nvPr/>
        </p:nvGrpSpPr>
        <p:grpSpPr>
          <a:xfrm>
            <a:off x="228600" y="6212741"/>
            <a:ext cx="23926800" cy="1290518"/>
            <a:chOff x="206476" y="1347113"/>
            <a:chExt cx="11466632" cy="645376"/>
          </a:xfrm>
        </p:grpSpPr>
        <p:sp>
          <p:nvSpPr>
            <p:cNvPr id="16" name="Google Shape;428;p3">
              <a:extLst>
                <a:ext uri="{FF2B5EF4-FFF2-40B4-BE49-F238E27FC236}">
                  <a16:creationId xmlns:a16="http://schemas.microsoft.com/office/drawing/2014/main" xmlns="" id="{79948A8A-C800-4E9C-AD98-6B64E6D6DE8D}"/>
                </a:ext>
              </a:extLst>
            </p:cNvPr>
            <p:cNvSpPr/>
            <p:nvPr/>
          </p:nvSpPr>
          <p:spPr>
            <a:xfrm>
              <a:off x="3299706" y="1347113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429;p3">
              <a:extLst>
                <a:ext uri="{FF2B5EF4-FFF2-40B4-BE49-F238E27FC236}">
                  <a16:creationId xmlns:a16="http://schemas.microsoft.com/office/drawing/2014/main" xmlns="" id="{89CDABDC-ABDC-45AA-9442-6F5F2F1A8D49}"/>
                </a:ext>
              </a:extLst>
            </p:cNvPr>
            <p:cNvSpPr/>
            <p:nvPr/>
          </p:nvSpPr>
          <p:spPr>
            <a:xfrm>
              <a:off x="3009161" y="140636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B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30;p3">
              <a:extLst>
                <a:ext uri="{FF2B5EF4-FFF2-40B4-BE49-F238E27FC236}">
                  <a16:creationId xmlns:a16="http://schemas.microsoft.com/office/drawing/2014/main" xmlns="" id="{2FFF62D8-4C08-4276-8B3E-264D9677F5A0}"/>
                </a:ext>
              </a:extLst>
            </p:cNvPr>
            <p:cNvSpPr/>
            <p:nvPr/>
          </p:nvSpPr>
          <p:spPr>
            <a:xfrm>
              <a:off x="497021" y="1375221"/>
              <a:ext cx="1971815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431;p3">
              <a:extLst>
                <a:ext uri="{FF2B5EF4-FFF2-40B4-BE49-F238E27FC236}">
                  <a16:creationId xmlns:a16="http://schemas.microsoft.com/office/drawing/2014/main" xmlns="" id="{F69760E0-F4A5-436F-B0EC-840C98A4A16A}"/>
                </a:ext>
              </a:extLst>
            </p:cNvPr>
            <p:cNvSpPr/>
            <p:nvPr/>
          </p:nvSpPr>
          <p:spPr>
            <a:xfrm>
              <a:off x="206476" y="1434475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A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2;p3">
              <a:extLst>
                <a:ext uri="{FF2B5EF4-FFF2-40B4-BE49-F238E27FC236}">
                  <a16:creationId xmlns:a16="http://schemas.microsoft.com/office/drawing/2014/main" xmlns="" id="{68A227F5-C01F-4447-AFD1-8D3CF2B95860}"/>
                </a:ext>
              </a:extLst>
            </p:cNvPr>
            <p:cNvSpPr/>
            <p:nvPr/>
          </p:nvSpPr>
          <p:spPr>
            <a:xfrm>
              <a:off x="6287962" y="1375221"/>
              <a:ext cx="2289172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433;p3">
              <a:extLst>
                <a:ext uri="{FF2B5EF4-FFF2-40B4-BE49-F238E27FC236}">
                  <a16:creationId xmlns:a16="http://schemas.microsoft.com/office/drawing/2014/main" xmlns="" id="{01F0B60E-B84B-44E5-B6EE-DCE7BB9EA483}"/>
                </a:ext>
              </a:extLst>
            </p:cNvPr>
            <p:cNvSpPr/>
            <p:nvPr/>
          </p:nvSpPr>
          <p:spPr>
            <a:xfrm>
              <a:off x="5997418" y="143447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C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34;p3">
              <a:extLst>
                <a:ext uri="{FF2B5EF4-FFF2-40B4-BE49-F238E27FC236}">
                  <a16:creationId xmlns:a16="http://schemas.microsoft.com/office/drawing/2014/main" xmlns="" id="{9F4BE680-551F-4C36-8D13-7766B6A57DF5}"/>
                </a:ext>
              </a:extLst>
            </p:cNvPr>
            <p:cNvSpPr/>
            <p:nvPr/>
          </p:nvSpPr>
          <p:spPr>
            <a:xfrm>
              <a:off x="9570050" y="1351376"/>
              <a:ext cx="2103058" cy="617268"/>
            </a:xfrm>
            <a:prstGeom prst="rect">
              <a:avLst/>
            </a:prstGeom>
            <a:solidFill>
              <a:srgbClr val="327E3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800" b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435;p3">
              <a:extLst>
                <a:ext uri="{FF2B5EF4-FFF2-40B4-BE49-F238E27FC236}">
                  <a16:creationId xmlns:a16="http://schemas.microsoft.com/office/drawing/2014/main" xmlns="" id="{3E0EED84-CBDF-4879-B8DC-7DE6109FA874}"/>
                </a:ext>
              </a:extLst>
            </p:cNvPr>
            <p:cNvSpPr/>
            <p:nvPr/>
          </p:nvSpPr>
          <p:spPr>
            <a:xfrm>
              <a:off x="9279505" y="1410631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  <a:endParaRPr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421;p3">
            <a:extLst>
              <a:ext uri="{FF2B5EF4-FFF2-40B4-BE49-F238E27FC236}">
                <a16:creationId xmlns:a16="http://schemas.microsoft.com/office/drawing/2014/main" xmlns="" id="{F1325FAC-A4BB-4F86-9430-71746C8324DF}"/>
              </a:ext>
            </a:extLst>
          </p:cNvPr>
          <p:cNvGrpSpPr/>
          <p:nvPr/>
        </p:nvGrpSpPr>
        <p:grpSpPr>
          <a:xfrm>
            <a:off x="94029" y="7690379"/>
            <a:ext cx="24075438" cy="5398682"/>
            <a:chOff x="48567" y="4381500"/>
            <a:chExt cx="24079792" cy="5399658"/>
          </a:xfrm>
        </p:grpSpPr>
        <p:sp>
          <p:nvSpPr>
            <p:cNvPr id="25" name="Google Shape;422;p3">
              <a:extLst>
                <a:ext uri="{FF2B5EF4-FFF2-40B4-BE49-F238E27FC236}">
                  <a16:creationId xmlns:a16="http://schemas.microsoft.com/office/drawing/2014/main" xmlns="" id="{77A1193F-8167-4ED5-8E13-E5A83714B5F5}"/>
                </a:ext>
              </a:extLst>
            </p:cNvPr>
            <p:cNvSpPr/>
            <p:nvPr/>
          </p:nvSpPr>
          <p:spPr>
            <a:xfrm>
              <a:off x="353961" y="4997568"/>
              <a:ext cx="23774398" cy="4783590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8" tIns="45692" rIns="91408" bIns="45692" anchor="ctr" anchorCtr="0">
              <a:noAutofit/>
            </a:bodyPr>
            <a:lstStyle/>
            <a:p>
              <a:pPr algn="ctr"/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423;p3">
              <a:extLst>
                <a:ext uri="{FF2B5EF4-FFF2-40B4-BE49-F238E27FC236}">
                  <a16:creationId xmlns:a16="http://schemas.microsoft.com/office/drawing/2014/main" xmlns="" id="{050198DA-DDE6-45AB-8323-417F2FE504CD}"/>
                </a:ext>
              </a:extLst>
            </p:cNvPr>
            <p:cNvGrpSpPr/>
            <p:nvPr/>
          </p:nvGrpSpPr>
          <p:grpSpPr>
            <a:xfrm>
              <a:off x="48567" y="4381500"/>
              <a:ext cx="3991941" cy="1079473"/>
              <a:chOff x="410517" y="4648200"/>
              <a:chExt cx="3991941" cy="1079473"/>
            </a:xfrm>
          </p:grpSpPr>
          <p:sp>
            <p:nvSpPr>
              <p:cNvPr id="27" name="Google Shape;424;p3">
                <a:extLst>
                  <a:ext uri="{FF2B5EF4-FFF2-40B4-BE49-F238E27FC236}">
                    <a16:creationId xmlns:a16="http://schemas.microsoft.com/office/drawing/2014/main" xmlns="" id="{AB62B104-87D0-4B1C-AA38-3E29B4A8EF49}"/>
                  </a:ext>
                </a:extLst>
              </p:cNvPr>
              <p:cNvSpPr/>
              <p:nvPr/>
            </p:nvSpPr>
            <p:spPr>
              <a:xfrm rot="5400000" flipH="1">
                <a:off x="2489940" y="3702023"/>
                <a:ext cx="828631" cy="2996405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8" tIns="45692" rIns="91408" bIns="45692" anchor="t" anchorCtr="0">
                <a:noAutofit/>
              </a:bodyPr>
              <a:lstStyle/>
              <a:p>
                <a:endParaRPr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25;p3">
                <a:extLst>
                  <a:ext uri="{FF2B5EF4-FFF2-40B4-BE49-F238E27FC236}">
                    <a16:creationId xmlns:a16="http://schemas.microsoft.com/office/drawing/2014/main" xmlns="" id="{12EB7CFB-33F9-4BDC-9BB5-021D0904EF06}"/>
                  </a:ext>
                </a:extLst>
              </p:cNvPr>
              <p:cNvSpPr txBox="1"/>
              <p:nvPr/>
            </p:nvSpPr>
            <p:spPr>
              <a:xfrm>
                <a:off x="1406054" y="4769080"/>
                <a:ext cx="2872840" cy="769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8" tIns="45692" rIns="91408" bIns="45692" anchor="t" anchorCtr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4400" b="1" dirty="0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4400" b="1" dirty="0" err="1">
                    <a:solidFill>
                      <a:srgbClr val="548135"/>
                    </a:solidFill>
                    <a:latin typeface="Tahoma"/>
                    <a:ea typeface="Tahoma"/>
                    <a:cs typeface="Tahoma"/>
                    <a:sym typeface="Tahoma"/>
                  </a:rPr>
                  <a:t>giải</a:t>
                </a:r>
                <a:endParaRPr sz="4400" b="1" dirty="0">
                  <a:solidFill>
                    <a:srgbClr val="548135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29" name="Google Shape;426;p3">
                <a:extLst>
                  <a:ext uri="{FF2B5EF4-FFF2-40B4-BE49-F238E27FC236}">
                    <a16:creationId xmlns:a16="http://schemas.microsoft.com/office/drawing/2014/main" xmlns="" id="{089D99B3-302B-4A06-B7C7-6454732054D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7950" t="14860" r="18922" b="25554"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62FF17E-9775-44F0-AAF0-9BDFC3329981}"/>
                  </a:ext>
                </a:extLst>
              </p:cNvPr>
              <p:cNvSpPr/>
              <p:nvPr/>
            </p:nvSpPr>
            <p:spPr>
              <a:xfrm>
                <a:off x="1599944" y="4177835"/>
                <a:ext cx="22034569" cy="869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cùng phương nếu số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vi-VN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2FF17E-9775-44F0-AAF0-9BDFC3329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44" y="4177835"/>
                <a:ext cx="22034569" cy="869597"/>
              </a:xfrm>
              <a:prstGeom prst="rect">
                <a:avLst/>
              </a:prstGeom>
              <a:blipFill rotWithShape="0">
                <a:blip r:embed="rId4"/>
                <a:stretch>
                  <a:fillRect l="-1107" t="-3497" b="-3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7DCF00-721F-4800-978E-3B5CF4414C84}"/>
              </a:ext>
            </a:extLst>
          </p:cNvPr>
          <p:cNvSpPr/>
          <p:nvPr/>
        </p:nvSpPr>
        <p:spPr>
          <a:xfrm>
            <a:off x="700901" y="9023123"/>
            <a:ext cx="22236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Google Shape;436;p3">
            <a:extLst>
              <a:ext uri="{FF2B5EF4-FFF2-40B4-BE49-F238E27FC236}">
                <a16:creationId xmlns:a16="http://schemas.microsoft.com/office/drawing/2014/main" xmlns="" id="{B4A4EC0B-B14A-4200-8019-B5130C8B8EEE}"/>
              </a:ext>
            </a:extLst>
          </p:cNvPr>
          <p:cNvSpPr/>
          <p:nvPr/>
        </p:nvSpPr>
        <p:spPr>
          <a:xfrm>
            <a:off x="19222898" y="6346409"/>
            <a:ext cx="1088329" cy="1000435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r>
              <a:rPr lang="en-US" sz="639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6399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84280D9-18C6-4782-94F9-1EB469DE1D1B}"/>
                  </a:ext>
                </a:extLst>
              </p:cNvPr>
              <p:cNvSpPr txBox="1"/>
              <p:nvPr/>
            </p:nvSpPr>
            <p:spPr>
              <a:xfrm>
                <a:off x="703054" y="10287663"/>
                <a:ext cx="5088146" cy="869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4280D9-18C6-4782-94F9-1EB469DE1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54" y="10287663"/>
                <a:ext cx="5088146" cy="869597"/>
              </a:xfrm>
              <a:prstGeom prst="rect">
                <a:avLst/>
              </a:prstGeom>
              <a:blipFill rotWithShape="0">
                <a:blip r:embed="rId5"/>
                <a:stretch>
                  <a:fillRect t="-4225" r="-1317" b="-32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C5E1D2F-4552-4E0A-BA51-11990D9B0F1E}"/>
                  </a:ext>
                </a:extLst>
              </p:cNvPr>
              <p:cNvSpPr txBox="1"/>
              <p:nvPr/>
            </p:nvSpPr>
            <p:spPr>
              <a:xfrm>
                <a:off x="1739239" y="6484129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C5E1D2F-4552-4E0A-BA51-11990D9B0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39" y="6484129"/>
                <a:ext cx="2908961" cy="769441"/>
              </a:xfrm>
              <a:prstGeom prst="rect">
                <a:avLst/>
              </a:prstGeom>
              <a:blipFill rotWithShape="0">
                <a:blip r:embed="rId6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ED1053B-6000-4387-93D3-056ADD5CCD27}"/>
                  </a:ext>
                </a:extLst>
              </p:cNvPr>
              <p:cNvSpPr txBox="1"/>
              <p:nvPr/>
            </p:nvSpPr>
            <p:spPr>
              <a:xfrm>
                <a:off x="7759039" y="6453700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D1053B-6000-4387-93D3-056ADD5CC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039" y="6453700"/>
                <a:ext cx="2908961" cy="769441"/>
              </a:xfrm>
              <a:prstGeom prst="rect">
                <a:avLst/>
              </a:prstGeom>
              <a:blipFill rotWithShape="0">
                <a:blip r:embed="rId7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F7A5385-1E53-439D-AD1F-BCB16D80F497}"/>
                  </a:ext>
                </a:extLst>
              </p:cNvPr>
              <p:cNvSpPr txBox="1"/>
              <p:nvPr/>
            </p:nvSpPr>
            <p:spPr>
              <a:xfrm>
                <a:off x="14007439" y="6453699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F7A5385-1E53-439D-AD1F-BCB16D80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439" y="6453699"/>
                <a:ext cx="2908961" cy="769441"/>
              </a:xfrm>
              <a:prstGeom prst="rect">
                <a:avLst/>
              </a:prstGeom>
              <a:blipFill rotWithShape="0">
                <a:blip r:embed="rId8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5A42B54-1734-49C1-B4EF-54964CE20DC3}"/>
                  </a:ext>
                </a:extLst>
              </p:cNvPr>
              <p:cNvSpPr txBox="1"/>
              <p:nvPr/>
            </p:nvSpPr>
            <p:spPr>
              <a:xfrm>
                <a:off x="21246439" y="6422277"/>
                <a:ext cx="29089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5A42B54-1734-49C1-B4EF-54964CE20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6439" y="6422277"/>
                <a:ext cx="2908961" cy="769441"/>
              </a:xfrm>
              <a:prstGeom prst="rect">
                <a:avLst/>
              </a:prstGeom>
              <a:blipFill rotWithShape="0">
                <a:blip r:embed="rId9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2350E8B-EFBA-4CDD-8BCA-2992D93BE4ED}"/>
              </a:ext>
            </a:extLst>
          </p:cNvPr>
          <p:cNvSpPr txBox="1"/>
          <p:nvPr/>
        </p:nvSpPr>
        <p:spPr>
          <a:xfrm>
            <a:off x="5715000" y="10370329"/>
            <a:ext cx="6779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⇔∃𝑘:𝑏 ⃗=𝑘𝑎 ⃗⇒𝑥=𝑘.0=0</a:t>
            </a:r>
          </a:p>
        </p:txBody>
      </p:sp>
    </p:spTree>
    <p:extLst>
      <p:ext uri="{BB962C8B-B14F-4D97-AF65-F5344CB8AC3E}">
        <p14:creationId xmlns:p14="http://schemas.microsoft.com/office/powerpoint/2010/main" val="9781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5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HĐ4: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tương ứng là hình chiếu vuông góc của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trục hoành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trục tung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Dựa vào hình chữ nhật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𝑶𝑷𝑴𝑸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đơn vị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blipFill>
                <a:blip r:embed="rId3"/>
                <a:stretch>
                  <a:fillRect l="-1859" t="-56" r="-1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4.35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Đ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ễ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 </m:t>
                    </m:r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𝑶𝑷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𝑶𝑷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blipFill>
                <a:blip r:embed="rId4"/>
                <a:stretch>
                  <a:fillRect l="-315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, red, dark&#10;&#10;Description automatically generated">
            <a:extLst>
              <a:ext uri="{FF2B5EF4-FFF2-40B4-BE49-F238E27FC236}">
                <a16:creationId xmlns:a16="http://schemas.microsoft.com/office/drawing/2014/main" xmlns="" id="{CF0E3ECF-D6BB-4154-8F3C-18363D593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2667000"/>
            <a:ext cx="7162800" cy="5139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51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5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HĐ4: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tương ứng là hình chiếu vuông góc của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trục hoành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trục tung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Dựa vào hình chữ nhật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𝑶𝑷𝑴𝑸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đơn vị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blipFill>
                <a:blip r:embed="rId3"/>
                <a:stretch>
                  <a:fillRect l="-1859" t="-56" r="-1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4.35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Đ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𝑸</m:t>
                    </m:r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di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ễ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 </m:t>
                    </m:r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𝑶𝑸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𝑶𝑸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blipFill>
                <a:blip r:embed="rId4"/>
                <a:stretch>
                  <a:fillRect l="-315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, red, dark&#10;&#10;Description automatically generated">
            <a:extLst>
              <a:ext uri="{FF2B5EF4-FFF2-40B4-BE49-F238E27FC236}">
                <a16:creationId xmlns:a16="http://schemas.microsoft.com/office/drawing/2014/main" xmlns="" id="{CF0E3ECF-D6BB-4154-8F3C-18363D593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2667000"/>
            <a:ext cx="7162800" cy="5139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79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5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HĐ4: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tương ứng là hình chiếu vuông góc của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trục hoành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trục tung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Dựa vào hình chữ nhật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𝑶𝑷𝑴𝑸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đơn vị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blipFill>
                <a:blip r:embed="rId3"/>
                <a:stretch>
                  <a:fillRect l="-1859" t="-56" r="-1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4.35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Độ dài của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𝑶𝑴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𝑶𝑴</m:t>
                    </m:r>
                  </m:oMath>
                </a14:m>
                <a:endParaRPr lang="en-US" b="1" i="1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b="1" i="1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endParaRPr lang="en-US" b="1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blipFill>
                <a:blip r:embed="rId4"/>
                <a:stretch>
                  <a:fillRect l="-315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D1497AA9-2B19-4F97-AE29-97BA26F77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667000"/>
            <a:ext cx="7086600" cy="48221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96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5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HĐ4: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tương ứng là hình chiếu vuông góc của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trục hoành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trục tung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Trên trục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biểu diễn số nào?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𝑶𝑸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Dựa vào hình chữ nhật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𝑶𝑷𝑴𝑸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tính độ dài 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Biểu thị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đơn vị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67000"/>
                <a:ext cx="14749272" cy="10896599"/>
              </a:xfrm>
              <a:prstGeom prst="rect">
                <a:avLst/>
              </a:prstGeom>
              <a:blipFill>
                <a:blip r:embed="rId3"/>
                <a:stretch>
                  <a:fillRect l="-1859" t="-56" r="-1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4.35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</m:acc>
                  </m:oMath>
                </a14:m>
                <a:endParaRPr lang="en-US" b="1" i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 i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872" y="2667000"/>
                <a:ext cx="8686800" cy="10896599"/>
              </a:xfrm>
              <a:prstGeom prst="rect">
                <a:avLst/>
              </a:prstGeom>
              <a:blipFill>
                <a:blip r:embed="rId4"/>
                <a:stretch>
                  <a:fillRect l="-315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868BAE5-7CEB-4402-ABFC-EE36E2E22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2743200"/>
            <a:ext cx="6842117" cy="480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92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84930"/>
                <a:ext cx="23740872" cy="107442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Nếu điểm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tọa độ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tọa độ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có độ dài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𝑶𝑴</m:t>
                            </m:r>
                          </m:e>
                        </m:acc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Chẳng hạn, cho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𝑶𝑴</m:t>
                            </m:r>
                          </m:e>
                        </m:acc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ü"/>
                </a:pPr>
                <a:r>
                  <a:rPr lang="en-US" b="1" i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 xét: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buClr>
                    <a:srgbClr val="FF0000"/>
                  </a:buClr>
                </a:pPr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lấy điểm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sz="4800" b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đó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</m:e>
                    </m:d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𝑶𝑴</m:t>
                            </m:r>
                          </m:e>
                        </m:acc>
                      </m:e>
                    </m:d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en-US" sz="4800" b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Chẳng hạn,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4800" b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độ dài là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</m:e>
                    </m:d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b="1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sz="4800" b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endParaRPr lang="en-US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84930"/>
                <a:ext cx="23740872" cy="10744200"/>
              </a:xfrm>
              <a:prstGeom prst="rect">
                <a:avLst/>
              </a:prstGeom>
              <a:blipFill>
                <a:blip r:embed="rId3"/>
                <a:stretch>
                  <a:fillRect l="-105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23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HĐ5: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các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Tìm tọa độ của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Biểu thị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tìm tọa độ của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Tìm độ dài của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blipFill>
                <a:blip r:embed="rId3"/>
                <a:stretch>
                  <a:fillRect l="-2313" t="-850" r="-352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có</a:t>
                </a:r>
              </a:p>
              <a:p>
                <a:pPr algn="just"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m:rPr>
                        <m:nor/>
                      </m:rPr>
                      <a:rPr lang="en-US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</m:acc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Ta có</a:t>
                </a:r>
              </a:p>
              <a:p>
                <a:pPr algn="just"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endParaRPr lang="en-US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 có</a:t>
                </a:r>
              </a:p>
              <a:p>
                <a:pPr algn="just"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𝑴𝑵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endParaRPr lang="en-US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𝑴𝑵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blipFill>
                <a:blip r:embed="rId4"/>
                <a:stretch>
                  <a:fillRect l="-2254" t="-79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xmlns="" id="{AFA89CB1-4647-4B91-BB12-9E6D643A4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05800"/>
            <a:ext cx="6892721" cy="566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51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kịch bản di chuyển của bão Conson trên biển Đ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0"/>
            <a:ext cx="22758400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71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743201"/>
                <a:ext cx="12649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khoảng cách giữa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𝑴𝑵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𝑴𝑵</m:t>
                              </m:r>
                            </m:e>
                          </m:acc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′−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′−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None/>
                </a:pPr>
                <a:endParaRPr lang="en-US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</a:t>
                </a:r>
                <a:r>
                  <a:rPr lang="en-US" b="1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VD3: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ba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lnSpc>
                    <a:spcPct val="100000"/>
                  </a:lnSpc>
                  <a:spcBef>
                    <a:spcPts val="1200"/>
                  </a:spcBef>
                  <a:buAutoNum type="alphaLcParenR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tọa độ của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sánh các khoảng cách từ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Ba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thẳng hàng không?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Tìm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thoi.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3201"/>
                <a:ext cx="12649200" cy="10744199"/>
              </a:xfrm>
              <a:prstGeom prst="rect">
                <a:avLst/>
              </a:prstGeom>
              <a:blipFill>
                <a:blip r:embed="rId3"/>
                <a:stretch>
                  <a:fillRect l="-2167" t="-850" r="-110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35000" y="2743201"/>
                <a:ext cx="10744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có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−(−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 cách từ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</m:t>
                    </m:r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𝑪</m:t>
                    </m:r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</m:t>
                    </m:r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e>
                    </m:rad>
                    <m:r>
                      <m:rPr>
                        <m:nor/>
                      </m:rPr>
                      <a:rPr lang="fr-FR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</m:d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vi-V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e>
                    </m:rad>
                    <m:r>
                      <m:rPr>
                        <m:nor/>
                      </m:rPr>
                      <a:rPr lang="fr-FR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vi-VN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</m:t>
                    </m:r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cùng phương (vì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thẳng hàng.</a:t>
                </a: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0" y="2743201"/>
                <a:ext cx="10744200" cy="10744199"/>
              </a:xfrm>
              <a:prstGeom prst="rect">
                <a:avLst/>
              </a:prstGeom>
              <a:blipFill>
                <a:blip r:embed="rId4"/>
                <a:stretch>
                  <a:fillRect l="-2551" t="-793" b="-192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01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743201"/>
                <a:ext cx="12649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khoảng cách giữa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𝑴𝑵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𝑴𝑵</m:t>
                              </m:r>
                            </m:e>
                          </m:acc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′−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′−</m:t>
                                  </m:r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None/>
                </a:pPr>
                <a:endParaRPr lang="en-US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</a:t>
                </a:r>
                <a:r>
                  <a:rPr lang="en-US" b="1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VD3: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ba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0" indent="-914400">
                  <a:lnSpc>
                    <a:spcPct val="100000"/>
                  </a:lnSpc>
                  <a:spcBef>
                    <a:spcPts val="1200"/>
                  </a:spcBef>
                  <a:buAutoNum type="alphaLcParenR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tọa độ của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sánh các khoảng cách từ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Ba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thẳng hàng không?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Tìm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thoi.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3201"/>
                <a:ext cx="12649200" cy="10744199"/>
              </a:xfrm>
              <a:prstGeom prst="rect">
                <a:avLst/>
              </a:prstGeom>
              <a:blipFill>
                <a:blip r:embed="rId3"/>
                <a:stretch>
                  <a:fillRect l="-2167" t="-850" r="-110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35000" y="2743201"/>
                <a:ext cx="10744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điểm </a:t>
                </a:r>
                <a14:m>
                  <m:oMath xmlns:m="http://schemas.openxmlformats.org/officeDocument/2006/math"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vi-VN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vi-VN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thẳng hàng và </a:t>
                </a:r>
                <a14:m>
                  <m:oMath xmlns:m="http://schemas.openxmlformats.org/officeDocument/2006/math"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nên </a:t>
                </a:r>
                <a14:m>
                  <m:oMath xmlns:m="http://schemas.openxmlformats.org/officeDocument/2006/math"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thoi </a:t>
                </a:r>
                <a14:m>
                  <m:oMath xmlns:m="http://schemas.openxmlformats.org/officeDocument/2006/math"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𝑨𝑫</m:t>
                        </m:r>
                      </m:e>
                    </m:acc>
                    <m:r>
                      <a:rPr lang="vi-V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𝑨𝑫</m:t>
                        </m:r>
                      </m:e>
                    </m:acc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vi-VN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vi-VN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vi-VN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𝑨𝑫</m:t>
                        </m:r>
                      </m:e>
                    </m:acc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𝑩𝑪</m:t>
                        </m:r>
                      </m:e>
                    </m:acc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  <m:r>
                      <a:rPr lang="vi-V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e>
                          </m:mr>
                          <m:mr>
                            <m:e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vi-VN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vi-V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0" y="2743201"/>
                <a:ext cx="10744200" cy="10744199"/>
              </a:xfrm>
              <a:prstGeom prst="rect">
                <a:avLst/>
              </a:prstGeom>
              <a:blipFill>
                <a:blip r:embed="rId4"/>
                <a:stretch>
                  <a:fillRect l="-2551" t="-793" r="-2721" b="-34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Red lights in the dark&#10;&#10;Description automatically generated with low confidence">
            <a:extLst>
              <a:ext uri="{FF2B5EF4-FFF2-40B4-BE49-F238E27FC236}">
                <a16:creationId xmlns:a16="http://schemas.microsoft.com/office/drawing/2014/main" xmlns="" id="{3B536EB8-5B2E-4039-BE29-C400B32B9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6324600"/>
            <a:ext cx="6052407" cy="3581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88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 Luyện tập 2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Clr>
                    <a:srgbClr val="FF0000"/>
                  </a:buClr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Các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thẳng hàng không?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Tìm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𝑶𝑨𝑩𝑴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bình hành.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blipFill>
                <a:blip r:embed="rId3"/>
                <a:stretch>
                  <a:fillRect l="-2313" r="-294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có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cùng phương (vì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đó các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cùng nằm trên một đường thẳng.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thẳng hàng.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blipFill>
                <a:blip r:embed="rId4"/>
                <a:stretch>
                  <a:fillRect l="-225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1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1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 Luyện tập 2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Clr>
                    <a:srgbClr val="FF0000"/>
                  </a:buClr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hai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Các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thẳng hàng không?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Tìm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𝑶𝑨𝑩𝑴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bình hành.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3201"/>
                <a:ext cx="11582400" cy="10744199"/>
              </a:xfrm>
              <a:prstGeom prst="rect">
                <a:avLst/>
              </a:prstGeom>
              <a:blipFill>
                <a:blip r:embed="rId3"/>
                <a:stretch>
                  <a:fillRect l="-2313" r="-294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91EFB9E1-C2C8-4179-962F-C0CDC30C73C0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89433443-F7C6-4FAD-8BCF-22C0992B6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12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dẫn: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endParaRPr lang="fr-FR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điểm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không thẳng hàng nên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𝑶𝑨𝑩𝑴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một hình bình hành khi và chỉ khi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b="1" i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vi-V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vi-V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vi-V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vi-V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vi-V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vi-V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9433443-F7C6-4FAD-8BCF-22C0992B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743201"/>
                <a:ext cx="11887200" cy="10744199"/>
              </a:xfrm>
              <a:prstGeom prst="rect">
                <a:avLst/>
              </a:prstGeom>
              <a:blipFill>
                <a:blip r:embed="rId4"/>
                <a:stretch>
                  <a:fillRect l="-2254" t="-793" r="-3279" b="-130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Red lights in the dark&#10;&#10;Description automatically generated with low confidence">
            <a:extLst>
              <a:ext uri="{FF2B5EF4-FFF2-40B4-BE49-F238E27FC236}">
                <a16:creationId xmlns:a16="http://schemas.microsoft.com/office/drawing/2014/main" xmlns="" id="{A0C344ED-9A66-4FC3-924F-12F9EE1A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3893955"/>
            <a:ext cx="5735070" cy="32688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91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6" descr="https://pcttbinhdinh.gov.vn/assets/news/2020_10/90676c7d-2589-460e-96a1-09f1ba3eee4e.png?1602589269">
            <a:extLst>
              <a:ext uri="{FF2B5EF4-FFF2-40B4-BE49-F238E27FC236}">
                <a16:creationId xmlns:a16="http://schemas.microsoft.com/office/drawing/2014/main" xmlns="" id="{F2AAA1FE-1717-488B-AEB9-616F00272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/>
          <a:stretch/>
        </p:blipFill>
        <p:spPr bwMode="auto">
          <a:xfrm>
            <a:off x="152400" y="128587"/>
            <a:ext cx="18897600" cy="133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B80ECF-B228-4DBD-80F0-C18E686204F3}"/>
              </a:ext>
            </a:extLst>
          </p:cNvPr>
          <p:cNvSpPr txBox="1"/>
          <p:nvPr/>
        </p:nvSpPr>
        <p:spPr>
          <a:xfrm>
            <a:off x="19278600" y="8001000"/>
            <a:ext cx="48120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Hình 4.31.</a:t>
            </a:r>
            <a:r>
              <a:rPr lang="en-US" sz="3600" b="1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 có thể dùng một phần mặt phẳng tọa độ để mô tả một phạm vi nhất định trên Trái Đất mà vị trí x</a:t>
            </a:r>
            <a:r>
              <a:rPr lang="en-US" sz="3600" b="1" baseline="30000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vi-VN" sz="3600" b="1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vĩ bắc, y</a:t>
            </a:r>
            <a:r>
              <a:rPr lang="en-US" sz="3600" b="1" baseline="30000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vi-VN" sz="3600" b="1">
                <a:solidFill>
                  <a:srgbClr val="3333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kinh đông của tâm ấp thấp được thể hiện bởi điểm có tọa độ (x;y).</a:t>
            </a:r>
            <a:endParaRPr lang="en-US" sz="3600" b="1">
              <a:solidFill>
                <a:srgbClr val="3333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xmlns="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1295400" y="11353800"/>
            <a:ext cx="15264130" cy="1026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4400" b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 vị trí có tọa độ (13</a:t>
            </a:r>
            <a:r>
              <a:rPr lang="en-US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,1</a:t>
            </a:r>
            <a:r>
              <a:rPr lang="vi-VN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;1</a:t>
            </a:r>
            <a:r>
              <a:rPr lang="en-US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</a:t>
            </a:r>
            <a:r>
              <a:rPr lang="vi-VN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sz="4400" b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đến vị trí có tọa độ (14,</a:t>
            </a:r>
            <a:r>
              <a:rPr lang="en-US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vi-VN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r>
              <a:rPr lang="vi-VN" sz="4400" b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4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vi-VN" sz="4400" b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vi-VN" sz="4400" b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,3)</a:t>
            </a:r>
            <a:endParaRPr lang="en-US" sz="4400" b="1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98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/>
          <a:stretch/>
        </p:blipFill>
        <p:spPr>
          <a:xfrm>
            <a:off x="228600" y="1523999"/>
            <a:ext cx="21183600" cy="10101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29804" r="5437" b="30980"/>
          <a:stretch/>
        </p:blipFill>
        <p:spPr>
          <a:xfrm>
            <a:off x="17923300" y="6873331"/>
            <a:ext cx="6102679" cy="279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711" r="477" b="-711"/>
          <a:stretch/>
        </p:blipFill>
        <p:spPr>
          <a:xfrm>
            <a:off x="17907000" y="2743200"/>
            <a:ext cx="6135280" cy="41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41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743200"/>
                <a:ext cx="23698200" cy="106680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q"/>
                </a:pPr>
                <a:r>
                  <a:rPr lang="en-US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HĐ1: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đặt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diễn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biểu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fr-FR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Đáp án:</a:t>
                </a:r>
                <a:endParaRPr lang="en-US" b="1" i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𝑶𝑨</m:t>
                        </m:r>
                      </m:e>
                    </m:acc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𝑶𝑨</m:t>
                        </m:r>
                      </m:e>
                    </m:acc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endParaRPr lang="en-US" b="1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743200"/>
                <a:ext cx="23698200" cy="10668000"/>
              </a:xfrm>
              <a:prstGeom prst="rect">
                <a:avLst/>
              </a:prstGeom>
              <a:blipFill rotWithShape="0">
                <a:blip r:embed="rId3"/>
                <a:stretch>
                  <a:fillRect l="-1029" r="-7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xmlns="" id="{08A31CC9-1617-427F-9AB4-A405DC461FB7}"/>
              </a:ext>
            </a:extLst>
          </p:cNvPr>
          <p:cNvSpPr txBox="1">
            <a:spLocks/>
          </p:cNvSpPr>
          <p:nvPr/>
        </p:nvSpPr>
        <p:spPr>
          <a:xfrm>
            <a:off x="361950" y="1790700"/>
            <a:ext cx="71628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</a:t>
            </a: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ỌA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 CỦA VECTƠ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39220" y="5167449"/>
            <a:ext cx="12506380" cy="1995351"/>
            <a:chOff x="9439220" y="5167449"/>
            <a:chExt cx="12506380" cy="1995351"/>
          </a:xfrm>
        </p:grpSpPr>
        <p:grpSp>
          <p:nvGrpSpPr>
            <p:cNvPr id="3" name="Group 2"/>
            <p:cNvGrpSpPr/>
            <p:nvPr/>
          </p:nvGrpSpPr>
          <p:grpSpPr>
            <a:xfrm>
              <a:off x="11680370" y="5167449"/>
              <a:ext cx="10265230" cy="1995351"/>
              <a:chOff x="11680370" y="5167449"/>
              <a:chExt cx="10265230" cy="1995351"/>
            </a:xfrm>
          </p:grpSpPr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xmlns="" id="{F5E71483-332C-453B-9A13-E4F04331F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7" t="19512" b="17073"/>
              <a:stretch/>
            </p:blipFill>
            <p:spPr>
              <a:xfrm>
                <a:off x="12801600" y="5181600"/>
                <a:ext cx="9144000" cy="19812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9278600" y="5181600"/>
                <a:ext cx="1066800" cy="6858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D6F7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9428823" y="6262551"/>
                <a:ext cx="1066800" cy="6858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D6F7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056364" y="5167449"/>
                <a:ext cx="1066800" cy="6858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D6F7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680370" y="6277246"/>
                <a:ext cx="1197429" cy="885553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D6F7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5E71483-332C-453B-9A13-E4F04331F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5" t="19512" r="21282" b="17073"/>
            <a:stretch/>
          </p:blipFill>
          <p:spPr>
            <a:xfrm>
              <a:off x="9439220" y="5173977"/>
              <a:ext cx="3429000" cy="19812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8284024"/>
                <a:ext cx="23664672" cy="5127175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5000"/>
                  </a:lnSpc>
                  <a:spcAft>
                    <a:spcPts val="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v"/>
                </a:pPr>
                <a:r>
                  <a:rPr lang="en-US" b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 toạ độ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(còn gọi là </a:t>
                </a:r>
                <a:r>
                  <a:rPr lang="en-US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trục,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 số 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là một đường thẳng mà trên đó đã xác định một điểm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một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độ dài bằng 1. Điểm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gọi là </a:t>
                </a:r>
                <a:r>
                  <a:rPr lang="en-US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gốc toạ độ,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gọi là vectơ </a:t>
                </a:r>
                <a:r>
                  <a:rPr lang="en-US" b="1" i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đơn vị 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 trục. Điểm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trục biểu diễn 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(hay có toạ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nếu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Chú 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ý: Điểm gốc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tọa độ là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8284024"/>
                <a:ext cx="23664672" cy="5127175"/>
              </a:xfrm>
              <a:prstGeom prst="rect">
                <a:avLst/>
              </a:prstGeom>
              <a:blipFill rotWithShape="0">
                <a:blip r:embed="rId5"/>
                <a:stretch>
                  <a:fillRect l="-1030" t="-119" r="-1133" b="-11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10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950" y="2743200"/>
                <a:ext cx="15944850" cy="1068628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q"/>
                </a:pPr>
                <a:r>
                  <a:rPr lang="en-US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HĐ2: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hình 4.33:</a:t>
                </a:r>
              </a:p>
              <a:p>
                <a:pPr marL="0" indent="0"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Hãy biểu thị mỗi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Hãy biểu thị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từ đó biểu thị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2743200"/>
                <a:ext cx="15944850" cy="10686288"/>
              </a:xfrm>
              <a:prstGeom prst="rect">
                <a:avLst/>
              </a:prstGeom>
              <a:blipFill>
                <a:blip r:embed="rId3"/>
                <a:stretch>
                  <a:fillRect l="-1681" t="-1481" r="-179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xmlns="" id="{4EF7CB57-4DD6-4D84-89BE-12EF7D2780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11600" y="2743200"/>
                <a:ext cx="7467600" cy="1068628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Hướng </a:t>
                </a:r>
                <a:r>
                  <a:rPr lang="fr-FR" b="1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dẫn</a:t>
                </a:r>
                <a:r>
                  <a:rPr lang="fr-FR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có:</a:t>
                </a: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fr-FR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Ta có:</a:t>
                </a: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𝑶𝑴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e>
                          </m:acc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e>
                          </m:acc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e>
                          </m:acc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e>
                          </m:acc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e>
                          </m:acc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e>
                          </m:acc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acc>
                        <m:accPr>
                          <m:chr m:val="⃗"/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e>
                      </m:acc>
                    </m:oMath>
                  </m:oMathPara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EF7CB57-4DD6-4D84-89BE-12EF7D278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600" y="2743200"/>
                <a:ext cx="7467600" cy="10686288"/>
              </a:xfrm>
              <a:prstGeom prst="rect">
                <a:avLst/>
              </a:prstGeom>
              <a:blipFill>
                <a:blip r:embed="rId4"/>
                <a:stretch>
                  <a:fillRect l="-3586" t="-1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33C5B8E-9696-4C14-9345-47FD1701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952" y="4648200"/>
            <a:ext cx="5210422" cy="63246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AAD1C5BC-8F6E-4A29-9B23-9A409CA1D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14" y="6211825"/>
            <a:ext cx="7293506" cy="716279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E31B790-DCCA-4D2A-8779-2D268DEF946C}"/>
              </a:ext>
            </a:extLst>
          </p:cNvPr>
          <p:cNvCxnSpPr>
            <a:cxnSpLocks/>
          </p:cNvCxnSpPr>
          <p:nvPr/>
        </p:nvCxnSpPr>
        <p:spPr>
          <a:xfrm>
            <a:off x="7033846" y="12404422"/>
            <a:ext cx="3124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2C25717-21EA-4EAB-AF59-EB7210321539}"/>
              </a:ext>
            </a:extLst>
          </p:cNvPr>
          <p:cNvCxnSpPr>
            <a:cxnSpLocks/>
          </p:cNvCxnSpPr>
          <p:nvPr/>
        </p:nvCxnSpPr>
        <p:spPr>
          <a:xfrm flipV="1">
            <a:off x="7033846" y="7262446"/>
            <a:ext cx="0" cy="5181600"/>
          </a:xfrm>
          <a:prstGeom prst="straightConnector1">
            <a:avLst/>
          </a:prstGeom>
          <a:ln w="57150">
            <a:solidFill>
              <a:srgbClr val="FF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20FD3E2-FA74-438C-B046-C4A218F062A8}"/>
              </a:ext>
            </a:extLst>
          </p:cNvPr>
          <p:cNvGrpSpPr/>
          <p:nvPr/>
        </p:nvGrpSpPr>
        <p:grpSpPr>
          <a:xfrm>
            <a:off x="10036126" y="11585544"/>
            <a:ext cx="586154" cy="911256"/>
            <a:chOff x="9255742" y="11376654"/>
            <a:chExt cx="586154" cy="91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F130D171-684B-419E-AC99-6B1DD1CCC3E4}"/>
                    </a:ext>
                  </a:extLst>
                </p:cNvPr>
                <p:cNvSpPr txBox="1"/>
                <p:nvPr/>
              </p:nvSpPr>
              <p:spPr>
                <a:xfrm>
                  <a:off x="9458843" y="11376654"/>
                  <a:ext cx="383053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4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130D171-684B-419E-AC99-6B1DD1CCC3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8843" y="11376654"/>
                  <a:ext cx="383053" cy="677108"/>
                </a:xfrm>
                <a:prstGeom prst="rect">
                  <a:avLst/>
                </a:prstGeom>
                <a:blipFill>
                  <a:blip r:embed="rId7"/>
                  <a:stretch>
                    <a:fillRect r="-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3304704-B95E-49AB-A848-D4E343F12B27}"/>
                </a:ext>
              </a:extLst>
            </p:cNvPr>
            <p:cNvSpPr/>
            <p:nvPr/>
          </p:nvSpPr>
          <p:spPr>
            <a:xfrm>
              <a:off x="9255742" y="12105030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F8A99AB-7904-4689-8B9C-FC66FC14C759}"/>
              </a:ext>
            </a:extLst>
          </p:cNvPr>
          <p:cNvGrpSpPr/>
          <p:nvPr/>
        </p:nvGrpSpPr>
        <p:grpSpPr>
          <a:xfrm>
            <a:off x="6954598" y="6537118"/>
            <a:ext cx="574066" cy="795867"/>
            <a:chOff x="9255742" y="11510331"/>
            <a:chExt cx="574066" cy="795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3AC30E9-046B-4112-84AB-6C15CBDC35AA}"/>
                    </a:ext>
                  </a:extLst>
                </p:cNvPr>
                <p:cNvSpPr txBox="1"/>
                <p:nvPr/>
              </p:nvSpPr>
              <p:spPr>
                <a:xfrm>
                  <a:off x="9446755" y="11510331"/>
                  <a:ext cx="383053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4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3AC30E9-046B-4112-84AB-6C15CBDC3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6755" y="11510331"/>
                  <a:ext cx="383053" cy="677108"/>
                </a:xfrm>
                <a:prstGeom prst="rect">
                  <a:avLst/>
                </a:prstGeom>
                <a:blipFill>
                  <a:blip r:embed="rId8"/>
                  <a:stretch>
                    <a:fillRect r="-68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E6F3DF08-2D3A-4AA7-9A37-42F61D8CF374}"/>
                </a:ext>
              </a:extLst>
            </p:cNvPr>
            <p:cNvSpPr/>
            <p:nvPr/>
          </p:nvSpPr>
          <p:spPr>
            <a:xfrm>
              <a:off x="9255742" y="12123318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E7499874-7D3F-4682-866E-10C8B5320F91}"/>
              </a:ext>
            </a:extLst>
          </p:cNvPr>
          <p:cNvSpPr txBox="1">
            <a:spLocks/>
          </p:cNvSpPr>
          <p:nvPr/>
        </p:nvSpPr>
        <p:spPr>
          <a:xfrm>
            <a:off x="361950" y="1771650"/>
            <a:ext cx="71628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</a:t>
            </a: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ỌA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 CỦA VECTƠ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68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83E-6 -4.44444E-6 L -0.26921 -4.44444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xmlns="" id="{4EF7CB57-4DD6-4D84-89BE-12EF7D2780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2667000"/>
                <a:ext cx="23698200" cy="106680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v"/>
                </a:pPr>
                <a:r>
                  <a:rPr lang="fr-FR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mỗi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trên mặt phẳng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có duy nhất </a:t>
                </a:r>
                <a:endParaRPr lang="en-US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cặp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sao </a:t>
                </a:r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 nói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tọa độ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viết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tương ứng được gọi là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hoành độ, tung độ </a:t>
                </a:r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b="1" i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 xét: </a:t>
                </a:r>
                <a:r>
                  <a:rPr lang="en-US" b="1">
                    <a:solidFill>
                      <a:srgbClr val="3333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 vectơ bằng nhau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và chỉ khi chúng có </a:t>
                </a:r>
                <a:endParaRPr lang="en-US" b="1" i="1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ù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ọ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độ.</m:t>
                    </m:r>
                  </m:oMath>
                </a14:m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′;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EF7CB57-4DD6-4D84-89BE-12EF7D278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667000"/>
                <a:ext cx="23698200" cy="10668000"/>
              </a:xfrm>
              <a:prstGeom prst="rect">
                <a:avLst/>
              </a:prstGeom>
              <a:blipFill rotWithShape="0">
                <a:blip r:embed="rId4"/>
                <a:stretch>
                  <a:fillRect l="-1131" t="-91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D929518-B2B0-4F61-A098-1D80B3203C25}"/>
              </a:ext>
            </a:extLst>
          </p:cNvPr>
          <p:cNvSpPr txBox="1">
            <a:spLocks/>
          </p:cNvSpPr>
          <p:nvPr/>
        </p:nvSpPr>
        <p:spPr>
          <a:xfrm>
            <a:off x="361950" y="1790700"/>
            <a:ext cx="71628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</a:t>
            </a:r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ỌA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 CỦA VECTƠ</a:t>
            </a: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xmlns="" id="{BFE3BE04-753A-45C7-96A1-427DB291C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285" y="2626723"/>
            <a:ext cx="5114829" cy="54638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id="{4EF7CB57-4DD6-4D84-89BE-12EF7D2780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549" y="6837592"/>
                <a:ext cx="18286735" cy="34290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fr-FR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Ví dụ 1:</a:t>
                </a:r>
                <a:endParaRPr lang="fr-FR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𝑶𝑴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;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𝑶𝑵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𝑴𝑵</m:t>
                        </m:r>
                      </m:e>
                    </m:acc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b="1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F7CB57-4DD6-4D84-89BE-12EF7D278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49" y="6837592"/>
                <a:ext cx="18286735" cy="3429000"/>
              </a:xfrm>
              <a:prstGeom prst="rect">
                <a:avLst/>
              </a:prstGeom>
              <a:blipFill rotWithShape="0">
                <a:blip r:embed="rId6"/>
                <a:stretch>
                  <a:fillRect l="-1332" t="-47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99E754-E67F-4582-8140-37B6B7B8C1B0}"/>
              </a:ext>
            </a:extLst>
          </p:cNvPr>
          <p:cNvSpPr/>
          <p:nvPr/>
        </p:nvSpPr>
        <p:spPr>
          <a:xfrm>
            <a:off x="8010524" y="11582400"/>
            <a:ext cx="8448675" cy="1752600"/>
          </a:xfrm>
          <a:prstGeom prst="rect">
            <a:avLst/>
          </a:prstGeom>
          <a:noFill/>
          <a:ln w="25400">
            <a:solidFill>
              <a:srgbClr val="3333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927109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135360"/>
              </p:ext>
            </p:extLst>
          </p:nvPr>
        </p:nvGraphicFramePr>
        <p:xfrm>
          <a:off x="5089352" y="7806598"/>
          <a:ext cx="4060825" cy="1106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9" imgW="939600" imgH="266400" progId="Equation.DSMT4">
                  <p:embed/>
                </p:oleObj>
              </mc:Choice>
              <mc:Fallback>
                <p:oleObj name="Equation" r:id="rId9" imgW="9396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352" y="7806598"/>
                        <a:ext cx="4060825" cy="11064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896775"/>
              </p:ext>
            </p:extLst>
          </p:nvPr>
        </p:nvGraphicFramePr>
        <p:xfrm>
          <a:off x="14097000" y="7430255"/>
          <a:ext cx="46101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11" imgW="1066680" imgH="431640" progId="Equation.DSMT4">
                  <p:embed/>
                </p:oleObj>
              </mc:Choice>
              <mc:Fallback>
                <p:oleObj name="Equation" r:id="rId11" imgW="1066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0" y="7430255"/>
                        <a:ext cx="4610100" cy="17907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503271"/>
              </p:ext>
            </p:extLst>
          </p:nvPr>
        </p:nvGraphicFramePr>
        <p:xfrm>
          <a:off x="5606255" y="8725866"/>
          <a:ext cx="4808538" cy="166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13" imgW="1193760" imgH="431640" progId="Equation.DSMT4">
                  <p:embed/>
                </p:oleObj>
              </mc:Choice>
              <mc:Fallback>
                <p:oleObj name="Equation" r:id="rId13" imgW="1193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255" y="8725866"/>
                        <a:ext cx="4808538" cy="166893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xmlns="" id="{AAD1C5BC-8F6E-4A29-9B23-9A409CA1D3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696" y="8128638"/>
            <a:ext cx="5051420" cy="496089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9152990" y="10609084"/>
            <a:ext cx="3630810" cy="1741695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7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xmlns="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328" y="2609850"/>
                <a:ext cx="23740872" cy="108966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q"/>
                </a:pPr>
                <a:r>
                  <a:rPr lang="en-US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HĐ3: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𝑶𝒙𝒚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Hãy biểu thị mỗi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theo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Tìm tọa độ của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Tìm mối liên hệ giữa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 dẫn:</a:t>
                </a:r>
              </a:p>
              <a:p>
                <a:pPr marL="0" indent="0">
                  <a:lnSpc>
                    <a:spcPct val="100000"/>
                  </a:lnSpc>
                  <a:buClr>
                    <a:srgbClr val="FF0000"/>
                  </a:buClr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⟹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</a:t>
                </a:r>
              </a:p>
              <a:p>
                <a:pPr marL="0" indent="0">
                  <a:lnSpc>
                    <a:spcPct val="100000"/>
                  </a:lnSpc>
                  <a:buClr>
                    <a:srgbClr val="FF0000"/>
                  </a:buClr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⟹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</a:p>
              <a:p>
                <a:pPr marL="0" indent="0">
                  <a:lnSpc>
                    <a:spcPct val="100000"/>
                  </a:lnSpc>
                  <a:buClr>
                    <a:srgbClr val="FF0000"/>
                  </a:buClr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⟹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Clr>
                    <a:srgbClr val="FF0000"/>
                  </a:buClr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⟹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⟹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" y="2609850"/>
                <a:ext cx="23740872" cy="10896600"/>
              </a:xfrm>
              <a:prstGeom prst="rect">
                <a:avLst/>
              </a:prstGeom>
              <a:blipFill rotWithShape="0">
                <a:blip r:embed="rId4"/>
                <a:stretch>
                  <a:fillRect l="-1155" t="-838" b="-128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4F678983-6671-4872-8ED4-6C118901FA2D}"/>
                  </a:ext>
                </a:extLst>
              </p:cNvPr>
              <p:cNvSpPr/>
              <p:nvPr/>
            </p:nvSpPr>
            <p:spPr>
              <a:xfrm>
                <a:off x="4953000" y="6553200"/>
                <a:ext cx="8229600" cy="863891"/>
              </a:xfrm>
              <a:prstGeom prst="rect">
                <a:avLst/>
              </a:prstGeom>
              <a:noFill/>
              <a:ln w="952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vi-VN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e>
                    </m:acc>
                    <m:r>
                      <a:rPr lang="vi-VN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48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vi-VN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4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vi-VN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8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4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lang="en-US" sz="48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F678983-6671-4872-8ED4-6C118901F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553200"/>
                <a:ext cx="8229600" cy="8638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236299"/>
              </p:ext>
            </p:extLst>
          </p:nvPr>
        </p:nvGraphicFramePr>
        <p:xfrm>
          <a:off x="8534400" y="12447868"/>
          <a:ext cx="2852738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6" imgW="660240" imgH="253800" progId="Equation.DSMT4">
                  <p:embed/>
                </p:oleObj>
              </mc:Choice>
              <mc:Fallback>
                <p:oleObj name="Equation" r:id="rId6" imgW="660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12447868"/>
                        <a:ext cx="2852738" cy="10541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630283"/>
              </p:ext>
            </p:extLst>
          </p:nvPr>
        </p:nvGraphicFramePr>
        <p:xfrm>
          <a:off x="11499197" y="12430312"/>
          <a:ext cx="2689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8" imgW="622080" imgH="215640" progId="Equation.DSMT4">
                  <p:embed/>
                </p:oleObj>
              </mc:Choice>
              <mc:Fallback>
                <p:oleObj name="Equation" r:id="rId8" imgW="6220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9197" y="12430312"/>
                        <a:ext cx="2689225" cy="8953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177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xmlns="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278" y="2647950"/>
                <a:ext cx="23740872" cy="1082040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 tIns="91440" bIns="91440"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v"/>
                </a:pPr>
                <a:r>
                  <a:rPr lang="en-US" b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Khi đó: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•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     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•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US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  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•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𝒌𝒚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lvl="0" indent="0" defTabSz="2177278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"/>
                  </a:rPr>
                  <a:t>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VD2: </a:t>
                </a:r>
                <a:r>
                  <a:rPr lang="en-US" b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Tìm tọa độ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	b) Hỏi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cùng phương hay không?</a:t>
                </a:r>
              </a:p>
              <a:p>
                <a:pPr lvl="0" defTabSz="2177278">
                  <a:lnSpc>
                    <a:spcPct val="100000"/>
                  </a:lnSpc>
                  <a:spcBef>
                    <a:spcPts val="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Ø"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 dẫn: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Vì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Do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az-Cyrl-AZ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cùng phương.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Nhận xét: </a:t>
                </a:r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cùng phương với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khi và chỉ khi tồn tại số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𝒌𝒙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𝒌𝒚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(hay là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nếu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𝒙𝒚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78" y="2647950"/>
                <a:ext cx="23740872" cy="10820400"/>
              </a:xfrm>
              <a:prstGeom prst="rect">
                <a:avLst/>
              </a:prstGeom>
              <a:blipFill rotWithShape="0">
                <a:blip r:embed="rId3"/>
                <a:stretch>
                  <a:fillRect l="-1129" t="-84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xmlns="" id="{4C0A54A7-B269-4B7D-8782-98F22FCDEB57}"/>
              </a:ext>
            </a:extLst>
          </p:cNvPr>
          <p:cNvSpPr txBox="1">
            <a:spLocks/>
          </p:cNvSpPr>
          <p:nvPr/>
        </p:nvSpPr>
        <p:spPr>
          <a:xfrm>
            <a:off x="323850" y="1809750"/>
            <a:ext cx="16002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91440" bIns="91440" anchor="ctr" anchorCtr="0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BIỂU THỨC TỌA ĐỘ CỦA CÁC PHÉP TOÁN VECTƠ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5400"/>
            <a:ext cx="243840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để biết, học để làm, học để chung sống, học để khẳng định mình</a:t>
            </a:r>
            <a:endParaRPr lang="en-US" sz="6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33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5091</TotalTime>
  <Words>3901</Words>
  <Application>Microsoft Office PowerPoint</Application>
  <PresentationFormat>Custom</PresentationFormat>
  <Paragraphs>329</Paragraphs>
  <Slides>23</Slides>
  <Notes>19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LCH</Manager>
  <Company>LCH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VECTO TRONG MP TOA DO</dc:title>
  <dc:subject>VECTO TRONG MP TOA DO</dc:subject>
  <dc:creator>LƯU CÔNG HOÀN</dc:creator>
  <dc:description>LCH</dc:description>
  <cp:lastModifiedBy>Windows User</cp:lastModifiedBy>
  <cp:revision>544</cp:revision>
  <dcterms:created xsi:type="dcterms:W3CDTF">2013-08-31T11:42:51Z</dcterms:created>
  <dcterms:modified xsi:type="dcterms:W3CDTF">2023-11-15T23:57:06Z</dcterms:modified>
  <cp:category>LCH</cp:category>
</cp:coreProperties>
</file>