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1" r:id="rId5"/>
    <p:sldId id="272" r:id="rId6"/>
    <p:sldId id="273" r:id="rId7"/>
    <p:sldId id="274" r:id="rId8"/>
    <p:sldId id="275" r:id="rId9"/>
    <p:sldId id="276" r:id="rId10"/>
    <p:sldId id="277" r:id="rId11"/>
    <p:sldId id="278" r:id="rId12"/>
    <p:sldId id="279" r:id="rId13"/>
    <p:sldId id="280" r:id="rId14"/>
    <p:sldId id="281" r:id="rId15"/>
    <p:sldId id="294"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1981E3-8D41-47DC-BA49-69DA70DA8874}">
          <p14:sldIdLst>
            <p14:sldId id="256"/>
            <p14:sldId id="257"/>
            <p14:sldId id="270"/>
            <p14:sldId id="271"/>
            <p14:sldId id="272"/>
            <p14:sldId id="273"/>
            <p14:sldId id="274"/>
            <p14:sldId id="275"/>
            <p14:sldId id="276"/>
            <p14:sldId id="277"/>
            <p14:sldId id="278"/>
            <p14:sldId id="279"/>
            <p14:sldId id="280"/>
            <p14:sldId id="281"/>
            <p14:sldId id="294"/>
          </p14:sldIdLst>
        </p14:section>
        <p14:section name="Untitled Section" id="{4E228746-2A69-4776-AF64-C6FE318B91B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15"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20/09/2023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313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20/09/2023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97725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20/09/2023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1181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69CD8C8-4B29-46D1-A928-E9FBC53719A6}" type="datetimeFigureOut">
              <a:rPr lang="vi-VN" smtClean="0"/>
              <a:t>20/09/2023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41230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CD8C8-4B29-46D1-A928-E9FBC53719A6}" type="datetimeFigureOut">
              <a:rPr lang="vi-VN" smtClean="0"/>
              <a:t>20/09/2023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07019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69CD8C8-4B29-46D1-A928-E9FBC53719A6}" type="datetimeFigureOut">
              <a:rPr lang="vi-VN" smtClean="0"/>
              <a:t>20/09/2023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69759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69CD8C8-4B29-46D1-A928-E9FBC53719A6}" type="datetimeFigureOut">
              <a:rPr lang="vi-VN" smtClean="0"/>
              <a:t>20/09/2023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179594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69CD8C8-4B29-46D1-A928-E9FBC53719A6}" type="datetimeFigureOut">
              <a:rPr lang="vi-VN" smtClean="0"/>
              <a:t>20/09/2023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2106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CD8C8-4B29-46D1-A928-E9FBC53719A6}" type="datetimeFigureOut">
              <a:rPr lang="vi-VN" smtClean="0"/>
              <a:t>20/09/2023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378701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20/09/2023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418984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CD8C8-4B29-46D1-A928-E9FBC53719A6}" type="datetimeFigureOut">
              <a:rPr lang="vi-VN" smtClean="0"/>
              <a:t>20/09/2023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CD57AD3-7411-4717-9313-7BB2E7F06AAF}" type="slidenum">
              <a:rPr lang="vi-VN" smtClean="0"/>
              <a:t>‹#›</a:t>
            </a:fld>
            <a:endParaRPr lang="vi-VN"/>
          </a:p>
        </p:txBody>
      </p:sp>
    </p:spTree>
    <p:extLst>
      <p:ext uri="{BB962C8B-B14F-4D97-AF65-F5344CB8AC3E}">
        <p14:creationId xmlns:p14="http://schemas.microsoft.com/office/powerpoint/2010/main" val="28015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D8C8-4B29-46D1-A928-E9FBC53719A6}" type="datetimeFigureOut">
              <a:rPr lang="vi-VN" smtClean="0"/>
              <a:t>20/09/2023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57AD3-7411-4717-9313-7BB2E7F06AAF}" type="slidenum">
              <a:rPr lang="vi-VN" smtClean="0"/>
              <a:t>‹#›</a:t>
            </a:fld>
            <a:endParaRPr lang="vi-VN"/>
          </a:p>
        </p:txBody>
      </p:sp>
    </p:spTree>
    <p:extLst>
      <p:ext uri="{BB962C8B-B14F-4D97-AF65-F5344CB8AC3E}">
        <p14:creationId xmlns:p14="http://schemas.microsoft.com/office/powerpoint/2010/main" val="342588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7.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9.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4.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22.pn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4.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gif"/><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2.wav"/><Relationship Id="rId7"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slide" Target="slide4.xml"/><Relationship Id="rId4" Type="http://schemas.openxmlformats.org/officeDocument/2006/relationships/image" Target="../media/image1.gi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6" name="TextBox 5"/>
          <p:cNvSpPr txBox="1"/>
          <p:nvPr/>
        </p:nvSpPr>
        <p:spPr>
          <a:xfrm>
            <a:off x="21966" y="3091118"/>
            <a:ext cx="8879417" cy="2531325"/>
          </a:xfrm>
          <a:prstGeom prst="rect">
            <a:avLst/>
          </a:prstGeom>
          <a:noFill/>
        </p:spPr>
        <p:txBody>
          <a:bodyPr wrap="none" rtlCol="0">
            <a:prstTxWarp prst="textArchUp">
              <a:avLst/>
            </a:prstTxWarp>
            <a:spAutoFit/>
          </a:bodyPr>
          <a:lstStyle/>
          <a:p>
            <a:pPr algn="ctr"/>
            <a:r>
              <a:rPr lang="vi-VN" sz="4500" b="1" dirty="0" smtClean="0">
                <a:solidFill>
                  <a:srgbClr val="FF0000"/>
                </a:solidFill>
                <a:latin typeface="Times New Roman" pitchFamily="18" charset="0"/>
                <a:cs typeface="Times New Roman" pitchFamily="18" charset="0"/>
              </a:rPr>
              <a:t>  </a:t>
            </a:r>
            <a:r>
              <a:rPr lang="en-US" sz="4500" b="1" dirty="0" smtClean="0">
                <a:solidFill>
                  <a:srgbClr val="FF0000"/>
                </a:solidFill>
                <a:latin typeface="Times New Roman" pitchFamily="18" charset="0"/>
                <a:cs typeface="Times New Roman" pitchFamily="18" charset="0"/>
              </a:rPr>
              <a:t>BÉ VỚI AN TOÀN GIAO THÔNG</a:t>
            </a:r>
            <a:endParaRPr lang="vi-VN" sz="4500" b="1" dirty="0">
              <a:solidFill>
                <a:srgbClr val="FF0000"/>
              </a:solidFill>
              <a:latin typeface="Times New Roman" pitchFamily="18" charset="0"/>
              <a:cs typeface="Times New Roman" pitchFamily="18" charset="0"/>
            </a:endParaRPr>
          </a:p>
        </p:txBody>
      </p:sp>
      <p:sp>
        <p:nvSpPr>
          <p:cNvPr id="3" name="TextBox 2"/>
          <p:cNvSpPr txBox="1"/>
          <p:nvPr/>
        </p:nvSpPr>
        <p:spPr>
          <a:xfrm>
            <a:off x="2339752" y="548680"/>
            <a:ext cx="5173620" cy="830997"/>
          </a:xfrm>
          <a:prstGeom prst="rect">
            <a:avLst/>
          </a:prstGeom>
          <a:noFill/>
        </p:spPr>
        <p:txBody>
          <a:bodyPr wrap="square" rtlCol="0">
            <a:spAutoFit/>
          </a:bodyPr>
          <a:lstStyle/>
          <a:p>
            <a:pPr algn="ctr"/>
            <a:r>
              <a:rPr lang="vi-VN" sz="2400" b="1" dirty="0" smtClean="0">
                <a:latin typeface="+mj-lt"/>
              </a:rPr>
              <a:t>UBND HUYỆN </a:t>
            </a:r>
            <a:r>
              <a:rPr lang="en-US" sz="2400" b="1" dirty="0" smtClean="0">
                <a:latin typeface="+mj-lt"/>
              </a:rPr>
              <a:t>AN DƯƠNG</a:t>
            </a:r>
            <a:endParaRPr lang="vi-VN" sz="2400" b="1" dirty="0" smtClean="0">
              <a:latin typeface="+mj-lt"/>
            </a:endParaRPr>
          </a:p>
          <a:p>
            <a:pPr algn="ctr"/>
            <a:r>
              <a:rPr lang="vi-VN" sz="2400" b="1" dirty="0" smtClean="0">
                <a:latin typeface="+mj-lt"/>
              </a:rPr>
              <a:t>TRƯỜNG MẦM NON </a:t>
            </a:r>
            <a:r>
              <a:rPr lang="en-US" sz="2400" b="1" dirty="0" smtClean="0">
                <a:latin typeface="+mj-lt"/>
              </a:rPr>
              <a:t>LÊ LỢI</a:t>
            </a:r>
            <a:endParaRPr lang="en-US" sz="2400" b="1" dirty="0">
              <a:latin typeface="+mj-lt"/>
            </a:endParaRPr>
          </a:p>
        </p:txBody>
      </p:sp>
      <p:sp>
        <p:nvSpPr>
          <p:cNvPr id="7" name="TextBox 6"/>
          <p:cNvSpPr txBox="1"/>
          <p:nvPr/>
        </p:nvSpPr>
        <p:spPr>
          <a:xfrm>
            <a:off x="611561" y="1772816"/>
            <a:ext cx="8136904" cy="769441"/>
          </a:xfrm>
          <a:prstGeom prst="rect">
            <a:avLst/>
          </a:prstGeom>
          <a:noFill/>
        </p:spPr>
        <p:txBody>
          <a:bodyPr wrap="square" rtlCol="0">
            <a:spAutoFit/>
          </a:bodyPr>
          <a:lstStyle/>
          <a:p>
            <a:r>
              <a:rPr lang="vi-VN" sz="4400" dirty="0" smtClean="0"/>
              <a:t>  HOẠT ĐỘNG TRẢI NGHIỆM</a:t>
            </a:r>
            <a:endParaRPr lang="en-US" sz="4400" dirty="0"/>
          </a:p>
        </p:txBody>
      </p:sp>
      <p:pic>
        <p:nvPicPr>
          <p:cNvPr id="9" name="Picture 8"/>
          <p:cNvPicPr>
            <a:picLocks noChangeAspect="1"/>
          </p:cNvPicPr>
          <p:nvPr/>
        </p:nvPicPr>
        <p:blipFill>
          <a:blip r:embed="rId3"/>
          <a:stretch>
            <a:fillRect/>
          </a:stretch>
        </p:blipFill>
        <p:spPr>
          <a:xfrm>
            <a:off x="1819840" y="3429000"/>
            <a:ext cx="4956478" cy="2213040"/>
          </a:xfrm>
          <a:prstGeom prst="rect">
            <a:avLst/>
          </a:prstGeom>
        </p:spPr>
      </p:pic>
      <p:sp>
        <p:nvSpPr>
          <p:cNvPr id="10" name="TextBox 9"/>
          <p:cNvSpPr txBox="1"/>
          <p:nvPr/>
        </p:nvSpPr>
        <p:spPr>
          <a:xfrm>
            <a:off x="5652120" y="5929545"/>
            <a:ext cx="2664296" cy="477054"/>
          </a:xfrm>
          <a:prstGeom prst="rect">
            <a:avLst/>
          </a:prstGeom>
          <a:noFill/>
        </p:spPr>
        <p:txBody>
          <a:bodyPr wrap="square" rtlCol="0">
            <a:spAutoFit/>
          </a:bodyPr>
          <a:lstStyle/>
          <a:p>
            <a:r>
              <a:rPr lang="en-US" sz="2500" b="1" i="1" dirty="0" smtClean="0">
                <a:latin typeface="Times New Roman" panose="02020603050405020304" pitchFamily="18" charset="0"/>
                <a:cs typeface="Times New Roman" panose="02020603050405020304" pitchFamily="18" charset="0"/>
              </a:rPr>
              <a:t>GV: VŨ THỊ VÓC</a:t>
            </a:r>
            <a:endParaRPr lang="en-US" sz="25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23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6: Biển báo hiệu nào cấm đi thẳng?</a:t>
            </a:r>
            <a:endParaRPr lang="en-US" sz="4000" b="1">
              <a:solidFill>
                <a:srgbClr val="4F81BD">
                  <a:lumMod val="50000"/>
                </a:srgbClr>
              </a:solidFill>
              <a:latin typeface="Times New Roman" pitchFamily="18" charset="0"/>
              <a:cs typeface="Times New Roman" pitchFamily="18" charset="0"/>
            </a:endParaRPr>
          </a:p>
        </p:txBody>
      </p:sp>
      <p:pic>
        <p:nvPicPr>
          <p:cNvPr id="6146" name="Picture 2" descr="Biển báo cấm đi thẳ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42" y="2557654"/>
            <a:ext cx="1964510" cy="196451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ển báo cấm – Ý nghĩa từng lo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964" y="2681929"/>
            <a:ext cx="1840235" cy="18402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ển báo cấ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442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7</a:t>
            </a:r>
            <a:r>
              <a:rPr lang="en-US" sz="4000" b="1" smtClean="0">
                <a:solidFill>
                  <a:srgbClr val="4F81BD">
                    <a:lumMod val="50000"/>
                  </a:srgbClr>
                </a:solidFill>
                <a:latin typeface="Times New Roman" pitchFamily="18" charset="0"/>
                <a:cs typeface="Times New Roman" pitchFamily="18" charset="0"/>
              </a:rPr>
              <a:t>: Đâu là biển báo cấm đi ngược chiều?</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cấ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185" b="9400"/>
          <a:stretch/>
        </p:blipFill>
        <p:spPr bwMode="auto">
          <a:xfrm>
            <a:off x="6516216" y="2641031"/>
            <a:ext cx="1944216" cy="18811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Biển báo giao thông: 66 biển báo cấm mới nhất 20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7" y="2376949"/>
            <a:ext cx="2094549" cy="2094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0523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8: Đâu là biển báo đường dành cho người đi bộ?</a:t>
            </a:r>
            <a:endParaRPr lang="en-US" sz="4000" b="1">
              <a:solidFill>
                <a:srgbClr val="4F81BD">
                  <a:lumMod val="50000"/>
                </a:srgbClr>
              </a:solidFill>
              <a:latin typeface="Times New Roman" pitchFamily="18" charset="0"/>
              <a:cs typeface="Times New Roman" pitchFamily="18" charset="0"/>
            </a:endParaRPr>
          </a:p>
        </p:txBody>
      </p:sp>
      <p:pic>
        <p:nvPicPr>
          <p:cNvPr id="8194" name="Picture 2" descr="Biển báo Đường dành cho người đi b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418975"/>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cấ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3" y="2418975"/>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ác loại biển báo khi tham gia giao thông nhất định phải biết"/>
          <p:cNvPicPr>
            <a:picLocks noChangeAspect="1" noChangeArrowheads="1"/>
          </p:cNvPicPr>
          <p:nvPr/>
        </p:nvPicPr>
        <p:blipFill rotWithShape="1">
          <a:blip r:embed="rId7">
            <a:extLst>
              <a:ext uri="{28A0092B-C50C-407E-A947-70E740481C1C}">
                <a14:useLocalDpi xmlns:a14="http://schemas.microsoft.com/office/drawing/2010/main" val="0"/>
              </a:ext>
            </a:extLst>
          </a:blip>
          <a:srcRect l="30951" r="30966" b="50000"/>
          <a:stretch/>
        </p:blipFill>
        <p:spPr bwMode="auto">
          <a:xfrm>
            <a:off x="3754760" y="2587058"/>
            <a:ext cx="2090280" cy="192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25188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9</a:t>
            </a:r>
            <a:r>
              <a:rPr lang="en-US" sz="4000" b="1" smtClean="0">
                <a:solidFill>
                  <a:srgbClr val="4F81BD">
                    <a:lumMod val="50000"/>
                  </a:srgbClr>
                </a:solidFill>
                <a:latin typeface="Times New Roman" pitchFamily="18" charset="0"/>
                <a:cs typeface="Times New Roman" pitchFamily="18" charset="0"/>
              </a:rPr>
              <a:t>: Biển nào cấm dùng và đỗ xe?</a:t>
            </a:r>
            <a:endParaRPr lang="en-US" sz="4000" b="1">
              <a:solidFill>
                <a:srgbClr val="4F81BD">
                  <a:lumMod val="50000"/>
                </a:srgbClr>
              </a:solidFill>
              <a:latin typeface="Times New Roman" pitchFamily="18" charset="0"/>
              <a:cs typeface="Times New Roman" pitchFamily="18" charset="0"/>
            </a:endParaRPr>
          </a:p>
        </p:txBody>
      </p:sp>
      <p:pic>
        <p:nvPicPr>
          <p:cNvPr id="6" name="Picture 4" descr="Biển cấm đi ngược chiều - Thiết Bị An Toàn Giao Thô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1" y="22945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giao thông: 66 biển báo cấm mới nhất 2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122" y="2415902"/>
            <a:ext cx="1883511" cy="188351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Biển báo Cấm đi xe đạ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398173"/>
            <a:ext cx="2461196" cy="2043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1080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10: Biển nào sau đây là biển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10242" name="Picture 2" descr="Biển báo giao thông cấm người đi bộ | Biển báo giao thông"/>
          <p:cNvPicPr>
            <a:picLocks noChangeAspect="1" noChangeArrowheads="1"/>
          </p:cNvPicPr>
          <p:nvPr/>
        </p:nvPicPr>
        <p:blipFill rotWithShape="1">
          <a:blip r:embed="rId5">
            <a:extLst>
              <a:ext uri="{28A0092B-C50C-407E-A947-70E740481C1C}">
                <a14:useLocalDpi xmlns:a14="http://schemas.microsoft.com/office/drawing/2010/main" val="0"/>
              </a:ext>
            </a:extLst>
          </a:blip>
          <a:srcRect l="16004" t="24478" r="9014"/>
          <a:stretch/>
        </p:blipFill>
        <p:spPr bwMode="auto">
          <a:xfrm>
            <a:off x="683568" y="2428530"/>
            <a:ext cx="2622650" cy="2584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ển báo Đường dành cho người đi bộ"/>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090" y="2410994"/>
            <a:ext cx="2708994" cy="224971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iển cấm ô tô - Biển báo cấm số hiệu 103a - Luật giao thông đường bộ, các biển  báo giao thô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4157" y="2514429"/>
            <a:ext cx="2146275" cy="2146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7651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2" y="0"/>
            <a:ext cx="9131643" cy="6858000"/>
          </a:xfrm>
          <a:prstGeom prst="rect">
            <a:avLst/>
          </a:prstGeom>
        </p:spPr>
      </p:pic>
      <p:sp>
        <p:nvSpPr>
          <p:cNvPr id="2" name="TextBox 1"/>
          <p:cNvSpPr txBox="1"/>
          <p:nvPr/>
        </p:nvSpPr>
        <p:spPr>
          <a:xfrm flipH="1">
            <a:off x="797942"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11: Khi lên xuống xe ô tô bé phải làm như thế nào?</a:t>
            </a:r>
            <a:endParaRPr lang="en-US" sz="4000" b="1">
              <a:solidFill>
                <a:srgbClr val="4F81BD">
                  <a:lumMod val="50000"/>
                </a:srgbClr>
              </a:solidFill>
              <a:latin typeface="Times New Roman" pitchFamily="18" charset="0"/>
              <a:cs typeface="Times New Roman" pitchFamily="18" charset="0"/>
            </a:endParaRPr>
          </a:p>
        </p:txBody>
      </p:sp>
      <p:sp>
        <p:nvSpPr>
          <p:cNvPr id="6" name="Flowchart: Process 5"/>
          <p:cNvSpPr/>
          <p:nvPr/>
        </p:nvSpPr>
        <p:spPr>
          <a:xfrm>
            <a:off x="2627784" y="5589239"/>
            <a:ext cx="2448272" cy="648072"/>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Times New Roman" pitchFamily="18" charset="0"/>
                <a:cs typeface="Times New Roman" pitchFamily="18" charset="0"/>
              </a:rPr>
              <a:t>ĐÁP ÁN</a:t>
            </a:r>
            <a:endParaRPr lang="vi-VN" sz="3000" b="1" dirty="0">
              <a:solidFill>
                <a:srgbClr val="FFFF00"/>
              </a:solidFill>
              <a:latin typeface="Times New Roman" pitchFamily="18" charset="0"/>
              <a:cs typeface="Times New Roman" pitchFamily="18" charset="0"/>
            </a:endParaRPr>
          </a:p>
        </p:txBody>
      </p:sp>
      <p:sp>
        <p:nvSpPr>
          <p:cNvPr id="7" name="TextBox 6"/>
          <p:cNvSpPr txBox="1"/>
          <p:nvPr/>
        </p:nvSpPr>
        <p:spPr>
          <a:xfrm>
            <a:off x="899925" y="2537822"/>
            <a:ext cx="6883616" cy="1015663"/>
          </a:xfrm>
          <a:prstGeom prst="rect">
            <a:avLst/>
          </a:prstGeom>
          <a:noFill/>
        </p:spPr>
        <p:txBody>
          <a:bodyPr wrap="none" rtlCol="0">
            <a:spAutoFit/>
          </a:bodyPr>
          <a:lstStyle/>
          <a:p>
            <a:pPr marL="514350" indent="-514350">
              <a:buFontTx/>
              <a:buAutoNum type="arabicPeriod"/>
            </a:pPr>
            <a:r>
              <a:rPr lang="en-US" sz="3000" b="1" smtClean="0">
                <a:solidFill>
                  <a:prstClr val="black"/>
                </a:solidFill>
                <a:latin typeface="Times New Roman" pitchFamily="18" charset="0"/>
                <a:cs typeface="Times New Roman" pitchFamily="18" charset="0"/>
              </a:rPr>
              <a:t>Đợi xe dừng lại, quan sát không chen </a:t>
            </a:r>
          </a:p>
          <a:p>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lẫn xô đẩy xuống xe từ từ.</a:t>
            </a:r>
            <a:endParaRPr lang="vi-VN" sz="3000" b="1">
              <a:solidFill>
                <a:prstClr val="black"/>
              </a:solidFill>
              <a:latin typeface="Times New Roman" pitchFamily="18" charset="0"/>
              <a:cs typeface="Times New Roman" pitchFamily="18" charset="0"/>
            </a:endParaRPr>
          </a:p>
        </p:txBody>
      </p:sp>
      <p:sp>
        <p:nvSpPr>
          <p:cNvPr id="8" name="TextBox 7"/>
          <p:cNvSpPr txBox="1"/>
          <p:nvPr/>
        </p:nvSpPr>
        <p:spPr>
          <a:xfrm>
            <a:off x="899924" y="3573016"/>
            <a:ext cx="6956969" cy="1015663"/>
          </a:xfrm>
          <a:prstGeom prst="rect">
            <a:avLst/>
          </a:prstGeom>
          <a:noFill/>
        </p:spPr>
        <p:txBody>
          <a:bodyPr wrap="none" rtlCol="0">
            <a:spAutoFit/>
          </a:bodyPr>
          <a:lstStyle/>
          <a:p>
            <a:pPr lvl="0"/>
            <a:r>
              <a:rPr lang="en-US" sz="3000" b="1">
                <a:solidFill>
                  <a:prstClr val="black"/>
                </a:solidFill>
                <a:latin typeface="Times New Roman" pitchFamily="18" charset="0"/>
                <a:cs typeface="Times New Roman" pitchFamily="18" charset="0"/>
              </a:rPr>
              <a:t>2. </a:t>
            </a:r>
            <a:r>
              <a:rPr lang="en-US" sz="3000" b="1" smtClean="0">
                <a:solidFill>
                  <a:prstClr val="black"/>
                </a:solidFill>
                <a:latin typeface="Times New Roman" pitchFamily="18" charset="0"/>
                <a:cs typeface="Times New Roman" pitchFamily="18" charset="0"/>
              </a:rPr>
              <a:t>Xô đẩy, chen lẫn, nhảy vội vàng xuống </a:t>
            </a:r>
          </a:p>
          <a:p>
            <a:pPr lvl="0"/>
            <a:r>
              <a:rPr lang="en-US" sz="3000" b="1">
                <a:solidFill>
                  <a:prstClr val="black"/>
                </a:solidFill>
                <a:latin typeface="Times New Roman" pitchFamily="18" charset="0"/>
                <a:cs typeface="Times New Roman" pitchFamily="18" charset="0"/>
              </a:rPr>
              <a:t> </a:t>
            </a:r>
            <a:r>
              <a:rPr lang="en-US" sz="3000" b="1" smtClean="0">
                <a:solidFill>
                  <a:prstClr val="black"/>
                </a:solidFill>
                <a:latin typeface="Times New Roman" pitchFamily="18" charset="0"/>
                <a:cs typeface="Times New Roman" pitchFamily="18" charset="0"/>
              </a:rPr>
              <a:t>   xe khi xe chưa dừng lại.</a:t>
            </a:r>
            <a:endParaRPr lang="vi-VN" sz="3000" b="1">
              <a:solidFill>
                <a:prstClr val="black"/>
              </a:solidFill>
              <a:latin typeface="Times New Roman" pitchFamily="18" charset="0"/>
              <a:cs typeface="Times New Roman" pitchFamily="18" charset="0"/>
            </a:endParaRPr>
          </a:p>
        </p:txBody>
      </p:sp>
      <p:sp>
        <p:nvSpPr>
          <p:cNvPr id="9" name="Left Arrow 8">
            <a:hlinkClick r:id="" action="ppaction://noaction"/>
          </p:cNvPr>
          <p:cNvSpPr/>
          <p:nvPr/>
        </p:nvSpPr>
        <p:spPr>
          <a:xfrm>
            <a:off x="5998178" y="5337211"/>
            <a:ext cx="2435348" cy="1152127"/>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solidFill>
                <a:latin typeface="Times New Roman" pitchFamily="18" charset="0"/>
                <a:cs typeface="Times New Roman" pitchFamily="18" charset="0"/>
              </a:rPr>
              <a:t>QUAY LẠI</a:t>
            </a:r>
            <a:endParaRPr lang="vi-VN" sz="25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90891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71598" y="1206570"/>
            <a:ext cx="7200801" cy="3170099"/>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GỒM BA PHẦN THI</a:t>
            </a:r>
          </a:p>
          <a:p>
            <a:pPr algn="ctr"/>
            <a:endParaRPr lang="en-US" sz="4000" b="1" smtClean="0">
              <a:solidFill>
                <a:srgbClr val="FF0000"/>
              </a:solidFill>
              <a:latin typeface="Times New Roman" pitchFamily="18" charset="0"/>
              <a:cs typeface="Times New Roman" pitchFamily="18" charset="0"/>
            </a:endParaRPr>
          </a:p>
          <a:p>
            <a:pPr marL="400050" indent="-400050">
              <a:buAutoNum type="romanUcPeriod"/>
            </a:pPr>
            <a:r>
              <a:rPr lang="en-US" sz="4000" b="1" smtClean="0">
                <a:solidFill>
                  <a:srgbClr val="FF0000"/>
                </a:solidFill>
                <a:latin typeface="Times New Roman" pitchFamily="18" charset="0"/>
                <a:cs typeface="Times New Roman" pitchFamily="18" charset="0"/>
              </a:rPr>
              <a:t>Phần thi: Đồng diễn</a:t>
            </a:r>
          </a:p>
          <a:p>
            <a:r>
              <a:rPr lang="en-US" sz="4000" b="1" smtClean="0">
                <a:solidFill>
                  <a:srgbClr val="FF0000"/>
                </a:solidFill>
                <a:latin typeface="Times New Roman" pitchFamily="18" charset="0"/>
                <a:cs typeface="Times New Roman" pitchFamily="18" charset="0"/>
              </a:rPr>
              <a:t>II. Phần thi: Hiểu biết của bé.</a:t>
            </a:r>
          </a:p>
          <a:p>
            <a:r>
              <a:rPr lang="en-US" sz="4000" b="1" smtClean="0">
                <a:solidFill>
                  <a:srgbClr val="FF0000"/>
                </a:solidFill>
                <a:latin typeface="Times New Roman" pitchFamily="18" charset="0"/>
                <a:cs typeface="Times New Roman" pitchFamily="18" charset="0"/>
              </a:rPr>
              <a:t>III. Phần thi: Năng khiếu.</a:t>
            </a:r>
          </a:p>
        </p:txBody>
      </p:sp>
    </p:spTree>
    <p:extLst>
      <p:ext uri="{BB962C8B-B14F-4D97-AF65-F5344CB8AC3E}">
        <p14:creationId xmlns:p14="http://schemas.microsoft.com/office/powerpoint/2010/main" val="336574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611558" y="1206570"/>
            <a:ext cx="7776865" cy="3785652"/>
          </a:xfrm>
          <a:prstGeom prst="rect">
            <a:avLst/>
          </a:prstGeom>
          <a:noFill/>
        </p:spPr>
        <p:txBody>
          <a:bodyPr wrap="square" rtlCol="0">
            <a:spAutoFit/>
          </a:bodyPr>
          <a:lstStyle/>
          <a:p>
            <a:pPr algn="ctr"/>
            <a:r>
              <a:rPr lang="en-US" sz="7000" b="1" u="sng">
                <a:solidFill>
                  <a:srgbClr val="FF0000"/>
                </a:solidFill>
                <a:latin typeface="Times New Roman" pitchFamily="18" charset="0"/>
                <a:cs typeface="Times New Roman" pitchFamily="18" charset="0"/>
              </a:rPr>
              <a:t>CÂU HỎI</a:t>
            </a:r>
            <a:r>
              <a:rPr lang="en-US" sz="7000" b="1" u="sng" smtClean="0">
                <a:solidFill>
                  <a:srgbClr val="FF0000"/>
                </a:solidFill>
                <a:latin typeface="Times New Roman" pitchFamily="18" charset="0"/>
                <a:cs typeface="Times New Roman" pitchFamily="18" charset="0"/>
              </a:rPr>
              <a:t>:</a:t>
            </a:r>
          </a:p>
          <a:p>
            <a:pPr algn="ctr"/>
            <a:r>
              <a:rPr lang="en-US" sz="7000" b="1" u="sng" smtClean="0">
                <a:solidFill>
                  <a:srgbClr val="FF0000"/>
                </a:solidFill>
                <a:latin typeface="Times New Roman" pitchFamily="18" charset="0"/>
                <a:cs typeface="Times New Roman" pitchFamily="18" charset="0"/>
              </a:rPr>
              <a:t> </a:t>
            </a:r>
            <a:endParaRPr lang="en-US" sz="7000" b="1" u="sng">
              <a:solidFill>
                <a:srgbClr val="FF0000"/>
              </a:solidFill>
              <a:latin typeface="Times New Roman" pitchFamily="18" charset="0"/>
              <a:cs typeface="Times New Roman" pitchFamily="18" charset="0"/>
            </a:endParaRPr>
          </a:p>
          <a:p>
            <a:pPr algn="ctr"/>
            <a:r>
              <a:rPr lang="en-US" sz="5000" b="1">
                <a:solidFill>
                  <a:srgbClr val="002060"/>
                </a:solidFill>
                <a:latin typeface="Times New Roman" pitchFamily="18" charset="0"/>
                <a:cs typeface="Times New Roman" pitchFamily="18" charset="0"/>
              </a:rPr>
              <a:t>DÀNH CHO TRẺ </a:t>
            </a:r>
            <a:r>
              <a:rPr lang="en-US" sz="5000" b="1" smtClean="0">
                <a:solidFill>
                  <a:srgbClr val="002060"/>
                </a:solidFill>
                <a:latin typeface="Times New Roman" pitchFamily="18" charset="0"/>
                <a:cs typeface="Times New Roman" pitchFamily="18" charset="0"/>
              </a:rPr>
              <a:t>4 </a:t>
            </a:r>
            <a:r>
              <a:rPr lang="en-US" sz="5000" b="1">
                <a:solidFill>
                  <a:srgbClr val="002060"/>
                </a:solidFill>
                <a:latin typeface="Times New Roman" pitchFamily="18" charset="0"/>
                <a:cs typeface="Times New Roman" pitchFamily="18" charset="0"/>
              </a:rPr>
              <a:t>TUỔI</a:t>
            </a:r>
          </a:p>
          <a:p>
            <a:pPr algn="ctr"/>
            <a:r>
              <a:rPr lang="en-US" sz="5000" b="1">
                <a:solidFill>
                  <a:srgbClr val="002060"/>
                </a:solidFill>
                <a:latin typeface="Times New Roman" pitchFamily="18" charset="0"/>
                <a:cs typeface="Times New Roman" pitchFamily="18" charset="0"/>
              </a:rPr>
              <a:t>GỒM 10 CÂU HỎI</a:t>
            </a:r>
          </a:p>
        </p:txBody>
      </p:sp>
    </p:spTree>
    <p:extLst>
      <p:ext uri="{BB962C8B-B14F-4D97-AF65-F5344CB8AC3E}">
        <p14:creationId xmlns:p14="http://schemas.microsoft.com/office/powerpoint/2010/main" val="848354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Connector 17">
            <a:hlinkClick r:id="rId2" action="ppaction://hlinksldjump"/>
          </p:cNvPr>
          <p:cNvSpPr/>
          <p:nvPr/>
        </p:nvSpPr>
        <p:spPr>
          <a:xfrm>
            <a:off x="6879367" y="364674"/>
            <a:ext cx="1728192" cy="165618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latin typeface="Times New Roman" pitchFamily="18" charset="0"/>
                <a:cs typeface="Times New Roman" pitchFamily="18" charset="0"/>
              </a:rPr>
              <a:t>CÂU: 4</a:t>
            </a:r>
            <a:endParaRPr lang="vi-VN" sz="2500" b="1">
              <a:solidFill>
                <a:srgbClr val="FFFF00"/>
              </a:solidFill>
              <a:latin typeface="Times New Roman" pitchFamily="18" charset="0"/>
              <a:cs typeface="Times New Roman" pitchFamily="18" charset="0"/>
            </a:endParaRPr>
          </a:p>
        </p:txBody>
      </p:sp>
      <p:sp>
        <p:nvSpPr>
          <p:cNvPr id="19" name="Flowchart: Connector 18">
            <a:hlinkClick r:id="rId3" action="ppaction://hlinksldjump"/>
          </p:cNvPr>
          <p:cNvSpPr/>
          <p:nvPr/>
        </p:nvSpPr>
        <p:spPr>
          <a:xfrm>
            <a:off x="323528" y="404664"/>
            <a:ext cx="1728192" cy="16561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a:t>
            </a:r>
            <a:endParaRPr lang="vi-VN" sz="2500" b="1">
              <a:solidFill>
                <a:prstClr val="white"/>
              </a:solidFill>
              <a:latin typeface="Times New Roman" pitchFamily="18" charset="0"/>
              <a:cs typeface="Times New Roman" pitchFamily="18" charset="0"/>
            </a:endParaRPr>
          </a:p>
        </p:txBody>
      </p:sp>
      <p:sp>
        <p:nvSpPr>
          <p:cNvPr id="20" name="Flowchart: Connector 19">
            <a:hlinkClick r:id="rId4" action="ppaction://hlinksldjump"/>
          </p:cNvPr>
          <p:cNvSpPr/>
          <p:nvPr/>
        </p:nvSpPr>
        <p:spPr>
          <a:xfrm>
            <a:off x="2519089" y="350371"/>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2</a:t>
            </a:r>
            <a:endParaRPr lang="vi-VN" sz="2500" b="1">
              <a:solidFill>
                <a:prstClr val="white"/>
              </a:solidFill>
              <a:latin typeface="Times New Roman" pitchFamily="18" charset="0"/>
              <a:cs typeface="Times New Roman" pitchFamily="18" charset="0"/>
            </a:endParaRPr>
          </a:p>
        </p:txBody>
      </p:sp>
      <p:sp>
        <p:nvSpPr>
          <p:cNvPr id="21" name="Flowchart: Connector 20">
            <a:hlinkClick r:id="rId5" action="ppaction://hlinksldjump"/>
          </p:cNvPr>
          <p:cNvSpPr/>
          <p:nvPr/>
        </p:nvSpPr>
        <p:spPr>
          <a:xfrm>
            <a:off x="4644008" y="289451"/>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latin typeface="Times New Roman" pitchFamily="18" charset="0"/>
                <a:cs typeface="Times New Roman" pitchFamily="18" charset="0"/>
              </a:rPr>
              <a:t>CÂU: 3</a:t>
            </a:r>
            <a:endParaRPr lang="vi-VN" sz="2500" b="1">
              <a:solidFill>
                <a:srgbClr val="FF0000"/>
              </a:solidFill>
              <a:latin typeface="Times New Roman" pitchFamily="18" charset="0"/>
              <a:cs typeface="Times New Roman" pitchFamily="18" charset="0"/>
            </a:endParaRPr>
          </a:p>
        </p:txBody>
      </p:sp>
      <p:sp>
        <p:nvSpPr>
          <p:cNvPr id="22" name="Flowchart: Connector 21">
            <a:hlinkClick r:id="rId6" action="ppaction://hlinksldjump"/>
          </p:cNvPr>
          <p:cNvSpPr/>
          <p:nvPr/>
        </p:nvSpPr>
        <p:spPr>
          <a:xfrm>
            <a:off x="6804248" y="2836474"/>
            <a:ext cx="1728192" cy="1656184"/>
          </a:xfrm>
          <a:prstGeom prst="flowChart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8</a:t>
            </a:r>
            <a:endParaRPr lang="vi-VN" sz="2500" b="1">
              <a:solidFill>
                <a:prstClr val="white"/>
              </a:solidFill>
              <a:latin typeface="Times New Roman" pitchFamily="18" charset="0"/>
              <a:cs typeface="Times New Roman" pitchFamily="18" charset="0"/>
            </a:endParaRPr>
          </a:p>
        </p:txBody>
      </p:sp>
      <p:sp>
        <p:nvSpPr>
          <p:cNvPr id="23" name="Flowchart: Connector 22">
            <a:hlinkClick r:id="rId7" action="ppaction://hlinksldjump"/>
          </p:cNvPr>
          <p:cNvSpPr/>
          <p:nvPr/>
        </p:nvSpPr>
        <p:spPr>
          <a:xfrm>
            <a:off x="539552" y="2852936"/>
            <a:ext cx="1728192" cy="1656184"/>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a:t>
            </a:r>
            <a:r>
              <a:rPr lang="en-US" sz="2500" b="1" smtClean="0">
                <a:solidFill>
                  <a:srgbClr val="002060"/>
                </a:solidFill>
                <a:latin typeface="Times New Roman" pitchFamily="18" charset="0"/>
                <a:cs typeface="Times New Roman" pitchFamily="18" charset="0"/>
              </a:rPr>
              <a:t>5</a:t>
            </a:r>
            <a:endParaRPr lang="vi-VN" sz="2500" b="1">
              <a:solidFill>
                <a:srgbClr val="002060"/>
              </a:solidFill>
              <a:latin typeface="Times New Roman" pitchFamily="18" charset="0"/>
              <a:cs typeface="Times New Roman" pitchFamily="18" charset="0"/>
            </a:endParaRPr>
          </a:p>
        </p:txBody>
      </p:sp>
      <p:sp>
        <p:nvSpPr>
          <p:cNvPr id="24" name="Flowchart: Connector 23">
            <a:hlinkClick r:id="rId8" action="ppaction://hlinksldjump"/>
          </p:cNvPr>
          <p:cNvSpPr/>
          <p:nvPr/>
        </p:nvSpPr>
        <p:spPr>
          <a:xfrm>
            <a:off x="2555776" y="2852936"/>
            <a:ext cx="1728192" cy="16561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6</a:t>
            </a:r>
            <a:endParaRPr lang="vi-VN" sz="2500" b="1">
              <a:solidFill>
                <a:prstClr val="white"/>
              </a:solidFill>
              <a:latin typeface="Times New Roman" pitchFamily="18" charset="0"/>
              <a:cs typeface="Times New Roman" pitchFamily="18" charset="0"/>
            </a:endParaRPr>
          </a:p>
        </p:txBody>
      </p:sp>
      <p:sp>
        <p:nvSpPr>
          <p:cNvPr id="25" name="Flowchart: Connector 24">
            <a:hlinkClick r:id="rId9" action="ppaction://hlinksldjump"/>
          </p:cNvPr>
          <p:cNvSpPr/>
          <p:nvPr/>
        </p:nvSpPr>
        <p:spPr>
          <a:xfrm>
            <a:off x="4644008" y="2852936"/>
            <a:ext cx="1728192" cy="16561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7</a:t>
            </a:r>
            <a:endParaRPr lang="vi-VN" sz="2500" b="1">
              <a:solidFill>
                <a:prstClr val="white"/>
              </a:solidFill>
              <a:latin typeface="Times New Roman" pitchFamily="18" charset="0"/>
              <a:cs typeface="Times New Roman" pitchFamily="18" charset="0"/>
            </a:endParaRPr>
          </a:p>
        </p:txBody>
      </p:sp>
      <p:sp>
        <p:nvSpPr>
          <p:cNvPr id="27" name="Flowchart: Connector 26">
            <a:hlinkClick r:id="rId10" action="ppaction://hlinksldjump"/>
          </p:cNvPr>
          <p:cNvSpPr/>
          <p:nvPr/>
        </p:nvSpPr>
        <p:spPr>
          <a:xfrm>
            <a:off x="1677689" y="4919185"/>
            <a:ext cx="1728192" cy="165618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002060"/>
                </a:solidFill>
                <a:latin typeface="Times New Roman" pitchFamily="18" charset="0"/>
                <a:cs typeface="Times New Roman" pitchFamily="18" charset="0"/>
              </a:rPr>
              <a:t>CÂU: 9</a:t>
            </a:r>
            <a:endParaRPr lang="vi-VN" sz="2500" b="1">
              <a:solidFill>
                <a:srgbClr val="002060"/>
              </a:solidFill>
              <a:latin typeface="Times New Roman" pitchFamily="18" charset="0"/>
              <a:cs typeface="Times New Roman" pitchFamily="18" charset="0"/>
            </a:endParaRPr>
          </a:p>
        </p:txBody>
      </p:sp>
      <p:sp>
        <p:nvSpPr>
          <p:cNvPr id="29" name="Flowchart: Connector 28">
            <a:hlinkClick r:id="rId11" action="ppaction://hlinksldjump"/>
          </p:cNvPr>
          <p:cNvSpPr/>
          <p:nvPr/>
        </p:nvSpPr>
        <p:spPr>
          <a:xfrm>
            <a:off x="5180430" y="4919185"/>
            <a:ext cx="1983858" cy="1678167"/>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prstClr val="white"/>
                </a:solidFill>
                <a:latin typeface="Times New Roman" pitchFamily="18" charset="0"/>
                <a:cs typeface="Times New Roman" pitchFamily="18" charset="0"/>
              </a:rPr>
              <a:t>CÂU: 10</a:t>
            </a:r>
            <a:endParaRPr lang="vi-VN" sz="2500" b="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0450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0" nodeType="clickEffect">
                                  <p:stCondLst>
                                    <p:cond delay="0"/>
                                  </p:stCondLst>
                                  <p:childTnLst>
                                    <p:animEffect transition="out" filter="barn(inVertical)">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0" nodeType="clickEffect">
                                  <p:stCondLst>
                                    <p:cond delay="0"/>
                                  </p:stCondLst>
                                  <p:childTnLst>
                                    <p:animEffect transition="out" filter="barn(inVertical)">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grpId="0" nodeType="clickEffect">
                                  <p:stCondLst>
                                    <p:cond delay="0"/>
                                  </p:stCondLst>
                                  <p:childTnLst>
                                    <p:animEffect transition="out" filter="barn(inVertical)">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7"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7" y="0"/>
            <a:ext cx="9131643" cy="6858000"/>
          </a:xfrm>
          <a:prstGeom prst="rect">
            <a:avLst/>
          </a:prstGeom>
        </p:spPr>
      </p:pic>
      <p:sp>
        <p:nvSpPr>
          <p:cNvPr id="2" name="TextBox 1"/>
          <p:cNvSpPr txBox="1"/>
          <p:nvPr/>
        </p:nvSpPr>
        <p:spPr>
          <a:xfrm flipH="1">
            <a:off x="827299" y="1052736"/>
            <a:ext cx="7501756" cy="707886"/>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1: </a:t>
            </a:r>
            <a:r>
              <a:rPr lang="en-US" sz="4000" b="1" smtClean="0">
                <a:solidFill>
                  <a:srgbClr val="4F81BD">
                    <a:lumMod val="50000"/>
                  </a:srgbClr>
                </a:solidFill>
                <a:latin typeface="Times New Roman" pitchFamily="18" charset="0"/>
                <a:cs typeface="Times New Roman" pitchFamily="18" charset="0"/>
              </a:rPr>
              <a:t>Đâu là biển báo cấm?</a:t>
            </a:r>
            <a:endParaRPr lang="en-US" sz="4000" b="1">
              <a:solidFill>
                <a:srgbClr val="4F81BD">
                  <a:lumMod val="50000"/>
                </a:srgbClr>
              </a:solidFill>
              <a:latin typeface="Times New Roman" pitchFamily="18" charset="0"/>
              <a:cs typeface="Times New Roman" pitchFamily="18" charset="0"/>
            </a:endParaRPr>
          </a:p>
        </p:txBody>
      </p:sp>
      <p:pic>
        <p:nvPicPr>
          <p:cNvPr id="1026" name="Picture 2" descr="Biển báo Đường cấ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132856"/>
            <a:ext cx="2617791" cy="2158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660" y="2265587"/>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ển Báo Hiệu Giao Thông Báo Nguy Hiểm 247 Chú Ý Xe Đ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2132856"/>
            <a:ext cx="2148296" cy="2148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9707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947196" y="764704"/>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2: Đâu là biển báo cấm xe máy?</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496099"/>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iển cấm đi ngược chiều - Thiết Bị An Toàn Giao Thô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476953"/>
            <a:ext cx="2026195" cy="2026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ển Báo Cấm Xe Gắn Má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19" y="2476953"/>
            <a:ext cx="1957483" cy="19574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9259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27299" y="1052736"/>
            <a:ext cx="7501756" cy="1323439"/>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3</a:t>
            </a:r>
            <a:r>
              <a:rPr lang="en-US" sz="4000" b="1" smtClean="0">
                <a:solidFill>
                  <a:srgbClr val="4F81BD">
                    <a:lumMod val="50000"/>
                  </a:srgbClr>
                </a:solidFill>
                <a:latin typeface="Times New Roman" pitchFamily="18" charset="0"/>
                <a:cs typeface="Times New Roman" pitchFamily="18" charset="0"/>
              </a:rPr>
              <a:t>: Đâu là biển báo cấm người đi bộ?</a:t>
            </a:r>
            <a:endParaRPr lang="en-US" sz="4000" b="1">
              <a:solidFill>
                <a:srgbClr val="4F81BD">
                  <a:lumMod val="50000"/>
                </a:srgbClr>
              </a:solidFill>
              <a:latin typeface="Times New Roman" pitchFamily="18" charset="0"/>
              <a:cs typeface="Times New Roman" pitchFamily="18" charset="0"/>
            </a:endParaRPr>
          </a:p>
        </p:txBody>
      </p:sp>
      <p:pic>
        <p:nvPicPr>
          <p:cNvPr id="6" name="Picture 6" descr="Biển Báo Hiệu Giao Thông Báo Nguy Hiểm 247 Chú Ý Xe Đ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425" y="2636912"/>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ình ảnh Cấm Người đi Bộ Băng Qua Biểu Tượng Album Biển Báo, Cấm Người đi Bộ  Băng Qua, Biểu Tượng, Album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2481347"/>
            <a:ext cx="2265412" cy="2265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6223859" y="2582155"/>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5" name="Left Arrow 14">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1222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a:t>
            </a:r>
            <a:r>
              <a:rPr lang="en-US" sz="4000" b="1" smtClean="0">
                <a:solidFill>
                  <a:srgbClr val="4F81BD">
                    <a:lumMod val="50000"/>
                  </a:srgbClr>
                </a:solidFill>
                <a:latin typeface="Times New Roman" pitchFamily="18" charset="0"/>
                <a:cs typeface="Times New Roman" pitchFamily="18" charset="0"/>
              </a:rPr>
              <a:t>4: Cột đèn tín hiệu có màu nào thì các phương tiện giao thông được phép đi?</a:t>
            </a:r>
            <a:endParaRPr lang="en-US" sz="4000" b="1">
              <a:solidFill>
                <a:srgbClr val="4F81BD">
                  <a:lumMod val="50000"/>
                </a:srgbClr>
              </a:solidFill>
              <a:latin typeface="Times New Roman" pitchFamily="18" charset="0"/>
              <a:cs typeface="Times New Roman" pitchFamily="18" charset="0"/>
            </a:endParaRPr>
          </a:p>
        </p:txBody>
      </p:sp>
      <p:pic>
        <p:nvPicPr>
          <p:cNvPr id="4098" name="Picture 2" descr="Ba ngọn đèn – Chia sẻ kiến thức đời sống"/>
          <p:cNvPicPr>
            <a:picLocks noChangeAspect="1" noChangeArrowheads="1"/>
          </p:cNvPicPr>
          <p:nvPr/>
        </p:nvPicPr>
        <p:blipFill rotWithShape="1">
          <a:blip r:embed="rId5">
            <a:extLst>
              <a:ext uri="{28A0092B-C50C-407E-A947-70E740481C1C}">
                <a14:useLocalDpi xmlns:a14="http://schemas.microsoft.com/office/drawing/2010/main" val="0"/>
              </a:ext>
            </a:extLst>
          </a:blip>
          <a:srcRect l="30299" r="29573"/>
          <a:stretch/>
        </p:blipFill>
        <p:spPr bwMode="auto">
          <a:xfrm>
            <a:off x="1792726" y="2780928"/>
            <a:ext cx="129614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r="69730"/>
          <a:stretch/>
        </p:blipFill>
        <p:spPr bwMode="auto">
          <a:xfrm>
            <a:off x="4582881" y="2780928"/>
            <a:ext cx="90264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 ngọn đèn – Chia sẻ kiến thức đời sống"/>
          <p:cNvPicPr>
            <a:picLocks noChangeAspect="1" noChangeArrowheads="1"/>
          </p:cNvPicPr>
          <p:nvPr/>
        </p:nvPicPr>
        <p:blipFill rotWithShape="1">
          <a:blip r:embed="rId6">
            <a:extLst>
              <a:ext uri="{28A0092B-C50C-407E-A947-70E740481C1C}">
                <a14:useLocalDpi xmlns:a14="http://schemas.microsoft.com/office/drawing/2010/main" val="0"/>
              </a:ext>
            </a:extLst>
          </a:blip>
          <a:srcRect l="69392"/>
          <a:stretch/>
        </p:blipFill>
        <p:spPr bwMode="auto">
          <a:xfrm>
            <a:off x="6948264" y="2786668"/>
            <a:ext cx="936104" cy="1771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ua Bộ 12 Bóng Xốp Hình Mặt Cười Vui Nhộn chỉ 159.200₫ | Đồ Chơi Bab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sp>
        <p:nvSpPr>
          <p:cNvPr id="12" name="Left Arrow 11">
            <a:hlinkClick r:id="rId9"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5375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 y="0"/>
            <a:ext cx="9131643" cy="6858000"/>
          </a:xfrm>
          <a:prstGeom prst="rect">
            <a:avLst/>
          </a:prstGeom>
        </p:spPr>
      </p:pic>
      <p:sp>
        <p:nvSpPr>
          <p:cNvPr id="2" name="TextBox 1"/>
          <p:cNvSpPr txBox="1"/>
          <p:nvPr/>
        </p:nvSpPr>
        <p:spPr>
          <a:xfrm flipH="1">
            <a:off x="832003" y="548680"/>
            <a:ext cx="7501756" cy="1938992"/>
          </a:xfrm>
          <a:prstGeom prst="rect">
            <a:avLst/>
          </a:prstGeom>
          <a:noFill/>
        </p:spPr>
        <p:txBody>
          <a:bodyPr wrap="square" rtlCol="0">
            <a:spAutoFit/>
          </a:bodyPr>
          <a:lstStyle/>
          <a:p>
            <a:pPr algn="ctr"/>
            <a:r>
              <a:rPr lang="en-US" sz="4000" b="1">
                <a:solidFill>
                  <a:srgbClr val="4F81BD">
                    <a:lumMod val="50000"/>
                  </a:srgbClr>
                </a:solidFill>
                <a:latin typeface="Times New Roman" pitchFamily="18" charset="0"/>
                <a:cs typeface="Times New Roman" pitchFamily="18" charset="0"/>
              </a:rPr>
              <a:t>CÂU 5</a:t>
            </a:r>
            <a:r>
              <a:rPr lang="en-US" sz="4000" b="1" smtClean="0">
                <a:solidFill>
                  <a:srgbClr val="4F81BD">
                    <a:lumMod val="50000"/>
                  </a:srgbClr>
                </a:solidFill>
                <a:latin typeface="Times New Roman" pitchFamily="18" charset="0"/>
                <a:cs typeface="Times New Roman" pitchFamily="18" charset="0"/>
              </a:rPr>
              <a:t>: Biển báo nào báo hiệu các phương tiện giao thông phải dùng lại?</a:t>
            </a:r>
            <a:endParaRPr lang="en-US" sz="4000" b="1">
              <a:solidFill>
                <a:srgbClr val="4F81BD">
                  <a:lumMod val="50000"/>
                </a:srgbClr>
              </a:solidFill>
              <a:latin typeface="Times New Roman" pitchFamily="18" charset="0"/>
              <a:cs typeface="Times New Roman" pitchFamily="18" charset="0"/>
            </a:endParaRPr>
          </a:p>
        </p:txBody>
      </p:sp>
      <p:pic>
        <p:nvPicPr>
          <p:cNvPr id="5122" name="Picture 2" descr="biển báo dừng l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58" y="2637508"/>
            <a:ext cx="2428844" cy="202403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Biển Báo Hiệu Giao Thông Báo Nguy Hiểm W.233 Nguy Hiểm Khá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126" name="Picture 6" descr="Danh sách các biển báo nguy hiểm tài xế cần ghi nhớ"/>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637508"/>
            <a:ext cx="2309402" cy="1939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iển báo số 301c: Các xe chỉ được rẽ trái | Chất lượng cao giá rẻ nhất Châu  Hưng 2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167844" y="2524833"/>
            <a:ext cx="2232248" cy="2164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100+ hình ảnh khóc mếu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4" y="4814118"/>
            <a:ext cx="1940196" cy="1550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ua Bộ 12 Bóng Xốp Hình Mặt Cười Vui Nhộn chỉ 159.200₫ | Đồ Chơi Baby"/>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9483"/>
          <a:stretch/>
        </p:blipFill>
        <p:spPr bwMode="auto">
          <a:xfrm>
            <a:off x="3633328" y="4871969"/>
            <a:ext cx="1913091" cy="1550242"/>
          </a:xfrm>
          <a:prstGeom prst="rect">
            <a:avLst/>
          </a:prstGeom>
          <a:noFill/>
          <a:extLst>
            <a:ext uri="{909E8E84-426E-40DD-AFC4-6F175D3DCCD1}">
              <a14:hiddenFill xmlns:a14="http://schemas.microsoft.com/office/drawing/2010/main">
                <a:solidFill>
                  <a:srgbClr val="FFFFFF"/>
                </a:solidFill>
              </a14:hiddenFill>
            </a:ext>
          </a:extLst>
        </p:spPr>
      </p:pic>
      <p:sp>
        <p:nvSpPr>
          <p:cNvPr id="13" name="Left Arrow 12">
            <a:hlinkClick r:id="rId10" action="ppaction://hlinksldjump"/>
          </p:cNvPr>
          <p:cNvSpPr/>
          <p:nvPr/>
        </p:nvSpPr>
        <p:spPr>
          <a:xfrm>
            <a:off x="6025084" y="5013176"/>
            <a:ext cx="2435348" cy="1152127"/>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0000"/>
                </a:solidFill>
                <a:latin typeface="Times New Roman" pitchFamily="18" charset="0"/>
                <a:cs typeface="Times New Roman" pitchFamily="18" charset="0"/>
              </a:rPr>
              <a:t>QUAY LẠI</a:t>
            </a:r>
            <a:endParaRPr lang="vi-VN" sz="25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9540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305</Words>
  <Application>Microsoft Office PowerPoint</Application>
  <PresentationFormat>On-screen Show (4:3)</PresentationFormat>
  <Paragraphs>51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00000001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58</cp:revision>
  <dcterms:created xsi:type="dcterms:W3CDTF">2020-12-24T12:43:18Z</dcterms:created>
  <dcterms:modified xsi:type="dcterms:W3CDTF">2023-09-20T08:20:04Z</dcterms:modified>
</cp:coreProperties>
</file>