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9" r:id="rId5"/>
    <p:sldId id="258"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1981E3-8D41-47DC-BA49-69DA70DA8874}">
          <p14:sldIdLst>
            <p14:sldId id="256"/>
            <p14:sldId id="257"/>
            <p14:sldId id="259"/>
            <p14:sldId id="269"/>
            <p14:sldId id="258"/>
            <p14:sldId id="260"/>
            <p14:sldId id="261"/>
            <p14:sldId id="262"/>
            <p14:sldId id="263"/>
            <p14:sldId id="264"/>
            <p14:sldId id="265"/>
            <p14:sldId id="266"/>
            <p14:sldId id="267"/>
            <p14:sldId id="268"/>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Lst>
        </p14:section>
        <p14:section name="Untitled Section" id="{4E228746-2A69-4776-AF64-C6FE318B91B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19/09/2023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418313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19/09/2023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97725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19/09/2023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311814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19/09/2023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41230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CD8C8-4B29-46D1-A928-E9FBC53719A6}" type="datetimeFigureOut">
              <a:rPr lang="vi-VN" smtClean="0"/>
              <a:t>19/09/2023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107019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69CD8C8-4B29-46D1-A928-E9FBC53719A6}" type="datetimeFigureOut">
              <a:rPr lang="vi-VN" smtClean="0"/>
              <a:t>19/09/2023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69759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69CD8C8-4B29-46D1-A928-E9FBC53719A6}" type="datetimeFigureOut">
              <a:rPr lang="vi-VN" smtClean="0"/>
              <a:t>19/09/2023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179594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69CD8C8-4B29-46D1-A928-E9FBC53719A6}" type="datetimeFigureOut">
              <a:rPr lang="vi-VN" smtClean="0"/>
              <a:t>19/09/2023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2106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CD8C8-4B29-46D1-A928-E9FBC53719A6}" type="datetimeFigureOut">
              <a:rPr lang="vi-VN" smtClean="0"/>
              <a:t>19/09/2023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378701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CD8C8-4B29-46D1-A928-E9FBC53719A6}" type="datetimeFigureOut">
              <a:rPr lang="vi-VN" smtClean="0"/>
              <a:t>19/09/2023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41898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CD8C8-4B29-46D1-A928-E9FBC53719A6}" type="datetimeFigureOut">
              <a:rPr lang="vi-VN" smtClean="0"/>
              <a:t>19/09/2023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80158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CD8C8-4B29-46D1-A928-E9FBC53719A6}" type="datetimeFigureOut">
              <a:rPr lang="vi-VN" smtClean="0"/>
              <a:t>19/09/2023</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57AD3-7411-4717-9313-7BB2E7F06AAF}" type="slidenum">
              <a:rPr lang="vi-VN" smtClean="0"/>
              <a:t>‹#›</a:t>
            </a:fld>
            <a:endParaRPr lang="vi-VN"/>
          </a:p>
        </p:txBody>
      </p:sp>
    </p:spTree>
    <p:extLst>
      <p:ext uri="{BB962C8B-B14F-4D97-AF65-F5344CB8AC3E}">
        <p14:creationId xmlns:p14="http://schemas.microsoft.com/office/powerpoint/2010/main" val="342588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7.xml"/><Relationship Id="rId7"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6.xml"/><Relationship Id="rId5" Type="http://schemas.openxmlformats.org/officeDocument/2006/relationships/slide" Target="slide19.xml"/><Relationship Id="rId10" Type="http://schemas.openxmlformats.org/officeDocument/2006/relationships/slide" Target="slide25.xml"/><Relationship Id="rId4" Type="http://schemas.openxmlformats.org/officeDocument/2006/relationships/slide" Target="slide18.xml"/><Relationship Id="rId9" Type="http://schemas.openxmlformats.org/officeDocument/2006/relationships/slide" Target="slide23.xml"/></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7.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gif"/><Relationship Id="rId9"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7.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9.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6.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22.pn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9.xml"/><Relationship Id="rId7" Type="http://schemas.openxmlformats.org/officeDocument/2006/relationships/slide" Target="slide33.xml"/><Relationship Id="rId12" Type="http://schemas.openxmlformats.org/officeDocument/2006/relationships/slide" Target="slide38.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39.xml"/><Relationship Id="rId5" Type="http://schemas.openxmlformats.org/officeDocument/2006/relationships/slide" Target="slide31.xml"/><Relationship Id="rId10" Type="http://schemas.openxmlformats.org/officeDocument/2006/relationships/slide" Target="slide37.xml"/><Relationship Id="rId4" Type="http://schemas.openxmlformats.org/officeDocument/2006/relationships/slide" Target="slide30.xml"/><Relationship Id="rId9" Type="http://schemas.openxmlformats.org/officeDocument/2006/relationships/slide" Target="slide35.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7.xml"/><Relationship Id="rId10"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6" name="TextBox 5"/>
          <p:cNvSpPr txBox="1"/>
          <p:nvPr/>
        </p:nvSpPr>
        <p:spPr>
          <a:xfrm>
            <a:off x="21966" y="3091118"/>
            <a:ext cx="8879417" cy="2531325"/>
          </a:xfrm>
          <a:prstGeom prst="rect">
            <a:avLst/>
          </a:prstGeom>
          <a:noFill/>
        </p:spPr>
        <p:txBody>
          <a:bodyPr wrap="none" rtlCol="0">
            <a:prstTxWarp prst="textArchUp">
              <a:avLst/>
            </a:prstTxWarp>
            <a:spAutoFit/>
          </a:bodyPr>
          <a:lstStyle/>
          <a:p>
            <a:pPr algn="ctr"/>
            <a:r>
              <a:rPr lang="vi-VN" sz="4500" b="1" dirty="0" smtClean="0">
                <a:solidFill>
                  <a:srgbClr val="FF0000"/>
                </a:solidFill>
                <a:latin typeface="Times New Roman" pitchFamily="18" charset="0"/>
                <a:cs typeface="Times New Roman" pitchFamily="18" charset="0"/>
              </a:rPr>
              <a:t>  </a:t>
            </a:r>
            <a:r>
              <a:rPr lang="en-US" sz="4500" b="1" dirty="0" smtClean="0">
                <a:solidFill>
                  <a:srgbClr val="FF0000"/>
                </a:solidFill>
                <a:latin typeface="Times New Roman" pitchFamily="18" charset="0"/>
                <a:cs typeface="Times New Roman" pitchFamily="18" charset="0"/>
              </a:rPr>
              <a:t>BÉ VỚI AN TOÀN GIAO THÔNG</a:t>
            </a:r>
            <a:endParaRPr lang="vi-VN" sz="4500" b="1" dirty="0">
              <a:solidFill>
                <a:srgbClr val="FF0000"/>
              </a:solidFill>
              <a:latin typeface="Times New Roman" pitchFamily="18" charset="0"/>
              <a:cs typeface="Times New Roman" pitchFamily="18" charset="0"/>
            </a:endParaRPr>
          </a:p>
        </p:txBody>
      </p:sp>
      <p:sp>
        <p:nvSpPr>
          <p:cNvPr id="3" name="TextBox 2"/>
          <p:cNvSpPr txBox="1"/>
          <p:nvPr/>
        </p:nvSpPr>
        <p:spPr>
          <a:xfrm>
            <a:off x="2339752" y="548680"/>
            <a:ext cx="5173620" cy="830997"/>
          </a:xfrm>
          <a:prstGeom prst="rect">
            <a:avLst/>
          </a:prstGeom>
          <a:noFill/>
        </p:spPr>
        <p:txBody>
          <a:bodyPr wrap="square" rtlCol="0">
            <a:spAutoFit/>
          </a:bodyPr>
          <a:lstStyle/>
          <a:p>
            <a:pPr algn="ctr"/>
            <a:r>
              <a:rPr lang="vi-VN" sz="2400" b="1" dirty="0" smtClean="0">
                <a:latin typeface="+mj-lt"/>
              </a:rPr>
              <a:t>UBND HUYỆN </a:t>
            </a:r>
            <a:r>
              <a:rPr lang="en-US" sz="2400" b="1" dirty="0" smtClean="0">
                <a:latin typeface="+mj-lt"/>
              </a:rPr>
              <a:t>AN DƯƠNG</a:t>
            </a:r>
            <a:endParaRPr lang="vi-VN" sz="2400" b="1" dirty="0" smtClean="0">
              <a:latin typeface="+mj-lt"/>
            </a:endParaRPr>
          </a:p>
          <a:p>
            <a:pPr algn="ctr"/>
            <a:r>
              <a:rPr lang="vi-VN" sz="2400" b="1" dirty="0" smtClean="0">
                <a:latin typeface="+mj-lt"/>
              </a:rPr>
              <a:t>TRƯỜNG MẦM NON </a:t>
            </a:r>
            <a:r>
              <a:rPr lang="en-US" sz="2400" b="1" dirty="0" smtClean="0">
                <a:latin typeface="+mj-lt"/>
              </a:rPr>
              <a:t>LÊ LỢI</a:t>
            </a:r>
            <a:endParaRPr lang="en-US" sz="2400" b="1" dirty="0">
              <a:latin typeface="+mj-lt"/>
            </a:endParaRPr>
          </a:p>
        </p:txBody>
      </p:sp>
      <p:sp>
        <p:nvSpPr>
          <p:cNvPr id="7" name="TextBox 6"/>
          <p:cNvSpPr txBox="1"/>
          <p:nvPr/>
        </p:nvSpPr>
        <p:spPr>
          <a:xfrm>
            <a:off x="611561" y="1772816"/>
            <a:ext cx="8136904" cy="769441"/>
          </a:xfrm>
          <a:prstGeom prst="rect">
            <a:avLst/>
          </a:prstGeom>
          <a:noFill/>
        </p:spPr>
        <p:txBody>
          <a:bodyPr wrap="square" rtlCol="0">
            <a:spAutoFit/>
          </a:bodyPr>
          <a:lstStyle/>
          <a:p>
            <a:r>
              <a:rPr lang="vi-VN" sz="4400" dirty="0" smtClean="0"/>
              <a:t>  HOẠT ĐỘNG TRẢI NGHIỆM</a:t>
            </a:r>
            <a:endParaRPr lang="en-US" sz="4400" dirty="0"/>
          </a:p>
        </p:txBody>
      </p:sp>
      <p:pic>
        <p:nvPicPr>
          <p:cNvPr id="9" name="Picture 8"/>
          <p:cNvPicPr>
            <a:picLocks noChangeAspect="1"/>
          </p:cNvPicPr>
          <p:nvPr/>
        </p:nvPicPr>
        <p:blipFill>
          <a:blip r:embed="rId3"/>
          <a:stretch>
            <a:fillRect/>
          </a:stretch>
        </p:blipFill>
        <p:spPr>
          <a:xfrm>
            <a:off x="1819840" y="3429000"/>
            <a:ext cx="4956478" cy="2213040"/>
          </a:xfrm>
          <a:prstGeom prst="rect">
            <a:avLst/>
          </a:prstGeom>
        </p:spPr>
      </p:pic>
      <p:sp>
        <p:nvSpPr>
          <p:cNvPr id="10" name="TextBox 9"/>
          <p:cNvSpPr txBox="1"/>
          <p:nvPr/>
        </p:nvSpPr>
        <p:spPr>
          <a:xfrm>
            <a:off x="5652120" y="5929545"/>
            <a:ext cx="2664296" cy="477054"/>
          </a:xfrm>
          <a:prstGeom prst="rect">
            <a:avLst/>
          </a:prstGeom>
          <a:noFill/>
        </p:spPr>
        <p:txBody>
          <a:bodyPr wrap="square" rtlCol="0">
            <a:spAutoFit/>
          </a:bodyPr>
          <a:lstStyle/>
          <a:p>
            <a:r>
              <a:rPr lang="en-US" sz="2500" b="1" i="1" dirty="0" smtClean="0">
                <a:latin typeface="Times New Roman" panose="02020603050405020304" pitchFamily="18" charset="0"/>
                <a:cs typeface="Times New Roman" panose="02020603050405020304" pitchFamily="18" charset="0"/>
              </a:rPr>
              <a:t>GV: VŨ THỊ VÓC</a:t>
            </a:r>
            <a:endParaRPr lang="en-US" sz="25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23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2554545"/>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6: Khi tham gia đi xe máy cùng người lớn bé phải đội mũ bảo hiểm cài quai đúng quy cách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89512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7: Khi ngồi tên ô tô bé được thò đầu, thò tay ra ngoài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0698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8: Khi đi bộ trên đường phải đi trên vỉa hè bên phải đường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86160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9: Các bé được tự ý đi bộ qua đường khi tín hiệu đèn đỏ bật lên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7331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3170099"/>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10: Khi tham gia giao thông các phương tiện giao thông được phép dàn hàng ngang cầm ô, không đội mũ bảo hiểm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5043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611558" y="1206570"/>
            <a:ext cx="7776865" cy="3785652"/>
          </a:xfrm>
          <a:prstGeom prst="rect">
            <a:avLst/>
          </a:prstGeom>
          <a:noFill/>
        </p:spPr>
        <p:txBody>
          <a:bodyPr wrap="square" rtlCol="0">
            <a:spAutoFit/>
          </a:bodyPr>
          <a:lstStyle/>
          <a:p>
            <a:pPr algn="ctr"/>
            <a:r>
              <a:rPr lang="en-US" sz="7000" b="1" u="sng">
                <a:solidFill>
                  <a:srgbClr val="FF0000"/>
                </a:solidFill>
                <a:latin typeface="Times New Roman" pitchFamily="18" charset="0"/>
                <a:cs typeface="Times New Roman" pitchFamily="18" charset="0"/>
              </a:rPr>
              <a:t>CÂU HỎI</a:t>
            </a:r>
            <a:r>
              <a:rPr lang="en-US" sz="7000" b="1" u="sng" smtClean="0">
                <a:solidFill>
                  <a:srgbClr val="FF0000"/>
                </a:solidFill>
                <a:latin typeface="Times New Roman" pitchFamily="18" charset="0"/>
                <a:cs typeface="Times New Roman" pitchFamily="18" charset="0"/>
              </a:rPr>
              <a:t>:</a:t>
            </a:r>
          </a:p>
          <a:p>
            <a:pPr algn="ctr"/>
            <a:r>
              <a:rPr lang="en-US" sz="7000" b="1" u="sng" smtClean="0">
                <a:solidFill>
                  <a:srgbClr val="FF0000"/>
                </a:solidFill>
                <a:latin typeface="Times New Roman" pitchFamily="18" charset="0"/>
                <a:cs typeface="Times New Roman" pitchFamily="18" charset="0"/>
              </a:rPr>
              <a:t> </a:t>
            </a:r>
            <a:endParaRPr lang="en-US" sz="7000" b="1" u="sng">
              <a:solidFill>
                <a:srgbClr val="FF0000"/>
              </a:solidFill>
              <a:latin typeface="Times New Roman" pitchFamily="18" charset="0"/>
              <a:cs typeface="Times New Roman" pitchFamily="18" charset="0"/>
            </a:endParaRPr>
          </a:p>
          <a:p>
            <a:pPr algn="ctr"/>
            <a:r>
              <a:rPr lang="en-US" sz="5000" b="1">
                <a:solidFill>
                  <a:srgbClr val="002060"/>
                </a:solidFill>
                <a:latin typeface="Times New Roman" pitchFamily="18" charset="0"/>
                <a:cs typeface="Times New Roman" pitchFamily="18" charset="0"/>
              </a:rPr>
              <a:t>DÀNH CHO TRẺ </a:t>
            </a:r>
            <a:r>
              <a:rPr lang="en-US" sz="5000" b="1" smtClean="0">
                <a:solidFill>
                  <a:srgbClr val="002060"/>
                </a:solidFill>
                <a:latin typeface="Times New Roman" pitchFamily="18" charset="0"/>
                <a:cs typeface="Times New Roman" pitchFamily="18" charset="0"/>
              </a:rPr>
              <a:t>4 </a:t>
            </a:r>
            <a:r>
              <a:rPr lang="en-US" sz="5000" b="1">
                <a:solidFill>
                  <a:srgbClr val="002060"/>
                </a:solidFill>
                <a:latin typeface="Times New Roman" pitchFamily="18" charset="0"/>
                <a:cs typeface="Times New Roman" pitchFamily="18" charset="0"/>
              </a:rPr>
              <a:t>TUỔI</a:t>
            </a:r>
          </a:p>
          <a:p>
            <a:pPr algn="ctr"/>
            <a:r>
              <a:rPr lang="en-US" sz="5000" b="1">
                <a:solidFill>
                  <a:srgbClr val="002060"/>
                </a:solidFill>
                <a:latin typeface="Times New Roman" pitchFamily="18" charset="0"/>
                <a:cs typeface="Times New Roman" pitchFamily="18" charset="0"/>
              </a:rPr>
              <a:t>GỒM 10 CÂU HỎI</a:t>
            </a:r>
          </a:p>
        </p:txBody>
      </p:sp>
    </p:spTree>
    <p:extLst>
      <p:ext uri="{BB962C8B-B14F-4D97-AF65-F5344CB8AC3E}">
        <p14:creationId xmlns:p14="http://schemas.microsoft.com/office/powerpoint/2010/main" val="84835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hlinkClick r:id="rId2" action="ppaction://hlinksldjump"/>
          </p:cNvPr>
          <p:cNvSpPr/>
          <p:nvPr/>
        </p:nvSpPr>
        <p:spPr>
          <a:xfrm>
            <a:off x="6879367" y="364674"/>
            <a:ext cx="1728192" cy="165618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00"/>
                </a:solidFill>
                <a:latin typeface="Times New Roman" pitchFamily="18" charset="0"/>
                <a:cs typeface="Times New Roman" pitchFamily="18" charset="0"/>
              </a:rPr>
              <a:t>CÂU: 4</a:t>
            </a:r>
            <a:endParaRPr lang="vi-VN" sz="2500" b="1">
              <a:solidFill>
                <a:srgbClr val="FFFF00"/>
              </a:solidFill>
              <a:latin typeface="Times New Roman" pitchFamily="18" charset="0"/>
              <a:cs typeface="Times New Roman" pitchFamily="18" charset="0"/>
            </a:endParaRPr>
          </a:p>
        </p:txBody>
      </p:sp>
      <p:sp>
        <p:nvSpPr>
          <p:cNvPr id="19" name="Flowchart: Connector 18">
            <a:hlinkClick r:id="rId3" action="ppaction://hlinksldjump"/>
          </p:cNvPr>
          <p:cNvSpPr/>
          <p:nvPr/>
        </p:nvSpPr>
        <p:spPr>
          <a:xfrm>
            <a:off x="323528" y="404664"/>
            <a:ext cx="1728192" cy="16561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a:t>
            </a:r>
            <a:endParaRPr lang="vi-VN" sz="2500" b="1">
              <a:solidFill>
                <a:prstClr val="white"/>
              </a:solidFill>
              <a:latin typeface="Times New Roman" pitchFamily="18" charset="0"/>
              <a:cs typeface="Times New Roman" pitchFamily="18" charset="0"/>
            </a:endParaRPr>
          </a:p>
        </p:txBody>
      </p:sp>
      <p:sp>
        <p:nvSpPr>
          <p:cNvPr id="20" name="Flowchart: Connector 19">
            <a:hlinkClick r:id="rId4" action="ppaction://hlinksldjump"/>
          </p:cNvPr>
          <p:cNvSpPr/>
          <p:nvPr/>
        </p:nvSpPr>
        <p:spPr>
          <a:xfrm>
            <a:off x="2519089" y="350371"/>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2</a:t>
            </a:r>
            <a:endParaRPr lang="vi-VN" sz="2500" b="1">
              <a:solidFill>
                <a:prstClr val="white"/>
              </a:solidFill>
              <a:latin typeface="Times New Roman" pitchFamily="18" charset="0"/>
              <a:cs typeface="Times New Roman" pitchFamily="18" charset="0"/>
            </a:endParaRPr>
          </a:p>
        </p:txBody>
      </p:sp>
      <p:sp>
        <p:nvSpPr>
          <p:cNvPr id="21" name="Flowchart: Connector 20">
            <a:hlinkClick r:id="rId5" action="ppaction://hlinksldjump"/>
          </p:cNvPr>
          <p:cNvSpPr/>
          <p:nvPr/>
        </p:nvSpPr>
        <p:spPr>
          <a:xfrm>
            <a:off x="4644008" y="289451"/>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CÂU: 3</a:t>
            </a:r>
            <a:endParaRPr lang="vi-VN" sz="2500" b="1">
              <a:solidFill>
                <a:srgbClr val="FF0000"/>
              </a:solidFill>
              <a:latin typeface="Times New Roman" pitchFamily="18" charset="0"/>
              <a:cs typeface="Times New Roman" pitchFamily="18" charset="0"/>
            </a:endParaRPr>
          </a:p>
        </p:txBody>
      </p:sp>
      <p:sp>
        <p:nvSpPr>
          <p:cNvPr id="22" name="Flowchart: Connector 21">
            <a:hlinkClick r:id="rId6" action="ppaction://hlinksldjump"/>
          </p:cNvPr>
          <p:cNvSpPr/>
          <p:nvPr/>
        </p:nvSpPr>
        <p:spPr>
          <a:xfrm>
            <a:off x="6804248" y="2836474"/>
            <a:ext cx="1728192" cy="165618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8</a:t>
            </a:r>
            <a:endParaRPr lang="vi-VN" sz="2500" b="1">
              <a:solidFill>
                <a:prstClr val="white"/>
              </a:solidFill>
              <a:latin typeface="Times New Roman" pitchFamily="18" charset="0"/>
              <a:cs typeface="Times New Roman" pitchFamily="18" charset="0"/>
            </a:endParaRPr>
          </a:p>
        </p:txBody>
      </p:sp>
      <p:sp>
        <p:nvSpPr>
          <p:cNvPr id="23" name="Flowchart: Connector 22">
            <a:hlinkClick r:id="rId7" action="ppaction://hlinksldjump"/>
          </p:cNvPr>
          <p:cNvSpPr/>
          <p:nvPr/>
        </p:nvSpPr>
        <p:spPr>
          <a:xfrm>
            <a:off x="539552" y="2852936"/>
            <a:ext cx="1728192" cy="165618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a:t>
            </a:r>
            <a:r>
              <a:rPr lang="en-US" sz="2500" b="1" smtClean="0">
                <a:solidFill>
                  <a:srgbClr val="002060"/>
                </a:solidFill>
                <a:latin typeface="Times New Roman" pitchFamily="18" charset="0"/>
                <a:cs typeface="Times New Roman" pitchFamily="18" charset="0"/>
              </a:rPr>
              <a:t>5</a:t>
            </a:r>
            <a:endParaRPr lang="vi-VN" sz="2500" b="1">
              <a:solidFill>
                <a:srgbClr val="002060"/>
              </a:solidFill>
              <a:latin typeface="Times New Roman" pitchFamily="18" charset="0"/>
              <a:cs typeface="Times New Roman" pitchFamily="18" charset="0"/>
            </a:endParaRPr>
          </a:p>
        </p:txBody>
      </p:sp>
      <p:sp>
        <p:nvSpPr>
          <p:cNvPr id="24" name="Flowchart: Connector 23">
            <a:hlinkClick r:id="rId8" action="ppaction://hlinksldjump"/>
          </p:cNvPr>
          <p:cNvSpPr/>
          <p:nvPr/>
        </p:nvSpPr>
        <p:spPr>
          <a:xfrm>
            <a:off x="2555776" y="2852936"/>
            <a:ext cx="1728192" cy="16561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6</a:t>
            </a:r>
            <a:endParaRPr lang="vi-VN" sz="2500" b="1">
              <a:solidFill>
                <a:prstClr val="white"/>
              </a:solidFill>
              <a:latin typeface="Times New Roman" pitchFamily="18" charset="0"/>
              <a:cs typeface="Times New Roman" pitchFamily="18" charset="0"/>
            </a:endParaRPr>
          </a:p>
        </p:txBody>
      </p:sp>
      <p:sp>
        <p:nvSpPr>
          <p:cNvPr id="25" name="Flowchart: Connector 24">
            <a:hlinkClick r:id="rId9" action="ppaction://hlinksldjump"/>
          </p:cNvPr>
          <p:cNvSpPr/>
          <p:nvPr/>
        </p:nvSpPr>
        <p:spPr>
          <a:xfrm>
            <a:off x="4644008" y="2852936"/>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7</a:t>
            </a:r>
            <a:endParaRPr lang="vi-VN" sz="2500" b="1">
              <a:solidFill>
                <a:prstClr val="white"/>
              </a:solidFill>
              <a:latin typeface="Times New Roman" pitchFamily="18" charset="0"/>
              <a:cs typeface="Times New Roman" pitchFamily="18" charset="0"/>
            </a:endParaRPr>
          </a:p>
        </p:txBody>
      </p:sp>
      <p:sp>
        <p:nvSpPr>
          <p:cNvPr id="27" name="Flowchart: Connector 26">
            <a:hlinkClick r:id="rId10" action="ppaction://hlinksldjump"/>
          </p:cNvPr>
          <p:cNvSpPr/>
          <p:nvPr/>
        </p:nvSpPr>
        <p:spPr>
          <a:xfrm>
            <a:off x="1677689" y="4919185"/>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9</a:t>
            </a:r>
            <a:endParaRPr lang="vi-VN" sz="2500" b="1">
              <a:solidFill>
                <a:srgbClr val="002060"/>
              </a:solidFill>
              <a:latin typeface="Times New Roman" pitchFamily="18" charset="0"/>
              <a:cs typeface="Times New Roman" pitchFamily="18" charset="0"/>
            </a:endParaRPr>
          </a:p>
        </p:txBody>
      </p:sp>
      <p:sp>
        <p:nvSpPr>
          <p:cNvPr id="29" name="Flowchart: Connector 28">
            <a:hlinkClick r:id="rId11" action="ppaction://hlinksldjump"/>
          </p:cNvPr>
          <p:cNvSpPr/>
          <p:nvPr/>
        </p:nvSpPr>
        <p:spPr>
          <a:xfrm>
            <a:off x="5180430" y="4919185"/>
            <a:ext cx="1983858" cy="167816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10</a:t>
            </a:r>
            <a:endParaRPr lang="vi-VN" sz="2500" b="1">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80450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grpId="0" nodeType="clickEffect">
                                  <p:stCondLst>
                                    <p:cond delay="0"/>
                                  </p:stCondLst>
                                  <p:childTnLst>
                                    <p:animEffect transition="out" filter="barn(inVertical)">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grpId="0" nodeType="clickEffect">
                                  <p:stCondLst>
                                    <p:cond delay="0"/>
                                  </p:stCondLst>
                                  <p:childTnLst>
                                    <p:animEffect transition="out" filter="barn(inVertical)">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grpId="0" nodeType="clickEffect">
                                  <p:stCondLst>
                                    <p:cond delay="0"/>
                                  </p:stCondLst>
                                  <p:childTnLst>
                                    <p:animEffect transition="out" filter="barn(inVertical)">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grpId="0" nodeType="clickEffect">
                                  <p:stCondLst>
                                    <p:cond delay="0"/>
                                  </p:stCondLst>
                                  <p:childTnLst>
                                    <p:animEffect transition="out" filter="barn(inVertical)">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grpId="0" nodeType="clickEffect">
                                  <p:stCondLst>
                                    <p:cond delay="0"/>
                                  </p:stCondLst>
                                  <p:childTnLst>
                                    <p:animEffect transition="out" filter="barn(inVertical)">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7"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7" y="0"/>
            <a:ext cx="9131643" cy="6858000"/>
          </a:xfrm>
          <a:prstGeom prst="rect">
            <a:avLst/>
          </a:prstGeom>
        </p:spPr>
      </p:pic>
      <p:sp>
        <p:nvSpPr>
          <p:cNvPr id="2" name="TextBox 1"/>
          <p:cNvSpPr txBox="1"/>
          <p:nvPr/>
        </p:nvSpPr>
        <p:spPr>
          <a:xfrm flipH="1">
            <a:off x="827299" y="1052736"/>
            <a:ext cx="7501756" cy="707886"/>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1: </a:t>
            </a:r>
            <a:r>
              <a:rPr lang="en-US" sz="4000" b="1" smtClean="0">
                <a:solidFill>
                  <a:srgbClr val="4F81BD">
                    <a:lumMod val="50000"/>
                  </a:srgbClr>
                </a:solidFill>
                <a:latin typeface="Times New Roman" pitchFamily="18" charset="0"/>
                <a:cs typeface="Times New Roman" pitchFamily="18" charset="0"/>
              </a:rPr>
              <a:t>Đâu là biển báo cấm?</a:t>
            </a:r>
            <a:endParaRPr lang="en-US" sz="4000" b="1">
              <a:solidFill>
                <a:srgbClr val="4F81BD">
                  <a:lumMod val="50000"/>
                </a:srgbClr>
              </a:solidFill>
              <a:latin typeface="Times New Roman" pitchFamily="18" charset="0"/>
              <a:cs typeface="Times New Roman" pitchFamily="18" charset="0"/>
            </a:endParaRPr>
          </a:p>
        </p:txBody>
      </p:sp>
      <p:pic>
        <p:nvPicPr>
          <p:cNvPr id="1026" name="Picture 2" descr="Biển báo Đường cấ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132856"/>
            <a:ext cx="2617791" cy="2158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660" y="2265587"/>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ển Báo Hiệu Giao Thông Báo Nguy Hiểm 247 Chú Ý Xe Đỗ"/>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2132856"/>
            <a:ext cx="2148296" cy="2148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1" name="Left Arrow 10">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9707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47196"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2: Đâu là biển báo cấm xe máy?</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Hiệu Giao Thông Báo Nguy Hiểm 247 Chú Ý Xe Đ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496099"/>
            <a:ext cx="187220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4769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ển Báo Cấm Xe Gắn Má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19" y="2476953"/>
            <a:ext cx="1957483" cy="1957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9259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27299" y="1052736"/>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3</a:t>
            </a:r>
            <a:r>
              <a:rPr lang="en-US" sz="4000" b="1" smtClean="0">
                <a:solidFill>
                  <a:srgbClr val="4F81BD">
                    <a:lumMod val="50000"/>
                  </a:srgbClr>
                </a:solidFill>
                <a:latin typeface="Times New Roman" pitchFamily="18" charset="0"/>
                <a:cs typeface="Times New Roman" pitchFamily="18" charset="0"/>
              </a:rPr>
              <a:t>: Đâu là biển báo cấm người đi bộ?</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Hiệu Giao Thông Báo Nguy Hiểm 247 Chú Ý Xe Đ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425" y="2636912"/>
            <a:ext cx="187220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ình ảnh Cấm Người đi Bộ Băng Qua Biểu Tượng Album Biển Báo, Cấm Người đi Bộ  Băng Qua, Biểu Tượng, Album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2481347"/>
            <a:ext cx="2265412" cy="22654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ển báo số 301c: Các xe chỉ được rẽ trái | Chất lượng cao giá rẻ nhất Châu  Hưng 2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6223859" y="2582155"/>
            <a:ext cx="2232248" cy="21646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5" name="Left Arrow 14">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1222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3170099"/>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GỒM BA PHẦN THI</a:t>
            </a:r>
          </a:p>
          <a:p>
            <a:pPr algn="ctr"/>
            <a:endParaRPr lang="en-US" sz="4000" b="1" smtClean="0">
              <a:solidFill>
                <a:srgbClr val="FF0000"/>
              </a:solidFill>
              <a:latin typeface="Times New Roman" pitchFamily="18" charset="0"/>
              <a:cs typeface="Times New Roman" pitchFamily="18" charset="0"/>
            </a:endParaRPr>
          </a:p>
          <a:p>
            <a:pPr marL="400050" indent="-400050">
              <a:buAutoNum type="romanUcPeriod"/>
            </a:pPr>
            <a:r>
              <a:rPr lang="en-US" sz="4000" b="1" smtClean="0">
                <a:solidFill>
                  <a:srgbClr val="FF0000"/>
                </a:solidFill>
                <a:latin typeface="Times New Roman" pitchFamily="18" charset="0"/>
                <a:cs typeface="Times New Roman" pitchFamily="18" charset="0"/>
              </a:rPr>
              <a:t>Phần thi: Đồng diễn</a:t>
            </a:r>
          </a:p>
          <a:p>
            <a:r>
              <a:rPr lang="en-US" sz="4000" b="1" smtClean="0">
                <a:solidFill>
                  <a:srgbClr val="FF0000"/>
                </a:solidFill>
                <a:latin typeface="Times New Roman" pitchFamily="18" charset="0"/>
                <a:cs typeface="Times New Roman" pitchFamily="18" charset="0"/>
              </a:rPr>
              <a:t>II. Phần thi: Hiểu biết của bé.</a:t>
            </a:r>
          </a:p>
          <a:p>
            <a:r>
              <a:rPr lang="en-US" sz="4000" b="1" smtClean="0">
                <a:solidFill>
                  <a:srgbClr val="FF0000"/>
                </a:solidFill>
                <a:latin typeface="Times New Roman" pitchFamily="18" charset="0"/>
                <a:cs typeface="Times New Roman" pitchFamily="18" charset="0"/>
              </a:rPr>
              <a:t>III. Phần thi: Năng khiếu.</a:t>
            </a:r>
          </a:p>
        </p:txBody>
      </p:sp>
    </p:spTree>
    <p:extLst>
      <p:ext uri="{BB962C8B-B14F-4D97-AF65-F5344CB8AC3E}">
        <p14:creationId xmlns:p14="http://schemas.microsoft.com/office/powerpoint/2010/main" val="3365745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32003" y="548680"/>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4: Cột đèn tín hiệu có màu nào thì các phương tiện giao thông được phép đi?</a:t>
            </a:r>
            <a:endParaRPr lang="en-US" sz="4000" b="1">
              <a:solidFill>
                <a:srgbClr val="4F81BD">
                  <a:lumMod val="50000"/>
                </a:srgbClr>
              </a:solidFill>
              <a:latin typeface="Times New Roman" pitchFamily="18" charset="0"/>
              <a:cs typeface="Times New Roman" pitchFamily="18" charset="0"/>
            </a:endParaRPr>
          </a:p>
        </p:txBody>
      </p:sp>
      <p:pic>
        <p:nvPicPr>
          <p:cNvPr id="4098" name="Picture 2" descr="Ba ngọn đèn – Chia sẻ kiến thức đời sống"/>
          <p:cNvPicPr>
            <a:picLocks noChangeAspect="1" noChangeArrowheads="1"/>
          </p:cNvPicPr>
          <p:nvPr/>
        </p:nvPicPr>
        <p:blipFill rotWithShape="1">
          <a:blip r:embed="rId5">
            <a:extLst>
              <a:ext uri="{28A0092B-C50C-407E-A947-70E740481C1C}">
                <a14:useLocalDpi xmlns:a14="http://schemas.microsoft.com/office/drawing/2010/main" val="0"/>
              </a:ext>
            </a:extLst>
          </a:blip>
          <a:srcRect l="30299" r="29573"/>
          <a:stretch/>
        </p:blipFill>
        <p:spPr bwMode="auto">
          <a:xfrm>
            <a:off x="1792726" y="2780928"/>
            <a:ext cx="1296144"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 ngọn đèn – Chia sẻ kiến thức đời sống"/>
          <p:cNvPicPr>
            <a:picLocks noChangeAspect="1" noChangeArrowheads="1"/>
          </p:cNvPicPr>
          <p:nvPr/>
        </p:nvPicPr>
        <p:blipFill rotWithShape="1">
          <a:blip r:embed="rId6">
            <a:extLst>
              <a:ext uri="{28A0092B-C50C-407E-A947-70E740481C1C}">
                <a14:useLocalDpi xmlns:a14="http://schemas.microsoft.com/office/drawing/2010/main" val="0"/>
              </a:ext>
            </a:extLst>
          </a:blip>
          <a:srcRect r="69730"/>
          <a:stretch/>
        </p:blipFill>
        <p:spPr bwMode="auto">
          <a:xfrm>
            <a:off x="4582881" y="2780928"/>
            <a:ext cx="90264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 ngọn đèn – Chia sẻ kiến thức đời sống"/>
          <p:cNvPicPr>
            <a:picLocks noChangeAspect="1" noChangeArrowheads="1"/>
          </p:cNvPicPr>
          <p:nvPr/>
        </p:nvPicPr>
        <p:blipFill rotWithShape="1">
          <a:blip r:embed="rId6">
            <a:extLst>
              <a:ext uri="{28A0092B-C50C-407E-A947-70E740481C1C}">
                <a14:useLocalDpi xmlns:a14="http://schemas.microsoft.com/office/drawing/2010/main" val="0"/>
              </a:ext>
            </a:extLst>
          </a:blip>
          <a:srcRect l="69392"/>
          <a:stretch/>
        </p:blipFill>
        <p:spPr bwMode="auto">
          <a:xfrm>
            <a:off x="6948264" y="2786668"/>
            <a:ext cx="936104" cy="17716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ua Bộ 12 Bóng Xốp Hình Mặt Cười Vui Nhộn chỉ 159.200₫ | Đồ Chơi Bab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9"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5375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32003" y="548680"/>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5</a:t>
            </a:r>
            <a:r>
              <a:rPr lang="en-US" sz="4000" b="1" smtClean="0">
                <a:solidFill>
                  <a:srgbClr val="4F81BD">
                    <a:lumMod val="50000"/>
                  </a:srgbClr>
                </a:solidFill>
                <a:latin typeface="Times New Roman" pitchFamily="18" charset="0"/>
                <a:cs typeface="Times New Roman" pitchFamily="18" charset="0"/>
              </a:rPr>
              <a:t>: Biển báo nào báo hiệu các phương tiện giao thông phải dùng lại?</a:t>
            </a:r>
            <a:endParaRPr lang="en-US" sz="4000" b="1">
              <a:solidFill>
                <a:srgbClr val="4F81BD">
                  <a:lumMod val="50000"/>
                </a:srgbClr>
              </a:solidFill>
              <a:latin typeface="Times New Roman" pitchFamily="18" charset="0"/>
              <a:cs typeface="Times New Roman" pitchFamily="18" charset="0"/>
            </a:endParaRPr>
          </a:p>
        </p:txBody>
      </p:sp>
      <p:pic>
        <p:nvPicPr>
          <p:cNvPr id="5122" name="Picture 2" descr="biển báo dừng l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58" y="2637508"/>
            <a:ext cx="2428844" cy="202403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Biển Báo Hiệu Giao Thông Báo Nguy Hiểm W.233 Nguy Hiểm Kh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126" name="Picture 6" descr="Danh sách các biển báo nguy hiểm tài xế cần ghi nhớ"/>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637508"/>
            <a:ext cx="2309402" cy="19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iển báo số 301c: Các xe chỉ được rẽ trái | Chất lượng cao giá rẻ nhất Châu  Hưng 2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167844" y="2524833"/>
            <a:ext cx="2232248" cy="21646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3" name="Left Arrow 12">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9540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6: Biển báo hiệu nào cấm đi thẳng?</a:t>
            </a:r>
            <a:endParaRPr lang="en-US" sz="4000" b="1">
              <a:solidFill>
                <a:srgbClr val="4F81BD">
                  <a:lumMod val="50000"/>
                </a:srgbClr>
              </a:solidFill>
              <a:latin typeface="Times New Roman" pitchFamily="18" charset="0"/>
              <a:cs typeface="Times New Roman" pitchFamily="18" charset="0"/>
            </a:endParaRPr>
          </a:p>
        </p:txBody>
      </p:sp>
      <p:pic>
        <p:nvPicPr>
          <p:cNvPr id="6146" name="Picture 2" descr="Biển báo cấm đi thẳ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42" y="2557654"/>
            <a:ext cx="1964510" cy="19645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ển báo cấm – Ý nghĩa từng loạ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5964" y="2681929"/>
            <a:ext cx="1840235" cy="18402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iển báo cấ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185" b="9400"/>
          <a:stretch/>
        </p:blipFill>
        <p:spPr bwMode="auto">
          <a:xfrm>
            <a:off x="6516216" y="2641031"/>
            <a:ext cx="1944216" cy="18811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34428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7</a:t>
            </a:r>
            <a:r>
              <a:rPr lang="en-US" sz="4000" b="1" smtClean="0">
                <a:solidFill>
                  <a:srgbClr val="4F81BD">
                    <a:lumMod val="50000"/>
                  </a:srgbClr>
                </a:solidFill>
                <a:latin typeface="Times New Roman" pitchFamily="18" charset="0"/>
                <a:cs typeface="Times New Roman" pitchFamily="18" charset="0"/>
              </a:rPr>
              <a:t>: Đâu là biển báo cấm đi ngược chiều?</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cấ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85" b="9400"/>
          <a:stretch/>
        </p:blipFill>
        <p:spPr bwMode="auto">
          <a:xfrm>
            <a:off x="6516216" y="2641031"/>
            <a:ext cx="1944216" cy="18811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4769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Biển báo giao thông: 66 biển báo cấm mới nhất 20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7" y="2376949"/>
            <a:ext cx="2094549" cy="2094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0523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8: Đâu là biển báo đường dành cho người đi bộ?</a:t>
            </a:r>
            <a:endParaRPr lang="en-US" sz="4000" b="1">
              <a:solidFill>
                <a:srgbClr val="4F81BD">
                  <a:lumMod val="50000"/>
                </a:srgbClr>
              </a:solidFill>
              <a:latin typeface="Times New Roman" pitchFamily="18" charset="0"/>
              <a:cs typeface="Times New Roman" pitchFamily="18" charset="0"/>
            </a:endParaRPr>
          </a:p>
        </p:txBody>
      </p:sp>
      <p:pic>
        <p:nvPicPr>
          <p:cNvPr id="8194" name="Picture 2" descr="Biển báo Đường dành cho người đi b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418975"/>
            <a:ext cx="2708994" cy="2249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Đường cấ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3" y="2418975"/>
            <a:ext cx="2617791" cy="21589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ác loại biển báo khi tham gia giao thông nhất định phải biết"/>
          <p:cNvPicPr>
            <a:picLocks noChangeAspect="1" noChangeArrowheads="1"/>
          </p:cNvPicPr>
          <p:nvPr/>
        </p:nvPicPr>
        <p:blipFill rotWithShape="1">
          <a:blip r:embed="rId7">
            <a:extLst>
              <a:ext uri="{28A0092B-C50C-407E-A947-70E740481C1C}">
                <a14:useLocalDpi xmlns:a14="http://schemas.microsoft.com/office/drawing/2010/main" val="0"/>
              </a:ext>
            </a:extLst>
          </a:blip>
          <a:srcRect l="30951" r="30966" b="50000"/>
          <a:stretch/>
        </p:blipFill>
        <p:spPr bwMode="auto">
          <a:xfrm>
            <a:off x="3754760" y="2587058"/>
            <a:ext cx="2090280" cy="1922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5188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9</a:t>
            </a:r>
            <a:r>
              <a:rPr lang="en-US" sz="4000" b="1" smtClean="0">
                <a:solidFill>
                  <a:srgbClr val="4F81BD">
                    <a:lumMod val="50000"/>
                  </a:srgbClr>
                </a:solidFill>
                <a:latin typeface="Times New Roman" pitchFamily="18" charset="0"/>
                <a:cs typeface="Times New Roman" pitchFamily="18" charset="0"/>
              </a:rPr>
              <a:t>: Biển nào cấm dùng và đỗ xe?</a:t>
            </a:r>
            <a:endParaRPr lang="en-US" sz="4000" b="1">
              <a:solidFill>
                <a:srgbClr val="4F81BD">
                  <a:lumMod val="50000"/>
                </a:srgbClr>
              </a:solidFill>
              <a:latin typeface="Times New Roman" pitchFamily="18" charset="0"/>
              <a:cs typeface="Times New Roman" pitchFamily="18" charset="0"/>
            </a:endParaRPr>
          </a:p>
        </p:txBody>
      </p:sp>
      <p:pic>
        <p:nvPicPr>
          <p:cNvPr id="6" name="Picture 4" descr="Biển cấm đi ngược chiều - Thiết Bị An Toàn Giao Thô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1" y="22945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giao thông: 66 biển báo cấm mới nhất 20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6122" y="2415902"/>
            <a:ext cx="1883511" cy="188351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iển báo Cấm đi xe đạ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398173"/>
            <a:ext cx="2461196" cy="2043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1080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10: Biển nào sau đây là biển cấm người đi bộ?</a:t>
            </a:r>
            <a:endParaRPr lang="en-US" sz="4000" b="1">
              <a:solidFill>
                <a:srgbClr val="4F81BD">
                  <a:lumMod val="50000"/>
                </a:srgbClr>
              </a:solidFill>
              <a:latin typeface="Times New Roman" pitchFamily="18" charset="0"/>
              <a:cs typeface="Times New Roman" pitchFamily="18" charset="0"/>
            </a:endParaRPr>
          </a:p>
        </p:txBody>
      </p:sp>
      <p:pic>
        <p:nvPicPr>
          <p:cNvPr id="10242" name="Picture 2" descr="Biển báo giao thông cấm người đi bộ | Biển báo giao thông"/>
          <p:cNvPicPr>
            <a:picLocks noChangeAspect="1" noChangeArrowheads="1"/>
          </p:cNvPicPr>
          <p:nvPr/>
        </p:nvPicPr>
        <p:blipFill rotWithShape="1">
          <a:blip r:embed="rId5">
            <a:extLst>
              <a:ext uri="{28A0092B-C50C-407E-A947-70E740481C1C}">
                <a14:useLocalDpi xmlns:a14="http://schemas.microsoft.com/office/drawing/2010/main" val="0"/>
              </a:ext>
            </a:extLst>
          </a:blip>
          <a:srcRect l="16004" t="24478" r="9014"/>
          <a:stretch/>
        </p:blipFill>
        <p:spPr bwMode="auto">
          <a:xfrm>
            <a:off x="683568" y="2428530"/>
            <a:ext cx="2622650" cy="2584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Đường dành cho người đi b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6090" y="2410994"/>
            <a:ext cx="2708994" cy="224971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iển cấm ô tô - Biển báo cấm số hiệu 103a - Luật giao thông đường bộ, các biển  báo giao thô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4157" y="2514429"/>
            <a:ext cx="2146275" cy="2146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77651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467542" y="1206570"/>
            <a:ext cx="7848873" cy="3785652"/>
          </a:xfrm>
          <a:prstGeom prst="rect">
            <a:avLst/>
          </a:prstGeom>
          <a:noFill/>
        </p:spPr>
        <p:txBody>
          <a:bodyPr wrap="square" rtlCol="0">
            <a:spAutoFit/>
          </a:bodyPr>
          <a:lstStyle/>
          <a:p>
            <a:pPr algn="ctr"/>
            <a:r>
              <a:rPr lang="en-US" sz="7000" b="1" u="sng">
                <a:solidFill>
                  <a:srgbClr val="FF0000"/>
                </a:solidFill>
                <a:latin typeface="Times New Roman" pitchFamily="18" charset="0"/>
                <a:cs typeface="Times New Roman" pitchFamily="18" charset="0"/>
              </a:rPr>
              <a:t>CÂU HỎI: </a:t>
            </a:r>
            <a:endParaRPr lang="en-US" sz="7000" b="1" u="sng" smtClean="0">
              <a:solidFill>
                <a:srgbClr val="FF0000"/>
              </a:solidFill>
              <a:latin typeface="Times New Roman" pitchFamily="18" charset="0"/>
              <a:cs typeface="Times New Roman" pitchFamily="18" charset="0"/>
            </a:endParaRPr>
          </a:p>
          <a:p>
            <a:pPr algn="ctr"/>
            <a:endParaRPr lang="en-US" sz="7000" b="1" u="sng">
              <a:solidFill>
                <a:srgbClr val="FF0000"/>
              </a:solidFill>
              <a:latin typeface="Times New Roman" pitchFamily="18" charset="0"/>
              <a:cs typeface="Times New Roman" pitchFamily="18" charset="0"/>
            </a:endParaRPr>
          </a:p>
          <a:p>
            <a:pPr algn="ctr"/>
            <a:r>
              <a:rPr lang="en-US" sz="5000" b="1">
                <a:solidFill>
                  <a:srgbClr val="002060"/>
                </a:solidFill>
                <a:latin typeface="Times New Roman" pitchFamily="18" charset="0"/>
                <a:cs typeface="Times New Roman" pitchFamily="18" charset="0"/>
              </a:rPr>
              <a:t>DÀNH CHO TRẺ </a:t>
            </a:r>
            <a:r>
              <a:rPr lang="en-US" sz="5000" b="1" smtClean="0">
                <a:solidFill>
                  <a:srgbClr val="002060"/>
                </a:solidFill>
                <a:latin typeface="Times New Roman" pitchFamily="18" charset="0"/>
                <a:cs typeface="Times New Roman" pitchFamily="18" charset="0"/>
              </a:rPr>
              <a:t>5 </a:t>
            </a:r>
            <a:r>
              <a:rPr lang="en-US" sz="5000" b="1">
                <a:solidFill>
                  <a:srgbClr val="002060"/>
                </a:solidFill>
                <a:latin typeface="Times New Roman" pitchFamily="18" charset="0"/>
                <a:cs typeface="Times New Roman" pitchFamily="18" charset="0"/>
              </a:rPr>
              <a:t>TUỔI</a:t>
            </a:r>
          </a:p>
          <a:p>
            <a:pPr algn="ctr"/>
            <a:r>
              <a:rPr lang="en-US" sz="5000" b="1">
                <a:solidFill>
                  <a:srgbClr val="002060"/>
                </a:solidFill>
                <a:latin typeface="Times New Roman" pitchFamily="18" charset="0"/>
                <a:cs typeface="Times New Roman" pitchFamily="18" charset="0"/>
              </a:rPr>
              <a:t>GỒM </a:t>
            </a:r>
            <a:r>
              <a:rPr lang="en-US" sz="5000" b="1" smtClean="0">
                <a:solidFill>
                  <a:srgbClr val="002060"/>
                </a:solidFill>
                <a:latin typeface="Times New Roman" pitchFamily="18" charset="0"/>
                <a:cs typeface="Times New Roman" pitchFamily="18" charset="0"/>
              </a:rPr>
              <a:t>11 </a:t>
            </a:r>
            <a:r>
              <a:rPr lang="en-US" sz="5000" b="1">
                <a:solidFill>
                  <a:srgbClr val="002060"/>
                </a:solidFill>
                <a:latin typeface="Times New Roman" pitchFamily="18" charset="0"/>
                <a:cs typeface="Times New Roman" pitchFamily="18" charset="0"/>
              </a:rPr>
              <a:t>CÂU HỎI</a:t>
            </a:r>
          </a:p>
        </p:txBody>
      </p:sp>
    </p:spTree>
    <p:extLst>
      <p:ext uri="{BB962C8B-B14F-4D97-AF65-F5344CB8AC3E}">
        <p14:creationId xmlns:p14="http://schemas.microsoft.com/office/powerpoint/2010/main" val="490709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hlinkClick r:id="rId2" action="ppaction://hlinksldjump"/>
          </p:cNvPr>
          <p:cNvSpPr/>
          <p:nvPr/>
        </p:nvSpPr>
        <p:spPr>
          <a:xfrm>
            <a:off x="7020272" y="555261"/>
            <a:ext cx="1728192" cy="165618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00"/>
                </a:solidFill>
                <a:latin typeface="Times New Roman" pitchFamily="18" charset="0"/>
                <a:cs typeface="Times New Roman" pitchFamily="18" charset="0"/>
              </a:rPr>
              <a:t>CÂU: 4</a:t>
            </a:r>
            <a:endParaRPr lang="vi-VN" sz="2500" b="1">
              <a:solidFill>
                <a:srgbClr val="FFFF00"/>
              </a:solidFill>
              <a:latin typeface="Times New Roman" pitchFamily="18" charset="0"/>
              <a:cs typeface="Times New Roman" pitchFamily="18" charset="0"/>
            </a:endParaRPr>
          </a:p>
        </p:txBody>
      </p:sp>
      <p:sp>
        <p:nvSpPr>
          <p:cNvPr id="19" name="Flowchart: Connector 18">
            <a:hlinkClick r:id="rId3" action="ppaction://hlinksldjump"/>
          </p:cNvPr>
          <p:cNvSpPr/>
          <p:nvPr/>
        </p:nvSpPr>
        <p:spPr>
          <a:xfrm>
            <a:off x="337749" y="555261"/>
            <a:ext cx="1728192" cy="16561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a:t>
            </a:r>
            <a:endParaRPr lang="vi-VN" sz="2500" b="1">
              <a:solidFill>
                <a:prstClr val="white"/>
              </a:solidFill>
              <a:latin typeface="Times New Roman" pitchFamily="18" charset="0"/>
              <a:cs typeface="Times New Roman" pitchFamily="18" charset="0"/>
            </a:endParaRPr>
          </a:p>
        </p:txBody>
      </p:sp>
      <p:sp>
        <p:nvSpPr>
          <p:cNvPr id="20" name="Flowchart: Connector 19">
            <a:hlinkClick r:id="rId4" action="ppaction://hlinksldjump"/>
          </p:cNvPr>
          <p:cNvSpPr/>
          <p:nvPr/>
        </p:nvSpPr>
        <p:spPr>
          <a:xfrm>
            <a:off x="2483768" y="516225"/>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2</a:t>
            </a:r>
            <a:endParaRPr lang="vi-VN" sz="2500" b="1">
              <a:solidFill>
                <a:prstClr val="white"/>
              </a:solidFill>
              <a:latin typeface="Times New Roman" pitchFamily="18" charset="0"/>
              <a:cs typeface="Times New Roman" pitchFamily="18" charset="0"/>
            </a:endParaRPr>
          </a:p>
        </p:txBody>
      </p:sp>
      <p:sp>
        <p:nvSpPr>
          <p:cNvPr id="21" name="Flowchart: Connector 20">
            <a:hlinkClick r:id="rId5" action="ppaction://hlinksldjump"/>
          </p:cNvPr>
          <p:cNvSpPr/>
          <p:nvPr/>
        </p:nvSpPr>
        <p:spPr>
          <a:xfrm>
            <a:off x="4644008" y="555261"/>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CÂU: 3</a:t>
            </a:r>
            <a:endParaRPr lang="vi-VN" sz="2500" b="1">
              <a:solidFill>
                <a:srgbClr val="FF0000"/>
              </a:solidFill>
              <a:latin typeface="Times New Roman" pitchFamily="18" charset="0"/>
              <a:cs typeface="Times New Roman" pitchFamily="18" charset="0"/>
            </a:endParaRPr>
          </a:p>
        </p:txBody>
      </p:sp>
      <p:sp>
        <p:nvSpPr>
          <p:cNvPr id="22" name="Flowchart: Connector 21">
            <a:hlinkClick r:id="rId6" action="ppaction://hlinksldjump"/>
          </p:cNvPr>
          <p:cNvSpPr/>
          <p:nvPr/>
        </p:nvSpPr>
        <p:spPr>
          <a:xfrm>
            <a:off x="6804248" y="2836474"/>
            <a:ext cx="1728192" cy="165618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8</a:t>
            </a:r>
            <a:endParaRPr lang="vi-VN" sz="2500" b="1">
              <a:solidFill>
                <a:prstClr val="white"/>
              </a:solidFill>
              <a:latin typeface="Times New Roman" pitchFamily="18" charset="0"/>
              <a:cs typeface="Times New Roman" pitchFamily="18" charset="0"/>
            </a:endParaRPr>
          </a:p>
        </p:txBody>
      </p:sp>
      <p:sp>
        <p:nvSpPr>
          <p:cNvPr id="23" name="Flowchart: Connector 22"/>
          <p:cNvSpPr/>
          <p:nvPr/>
        </p:nvSpPr>
        <p:spPr>
          <a:xfrm>
            <a:off x="539552" y="2852936"/>
            <a:ext cx="1728192" cy="165618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hlinkClick r:id="rId7" action="ppaction://hlinksldjump"/>
              </a:rPr>
              <a:t>CÂU</a:t>
            </a:r>
            <a:r>
              <a:rPr lang="en-US" sz="2500" b="1">
                <a:solidFill>
                  <a:srgbClr val="002060"/>
                </a:solidFill>
                <a:latin typeface="Times New Roman" pitchFamily="18" charset="0"/>
                <a:cs typeface="Times New Roman" pitchFamily="18" charset="0"/>
              </a:rPr>
              <a:t>: 5</a:t>
            </a:r>
            <a:endParaRPr lang="vi-VN" sz="2500" b="1">
              <a:solidFill>
                <a:srgbClr val="002060"/>
              </a:solidFill>
              <a:latin typeface="Times New Roman" pitchFamily="18" charset="0"/>
              <a:cs typeface="Times New Roman" pitchFamily="18" charset="0"/>
            </a:endParaRPr>
          </a:p>
        </p:txBody>
      </p:sp>
      <p:sp>
        <p:nvSpPr>
          <p:cNvPr id="24" name="Flowchart: Connector 23">
            <a:hlinkClick r:id="rId8" action="ppaction://hlinksldjump"/>
          </p:cNvPr>
          <p:cNvSpPr/>
          <p:nvPr/>
        </p:nvSpPr>
        <p:spPr>
          <a:xfrm>
            <a:off x="2555776" y="2852936"/>
            <a:ext cx="1728192" cy="16561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6</a:t>
            </a:r>
            <a:endParaRPr lang="vi-VN" sz="2500" b="1">
              <a:solidFill>
                <a:prstClr val="white"/>
              </a:solidFill>
              <a:latin typeface="Times New Roman" pitchFamily="18" charset="0"/>
              <a:cs typeface="Times New Roman" pitchFamily="18" charset="0"/>
            </a:endParaRPr>
          </a:p>
        </p:txBody>
      </p:sp>
      <p:sp>
        <p:nvSpPr>
          <p:cNvPr id="25" name="Flowchart: Connector 24">
            <a:hlinkClick r:id="rId9" action="ppaction://hlinksldjump"/>
          </p:cNvPr>
          <p:cNvSpPr/>
          <p:nvPr/>
        </p:nvSpPr>
        <p:spPr>
          <a:xfrm>
            <a:off x="4644008" y="2852936"/>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7</a:t>
            </a:r>
            <a:endParaRPr lang="vi-VN" sz="2500" b="1">
              <a:solidFill>
                <a:prstClr val="white"/>
              </a:solidFill>
              <a:latin typeface="Times New Roman" pitchFamily="18" charset="0"/>
              <a:cs typeface="Times New Roman" pitchFamily="18" charset="0"/>
            </a:endParaRPr>
          </a:p>
        </p:txBody>
      </p:sp>
      <p:sp>
        <p:nvSpPr>
          <p:cNvPr id="27" name="Flowchart: Connector 26">
            <a:hlinkClick r:id="rId10" action="ppaction://hlinksldjump"/>
          </p:cNvPr>
          <p:cNvSpPr/>
          <p:nvPr/>
        </p:nvSpPr>
        <p:spPr>
          <a:xfrm>
            <a:off x="1187624" y="4941168"/>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9</a:t>
            </a:r>
            <a:endParaRPr lang="vi-VN" sz="2500" b="1">
              <a:solidFill>
                <a:srgbClr val="002060"/>
              </a:solidFill>
              <a:latin typeface="Times New Roman" pitchFamily="18" charset="0"/>
              <a:cs typeface="Times New Roman" pitchFamily="18" charset="0"/>
            </a:endParaRPr>
          </a:p>
        </p:txBody>
      </p:sp>
      <p:sp>
        <p:nvSpPr>
          <p:cNvPr id="29" name="Flowchart: Connector 28">
            <a:hlinkClick r:id="rId11" action="ppaction://hlinksldjump"/>
          </p:cNvPr>
          <p:cNvSpPr/>
          <p:nvPr/>
        </p:nvSpPr>
        <p:spPr>
          <a:xfrm>
            <a:off x="6166340" y="4919185"/>
            <a:ext cx="1983858" cy="1678167"/>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a:t>
            </a:r>
            <a:r>
              <a:rPr lang="en-US" sz="2500" b="1" smtClean="0">
                <a:solidFill>
                  <a:prstClr val="white"/>
                </a:solidFill>
                <a:latin typeface="Times New Roman" pitchFamily="18" charset="0"/>
                <a:cs typeface="Times New Roman" pitchFamily="18" charset="0"/>
              </a:rPr>
              <a:t>11</a:t>
            </a:r>
            <a:endParaRPr lang="vi-VN" sz="2500" b="1">
              <a:solidFill>
                <a:prstClr val="white"/>
              </a:solidFill>
              <a:latin typeface="Times New Roman" pitchFamily="18" charset="0"/>
              <a:cs typeface="Times New Roman" pitchFamily="18" charset="0"/>
            </a:endParaRPr>
          </a:p>
        </p:txBody>
      </p:sp>
      <p:sp>
        <p:nvSpPr>
          <p:cNvPr id="26" name="Flowchart: Connector 25">
            <a:hlinkClick r:id="rId12" action="ppaction://hlinksldjump"/>
          </p:cNvPr>
          <p:cNvSpPr/>
          <p:nvPr/>
        </p:nvSpPr>
        <p:spPr>
          <a:xfrm>
            <a:off x="3480340" y="4919185"/>
            <a:ext cx="1983858" cy="167816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10</a:t>
            </a:r>
            <a:endParaRPr lang="vi-VN" sz="2500" b="1">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508360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ppt_x"/>
                                          </p:val>
                                        </p:tav>
                                      </p:tavLst>
                                    </p:anim>
                                    <p:anim calcmode="lin" valueType="num">
                                      <p:cBhvr additive="base">
                                        <p:cTn id="7" dur="500"/>
                                        <p:tgtEl>
                                          <p:spTgt spid="19"/>
                                        </p:tgtEl>
                                        <p:attrNameLst>
                                          <p:attrName>ppt_y</p:attrName>
                                        </p:attrNameLst>
                                      </p:cBhvr>
                                      <p:tavLst>
                                        <p:tav tm="0">
                                          <p:val>
                                            <p:strVal val="ppt_y"/>
                                          </p:val>
                                        </p:tav>
                                        <p:tav tm="100000">
                                          <p:val>
                                            <p:strVal val="1+ppt_h/2"/>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0"/>
                                        </p:tgtEl>
                                        <p:attrNameLst>
                                          <p:attrName>ppt_x</p:attrName>
                                        </p:attrNameLst>
                                      </p:cBhvr>
                                      <p:tavLst>
                                        <p:tav tm="0">
                                          <p:val>
                                            <p:strVal val="ppt_x"/>
                                          </p:val>
                                        </p:tav>
                                        <p:tav tm="100000">
                                          <p:val>
                                            <p:strVal val="ppt_x"/>
                                          </p:val>
                                        </p:tav>
                                      </p:tavLst>
                                    </p:anim>
                                    <p:anim calcmode="lin" valueType="num">
                                      <p:cBhvr additive="base">
                                        <p:cTn id="14" dur="500"/>
                                        <p:tgtEl>
                                          <p:spTgt spid="20"/>
                                        </p:tgtEl>
                                        <p:attrNameLst>
                                          <p:attrName>ppt_y</p:attrName>
                                        </p:attrNameLst>
                                      </p:cBhvr>
                                      <p:tavLst>
                                        <p:tav tm="0">
                                          <p:val>
                                            <p:strVal val="ppt_y"/>
                                          </p:val>
                                        </p:tav>
                                        <p:tav tm="100000">
                                          <p:val>
                                            <p:strVal val="1+ppt_h/2"/>
                                          </p:val>
                                        </p:tav>
                                      </p:tavLst>
                                    </p:anim>
                                    <p:set>
                                      <p:cBhvr>
                                        <p:cTn id="1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1"/>
                                        </p:tgtEl>
                                        <p:attrNameLst>
                                          <p:attrName>ppt_x</p:attrName>
                                        </p:attrNameLst>
                                      </p:cBhvr>
                                      <p:tavLst>
                                        <p:tav tm="0">
                                          <p:val>
                                            <p:strVal val="ppt_x"/>
                                          </p:val>
                                        </p:tav>
                                        <p:tav tm="100000">
                                          <p:val>
                                            <p:strVal val="ppt_x"/>
                                          </p:val>
                                        </p:tav>
                                      </p:tavLst>
                                    </p:anim>
                                    <p:anim calcmode="lin" valueType="num">
                                      <p:cBhvr additive="base">
                                        <p:cTn id="21" dur="500"/>
                                        <p:tgtEl>
                                          <p:spTgt spid="21"/>
                                        </p:tgtEl>
                                        <p:attrNameLst>
                                          <p:attrName>ppt_y</p:attrName>
                                        </p:attrNameLst>
                                      </p:cBhvr>
                                      <p:tavLst>
                                        <p:tav tm="0">
                                          <p:val>
                                            <p:strVal val="ppt_y"/>
                                          </p:val>
                                        </p:tav>
                                        <p:tav tm="100000">
                                          <p:val>
                                            <p:strVal val="1+ppt_h/2"/>
                                          </p:val>
                                        </p:tav>
                                      </p:tavLst>
                                    </p:anim>
                                    <p:set>
                                      <p:cBhvr>
                                        <p:cTn id="2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8"/>
                                        </p:tgtEl>
                                        <p:attrNameLst>
                                          <p:attrName>ppt_x</p:attrName>
                                        </p:attrNameLst>
                                      </p:cBhvr>
                                      <p:tavLst>
                                        <p:tav tm="0">
                                          <p:val>
                                            <p:strVal val="ppt_x"/>
                                          </p:val>
                                        </p:tav>
                                        <p:tav tm="100000">
                                          <p:val>
                                            <p:strVal val="ppt_x"/>
                                          </p:val>
                                        </p:tav>
                                      </p:tavLst>
                                    </p:anim>
                                    <p:anim calcmode="lin" valueType="num">
                                      <p:cBhvr additive="base">
                                        <p:cTn id="28" dur="500"/>
                                        <p:tgtEl>
                                          <p:spTgt spid="18"/>
                                        </p:tgtEl>
                                        <p:attrNameLst>
                                          <p:attrName>ppt_y</p:attrName>
                                        </p:attrNameLst>
                                      </p:cBhvr>
                                      <p:tavLst>
                                        <p:tav tm="0">
                                          <p:val>
                                            <p:strVal val="ppt_y"/>
                                          </p:val>
                                        </p:tav>
                                        <p:tav tm="100000">
                                          <p:val>
                                            <p:strVal val="1+ppt_h/2"/>
                                          </p:val>
                                        </p:tav>
                                      </p:tavLst>
                                    </p:anim>
                                    <p:set>
                                      <p:cBhvr>
                                        <p:cTn id="2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3"/>
                                        </p:tgtEl>
                                        <p:attrNameLst>
                                          <p:attrName>ppt_x</p:attrName>
                                        </p:attrNameLst>
                                      </p:cBhvr>
                                      <p:tavLst>
                                        <p:tav tm="0">
                                          <p:val>
                                            <p:strVal val="ppt_x"/>
                                          </p:val>
                                        </p:tav>
                                        <p:tav tm="100000">
                                          <p:val>
                                            <p:strVal val="ppt_x"/>
                                          </p:val>
                                        </p:tav>
                                      </p:tavLst>
                                    </p:anim>
                                    <p:anim calcmode="lin" valueType="num">
                                      <p:cBhvr additive="base">
                                        <p:cTn id="35" dur="500"/>
                                        <p:tgtEl>
                                          <p:spTgt spid="23"/>
                                        </p:tgtEl>
                                        <p:attrNameLst>
                                          <p:attrName>ppt_y</p:attrName>
                                        </p:attrNameLst>
                                      </p:cBhvr>
                                      <p:tavLst>
                                        <p:tav tm="0">
                                          <p:val>
                                            <p:strVal val="ppt_y"/>
                                          </p:val>
                                        </p:tav>
                                        <p:tav tm="100000">
                                          <p:val>
                                            <p:strVal val="1+ppt_h/2"/>
                                          </p:val>
                                        </p:tav>
                                      </p:tavLst>
                                    </p:anim>
                                    <p:set>
                                      <p:cBhvr>
                                        <p:cTn id="3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4"/>
                                        </p:tgtEl>
                                        <p:attrNameLst>
                                          <p:attrName>ppt_x</p:attrName>
                                        </p:attrNameLst>
                                      </p:cBhvr>
                                      <p:tavLst>
                                        <p:tav tm="0">
                                          <p:val>
                                            <p:strVal val="ppt_x"/>
                                          </p:val>
                                        </p:tav>
                                        <p:tav tm="100000">
                                          <p:val>
                                            <p:strVal val="ppt_x"/>
                                          </p:val>
                                        </p:tav>
                                      </p:tavLst>
                                    </p:anim>
                                    <p:anim calcmode="lin" valueType="num">
                                      <p:cBhvr additive="base">
                                        <p:cTn id="42" dur="500"/>
                                        <p:tgtEl>
                                          <p:spTgt spid="24"/>
                                        </p:tgtEl>
                                        <p:attrNameLst>
                                          <p:attrName>ppt_y</p:attrName>
                                        </p:attrNameLst>
                                      </p:cBhvr>
                                      <p:tavLst>
                                        <p:tav tm="0">
                                          <p:val>
                                            <p:strVal val="ppt_y"/>
                                          </p:val>
                                        </p:tav>
                                        <p:tav tm="100000">
                                          <p:val>
                                            <p:strVal val="1+ppt_h/2"/>
                                          </p:val>
                                        </p:tav>
                                      </p:tavLst>
                                    </p:anim>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5"/>
                                        </p:tgtEl>
                                        <p:attrNameLst>
                                          <p:attrName>ppt_x</p:attrName>
                                        </p:attrNameLst>
                                      </p:cBhvr>
                                      <p:tavLst>
                                        <p:tav tm="0">
                                          <p:val>
                                            <p:strVal val="ppt_x"/>
                                          </p:val>
                                        </p:tav>
                                        <p:tav tm="100000">
                                          <p:val>
                                            <p:strVal val="ppt_x"/>
                                          </p:val>
                                        </p:tav>
                                      </p:tavLst>
                                    </p:anim>
                                    <p:anim calcmode="lin" valueType="num">
                                      <p:cBhvr additive="base">
                                        <p:cTn id="49" dur="500"/>
                                        <p:tgtEl>
                                          <p:spTgt spid="25"/>
                                        </p:tgtEl>
                                        <p:attrNameLst>
                                          <p:attrName>ppt_y</p:attrName>
                                        </p:attrNameLst>
                                      </p:cBhvr>
                                      <p:tavLst>
                                        <p:tav tm="0">
                                          <p:val>
                                            <p:strVal val="ppt_y"/>
                                          </p:val>
                                        </p:tav>
                                        <p:tav tm="100000">
                                          <p:val>
                                            <p:strVal val="1+ppt_h/2"/>
                                          </p:val>
                                        </p:tav>
                                      </p:tavLst>
                                    </p:anim>
                                    <p:set>
                                      <p:cBhvr>
                                        <p:cTn id="5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22"/>
                                        </p:tgtEl>
                                        <p:attrNameLst>
                                          <p:attrName>ppt_x</p:attrName>
                                        </p:attrNameLst>
                                      </p:cBhvr>
                                      <p:tavLst>
                                        <p:tav tm="0">
                                          <p:val>
                                            <p:strVal val="ppt_x"/>
                                          </p:val>
                                        </p:tav>
                                        <p:tav tm="100000">
                                          <p:val>
                                            <p:strVal val="ppt_x"/>
                                          </p:val>
                                        </p:tav>
                                      </p:tavLst>
                                    </p:anim>
                                    <p:anim calcmode="lin" valueType="num">
                                      <p:cBhvr additive="base">
                                        <p:cTn id="56" dur="500"/>
                                        <p:tgtEl>
                                          <p:spTgt spid="22"/>
                                        </p:tgtEl>
                                        <p:attrNameLst>
                                          <p:attrName>ppt_y</p:attrName>
                                        </p:attrNameLst>
                                      </p:cBhvr>
                                      <p:tavLst>
                                        <p:tav tm="0">
                                          <p:val>
                                            <p:strVal val="ppt_y"/>
                                          </p:val>
                                        </p:tav>
                                        <p:tav tm="100000">
                                          <p:val>
                                            <p:strVal val="1+ppt_h/2"/>
                                          </p:val>
                                        </p:tav>
                                      </p:tavLst>
                                    </p:anim>
                                    <p:set>
                                      <p:cBhvr>
                                        <p:cTn id="5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7"/>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27"/>
                                        </p:tgtEl>
                                        <p:attrNameLst>
                                          <p:attrName>ppt_x</p:attrName>
                                        </p:attrNameLst>
                                      </p:cBhvr>
                                      <p:tavLst>
                                        <p:tav tm="0">
                                          <p:val>
                                            <p:strVal val="ppt_x"/>
                                          </p:val>
                                        </p:tav>
                                        <p:tav tm="100000">
                                          <p:val>
                                            <p:strVal val="ppt_x"/>
                                          </p:val>
                                        </p:tav>
                                      </p:tavLst>
                                    </p:anim>
                                    <p:anim calcmode="lin" valueType="num">
                                      <p:cBhvr additive="base">
                                        <p:cTn id="63" dur="500"/>
                                        <p:tgtEl>
                                          <p:spTgt spid="27"/>
                                        </p:tgtEl>
                                        <p:attrNameLst>
                                          <p:attrName>ppt_y</p:attrName>
                                        </p:attrNameLst>
                                      </p:cBhvr>
                                      <p:tavLst>
                                        <p:tav tm="0">
                                          <p:val>
                                            <p:strVal val="ppt_y"/>
                                          </p:val>
                                        </p:tav>
                                        <p:tav tm="100000">
                                          <p:val>
                                            <p:strVal val="1+ppt_h/2"/>
                                          </p:val>
                                        </p:tav>
                                      </p:tavLst>
                                    </p:anim>
                                    <p:set>
                                      <p:cBhvr>
                                        <p:cTn id="6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grpId="0" nodeType="clickEffect">
                                  <p:stCondLst>
                                    <p:cond delay="0"/>
                                  </p:stCondLst>
                                  <p:childTnLst>
                                    <p:anim calcmode="lin" valueType="num">
                                      <p:cBhvr additive="base">
                                        <p:cTn id="69" dur="500"/>
                                        <p:tgtEl>
                                          <p:spTgt spid="26"/>
                                        </p:tgtEl>
                                        <p:attrNameLst>
                                          <p:attrName>ppt_x</p:attrName>
                                        </p:attrNameLst>
                                      </p:cBhvr>
                                      <p:tavLst>
                                        <p:tav tm="0">
                                          <p:val>
                                            <p:strVal val="ppt_x"/>
                                          </p:val>
                                        </p:tav>
                                        <p:tav tm="100000">
                                          <p:val>
                                            <p:strVal val="ppt_x"/>
                                          </p:val>
                                        </p:tav>
                                      </p:tavLst>
                                    </p:anim>
                                    <p:anim calcmode="lin" valueType="num">
                                      <p:cBhvr additive="base">
                                        <p:cTn id="70" dur="500"/>
                                        <p:tgtEl>
                                          <p:spTgt spid="26"/>
                                        </p:tgtEl>
                                        <p:attrNameLst>
                                          <p:attrName>ppt_y</p:attrName>
                                        </p:attrNameLst>
                                      </p:cBhvr>
                                      <p:tavLst>
                                        <p:tav tm="0">
                                          <p:val>
                                            <p:strVal val="ppt_y"/>
                                          </p:val>
                                        </p:tav>
                                        <p:tav tm="100000">
                                          <p:val>
                                            <p:strVal val="1+ppt_h/2"/>
                                          </p:val>
                                        </p:tav>
                                      </p:tavLst>
                                    </p:anim>
                                    <p:set>
                                      <p:cBhvr>
                                        <p:cTn id="7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2" restart="whenNotActive" fill="hold" evtFilter="cancelBubble" nodeType="interactiveSeq">
                <p:stCondLst>
                  <p:cond evt="onClick" delay="0">
                    <p:tgtEl>
                      <p:spTgt spid="29"/>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grpId="0" nodeType="clickEffect">
                                  <p:stCondLst>
                                    <p:cond delay="0"/>
                                  </p:stCondLst>
                                  <p:childTnLst>
                                    <p:anim calcmode="lin" valueType="num">
                                      <p:cBhvr additive="base">
                                        <p:cTn id="76" dur="500"/>
                                        <p:tgtEl>
                                          <p:spTgt spid="29"/>
                                        </p:tgtEl>
                                        <p:attrNameLst>
                                          <p:attrName>ppt_x</p:attrName>
                                        </p:attrNameLst>
                                      </p:cBhvr>
                                      <p:tavLst>
                                        <p:tav tm="0">
                                          <p:val>
                                            <p:strVal val="ppt_x"/>
                                          </p:val>
                                        </p:tav>
                                        <p:tav tm="100000">
                                          <p:val>
                                            <p:strVal val="ppt_x"/>
                                          </p:val>
                                        </p:tav>
                                      </p:tavLst>
                                    </p:anim>
                                    <p:anim calcmode="lin" valueType="num">
                                      <p:cBhvr additive="base">
                                        <p:cTn id="77" dur="500"/>
                                        <p:tgtEl>
                                          <p:spTgt spid="29"/>
                                        </p:tgtEl>
                                        <p:attrNameLst>
                                          <p:attrName>ppt_y</p:attrName>
                                        </p:attrNameLst>
                                      </p:cBhvr>
                                      <p:tavLst>
                                        <p:tav tm="0">
                                          <p:val>
                                            <p:strVal val="ppt_y"/>
                                          </p:val>
                                        </p:tav>
                                        <p:tav tm="100000">
                                          <p:val>
                                            <p:strVal val="1+ppt_h/2"/>
                                          </p:val>
                                        </p:tav>
                                      </p:tavLst>
                                    </p:anim>
                                    <p:set>
                                      <p:cBhvr>
                                        <p:cTn id="7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7" grpId="0" animBg="1"/>
      <p:bldP spid="29"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 Theo em đi bộ ở đâu là an toàn nhất?</a:t>
            </a:r>
            <a:endParaRPr lang="en-US" sz="4000" b="1">
              <a:solidFill>
                <a:srgbClr val="4F81BD">
                  <a:lumMod val="50000"/>
                </a:srgbClr>
              </a:solidFill>
              <a:latin typeface="Times New Roman" pitchFamily="18" charset="0"/>
              <a:cs typeface="Times New Roman" pitchFamily="18" charset="0"/>
            </a:endParaRPr>
          </a:p>
        </p:txBody>
      </p:sp>
      <p:sp>
        <p:nvSpPr>
          <p:cNvPr id="4" name="Left Arrow 3">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74251" y="2503929"/>
            <a:ext cx="4666662"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1. Lề đường bên trái</a:t>
            </a:r>
            <a:endParaRPr lang="vi-VN" sz="4000" b="1">
              <a:latin typeface="Times New Roman" pitchFamily="18" charset="0"/>
              <a:cs typeface="Times New Roman" pitchFamily="18" charset="0"/>
            </a:endParaRPr>
          </a:p>
        </p:txBody>
      </p:sp>
      <p:sp>
        <p:nvSpPr>
          <p:cNvPr id="8" name="TextBox 7"/>
          <p:cNvSpPr txBox="1"/>
          <p:nvPr/>
        </p:nvSpPr>
        <p:spPr>
          <a:xfrm>
            <a:off x="1274251" y="3182893"/>
            <a:ext cx="4419800"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2. Giữa lòng đường</a:t>
            </a:r>
            <a:endParaRPr lang="vi-VN" sz="4000" b="1">
              <a:latin typeface="Times New Roman" pitchFamily="18" charset="0"/>
              <a:cs typeface="Times New Roman" pitchFamily="18" charset="0"/>
            </a:endParaRPr>
          </a:p>
        </p:txBody>
      </p:sp>
      <p:sp>
        <p:nvSpPr>
          <p:cNvPr id="9" name="TextBox 8"/>
          <p:cNvSpPr txBox="1"/>
          <p:nvPr/>
        </p:nvSpPr>
        <p:spPr>
          <a:xfrm>
            <a:off x="1274251" y="3881647"/>
            <a:ext cx="6297237"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3. Vỉa hè, lề đường bên phải</a:t>
            </a:r>
            <a:endParaRPr lang="vi-VN" sz="4000" b="1">
              <a:latin typeface="Times New Roman" pitchFamily="18" charset="0"/>
              <a:cs typeface="Times New Roman" pitchFamily="18" charset="0"/>
            </a:endParaRPr>
          </a:p>
        </p:txBody>
      </p:sp>
    </p:spTree>
    <p:extLst>
      <p:ext uri="{BB962C8B-B14F-4D97-AF65-F5344CB8AC3E}">
        <p14:creationId xmlns:p14="http://schemas.microsoft.com/office/powerpoint/2010/main" val="328040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par>
                          <p:cTn id="9" fill="hold">
                            <p:stCondLst>
                              <p:cond delay="2000"/>
                            </p:stCondLst>
                            <p:childTnLst>
                              <p:par>
                                <p:cTn id="10" presetID="26" presetClass="emph" presetSubtype="0" repeatCount="5000" fill="hold" grpId="0" nodeType="after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childTnLst>
              </p:cTn>
              <p:nextCondLst>
                <p:cond evt="onClick" delay="0">
                  <p:tgtEl>
                    <p:spTgt spid="6"/>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539550" y="1206570"/>
            <a:ext cx="7848873" cy="3785652"/>
          </a:xfrm>
          <a:prstGeom prst="rect">
            <a:avLst/>
          </a:prstGeom>
          <a:noFill/>
        </p:spPr>
        <p:txBody>
          <a:bodyPr wrap="square" rtlCol="0">
            <a:spAutoFit/>
          </a:bodyPr>
          <a:lstStyle/>
          <a:p>
            <a:pPr algn="ctr"/>
            <a:r>
              <a:rPr lang="en-US" sz="7000" b="1" u="sng" smtClean="0">
                <a:solidFill>
                  <a:srgbClr val="FF0000"/>
                </a:solidFill>
                <a:latin typeface="Times New Roman" pitchFamily="18" charset="0"/>
                <a:cs typeface="Times New Roman" pitchFamily="18" charset="0"/>
              </a:rPr>
              <a:t>CÂU HỎI: </a:t>
            </a:r>
          </a:p>
          <a:p>
            <a:pPr algn="ctr"/>
            <a:endParaRPr lang="en-US" sz="7000" b="1" u="sng" smtClean="0">
              <a:solidFill>
                <a:srgbClr val="FF0000"/>
              </a:solidFill>
              <a:latin typeface="Times New Roman" pitchFamily="18" charset="0"/>
              <a:cs typeface="Times New Roman" pitchFamily="18" charset="0"/>
            </a:endParaRPr>
          </a:p>
          <a:p>
            <a:pPr algn="ctr"/>
            <a:r>
              <a:rPr lang="en-US" sz="5000" b="1" smtClean="0">
                <a:solidFill>
                  <a:srgbClr val="002060"/>
                </a:solidFill>
                <a:latin typeface="Times New Roman" pitchFamily="18" charset="0"/>
                <a:cs typeface="Times New Roman" pitchFamily="18" charset="0"/>
              </a:rPr>
              <a:t>DÀNH CHO TRẺ 3 TUỔI</a:t>
            </a:r>
          </a:p>
          <a:p>
            <a:pPr algn="ctr"/>
            <a:r>
              <a:rPr lang="en-US" sz="5000" b="1" smtClean="0">
                <a:solidFill>
                  <a:srgbClr val="002060"/>
                </a:solidFill>
                <a:latin typeface="Times New Roman" pitchFamily="18" charset="0"/>
                <a:cs typeface="Times New Roman" pitchFamily="18" charset="0"/>
              </a:rPr>
              <a:t>GỒM 10 CÂU HỎI</a:t>
            </a:r>
            <a:endParaRPr lang="en-US" sz="50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29607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2: Theo em chơi đùa ở đâu là an toàn nhất?</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74251" y="2503929"/>
            <a:ext cx="7733912"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1. Trên hè phố và dưới lòng đường</a:t>
            </a:r>
            <a:endParaRPr lang="vi-VN" sz="4000" b="1">
              <a:latin typeface="Times New Roman" pitchFamily="18" charset="0"/>
              <a:cs typeface="Times New Roman" pitchFamily="18" charset="0"/>
            </a:endParaRPr>
          </a:p>
        </p:txBody>
      </p:sp>
      <p:sp>
        <p:nvSpPr>
          <p:cNvPr id="8" name="TextBox 7"/>
          <p:cNvSpPr txBox="1"/>
          <p:nvPr/>
        </p:nvSpPr>
        <p:spPr>
          <a:xfrm>
            <a:off x="1274251" y="3429000"/>
            <a:ext cx="4202817"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2. Trong công viên</a:t>
            </a:r>
            <a:endParaRPr lang="vi-VN" sz="4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20488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3</a:t>
            </a:r>
            <a:r>
              <a:rPr lang="en-US" sz="4000" b="1" smtClean="0">
                <a:solidFill>
                  <a:srgbClr val="4F81BD">
                    <a:lumMod val="50000"/>
                  </a:srgbClr>
                </a:solidFill>
                <a:latin typeface="Times New Roman" pitchFamily="18" charset="0"/>
                <a:cs typeface="Times New Roman" pitchFamily="18" charset="0"/>
              </a:rPr>
              <a:t>: Khi đi xe máy cùng người lớn cần làm gì để đảm bảo an toàn?</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56872" y="3152001"/>
            <a:ext cx="6070893"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Đội mũ bảo hiểm, ngồi ngay ngắn</a:t>
            </a:r>
            <a:endParaRPr lang="vi-VN" sz="3000" b="1">
              <a:latin typeface="Times New Roman" pitchFamily="18" charset="0"/>
              <a:cs typeface="Times New Roman" pitchFamily="18" charset="0"/>
            </a:endParaRPr>
          </a:p>
        </p:txBody>
      </p:sp>
      <p:sp>
        <p:nvSpPr>
          <p:cNvPr id="8" name="TextBox 7"/>
          <p:cNvSpPr txBox="1"/>
          <p:nvPr/>
        </p:nvSpPr>
        <p:spPr>
          <a:xfrm>
            <a:off x="1274251" y="3933056"/>
            <a:ext cx="6731330"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Không đội mũ, ngồi không ngay ngắn</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77876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4</a:t>
            </a:r>
            <a:r>
              <a:rPr lang="en-US" sz="4000" b="1" smtClean="0">
                <a:solidFill>
                  <a:srgbClr val="4F81BD">
                    <a:lumMod val="50000"/>
                  </a:srgbClr>
                </a:solidFill>
                <a:latin typeface="Times New Roman" pitchFamily="18" charset="0"/>
                <a:cs typeface="Times New Roman" pitchFamily="18" charset="0"/>
              </a:rPr>
              <a:t>: Khi ngồi xe máy cùng người lớn, các bé ngồi phía trước người lớn có an toàn không?</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74250" y="3065791"/>
            <a:ext cx="3004349"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Không an toàn</a:t>
            </a:r>
            <a:endParaRPr lang="vi-VN" sz="3000" b="1">
              <a:latin typeface="Times New Roman" pitchFamily="18" charset="0"/>
              <a:cs typeface="Times New Roman" pitchFamily="18" charset="0"/>
            </a:endParaRPr>
          </a:p>
        </p:txBody>
      </p:sp>
      <p:sp>
        <p:nvSpPr>
          <p:cNvPr id="8" name="TextBox 7"/>
          <p:cNvSpPr txBox="1"/>
          <p:nvPr/>
        </p:nvSpPr>
        <p:spPr>
          <a:xfrm>
            <a:off x="1291810" y="3731741"/>
            <a:ext cx="2363147"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Có an toàn</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00848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5: Khi đi tàu thuyền trên sông cháu phải làm gì?</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67877" y="3065791"/>
            <a:ext cx="7936788"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Đứng lên đi lại trên thuyền, chơi đùa với bạn</a:t>
            </a:r>
            <a:endParaRPr lang="vi-VN" sz="3000" b="1">
              <a:latin typeface="Times New Roman" pitchFamily="18" charset="0"/>
              <a:cs typeface="Times New Roman" pitchFamily="18" charset="0"/>
            </a:endParaRPr>
          </a:p>
        </p:txBody>
      </p:sp>
      <p:sp>
        <p:nvSpPr>
          <p:cNvPr id="8" name="TextBox 7"/>
          <p:cNvSpPr txBox="1"/>
          <p:nvPr/>
        </p:nvSpPr>
        <p:spPr>
          <a:xfrm>
            <a:off x="899925" y="3731741"/>
            <a:ext cx="6361037"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Ngồi yên và mặc áo phao bảo hiểm.</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69862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6</a:t>
            </a:r>
            <a:r>
              <a:rPr lang="en-US" sz="4000" b="1" smtClean="0">
                <a:solidFill>
                  <a:srgbClr val="4F81BD">
                    <a:lumMod val="50000"/>
                  </a:srgbClr>
                </a:solidFill>
                <a:latin typeface="Times New Roman" pitchFamily="18" charset="0"/>
                <a:cs typeface="Times New Roman" pitchFamily="18" charset="0"/>
              </a:rPr>
              <a:t>: Người điều khiển xe đạp được chở mấy người?</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3690434"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Được chở  2 người.</a:t>
            </a:r>
            <a:endParaRPr lang="vi-VN" sz="3000" b="1">
              <a:latin typeface="Times New Roman" pitchFamily="18" charset="0"/>
              <a:cs typeface="Times New Roman" pitchFamily="18" charset="0"/>
            </a:endParaRPr>
          </a:p>
        </p:txBody>
      </p:sp>
      <p:sp>
        <p:nvSpPr>
          <p:cNvPr id="8" name="TextBox 7"/>
          <p:cNvSpPr txBox="1"/>
          <p:nvPr/>
        </p:nvSpPr>
        <p:spPr>
          <a:xfrm>
            <a:off x="899925" y="3393843"/>
            <a:ext cx="4224233"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Chỉ được chở 1 người.</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12426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FF0000"/>
                </a:solidFill>
                <a:latin typeface="Times New Roman" pitchFamily="18" charset="0"/>
                <a:cs typeface="Times New Roman" pitchFamily="18" charset="0"/>
              </a:rPr>
              <a:t>CÂU </a:t>
            </a:r>
            <a:r>
              <a:rPr lang="en-US" sz="4000" b="1" smtClean="0">
                <a:solidFill>
                  <a:srgbClr val="FF0000"/>
                </a:solidFill>
                <a:latin typeface="Times New Roman" pitchFamily="18" charset="0"/>
                <a:cs typeface="Times New Roman" pitchFamily="18" charset="0"/>
              </a:rPr>
              <a:t>7: Hãy kể tên các loại xe có 2 bánh?</a:t>
            </a:r>
            <a:endParaRPr lang="en-US" sz="4000" b="1">
              <a:solidFill>
                <a:srgbClr val="FF0000"/>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3165867"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Xe đạp, xe máy.</a:t>
            </a:r>
            <a:endParaRPr lang="vi-VN" sz="3000" b="1">
              <a:latin typeface="Times New Roman" pitchFamily="18" charset="0"/>
              <a:cs typeface="Times New Roman" pitchFamily="18" charset="0"/>
            </a:endParaRPr>
          </a:p>
        </p:txBody>
      </p:sp>
      <p:sp>
        <p:nvSpPr>
          <p:cNvPr id="8" name="TextBox 7"/>
          <p:cNvSpPr txBox="1"/>
          <p:nvPr/>
        </p:nvSpPr>
        <p:spPr>
          <a:xfrm>
            <a:off x="899925" y="3393843"/>
            <a:ext cx="4427430"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Xe ô tô, xe máy, xe đạp.</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36845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8: Các loại xe nào được ưu tiên vượt đèn đỏ?</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6962162" cy="1015663"/>
          </a:xfrm>
          <a:prstGeom prst="rect">
            <a:avLst/>
          </a:prstGeom>
          <a:noFill/>
        </p:spPr>
        <p:txBody>
          <a:bodyPr wrap="none" rtlCol="0">
            <a:spAutoFit/>
          </a:bodyPr>
          <a:lstStyle/>
          <a:p>
            <a:pPr marL="514350" indent="-514350">
              <a:buAutoNum type="arabicPeriod"/>
            </a:pPr>
            <a:r>
              <a:rPr lang="en-US" sz="3000" b="1" smtClean="0">
                <a:solidFill>
                  <a:prstClr val="black"/>
                </a:solidFill>
                <a:latin typeface="Times New Roman" pitchFamily="18" charset="0"/>
                <a:cs typeface="Times New Roman" pitchFamily="18" charset="0"/>
              </a:rPr>
              <a:t>Xe cứu thương, xe khách, xe cứu hỏa, </a:t>
            </a:r>
          </a:p>
          <a:p>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xe công an làm nhiệm vụ.</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5" y="3727365"/>
            <a:ext cx="5171609" cy="1015663"/>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Xe cứu thương</a:t>
            </a:r>
            <a:r>
              <a:rPr lang="en-US" sz="3000" b="1" smtClean="0">
                <a:solidFill>
                  <a:prstClr val="black"/>
                </a:solidFill>
                <a:latin typeface="Times New Roman" pitchFamily="18" charset="0"/>
                <a:cs typeface="Times New Roman" pitchFamily="18" charset="0"/>
              </a:rPr>
              <a:t>, </a:t>
            </a:r>
            <a:r>
              <a:rPr lang="en-US" sz="3000" b="1">
                <a:solidFill>
                  <a:prstClr val="black"/>
                </a:solidFill>
                <a:latin typeface="Times New Roman" pitchFamily="18" charset="0"/>
                <a:cs typeface="Times New Roman" pitchFamily="18" charset="0"/>
              </a:rPr>
              <a:t>xe cứu hỏa, </a:t>
            </a:r>
            <a:endParaRPr lang="en-US" sz="3000" b="1" smtClean="0">
              <a:solidFill>
                <a:prstClr val="black"/>
              </a:solidFill>
              <a:latin typeface="Times New Roman" pitchFamily="18" charset="0"/>
              <a:cs typeface="Times New Roman" pitchFamily="18" charset="0"/>
            </a:endParaRPr>
          </a:p>
          <a:p>
            <a:pPr lvl="0"/>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xe </a:t>
            </a:r>
            <a:r>
              <a:rPr lang="en-US" sz="3000" b="1">
                <a:solidFill>
                  <a:prstClr val="black"/>
                </a:solidFill>
                <a:latin typeface="Times New Roman" pitchFamily="18" charset="0"/>
                <a:cs typeface="Times New Roman" pitchFamily="18" charset="0"/>
              </a:rPr>
              <a:t>công an làm nhiệm vụ</a:t>
            </a:r>
            <a:r>
              <a:rPr lang="en-US" sz="3000" b="1" smtClean="0">
                <a:solidFill>
                  <a:prstClr val="black"/>
                </a:solidFill>
                <a:latin typeface="Times New Roman" pitchFamily="18" charset="0"/>
                <a:cs typeface="Times New Roman" pitchFamily="18" charset="0"/>
              </a:rPr>
              <a:t>.</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84743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9: Những việc không được làm khi bé ngồi trên ô tô?</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6141425" cy="1015663"/>
          </a:xfrm>
          <a:prstGeom prst="rect">
            <a:avLst/>
          </a:prstGeom>
          <a:noFill/>
        </p:spPr>
        <p:txBody>
          <a:bodyPr wrap="none" rtlCol="0">
            <a:spAutoFit/>
          </a:bodyPr>
          <a:lstStyle/>
          <a:p>
            <a:pPr marL="514350" indent="-514350">
              <a:buFontTx/>
              <a:buAutoNum type="arabicPeriod"/>
            </a:pPr>
            <a:r>
              <a:rPr lang="en-US" sz="3000" b="1" smtClean="0">
                <a:solidFill>
                  <a:prstClr val="black"/>
                </a:solidFill>
                <a:latin typeface="Times New Roman" pitchFamily="18" charset="0"/>
                <a:cs typeface="Times New Roman" pitchFamily="18" charset="0"/>
              </a:rPr>
              <a:t>Không thò đầu, thò tay ra ngoài, </a:t>
            </a:r>
          </a:p>
          <a:p>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chạy nhảy trên xe.</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5" y="3727365"/>
            <a:ext cx="5788764" cy="1015663"/>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a:t>
            </a:r>
            <a:r>
              <a:rPr lang="en-US" sz="3000" b="1" smtClean="0">
                <a:solidFill>
                  <a:prstClr val="black"/>
                </a:solidFill>
                <a:latin typeface="Times New Roman" pitchFamily="18" charset="0"/>
                <a:cs typeface="Times New Roman" pitchFamily="18" charset="0"/>
              </a:rPr>
              <a:t>Được </a:t>
            </a:r>
            <a:r>
              <a:rPr lang="en-US" sz="3000" b="1">
                <a:solidFill>
                  <a:prstClr val="black"/>
                </a:solidFill>
                <a:latin typeface="Times New Roman" pitchFamily="18" charset="0"/>
                <a:cs typeface="Times New Roman" pitchFamily="18" charset="0"/>
              </a:rPr>
              <a:t>thò đầu, thò tay ra ngoài, </a:t>
            </a:r>
          </a:p>
          <a:p>
            <a:pPr lvl="0"/>
            <a:r>
              <a:rPr lang="en-US" sz="3000" b="1">
                <a:solidFill>
                  <a:prstClr val="black"/>
                </a:solidFill>
                <a:latin typeface="Times New Roman" pitchFamily="18" charset="0"/>
                <a:cs typeface="Times New Roman" pitchFamily="18" charset="0"/>
              </a:rPr>
              <a:t>      chạy nhảy trên xe</a:t>
            </a:r>
            <a:r>
              <a:rPr lang="en-US" sz="3000" b="1" smtClean="0">
                <a:solidFill>
                  <a:prstClr val="black"/>
                </a:solidFill>
                <a:latin typeface="Times New Roman" pitchFamily="18" charset="0"/>
                <a:cs typeface="Times New Roman" pitchFamily="18" charset="0"/>
              </a:rPr>
              <a:t>.</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2555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10: Khi muốn sang đường bé phải làm gì?</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4443845" cy="553998"/>
          </a:xfrm>
          <a:prstGeom prst="rect">
            <a:avLst/>
          </a:prstGeom>
          <a:noFill/>
        </p:spPr>
        <p:txBody>
          <a:bodyPr wrap="none" rtlCol="0">
            <a:spAutoFit/>
          </a:bodyPr>
          <a:lstStyle/>
          <a:p>
            <a:pPr marL="514350" indent="-514350">
              <a:buFontTx/>
              <a:buAutoNum type="arabicPeriod"/>
            </a:pPr>
            <a:r>
              <a:rPr lang="en-US" sz="3000" b="1" smtClean="0">
                <a:solidFill>
                  <a:prstClr val="black"/>
                </a:solidFill>
                <a:latin typeface="Times New Roman" pitchFamily="18" charset="0"/>
                <a:cs typeface="Times New Roman" pitchFamily="18" charset="0"/>
              </a:rPr>
              <a:t>Tự ý chạy sang đường.</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4" y="3573016"/>
            <a:ext cx="7513595" cy="553998"/>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a:t>
            </a:r>
            <a:r>
              <a:rPr lang="en-US" sz="3000" b="1" smtClean="0">
                <a:solidFill>
                  <a:prstClr val="black"/>
                </a:solidFill>
                <a:latin typeface="Times New Roman" pitchFamily="18" charset="0"/>
                <a:cs typeface="Times New Roman" pitchFamily="18" charset="0"/>
              </a:rPr>
              <a:t>Phải đợi bố, mẹ, người lớn dắt qua đường.</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6611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11: Khi lên xuống xe ô tô bé phải làm như thế nào?</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latin typeface="Times New Roman" pitchFamily="18" charset="0"/>
                <a:cs typeface="Times New Roman" pitchFamily="18" charset="0"/>
              </a:rPr>
              <a:t>ĐÁP ÁN</a:t>
            </a:r>
            <a:endParaRPr lang="vi-VN" sz="3000" b="1" dirty="0">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6883616" cy="1015663"/>
          </a:xfrm>
          <a:prstGeom prst="rect">
            <a:avLst/>
          </a:prstGeom>
          <a:noFill/>
        </p:spPr>
        <p:txBody>
          <a:bodyPr wrap="none" rtlCol="0">
            <a:spAutoFit/>
          </a:bodyPr>
          <a:lstStyle/>
          <a:p>
            <a:pPr marL="514350" indent="-514350">
              <a:buFontTx/>
              <a:buAutoNum type="arabicPeriod"/>
            </a:pPr>
            <a:r>
              <a:rPr lang="en-US" sz="3000" b="1" smtClean="0">
                <a:solidFill>
                  <a:prstClr val="black"/>
                </a:solidFill>
                <a:latin typeface="Times New Roman" pitchFamily="18" charset="0"/>
                <a:cs typeface="Times New Roman" pitchFamily="18" charset="0"/>
              </a:rPr>
              <a:t>Đợi xe dừng lại, quan sát không chen </a:t>
            </a:r>
          </a:p>
          <a:p>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lẫn xô đẩy xuống xe từ từ.</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4" y="3573016"/>
            <a:ext cx="6956969" cy="1015663"/>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a:t>
            </a:r>
            <a:r>
              <a:rPr lang="en-US" sz="3000" b="1" smtClean="0">
                <a:solidFill>
                  <a:prstClr val="black"/>
                </a:solidFill>
                <a:latin typeface="Times New Roman" pitchFamily="18" charset="0"/>
                <a:cs typeface="Times New Roman" pitchFamily="18" charset="0"/>
              </a:rPr>
              <a:t>Xô đẩy, chen lẫn, nhảy vội vàng xuống </a:t>
            </a:r>
          </a:p>
          <a:p>
            <a:pPr lvl="0"/>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xe khi xe chưa dừng lại.</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9089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hlinkClick r:id="rId2" action="ppaction://hlinksldjump"/>
          </p:cNvPr>
          <p:cNvSpPr/>
          <p:nvPr/>
        </p:nvSpPr>
        <p:spPr>
          <a:xfrm>
            <a:off x="7020272" y="422378"/>
            <a:ext cx="1728192" cy="165618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FF00"/>
                </a:solidFill>
                <a:latin typeface="Times New Roman" pitchFamily="18" charset="0"/>
                <a:cs typeface="Times New Roman" pitchFamily="18" charset="0"/>
              </a:rPr>
              <a:t>CÂU: 4</a:t>
            </a:r>
            <a:endParaRPr lang="vi-VN" sz="2500" b="1">
              <a:solidFill>
                <a:srgbClr val="FFFF00"/>
              </a:solidFill>
              <a:latin typeface="Times New Roman" pitchFamily="18" charset="0"/>
              <a:cs typeface="Times New Roman" pitchFamily="18" charset="0"/>
            </a:endParaRPr>
          </a:p>
        </p:txBody>
      </p:sp>
      <p:sp>
        <p:nvSpPr>
          <p:cNvPr id="19" name="Flowchart: Connector 18">
            <a:hlinkClick r:id="rId3" action="ppaction://hlinksldjump"/>
          </p:cNvPr>
          <p:cNvSpPr/>
          <p:nvPr/>
        </p:nvSpPr>
        <p:spPr>
          <a:xfrm>
            <a:off x="524315" y="422378"/>
            <a:ext cx="1728192" cy="16561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1</a:t>
            </a:r>
            <a:endParaRPr lang="vi-VN" sz="2500" b="1">
              <a:latin typeface="Times New Roman" pitchFamily="18" charset="0"/>
              <a:cs typeface="Times New Roman" pitchFamily="18" charset="0"/>
            </a:endParaRPr>
          </a:p>
        </p:txBody>
      </p:sp>
      <p:sp>
        <p:nvSpPr>
          <p:cNvPr id="20" name="Flowchart: Connector 19">
            <a:hlinkClick r:id="rId4" action="ppaction://hlinksldjump"/>
          </p:cNvPr>
          <p:cNvSpPr/>
          <p:nvPr/>
        </p:nvSpPr>
        <p:spPr>
          <a:xfrm>
            <a:off x="2699792" y="422378"/>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2</a:t>
            </a:r>
            <a:endParaRPr lang="vi-VN" sz="2500" b="1">
              <a:latin typeface="Times New Roman" pitchFamily="18" charset="0"/>
              <a:cs typeface="Times New Roman" pitchFamily="18" charset="0"/>
            </a:endParaRPr>
          </a:p>
        </p:txBody>
      </p:sp>
      <p:sp>
        <p:nvSpPr>
          <p:cNvPr id="21" name="Flowchart: Connector 20">
            <a:hlinkClick r:id="rId5" action="ppaction://hlinksldjump"/>
          </p:cNvPr>
          <p:cNvSpPr/>
          <p:nvPr/>
        </p:nvSpPr>
        <p:spPr>
          <a:xfrm>
            <a:off x="4788024" y="422378"/>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CÂU: 3</a:t>
            </a:r>
            <a:endParaRPr lang="vi-VN" sz="2500" b="1">
              <a:solidFill>
                <a:srgbClr val="FF0000"/>
              </a:solidFill>
              <a:latin typeface="Times New Roman" pitchFamily="18" charset="0"/>
              <a:cs typeface="Times New Roman" pitchFamily="18" charset="0"/>
            </a:endParaRPr>
          </a:p>
        </p:txBody>
      </p:sp>
      <p:sp>
        <p:nvSpPr>
          <p:cNvPr id="22" name="Flowchart: Connector 21">
            <a:hlinkClick r:id="rId6" action="ppaction://hlinksldjump"/>
          </p:cNvPr>
          <p:cNvSpPr/>
          <p:nvPr/>
        </p:nvSpPr>
        <p:spPr>
          <a:xfrm>
            <a:off x="6804248" y="2836474"/>
            <a:ext cx="1728192" cy="165618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8</a:t>
            </a:r>
            <a:endParaRPr lang="vi-VN" sz="2500" b="1">
              <a:latin typeface="Times New Roman" pitchFamily="18" charset="0"/>
              <a:cs typeface="Times New Roman" pitchFamily="18" charset="0"/>
            </a:endParaRPr>
          </a:p>
        </p:txBody>
      </p:sp>
      <p:sp>
        <p:nvSpPr>
          <p:cNvPr id="24" name="Flowchart: Connector 23"/>
          <p:cNvSpPr/>
          <p:nvPr/>
        </p:nvSpPr>
        <p:spPr>
          <a:xfrm>
            <a:off x="2555776" y="2852936"/>
            <a:ext cx="1728192" cy="16561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a:t>
            </a:r>
            <a:r>
              <a:rPr lang="en-US" sz="2500" b="1" smtClean="0">
                <a:latin typeface="Times New Roman" pitchFamily="18" charset="0"/>
                <a:cs typeface="Times New Roman" pitchFamily="18" charset="0"/>
                <a:hlinkClick r:id="rId7" action="ppaction://hlinksldjump"/>
              </a:rPr>
              <a:t>:</a:t>
            </a:r>
            <a:r>
              <a:rPr lang="en-US" sz="2500" b="1" smtClean="0">
                <a:latin typeface="Times New Roman" pitchFamily="18" charset="0"/>
                <a:cs typeface="Times New Roman" pitchFamily="18" charset="0"/>
              </a:rPr>
              <a:t> 6</a:t>
            </a:r>
            <a:endParaRPr lang="vi-VN" sz="2500" b="1">
              <a:latin typeface="Times New Roman" pitchFamily="18" charset="0"/>
              <a:cs typeface="Times New Roman" pitchFamily="18" charset="0"/>
            </a:endParaRPr>
          </a:p>
        </p:txBody>
      </p:sp>
      <p:sp>
        <p:nvSpPr>
          <p:cNvPr id="25" name="Flowchart: Connector 24">
            <a:hlinkClick r:id="rId8" action="ppaction://hlinksldjump"/>
          </p:cNvPr>
          <p:cNvSpPr/>
          <p:nvPr/>
        </p:nvSpPr>
        <p:spPr>
          <a:xfrm>
            <a:off x="4644008" y="2852936"/>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7</a:t>
            </a:r>
            <a:endParaRPr lang="vi-VN" sz="2500" b="1">
              <a:latin typeface="Times New Roman" pitchFamily="18" charset="0"/>
              <a:cs typeface="Times New Roman" pitchFamily="18" charset="0"/>
            </a:endParaRPr>
          </a:p>
        </p:txBody>
      </p:sp>
      <p:sp>
        <p:nvSpPr>
          <p:cNvPr id="27" name="Flowchart: Connector 26">
            <a:hlinkClick r:id="rId9" action="ppaction://hlinksldjump"/>
          </p:cNvPr>
          <p:cNvSpPr/>
          <p:nvPr/>
        </p:nvSpPr>
        <p:spPr>
          <a:xfrm>
            <a:off x="1677689" y="4919185"/>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002060"/>
                </a:solidFill>
                <a:latin typeface="Times New Roman" pitchFamily="18" charset="0"/>
                <a:cs typeface="Times New Roman" pitchFamily="18" charset="0"/>
              </a:rPr>
              <a:t>CÂU: 9</a:t>
            </a:r>
            <a:endParaRPr lang="vi-VN" sz="2500" b="1">
              <a:solidFill>
                <a:srgbClr val="002060"/>
              </a:solidFill>
              <a:latin typeface="Times New Roman" pitchFamily="18" charset="0"/>
              <a:cs typeface="Times New Roman" pitchFamily="18" charset="0"/>
            </a:endParaRPr>
          </a:p>
        </p:txBody>
      </p:sp>
      <p:sp>
        <p:nvSpPr>
          <p:cNvPr id="29" name="Flowchart: Connector 28">
            <a:hlinkClick r:id="rId10" action="ppaction://hlinksldjump"/>
          </p:cNvPr>
          <p:cNvSpPr/>
          <p:nvPr/>
        </p:nvSpPr>
        <p:spPr>
          <a:xfrm>
            <a:off x="5180430" y="4919185"/>
            <a:ext cx="1983858" cy="167816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10</a:t>
            </a:r>
            <a:endParaRPr lang="vi-VN" sz="2500" b="1">
              <a:latin typeface="Times New Roman" pitchFamily="18" charset="0"/>
              <a:cs typeface="Times New Roman" pitchFamily="18" charset="0"/>
            </a:endParaRPr>
          </a:p>
        </p:txBody>
      </p:sp>
      <p:sp>
        <p:nvSpPr>
          <p:cNvPr id="3" name="Oval 2"/>
          <p:cNvSpPr/>
          <p:nvPr/>
        </p:nvSpPr>
        <p:spPr>
          <a:xfrm>
            <a:off x="395536" y="2788490"/>
            <a:ext cx="1856971" cy="168102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CÂU 5</a:t>
            </a:r>
            <a:endParaRPr lang="vi-VN" sz="2800" b="1">
              <a:latin typeface="Times New Roman" pitchFamily="18" charset="0"/>
              <a:cs typeface="Times New Roman" pitchFamily="18" charset="0"/>
            </a:endParaRPr>
          </a:p>
        </p:txBody>
      </p:sp>
    </p:spTree>
    <p:extLst>
      <p:ext uri="{BB962C8B-B14F-4D97-AF65-F5344CB8AC3E}">
        <p14:creationId xmlns:p14="http://schemas.microsoft.com/office/powerpoint/2010/main" val="2367063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21"/>
                                        </p:tgtEl>
                                      </p:cBhvr>
                                    </p:animEffect>
                                    <p:anim calcmode="lin" valueType="num">
                                      <p:cBhvr>
                                        <p:cTn id="13" dur="1000"/>
                                        <p:tgtEl>
                                          <p:spTgt spid="21"/>
                                        </p:tgtEl>
                                        <p:attrNameLst>
                                          <p:attrName>ppt_x</p:attrName>
                                        </p:attrNameLst>
                                      </p:cBhvr>
                                      <p:tavLst>
                                        <p:tav tm="0">
                                          <p:val>
                                            <p:strVal val="ppt_x"/>
                                          </p:val>
                                        </p:tav>
                                        <p:tav tm="100000">
                                          <p:val>
                                            <p:strVal val="ppt_x"/>
                                          </p:val>
                                        </p:tav>
                                      </p:tavLst>
                                    </p:anim>
                                    <p:anim calcmode="lin" valueType="num">
                                      <p:cBhvr>
                                        <p:cTn id="14" dur="1000"/>
                                        <p:tgtEl>
                                          <p:spTgt spid="21"/>
                                        </p:tgtEl>
                                        <p:attrNameLst>
                                          <p:attrName>ppt_y</p:attrName>
                                        </p:attrNameLst>
                                      </p:cBhvr>
                                      <p:tavLst>
                                        <p:tav tm="0">
                                          <p:val>
                                            <p:strVal val="ppt_y"/>
                                          </p:val>
                                        </p:tav>
                                        <p:tav tm="100000">
                                          <p:val>
                                            <p:strVal val="ppt_y+.1"/>
                                          </p:val>
                                        </p:tav>
                                      </p:tavLst>
                                    </p:anim>
                                    <p:set>
                                      <p:cBhvr>
                                        <p:cTn id="15"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6" presetClass="exit" presetSubtype="21" fill="hold" grpId="0" nodeType="clickEffect">
                                  <p:stCondLst>
                                    <p:cond delay="0"/>
                                  </p:stCondLst>
                                  <p:childTnLst>
                                    <p:animEffect transition="out" filter="barn(inVertic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4" restart="whenNotActive" fill="hold" evtFilter="cancelBubble" nodeType="interactiveSeq">
                <p:stCondLst>
                  <p:cond evt="onClick" delay="0">
                    <p:tgtEl>
                      <p:spTgt spid="22"/>
                    </p:tgtEl>
                  </p:cond>
                </p:stCondLst>
                <p:endSync evt="end" delay="0">
                  <p:rtn val="all"/>
                </p:endSync>
                <p:childTnLst>
                  <p:par>
                    <p:cTn id="35" fill="hold">
                      <p:stCondLst>
                        <p:cond delay="0"/>
                      </p:stCondLst>
                      <p:childTnLst>
                        <p:par>
                          <p:cTn id="36" fill="hold">
                            <p:stCondLst>
                              <p:cond delay="0"/>
                            </p:stCondLst>
                            <p:childTnLst>
                              <p:par>
                                <p:cTn id="37" presetID="16" presetClass="exit" presetSubtype="21" fill="hold" grpId="0" nodeType="clickEffect">
                                  <p:stCondLst>
                                    <p:cond delay="0"/>
                                  </p:stCondLst>
                                  <p:childTnLst>
                                    <p:animEffect transition="out" filter="barn(inVertical)">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grpId="0" nodeType="clickEffect">
                                  <p:stCondLst>
                                    <p:cond delay="0"/>
                                  </p:stCondLst>
                                  <p:childTnLst>
                                    <p:animEffect transition="out" filter="barn(inVertical)">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29"/>
                                        </p:tgtEl>
                                      </p:cBhvr>
                                    </p:animEffect>
                                    <p:set>
                                      <p:cBhvr>
                                        <p:cTn id="5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2" restart="whenNotActive" fill="hold" evtFilter="cancelBubble" nodeType="interactiveSeq">
                <p:stCondLst>
                  <p:cond evt="onClick" delay="0">
                    <p:tgtEl>
                      <p:spTgt spid="19"/>
                    </p:tgtEl>
                  </p:cond>
                </p:stCondLst>
                <p:endSync evt="end" delay="0">
                  <p:rtn val="all"/>
                </p:endSync>
                <p:childTnLst>
                  <p:par>
                    <p:cTn id="53" fill="hold">
                      <p:stCondLst>
                        <p:cond delay="0"/>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8" restart="whenNotActive" fill="hold" evtFilter="cancelBubble" nodeType="interactiveSeq">
                <p:stCondLst>
                  <p:cond evt="onClick" delay="0">
                    <p:tgtEl>
                      <p:spTgt spid="3"/>
                    </p:tgtEl>
                  </p:cond>
                </p:stCondLst>
                <p:endSync evt="end" delay="0">
                  <p:rtn val="all"/>
                </p:endSync>
                <p:childTnLst>
                  <p:par>
                    <p:cTn id="59" fill="hold">
                      <p:stCondLst>
                        <p:cond delay="0"/>
                      </p:stCondLst>
                      <p:childTnLst>
                        <p:par>
                          <p:cTn id="60" fill="hold">
                            <p:stCondLst>
                              <p:cond delay="0"/>
                            </p:stCondLst>
                            <p:childTnLst>
                              <p:par>
                                <p:cTn id="61" presetID="16" presetClass="exit" presetSubtype="21" fill="hold" grpId="0" nodeType="clickEffect">
                                  <p:stCondLst>
                                    <p:cond delay="0"/>
                                  </p:stCondLst>
                                  <p:childTnLst>
                                    <p:animEffect transition="out" filter="barn(inVertical)">
                                      <p:cBhvr>
                                        <p:cTn id="62" dur="500"/>
                                        <p:tgtEl>
                                          <p:spTgt spid="3"/>
                                        </p:tgtEl>
                                      </p:cBhvr>
                                    </p:animEffect>
                                    <p:set>
                                      <p:cBhvr>
                                        <p:cTn id="6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8" grpId="0" animBg="1"/>
      <p:bldP spid="19" grpId="1" animBg="1"/>
      <p:bldP spid="20" grpId="0" animBg="1"/>
      <p:bldP spid="21" grpId="0" animBg="1"/>
      <p:bldP spid="22" grpId="0" animBg="1"/>
      <p:bldP spid="24" grpId="0" animBg="1"/>
      <p:bldP spid="25" grpId="0" animBg="1"/>
      <p:bldP spid="27" grpId="0" animBg="1"/>
      <p:bldP spid="2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55574" y="1206570"/>
            <a:ext cx="7501756" cy="2554545"/>
          </a:xfrm>
          <a:prstGeom prst="rect">
            <a:avLst/>
          </a:prstGeom>
          <a:noFill/>
        </p:spPr>
        <p:txBody>
          <a:bodyPr wrap="square" rtlCol="0">
            <a:spAutoFit/>
          </a:bodyPr>
          <a:lstStyle/>
          <a:p>
            <a:pPr algn="ctr"/>
            <a:r>
              <a:rPr lang="en-US" sz="4000" b="1" smtClean="0">
                <a:solidFill>
                  <a:schemeClr val="accent1">
                    <a:lumMod val="50000"/>
                  </a:schemeClr>
                </a:solidFill>
                <a:latin typeface="Times New Roman" pitchFamily="18" charset="0"/>
                <a:cs typeface="Times New Roman" pitchFamily="18" charset="0"/>
              </a:rPr>
              <a:t>CÂU 1: Khi đèn tín hiệu giao thông có màu đỏ bật lên các phương tiện giao thông được phép đi tiếp đúng hay sai?</a:t>
            </a:r>
            <a:endParaRPr lang="en-US" sz="4000" b="1">
              <a:solidFill>
                <a:schemeClr val="accent1">
                  <a:lumMod val="50000"/>
                </a:schemeClr>
              </a:solidFill>
              <a:latin typeface="Times New Roman" pitchFamily="18" charset="0"/>
              <a:cs typeface="Times New Roman" pitchFamily="18" charset="0"/>
            </a:endParaRPr>
          </a:p>
        </p:txBody>
      </p:sp>
      <p:sp>
        <p:nvSpPr>
          <p:cNvPr id="4" name="Left Arrow 3">
            <a:hlinkClick r:id="rId3"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pic>
        <p:nvPicPr>
          <p:cNvPr id="1026" name="Picture 2" descr="100+ hình ảnh khóc mếu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a Bộ 12 Bóng Xốp Hình Mặt Cười Vui Nhộn chỉ 159.200₫ | Đồ Chơi Bab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07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8" restart="whenNotActive" fill="hold" evtFilter="cancelBubble" nodeType="interactiveSeq">
                <p:stCondLst>
                  <p:cond evt="onClick" delay="0">
                    <p:tgtEl>
                      <p:spTgt spid="10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2554545"/>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2: Khi đèn tín hiệu giao thông có màu xanh bật lên các phương tiện giao thông được phép đi tiếp đúng hay sai?</a:t>
            </a:r>
            <a:endParaRPr lang="en-US" sz="4000" b="1">
              <a:solidFill>
                <a:srgbClr val="FF0000"/>
              </a:solidFill>
              <a:latin typeface="Times New Roman" pitchFamily="18" charset="0"/>
              <a:cs typeface="Times New Roman" pitchFamily="18" charset="0"/>
            </a:endParaRPr>
          </a:p>
        </p:txBody>
      </p:sp>
      <p:pic>
        <p:nvPicPr>
          <p:cNvPr id="8"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0" name="Left Arrow 9">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7094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3: Khi đi bộ qua đường bé phải nắm tay người lớn dắt qua đường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8650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4: Các bé được phép chơi đùa dưới lòng, lề đường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94998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323439"/>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5: Xe đạp được phép trở nhiều người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7668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1042</Words>
  <Application>Microsoft Office PowerPoint</Application>
  <PresentationFormat>On-screen Show (4:3)</PresentationFormat>
  <Paragraphs>155</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00000001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57</cp:revision>
  <dcterms:created xsi:type="dcterms:W3CDTF">2020-12-24T12:43:18Z</dcterms:created>
  <dcterms:modified xsi:type="dcterms:W3CDTF">2023-09-19T06:21:18Z</dcterms:modified>
</cp:coreProperties>
</file>