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1.wav" ContentType="audio/x-wav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media/audio4.wav" ContentType="audio/x-wav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9" r:id="rId2"/>
    <p:sldId id="260" r:id="rId3"/>
    <p:sldId id="291" r:id="rId4"/>
    <p:sldId id="292" r:id="rId5"/>
    <p:sldId id="293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9" r:id="rId14"/>
    <p:sldId id="296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7" r:id="rId27"/>
    <p:sldId id="298" r:id="rId28"/>
    <p:sldId id="294" r:id="rId29"/>
  </p:sldIdLst>
  <p:sldSz cx="9144000" cy="6858000" type="screen4x3"/>
  <p:notesSz cx="6858000" cy="9144000"/>
  <p:embeddedFontLst>
    <p:embeddedFont>
      <p:font typeface=".VnAvantH" pitchFamily="34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.VnAvant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4" autoAdjust="0"/>
    <p:restoredTop sz="93612" autoAdjust="0"/>
  </p:normalViewPr>
  <p:slideViewPr>
    <p:cSldViewPr showGuides="1">
      <p:cViewPr>
        <p:scale>
          <a:sx n="100" d="100"/>
          <a:sy n="100" d="100"/>
        </p:scale>
        <p:origin x="-438" y="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CC7AC-C65F-40F5-9A03-56037347FD0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9B87-ED14-48B3-9EF4-B002A75A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41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7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58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56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0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56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56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38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17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2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2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7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7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36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7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17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3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2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6.wav"/><Relationship Id="rId7" Type="http://schemas.openxmlformats.org/officeDocument/2006/relationships/audio" Target="../media/audio2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7.wav"/><Relationship Id="rId7" Type="http://schemas.openxmlformats.org/officeDocument/2006/relationships/image" Target="../media/image6.jp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9.png"/><Relationship Id="rId2" Type="http://schemas.microsoft.com/office/2007/relationships/media" Target="../media/media8.mp3"/><Relationship Id="rId1" Type="http://schemas.openxmlformats.org/officeDocument/2006/relationships/tags" Target="../tags/tag8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6.jp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9.mp3"/><Relationship Id="rId7" Type="http://schemas.openxmlformats.org/officeDocument/2006/relationships/audio" Target="../media/audio6.wav"/><Relationship Id="rId2" Type="http://schemas.microsoft.com/office/2007/relationships/media" Target="../media/media9.mp3"/><Relationship Id="rId1" Type="http://schemas.openxmlformats.org/officeDocument/2006/relationships/tags" Target="../tags/tag12.xml"/><Relationship Id="rId6" Type="http://schemas.openxmlformats.org/officeDocument/2006/relationships/audio" Target="../media/audio5.wav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jp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4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audio" Target="../media/media9.mp3"/><Relationship Id="rId7" Type="http://schemas.openxmlformats.org/officeDocument/2006/relationships/audio" Target="../media/audio6.wav"/><Relationship Id="rId12" Type="http://schemas.openxmlformats.org/officeDocument/2006/relationships/image" Target="../media/image19.jpeg"/><Relationship Id="rId2" Type="http://schemas.microsoft.com/office/2007/relationships/media" Target="../media/media9.mp3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11" Type="http://schemas.openxmlformats.org/officeDocument/2006/relationships/image" Target="../media/image15.jpe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Relationship Id="rId1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.jp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9.mp3"/><Relationship Id="rId7" Type="http://schemas.openxmlformats.org/officeDocument/2006/relationships/image" Target="../media/image6.jpg"/><Relationship Id="rId2" Type="http://schemas.microsoft.com/office/2007/relationships/media" Target="../media/media9.mp3"/><Relationship Id="rId1" Type="http://schemas.openxmlformats.org/officeDocument/2006/relationships/tags" Target="../tags/tag16.xml"/><Relationship Id="rId6" Type="http://schemas.openxmlformats.org/officeDocument/2006/relationships/audio" Target="../media/audio5.wav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notesSlide" Target="../notesSlides/notesSlide17.xml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audio" Target="../media/audio8.wav"/><Relationship Id="rId9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.jp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4.wav"/><Relationship Id="rId11" Type="http://schemas.openxmlformats.org/officeDocument/2006/relationships/image" Target="../media/image26.jpeg"/><Relationship Id="rId5" Type="http://schemas.openxmlformats.org/officeDocument/2006/relationships/audio" Target="../media/audio2.wav"/><Relationship Id="rId10" Type="http://schemas.openxmlformats.org/officeDocument/2006/relationships/image" Target="../media/image25.jpe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6.jp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wav"/><Relationship Id="rId7" Type="http://schemas.openxmlformats.org/officeDocument/2006/relationships/image" Target="../media/image6.jp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wav"/><Relationship Id="rId7" Type="http://schemas.openxmlformats.org/officeDocument/2006/relationships/image" Target="../media/image6.jp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7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7843"/>
          <a:stretch/>
        </p:blipFill>
        <p:spPr>
          <a:xfrm>
            <a:off x="-381000" y="-152400"/>
            <a:ext cx="9525000" cy="68580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95400" y="-30480"/>
            <a:ext cx="5886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660066"/>
                </a:solidFill>
                <a:latin typeface=".VnAvantH" panose="020B7200000000000000" pitchFamily="34" charset="0"/>
              </a:rPr>
              <a:t>ñy</a:t>
            </a:r>
            <a:r>
              <a:rPr lang="en-US" altLang="en-US" sz="2400" b="1" dirty="0">
                <a:solidFill>
                  <a:srgbClr val="660066"/>
                </a:solidFill>
                <a:latin typeface=".VnAvantH" panose="020B7200000000000000" pitchFamily="34" charset="0"/>
              </a:rPr>
              <a:t> ban </a:t>
            </a:r>
            <a:r>
              <a:rPr lang="en-US" altLang="en-US" sz="2400" b="1" dirty="0" err="1">
                <a:solidFill>
                  <a:srgbClr val="660066"/>
                </a:solidFill>
                <a:latin typeface=".VnAvantH" panose="020B7200000000000000" pitchFamily="34" charset="0"/>
              </a:rPr>
              <a:t>nh©n</a:t>
            </a:r>
            <a:r>
              <a:rPr lang="en-US" altLang="en-US" sz="2400" b="1" dirty="0">
                <a:solidFill>
                  <a:srgbClr val="660066"/>
                </a:solidFill>
                <a:latin typeface=".VnAvantH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660066"/>
                </a:solidFill>
                <a:latin typeface=".VnAvantH" panose="020B7200000000000000" pitchFamily="34" charset="0"/>
              </a:rPr>
              <a:t>d©n</a:t>
            </a:r>
            <a:r>
              <a:rPr lang="en-US" altLang="en-US" sz="2400" b="1" dirty="0">
                <a:solidFill>
                  <a:srgbClr val="660066"/>
                </a:solidFill>
                <a:latin typeface=".VnAvantH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660066"/>
                </a:solidFill>
                <a:latin typeface=".VnAvantH" panose="020B7200000000000000" pitchFamily="34" charset="0"/>
              </a:rPr>
              <a:t>huyÖn</a:t>
            </a:r>
            <a:r>
              <a:rPr lang="en-US" altLang="en-US" sz="2400" b="1" dirty="0">
                <a:solidFill>
                  <a:srgbClr val="660066"/>
                </a:solidFill>
                <a:latin typeface=".VnAvantH" panose="020B7200000000000000" pitchFamily="34" charset="0"/>
              </a:rPr>
              <a:t> an d</a:t>
            </a:r>
            <a:r>
              <a:rPr lang="en-US" altLang="en-US" sz="2400" b="1" dirty="0">
                <a:solidFill>
                  <a:srgbClr val="660066"/>
                </a:solidFill>
                <a:latin typeface=".VnAvant" panose="020B7200000000000000" pitchFamily="34" charset="0"/>
              </a:rPr>
              <a:t>­¦¥</a:t>
            </a:r>
            <a:r>
              <a:rPr lang="en-US" altLang="en-US" sz="2400" b="1" dirty="0">
                <a:solidFill>
                  <a:srgbClr val="660066"/>
                </a:solidFill>
                <a:latin typeface=".VnAvantH" panose="020B7200000000000000" pitchFamily="34" charset="0"/>
              </a:rPr>
              <a:t>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>
                <a:solidFill>
                  <a:srgbClr val="660066"/>
                </a:solidFill>
                <a:latin typeface=".VnAvantH" panose="020B7200000000000000" pitchFamily="34" charset="0"/>
              </a:rPr>
              <a:t>Tr¦­êng</a:t>
            </a:r>
            <a:r>
              <a:rPr lang="en-US" altLang="en-US" sz="2400" b="1" dirty="0">
                <a:solidFill>
                  <a:srgbClr val="660066"/>
                </a:solidFill>
                <a:latin typeface=".VnAvantH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660066"/>
                </a:solidFill>
                <a:latin typeface=".VnAvantH" panose="020B7200000000000000" pitchFamily="34" charset="0"/>
              </a:rPr>
              <a:t>mÇm</a:t>
            </a:r>
            <a:r>
              <a:rPr lang="en-US" altLang="en-US" sz="2400" b="1" dirty="0">
                <a:solidFill>
                  <a:srgbClr val="660066"/>
                </a:solidFill>
                <a:latin typeface=".VnAvantH" panose="020B7200000000000000" pitchFamily="34" charset="0"/>
              </a:rPr>
              <a:t> non lª </a:t>
            </a:r>
            <a:r>
              <a:rPr lang="en-US" altLang="en-US" sz="2400" b="1" dirty="0" err="1">
                <a:solidFill>
                  <a:srgbClr val="660066"/>
                </a:solidFill>
                <a:latin typeface=".VnAvantH" panose="020B7200000000000000" pitchFamily="34" charset="0"/>
              </a:rPr>
              <a:t>thiÖn</a:t>
            </a:r>
            <a:r>
              <a:rPr lang="en-US" altLang="en-US" sz="2400" b="1" dirty="0">
                <a:solidFill>
                  <a:srgbClr val="660066"/>
                </a:solidFill>
                <a:latin typeface=".VnAvantH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b="1" dirty="0">
              <a:solidFill>
                <a:srgbClr val="660066"/>
              </a:solidFill>
              <a:latin typeface=".VnAvantH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b="1" dirty="0">
              <a:solidFill>
                <a:srgbClr val="660066"/>
              </a:solidFill>
              <a:latin typeface=".VnAvantH" panose="020B7200000000000000" pitchFamily="34" charset="0"/>
            </a:endParaRP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81000" y="1167765"/>
            <a:ext cx="8001000" cy="11398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Cuéc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thi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thiÕt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kÕ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gi¸o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 ¸n ®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iÖn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Tö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AvantH" panose="020B7200000000000000" pitchFamily="34" charset="0"/>
              </a:rPr>
              <a:t> 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2750503"/>
            <a:ext cx="9372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LÜnh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vùc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Ph¸t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triÓn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nhËn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thøc</a:t>
            </a:r>
            <a:endParaRPr lang="en-US" altLang="en-US" sz="2400" b="1" dirty="0" smtClean="0">
              <a:solidFill>
                <a:srgbClr val="00B050"/>
              </a:solidFill>
              <a:latin typeface=".VnAvant" panose="020B7200000000000000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Ho¹t ®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éng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NhËn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biÕt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vu«ng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–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trßn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Chñ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®Ò: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HiÖn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ư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îng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tù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nhiªn</a:t>
            </a:r>
            <a:endParaRPr lang="en-US" altLang="en-US" sz="2400" b="1" dirty="0" smtClean="0">
              <a:solidFill>
                <a:srgbClr val="00B050"/>
              </a:solidFill>
              <a:latin typeface=".VnAvant" panose="020B7200000000000000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§é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tuæi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: 3 – 4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tuæi</a:t>
            </a:r>
            <a:endParaRPr lang="en-US" altLang="en-US" sz="2400" b="1" dirty="0" smtClean="0">
              <a:solidFill>
                <a:srgbClr val="00B050"/>
              </a:solidFill>
              <a:latin typeface=".VnAvant" panose="020B7200000000000000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Gi¸o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viªn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NguyÔn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ThÞ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Ng¸t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–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NguyÔn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ThÞ</a:t>
            </a:r>
            <a:r>
              <a:rPr lang="en-US" alt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H­</a:t>
            </a:r>
            <a:r>
              <a:rPr lang="en-US" altLang="en-US" sz="28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ư</a:t>
            </a:r>
            <a:r>
              <a:rPr lang="en-US" alt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­­¬ng</a:t>
            </a:r>
            <a:endParaRPr lang="en-US" altLang="en-US" sz="24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50292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.VnAvant" panose="020B7200000000000000" pitchFamily="34" charset="0"/>
              </a:rPr>
              <a:t> ­</a:t>
            </a:r>
            <a:endParaRPr 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-114300" y="0"/>
            <a:ext cx="9144000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676399" y="323602"/>
            <a:ext cx="4577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gièng</a:t>
            </a:r>
            <a:r>
              <a:rPr lang="en-US" sz="36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914900" y="2024091"/>
            <a:ext cx="3025021" cy="2953892"/>
          </a:xfrm>
          <a:prstGeom prst="rect">
            <a:avLst/>
          </a:prstGeom>
          <a:solidFill>
            <a:srgbClr val="0070C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" y="1898154"/>
            <a:ext cx="3314700" cy="33569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561995" y="1135289"/>
            <a:ext cx="2058005" cy="7234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vu«ng</a:t>
            </a:r>
            <a:endParaRPr lang="en-US" sz="24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28447" y="1146175"/>
            <a:ext cx="2058005" cy="7234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trßn</a:t>
            </a:r>
            <a:endParaRPr lang="en-US" sz="24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" y="5391868"/>
            <a:ext cx="8534400" cy="90150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vu«ng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vµ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trßn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Òu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lµ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häc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hay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häc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ph¼ng</a:t>
            </a:r>
            <a:endParaRPr lang="en-US" sz="3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128252"/>
      </p:ext>
    </p:extLst>
  </p:cSld>
  <p:clrMapOvr>
    <a:masterClrMapping/>
  </p:clrMapOvr>
  <p:transition spd="slow" advTm="125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25021" y="1088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71488" y="1523931"/>
            <a:ext cx="2750623" cy="2744887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189" name="Oval 21"/>
          <p:cNvSpPr>
            <a:spLocks noChangeArrowheads="1"/>
          </p:cNvSpPr>
          <p:nvPr/>
        </p:nvSpPr>
        <p:spPr bwMode="auto">
          <a:xfrm>
            <a:off x="980901" y="1523931"/>
            <a:ext cx="2741210" cy="2744887"/>
          </a:xfrm>
          <a:prstGeom prst="ellipse">
            <a:avLst/>
          </a:prstGeom>
          <a:solidFill>
            <a:srgbClr val="FF0000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4829836" y="1744558"/>
            <a:ext cx="2713964" cy="2524260"/>
          </a:xfrm>
          <a:prstGeom prst="rect">
            <a:avLst/>
          </a:prstGeom>
          <a:solidFill>
            <a:srgbClr val="0070C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3191" name="Line 23"/>
          <p:cNvSpPr>
            <a:spLocks noChangeShapeType="1"/>
          </p:cNvSpPr>
          <p:nvPr/>
        </p:nvSpPr>
        <p:spPr bwMode="auto">
          <a:xfrm>
            <a:off x="4854736" y="1804193"/>
            <a:ext cx="2689063" cy="105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2" name="Line 24"/>
          <p:cNvSpPr>
            <a:spLocks noChangeShapeType="1"/>
          </p:cNvSpPr>
          <p:nvPr/>
        </p:nvSpPr>
        <p:spPr bwMode="auto">
          <a:xfrm>
            <a:off x="7543799" y="1744558"/>
            <a:ext cx="0" cy="252426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3" name="Line 25"/>
          <p:cNvSpPr>
            <a:spLocks noChangeShapeType="1"/>
          </p:cNvSpPr>
          <p:nvPr/>
        </p:nvSpPr>
        <p:spPr bwMode="auto">
          <a:xfrm flipV="1">
            <a:off x="4829836" y="4268818"/>
            <a:ext cx="273850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4" name="Line 26"/>
          <p:cNvSpPr>
            <a:spLocks noChangeShapeType="1"/>
          </p:cNvSpPr>
          <p:nvPr/>
        </p:nvSpPr>
        <p:spPr bwMode="auto">
          <a:xfrm>
            <a:off x="4805297" y="1744558"/>
            <a:ext cx="49439" cy="256656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Up Arrow 2"/>
          <p:cNvSpPr/>
          <p:nvPr/>
        </p:nvSpPr>
        <p:spPr>
          <a:xfrm rot="6630543">
            <a:off x="4146266" y="1414929"/>
            <a:ext cx="556126" cy="57888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 rot="14381246">
            <a:off x="7686758" y="1407671"/>
            <a:ext cx="556126" cy="59340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 rot="17314832">
            <a:off x="7480910" y="4333544"/>
            <a:ext cx="556126" cy="58862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4340317">
            <a:off x="4118081" y="4180080"/>
            <a:ext cx="556126" cy="57328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838200" y="1072123"/>
            <a:ext cx="8534400" cy="901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29821" y="6042380"/>
            <a:ext cx="8534400" cy="901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640" y="4564868"/>
            <a:ext cx="2973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trßn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u¬ng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bao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quanh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khÐp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kÝn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vµ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l¨n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uîc</a:t>
            </a:r>
            <a:endParaRPr lang="en-US" sz="24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41502" y="4450685"/>
            <a:ext cx="2621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vu«ng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4 c¹nh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4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gãc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kh«ng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l¨n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®­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u¬c</a:t>
            </a:r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76399" y="323602"/>
            <a:ext cx="4577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Kh¸c</a:t>
            </a:r>
            <a:r>
              <a:rPr lang="en-US" sz="36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945884"/>
      </p:ext>
    </p:extLst>
  </p:cSld>
  <p:clrMapOvr>
    <a:masterClrMapping/>
  </p:clrMapOvr>
  <p:transition spd="slow" advTm="2719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3.33333E-6 L -0.16875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16875 4.44444E-6 L 0.08125 4.44444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3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6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63189" grpId="0" animBg="1"/>
      <p:bldP spid="263189" grpId="1" animBg="1"/>
      <p:bldP spid="263191" grpId="0" animBg="1"/>
      <p:bldP spid="263192" grpId="0" animBg="1"/>
      <p:bldP spid="263193" grpId="0" animBg="1"/>
      <p:bldP spid="263194" grpId="0" animBg="1"/>
      <p:bldP spid="3" grpId="0" animBg="1"/>
      <p:bldP spid="12" grpId="0" animBg="1"/>
      <p:bldP spid="13" grpId="0" animBg="1"/>
      <p:bldP spid="15" grpId="0" animBg="1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80255" y="2209800"/>
            <a:ext cx="3025021" cy="2918024"/>
          </a:xfrm>
          <a:prstGeom prst="rect">
            <a:avLst/>
          </a:prstGeom>
          <a:solidFill>
            <a:srgbClr val="0070C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934526"/>
            <a:ext cx="3314700" cy="34532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8686" y="335073"/>
            <a:ext cx="8841014" cy="1016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BÐ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h·y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quan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s¸t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thËt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tinh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,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xem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h×nh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g×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biÕn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mÊt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,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c¸c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bÐ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h·y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®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äc</a:t>
            </a:r>
            <a:r>
              <a:rPr lang="en-US" sz="20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 to </a:t>
            </a:r>
            <a:r>
              <a:rPr lang="en-US" sz="2000" b="1" dirty="0" err="1" smtClean="0">
                <a:solidFill>
                  <a:srgbClr val="00B0F0"/>
                </a:solidFill>
                <a:latin typeface=".VnAvant" panose="020B7200000000000000" pitchFamily="34" charset="0"/>
              </a:rPr>
              <a:t>nµo</a:t>
            </a:r>
            <a:endParaRPr lang="en-US" sz="2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538657"/>
      </p:ext>
    </p:extLst>
  </p:cSld>
  <p:clrMapOvr>
    <a:masterClrMapping/>
  </p:clrMapOvr>
  <p:transition spd="slow" advTm="30495">
    <p:push dir="u"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1" animBg="1"/>
      <p:bldP spid="5" grpId="2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[Olympia 16] Nhạc hiệu mở đầ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3019" y="5978214"/>
            <a:ext cx="457200" cy="609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8686" y="1161142"/>
            <a:ext cx="8802914" cy="2801257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Chµo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mõng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c¸c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bÐ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Õn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víi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chu¬ng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tr×nh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“ 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Thö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tµi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bÐ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yªu</a:t>
            </a:r>
            <a:r>
              <a:rPr lang="en-US" sz="40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” ­</a:t>
            </a:r>
            <a:endParaRPr lang="en-US" sz="4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192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4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1219200"/>
            <a:ext cx="7391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Trß</a:t>
            </a:r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ch¬i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1:  Ai </a:t>
            </a:r>
            <a:r>
              <a:rPr lang="en-US" sz="44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th«ng</a:t>
            </a:r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minh? 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1220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8965" y="0"/>
            <a:ext cx="9144000" cy="6858000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542925" y="1619250"/>
            <a:ext cx="2400300" cy="2495550"/>
          </a:xfrm>
          <a:prstGeom prst="hex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>
            <a:off x="2943225" y="3733800"/>
            <a:ext cx="2743200" cy="2438400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43526" y="1447799"/>
            <a:ext cx="3038474" cy="30956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2" name="Explosion 1 11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4" name="Explosion 1 13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5" name="Explosion 1 14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6" name="Explosion 1 15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7" name="Explosion 1 16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37565" y="505058"/>
            <a:ext cx="8686800" cy="1016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latin typeface=".VnAvant" panose="020B7200000000000000" pitchFamily="34" charset="0"/>
              </a:rPr>
              <a:t>C©u</a:t>
            </a:r>
            <a:r>
              <a:rPr lang="en-US" sz="2400" b="1" dirty="0" smtClean="0"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latin typeface=".VnAvant" panose="020B7200000000000000" pitchFamily="34" charset="0"/>
              </a:rPr>
              <a:t>hái</a:t>
            </a:r>
            <a:r>
              <a:rPr lang="en-US" sz="2400" b="1" dirty="0" smtClean="0">
                <a:latin typeface=".VnAvant" panose="020B7200000000000000" pitchFamily="34" charset="0"/>
              </a:rPr>
              <a:t> 1: §è </a:t>
            </a:r>
            <a:r>
              <a:rPr lang="en-US" sz="2400" b="1" dirty="0" err="1" smtClean="0">
                <a:latin typeface=".VnAvant" panose="020B7200000000000000" pitchFamily="34" charset="0"/>
              </a:rPr>
              <a:t>c¸c</a:t>
            </a:r>
            <a:r>
              <a:rPr lang="en-US" sz="2400" b="1" dirty="0" smtClean="0"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latin typeface=".VnAvant" panose="020B7200000000000000" pitchFamily="34" charset="0"/>
              </a:rPr>
              <a:t>bÐ</a:t>
            </a:r>
            <a:r>
              <a:rPr lang="en-US" sz="2400" b="1" dirty="0" smtClean="0"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latin typeface=".VnAvant" panose="020B7200000000000000" pitchFamily="34" charset="0"/>
              </a:rPr>
              <a:t>biÕt</a:t>
            </a:r>
            <a:r>
              <a:rPr lang="en-US" sz="2400" b="1" dirty="0" smtClean="0"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latin typeface=".VnAvant" panose="020B7200000000000000" pitchFamily="34" charset="0"/>
              </a:rPr>
              <a:t>cã</a:t>
            </a:r>
            <a:r>
              <a:rPr lang="en-US" sz="2400" b="1" dirty="0" smtClean="0"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latin typeface=".VnAvant" panose="020B7200000000000000" pitchFamily="34" charset="0"/>
              </a:rPr>
              <a:t>mµu</a:t>
            </a:r>
            <a:r>
              <a:rPr lang="en-US" sz="2400" b="1" dirty="0" smtClean="0"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latin typeface=".VnAvant" panose="020B7200000000000000" pitchFamily="34" charset="0"/>
              </a:rPr>
              <a:t>xanh</a:t>
            </a:r>
            <a:r>
              <a:rPr lang="en-US" sz="2400" b="1" dirty="0" smtClean="0">
                <a:latin typeface=".VnAvant" panose="020B7200000000000000" pitchFamily="34" charset="0"/>
              </a:rPr>
              <a:t> lµ </a:t>
            </a:r>
            <a:r>
              <a:rPr lang="en-US" sz="2400" b="1" dirty="0" err="1" smtClean="0"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latin typeface=".VnAvant" panose="020B7200000000000000" pitchFamily="34" charset="0"/>
              </a:rPr>
              <a:t> g× ?</a:t>
            </a:r>
            <a:endParaRPr lang="en-US" sz="2400" b="1" dirty="0"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3727564"/>
      </p:ext>
    </p:extLst>
  </p:cSld>
  <p:clrMapOvr>
    <a:masterClrMapping/>
  </p:clrMapOvr>
  <p:transition spd="slow">
    <p:push dir="u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-32657" y="-36286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09850" y="1137910"/>
            <a:ext cx="4020979" cy="40386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5105401"/>
            <a:ext cx="1030127" cy="115460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1" y="611868"/>
            <a:ext cx="2159000" cy="129313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3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trßn</a:t>
            </a:r>
            <a:endParaRPr lang="en-US" sz="3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45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applause.wav"/>
          </p:stSnd>
        </p:sndAc>
      </p:transition>
    </mc:Choice>
    <mc:Fallback xmlns="">
      <p:transition spd="slow">
        <p:checker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a5d68b0_69ad8331_anhve6246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1 4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xplosion 1 6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8" name="Explosion 1 7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9" name="Explosion 1 8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0" name="Explosion 1 9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1" name="Explosion 1 10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05200" y="381000"/>
            <a:ext cx="5497285" cy="1676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hái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1: §è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bÐ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®­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uêng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bao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cong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khÐp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kÝn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g×?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amera.wav"/>
          </p:stSnd>
        </p:sndAc>
      </p:transition>
    </mc:Choice>
    <mc:Fallback xmlns="">
      <p:transition spd="slow">
        <p:blinds dir="vert"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76957" y="708078"/>
            <a:ext cx="4514850" cy="44196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5" name="Smiley Face 4"/>
          <p:cNvSpPr/>
          <p:nvPr/>
        </p:nvSpPr>
        <p:spPr>
          <a:xfrm>
            <a:off x="7849722" y="5961471"/>
            <a:ext cx="26789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đúng roi. bạn thật là giỏi [Medium quality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1333" y="5866758"/>
            <a:ext cx="4572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50022" y="750311"/>
            <a:ext cx="4514850" cy="4530686"/>
          </a:xfrm>
          <a:prstGeom prst="ellipse">
            <a:avLst/>
          </a:prstGeom>
          <a:solidFill>
            <a:srgbClr val="92D05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33" y="4648200"/>
            <a:ext cx="1335931" cy="115460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81000" y="708078"/>
            <a:ext cx="2362200" cy="58732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1" y="611868"/>
            <a:ext cx="2159000" cy="129313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36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trßn</a:t>
            </a:r>
            <a:endParaRPr lang="en-US" sz="3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921395"/>
      </p:ext>
    </p:extLst>
  </p:cSld>
  <p:clrMapOvr>
    <a:masterClrMapping/>
  </p:clrMapOvr>
  <p:transition spd="slow">
    <p:wheel spokes="1"/>
    <p:sndAc>
      <p:stSnd>
        <p:snd r:embed="rId6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-25400" y="0"/>
            <a:ext cx="9144000" cy="6858000"/>
          </a:xfrm>
          <a:prstGeom prst="rect">
            <a:avLst/>
          </a:prstGeom>
        </p:spPr>
      </p:pic>
      <p:pic>
        <p:nvPicPr>
          <p:cNvPr id="5" name="Picture 2" descr="Káº¿t quáº£ hÃ¬nh áº£nh cho vÃ²ng thá» dá»¥c tráº» em máº§m no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95" y="4216455"/>
            <a:ext cx="2246643" cy="221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Ã¡m mÃ¢y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Káº¿t quáº£ hÃ¬nh áº£nh cho CÃI PHAO BÆ I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83" y="2988687"/>
            <a:ext cx="2504645" cy="260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" y="1549265"/>
            <a:ext cx="2311184" cy="2200970"/>
          </a:xfrm>
          <a:prstGeom prst="rect">
            <a:avLst/>
          </a:prstGeom>
        </p:spPr>
      </p:pic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333" l="1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50" y="994423"/>
            <a:ext cx="2686050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35" y="3835256"/>
            <a:ext cx="2075655" cy="28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1 11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4" name="Explosion 1 13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5" name="Explosion 1 14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6" name="Explosion 1 15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7" name="Explosion 1 16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304800" y="424317"/>
            <a:ext cx="8430828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 smtClean="0">
                <a:solidFill>
                  <a:srgbClr val="0070C0"/>
                </a:solidFill>
              </a:rPr>
              <a:t>C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©u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hái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3: §è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bÐ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®å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vËt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trªn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, ®å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vËt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nµo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d¹ng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trßn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911590"/>
      </p:ext>
    </p:extLst>
  </p:cSld>
  <p:clrMapOvr>
    <a:masterClrMapping/>
  </p:clrMapOvr>
  <p:transition>
    <p:wheel spokes="1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685800"/>
            <a:ext cx="92202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00"/>
                </a:solidFill>
                <a:latin typeface=".VnAvant" panose="020B7200000000000000" pitchFamily="34" charset="0"/>
              </a:rPr>
              <a:t>I. </a:t>
            </a:r>
            <a:r>
              <a:rPr lang="en-US" altLang="en-US" sz="2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Môc</a:t>
            </a:r>
            <a:r>
              <a:rPr lang="en-US" altLang="en-US" sz="2800" b="1" dirty="0">
                <a:solidFill>
                  <a:srgbClr val="333300"/>
                </a:solidFill>
                <a:latin typeface=".VnAvant" panose="020B7200000000000000" pitchFamily="34" charset="0"/>
              </a:rPr>
              <a:t> ®</a:t>
            </a:r>
            <a:r>
              <a:rPr lang="en-US" altLang="en-US" sz="2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Ých</a:t>
            </a:r>
            <a:r>
              <a:rPr lang="en-US" altLang="en-US" sz="2800" b="1" dirty="0">
                <a:solidFill>
                  <a:srgbClr val="333300"/>
                </a:solidFill>
                <a:latin typeface=".VnAvant" panose="020B7200000000000000" pitchFamily="34" charset="0"/>
              </a:rPr>
              <a:t>, </a:t>
            </a:r>
            <a:r>
              <a:rPr lang="en-US" altLang="en-US" sz="2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yªu</a:t>
            </a:r>
            <a:r>
              <a:rPr lang="en-US" altLang="en-US" sz="2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2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cÇu</a:t>
            </a:r>
            <a:r>
              <a:rPr lang="en-US" altLang="en-US" sz="2800" b="1" dirty="0">
                <a:solidFill>
                  <a:srgbClr val="333300"/>
                </a:solidFill>
                <a:latin typeface=".VnAvant" panose="020B7200000000000000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1.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KiÕn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thøc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-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TrÎ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nhËn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biÕt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®</a:t>
            </a:r>
            <a:r>
              <a:rPr lang="en-US" altLang="en-US" sz="20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ư</a:t>
            </a:r>
            <a:r>
              <a:rPr lang="en-US" altLang="en-US" sz="20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ợ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­­ ®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óng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tªn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gäi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,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mµu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s¾c, ®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Æc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®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iÓm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cña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trßn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vµ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vu«ng</a:t>
            </a:r>
            <a:endParaRPr lang="en-US" altLang="en-US" sz="1800" b="1" dirty="0">
              <a:solidFill>
                <a:srgbClr val="333300"/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-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TrÎ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biÕt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nh÷ng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®å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vËt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, ®å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dïng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trong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cuéc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sèng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cã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d¹ng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trßn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vµ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vu«ng</a:t>
            </a:r>
            <a:endParaRPr lang="en-US" altLang="en-US" sz="1800" b="1" dirty="0">
              <a:solidFill>
                <a:srgbClr val="333300"/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2.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Kü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n¨ng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-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TrÎ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cã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kü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n¨ng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quan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s¸t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,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ghi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nhí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, ­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</a:t>
            </a:r>
            <a:r>
              <a:rPr lang="en-US" altLang="en-US" sz="20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ư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duy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vµ ®­­</a:t>
            </a:r>
            <a:r>
              <a:rPr lang="en-US" altLang="en-US" sz="20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ư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a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ra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c¸c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c©u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¶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lêi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cho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c¸c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c©u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hái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.</a:t>
            </a:r>
            <a:endParaRPr lang="en-US" altLang="en-US" sz="1800" b="1" dirty="0">
              <a:solidFill>
                <a:srgbClr val="333300"/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-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TrÎ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ph¶n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øng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nhanh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khi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tham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gia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trß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ch¬i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.</a:t>
            </a:r>
            <a:endParaRPr lang="en-US" altLang="en-US" sz="1800" b="1" dirty="0">
              <a:solidFill>
                <a:srgbClr val="333300"/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3.Th¸i ®é: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-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TrÎ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høng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thó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tham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gia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c¸c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ho¹t ®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éng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-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Gi¸o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dôc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trÎ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biÕt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vËn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dông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nh÷ng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hiÓu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biÕt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cña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m×nh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®Ó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t×m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nh÷ng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®å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vËt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cã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d¹ng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trßn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vµ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vu«ng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xung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quanh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bÐ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.</a:t>
            </a:r>
            <a:endParaRPr lang="en-US" altLang="en-US" sz="1800" b="1" dirty="0">
              <a:solidFill>
                <a:srgbClr val="333300"/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II.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ChuÈn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bÞ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1. §å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dïng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cña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c«: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-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Gi¸o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¸n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powerpoint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, que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chØ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.</a:t>
            </a:r>
            <a:endParaRPr lang="en-US" altLang="en-US" sz="1800" b="1" dirty="0">
              <a:solidFill>
                <a:srgbClr val="333300"/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- Nh¹c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bµi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h¸t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Bµi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h¸t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d¹ng.</a:t>
            </a:r>
            <a:endParaRPr lang="en-US" altLang="en-US" sz="1800" b="1" dirty="0">
              <a:solidFill>
                <a:srgbClr val="333300"/>
              </a:solidFill>
              <a:latin typeface=".VnAvant" panose="020B72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2. §å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dïng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cña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>
                <a:solidFill>
                  <a:srgbClr val="333300"/>
                </a:solidFill>
                <a:latin typeface=".VnAvant" panose="020B7200000000000000" pitchFamily="34" charset="0"/>
              </a:rPr>
              <a:t>trÎ</a:t>
            </a:r>
            <a:r>
              <a:rPr lang="en-US" altLang="en-US" sz="1800" b="1" dirty="0">
                <a:solidFill>
                  <a:srgbClr val="333300"/>
                </a:solidFill>
                <a:latin typeface=".VnAvant" panose="020B7200000000000000" pitchFamily="34" charset="0"/>
              </a:rPr>
              <a:t>: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-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trßn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,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vu«ng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bÞ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thiÕu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m¶nh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ghÐp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-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Mét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sè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b¶ng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ch¬i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ghÐp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,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c¸c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®å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vËt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®å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ch¬i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cã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mÉu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s½n.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-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Mét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sè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: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vu«ng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,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trßn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,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tam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gi¸c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,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h×nh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ng«i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1800" b="1" dirty="0" err="1" smtClean="0">
                <a:solidFill>
                  <a:srgbClr val="333300"/>
                </a:solidFill>
                <a:latin typeface=".VnAvant" panose="020B7200000000000000" pitchFamily="34" charset="0"/>
              </a:rPr>
              <a:t>sao</a:t>
            </a:r>
            <a:r>
              <a:rPr lang="en-US" altLang="en-US" sz="1800" b="1" dirty="0" smtClean="0">
                <a:solidFill>
                  <a:srgbClr val="333300"/>
                </a:solidFill>
                <a:latin typeface=".VnAvant" panose="020B7200000000000000" pitchFamily="34" charset="0"/>
              </a:rPr>
              <a:t>. </a:t>
            </a:r>
            <a:endParaRPr lang="en-US" altLang="en-US" sz="1800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69182" y="0"/>
            <a:ext cx="9144000" cy="6858000"/>
          </a:xfrm>
          <a:prstGeom prst="rect">
            <a:avLst/>
          </a:prstGeom>
        </p:spPr>
      </p:pic>
      <p:pic>
        <p:nvPicPr>
          <p:cNvPr id="5" name="Picture 2" descr="Káº¿t quáº£ hÃ¬nh áº£nh cho vÃ²ng thá» dá»¥c tráº» em máº§m n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32" y="2087084"/>
            <a:ext cx="2628900" cy="26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Ã¡m mÃ¢y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Káº¿t quáº£ hÃ¬nh áº£nh cho CÃI PHAO BÆ I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6766"/>
            <a:ext cx="2504645" cy="258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6" y="2338714"/>
            <a:ext cx="2292134" cy="2180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582" y="544864"/>
            <a:ext cx="2521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®¸p ¸n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52" y="5133410"/>
            <a:ext cx="1030127" cy="881716"/>
          </a:xfrm>
          <a:prstGeom prst="rect">
            <a:avLst/>
          </a:prstGeom>
        </p:spPr>
      </p:pic>
      <p:pic>
        <p:nvPicPr>
          <p:cNvPr id="12" name="đúng roi. bạn thật là giỏi [Medium quality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8000" y="5790964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920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6" name="cashreg.wav"/>
          </p:stSnd>
        </p:sndAc>
      </p:transition>
    </mc:Choice>
    <mc:Fallback xmlns="">
      <p:transition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0" descr="Káº¿t quáº£ hÃ¬nh áº£nh cho ÄÃ¡m mÃ¢y hoáº¡t hÃ¬nh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84" y="1102646"/>
            <a:ext cx="1963627" cy="25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478956" y="3632200"/>
            <a:ext cx="1885949" cy="1365164"/>
          </a:xfrm>
          <a:prstGeom prst="trapezoid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14" descr="Káº¿t quáº£ hÃ¬nh áº£nh cho ong mat troi de thuo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6F0"/>
              </a:clrFrom>
              <a:clrTo>
                <a:srgbClr val="F5F6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05" y="1366579"/>
            <a:ext cx="2096604" cy="24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3582597" y="3857969"/>
            <a:ext cx="1884715" cy="146067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03" y="1644831"/>
            <a:ext cx="1664015" cy="1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675501" y="3785543"/>
            <a:ext cx="1828800" cy="1612268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Explosion 1 11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4" name="Explosion 1 13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5" name="Explosion 1 14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6" name="Explosion 1 15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7" name="Explosion 1 16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178790" y="319268"/>
            <a:ext cx="8736610" cy="13255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C©u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hái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4: B¹n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m©y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, b¹n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mÆt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trêi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vµ b¹n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giät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nu­íc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mang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Õn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cho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chóng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ta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nh÷ng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h×nh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thËt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dÔ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thu­¬ng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. §è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bÐ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biÕt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b¹n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giät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nu­íc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mang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Õn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cho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chóng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ta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h×nh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g×?</a:t>
            </a:r>
            <a:endParaRPr lang="en-US" sz="2800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-58591"/>
            <a:ext cx="9144000" cy="6858000"/>
          </a:xfrm>
          <a:prstGeom prst="rect">
            <a:avLst/>
          </a:prstGeom>
        </p:spPr>
      </p:pic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9" y="990600"/>
            <a:ext cx="2946422" cy="246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105149" y="3680784"/>
            <a:ext cx="2933701" cy="2512137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94699"/>
            <a:ext cx="1030127" cy="1154601"/>
          </a:xfrm>
          <a:prstGeom prst="rect">
            <a:avLst/>
          </a:prstGeom>
        </p:spPr>
      </p:pic>
      <p:pic>
        <p:nvPicPr>
          <p:cNvPr id="11" name="đúng roi. bạn thật là giỏi [Medium quality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6463" y="5676900"/>
            <a:ext cx="457200" cy="609600"/>
          </a:xfrm>
          <a:prstGeom prst="rect">
            <a:avLst/>
          </a:prstGeom>
        </p:spPr>
      </p:pic>
      <p:sp>
        <p:nvSpPr>
          <p:cNvPr id="12" name="Title 5"/>
          <p:cNvSpPr txBox="1">
            <a:spLocks/>
          </p:cNvSpPr>
          <p:nvPr/>
        </p:nvSpPr>
        <p:spPr>
          <a:xfrm>
            <a:off x="152400" y="327818"/>
            <a:ext cx="3200400" cy="6627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43000" y="496058"/>
            <a:ext cx="2058005" cy="7234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latin typeface=".VnAvant" panose="020B7200000000000000" pitchFamily="34" charset="0"/>
              </a:rPr>
              <a:t>vu«ng</a:t>
            </a:r>
            <a:endParaRPr lang="en-US" sz="24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534985"/>
      </p:ext>
    </p:extLst>
  </p:cSld>
  <p:clrMapOvr>
    <a:masterClrMapping/>
  </p:clrMapOvr>
  <p:transition spd="slow">
    <p:wheel spokes="1"/>
    <p:sndAc>
      <p:stSnd>
        <p:snd r:embed="rId6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-38100" y="0"/>
            <a:ext cx="9144000" cy="6858000"/>
          </a:xfrm>
          <a:prstGeom prst="rect">
            <a:avLst/>
          </a:prstGeom>
        </p:spPr>
      </p:pic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2860533" y="1866730"/>
            <a:ext cx="3450737" cy="3071793"/>
          </a:xfrm>
          <a:prstGeom prst="rect">
            <a:avLst/>
          </a:prstGeom>
          <a:solidFill>
            <a:srgbClr val="E3F038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41679" name="Line 15"/>
          <p:cNvSpPr>
            <a:spLocks noChangeShapeType="1"/>
          </p:cNvSpPr>
          <p:nvPr/>
        </p:nvSpPr>
        <p:spPr bwMode="auto">
          <a:xfrm flipV="1">
            <a:off x="2895600" y="1865675"/>
            <a:ext cx="3437407" cy="393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0" name="Line 16"/>
          <p:cNvSpPr>
            <a:spLocks noChangeShapeType="1"/>
          </p:cNvSpPr>
          <p:nvPr/>
        </p:nvSpPr>
        <p:spPr bwMode="auto">
          <a:xfrm>
            <a:off x="6323424" y="1828247"/>
            <a:ext cx="0" cy="315705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1" name="Line 17"/>
          <p:cNvSpPr>
            <a:spLocks noChangeShapeType="1"/>
          </p:cNvSpPr>
          <p:nvPr/>
        </p:nvSpPr>
        <p:spPr bwMode="auto">
          <a:xfrm flipV="1">
            <a:off x="2872686" y="4951946"/>
            <a:ext cx="3450737" cy="105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2" name="Line 18"/>
          <p:cNvSpPr>
            <a:spLocks noChangeShapeType="1"/>
          </p:cNvSpPr>
          <p:nvPr/>
        </p:nvSpPr>
        <p:spPr bwMode="auto">
          <a:xfrm flipH="1">
            <a:off x="2894423" y="1866202"/>
            <a:ext cx="14044" cy="312314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Explosion 1 12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Explosion 1 13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5" name="Explosion 1 14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6" name="Explosion 1 15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7" name="Explosion 1 16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8" name="Explosion 1 17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4985300"/>
            <a:ext cx="1030127" cy="1154601"/>
          </a:xfrm>
          <a:prstGeom prst="rect">
            <a:avLst/>
          </a:prstGeom>
        </p:spPr>
      </p:pic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236378" y="251342"/>
            <a:ext cx="8153400" cy="1325563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C©u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hái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5: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H×nh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vu«ng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cã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mÊy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c¹nh?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C¸c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c¹nh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nh­u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thÕ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nµo</a:t>
            </a:r>
            <a:r>
              <a:rPr lang="en-US" sz="2800" dirty="0" smtClean="0">
                <a:solidFill>
                  <a:srgbClr val="7030A0"/>
                </a:solidFill>
                <a:latin typeface=".VnAvant" panose="020B7200000000000000" pitchFamily="34" charset="0"/>
              </a:rPr>
              <a:t>?</a:t>
            </a:r>
            <a:endParaRPr lang="en-US" sz="2800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70976" y="2278460"/>
            <a:ext cx="2621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vu«ng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4 c¹nh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1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4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1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85" decel="100000"/>
                                        <p:tgtEl>
                                          <p:spTgt spid="2416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85" decel="100000"/>
                                        <p:tgtEl>
                                          <p:spTgt spid="2416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8" grpId="0" animBg="1"/>
      <p:bldP spid="241679" grpId="0" animBg="1"/>
      <p:bldP spid="241680" grpId="0" animBg="1"/>
      <p:bldP spid="241681" grpId="0" animBg="1"/>
      <p:bldP spid="24168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-12700" y="0"/>
            <a:ext cx="9144000" cy="6858000"/>
          </a:xfrm>
          <a:prstGeom prst="rect">
            <a:avLst/>
          </a:prstGeom>
        </p:spPr>
      </p:pic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39346"/>
            <a:ext cx="2940843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áº¿t quáº£ hÃ¬nh áº£nh cho Äá» CHÆ I HÃNH TAM GIÃC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293" y="3994614"/>
            <a:ext cx="2228850" cy="242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áº¿t quáº£ hÃ¬nh áº£nh cho Äá» CHÆ I HÃNH Lá»¤C GIÃC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77" y="1503585"/>
            <a:ext cx="2239660" cy="231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Äá»NG Há» HÃNH VUÃ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0"/>
          <a:stretch/>
        </p:blipFill>
        <p:spPr bwMode="auto">
          <a:xfrm>
            <a:off x="6172200" y="1550796"/>
            <a:ext cx="2514600" cy="219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xplosion 1 8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352642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anose="020B7200000000000000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xplosion 1 9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353982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Explosion 1 10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353982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Explosion 1 11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364002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Explosion 1 12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364002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Explosion 1 13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342900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248014" y="276021"/>
            <a:ext cx="8667386" cy="965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hái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6: §è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bÐ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®å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vËt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trªn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®å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vËt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d¹ng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vu«ng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?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2" y="1214525"/>
            <a:ext cx="2868978" cy="2868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423343"/>
      </p:ext>
    </p:extLst>
  </p:cSld>
  <p:clrMapOvr>
    <a:masterClrMapping/>
  </p:clrMapOvr>
  <p:transition>
    <p:blinds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02" name="Picture 6" descr="Káº¿t quáº£ hÃ¬nh áº£nh cho Äá»NG Há» HÃNH VUÃ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0"/>
          <a:stretch/>
        </p:blipFill>
        <p:spPr bwMode="auto">
          <a:xfrm>
            <a:off x="5715000" y="1951497"/>
            <a:ext cx="235320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1" y="5113339"/>
            <a:ext cx="1030127" cy="1154601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381000" y="491073"/>
            <a:ext cx="1836457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B0F0"/>
                </a:solidFill>
                <a:latin typeface=".VnAvant" panose="020B7200000000000000" pitchFamily="34" charset="0"/>
              </a:rPr>
              <a:t>*§¸p ¸n</a:t>
            </a:r>
            <a:endParaRPr lang="en-US" sz="28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21909"/>
            <a:ext cx="2868978" cy="2868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026288"/>
      </p:ext>
    </p:extLst>
  </p:cSld>
  <p:clrMapOvr>
    <a:masterClrMapping/>
  </p:clrMapOvr>
  <p:transition spd="slow">
    <p:wheel spokes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0" y="228600"/>
            <a:ext cx="77724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Trß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ch¬i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2: </a:t>
            </a: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M¶nh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ghÐp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kú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diÖu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– C«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nªu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c¸ch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ch¬i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: Chia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trÎ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thµnh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2 ®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éi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tõng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b¹n ë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mçi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éi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lªn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chän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m¶nh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ghÐp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®Ó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ghÐp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®Ó t¹o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thµnh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h×nh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hoµn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chØnh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.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thêi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gian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lµ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mét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b¶n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nh¹c, ®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éi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nµo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ghÐp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u­îc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nhiÒu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tranh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éi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®ã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sÏ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chiÕn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th¾ng,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- Cho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trÎ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ch¬i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 1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lÇn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.VnAvant" panose="020B7200000000000000" pitchFamily="34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9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0" y="228600"/>
            <a:ext cx="88392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Trß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ch¬i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3: </a:t>
            </a: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M¶nh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ghÐp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kú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diÖu</a:t>
            </a:r>
            <a:r>
              <a:rPr lang="en-US" sz="28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– C«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nªu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c¸ch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TrÎ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chän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m×nh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mét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trÎ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thÝch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vµ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vÒ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3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nhèm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TrÎ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dïng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®ã ®Ó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ghÐp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thµnh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®å ding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(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ng«i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µ, ®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oµn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tµu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thêi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mét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b¶n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nh¹c, ®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éi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ghÐp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®­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îc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nhiÒu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éi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®ã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sÏ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chiÕn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th¾ng,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- Cho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trÎ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1 </a:t>
            </a:r>
            <a:r>
              <a:rPr lang="en-US" sz="2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lÇn</a:t>
            </a:r>
            <a:r>
              <a:rPr lang="en-US" sz="2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899824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443006" y="1371600"/>
            <a:ext cx="85344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HÑn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gÆp</a:t>
            </a:r>
            <a:r>
              <a:rPr lang="en-US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l¹i!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403412" y="3048000"/>
            <a:ext cx="85612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 smtClean="0">
                <a:latin typeface=".VnAvant" panose="020B7200000000000000" pitchFamily="34" charset="0"/>
              </a:rPr>
              <a:t>Chóc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c¸c</a:t>
            </a:r>
            <a:r>
              <a:rPr lang="en-US" sz="3600" dirty="0" smtClean="0">
                <a:latin typeface=".VnAvant" panose="020B7200000000000000" pitchFamily="34" charset="0"/>
              </a:rPr>
              <a:t> con </a:t>
            </a:r>
            <a:r>
              <a:rPr lang="en-US" sz="3600" dirty="0" err="1" smtClean="0"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ngoan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häc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giái</a:t>
            </a:r>
            <a:r>
              <a:rPr lang="en-US" sz="3600" dirty="0" smtClean="0">
                <a:latin typeface=".VnAvant" panose="020B7200000000000000" pitchFamily="34" charset="0"/>
              </a:rPr>
              <a:t>!</a:t>
            </a:r>
            <a:endParaRPr lang="en-US" sz="3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09600" y="1600200"/>
            <a:ext cx="7924800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1.Ho¹t ®</a:t>
            </a:r>
            <a:r>
              <a:rPr lang="en-US" sz="35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éng</a:t>
            </a:r>
            <a:r>
              <a:rPr lang="en-US" sz="35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1: </a:t>
            </a:r>
            <a:r>
              <a:rPr lang="en-US" sz="35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35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nhau</a:t>
            </a:r>
            <a:r>
              <a:rPr lang="en-US" sz="35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vui</a:t>
            </a:r>
            <a:r>
              <a:rPr lang="en-US" sz="35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endParaRPr lang="en-US" sz="3500" b="1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sz="2800" b="1" dirty="0" smtClean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Ch¬i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trß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ch¬i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Trêi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n¾ng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trêi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m­ua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Trß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chuyÖn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vÒ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chñ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®Ò</a:t>
            </a:r>
          </a:p>
          <a:p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1219200"/>
            <a:ext cx="4781550" cy="46572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5400"/>
            <a:ext cx="9906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smtClean="0">
                <a:latin typeface=".VnAvant" panose="020B7200000000000000" pitchFamily="34" charset="0"/>
              </a:rPr>
              <a:t>2.Ho¹t ®</a:t>
            </a:r>
            <a:r>
              <a:rPr lang="en-US" sz="2800" b="1" dirty="0" err="1" smtClean="0">
                <a:latin typeface=".VnAvant" panose="020B7200000000000000" pitchFamily="34" charset="0"/>
              </a:rPr>
              <a:t>éng</a:t>
            </a:r>
            <a:r>
              <a:rPr lang="en-US" sz="2800" b="1" dirty="0" smtClean="0">
                <a:latin typeface=".VnAvant" panose="020B7200000000000000" pitchFamily="34" charset="0"/>
              </a:rPr>
              <a:t> 2: </a:t>
            </a:r>
            <a:r>
              <a:rPr lang="en-US" sz="2800" b="1" dirty="0" err="1" smtClean="0">
                <a:latin typeface=".VnAvant" panose="020B7200000000000000" pitchFamily="34" charset="0"/>
              </a:rPr>
              <a:t>NhËn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biÕt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h×nh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trßn</a:t>
            </a:r>
            <a:r>
              <a:rPr lang="en-US" sz="2800" b="1" dirty="0" smtClean="0">
                <a:latin typeface=".VnAvant" panose="020B7200000000000000" pitchFamily="34" charset="0"/>
              </a:rPr>
              <a:t> – </a:t>
            </a:r>
            <a:r>
              <a:rPr lang="en-US" sz="2800" b="1" dirty="0" err="1" smtClean="0">
                <a:latin typeface=".VnAvant" panose="020B7200000000000000" pitchFamily="34" charset="0"/>
              </a:rPr>
              <a:t>h×nh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vu«ng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</a:p>
          <a:p>
            <a:pPr algn="just"/>
            <a:r>
              <a:rPr lang="en-US" sz="2800" b="1" dirty="0" smtClean="0">
                <a:latin typeface=".VnAvant" panose="020B7200000000000000" pitchFamily="34" charset="0"/>
              </a:rPr>
              <a:t>– Cho </a:t>
            </a:r>
            <a:r>
              <a:rPr lang="en-US" sz="2800" b="1" dirty="0" err="1" smtClean="0">
                <a:latin typeface=".VnAvant" panose="020B7200000000000000" pitchFamily="34" charset="0"/>
              </a:rPr>
              <a:t>trÎ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ch¬i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trß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ch¬i</a:t>
            </a:r>
            <a:r>
              <a:rPr lang="en-US" sz="2800" b="1" dirty="0" smtClean="0">
                <a:latin typeface=".VnAvant" panose="020B7200000000000000" pitchFamily="34" charset="0"/>
              </a:rPr>
              <a:t>: </a:t>
            </a:r>
            <a:r>
              <a:rPr lang="en-US" sz="2800" b="1" dirty="0" err="1" smtClean="0">
                <a:latin typeface=".VnAvant" panose="020B7200000000000000" pitchFamily="34" charset="0"/>
              </a:rPr>
              <a:t>Trêi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tèi</a:t>
            </a:r>
            <a:r>
              <a:rPr lang="en-US" sz="2800" b="1" dirty="0" smtClean="0">
                <a:latin typeface=".VnAvant" panose="020B7200000000000000" pitchFamily="34" charset="0"/>
              </a:rPr>
              <a:t> – </a:t>
            </a:r>
            <a:r>
              <a:rPr lang="en-US" sz="2800" b="1" dirty="0" err="1" smtClean="0">
                <a:latin typeface=".VnAvant" panose="020B7200000000000000" pitchFamily="34" charset="0"/>
              </a:rPr>
              <a:t>trêi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s¸ng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45105" y="5958732"/>
            <a:ext cx="2948940" cy="863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3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trßn</a:t>
            </a:r>
            <a:endParaRPr lang="en-US" sz="3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0" y="762000"/>
            <a:ext cx="4484312" cy="4038600"/>
          </a:xfrm>
          <a:prstGeom prst="rect">
            <a:avLst/>
          </a:prstGeom>
          <a:solidFill>
            <a:srgbClr val="0070C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05000" y="5181600"/>
            <a:ext cx="4625340" cy="901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30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vu«ng</a:t>
            </a:r>
            <a:endParaRPr lang="en-US" sz="3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646947" y="462728"/>
            <a:ext cx="3164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KÕt</a:t>
            </a:r>
            <a:r>
              <a:rPr lang="en-US" sz="36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luËn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962087" y="1571787"/>
            <a:ext cx="3372725" cy="3024102"/>
          </a:xfrm>
          <a:prstGeom prst="rect">
            <a:avLst/>
          </a:prstGeom>
          <a:solidFill>
            <a:srgbClr val="0070C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3400" y="1295400"/>
            <a:ext cx="3695700" cy="365760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06780" y="5384992"/>
            <a:ext cx="2948940" cy="863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3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trßn</a:t>
            </a:r>
            <a:endParaRPr lang="en-US" sz="3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29100" y="5207191"/>
            <a:ext cx="4625340" cy="9015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3000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vu«ng</a:t>
            </a:r>
            <a:endParaRPr lang="en-US" sz="30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194964"/>
      </p:ext>
    </p:extLst>
  </p:cSld>
  <p:clrMapOvr>
    <a:masterClrMapping/>
  </p:clrMapOvr>
  <p:transition spd="slow" advTm="1600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144252" y="2041359"/>
            <a:ext cx="3027947" cy="306404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189" name="Oval 21"/>
          <p:cNvSpPr>
            <a:spLocks noChangeArrowheads="1"/>
          </p:cNvSpPr>
          <p:nvPr/>
        </p:nvSpPr>
        <p:spPr bwMode="auto">
          <a:xfrm>
            <a:off x="3163303" y="2080878"/>
            <a:ext cx="3008896" cy="3024522"/>
          </a:xfrm>
          <a:prstGeom prst="ellipse">
            <a:avLst/>
          </a:prstGeom>
          <a:solidFill>
            <a:srgbClr val="FF0000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46947" y="462728"/>
            <a:ext cx="3164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KÕt</a:t>
            </a:r>
            <a:r>
              <a:rPr lang="en-US" sz="36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luËn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1414790"/>
            <a:ext cx="29738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trßn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ườ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ng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bao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quanh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khÐp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kÝn</a:t>
            </a:r>
            <a:endParaRPr lang="en-US" sz="24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57899" y="1507548"/>
            <a:ext cx="27632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trßn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l¨n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ư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îc</a:t>
            </a:r>
            <a:r>
              <a:rPr lang="en-US" sz="24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4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Êy</a:t>
            </a:r>
            <a:endParaRPr lang="en-US" sz="24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5520034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H×nh</a:t>
            </a:r>
            <a:r>
              <a:rPr lang="en-US" sz="28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trßn</a:t>
            </a:r>
            <a:endParaRPr lang="en-US" sz="2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08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698">
        <p:split orient="vert"/>
      </p:transition>
    </mc:Choice>
    <mc:Fallback xmlns="">
      <p:transition spd="slow" advTm="186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3.33333E-6 L -0.16875 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875 3.87283E-6 L 0.025 -0.002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63189" grpId="0" animBg="1"/>
      <p:bldP spid="26318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2775376" y="2100361"/>
            <a:ext cx="2857500" cy="2472229"/>
          </a:xfrm>
          <a:prstGeom prst="rect">
            <a:avLst/>
          </a:prstGeom>
          <a:solidFill>
            <a:srgbClr val="0070C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3191" name="Line 23"/>
          <p:cNvSpPr>
            <a:spLocks noChangeShapeType="1"/>
          </p:cNvSpPr>
          <p:nvPr/>
        </p:nvSpPr>
        <p:spPr bwMode="auto">
          <a:xfrm>
            <a:off x="2796466" y="2100361"/>
            <a:ext cx="2836410" cy="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2" name="Line 24"/>
          <p:cNvSpPr>
            <a:spLocks noChangeShapeType="1"/>
          </p:cNvSpPr>
          <p:nvPr/>
        </p:nvSpPr>
        <p:spPr bwMode="auto">
          <a:xfrm>
            <a:off x="5630652" y="2062260"/>
            <a:ext cx="0" cy="251033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3" name="Line 25"/>
          <p:cNvSpPr>
            <a:spLocks noChangeShapeType="1"/>
          </p:cNvSpPr>
          <p:nvPr/>
        </p:nvSpPr>
        <p:spPr bwMode="auto">
          <a:xfrm>
            <a:off x="2821243" y="4572590"/>
            <a:ext cx="2835989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4" name="Line 26"/>
          <p:cNvSpPr>
            <a:spLocks noChangeShapeType="1"/>
          </p:cNvSpPr>
          <p:nvPr/>
        </p:nvSpPr>
        <p:spPr bwMode="auto">
          <a:xfrm>
            <a:off x="2775375" y="2062260"/>
            <a:ext cx="1" cy="253080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590801" y="646768"/>
            <a:ext cx="285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KÕt</a:t>
            </a:r>
            <a:r>
              <a:rPr lang="en-US" sz="36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luËn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p Arrow 2"/>
          <p:cNvSpPr/>
          <p:nvPr/>
        </p:nvSpPr>
        <p:spPr>
          <a:xfrm rot="6630543">
            <a:off x="2174661" y="1605262"/>
            <a:ext cx="556126" cy="57888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 rot="14381246">
            <a:off x="5674596" y="1598004"/>
            <a:ext cx="556126" cy="59340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 rot="17314832">
            <a:off x="5732591" y="4445987"/>
            <a:ext cx="556126" cy="58862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4340317">
            <a:off x="2048730" y="4527354"/>
            <a:ext cx="556126" cy="57328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199" y="2712982"/>
            <a:ext cx="213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vu«ng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4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gãc</a:t>
            </a:r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996" y="2701874"/>
            <a:ext cx="2621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vu«ng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4 c¹nh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2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nhau</a:t>
            </a:r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2299" y="5285483"/>
            <a:ext cx="2544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H×nh</a:t>
            </a:r>
            <a:r>
              <a:rPr lang="en-US" sz="2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vu«ng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570815"/>
      </p:ext>
    </p:extLst>
  </p:cSld>
  <p:clrMapOvr>
    <a:masterClrMapping/>
  </p:clrMapOvr>
  <p:transition spd="slow" advTm="315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3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6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3191" grpId="0" animBg="1"/>
      <p:bldP spid="263192" grpId="0" animBg="1"/>
      <p:bldP spid="263193" grpId="0" animBg="1"/>
      <p:bldP spid="263194" grpId="0" animBg="1"/>
      <p:bldP spid="3" grpId="0" animBg="1"/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" y="1414398"/>
            <a:ext cx="8763000" cy="9015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4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4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</a:t>
            </a:r>
            <a:r>
              <a:rPr lang="en-US" sz="4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×nh</a:t>
            </a:r>
            <a:r>
              <a:rPr lang="en-US" sz="4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vu«ng</a:t>
            </a:r>
            <a:r>
              <a:rPr lang="en-US" sz="4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vµ </a:t>
            </a:r>
            <a:r>
              <a:rPr lang="en-US" sz="4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4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trßn</a:t>
            </a:r>
            <a:endParaRPr lang="en-US" sz="4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50961" y="2667000"/>
            <a:ext cx="6850039" cy="90150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vu«ng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vµ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h×nh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trßn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iÓm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g×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gièng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vµ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kh¸c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nhau</a:t>
            </a:r>
            <a:r>
              <a:rPr lang="en-US" sz="3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?</a:t>
            </a:r>
            <a:endParaRPr lang="en-US" sz="3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4845130"/>
      </p:ext>
    </p:extLst>
  </p:cSld>
  <p:clrMapOvr>
    <a:masterClrMapping/>
  </p:clrMapOvr>
  <p:transition spd="slow" advTm="109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6.5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22FB9C88-B4B5-4D3D-9171-F3F1F8A5B1A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17"/>
  <p:tag name="ISPRING_SLIDE_ID_2" val="{1E370879-AC60-4AD2-BBD3-254B4B643AE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FA74084E-09EF-4822-BF8D-7672AEAC3C6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097"/>
  <p:tag name="TIMING" val="|9.095|0.001"/>
  <p:tag name="ISPRING_SLIDE_ID_2" val="{714657A9-B2E2-47B4-B906-C8B66ED0413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097"/>
  <p:tag name="TIMING" val="|9.095|0.001"/>
  <p:tag name="ISPRING_SLIDE_ID_2" val="{714657A9-B2E2-47B4-B906-C8B66ED0413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.991"/>
  <p:tag name="TIMING" val="|0.001|11.99|0.5"/>
  <p:tag name="ISPRING_CUSTOM_TIMING_USED" val="1"/>
  <p:tag name="ISPRING_SLIDE_ID_2" val="{6C3C60B7-289A-404C-8D9F-6DF915C621D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55BD61AB-EC6D-4893-A57D-E4B68FA294A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1|1|1|1"/>
  <p:tag name="ISPRING_CUSTOM_TIMING_USED" val="1"/>
  <p:tag name="ISPRING_SLIDE_ID_2" val="{69550BC5-5C6E-4DC0-AFA0-2C50A038714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513"/>
  <p:tag name="TIMING" val="|8.511|0.001"/>
  <p:tag name="ISPRING_SLIDE_ID_2" val="{B0688076-612A-4F1D-AD53-5EC2D4A160B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513"/>
  <p:tag name="TIMING" val="|8.511|0.001"/>
  <p:tag name="ISPRING_SLIDE_ID_2" val="{B0688076-612A-4F1D-AD53-5EC2D4A160B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7.3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11|1.8|0.9|2.5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108"/>
  <p:tag name="ISPRING_SLIDE_ID_2" val="{0ED6E2CB-07B0-4571-8E79-0F8142C25F79}"/>
  <p:tag name="TIMING" val="|1.1|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4.4|3.6|4.4|1.9|2|1.7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6D32728-D4C4-4998-9772-7F690BB711B2}"/>
  <p:tag name="GENSWF_ADVANCE_TIME" val="9.223"/>
  <p:tag name="TIMING" val="|4.4|2.2|10.7|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108"/>
  <p:tag name="ISPRING_SLIDE_ID_2" val="{0ED6E2CB-07B0-4571-8E79-0F8142C25F7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0AF26856-1846-4CA7-988F-F82AE5FF039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923</Words>
  <Application>Microsoft Office PowerPoint</Application>
  <PresentationFormat>On-screen Show (4:3)</PresentationFormat>
  <Paragraphs>133</Paragraphs>
  <Slides>28</Slides>
  <Notes>19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Times New Roman</vt:lpstr>
      <vt:lpstr>.VnAvantH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Chµo mõng c¸c bÐ ®Õn víi chu¬ng tr×nh “ Thö tµi bÐ yªu” 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C©u hái 5: H×nh vu«ng cã mÊy c¹nh? C¸c c¹nh nh­u thÕ nµo?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LOAN</cp:lastModifiedBy>
  <cp:revision>61</cp:revision>
  <dcterms:created xsi:type="dcterms:W3CDTF">2021-11-13T12:47:57Z</dcterms:created>
  <dcterms:modified xsi:type="dcterms:W3CDTF">2023-01-03T07:38:20Z</dcterms:modified>
</cp:coreProperties>
</file>