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wmf" ContentType="image/x-wmf"/>
  <Default Extension="m4a" ContentType="audio/unknown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82" r:id="rId3"/>
    <p:sldId id="283" r:id="rId4"/>
    <p:sldId id="257" r:id="rId5"/>
    <p:sldId id="258" r:id="rId6"/>
    <p:sldId id="259" r:id="rId7"/>
    <p:sldId id="260" r:id="rId8"/>
    <p:sldId id="261" r:id="rId9"/>
    <p:sldId id="263" r:id="rId10"/>
    <p:sldId id="276" r:id="rId11"/>
    <p:sldId id="278" r:id="rId12"/>
    <p:sldId id="279" r:id="rId13"/>
    <p:sldId id="280" r:id="rId14"/>
    <p:sldId id="262" r:id="rId15"/>
    <p:sldId id="28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601417-2983-41C5-BE49-621E8B59D273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2A63B-D7B9-4555-AE45-8D557FD3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88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2A63B-D7B9-4555-AE45-8D557FD377E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711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E78E-334F-439C-AF84-62C0A6E2F66A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9741-1006-4543-B9A8-38E3CCE3D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39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E78E-334F-439C-AF84-62C0A6E2F66A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9741-1006-4543-B9A8-38E3CCE3D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60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E78E-334F-439C-AF84-62C0A6E2F66A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9741-1006-4543-B9A8-38E3CCE3D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00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908CC-C22C-4F54-9CE0-26389D1F8E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635707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E78E-334F-439C-AF84-62C0A6E2F66A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9741-1006-4543-B9A8-38E3CCE3D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43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E78E-334F-439C-AF84-62C0A6E2F66A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9741-1006-4543-B9A8-38E3CCE3D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47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E78E-334F-439C-AF84-62C0A6E2F66A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9741-1006-4543-B9A8-38E3CCE3D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07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E78E-334F-439C-AF84-62C0A6E2F66A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9741-1006-4543-B9A8-38E3CCE3D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4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E78E-334F-439C-AF84-62C0A6E2F66A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9741-1006-4543-B9A8-38E3CCE3D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2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E78E-334F-439C-AF84-62C0A6E2F66A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9741-1006-4543-B9A8-38E3CCE3D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9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E78E-334F-439C-AF84-62C0A6E2F66A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9741-1006-4543-B9A8-38E3CCE3D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32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E78E-334F-439C-AF84-62C0A6E2F66A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9741-1006-4543-B9A8-38E3CCE3D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48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1E78E-334F-439C-AF84-62C0A6E2F66A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F9741-1006-4543-B9A8-38E3CCE3D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62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8.png"/><Relationship Id="rId7" Type="http://schemas.openxmlformats.org/officeDocument/2006/relationships/image" Target="../media/image22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wmf"/><Relationship Id="rId5" Type="http://schemas.openxmlformats.org/officeDocument/2006/relationships/image" Target="../media/image20.gif"/><Relationship Id="rId10" Type="http://schemas.openxmlformats.org/officeDocument/2006/relationships/slide" Target="slide5.xml"/><Relationship Id="rId4" Type="http://schemas.openxmlformats.org/officeDocument/2006/relationships/image" Target="../media/image19.png"/><Relationship Id="rId9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6.gif"/><Relationship Id="rId5" Type="http://schemas.openxmlformats.org/officeDocument/2006/relationships/image" Target="../media/image8.gif"/><Relationship Id="rId4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gif"/><Relationship Id="rId5" Type="http://schemas.openxmlformats.org/officeDocument/2006/relationships/image" Target="../media/image13.wmf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gif"/><Relationship Id="rId5" Type="http://schemas.openxmlformats.org/officeDocument/2006/relationships/image" Target="../media/image15.gif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44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457200" y="1857815"/>
            <a:ext cx="78486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500" dirty="0">
                <a:solidFill>
                  <a:srgbClr val="FF0000"/>
                </a:solidFill>
                <a:latin typeface="Times New Roman" pitchFamily="18" charset="0"/>
              </a:rPr>
              <a:t>GIÁO ÁN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500" dirty="0">
                <a:solidFill>
                  <a:srgbClr val="FF0000"/>
                </a:solidFill>
                <a:latin typeface="Times New Roman" pitchFamily="18" charset="0"/>
              </a:rPr>
              <a:t>HOẠT ĐỘNG PHÁT TRIỂN THẨM MỸ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500" dirty="0">
                <a:solidFill>
                  <a:srgbClr val="FF0000"/>
                </a:solidFill>
                <a:latin typeface="Times New Roman" pitchFamily="18" charset="0"/>
              </a:rPr>
              <a:t>TÊN HOẠT ĐỘNG : </a:t>
            </a:r>
            <a:r>
              <a:rPr lang="en-US" altLang="en-US" sz="2500" b="1" dirty="0">
                <a:solidFill>
                  <a:srgbClr val="FF0000"/>
                </a:solidFill>
                <a:latin typeface="Times New Roman" pitchFamily="18" charset="0"/>
              </a:rPr>
              <a:t>VĐ BÀI MÚA CHO MẸ XEM</a:t>
            </a:r>
            <a:endParaRPr lang="en-US" altLang="en-US" sz="2500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500" b="1" dirty="0">
                <a:solidFill>
                  <a:srgbClr val="FF0000"/>
                </a:solidFill>
                <a:latin typeface="Times New Roman" pitchFamily="18" charset="0"/>
              </a:rPr>
              <a:t>KH: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itchFamily="18" charset="0"/>
              </a:rPr>
              <a:t>Nghe</a:t>
            </a:r>
            <a:r>
              <a:rPr lang="en-US" altLang="en-US" sz="2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itchFamily="18" charset="0"/>
              </a:rPr>
              <a:t>hát</a:t>
            </a:r>
            <a:r>
              <a:rPr lang="en-US" altLang="en-US" sz="2500" b="1" dirty="0">
                <a:solidFill>
                  <a:srgbClr val="FF0000"/>
                </a:solidFill>
                <a:latin typeface="Times New Roman" pitchFamily="18" charset="0"/>
              </a:rPr>
              <a:t> : Ba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itchFamily="18" charset="0"/>
              </a:rPr>
              <a:t>ngọn</a:t>
            </a:r>
            <a:r>
              <a:rPr lang="en-US" altLang="en-US" sz="2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itchFamily="18" charset="0"/>
              </a:rPr>
              <a:t>nến</a:t>
            </a:r>
            <a:r>
              <a:rPr lang="en-US" altLang="en-US" sz="2500" b="1" dirty="0">
                <a:solidFill>
                  <a:srgbClr val="FF0000"/>
                </a:solidFill>
                <a:latin typeface="Times New Roman" pitchFamily="18" charset="0"/>
              </a:rPr>
              <a:t> lung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itchFamily="18" charset="0"/>
              </a:rPr>
              <a:t>linh</a:t>
            </a:r>
            <a:endParaRPr lang="en-US" altLang="en-US" sz="25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500" b="1" dirty="0" smtClean="0">
                <a:solidFill>
                  <a:srgbClr val="FF0000"/>
                </a:solidFill>
                <a:latin typeface="Times New Roman" pitchFamily="18" charset="0"/>
              </a:rPr>
              <a:t>TC: Ô </a:t>
            </a:r>
            <a:r>
              <a:rPr lang="en-US" altLang="en-US" sz="2500" b="1" dirty="0" err="1" smtClean="0">
                <a:solidFill>
                  <a:srgbClr val="FF0000"/>
                </a:solidFill>
                <a:latin typeface="Times New Roman" pitchFamily="18" charset="0"/>
              </a:rPr>
              <a:t>cửa</a:t>
            </a:r>
            <a:r>
              <a:rPr lang="en-US" altLang="en-US" sz="25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500" b="1" dirty="0" err="1" smtClean="0">
                <a:solidFill>
                  <a:srgbClr val="FF0000"/>
                </a:solidFill>
                <a:latin typeface="Times New Roman" pitchFamily="18" charset="0"/>
              </a:rPr>
              <a:t>bí</a:t>
            </a:r>
            <a:r>
              <a:rPr lang="en-US" altLang="en-US" sz="25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500" b="1" dirty="0" err="1" smtClean="0">
                <a:solidFill>
                  <a:srgbClr val="FF0000"/>
                </a:solidFill>
                <a:latin typeface="Times New Roman" pitchFamily="18" charset="0"/>
              </a:rPr>
              <a:t>mật</a:t>
            </a:r>
            <a:endParaRPr lang="en-US" altLang="en-US" sz="25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600200" y="838200"/>
            <a:ext cx="5934075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" name="Picture 11" descr="Soạn tin 780461 gửi tới số 82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105400"/>
            <a:ext cx="1143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077936"/>
              </p:ext>
            </p:extLst>
          </p:nvPr>
        </p:nvGraphicFramePr>
        <p:xfrm>
          <a:off x="1468755" y="831166"/>
          <a:ext cx="6096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UBND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HUYỆN AN DƯƠNG</a:t>
                      </a:r>
                    </a:p>
                    <a:p>
                      <a:pPr algn="ctr"/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TRƯỜNG MẦM NON LÊ THIỆN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583697"/>
              </p:ext>
            </p:extLst>
          </p:nvPr>
        </p:nvGraphicFramePr>
        <p:xfrm>
          <a:off x="1600200" y="4572000"/>
          <a:ext cx="6096000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600" b="1" i="0" dirty="0" err="1" smtClean="0"/>
                        <a:t>Giáo</a:t>
                      </a:r>
                      <a:r>
                        <a:rPr lang="en-US" sz="3600" b="1" i="0" baseline="0" dirty="0" smtClean="0"/>
                        <a:t> </a:t>
                      </a:r>
                      <a:r>
                        <a:rPr lang="en-US" sz="3600" b="1" i="0" baseline="0" dirty="0" err="1" smtClean="0"/>
                        <a:t>viên</a:t>
                      </a:r>
                      <a:r>
                        <a:rPr lang="en-US" sz="3600" b="1" i="0" baseline="0" dirty="0" smtClean="0"/>
                        <a:t>: </a:t>
                      </a:r>
                      <a:r>
                        <a:rPr lang="en-US" sz="3600" b="1" i="0" baseline="0" dirty="0" err="1" smtClean="0"/>
                        <a:t>Trương</a:t>
                      </a:r>
                      <a:r>
                        <a:rPr lang="en-US" sz="3600" b="1" i="0" baseline="0" dirty="0" smtClean="0"/>
                        <a:t> </a:t>
                      </a:r>
                      <a:r>
                        <a:rPr lang="en-US" sz="3600" b="1" i="0" baseline="0" dirty="0" err="1" smtClean="0"/>
                        <a:t>Thị</a:t>
                      </a:r>
                      <a:r>
                        <a:rPr lang="en-US" sz="3600" b="1" i="0" baseline="0" dirty="0" smtClean="0"/>
                        <a:t> Thu </a:t>
                      </a:r>
                      <a:r>
                        <a:rPr lang="en-US" sz="3600" b="1" i="0" baseline="0" dirty="0" err="1" smtClean="0"/>
                        <a:t>Hà</a:t>
                      </a:r>
                      <a:endParaRPr lang="en-US" sz="3600" b="1" i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326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oinham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1                 2                  3                                        </a:t>
            </a:r>
          </a:p>
        </p:txBody>
      </p:sp>
      <p:pic>
        <p:nvPicPr>
          <p:cNvPr id="4099" name="Picture 3" descr="50LCACDFMNICA8H7U25CA03NX0VCAFV7T4MCAK2A4M3CA19P78DCA6JMEOMCA1OX4EVCAUN3PJLCA3XV3PMCAU6XVGCCALJG1SPCABX6R8PCAT95370CA52CH4FCAAFV2RACAHRS8MVCA7L5MP8CAZ8BEV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28194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50LCACDFMNICA8H7U25CA03NX0VCAFV7T4MCAK2A4M3CA19P78DCA6JMEOMCA1OX4EVCAUN3PJLCA3XV3PMCAU6XVGCCALJG1SPCABX6R8PCAT95370CA52CH4FCAAFV2RACAHRS8MVCA7L5MP8CAZ8BEV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600" y="1143000"/>
            <a:ext cx="2643188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1" name="Picture 5" descr="50LCACDFMNICA8H7U25CA03NX0VCAFV7T4MCAK2A4M3CA19P78DCA6JMEOMCA1OX4EVCAUN3PJLCA3XV3PMCAU6XVGCCALJG1SPCABX6R8PCAT95370CA52CH4FCAAFV2RACAHRS8MVCA7L5MP8CAZ8BEV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19200"/>
            <a:ext cx="2514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heartandleaf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304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heartandleaf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47800"/>
            <a:ext cx="457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heartandleafb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953000"/>
            <a:ext cx="24384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heartandleafb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24384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Pictureh«ah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25962" y="46038"/>
            <a:ext cx="3968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WordArt 11"/>
          <p:cNvSpPr>
            <a:spLocks noChangeArrowheads="1" noChangeShapeType="1" noTextEdit="1"/>
          </p:cNvSpPr>
          <p:nvPr/>
        </p:nvSpPr>
        <p:spPr bwMode="auto">
          <a:xfrm>
            <a:off x="1295400" y="3505200"/>
            <a:ext cx="533400" cy="11811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108" name="WordArt 12"/>
          <p:cNvSpPr>
            <a:spLocks noChangeArrowheads="1" noChangeShapeType="1" noTextEdit="1"/>
          </p:cNvSpPr>
          <p:nvPr/>
        </p:nvSpPr>
        <p:spPr bwMode="auto">
          <a:xfrm>
            <a:off x="4343400" y="3581400"/>
            <a:ext cx="762000" cy="1104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 panose="020B7200000000000000" pitchFamily="34" charset="0"/>
              </a:rPr>
              <a:t>2</a:t>
            </a:r>
          </a:p>
        </p:txBody>
      </p:sp>
      <p:sp>
        <p:nvSpPr>
          <p:cNvPr id="4109" name="WordArt 13"/>
          <p:cNvSpPr>
            <a:spLocks noChangeArrowheads="1" noChangeShapeType="1" noTextEdit="1"/>
          </p:cNvSpPr>
          <p:nvPr/>
        </p:nvSpPr>
        <p:spPr bwMode="auto">
          <a:xfrm>
            <a:off x="7391400" y="3429000"/>
            <a:ext cx="762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3</a:t>
            </a:r>
          </a:p>
        </p:txBody>
      </p:sp>
      <p:sp>
        <p:nvSpPr>
          <p:cNvPr id="4110" name="plant"/>
          <p:cNvSpPr>
            <a:spLocks noEditPoints="1" noChangeArrowheads="1"/>
          </p:cNvSpPr>
          <p:nvPr/>
        </p:nvSpPr>
        <p:spPr bwMode="auto">
          <a:xfrm>
            <a:off x="0" y="6248400"/>
            <a:ext cx="914400" cy="609600"/>
          </a:xfrm>
          <a:custGeom>
            <a:avLst/>
            <a:gdLst>
              <a:gd name="T0" fmla="*/ 0 w 21600"/>
              <a:gd name="T1" fmla="*/ 0 h 21600"/>
              <a:gd name="T2" fmla="*/ 457200 w 21600"/>
              <a:gd name="T3" fmla="*/ 0 h 21600"/>
              <a:gd name="T4" fmla="*/ 914400 w 21600"/>
              <a:gd name="T5" fmla="*/ 0 h 21600"/>
              <a:gd name="T6" fmla="*/ 914400 w 21600"/>
              <a:gd name="T7" fmla="*/ 304800 h 21600"/>
              <a:gd name="T8" fmla="*/ 914400 w 21600"/>
              <a:gd name="T9" fmla="*/ 609600 h 21600"/>
              <a:gd name="T10" fmla="*/ 457200 w 21600"/>
              <a:gd name="T11" fmla="*/ 609600 h 21600"/>
              <a:gd name="T12" fmla="*/ 0 w 21600"/>
              <a:gd name="T13" fmla="*/ 609600 h 21600"/>
              <a:gd name="T14" fmla="*/ 0 w 21600"/>
              <a:gd name="T15" fmla="*/ 30480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111" name="plant"/>
          <p:cNvSpPr>
            <a:spLocks noEditPoints="1" noChangeArrowheads="1"/>
          </p:cNvSpPr>
          <p:nvPr/>
        </p:nvSpPr>
        <p:spPr bwMode="auto">
          <a:xfrm>
            <a:off x="2438400" y="6248400"/>
            <a:ext cx="914400" cy="609600"/>
          </a:xfrm>
          <a:custGeom>
            <a:avLst/>
            <a:gdLst>
              <a:gd name="T0" fmla="*/ 0 w 21600"/>
              <a:gd name="T1" fmla="*/ 0 h 21600"/>
              <a:gd name="T2" fmla="*/ 457200 w 21600"/>
              <a:gd name="T3" fmla="*/ 0 h 21600"/>
              <a:gd name="T4" fmla="*/ 914400 w 21600"/>
              <a:gd name="T5" fmla="*/ 0 h 21600"/>
              <a:gd name="T6" fmla="*/ 914400 w 21600"/>
              <a:gd name="T7" fmla="*/ 304800 h 21600"/>
              <a:gd name="T8" fmla="*/ 914400 w 21600"/>
              <a:gd name="T9" fmla="*/ 609600 h 21600"/>
              <a:gd name="T10" fmla="*/ 457200 w 21600"/>
              <a:gd name="T11" fmla="*/ 609600 h 21600"/>
              <a:gd name="T12" fmla="*/ 0 w 21600"/>
              <a:gd name="T13" fmla="*/ 609600 h 21600"/>
              <a:gd name="T14" fmla="*/ 0 w 21600"/>
              <a:gd name="T15" fmla="*/ 30480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112" name="plant"/>
          <p:cNvSpPr>
            <a:spLocks noEditPoints="1" noChangeArrowheads="1"/>
          </p:cNvSpPr>
          <p:nvPr/>
        </p:nvSpPr>
        <p:spPr bwMode="auto">
          <a:xfrm>
            <a:off x="0" y="0"/>
            <a:ext cx="914400" cy="609600"/>
          </a:xfrm>
          <a:custGeom>
            <a:avLst/>
            <a:gdLst>
              <a:gd name="T0" fmla="*/ 0 w 21600"/>
              <a:gd name="T1" fmla="*/ 0 h 21600"/>
              <a:gd name="T2" fmla="*/ 457200 w 21600"/>
              <a:gd name="T3" fmla="*/ 0 h 21600"/>
              <a:gd name="T4" fmla="*/ 914400 w 21600"/>
              <a:gd name="T5" fmla="*/ 0 h 21600"/>
              <a:gd name="T6" fmla="*/ 914400 w 21600"/>
              <a:gd name="T7" fmla="*/ 304800 h 21600"/>
              <a:gd name="T8" fmla="*/ 914400 w 21600"/>
              <a:gd name="T9" fmla="*/ 609600 h 21600"/>
              <a:gd name="T10" fmla="*/ 457200 w 21600"/>
              <a:gd name="T11" fmla="*/ 609600 h 21600"/>
              <a:gd name="T12" fmla="*/ 0 w 21600"/>
              <a:gd name="T13" fmla="*/ 609600 h 21600"/>
              <a:gd name="T14" fmla="*/ 0 w 21600"/>
              <a:gd name="T15" fmla="*/ 30480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113" name="plant"/>
          <p:cNvSpPr>
            <a:spLocks noEditPoints="1" noChangeArrowheads="1"/>
          </p:cNvSpPr>
          <p:nvPr/>
        </p:nvSpPr>
        <p:spPr bwMode="auto">
          <a:xfrm>
            <a:off x="5257800" y="0"/>
            <a:ext cx="914400" cy="609600"/>
          </a:xfrm>
          <a:custGeom>
            <a:avLst/>
            <a:gdLst>
              <a:gd name="T0" fmla="*/ 0 w 21600"/>
              <a:gd name="T1" fmla="*/ 0 h 21600"/>
              <a:gd name="T2" fmla="*/ 457200 w 21600"/>
              <a:gd name="T3" fmla="*/ 0 h 21600"/>
              <a:gd name="T4" fmla="*/ 914400 w 21600"/>
              <a:gd name="T5" fmla="*/ 0 h 21600"/>
              <a:gd name="T6" fmla="*/ 914400 w 21600"/>
              <a:gd name="T7" fmla="*/ 304800 h 21600"/>
              <a:gd name="T8" fmla="*/ 914400 w 21600"/>
              <a:gd name="T9" fmla="*/ 609600 h 21600"/>
              <a:gd name="T10" fmla="*/ 457200 w 21600"/>
              <a:gd name="T11" fmla="*/ 609600 h 21600"/>
              <a:gd name="T12" fmla="*/ 0 w 21600"/>
              <a:gd name="T13" fmla="*/ 609600 h 21600"/>
              <a:gd name="T14" fmla="*/ 0 w 21600"/>
              <a:gd name="T15" fmla="*/ 30480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114" name="plant"/>
          <p:cNvSpPr>
            <a:spLocks noEditPoints="1" noChangeArrowheads="1"/>
          </p:cNvSpPr>
          <p:nvPr/>
        </p:nvSpPr>
        <p:spPr bwMode="auto">
          <a:xfrm>
            <a:off x="5105400" y="6248400"/>
            <a:ext cx="914400" cy="609600"/>
          </a:xfrm>
          <a:custGeom>
            <a:avLst/>
            <a:gdLst>
              <a:gd name="T0" fmla="*/ 0 w 21600"/>
              <a:gd name="T1" fmla="*/ 0 h 21600"/>
              <a:gd name="T2" fmla="*/ 457200 w 21600"/>
              <a:gd name="T3" fmla="*/ 0 h 21600"/>
              <a:gd name="T4" fmla="*/ 914400 w 21600"/>
              <a:gd name="T5" fmla="*/ 0 h 21600"/>
              <a:gd name="T6" fmla="*/ 914400 w 21600"/>
              <a:gd name="T7" fmla="*/ 304800 h 21600"/>
              <a:gd name="T8" fmla="*/ 914400 w 21600"/>
              <a:gd name="T9" fmla="*/ 609600 h 21600"/>
              <a:gd name="T10" fmla="*/ 457200 w 21600"/>
              <a:gd name="T11" fmla="*/ 609600 h 21600"/>
              <a:gd name="T12" fmla="*/ 0 w 21600"/>
              <a:gd name="T13" fmla="*/ 609600 h 21600"/>
              <a:gd name="T14" fmla="*/ 0 w 21600"/>
              <a:gd name="T15" fmla="*/ 30480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115" name="plant"/>
          <p:cNvSpPr>
            <a:spLocks noEditPoints="1" noChangeArrowheads="1"/>
          </p:cNvSpPr>
          <p:nvPr/>
        </p:nvSpPr>
        <p:spPr bwMode="auto">
          <a:xfrm>
            <a:off x="8229600" y="0"/>
            <a:ext cx="914400" cy="609600"/>
          </a:xfrm>
          <a:custGeom>
            <a:avLst/>
            <a:gdLst>
              <a:gd name="T0" fmla="*/ 0 w 21600"/>
              <a:gd name="T1" fmla="*/ 0 h 21600"/>
              <a:gd name="T2" fmla="*/ 457200 w 21600"/>
              <a:gd name="T3" fmla="*/ 0 h 21600"/>
              <a:gd name="T4" fmla="*/ 914400 w 21600"/>
              <a:gd name="T5" fmla="*/ 0 h 21600"/>
              <a:gd name="T6" fmla="*/ 914400 w 21600"/>
              <a:gd name="T7" fmla="*/ 304800 h 21600"/>
              <a:gd name="T8" fmla="*/ 914400 w 21600"/>
              <a:gd name="T9" fmla="*/ 609600 h 21600"/>
              <a:gd name="T10" fmla="*/ 457200 w 21600"/>
              <a:gd name="T11" fmla="*/ 609600 h 21600"/>
              <a:gd name="T12" fmla="*/ 0 w 21600"/>
              <a:gd name="T13" fmla="*/ 609600 h 21600"/>
              <a:gd name="T14" fmla="*/ 0 w 21600"/>
              <a:gd name="T15" fmla="*/ 30480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116" name="plant"/>
          <p:cNvSpPr>
            <a:spLocks noEditPoints="1" noChangeArrowheads="1"/>
          </p:cNvSpPr>
          <p:nvPr/>
        </p:nvSpPr>
        <p:spPr bwMode="auto">
          <a:xfrm>
            <a:off x="8001000" y="6096000"/>
            <a:ext cx="914400" cy="609600"/>
          </a:xfrm>
          <a:custGeom>
            <a:avLst/>
            <a:gdLst>
              <a:gd name="T0" fmla="*/ 0 w 21600"/>
              <a:gd name="T1" fmla="*/ 0 h 21600"/>
              <a:gd name="T2" fmla="*/ 457200 w 21600"/>
              <a:gd name="T3" fmla="*/ 0 h 21600"/>
              <a:gd name="T4" fmla="*/ 914400 w 21600"/>
              <a:gd name="T5" fmla="*/ 0 h 21600"/>
              <a:gd name="T6" fmla="*/ 914400 w 21600"/>
              <a:gd name="T7" fmla="*/ 304800 h 21600"/>
              <a:gd name="T8" fmla="*/ 914400 w 21600"/>
              <a:gd name="T9" fmla="*/ 609600 h 21600"/>
              <a:gd name="T10" fmla="*/ 457200 w 21600"/>
              <a:gd name="T11" fmla="*/ 609600 h 21600"/>
              <a:gd name="T12" fmla="*/ 0 w 21600"/>
              <a:gd name="T13" fmla="*/ 609600 h 21600"/>
              <a:gd name="T14" fmla="*/ 0 w 21600"/>
              <a:gd name="T15" fmla="*/ 30480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117" name="plant"/>
          <p:cNvSpPr>
            <a:spLocks noEditPoints="1" noChangeArrowheads="1"/>
          </p:cNvSpPr>
          <p:nvPr/>
        </p:nvSpPr>
        <p:spPr bwMode="auto">
          <a:xfrm>
            <a:off x="2286000" y="0"/>
            <a:ext cx="914400" cy="609600"/>
          </a:xfrm>
          <a:custGeom>
            <a:avLst/>
            <a:gdLst>
              <a:gd name="T0" fmla="*/ 0 w 21600"/>
              <a:gd name="T1" fmla="*/ 0 h 21600"/>
              <a:gd name="T2" fmla="*/ 457200 w 21600"/>
              <a:gd name="T3" fmla="*/ 0 h 21600"/>
              <a:gd name="T4" fmla="*/ 914400 w 21600"/>
              <a:gd name="T5" fmla="*/ 0 h 21600"/>
              <a:gd name="T6" fmla="*/ 914400 w 21600"/>
              <a:gd name="T7" fmla="*/ 304800 h 21600"/>
              <a:gd name="T8" fmla="*/ 914400 w 21600"/>
              <a:gd name="T9" fmla="*/ 609600 h 21600"/>
              <a:gd name="T10" fmla="*/ 457200 w 21600"/>
              <a:gd name="T11" fmla="*/ 609600 h 21600"/>
              <a:gd name="T12" fmla="*/ 0 w 21600"/>
              <a:gd name="T13" fmla="*/ 609600 h 21600"/>
              <a:gd name="T14" fmla="*/ 0 w 21600"/>
              <a:gd name="T15" fmla="*/ 30480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118" name="Picture 22" descr="j008854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1632" y="3178968"/>
            <a:ext cx="3810000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23" descr="j008854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83832" y="3255168"/>
            <a:ext cx="3810000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24" descr="j008854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105400"/>
            <a:ext cx="230822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21" name="Group 25"/>
          <p:cNvGrpSpPr>
            <a:grpSpLocks/>
          </p:cNvGrpSpPr>
          <p:nvPr/>
        </p:nvGrpSpPr>
        <p:grpSpPr bwMode="auto">
          <a:xfrm>
            <a:off x="6477000" y="1219200"/>
            <a:ext cx="2362200" cy="3962400"/>
            <a:chOff x="0" y="-19"/>
            <a:chExt cx="5760" cy="4377"/>
          </a:xfrm>
        </p:grpSpPr>
        <p:pic>
          <p:nvPicPr>
            <p:cNvPr id="4125" name="Picture 26" descr="flower[1][1][1]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6" name="Picture 27" descr="flower[1][1][1]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7" name="Picture 28" descr="flower[1][1][1]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8" name="Picture 29" descr="flower[1][1][1]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22" name="AutoShape 32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638800" y="4724400"/>
            <a:ext cx="280988" cy="433388"/>
          </a:xfrm>
          <a:prstGeom prst="actionButtonDocumen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23" name="AutoShape 35">
            <a:hlinkClick r:id="rId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4724400"/>
            <a:ext cx="280988" cy="457200"/>
          </a:xfrm>
          <a:prstGeom prst="actionButtonDocumen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24" name="AutoShape 36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743200" y="4876800"/>
            <a:ext cx="280988" cy="357188"/>
          </a:xfrm>
          <a:prstGeom prst="actionButtonDocumen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419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11430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3</a:t>
            </a:r>
          </a:p>
        </p:txBody>
      </p:sp>
      <p:pic>
        <p:nvPicPr>
          <p:cNvPr id="5123" name="Picture 3" descr="Pictureanhnen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914400" y="4876800"/>
            <a:ext cx="121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00CC"/>
                </a:solidFill>
                <a:latin typeface=".VnTime" panose="020B7200000000000000" pitchFamily="34" charset="0"/>
              </a:rPr>
              <a:t>    </a:t>
            </a:r>
            <a:endParaRPr lang="en-US" altLang="en-US" sz="9600">
              <a:solidFill>
                <a:srgbClr val="0000CC"/>
              </a:solidFill>
              <a:latin typeface=".VnTime" panose="020B7200000000000000" pitchFamily="34" charset="0"/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7620000" y="6248400"/>
            <a:ext cx="1143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900" b="1">
                <a:solidFill>
                  <a:schemeClr val="tx2"/>
                </a:solidFill>
              </a:rPr>
              <a:t>3</a:t>
            </a:r>
          </a:p>
        </p:txBody>
      </p:sp>
      <p:pic>
        <p:nvPicPr>
          <p:cNvPr id="5128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1565275"/>
            <a:ext cx="2574925" cy="3862388"/>
          </a:xfrm>
        </p:spPr>
      </p:pic>
    </p:spTree>
    <p:extLst>
      <p:ext uri="{BB962C8B-B14F-4D97-AF65-F5344CB8AC3E}">
        <p14:creationId xmlns:p14="http://schemas.microsoft.com/office/powerpoint/2010/main" val="13378449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42174 L 0.00417 -0.599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6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Cj03983430000[1]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5524500" y="3238500"/>
            <a:ext cx="6858000" cy="38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3" descr="MCj0398343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68637" y="3068637"/>
            <a:ext cx="6629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MCj03983430000[1]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0"/>
            <a:ext cx="88392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9" name="Picture 5" descr="MCj0398343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553200"/>
            <a:ext cx="8839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6705600" y="6858000"/>
            <a:ext cx="1219200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5600" b="1">
                <a:solidFill>
                  <a:srgbClr val="FF3300"/>
                </a:solidFill>
              </a:rPr>
              <a:t>3</a:t>
            </a:r>
          </a:p>
        </p:txBody>
      </p:sp>
      <p:pic>
        <p:nvPicPr>
          <p:cNvPr id="615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52450"/>
            <a:ext cx="70866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93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6763E-6 L 0.00833 -0.768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384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5" descr="XMSTRER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32067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1" name="Picture 15" descr="XMSTRER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23325" y="0"/>
            <a:ext cx="320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flowerba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95218"/>
            <a:ext cx="883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flowerba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3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5546" name="Object 10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638800" y="8305800"/>
          <a:ext cx="19812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Clip" r:id="rId5" imgW="475013" imgH="592853" progId="MS_ClipArt_Gallery.2">
                  <p:embed/>
                </p:oleObj>
              </mc:Choice>
              <mc:Fallback>
                <p:oleObj name="Clip" r:id="rId5" imgW="475013" imgH="59285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8305800"/>
                        <a:ext cx="19812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7924800" y="6858000"/>
            <a:ext cx="1219200" cy="339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>
                <a:solidFill>
                  <a:srgbClr val="0000CC"/>
                </a:solidFill>
                <a:latin typeface=".VnTime" panose="020B7200000000000000" pitchFamily="34" charset="0"/>
              </a:rPr>
              <a:t>    </a:t>
            </a:r>
            <a:r>
              <a:rPr lang="en-US" altLang="en-US" sz="12900" b="1">
                <a:solidFill>
                  <a:srgbClr val="0000CC"/>
                </a:solidFill>
              </a:rPr>
              <a:t>3</a:t>
            </a:r>
          </a:p>
        </p:txBody>
      </p:sp>
      <p:pic>
        <p:nvPicPr>
          <p:cNvPr id="1026" name="Picture 2" descr="Chụp ảnh mẹ và bé trai - lưu giữ kỷ niệm đẹ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32" y="662782"/>
            <a:ext cx="7543800" cy="520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8729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33 -0.58821 L -0.05 -0.998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77457E-6 L -0.00833 -0.89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4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7033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8" descr="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40612" y="4837262"/>
            <a:ext cx="17033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8" descr="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1921" y="34506"/>
            <a:ext cx="17033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8" descr="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3196" y="4876800"/>
            <a:ext cx="17033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7" descr="HO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-1257300" y="3162300"/>
            <a:ext cx="304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7" descr="HO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7353300" y="3238500"/>
            <a:ext cx="304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 descr="HO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3124200" y="6324600"/>
            <a:ext cx="304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BFLOWE~3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56388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4" descr="BFLOWE~3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76400" y="56388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66700" y="2590800"/>
            <a:ext cx="8420100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WordArt 15"/>
          <p:cNvSpPr>
            <a:spLocks noChangeArrowheads="1" noChangeShapeType="1" noTextEdit="1"/>
          </p:cNvSpPr>
          <p:nvPr/>
        </p:nvSpPr>
        <p:spPr bwMode="auto">
          <a:xfrm>
            <a:off x="1981200" y="1524000"/>
            <a:ext cx="54864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HOẠT ĐỘNG 3</a:t>
            </a:r>
          </a:p>
        </p:txBody>
      </p:sp>
      <p:pic>
        <p:nvPicPr>
          <p:cNvPr id="15" name="Bản ghi Mới 2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67837" y="5151437"/>
            <a:ext cx="487363" cy="487363"/>
          </a:xfrm>
        </p:spPr>
      </p:pic>
    </p:spTree>
    <p:extLst>
      <p:ext uri="{BB962C8B-B14F-4D97-AF65-F5344CB8AC3E}">
        <p14:creationId xmlns:p14="http://schemas.microsoft.com/office/powerpoint/2010/main" val="118791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24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34519"/>
              </p:ext>
            </p:extLst>
          </p:nvPr>
        </p:nvGraphicFramePr>
        <p:xfrm>
          <a:off x="2057400" y="1828800"/>
          <a:ext cx="6096000" cy="1432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80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Kết</a:t>
                      </a:r>
                      <a:r>
                        <a:rPr lang="en-US" sz="4800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thúc</a:t>
                      </a:r>
                      <a:r>
                        <a:rPr lang="en-US" sz="4800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tiết</a:t>
                      </a:r>
                      <a:r>
                        <a:rPr lang="en-US" sz="4800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học</a:t>
                      </a:r>
                      <a:endParaRPr lang="en-US" sz="4800" baseline="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r>
                        <a:rPr lang="en-US" sz="4000" baseline="0" dirty="0" smtClean="0"/>
                        <a:t>- </a:t>
                      </a:r>
                      <a:r>
                        <a:rPr lang="en-US" sz="4000" baseline="0" dirty="0" err="1" smtClean="0"/>
                        <a:t>Cô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cùng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trẻ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ra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ngoài</a:t>
                      </a:r>
                      <a:endParaRPr lang="en-US" sz="4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1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8"/>
            <a:ext cx="9144000" cy="7225352"/>
          </a:xfr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04800" y="13648"/>
            <a:ext cx="8229600" cy="733112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latin typeface=".VnAvant" panose="020B7200000000000000" pitchFamily="34" charset="0"/>
              </a:rPr>
              <a:t>Môc</a:t>
            </a:r>
            <a:r>
              <a:rPr lang="en-US" sz="3200" b="1" dirty="0" smtClean="0">
                <a:latin typeface=".VnAvant" panose="020B7200000000000000" pitchFamily="34" charset="0"/>
              </a:rPr>
              <a:t> ®</a:t>
            </a:r>
            <a:r>
              <a:rPr lang="en-US" sz="3200" b="1" dirty="0" err="1" smtClean="0">
                <a:latin typeface=".VnAvant" panose="020B7200000000000000" pitchFamily="34" charset="0"/>
              </a:rPr>
              <a:t>Ých</a:t>
            </a:r>
            <a:r>
              <a:rPr lang="en-US" sz="3200" b="1" dirty="0" smtClean="0">
                <a:latin typeface=".VnAvant" panose="020B7200000000000000" pitchFamily="34" charset="0"/>
              </a:rPr>
              <a:t>- </a:t>
            </a:r>
            <a:r>
              <a:rPr lang="en-US" sz="3200" b="1" dirty="0" err="1" smtClean="0">
                <a:latin typeface=".VnAvant" panose="020B7200000000000000" pitchFamily="34" charset="0"/>
              </a:rPr>
              <a:t>Yªu</a:t>
            </a:r>
            <a:r>
              <a:rPr lang="en-US" sz="3200" b="1" dirty="0" smtClean="0"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latin typeface=".VnAvant" panose="020B7200000000000000" pitchFamily="34" charset="0"/>
              </a:rPr>
              <a:t>cÇu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623080"/>
              </p:ext>
            </p:extLst>
          </p:nvPr>
        </p:nvGraphicFramePr>
        <p:xfrm>
          <a:off x="457200" y="746760"/>
          <a:ext cx="8382000" cy="6187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82000"/>
              </a:tblGrid>
              <a:tr h="6187440">
                <a:tc>
                  <a:txBody>
                    <a:bodyPr/>
                    <a:lstStyle/>
                    <a:p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1.</a:t>
                      </a:r>
                      <a:r>
                        <a:rPr lang="en-US" sz="2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KiÕn</a:t>
                      </a:r>
                      <a:r>
                        <a:rPr lang="en-US" sz="2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thøc</a:t>
                      </a:r>
                      <a:endParaRPr lang="en-US" sz="2800" b="1" kern="1200" baseline="0" dirty="0" smtClean="0">
                        <a:solidFill>
                          <a:schemeClr val="tx1"/>
                        </a:solidFill>
                        <a:effectLst/>
                        <a:latin typeface=".VnAvant" panose="020B7200000000000000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TrÎ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nhí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tªn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bµi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h¸t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tªn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t¸c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gi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¶.</a:t>
                      </a:r>
                    </a:p>
                    <a:p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TrÎ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h¸t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®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óng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giai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®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iÖu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bµi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h¸t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TrÎ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hiÓu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c¸ch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ch¬i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trß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ch¬i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luËt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ch¬i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trß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ch¬I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“ ¤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cña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bÝ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mËt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”.</a:t>
                      </a:r>
                    </a:p>
                    <a:p>
                      <a:r>
                        <a:rPr lang="en-US" sz="2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2. </a:t>
                      </a:r>
                      <a:r>
                        <a:rPr lang="en-US" sz="2800" b="1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Kü</a:t>
                      </a:r>
                      <a:r>
                        <a:rPr lang="en-US" sz="2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n¨ng</a:t>
                      </a:r>
                      <a:endParaRPr lang="en-US" sz="2800" b="1" kern="1200" baseline="0" dirty="0" smtClean="0">
                        <a:solidFill>
                          <a:schemeClr val="tx1"/>
                        </a:solidFill>
                        <a:effectLst/>
                        <a:latin typeface=".VnAvant" panose="020B7200000000000000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TrÎ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móa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®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óng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®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éng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t¸c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theo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lêi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ca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cña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bµi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h¸t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“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Móa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cho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mÑ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xem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”.</a:t>
                      </a:r>
                    </a:p>
                    <a:p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TrÎ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cã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kü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n¨ng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quan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s¸t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ph¸t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triÓn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kh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¶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n¨ng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t­­u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duy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vµ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suy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luËn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TrÎ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h¸t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chÝnh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x¸c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theo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lêi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ca vµ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giai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®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iÖu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bµi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h¸t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trong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trß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ch¬i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r>
                        <a:rPr lang="en-US" sz="2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3. </a:t>
                      </a:r>
                      <a:r>
                        <a:rPr lang="en-US" sz="2800" b="1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Th¸I</a:t>
                      </a:r>
                      <a:r>
                        <a:rPr lang="en-US" sz="2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®é</a:t>
                      </a:r>
                    </a:p>
                    <a:p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TrÎ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ngoan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vµ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cã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ý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thøc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trong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giê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häc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TrÎ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biÕt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yªu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quý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gia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®×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nh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cña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m×nh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5633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914400"/>
            <a:ext cx="64008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210278"/>
              </p:ext>
            </p:extLst>
          </p:nvPr>
        </p:nvGraphicFramePr>
        <p:xfrm>
          <a:off x="1524000" y="1397000"/>
          <a:ext cx="6096000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439634" y="0"/>
            <a:ext cx="5257800" cy="110744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latin typeface=".VnAvant" panose="020B7200000000000000" pitchFamily="34" charset="0"/>
              </a:rPr>
              <a:t>ChuÈn</a:t>
            </a:r>
            <a:r>
              <a:rPr lang="en-US" b="1" dirty="0" smtClean="0">
                <a:latin typeface=".VnAvant" panose="020B7200000000000000" pitchFamily="34" charset="0"/>
              </a:rPr>
              <a:t> </a:t>
            </a:r>
            <a:r>
              <a:rPr lang="en-US" b="1" dirty="0" err="1" smtClean="0">
                <a:latin typeface=".VnAvant" panose="020B7200000000000000" pitchFamily="34" charset="0"/>
              </a:rPr>
              <a:t>bÞ</a:t>
            </a:r>
            <a:endParaRPr lang="en-US" b="1" dirty="0">
              <a:latin typeface=".VnAvant" panose="020B7200000000000000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692495"/>
              </p:ext>
            </p:extLst>
          </p:nvPr>
        </p:nvGraphicFramePr>
        <p:xfrm>
          <a:off x="457200" y="1107440"/>
          <a:ext cx="8229600" cy="529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0"/>
              </a:tblGrid>
              <a:tr h="529336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.VnAvant" panose="020B7200000000000000" pitchFamily="34" charset="0"/>
                        </a:rPr>
                        <a:t>1. §å</a:t>
                      </a:r>
                      <a:r>
                        <a:rPr lang="en-US" sz="2800" b="1" baseline="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.VnAvant" panose="020B7200000000000000" pitchFamily="34" charset="0"/>
                        </a:rPr>
                        <a:t>dïng</a:t>
                      </a:r>
                      <a:r>
                        <a:rPr lang="en-US" sz="2800" b="1" baseline="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.VnAvant" panose="020B7200000000000000" pitchFamily="34" charset="0"/>
                        </a:rPr>
                        <a:t>cña</a:t>
                      </a:r>
                      <a:r>
                        <a:rPr lang="en-US" sz="2800" b="1" baseline="0" dirty="0" smtClean="0">
                          <a:latin typeface=".VnAvant" panose="020B7200000000000000" pitchFamily="34" charset="0"/>
                        </a:rPr>
                        <a:t> c«:</a:t>
                      </a:r>
                    </a:p>
                    <a:p>
                      <a:r>
                        <a:rPr lang="en-US" sz="2800" dirty="0" smtClean="0">
                          <a:latin typeface=".VnAvant" panose="020B7200000000000000" pitchFamily="34" charset="0"/>
                        </a:rPr>
                        <a:t>- </a:t>
                      </a:r>
                      <a:r>
                        <a:rPr lang="en-US" sz="2800" dirty="0" err="1" smtClean="0">
                          <a:latin typeface=".VnAvant" panose="020B7200000000000000" pitchFamily="34" charset="0"/>
                        </a:rPr>
                        <a:t>H×nh</a:t>
                      </a:r>
                      <a:r>
                        <a:rPr lang="en-US" sz="2800" baseline="0" dirty="0" smtClean="0">
                          <a:latin typeface=".VnAvant" panose="020B7200000000000000" pitchFamily="34" charset="0"/>
                        </a:rPr>
                        <a:t> ¶</a:t>
                      </a:r>
                      <a:r>
                        <a:rPr lang="en-US" sz="2800" baseline="0" dirty="0" err="1" smtClean="0">
                          <a:latin typeface=".VnAvant" panose="020B7200000000000000" pitchFamily="34" charset="0"/>
                        </a:rPr>
                        <a:t>nh</a:t>
                      </a:r>
                      <a:r>
                        <a:rPr lang="en-US" sz="2800" baseline="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.VnAvant" panose="020B7200000000000000" pitchFamily="34" charset="0"/>
                        </a:rPr>
                        <a:t>cña</a:t>
                      </a:r>
                      <a:r>
                        <a:rPr lang="en-US" sz="2800" baseline="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.VnAvant" panose="020B7200000000000000" pitchFamily="34" charset="0"/>
                        </a:rPr>
                        <a:t>bµi</a:t>
                      </a:r>
                      <a:r>
                        <a:rPr lang="en-US" sz="2800" baseline="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.VnAvant" panose="020B7200000000000000" pitchFamily="34" charset="0"/>
                        </a:rPr>
                        <a:t>h¸t</a:t>
                      </a:r>
                      <a:r>
                        <a:rPr lang="en-US" sz="2800" baseline="0" dirty="0" smtClean="0">
                          <a:latin typeface=".VnAvant" panose="020B7200000000000000" pitchFamily="34" charset="0"/>
                        </a:rPr>
                        <a:t> “</a:t>
                      </a:r>
                      <a:r>
                        <a:rPr lang="en-US" sz="2800" baseline="0" dirty="0" err="1" smtClean="0">
                          <a:latin typeface=".VnAvant" panose="020B7200000000000000" pitchFamily="34" charset="0"/>
                        </a:rPr>
                        <a:t>Ch¸u</a:t>
                      </a:r>
                      <a:r>
                        <a:rPr lang="en-US" sz="2800" baseline="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.VnAvant" panose="020B7200000000000000" pitchFamily="34" charset="0"/>
                        </a:rPr>
                        <a:t>yªu</a:t>
                      </a:r>
                      <a:r>
                        <a:rPr lang="en-US" sz="2800" baseline="0" dirty="0" smtClean="0">
                          <a:latin typeface=".VnAvant" panose="020B7200000000000000" pitchFamily="34" charset="0"/>
                        </a:rPr>
                        <a:t> bµ”, “C¶ </a:t>
                      </a:r>
                      <a:r>
                        <a:rPr lang="en-US" sz="2800" baseline="0" dirty="0" err="1" smtClean="0">
                          <a:latin typeface=".VnAvant" panose="020B7200000000000000" pitchFamily="34" charset="0"/>
                        </a:rPr>
                        <a:t>nh</a:t>
                      </a:r>
                      <a:r>
                        <a:rPr lang="en-US" sz="2800" baseline="0" dirty="0" smtClean="0">
                          <a:latin typeface=".VnAvant" panose="020B7200000000000000" pitchFamily="34" charset="0"/>
                        </a:rPr>
                        <a:t>µ </a:t>
                      </a:r>
                      <a:r>
                        <a:rPr lang="en-US" sz="2800" baseline="0" dirty="0" err="1" smtClean="0">
                          <a:latin typeface=".VnAvant" panose="020B7200000000000000" pitchFamily="34" charset="0"/>
                        </a:rPr>
                        <a:t>th­­­uong</a:t>
                      </a:r>
                      <a:r>
                        <a:rPr lang="en-US" sz="2800" baseline="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.VnAvant" panose="020B7200000000000000" pitchFamily="34" charset="0"/>
                        </a:rPr>
                        <a:t>nhau</a:t>
                      </a:r>
                      <a:r>
                        <a:rPr lang="en-US" sz="2800" baseline="0" dirty="0" smtClean="0">
                          <a:latin typeface=".VnAvant" panose="020B7200000000000000" pitchFamily="34" charset="0"/>
                        </a:rPr>
                        <a:t>”, ‘Bµ </a:t>
                      </a:r>
                      <a:r>
                        <a:rPr lang="en-US" sz="2800" baseline="0" dirty="0" err="1" smtClean="0">
                          <a:latin typeface=".VnAvant" panose="020B7200000000000000" pitchFamily="34" charset="0"/>
                        </a:rPr>
                        <a:t>cßng</a:t>
                      </a:r>
                      <a:r>
                        <a:rPr lang="en-US" sz="2800" baseline="0" dirty="0" smtClean="0">
                          <a:latin typeface=".VnAvant" panose="020B7200000000000000" pitchFamily="34" charset="0"/>
                        </a:rPr>
                        <a:t>”, “Bµ ®</a:t>
                      </a:r>
                      <a:r>
                        <a:rPr lang="en-US" sz="2800" baseline="0" dirty="0" err="1" smtClean="0">
                          <a:latin typeface=".VnAvant" panose="020B7200000000000000" pitchFamily="34" charset="0"/>
                        </a:rPr>
                        <a:t>i</a:t>
                      </a:r>
                      <a:r>
                        <a:rPr lang="en-US" sz="2800" baseline="0" dirty="0" smtClean="0">
                          <a:latin typeface=".VnAvant" panose="020B7200000000000000" pitchFamily="34" charset="0"/>
                        </a:rPr>
                        <a:t> v¾ng”.</a:t>
                      </a:r>
                    </a:p>
                    <a:p>
                      <a:r>
                        <a:rPr lang="en-US" sz="2800" dirty="0" smtClean="0">
                          <a:latin typeface=".VnAvant" panose="020B7200000000000000" pitchFamily="34" charset="0"/>
                        </a:rPr>
                        <a:t>-</a:t>
                      </a:r>
                      <a:r>
                        <a:rPr lang="en-US" sz="2800" baseline="0" dirty="0" smtClean="0">
                          <a:latin typeface=".VnAvant" panose="020B7200000000000000" pitchFamily="34" charset="0"/>
                        </a:rPr>
                        <a:t> Nh¹c </a:t>
                      </a:r>
                      <a:r>
                        <a:rPr lang="en-US" sz="2800" baseline="0" dirty="0" err="1" smtClean="0">
                          <a:latin typeface=".VnAvant" panose="020B7200000000000000" pitchFamily="34" charset="0"/>
                        </a:rPr>
                        <a:t>bµi</a:t>
                      </a:r>
                      <a:r>
                        <a:rPr lang="en-US" sz="2800" baseline="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.VnAvant" panose="020B7200000000000000" pitchFamily="34" charset="0"/>
                        </a:rPr>
                        <a:t>h¸t</a:t>
                      </a:r>
                      <a:r>
                        <a:rPr lang="en-US" sz="2800" baseline="0" dirty="0" smtClean="0">
                          <a:latin typeface=".VnAvant" panose="020B7200000000000000" pitchFamily="34" charset="0"/>
                        </a:rPr>
                        <a:t>: </a:t>
                      </a:r>
                      <a:r>
                        <a:rPr lang="en-US" sz="2800" baseline="0" dirty="0" err="1" smtClean="0">
                          <a:latin typeface=".VnAvant" panose="020B7200000000000000" pitchFamily="34" charset="0"/>
                        </a:rPr>
                        <a:t>Móa</a:t>
                      </a:r>
                      <a:r>
                        <a:rPr lang="en-US" sz="2800" baseline="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.VnAvant" panose="020B7200000000000000" pitchFamily="34" charset="0"/>
                        </a:rPr>
                        <a:t>cho</a:t>
                      </a:r>
                      <a:r>
                        <a:rPr lang="en-US" sz="2800" baseline="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.VnAvant" panose="020B7200000000000000" pitchFamily="34" charset="0"/>
                        </a:rPr>
                        <a:t>mÑ</a:t>
                      </a:r>
                      <a:r>
                        <a:rPr lang="en-US" sz="2800" baseline="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.VnAvant" panose="020B7200000000000000" pitchFamily="34" charset="0"/>
                        </a:rPr>
                        <a:t>xem</a:t>
                      </a:r>
                      <a:r>
                        <a:rPr lang="en-US" sz="2800" baseline="0" dirty="0" smtClean="0">
                          <a:latin typeface=".VnAvant" panose="020B7200000000000000" pitchFamily="34" charset="0"/>
                        </a:rPr>
                        <a:t>, Ba </a:t>
                      </a:r>
                      <a:r>
                        <a:rPr lang="en-US" sz="2800" baseline="0" dirty="0" err="1" smtClean="0">
                          <a:latin typeface=".VnAvant" panose="020B7200000000000000" pitchFamily="34" charset="0"/>
                        </a:rPr>
                        <a:t>ngän</a:t>
                      </a:r>
                      <a:r>
                        <a:rPr lang="en-US" sz="2800" baseline="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.VnAvant" panose="020B7200000000000000" pitchFamily="34" charset="0"/>
                        </a:rPr>
                        <a:t>nÕn</a:t>
                      </a:r>
                      <a:r>
                        <a:rPr lang="en-US" sz="2800" baseline="0" dirty="0" smtClean="0">
                          <a:latin typeface=".VnAvant" panose="020B7200000000000000" pitchFamily="34" charset="0"/>
                        </a:rPr>
                        <a:t> lung </a:t>
                      </a:r>
                      <a:r>
                        <a:rPr lang="en-US" sz="2800" baseline="0" dirty="0" err="1" smtClean="0">
                          <a:latin typeface=".VnAvant" panose="020B7200000000000000" pitchFamily="34" charset="0"/>
                        </a:rPr>
                        <a:t>linh</a:t>
                      </a:r>
                      <a:r>
                        <a:rPr lang="en-US" sz="2800" baseline="0" dirty="0" smtClean="0">
                          <a:latin typeface=".VnAvant" panose="020B7200000000000000" pitchFamily="34" charset="0"/>
                        </a:rPr>
                        <a:t>.</a:t>
                      </a:r>
                    </a:p>
                    <a:p>
                      <a:r>
                        <a:rPr lang="en-US" sz="2800" b="1" baseline="0" dirty="0" smtClean="0">
                          <a:latin typeface=".VnAvant" panose="020B7200000000000000" pitchFamily="34" charset="0"/>
                        </a:rPr>
                        <a:t>2. §å </a:t>
                      </a:r>
                      <a:r>
                        <a:rPr lang="en-US" sz="2800" b="1" baseline="0" dirty="0" err="1" smtClean="0">
                          <a:latin typeface=".VnAvant" panose="020B7200000000000000" pitchFamily="34" charset="0"/>
                        </a:rPr>
                        <a:t>dïng</a:t>
                      </a:r>
                      <a:r>
                        <a:rPr lang="en-US" sz="2800" b="1" baseline="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.VnAvant" panose="020B7200000000000000" pitchFamily="34" charset="0"/>
                        </a:rPr>
                        <a:t>cña</a:t>
                      </a:r>
                      <a:r>
                        <a:rPr lang="en-US" sz="2800" b="1" baseline="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.VnAvant" panose="020B7200000000000000" pitchFamily="34" charset="0"/>
                        </a:rPr>
                        <a:t>trÎ</a:t>
                      </a:r>
                      <a:r>
                        <a:rPr lang="en-US" sz="2800" baseline="0" dirty="0" smtClean="0">
                          <a:latin typeface=".VnAvant" panose="020B7200000000000000" pitchFamily="34" charset="0"/>
                        </a:rPr>
                        <a:t>:</a:t>
                      </a:r>
                    </a:p>
                    <a:p>
                      <a:r>
                        <a:rPr lang="en-US" sz="2800" baseline="0" dirty="0" smtClean="0">
                          <a:latin typeface=".VnAvant" panose="020B7200000000000000" pitchFamily="34" charset="0"/>
                        </a:rPr>
                        <a:t>- </a:t>
                      </a:r>
                      <a:r>
                        <a:rPr lang="en-US" sz="2800" baseline="0" dirty="0" err="1" smtClean="0">
                          <a:latin typeface=".VnAvant" panose="020B7200000000000000" pitchFamily="34" charset="0"/>
                        </a:rPr>
                        <a:t>Mçi</a:t>
                      </a:r>
                      <a:r>
                        <a:rPr lang="en-US" sz="2800" baseline="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.VnAvant" panose="020B7200000000000000" pitchFamily="34" charset="0"/>
                        </a:rPr>
                        <a:t>trÎ</a:t>
                      </a:r>
                      <a:r>
                        <a:rPr lang="en-US" sz="2800" baseline="0" dirty="0" smtClean="0">
                          <a:latin typeface=".VnAvant" panose="020B7200000000000000" pitchFamily="34" charset="0"/>
                        </a:rPr>
                        <a:t> 2 n¬ </a:t>
                      </a:r>
                      <a:r>
                        <a:rPr lang="en-US" sz="2800" baseline="0" dirty="0" err="1" smtClean="0">
                          <a:latin typeface=".VnAvant" panose="020B7200000000000000" pitchFamily="34" charset="0"/>
                        </a:rPr>
                        <a:t>tay</a:t>
                      </a:r>
                      <a:r>
                        <a:rPr lang="en-US" sz="2800" baseline="0" dirty="0" smtClean="0">
                          <a:latin typeface=".VnAvant" panose="020B7200000000000000" pitchFamily="34" charset="0"/>
                        </a:rPr>
                        <a:t>.</a:t>
                      </a:r>
                    </a:p>
                    <a:p>
                      <a:r>
                        <a:rPr lang="en-US" sz="2800" baseline="0" dirty="0" smtClean="0">
                          <a:latin typeface=".VnAvant" panose="020B7200000000000000" pitchFamily="34" charset="0"/>
                        </a:rPr>
                        <a:t>- </a:t>
                      </a:r>
                      <a:r>
                        <a:rPr lang="en-US" sz="2800" baseline="0" dirty="0" err="1" smtClean="0">
                          <a:latin typeface=".VnAvant" panose="020B7200000000000000" pitchFamily="34" charset="0"/>
                        </a:rPr>
                        <a:t>GhÕ</a:t>
                      </a:r>
                      <a:r>
                        <a:rPr lang="en-US" sz="2800" baseline="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.VnAvant" panose="020B7200000000000000" pitchFamily="34" charset="0"/>
                        </a:rPr>
                        <a:t>ngåi</a:t>
                      </a:r>
                      <a:r>
                        <a:rPr lang="en-US" sz="2800" baseline="0" dirty="0" smtClean="0">
                          <a:latin typeface=".VnAvant" panose="020B7200000000000000" pitchFamily="34" charset="0"/>
                        </a:rPr>
                        <a:t> ®ñ </a:t>
                      </a:r>
                      <a:r>
                        <a:rPr lang="en-US" sz="2800" baseline="0" dirty="0" err="1" smtClean="0">
                          <a:latin typeface=".VnAvant" panose="020B7200000000000000" pitchFamily="34" charset="0"/>
                        </a:rPr>
                        <a:t>cho</a:t>
                      </a:r>
                      <a:r>
                        <a:rPr lang="en-US" sz="2800" baseline="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.VnAvant" panose="020B7200000000000000" pitchFamily="34" charset="0"/>
                        </a:rPr>
                        <a:t>trÎ</a:t>
                      </a:r>
                      <a:r>
                        <a:rPr lang="en-US" sz="2800" baseline="0" dirty="0" smtClean="0">
                          <a:latin typeface=".VnAvant" panose="020B7200000000000000" pitchFamily="34" charset="0"/>
                        </a:rPr>
                        <a:t>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9737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44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Soạn tin 780461 gửi tới số 82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105400"/>
            <a:ext cx="1143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47053"/>
            <a:ext cx="3276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362881"/>
              </p:ext>
            </p:extLst>
          </p:nvPr>
        </p:nvGraphicFramePr>
        <p:xfrm>
          <a:off x="1524000" y="1397000"/>
          <a:ext cx="6477000" cy="3383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77000"/>
              </a:tblGrid>
              <a:tr h="370840">
                <a:tc>
                  <a:txBody>
                    <a:bodyPr/>
                    <a:lstStyle/>
                    <a:p>
                      <a:r>
                        <a:rPr lang="vi-VN" sz="4400" b="1" dirty="0" smtClean="0">
                          <a:latin typeface=".VnAvant" panose="020B7200000000000000" pitchFamily="34" charset="0"/>
                        </a:rPr>
                        <a:t>1.</a:t>
                      </a:r>
                      <a:r>
                        <a:rPr lang="vi-VN" sz="4400" b="1" baseline="0" dirty="0" smtClean="0">
                          <a:latin typeface=".VnAvant" panose="020B7200000000000000" pitchFamily="34" charset="0"/>
                        </a:rPr>
                        <a:t> Ho¹t ®éng 1: MÑ cña em</a:t>
                      </a:r>
                    </a:p>
                    <a:p>
                      <a:r>
                        <a:rPr lang="vi-VN" sz="3200" dirty="0" smtClean="0">
                          <a:latin typeface=".VnAvant" panose="020B7200000000000000" pitchFamily="34" charset="0"/>
                        </a:rPr>
                        <a:t>- C«</a:t>
                      </a:r>
                      <a:r>
                        <a:rPr lang="vi-VN" sz="3200" baseline="0" dirty="0" smtClean="0">
                          <a:latin typeface=".VnAvant" panose="020B7200000000000000" pitchFamily="34" charset="0"/>
                        </a:rPr>
                        <a:t> trß chuyÖn víi trÎ.</a:t>
                      </a:r>
                    </a:p>
                    <a:p>
                      <a:r>
                        <a:rPr lang="vi-VN" sz="3200" dirty="0" smtClean="0">
                          <a:latin typeface=".VnAvant" panose="020B7200000000000000" pitchFamily="34" charset="0"/>
                        </a:rPr>
                        <a:t>- C«</a:t>
                      </a:r>
                      <a:r>
                        <a:rPr lang="vi-VN" sz="3200" baseline="0" dirty="0" smtClean="0">
                          <a:latin typeface=".VnAvant" panose="020B7200000000000000" pitchFamily="34" charset="0"/>
                        </a:rPr>
                        <a:t> cïng trÎ ®äc bµi th¬ “ MÑ cña em”</a:t>
                      </a:r>
                    </a:p>
                    <a:p>
                      <a:r>
                        <a:rPr lang="vi-VN" sz="3200" dirty="0" smtClean="0">
                          <a:latin typeface=".VnAvant" panose="020B7200000000000000" pitchFamily="34" charset="0"/>
                        </a:rPr>
                        <a:t>- §µm</a:t>
                      </a:r>
                      <a:r>
                        <a:rPr lang="vi-VN" sz="3200" baseline="0" dirty="0" smtClean="0">
                          <a:latin typeface=".VnAvant" panose="020B7200000000000000" pitchFamily="34" charset="0"/>
                        </a:rPr>
                        <a:t> tho¹i</a:t>
                      </a:r>
                      <a:endParaRPr lang="en-US" sz="3200" dirty="0">
                        <a:latin typeface=".VnAvant" panose="020B7200000000000000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291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oinham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MuaChoMeXemBeat-XuanMai-4616586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90218" y="4038600"/>
            <a:ext cx="487363" cy="487363"/>
          </a:xfrm>
        </p:spPr>
      </p:pic>
      <p:pic>
        <p:nvPicPr>
          <p:cNvPr id="8" name="Picture 2" descr="G:\hình nền\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1" y="-228600"/>
            <a:ext cx="91440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923447" y="2015061"/>
            <a:ext cx="662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</a:rPr>
              <a:t>Nghe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giai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điệu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đoán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tên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bài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hát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  <p:pic>
        <p:nvPicPr>
          <p:cNvPr id="10" name="MuaChoMeXemBeat-XuanMai-46165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9653" y="2607679"/>
            <a:ext cx="487363" cy="48736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330094"/>
              </p:ext>
            </p:extLst>
          </p:nvPr>
        </p:nvGraphicFramePr>
        <p:xfrm>
          <a:off x="868363" y="861574"/>
          <a:ext cx="7391400" cy="118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91400"/>
              </a:tblGrid>
              <a:tr h="370840">
                <a:tc>
                  <a:txBody>
                    <a:bodyPr/>
                    <a:lstStyle/>
                    <a:p>
                      <a:r>
                        <a:rPr lang="vi-VN" sz="3600" dirty="0" smtClean="0">
                          <a:latin typeface=".VnAvant" panose="020B7200000000000000" pitchFamily="34" charset="0"/>
                        </a:rPr>
                        <a:t>2.</a:t>
                      </a:r>
                      <a:r>
                        <a:rPr lang="vi-VN" sz="3600" baseline="0" dirty="0" smtClean="0">
                          <a:latin typeface=".VnAvant" panose="020B7200000000000000" pitchFamily="34" charset="0"/>
                        </a:rPr>
                        <a:t> Ho¹t ®éng 2: Móa “ Móa cho mÑ xem”</a:t>
                      </a:r>
                      <a:endParaRPr lang="en-US" sz="3600" dirty="0">
                        <a:latin typeface=".VnAvant" panose="020B7200000000000000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032425"/>
              </p:ext>
            </p:extLst>
          </p:nvPr>
        </p:nvGraphicFramePr>
        <p:xfrm>
          <a:off x="963846" y="3654711"/>
          <a:ext cx="6808554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08554"/>
              </a:tblGrid>
              <a:tr h="370840">
                <a:tc>
                  <a:txBody>
                    <a:bodyPr/>
                    <a:lstStyle/>
                    <a:p>
                      <a:r>
                        <a:rPr lang="vi-VN" sz="3600" dirty="0" smtClean="0">
                          <a:latin typeface=".VnAvant" panose="020B7200000000000000" pitchFamily="34" charset="0"/>
                        </a:rPr>
                        <a:t>C«</a:t>
                      </a:r>
                      <a:r>
                        <a:rPr lang="vi-VN" sz="3600" baseline="0" dirty="0" smtClean="0">
                          <a:latin typeface=".VnAvant" panose="020B7200000000000000" pitchFamily="34" charset="0"/>
                        </a:rPr>
                        <a:t> vµ trÎ cïng móa h¸t 1 lÇn</a:t>
                      </a:r>
                      <a:endParaRPr lang="en-US" sz="3600" dirty="0">
                        <a:latin typeface=".VnAvant" panose="020B7200000000000000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683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60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60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0"/>
            <a:ext cx="426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7" descr="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0"/>
            <a:ext cx="426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7" descr="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6324600"/>
            <a:ext cx="426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7" descr="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6324600"/>
            <a:ext cx="426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9" descr="21b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12013" y="347663"/>
            <a:ext cx="723900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9" descr="21b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2225" y="4094163"/>
            <a:ext cx="723900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492678" y="1570633"/>
            <a:ext cx="600626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Cô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biểu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diễn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bé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xem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1" name="Picture 7" descr="Magnolia-01-jun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22225" y="2609850"/>
            <a:ext cx="2133600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Magnolia-01-jun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37363" y="2493963"/>
            <a:ext cx="21336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nature%20(54)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3038" y="4845050"/>
            <a:ext cx="105727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 descr="nature%20(54)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275" y="511175"/>
            <a:ext cx="105727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 descr="nature%20(54)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43363" y="4905375"/>
            <a:ext cx="105727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nature%20(54)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58150" y="4643438"/>
            <a:ext cx="105727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 descr="nature%20(54)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78775" y="266700"/>
            <a:ext cx="105727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MuaChoMeXemBeat-XuanMai-46165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9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05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1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65658" y="2784438"/>
            <a:ext cx="11144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Picture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0" y="5638800"/>
            <a:ext cx="17637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icture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5638800"/>
            <a:ext cx="17637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Picture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5638800"/>
            <a:ext cx="17637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icture1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819400"/>
            <a:ext cx="11144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nhom 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7239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nhom 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1990725" y="-923925"/>
            <a:ext cx="7239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nhom 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4810125" y="-923925"/>
            <a:ext cx="7239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nhom 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7496175" y="-923925"/>
            <a:ext cx="7239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nhom 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20100" y="1981200"/>
            <a:ext cx="7239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Picture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5638800"/>
            <a:ext cx="17637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WordArt 14">
            <a:hlinkClick r:id="rId7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752600" y="0"/>
            <a:ext cx="5486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95400" y="1285875"/>
            <a:ext cx="5715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- </a:t>
            </a:r>
            <a:r>
              <a:rPr lang="en-US" sz="4400" dirty="0" err="1" smtClean="0"/>
              <a:t>Cô</a:t>
            </a:r>
            <a:r>
              <a:rPr lang="en-US" sz="4400" dirty="0" smtClean="0"/>
              <a:t> </a:t>
            </a:r>
            <a:r>
              <a:rPr lang="en-US" sz="4400" dirty="0" err="1" smtClean="0"/>
              <a:t>phân</a:t>
            </a:r>
            <a:r>
              <a:rPr lang="en-US" sz="4400" dirty="0" smtClean="0"/>
              <a:t> </a:t>
            </a:r>
            <a:r>
              <a:rPr lang="en-US" sz="4400" dirty="0" err="1" smtClean="0"/>
              <a:t>tích</a:t>
            </a:r>
            <a:r>
              <a:rPr lang="en-US" sz="4400" dirty="0" smtClean="0"/>
              <a:t> </a:t>
            </a:r>
            <a:r>
              <a:rPr lang="en-US" sz="4400" dirty="0" err="1" smtClean="0"/>
              <a:t>động</a:t>
            </a:r>
            <a:r>
              <a:rPr lang="en-US" sz="4400" dirty="0" smtClean="0"/>
              <a:t> </a:t>
            </a:r>
            <a:r>
              <a:rPr lang="en-US" sz="4400" dirty="0" err="1" smtClean="0"/>
              <a:t>tác</a:t>
            </a:r>
            <a:r>
              <a:rPr lang="en-US" sz="4400" dirty="0" smtClean="0"/>
              <a:t> </a:t>
            </a:r>
          </a:p>
          <a:p>
            <a:r>
              <a:rPr lang="en-US" sz="4400" dirty="0" smtClean="0"/>
              <a:t>- </a:t>
            </a:r>
            <a:r>
              <a:rPr lang="en-US" sz="4400" dirty="0" err="1" smtClean="0"/>
              <a:t>Cô</a:t>
            </a:r>
            <a:r>
              <a:rPr lang="en-US" sz="4400" dirty="0" smtClean="0"/>
              <a:t> </a:t>
            </a:r>
            <a:r>
              <a:rPr lang="en-US" sz="4400" dirty="0" err="1" smtClean="0"/>
              <a:t>dạy</a:t>
            </a:r>
            <a:r>
              <a:rPr lang="en-US" sz="4400" dirty="0" smtClean="0"/>
              <a:t> </a:t>
            </a:r>
            <a:r>
              <a:rPr lang="en-US" sz="4400" dirty="0" err="1" smtClean="0"/>
              <a:t>trẻ</a:t>
            </a:r>
            <a:r>
              <a:rPr lang="en-US" sz="4400" dirty="0" smtClean="0"/>
              <a:t> </a:t>
            </a:r>
            <a:r>
              <a:rPr lang="en-US" sz="4400" dirty="0" err="1" smtClean="0"/>
              <a:t>từng</a:t>
            </a:r>
            <a:r>
              <a:rPr lang="en-US" sz="4400" dirty="0" smtClean="0"/>
              <a:t> </a:t>
            </a:r>
            <a:r>
              <a:rPr lang="en-US" sz="4400" dirty="0" err="1" smtClean="0"/>
              <a:t>động</a:t>
            </a:r>
            <a:r>
              <a:rPr lang="en-US" sz="4400" dirty="0" smtClean="0"/>
              <a:t> </a:t>
            </a:r>
            <a:r>
              <a:rPr lang="en-US" sz="4400" dirty="0" err="1" smtClean="0"/>
              <a:t>tác</a:t>
            </a:r>
            <a:endParaRPr lang="en-US" sz="4400" dirty="0"/>
          </a:p>
        </p:txBody>
      </p:sp>
      <p:pic>
        <p:nvPicPr>
          <p:cNvPr id="18" name="MuaChoMeXemBeat-XuanMai-46165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6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60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uaChoMeXemBeat-XuanMai-4616586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619500"/>
            <a:ext cx="487363" cy="487363"/>
          </a:xfrm>
        </p:spPr>
      </p:pic>
      <p:pic>
        <p:nvPicPr>
          <p:cNvPr id="4" name="Picture 18" descr="5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7033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8" descr="5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40612" y="4837262"/>
            <a:ext cx="17033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8" descr="5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21921" y="34506"/>
            <a:ext cx="17033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8" descr="5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3196" y="4876800"/>
            <a:ext cx="17033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7" descr="HOA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400000">
            <a:off x="-1257300" y="3162300"/>
            <a:ext cx="304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7" descr="HOA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7353300" y="3238500"/>
            <a:ext cx="304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 descr="HOA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3124200" y="6324600"/>
            <a:ext cx="304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BFLOWE~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53200" y="56388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4" descr="BFLOWE~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76400" y="56388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66700" y="2209800"/>
            <a:ext cx="842010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60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605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10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03419" y="2819400"/>
            <a:ext cx="11144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4619" y="5638800"/>
            <a:ext cx="17637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419" y="5638800"/>
            <a:ext cx="17637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3219" y="5638800"/>
            <a:ext cx="17637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icture10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81" y="2819400"/>
            <a:ext cx="11144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nhom 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381" y="0"/>
            <a:ext cx="7239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nhom 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1988344" y="-923925"/>
            <a:ext cx="7239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nhom 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4807744" y="-923925"/>
            <a:ext cx="7239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nhom 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493794" y="-923925"/>
            <a:ext cx="7239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nhom 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7719" y="1981200"/>
            <a:ext cx="7239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9619" y="5638800"/>
            <a:ext cx="17637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WordArt 14">
            <a:hlinkClick r:id="rId5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750219" y="0"/>
            <a:ext cx="5486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" name="WordArt 11"/>
          <p:cNvSpPr>
            <a:spLocks noChangeArrowheads="1" noChangeShapeType="1" noTextEdit="1"/>
          </p:cNvSpPr>
          <p:nvPr/>
        </p:nvSpPr>
        <p:spPr bwMode="auto">
          <a:xfrm>
            <a:off x="2438400" y="990600"/>
            <a:ext cx="41148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Trò chơi</a:t>
            </a:r>
            <a:endParaRPr lang="en-US" sz="40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82108"/>
              </p:ext>
            </p:extLst>
          </p:nvPr>
        </p:nvGraphicFramePr>
        <p:xfrm>
          <a:off x="1568687" y="4043680"/>
          <a:ext cx="6096000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WordArt 12"/>
          <p:cNvSpPr>
            <a:spLocks noChangeArrowheads="1" noChangeShapeType="1" noTextEdit="1"/>
          </p:cNvSpPr>
          <p:nvPr/>
        </p:nvSpPr>
        <p:spPr bwMode="auto">
          <a:xfrm>
            <a:off x="1295400" y="3124200"/>
            <a:ext cx="6629400" cy="2397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Ô </a:t>
            </a:r>
            <a:r>
              <a:rPr lang="en-US" sz="3600" b="1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cửa</a:t>
            </a:r>
            <a:r>
              <a:rPr lang="en-US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bí</a:t>
            </a:r>
            <a:r>
              <a:rPr lang="en-US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mật</a:t>
            </a:r>
            <a:endParaRPr lang="en-US" sz="3600" b="1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13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392</Words>
  <Application>Microsoft Office PowerPoint</Application>
  <PresentationFormat>On-screen Show (4:3)</PresentationFormat>
  <Paragraphs>52</Paragraphs>
  <Slides>15</Slides>
  <Notes>1</Notes>
  <HiddenSlides>0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Clip</vt:lpstr>
      <vt:lpstr>PowerPoint Presentation</vt:lpstr>
      <vt:lpstr>Môc ®Ých- Yªu cÇu</vt:lpstr>
      <vt:lpstr>ChuÈn bÞ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1                 2                  3                                        </vt:lpstr>
      <vt:lpstr>3</vt:lpstr>
      <vt:lpstr>PowerPoint Presentation</vt:lpstr>
      <vt:lpstr>PowerPoint Presentation</vt:lpstr>
      <vt:lpstr>PowerPoint Presentation</vt:lpstr>
      <vt:lpstr>PowerPoint Presentation</vt:lpstr>
    </vt:vector>
  </TitlesOfParts>
  <Company>andongnhi.violet.vn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andongnhi</dc:creator>
  <cp:lastModifiedBy>THANH LOAN</cp:lastModifiedBy>
  <cp:revision>27</cp:revision>
  <dcterms:created xsi:type="dcterms:W3CDTF">1979-12-31T17:18:44Z</dcterms:created>
  <dcterms:modified xsi:type="dcterms:W3CDTF">2023-01-03T07:55:03Z</dcterms:modified>
</cp:coreProperties>
</file>