
<file path=[Content_Types].xml><?xml version="1.0" encoding="utf-8"?>
<Types xmlns="http://schemas.openxmlformats.org/package/2006/content-types">
  <Default Extension="jpeg" ContentType="image/jpeg"/>
  <Default Extension="JPG" ContentType="image/.jp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gif" ContentType="image/gif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0" r:id="rId3"/>
    <p:sldId id="291" r:id="rId4"/>
    <p:sldId id="259" r:id="rId5"/>
    <p:sldId id="260" r:id="rId6"/>
    <p:sldId id="261" r:id="rId7"/>
    <p:sldId id="263" r:id="rId8"/>
    <p:sldId id="295" r:id="rId9"/>
    <p:sldId id="265" r:id="rId10"/>
    <p:sldId id="266" r:id="rId11"/>
    <p:sldId id="267" r:id="rId12"/>
    <p:sldId id="268" r:id="rId13"/>
    <p:sldId id="269" r:id="rId14"/>
    <p:sldId id="298" r:id="rId15"/>
    <p:sldId id="299" r:id="rId16"/>
    <p:sldId id="300" r:id="rId17"/>
    <p:sldId id="301" r:id="rId18"/>
    <p:sldId id="302" r:id="rId19"/>
    <p:sldId id="270" r:id="rId20"/>
    <p:sldId id="293" r:id="rId21"/>
    <p:sldId id="292" r:id="rId22"/>
    <p:sldId id="294" r:id="rId23"/>
    <p:sldId id="289" r:id="rId2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28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66"/>
    <a:srgbClr val="FF99FF"/>
    <a:srgbClr val="0000CC"/>
    <a:srgbClr val="FFFF66"/>
    <a:srgbClr val="9900CC"/>
    <a:srgbClr val="66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828" y="-102"/>
      </p:cViewPr>
      <p:guideLst>
        <p:guide orient="horz" pos="2208"/>
        <p:guide pos="28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microsoft.com/office/2007/relationships/media" Target="file:///E:\Bai%20giang%20chon\Mau%20giao%205%20tuoi\LAM%20QUEN%20TOAN%20HOC\Hoa%20truong%20em.MID" TargetMode="External"/><Relationship Id="rId4" Type="http://schemas.openxmlformats.org/officeDocument/2006/relationships/audio" Target="file:///E:\Bai%20giang%20chon\Mau%20giao%205%20tuoi\LAM%20QUEN%20TOAN%20HOC\Hoa%20truong%20em.MID" TargetMode="External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audio" Target="../media/audio1.wav"/><Relationship Id="rId6" Type="http://schemas.microsoft.com/office/2007/relationships/media" Target="file:///E:\Bai%20giang%20chon\Mau%20giao%205%20tuoi\LAM%20QUEN%20TOAN%20HOC\sap%20den%20tet%20roi.MID" TargetMode="External"/><Relationship Id="rId5" Type="http://schemas.openxmlformats.org/officeDocument/2006/relationships/audio" Target="file:///E:\Bai%20giang%20chon\Mau%20giao%205%20tuoi\LAM%20QUEN%20TOAN%20HOC\sap%20den%20tet%20roi.MID" TargetMode="External"/><Relationship Id="rId4" Type="http://schemas.openxmlformats.org/officeDocument/2006/relationships/image" Target="../media/image4.png"/><Relationship Id="rId3" Type="http://schemas.microsoft.com/office/2007/relationships/media" Target="file:///E:\Bai%20giang%20chon\Mau%20giao%205%20tuoi\LAM%20QUEN%20TOAN%20HOC\P1000925.mp3" TargetMode="External"/><Relationship Id="rId2" Type="http://schemas.openxmlformats.org/officeDocument/2006/relationships/audio" Target="file:///E:\Bai%20giang%20chon\Mau%20giao%205%20tuoi\LAM%20QUEN%20TOAN%20HOC\P1000925.mp3" TargetMode="External"/><Relationship Id="rId1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Picture 2" descr="8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0" y="127000"/>
            <a:ext cx="8991600" cy="6700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Rectangle 3"/>
          <p:cNvSpPr/>
          <p:nvPr/>
        </p:nvSpPr>
        <p:spPr>
          <a:xfrm>
            <a:off x="76200" y="304800"/>
            <a:ext cx="8991600" cy="67056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33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3076" name="WordArt 5"/>
          <p:cNvSpPr>
            <a:spLocks noTextEdit="1"/>
          </p:cNvSpPr>
          <p:nvPr/>
        </p:nvSpPr>
        <p:spPr>
          <a:xfrm rot="259804">
            <a:off x="601663" y="315913"/>
            <a:ext cx="7326312" cy="1604962"/>
          </a:xfrm>
          <a:prstGeom prst="rect">
            <a:avLst/>
          </a:prstGeom>
        </p:spPr>
        <p:txBody>
          <a:bodyPr wrap="none" fromWordArt="1">
            <a:prstTxWarp prst="textInflateTop">
              <a:avLst>
                <a:gd name="adj" fmla="val 3191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 eaLnBrk="0" hangingPunct="0"/>
            <a:r>
              <a:rPr lang="en-US" altLang="en-GB" sz="3600">
                <a:solidFill>
                  <a:srgbClr val="FF00FF">
                    <a:alpha val="74901"/>
                  </a:srgbClr>
                </a:solidFill>
                <a:ea typeface=".VnBahamasBH" charset="0"/>
                <a:cs typeface="Arial" panose="020B0604020202020204" pitchFamily="34" charset="0"/>
              </a:rPr>
              <a:t>Giáo án phát triển ngôn ngữ</a:t>
            </a:r>
            <a:r>
              <a:rPr lang="en-GB" altLang="en-US" sz="3600">
                <a:solidFill>
                  <a:srgbClr val="FF00FF">
                    <a:alpha val="74901"/>
                  </a:srgbClr>
                </a:solidFill>
                <a:ea typeface=".VnBahamasBH" charset="0"/>
                <a:cs typeface="Arial" panose="020B0604020202020204" pitchFamily="34" charset="0"/>
              </a:rPr>
              <a:t> </a:t>
            </a:r>
            <a:endParaRPr lang="en-GB" altLang="en-US" sz="3600">
              <a:solidFill>
                <a:srgbClr val="FF00FF">
                  <a:alpha val="74901"/>
                </a:srgbClr>
              </a:solidFill>
              <a:ea typeface=".VnBahamasBH" charset="0"/>
              <a:cs typeface="Arial" panose="020B0604020202020204" pitchFamily="34" charset="0"/>
            </a:endParaRPr>
          </a:p>
        </p:txBody>
      </p:sp>
      <p:grpSp>
        <p:nvGrpSpPr>
          <p:cNvPr id="3077" name="Group 6"/>
          <p:cNvGrpSpPr/>
          <p:nvPr/>
        </p:nvGrpSpPr>
        <p:grpSpPr>
          <a:xfrm>
            <a:off x="15240" y="532765"/>
            <a:ext cx="9042400" cy="6794500"/>
            <a:chOff x="0" y="0"/>
            <a:chExt cx="5760" cy="4320"/>
          </a:xfrm>
        </p:grpSpPr>
        <p:pic>
          <p:nvPicPr>
            <p:cNvPr id="3091" name="Picture 7" descr="xlights1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-5400000">
              <a:off x="-2059" y="2068"/>
              <a:ext cx="4320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92" name="Picture 8" descr="xlights1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1" y="0"/>
              <a:ext cx="5689" cy="18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93" name="Picture 9" descr="xlights1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4135"/>
              <a:ext cx="5760" cy="18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94" name="Picture 10" descr="xlights1[1]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3530" y="2090"/>
              <a:ext cx="4320" cy="139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3079" name="Picture 12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4013" y="350838"/>
            <a:ext cx="901700" cy="66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Picture 13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6713" y="5902325"/>
            <a:ext cx="901700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1" name="Picture 14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28600" y="545465"/>
            <a:ext cx="866775" cy="6651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2" name="Picture 15" descr="Picture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76225" y="5910263"/>
            <a:ext cx="866775" cy="6651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4" name="Hoa truong em.MID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23313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905" name="AutoShape 17"/>
          <p:cNvSpPr>
            <a:spLocks noChangeArrowheads="1"/>
          </p:cNvSpPr>
          <p:nvPr/>
        </p:nvSpPr>
        <p:spPr bwMode="auto">
          <a:xfrm>
            <a:off x="4724400" y="5029200"/>
            <a:ext cx="609600" cy="457200"/>
          </a:xfrm>
          <a:prstGeom prst="star5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06" name="AutoShape 18"/>
          <p:cNvSpPr>
            <a:spLocks noChangeArrowheads="1"/>
          </p:cNvSpPr>
          <p:nvPr/>
        </p:nvSpPr>
        <p:spPr bwMode="auto">
          <a:xfrm>
            <a:off x="457200" y="4876800"/>
            <a:ext cx="990600" cy="609600"/>
          </a:xfrm>
          <a:prstGeom prst="star5">
            <a:avLst/>
          </a:prstGeom>
          <a:solidFill>
            <a:srgbClr val="29ED3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07" name="AutoShape 19"/>
          <p:cNvSpPr>
            <a:spLocks noChangeArrowheads="1"/>
          </p:cNvSpPr>
          <p:nvPr/>
        </p:nvSpPr>
        <p:spPr bwMode="auto">
          <a:xfrm>
            <a:off x="7086600" y="5410200"/>
            <a:ext cx="990600" cy="533400"/>
          </a:xfrm>
          <a:prstGeom prst="star5">
            <a:avLst/>
          </a:prstGeom>
          <a:solidFill>
            <a:srgbClr val="2C22F4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08" name="AutoShape 20"/>
          <p:cNvSpPr>
            <a:spLocks noChangeArrowheads="1"/>
          </p:cNvSpPr>
          <p:nvPr/>
        </p:nvSpPr>
        <p:spPr bwMode="auto">
          <a:xfrm>
            <a:off x="2819400" y="5562600"/>
            <a:ext cx="762000" cy="533400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09" name="AutoShape 21"/>
          <p:cNvSpPr>
            <a:spLocks noChangeArrowheads="1"/>
          </p:cNvSpPr>
          <p:nvPr/>
        </p:nvSpPr>
        <p:spPr bwMode="auto">
          <a:xfrm>
            <a:off x="7010400" y="4343400"/>
            <a:ext cx="990600" cy="609600"/>
          </a:xfrm>
          <a:prstGeom prst="star5">
            <a:avLst/>
          </a:prstGeom>
          <a:solidFill>
            <a:srgbClr val="FD1901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910" name="AutoShape 22"/>
          <p:cNvSpPr>
            <a:spLocks noChangeArrowheads="1"/>
          </p:cNvSpPr>
          <p:nvPr/>
        </p:nvSpPr>
        <p:spPr bwMode="auto">
          <a:xfrm>
            <a:off x="3962400" y="1905000"/>
            <a:ext cx="990600" cy="609600"/>
          </a:xfrm>
          <a:prstGeom prst="star5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WordArt 9"/>
          <p:cNvSpPr>
            <a:spLocks noChangeArrowheads="1" noChangeShapeType="1" noTextEdit="1"/>
          </p:cNvSpPr>
          <p:nvPr/>
        </p:nvSpPr>
        <p:spPr bwMode="auto">
          <a:xfrm>
            <a:off x="827088" y="2743200"/>
            <a:ext cx="6911975" cy="962025"/>
          </a:xfrm>
          <a:prstGeom prst="rect">
            <a:avLst/>
          </a:prstGeom>
        </p:spPr>
        <p:txBody>
          <a:bodyPr wrap="none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0" cap="none" spc="0" normalizeH="0" baseline="0" noProof="0" dirty="0" smtClean="0">
                <a:ln w="9525">
                  <a:noFill/>
                  <a:rou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/>
                <a:ea typeface="+mn-ea"/>
                <a:cs typeface="Times New Roman" panose="02020603050405020304"/>
              </a:rPr>
              <a:t>Trường mầm non Quán trữ</a:t>
            </a:r>
            <a:endParaRPr kumimoji="0" lang="en-US" sz="3600" b="1" i="0" u="none" strike="noStrike" kern="10" cap="none" spc="0" normalizeH="0" baseline="0" noProof="0" dirty="0" smtClean="0">
              <a:ln w="9525">
                <a:noFill/>
                <a:rou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.VnTimeH" pitchFamily="34" charset="0"/>
              <a:ea typeface="+mn-ea"/>
              <a:cs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93738" fill="hold"/>
                                        <p:tgtEl>
                                          <p:spTgt spid="379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7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7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7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7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7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7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90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266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11267" name="Text Box 5"/>
          <p:cNvSpPr txBox="1"/>
          <p:nvPr/>
        </p:nvSpPr>
        <p:spPr>
          <a:xfrm>
            <a:off x="1295400" y="457200"/>
            <a:ext cx="3352800" cy="57854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37000" b="1" dirty="0">
                <a:solidFill>
                  <a:srgbClr val="FF0066"/>
                </a:solidFill>
                <a:cs typeface="Arial" panose="020B0604020202020204" pitchFamily="34" charset="0"/>
              </a:rPr>
              <a:t>u</a:t>
            </a:r>
            <a:endParaRPr lang="en-US" sz="37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13318" name="Text Box 6"/>
          <p:cNvSpPr txBox="1"/>
          <p:nvPr/>
        </p:nvSpPr>
        <p:spPr>
          <a:xfrm>
            <a:off x="5105400" y="457200"/>
            <a:ext cx="3053080" cy="57854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sz="37000" b="1" dirty="0">
                <a:solidFill>
                  <a:srgbClr val="FF0066"/>
                </a:solidFill>
                <a:cs typeface="Arial" panose="020B0604020202020204" pitchFamily="34" charset="0"/>
              </a:rPr>
              <a:t>u</a:t>
            </a:r>
            <a:endParaRPr lang="en-US" sz="37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13319" name="Rectangle 7"/>
          <p:cNvSpPr/>
          <p:nvPr/>
        </p:nvSpPr>
        <p:spPr>
          <a:xfrm>
            <a:off x="7543800" y="2133600"/>
            <a:ext cx="609600" cy="609600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90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pic>
        <p:nvPicPr>
          <p:cNvPr id="14341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CEFFFA"/>
              </a:clrFrom>
              <a:clrTo>
                <a:srgbClr val="CEFF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0513" y="1066800"/>
            <a:ext cx="3160712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3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2514600"/>
            <a:ext cx="2193925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5" name="Text Box 9"/>
          <p:cNvSpPr txBox="1"/>
          <p:nvPr/>
        </p:nvSpPr>
        <p:spPr>
          <a:xfrm>
            <a:off x="3352800" y="990600"/>
            <a:ext cx="2807970" cy="5099685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>
              <a:spcBef>
                <a:spcPct val="50000"/>
              </a:spcBef>
            </a:pPr>
            <a:r>
              <a:rPr lang="en-US" sz="33000" b="1" dirty="0">
                <a:solidFill>
                  <a:srgbClr val="FF0066"/>
                </a:solidFill>
                <a:latin typeface=".VnAvant" pitchFamily="34" charset="0"/>
              </a:rPr>
              <a:t>ư</a:t>
            </a:r>
            <a:endParaRPr lang="en-US" sz="33000" b="1" dirty="0">
              <a:solidFill>
                <a:srgbClr val="FF0066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13315" name="Text Box 7"/>
          <p:cNvSpPr txBox="1"/>
          <p:nvPr/>
        </p:nvSpPr>
        <p:spPr>
          <a:xfrm>
            <a:off x="1676400" y="-236537"/>
            <a:ext cx="3053080" cy="57854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7000" b="1" dirty="0">
                <a:solidFill>
                  <a:srgbClr val="9900CC"/>
                </a:solidFill>
                <a:cs typeface="Arial" panose="020B0604020202020204" pitchFamily="34" charset="0"/>
              </a:rPr>
              <a:t>u</a:t>
            </a:r>
            <a:endParaRPr sz="37000" b="1" dirty="0">
              <a:solidFill>
                <a:srgbClr val="9900CC"/>
              </a:solidFill>
              <a:cs typeface="Arial" panose="020B0604020202020204" pitchFamily="34" charset="0"/>
            </a:endParaRPr>
          </a:p>
        </p:txBody>
      </p:sp>
      <p:sp>
        <p:nvSpPr>
          <p:cNvPr id="13316" name="Text Box 8"/>
          <p:cNvSpPr txBox="1"/>
          <p:nvPr/>
        </p:nvSpPr>
        <p:spPr>
          <a:xfrm>
            <a:off x="4953000" y="-228600"/>
            <a:ext cx="3003550" cy="5730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7000" b="1" dirty="0">
                <a:solidFill>
                  <a:srgbClr val="9900CC"/>
                </a:solidFill>
                <a:latin typeface=".VnAvant" pitchFamily="34" charset="0"/>
              </a:rPr>
              <a:t>u</a:t>
            </a:r>
            <a:endParaRPr sz="37000" b="1" dirty="0">
              <a:solidFill>
                <a:srgbClr val="9900CC"/>
              </a:solidFill>
              <a:latin typeface=".VnAvant" pitchFamily="34" charset="0"/>
            </a:endParaRPr>
          </a:p>
        </p:txBody>
      </p:sp>
      <p:pic>
        <p:nvPicPr>
          <p:cNvPr id="15365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5000" y="1371600"/>
            <a:ext cx="2286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447800"/>
            <a:ext cx="2238375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9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1447800"/>
            <a:ext cx="1143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70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1524000"/>
            <a:ext cx="1143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71" name="Rectangle 11"/>
          <p:cNvSpPr/>
          <p:nvPr/>
        </p:nvSpPr>
        <p:spPr>
          <a:xfrm>
            <a:off x="7239000" y="1295400"/>
            <a:ext cx="609600" cy="609600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51203" name="Text Box 3"/>
          <p:cNvSpPr txBox="1"/>
          <p:nvPr/>
        </p:nvSpPr>
        <p:spPr>
          <a:xfrm>
            <a:off x="304800" y="2209800"/>
            <a:ext cx="914400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8000" b="1" dirty="0">
                <a:solidFill>
                  <a:srgbClr val="FFFF66"/>
                </a:solidFill>
                <a:cs typeface="Arial" panose="020B0604020202020204" pitchFamily="34" charset="0"/>
              </a:rPr>
              <a:t>Đuổi hình bắt chữ</a:t>
            </a:r>
            <a:endParaRPr sz="8000" b="1" dirty="0">
              <a:solidFill>
                <a:srgbClr val="6600FF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Rectangle 3"/>
          <p:cNvSpPr/>
          <p:nvPr/>
        </p:nvSpPr>
        <p:spPr>
          <a:xfrm>
            <a:off x="0" y="5486400"/>
            <a:ext cx="9144000" cy="13716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sz="8800" b="1" dirty="0">
                <a:solidFill>
                  <a:srgbClr val="6600FF"/>
                </a:solidFill>
                <a:cs typeface="Arial" panose="020B0604020202020204" pitchFamily="34" charset="0"/>
              </a:rPr>
              <a:t>Ch</a:t>
            </a:r>
            <a:r>
              <a:rPr sz="8800" b="1" dirty="0">
                <a:solidFill>
                  <a:srgbClr val="6600FF"/>
                </a:solidFill>
                <a:latin typeface="Arial" panose="020B0604020202020204" pitchFamily="34" charset="0"/>
              </a:rPr>
              <a:t>ú bộ đội</a:t>
            </a:r>
            <a:endParaRPr sz="8800" b="1" dirty="0">
              <a:solidFill>
                <a:srgbClr val="6600FF"/>
              </a:solidFill>
              <a:latin typeface="Arial" panose="020B0604020202020204" pitchFamily="34" charset="0"/>
            </a:endParaRPr>
          </a:p>
        </p:txBody>
      </p:sp>
      <p:pic>
        <p:nvPicPr>
          <p:cNvPr id="15363" name="Picture 6" descr="img110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600" y="0"/>
            <a:ext cx="5715000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5" name="Rectangle 3"/>
          <p:cNvSpPr/>
          <p:nvPr/>
        </p:nvSpPr>
        <p:spPr>
          <a:xfrm>
            <a:off x="2908300" y="5486400"/>
            <a:ext cx="1219200" cy="13716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p>
            <a:pPr algn="ctr"/>
            <a:r>
              <a:rPr sz="8800" b="1" dirty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sz="8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3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8800" b="1" dirty="0">
                <a:solidFill>
                  <a:srgbClr val="9900CC"/>
                </a:solidFill>
                <a:cs typeface="Arial" panose="020B0604020202020204" pitchFamily="34" charset="0"/>
              </a:rPr>
              <a:t>cái bừa</a:t>
            </a:r>
            <a:endParaRPr lang="en-US" sz="8800" b="1" dirty="0">
              <a:solidFill>
                <a:srgbClr val="9900CC"/>
              </a:solidFill>
              <a:cs typeface="Arial" panose="020B0604020202020204" pitchFamily="34" charset="0"/>
            </a:endParaRPr>
          </a:p>
        </p:txBody>
      </p:sp>
      <p:pic>
        <p:nvPicPr>
          <p:cNvPr id="16387" name="Picture 4" descr="img108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0"/>
            <a:ext cx="6348413" cy="5486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4463415" y="5486400"/>
            <a:ext cx="224218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lang="en-US" sz="8800" b="1" dirty="0">
                <a:solidFill>
                  <a:srgbClr val="FF0000"/>
                </a:solidFill>
                <a:cs typeface="Arial" panose="020B0604020202020204" pitchFamily="34" charset="0"/>
              </a:rPr>
              <a:t>ư</a:t>
            </a:r>
            <a:endParaRPr lang="en-US" sz="8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5"/>
          <p:cNvSpPr/>
          <p:nvPr/>
        </p:nvSpPr>
        <p:spPr>
          <a:xfrm>
            <a:off x="0" y="5562600"/>
            <a:ext cx="9144000" cy="1295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8800" b="1" dirty="0">
                <a:solidFill>
                  <a:srgbClr val="6600FF"/>
                </a:solidFill>
                <a:cs typeface="Arial" panose="020B0604020202020204" pitchFamily="34" charset="0"/>
              </a:rPr>
              <a:t>bác đưa thư</a:t>
            </a:r>
            <a:endParaRPr lang="en-US" sz="8800" b="1" dirty="0">
              <a:solidFill>
                <a:srgbClr val="6600FF"/>
              </a:solidFill>
              <a:cs typeface="Arial" panose="020B0604020202020204" pitchFamily="34" charset="0"/>
            </a:endParaRPr>
          </a:p>
        </p:txBody>
      </p:sp>
      <p:pic>
        <p:nvPicPr>
          <p:cNvPr id="17411" name="Picture 6" descr="img111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52600" y="0"/>
            <a:ext cx="4953000" cy="556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3979545" y="5486400"/>
            <a:ext cx="133223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lang="en-US" sz="88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08165" y="5486400"/>
            <a:ext cx="110490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lang="en-US" sz="8800" b="1" dirty="0">
                <a:solidFill>
                  <a:srgbClr val="FF0000"/>
                </a:solidFill>
                <a:cs typeface="Arial" panose="020B0604020202020204" pitchFamily="34" charset="0"/>
              </a:rPr>
              <a:t>ư</a:t>
            </a:r>
            <a:endParaRPr lang="en-US" sz="8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Rectangle 5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8800" b="1" dirty="0">
                <a:solidFill>
                  <a:srgbClr val="0000CC"/>
                </a:solidFill>
                <a:cs typeface="Arial" panose="020B0604020202020204" pitchFamily="34" charset="0"/>
              </a:rPr>
              <a:t>cái búa</a:t>
            </a:r>
            <a:endParaRPr lang="en-US" sz="8800" b="1" dirty="0">
              <a:solidFill>
                <a:srgbClr val="0000CC"/>
              </a:solidFill>
              <a:cs typeface="Arial" panose="020B0604020202020204" pitchFamily="34" charset="0"/>
            </a:endParaRPr>
          </a:p>
        </p:txBody>
      </p:sp>
      <p:pic>
        <p:nvPicPr>
          <p:cNvPr id="18435" name="Picture 6" descr="img109 copy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43000" y="-228600"/>
            <a:ext cx="7162800" cy="5719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Rectangle 3"/>
          <p:cNvSpPr/>
          <p:nvPr/>
        </p:nvSpPr>
        <p:spPr>
          <a:xfrm>
            <a:off x="4858385" y="5562600"/>
            <a:ext cx="131381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ctr">
              <a:buNone/>
            </a:pPr>
            <a:r>
              <a:rPr sz="8800" b="1" dirty="0">
                <a:solidFill>
                  <a:srgbClr val="FF0000"/>
                </a:solidFill>
                <a:cs typeface="Arial" panose="020B0604020202020204" pitchFamily="34" charset="0"/>
              </a:rPr>
              <a:t>u</a:t>
            </a:r>
            <a:endParaRPr sz="88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458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16389" name="Text Box 5"/>
          <p:cNvSpPr txBox="1"/>
          <p:nvPr/>
        </p:nvSpPr>
        <p:spPr>
          <a:xfrm>
            <a:off x="0" y="2133600"/>
            <a:ext cx="9144000" cy="11068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lang="en-US" sz="6600" b="1" dirty="0">
                <a:solidFill>
                  <a:srgbClr val="9900CC"/>
                </a:solidFill>
                <a:cs typeface="Arial" panose="020B0604020202020204" pitchFamily="34" charset="0"/>
              </a:rPr>
              <a:t>Tìm chữ theo quy luật</a:t>
            </a:r>
            <a:endParaRPr lang="en-US" sz="6600" b="1" dirty="0">
              <a:solidFill>
                <a:srgbClr val="9900CC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2009" name="Group 25"/>
          <p:cNvGraphicFramePr>
            <a:graphicFrameLocks noGrp="1"/>
          </p:cNvGraphicFramePr>
          <p:nvPr>
            <p:ph idx="1"/>
          </p:nvPr>
        </p:nvGraphicFramePr>
        <p:xfrm>
          <a:off x="457200" y="2057400"/>
          <a:ext cx="8229600" cy="14478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447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u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kumimoji="0" lang="en-US" sz="7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7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e</a:t>
                      </a:r>
                      <a:endParaRPr kumimoji="0" lang="en-US" sz="7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5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8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sz="8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876800" y="2133600"/>
            <a:ext cx="749300" cy="1200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sz="7200" b="1" dirty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sz="7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7" name="Picture 4" descr="L1_87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52400" y="-15240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5" name="Picture 3" descr="Firewrk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24200"/>
            <a:ext cx="3200400" cy="2362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6" name="Picture 4" descr="Firewrk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3962400"/>
            <a:ext cx="1905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917" name="Picture 5" descr="Firewrk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62400"/>
            <a:ext cx="1905000" cy="28956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1026" name="Object 6"/>
          <p:cNvGraphicFramePr/>
          <p:nvPr/>
        </p:nvGraphicFramePr>
        <p:xfrm>
          <a:off x="0" y="0"/>
          <a:ext cx="142240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" r:id="rId4" imgW="1278255" imgH="1273810" progId="MS_ClipArt_Gallery.2">
                  <p:embed/>
                </p:oleObj>
              </mc:Choice>
              <mc:Fallback>
                <p:oleObj name="" r:id="rId4" imgW="1278255" imgH="1273810" progId="MS_ClipArt_Gallery.2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422400" cy="32004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13" descr="C:\Users\NGOCTHANH\Desktop\anh dep\xsgs4074hd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0600" y="0"/>
            <a:ext cx="5334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2" name="Picture 13" descr="C:\Users\NGOCTHANH\Desktop\anh dep\xsgs4074hd6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286625" y="-1000125"/>
            <a:ext cx="857250" cy="2857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3" name="WordArt 9"/>
          <p:cNvSpPr>
            <a:spLocks noTextEdit="1"/>
          </p:cNvSpPr>
          <p:nvPr/>
        </p:nvSpPr>
        <p:spPr>
          <a:xfrm>
            <a:off x="1143000" y="762000"/>
            <a:ext cx="6905625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altLang="en-GB" sz="3600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ea typeface=".Vn3DH" charset="0"/>
                <a:cs typeface="Arial" panose="020B0604020202020204" pitchFamily="34" charset="0"/>
              </a:rPr>
              <a:t>Làm quen chữ cái</a:t>
            </a:r>
            <a:endParaRPr lang="en-US" altLang="en-GB" sz="3600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ea typeface=".Vn3DH" charset="0"/>
              <a:cs typeface="Arial" panose="020B0604020202020204" pitchFamily="34" charset="0"/>
            </a:endParaRP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1524000" y="3505200"/>
            <a:ext cx="3810000" cy="366713"/>
          </a:xfrm>
          <a:prstGeom prst="rect">
            <a:avLst/>
          </a:prstGeom>
          <a:noFill/>
          <a:ln w="12700" algn="ctr">
            <a:noFill/>
            <a:miter lim="800000"/>
          </a:ln>
          <a:effectLst>
            <a:outerShdw dist="125724" dir="18900000" algn="ctr" rotWithShape="0">
              <a:srgbClr val="000099"/>
            </a:outerShdw>
          </a:effectLst>
        </p:spPr>
        <p:txBody>
          <a:bodyPr>
            <a:spAutoFit/>
          </a:bodyPr>
          <a:lstStyle/>
          <a:p>
            <a:pPr marR="0" algn="ctr" defTabSz="914400">
              <a:spcBef>
                <a:spcPct val="50000"/>
              </a:spcBef>
              <a:buClrTx/>
              <a:buSzTx/>
              <a:buFontTx/>
              <a:buNone/>
              <a:defRPr/>
            </a:pPr>
            <a:endParaRPr kumimoji="0" lang="en-US" b="1" kern="1200" cap="none" spc="0" normalizeH="0" baseline="0" noProof="0"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35" name="WordArt 11" descr="Narrow vertical"/>
          <p:cNvSpPr>
            <a:spLocks noTextEdit="1"/>
          </p:cNvSpPr>
          <p:nvPr/>
        </p:nvSpPr>
        <p:spPr>
          <a:xfrm>
            <a:off x="1371600" y="2209800"/>
            <a:ext cx="6477000" cy="2438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altLang="en-GB" sz="3600">
                <a:ln w="12700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ea typeface=".VnArial" charset="0"/>
                <a:cs typeface="Arial" panose="020B0604020202020204" pitchFamily="34" charset="0"/>
              </a:rPr>
              <a:t>u, ư</a:t>
            </a:r>
            <a:endParaRPr lang="en-US" altLang="en-GB" sz="3600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ea typeface=".VnArial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0996" name="Group 3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905000"/>
        </p:xfrm>
        <a:graphic>
          <a:graphicData uri="http://schemas.openxmlformats.org/drawingml/2006/table">
            <a:tbl>
              <a:tblPr/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1905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3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charset="0"/>
                          <a:cs typeface="Century Gothic" panose="020B0502020202020204" charset="0"/>
                        </a:rPr>
                        <a:t>ª</a:t>
                      </a:r>
                      <a:endParaRPr kumimoji="0" lang="en-US" sz="13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charset="0"/>
                        <a:cs typeface="Century Gothic" panose="020B050202020202020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kumimoji="0" lang="en-US" sz="10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charset="0"/>
                          <a:cs typeface="Century Gothic" panose="020B0502020202020204" charset="0"/>
                        </a:rPr>
                        <a:t>ª</a:t>
                      </a:r>
                      <a:endParaRPr kumimoji="0" lang="en-US" sz="15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charset="0"/>
                        <a:cs typeface="Century Gothic" panose="020B05020202020202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0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charset="0"/>
                          <a:cs typeface="Century Gothic" panose="020B0502020202020204" charset="0"/>
                        </a:rPr>
                        <a:t>ư</a:t>
                      </a:r>
                      <a:endParaRPr kumimoji="0" lang="en-US" sz="10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charset="0"/>
                        <a:cs typeface="Century Gothic" panose="020B05020202020202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5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charset="0"/>
                          <a:cs typeface="Century Gothic" panose="020B0502020202020204" charset="0"/>
                        </a:rPr>
                        <a:t>ª</a:t>
                      </a:r>
                      <a:endParaRPr kumimoji="0" lang="en-US" sz="15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charset="0"/>
                        <a:cs typeface="Century Gothic" panose="020B050202020202020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0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7533640" y="1905000"/>
            <a:ext cx="923925" cy="151003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p>
            <a:pPr algn="ctr">
              <a:buNone/>
            </a:pPr>
            <a:r>
              <a:rPr lang="en-US" sz="10600" b="1" dirty="0">
                <a:solidFill>
                  <a:srgbClr val="FF0000"/>
                </a:solidFill>
                <a:latin typeface="Century Gothic" panose="020B0502020202020204" charset="0"/>
                <a:cs typeface="Century Gothic" panose="020B0502020202020204" charset="0"/>
              </a:rPr>
              <a:t>ư</a:t>
            </a:r>
            <a:endParaRPr lang="en-US" sz="10600" b="1" dirty="0">
              <a:solidFill>
                <a:srgbClr val="FF0000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45083" name="Group 27"/>
          <p:cNvGraphicFramePr>
            <a:graphicFrameLocks noGrp="1"/>
          </p:cNvGraphicFramePr>
          <p:nvPr>
            <p:ph idx="1"/>
          </p:nvPr>
        </p:nvGraphicFramePr>
        <p:xfrm>
          <a:off x="457200" y="1828800"/>
          <a:ext cx="8229600" cy="129540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  <a:gridCol w="914400"/>
              </a:tblGrid>
              <a:tr h="1295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charset="0"/>
                          <a:cs typeface="Century Gothic" panose="020B0502020202020204" charset="0"/>
                        </a:rPr>
                        <a:t>e</a:t>
                      </a: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charset="0"/>
                        <a:cs typeface="Century Gothic" panose="020B050202020202020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</a:t>
                      </a: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charset="0"/>
                          <a:cs typeface="Century Gothic" panose="020B0502020202020204" charset="0"/>
                        </a:rPr>
                        <a:t>e</a:t>
                      </a: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charset="0"/>
                        <a:cs typeface="Century Gothic" panose="020B05020202020202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.VnAvant" pitchFamily="34" charset="0"/>
                        </a:rPr>
                        <a:t>ư</a:t>
                      </a: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.VnAvant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charset="0"/>
                          <a:cs typeface="Century Gothic" panose="020B0502020202020204" charset="0"/>
                        </a:rPr>
                        <a:t>e</a:t>
                      </a: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charset="0"/>
                        <a:cs typeface="Century Gothic" panose="020B050202020202020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</a:t>
                      </a:r>
                      <a:endParaRPr kumimoji="0" lang="en-US" sz="6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6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114800" y="1752600"/>
            <a:ext cx="875030" cy="8921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noAutofit/>
          </a:bodyPr>
          <a:p>
            <a:pPr algn="ctr">
              <a:buNone/>
            </a:pPr>
            <a:r>
              <a:rPr sz="8000" b="1" dirty="0">
                <a:solidFill>
                  <a:srgbClr val="FF0000"/>
                </a:solidFill>
                <a:latin typeface="Arial" panose="020B0604020202020204" pitchFamily="34" charset="0"/>
              </a:rPr>
              <a:t>u</a:t>
            </a:r>
            <a:endParaRPr sz="8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96200" y="1676400"/>
            <a:ext cx="86042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buNone/>
            </a:pPr>
            <a:r>
              <a:rPr lang="en-US" sz="8000" b="1" dirty="0">
                <a:solidFill>
                  <a:srgbClr val="FF0000"/>
                </a:solidFill>
                <a:latin typeface=".VnAvant" pitchFamily="34" charset="0"/>
              </a:rPr>
              <a:t>ư</a:t>
            </a:r>
            <a:endParaRPr lang="en-US" sz="8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4" name="Picture 2" descr="Picture18"/>
          <p:cNvPicPr>
            <a:picLocks noChangeAspect="1"/>
          </p:cNvPicPr>
          <p:nvPr/>
        </p:nvPicPr>
        <p:blipFill>
          <a:blip r:embed="rId1">
            <a:lum bright="-6000" contrast="36000"/>
          </a:blip>
          <a:stretch>
            <a:fillRect/>
          </a:stretch>
        </p:blipFill>
        <p:spPr>
          <a:xfrm>
            <a:off x="161925" y="100013"/>
            <a:ext cx="8943975" cy="6654800"/>
          </a:xfrm>
          <a:prstGeom prst="rect">
            <a:avLst/>
          </a:prstGeom>
          <a:noFill/>
          <a:ln w="38100" cap="flat" cmpd="dbl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23556" name="WordArt 4"/>
          <p:cNvSpPr>
            <a:spLocks noTextEdit="1"/>
          </p:cNvSpPr>
          <p:nvPr/>
        </p:nvSpPr>
        <p:spPr>
          <a:xfrm>
            <a:off x="1447800" y="4800283"/>
            <a:ext cx="5970588" cy="4746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Plastic">
              <a:extrusionClr>
                <a:srgbClr val="99CC00"/>
              </a:extrusionClr>
            </a:sp3d>
          </a:bodyPr>
          <a:p>
            <a:pPr algn="ctr" eaLnBrk="0" hangingPunct="0"/>
            <a:r>
              <a:rPr lang="en-US" altLang="en-GB" sz="3600">
                <a:solidFill>
                  <a:srgbClr val="CC9900"/>
                </a:solidFill>
                <a:latin typeface=".VnVogueH" charset="0"/>
                <a:ea typeface=".VnVogueH" charset="0"/>
              </a:rPr>
              <a:t>mạnh khoẻ- hạnh phúc</a:t>
            </a:r>
            <a:r>
              <a:rPr lang="en-GB" altLang="en-US" sz="3600">
                <a:solidFill>
                  <a:srgbClr val="CC9900"/>
                </a:solidFill>
                <a:latin typeface=".VnVogueH" charset="0"/>
                <a:ea typeface=".VnVogueH" charset="0"/>
              </a:rPr>
              <a:t>.</a:t>
            </a:r>
            <a:endParaRPr lang="en-GB" altLang="en-US" sz="3600">
              <a:solidFill>
                <a:srgbClr val="CC9900"/>
              </a:solidFill>
              <a:latin typeface=".VnVogueH" charset="0"/>
              <a:ea typeface=".VnVogueH" charset="0"/>
            </a:endParaRPr>
          </a:p>
        </p:txBody>
      </p:sp>
      <p:sp>
        <p:nvSpPr>
          <p:cNvPr id="23558" name="WordArt 6"/>
          <p:cNvSpPr>
            <a:spLocks noTextEdit="1"/>
          </p:cNvSpPr>
          <p:nvPr/>
        </p:nvSpPr>
        <p:spPr>
          <a:xfrm>
            <a:off x="1295400" y="4721225"/>
            <a:ext cx="5891213" cy="917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TopRight">
                <a:rot lat="0" lon="0" rev="0"/>
              </a:camera>
              <a:lightRig rig="legacyFlat3" dir="b"/>
            </a:scene3d>
            <a:sp3d extrusionH="430200" prstMaterial="legacyPlastic">
              <a:extrusionClr>
                <a:srgbClr val="99CC00"/>
              </a:extrusionClr>
            </a:sp3d>
          </a:bodyPr>
          <a:p>
            <a:pPr algn="ctr" eaLnBrk="0" hangingPunct="0"/>
            <a:r>
              <a:rPr lang="en-US" altLang="en-GB" sz="3600">
                <a:solidFill>
                  <a:srgbClr val="FF0000"/>
                </a:solidFill>
                <a:latin typeface=".VnVogueH" charset="0"/>
                <a:ea typeface=".VnVogueH" charset="0"/>
              </a:rPr>
              <a:t>mạnh khoẻ - hạnh phúc</a:t>
            </a:r>
            <a:endParaRPr lang="en-US" altLang="en-GB" sz="3600">
              <a:solidFill>
                <a:srgbClr val="FF0000"/>
              </a:solidFill>
              <a:latin typeface=".VnVogueH" charset="0"/>
              <a:ea typeface=".VnVogueH" charset="0"/>
            </a:endParaRP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181100" y="3071813"/>
            <a:ext cx="7658100" cy="5794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operH" pitchFamily="34" charset="0"/>
                <a:ea typeface="+mn-ea"/>
                <a:cs typeface="+mn-cs"/>
              </a:rPr>
              <a:t>c¸c c« gi¸o vµ c¸c Con</a:t>
            </a:r>
            <a:endParaRPr kumimoji="0" lang="en-US" sz="3200" b="1" kern="1200" cap="none" spc="0" normalizeH="0" baseline="0" noProof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CooperH" pitchFamily="34" charset="0"/>
              <a:ea typeface="+mn-ea"/>
              <a:cs typeface="+mn-cs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117600" y="3078163"/>
            <a:ext cx="7658100" cy="5835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.VnCooperH" pitchFamily="34" charset="0"/>
                <a:ea typeface="+mn-ea"/>
                <a:cs typeface="+mn-cs"/>
              </a:rPr>
              <a:t>các cô giáo và các con</a:t>
            </a:r>
            <a:endParaRPr kumimoji="0" lang="en-US" sz="3200" b="1" kern="1200" cap="none" spc="0" normalizeH="0" baseline="0" noProof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.VnCooperH" pitchFamily="34" charset="0"/>
              <a:ea typeface="+mn-ea"/>
              <a:cs typeface="+mn-cs"/>
            </a:endParaRPr>
          </a:p>
        </p:txBody>
      </p:sp>
      <p:pic>
        <p:nvPicPr>
          <p:cNvPr id="36873" name="P100092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20000" y="6427788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4" name="P1000925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1925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875" name="sap den tet roi.MID">
            <a:hlinkClick r:id="" action="ppaction://media"/>
          </p:cNvPr>
          <p:cNvPicPr>
            <a:picLocks noRot="1"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link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0" y="64008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Rectangles 1"/>
          <p:cNvSpPr/>
          <p:nvPr/>
        </p:nvSpPr>
        <p:spPr>
          <a:xfrm>
            <a:off x="2094230" y="1752600"/>
            <a:ext cx="4904740" cy="88392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Rectangles 2"/>
          <p:cNvSpPr/>
          <p:nvPr/>
        </p:nvSpPr>
        <p:spPr>
          <a:xfrm>
            <a:off x="1822450" y="1371600"/>
            <a:ext cx="5898515" cy="14478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en-US" sz="7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Xin kính chúc</a:t>
            </a:r>
            <a:endParaRPr kumimoji="0" lang="en-US" altLang="en-US" sz="7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1832E-6 L 3.33333E-6 0.25531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1832E-6 L 3.33333E-6 0.25531 " pathEditMode="relative" rAng="0" ptsTypes="AA">
                                      <p:cBhvr>
                                        <p:cTn id="11" dur="2000" spd="-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80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3" dur="2000" spd="-1000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 L 0 -0.33302  E" pathEditMode="relative" ptsTypes="">
                                      <p:cBhvr>
                                        <p:cTn id="15" dur="2000" spd="-100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7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29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29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290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3580" fill="hold"/>
                                        <p:tgtEl>
                                          <p:spTgt spid="368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2832" fill="hold"/>
                                        <p:tgtEl>
                                          <p:spTgt spid="368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32832" fill="hold"/>
                                        <p:tgtEl>
                                          <p:spTgt spid="368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3"/>
                </p:tgtEl>
              </p:cMediaNode>
            </p:audio>
            <p:audio>
              <p:cMediaNode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4"/>
                </p:tgtEl>
              </p:cMediaNode>
            </p:audio>
            <p:audio>
              <p:cMediaNode>
                <p:cTn id="4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875"/>
                </p:tgtEl>
              </p:cMediaNode>
            </p:audio>
          </p:childTnLst>
        </p:cTn>
      </p:par>
    </p:tnLst>
    <p:bldLst>
      <p:bldP spid="36871" grpId="0"/>
      <p:bldP spid="36871" grpId="1"/>
      <p:bldP spid="36872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5" name="AutoShape 5"/>
          <p:cNvSpPr/>
          <p:nvPr/>
        </p:nvSpPr>
        <p:spPr>
          <a:xfrm>
            <a:off x="0" y="5638800"/>
            <a:ext cx="9140825" cy="1216025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8000" b="1" dirty="0">
                <a:solidFill>
                  <a:srgbClr val="FF0066"/>
                </a:solidFill>
                <a:latin typeface="Century Gothic" panose="020B0502020202020204" charset="0"/>
                <a:cs typeface="Century Gothic" panose="020B0502020202020204" charset="0"/>
              </a:rPr>
              <a:t>găt l</a:t>
            </a:r>
            <a:r>
              <a:rPr lang="en-US" sz="8000" b="1" dirty="0">
                <a:solidFill>
                  <a:srgbClr val="FF0066"/>
                </a:solidFill>
                <a:cs typeface="Arial" panose="020B0604020202020204" pitchFamily="34" charset="0"/>
              </a:rPr>
              <a:t>ú</a:t>
            </a:r>
            <a:r>
              <a:rPr lang="en-US" sz="8000" b="1" dirty="0">
                <a:solidFill>
                  <a:srgbClr val="FF0066"/>
                </a:solidFill>
                <a:latin typeface="Century Gothic" panose="020B0502020202020204" charset="0"/>
                <a:cs typeface="Century Gothic" panose="020B0502020202020204" charset="0"/>
              </a:rPr>
              <a:t>a</a:t>
            </a:r>
            <a:endParaRPr lang="en-US" sz="8000" b="1" dirty="0">
              <a:solidFill>
                <a:srgbClr val="FF0066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4099" name="Picture 7" descr="Ngayhoixuongdo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5">
                                            <p:txEl>
                                              <p:charRg st="0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5123" name="Text Box 5"/>
          <p:cNvSpPr txBox="1"/>
          <p:nvPr/>
        </p:nvSpPr>
        <p:spPr>
          <a:xfrm>
            <a:off x="685800" y="1600200"/>
            <a:ext cx="1343025" cy="189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sz="11700" b="1" dirty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g</a:t>
            </a:r>
            <a:endParaRPr lang="en-US" sz="11700" b="1" dirty="0">
              <a:solidFill>
                <a:schemeClr val="accent2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124" name="Text Box 6"/>
          <p:cNvSpPr txBox="1"/>
          <p:nvPr/>
        </p:nvSpPr>
        <p:spPr>
          <a:xfrm>
            <a:off x="2057400" y="2590800"/>
            <a:ext cx="184150" cy="3667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dirty="0">
              <a:latin typeface="Arial" panose="020B0604020202020204" pitchFamily="34" charset="0"/>
            </a:endParaRPr>
          </a:p>
        </p:txBody>
      </p:sp>
      <p:sp>
        <p:nvSpPr>
          <p:cNvPr id="5125" name="Text Box 7"/>
          <p:cNvSpPr txBox="1"/>
          <p:nvPr/>
        </p:nvSpPr>
        <p:spPr>
          <a:xfrm>
            <a:off x="1828800" y="1752600"/>
            <a:ext cx="1066800" cy="189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11700" b="1" dirty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ă</a:t>
            </a:r>
            <a:endParaRPr lang="en-US" sz="11700" b="1" dirty="0">
              <a:solidFill>
                <a:schemeClr val="accent2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126" name="Rectangle 8"/>
          <p:cNvSpPr/>
          <p:nvPr/>
        </p:nvSpPr>
        <p:spPr>
          <a:xfrm>
            <a:off x="2971800" y="1828800"/>
            <a:ext cx="990600" cy="189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1700" b="1" dirty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t</a:t>
            </a:r>
            <a:endParaRPr sz="11700" b="1" dirty="0">
              <a:solidFill>
                <a:schemeClr val="accent2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127" name="Text Box 9"/>
          <p:cNvSpPr txBox="1"/>
          <p:nvPr/>
        </p:nvSpPr>
        <p:spPr>
          <a:xfrm>
            <a:off x="4495800" y="1752600"/>
            <a:ext cx="3429000" cy="189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1700" b="1" dirty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l</a:t>
            </a:r>
            <a:r>
              <a:rPr lang="en-US" sz="11700" b="1" dirty="0">
                <a:solidFill>
                  <a:schemeClr val="accent2"/>
                </a:solidFill>
                <a:cs typeface="Arial" panose="020B0604020202020204" pitchFamily="34" charset="0"/>
              </a:rPr>
              <a:t>ú</a:t>
            </a:r>
            <a:r>
              <a:rPr sz="11700" b="1" dirty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a</a:t>
            </a:r>
            <a:endParaRPr sz="11700" b="1" dirty="0">
              <a:solidFill>
                <a:schemeClr val="accent2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128" name="Text Box 13"/>
          <p:cNvSpPr txBox="1"/>
          <p:nvPr/>
        </p:nvSpPr>
        <p:spPr>
          <a:xfrm>
            <a:off x="3733800" y="3657600"/>
            <a:ext cx="184150" cy="247015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sz="15600" dirty="0">
              <a:latin typeface=".VnAvant" pitchFamily="34" charset="0"/>
            </a:endParaRPr>
          </a:p>
        </p:txBody>
      </p:sp>
      <p:sp>
        <p:nvSpPr>
          <p:cNvPr id="2" name="Rectangles 1"/>
          <p:cNvSpPr/>
          <p:nvPr/>
        </p:nvSpPr>
        <p:spPr>
          <a:xfrm>
            <a:off x="2286000" y="3429000"/>
            <a:ext cx="228600" cy="228600"/>
          </a:xfrm>
          <a:prstGeom prst="rect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676400" y="-236537"/>
            <a:ext cx="3053080" cy="57854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7000" b="1" dirty="0">
                <a:solidFill>
                  <a:srgbClr val="FF0066"/>
                </a:solidFill>
                <a:cs typeface="Arial" panose="020B0604020202020204" pitchFamily="34" charset="0"/>
              </a:rPr>
              <a:t>u</a:t>
            </a:r>
            <a:endParaRPr sz="37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pic>
        <p:nvPicPr>
          <p:cNvPr id="7174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34000" y="1524000"/>
            <a:ext cx="2238375" cy="3209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86600" y="1600200"/>
            <a:ext cx="1143000" cy="3200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9223" name="Text Box 7"/>
          <p:cNvSpPr txBox="1"/>
          <p:nvPr/>
        </p:nvSpPr>
        <p:spPr>
          <a:xfrm>
            <a:off x="3124200" y="0"/>
            <a:ext cx="3053080" cy="57854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7000" b="1" dirty="0">
                <a:solidFill>
                  <a:srgbClr val="FF0066"/>
                </a:solidFill>
                <a:cs typeface="Arial" panose="020B0604020202020204" pitchFamily="34" charset="0"/>
              </a:rPr>
              <a:t>u</a:t>
            </a:r>
            <a:endParaRPr sz="37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pic>
        <p:nvPicPr>
          <p:cNvPr id="9224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1447800"/>
            <a:ext cx="2757488" cy="3629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5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CCFFFF"/>
              </a:clrFrom>
              <a:clrTo>
                <a:srgbClr val="CC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2133600"/>
            <a:ext cx="2227263" cy="2771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8195" name="Text Box 3"/>
          <p:cNvSpPr txBox="1"/>
          <p:nvPr/>
        </p:nvSpPr>
        <p:spPr>
          <a:xfrm>
            <a:off x="1676400" y="-236537"/>
            <a:ext cx="3053080" cy="57854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7000" b="1" dirty="0">
                <a:solidFill>
                  <a:srgbClr val="9900CC"/>
                </a:solidFill>
                <a:cs typeface="Arial" panose="020B0604020202020204" pitchFamily="34" charset="0"/>
              </a:rPr>
              <a:t>u</a:t>
            </a:r>
            <a:endParaRPr sz="37000" b="1" dirty="0">
              <a:solidFill>
                <a:srgbClr val="9900CC"/>
              </a:solidFill>
              <a:cs typeface="Arial" panose="020B0604020202020204" pitchFamily="34" charset="0"/>
            </a:endParaRPr>
          </a:p>
        </p:txBody>
      </p:sp>
      <p:sp>
        <p:nvSpPr>
          <p:cNvPr id="8196" name="Text Box 4"/>
          <p:cNvSpPr txBox="1"/>
          <p:nvPr/>
        </p:nvSpPr>
        <p:spPr>
          <a:xfrm>
            <a:off x="4953000" y="-228600"/>
            <a:ext cx="3053080" cy="57854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sz="37000" b="1" dirty="0">
                <a:solidFill>
                  <a:srgbClr val="9900CC"/>
                </a:solidFill>
                <a:cs typeface="Arial" panose="020B0604020202020204" pitchFamily="34" charset="0"/>
              </a:rPr>
              <a:t>u</a:t>
            </a:r>
            <a:endParaRPr sz="37000" b="1" dirty="0">
              <a:solidFill>
                <a:srgbClr val="9900CC"/>
              </a:solidFill>
              <a:cs typeface="Arial" panose="020B0604020202020204" pitchFamily="34" charset="0"/>
            </a:endParaRPr>
          </a:p>
        </p:txBody>
      </p:sp>
      <p:pic>
        <p:nvPicPr>
          <p:cNvPr id="48133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28800" y="1371600"/>
            <a:ext cx="2286000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8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600" y="1371600"/>
            <a:ext cx="2238375" cy="3276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5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1524000"/>
            <a:ext cx="1143000" cy="3200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136" name="Picture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1800" y="1600200"/>
            <a:ext cx="1143000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7" name="Rectangle 9"/>
          <p:cNvSpPr/>
          <p:nvPr/>
        </p:nvSpPr>
        <p:spPr>
          <a:xfrm>
            <a:off x="7239000" y="1295400"/>
            <a:ext cx="609600" cy="609600"/>
          </a:xfrm>
          <a:prstGeom prst="rect">
            <a:avLst/>
          </a:prstGeom>
          <a:solidFill>
            <a:srgbClr val="FF0066"/>
          </a:solidFill>
          <a:ln w="9525">
            <a:noFill/>
          </a:ln>
        </p:spPr>
        <p:txBody>
          <a:bodyPr wrap="none" anchor="ctr" anchorCtr="0"/>
          <a:p>
            <a:pPr algn="ctr"/>
            <a:endParaRPr dirty="0">
              <a:solidFill>
                <a:srgbClr val="FF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9219" name="Rectangle 7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pPr algn="ctr"/>
            <a:r>
              <a:rPr lang="en-US" sz="6600" b="1" dirty="0">
                <a:solidFill>
                  <a:schemeClr val="accent2"/>
                </a:solidFill>
                <a:latin typeface="Century Gothic" panose="020B0502020202020204" charset="0"/>
                <a:cs typeface="Century Gothic" panose="020B0502020202020204" charset="0"/>
              </a:rPr>
              <a:t>nghề xây dựng</a:t>
            </a:r>
            <a:endParaRPr lang="en-US" sz="6600" b="1" dirty="0">
              <a:solidFill>
                <a:schemeClr val="accent2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9220" name="Picture 9" descr="xay d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87"/>
            <a:ext cx="9144000" cy="59578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42" name="Picture 2"/>
          <p:cNvPicPr>
            <a:picLocks noChangeAspect="1"/>
          </p:cNvPicPr>
          <p:nvPr/>
        </p:nvPicPr>
        <p:blipFill>
          <a:blip r:embed="rId1">
            <a:lum bright="-6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E4EDB1"/>
          </a:solidFill>
          <a:ln w="9525">
            <a:noFill/>
          </a:ln>
        </p:spPr>
      </p:pic>
      <p:sp>
        <p:nvSpPr>
          <p:cNvPr id="10243" name="Text Box 5"/>
          <p:cNvSpPr txBox="1"/>
          <p:nvPr/>
        </p:nvSpPr>
        <p:spPr>
          <a:xfrm>
            <a:off x="304800" y="2362200"/>
            <a:ext cx="8610600" cy="1445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sz="8800" b="1" dirty="0">
                <a:solidFill>
                  <a:schemeClr val="accent2"/>
                </a:solidFill>
                <a:cs typeface="Arial" panose="020B0604020202020204" pitchFamily="34" charset="0"/>
              </a:rPr>
              <a:t>nghề xây dựng</a:t>
            </a:r>
            <a:endParaRPr lang="en-US" sz="8800" b="1" dirty="0">
              <a:solidFill>
                <a:schemeClr val="accent2"/>
              </a:solidFill>
              <a:cs typeface="Arial" panose="020B0604020202020204" pitchFamily="34" charset="0"/>
            </a:endParaRPr>
          </a:p>
        </p:txBody>
      </p:sp>
      <p:sp>
        <p:nvSpPr>
          <p:cNvPr id="12299" name="Text Box 11"/>
          <p:cNvSpPr txBox="1"/>
          <p:nvPr/>
        </p:nvSpPr>
        <p:spPr>
          <a:xfrm>
            <a:off x="6705600" y="2286000"/>
            <a:ext cx="990600" cy="18748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11700" b="1" dirty="0">
                <a:solidFill>
                  <a:schemeClr val="accent2"/>
                </a:solidFill>
                <a:latin typeface=".VnAvant" pitchFamily="34" charset="0"/>
              </a:rPr>
              <a:t>   </a:t>
            </a:r>
            <a:endParaRPr sz="11700" b="1" dirty="0">
              <a:solidFill>
                <a:schemeClr val="accent2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9"/>
                  </p:tgtEl>
                </p:cond>
              </p:nextCondLst>
            </p:seq>
          </p:childTnLst>
        </p:cTn>
      </p:par>
    </p:tnLst>
    <p:bldLst>
      <p:bldP spid="12299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326</Words>
  <Application>WPS Presentation</Application>
  <PresentationFormat>On-screen Show (4:3)</PresentationFormat>
  <Paragraphs>118</Paragraphs>
  <Slides>22</Slides>
  <Notes>0</Notes>
  <HiddenSlides>0</HiddenSlides>
  <MMClips>4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1" baseType="lpstr">
      <vt:lpstr>Arial</vt:lpstr>
      <vt:lpstr>SimSun</vt:lpstr>
      <vt:lpstr>Wingdings</vt:lpstr>
      <vt:lpstr>.VnBahamasBH</vt:lpstr>
      <vt:lpstr>Segoe Print</vt:lpstr>
      <vt:lpstr>Times New Roman</vt:lpstr>
      <vt:lpstr>.VnTimeH</vt:lpstr>
      <vt:lpstr>.Vn3DH</vt:lpstr>
      <vt:lpstr>VNI-Times</vt:lpstr>
      <vt:lpstr>.VnArial</vt:lpstr>
      <vt:lpstr>Century Gothic</vt:lpstr>
      <vt:lpstr>.VnAvant</vt:lpstr>
      <vt:lpstr>Microsoft YaHei</vt:lpstr>
      <vt:lpstr>Arial Unicode MS</vt:lpstr>
      <vt:lpstr>Calibri</vt:lpstr>
      <vt:lpstr>.VnVogueH</vt:lpstr>
      <vt:lpstr>.VnCooperH</vt:lpstr>
      <vt:lpstr>Default Design</vt:lpstr>
      <vt:lpstr>MS_ClipArt_Gallery.2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</dc:creator>
  <cp:lastModifiedBy>NDC</cp:lastModifiedBy>
  <cp:revision>49</cp:revision>
  <dcterms:created xsi:type="dcterms:W3CDTF">2008-12-08T11:19:00Z</dcterms:created>
  <dcterms:modified xsi:type="dcterms:W3CDTF">2023-11-06T09:48:53Z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530B8A70987B4943AB3AFA31030C8267_12</vt:lpwstr>
  </property>
  <property fmtid="{D5CDD505-2E9C-101B-9397-08002B2CF9AE}" pid="3" name="KSOProductBuildVer">
    <vt:lpwstr>2057-12.2.0.13266</vt:lpwstr>
  </property>
</Properties>
</file>