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60" r:id="rId3"/>
    <p:sldId id="320" r:id="rId4"/>
    <p:sldId id="362" r:id="rId5"/>
    <p:sldId id="325" r:id="rId6"/>
    <p:sldId id="365" r:id="rId7"/>
    <p:sldId id="364" r:id="rId8"/>
    <p:sldId id="350" r:id="rId9"/>
    <p:sldId id="270" r:id="rId10"/>
    <p:sldId id="308" r:id="rId11"/>
    <p:sldId id="271" r:id="rId12"/>
    <p:sldId id="337" r:id="rId13"/>
    <p:sldId id="335" r:id="rId14"/>
    <p:sldId id="366" r:id="rId15"/>
    <p:sldId id="353" r:id="rId16"/>
    <p:sldId id="273" r:id="rId17"/>
    <p:sldId id="354" r:id="rId18"/>
    <p:sldId id="338" r:id="rId19"/>
    <p:sldId id="367" r:id="rId20"/>
    <p:sldId id="274" r:id="rId21"/>
    <p:sldId id="361" r:id="rId22"/>
    <p:sldId id="341" r:id="rId24"/>
    <p:sldId id="344" r:id="rId25"/>
    <p:sldId id="311" r:id="rId26"/>
    <p:sldId id="351" r:id="rId27"/>
    <p:sldId id="358" r:id="rId28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99CC"/>
    <a:srgbClr val="66FF33"/>
    <a:srgbClr val="FFCCFF"/>
    <a:srgbClr val="FFFF66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6"/>
    <p:restoredTop sz="94527"/>
  </p:normalViewPr>
  <p:slideViewPr>
    <p:cSldViewPr showGuides="1">
      <p:cViewPr varScale="1">
        <p:scale>
          <a:sx n="75" d="100"/>
          <a:sy n="75" d="100"/>
        </p:scale>
        <p:origin x="-1074" y="-84"/>
      </p:cViewPr>
      <p:guideLst>
        <p:guide orient="horz" pos="216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fld id="{084EC83D-6770-4AAD-A1ED-79E2A74ADE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12.png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oleObject" Target="../embeddings/oleObject6.bin"/><Relationship Id="rId2" Type="http://schemas.openxmlformats.org/officeDocument/2006/relationships/image" Target="../media/image18.png"/><Relationship Id="rId1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media" Target="file:///H:\BAI%20GIANG%202016\L&#224;m%20quen%20%20i-t-c\chu%20tho%20ngoc.mp3" TargetMode="External"/><Relationship Id="rId4" Type="http://schemas.openxmlformats.org/officeDocument/2006/relationships/audio" Target="file:///H:\BAI%20GIANG%202016\L&#224;m%20quen%20%20i-t-c\chu%20tho%20ngoc.mp3" TargetMode="Externa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microsoft.com/office/2007/relationships/media" Target="file:///E:\THANH\tr&#242;%20ch&#417;i%20&#244;%20c&#7917;a%20b&#237;%20m&#7853;t\Saj.wav" TargetMode="External"/><Relationship Id="rId4" Type="http://schemas.openxmlformats.org/officeDocument/2006/relationships/audio" Target="file:///E:\THANH\tr&#242;%20ch&#417;i%20&#244;%20c&#7917;a%20b&#237;%20m&#7853;t\Saj.wav" TargetMode="External"/><Relationship Id="rId3" Type="http://schemas.openxmlformats.org/officeDocument/2006/relationships/image" Target="../media/image25.png"/><Relationship Id="rId2" Type="http://schemas.microsoft.com/office/2007/relationships/media" Target="file:///E:\THANH\tr&#242;%20ch&#417;i%20&#244;%20c&#7917;a%20b&#237;%20m&#7853;t\Dug.wav" TargetMode="External"/><Relationship Id="rId1" Type="http://schemas.openxmlformats.org/officeDocument/2006/relationships/audio" Target="file:///E:\THANH\tr&#242;%20ch&#417;i%20&#244;%20c&#7917;a%20b&#237;%20m&#7853;t\Dug.wav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media" Target="file:///E:\THANH\tr&#242;%20ch&#417;i%20&#244;%20c&#7917;a%20b&#237;%20m&#7853;t\Saj.wav" TargetMode="External"/><Relationship Id="rId6" Type="http://schemas.openxmlformats.org/officeDocument/2006/relationships/audio" Target="file:///E:\THANH\tr&#242;%20ch&#417;i%20&#244;%20c&#7917;a%20b&#237;%20m&#7853;t\Saj.wav" TargetMode="External"/><Relationship Id="rId5" Type="http://schemas.openxmlformats.org/officeDocument/2006/relationships/image" Target="../media/image25.png"/><Relationship Id="rId4" Type="http://schemas.microsoft.com/office/2007/relationships/media" Target="file:///E:\THANH\tr&#242;%20ch&#417;i%20&#244;%20c&#7917;a%20b&#237;%20m&#7853;t\Dug.wav" TargetMode="External"/><Relationship Id="rId3" Type="http://schemas.openxmlformats.org/officeDocument/2006/relationships/audio" Target="file:///E:\THANH\tr&#242;%20ch&#417;i%20&#244;%20c&#7917;a%20b&#237;%20m&#7853;t\Dug.wav" TargetMode="Externa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media" Target="file:///H:\BAI%20GIANG%202016\L&#224;m%20quen%20%20i-t-c\&#272;an%20ga%20trong%20san.mp3" TargetMode="External"/><Relationship Id="rId3" Type="http://schemas.openxmlformats.org/officeDocument/2006/relationships/audio" Target="file:///H:\BAI%20GIANG%202016\L&#224;m%20quen%20%20i-t-c\&#272;an%20ga%20trong%20san.mp3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microsoft.com/office/2007/relationships/media" Target="file:///H:\AN.%20nghenghiep\ban%20than\-ang%20C-p%20Nh-t%20-%20Ti-ng%20V-%20Tay.mp3" TargetMode="External"/><Relationship Id="rId2" Type="http://schemas.openxmlformats.org/officeDocument/2006/relationships/audio" Target="file:///H:\AN.%20nghenghiep\ban%20than\-ang%20C-p%20Nh-t%20-%20Ti-ng%20V-%20Tay.mp3" TargetMode="External"/><Relationship Id="rId1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6200" y="152400"/>
            <a:ext cx="9144000" cy="6858000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 rot="-510950">
            <a:off x="2197100" y="226060"/>
            <a:ext cx="4660900" cy="4024630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6445361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vi-VN" sz="3600" b="1" i="0" u="none" strike="noStrike" kern="10" cap="none" spc="0" normalizeH="0" baseline="0" noProof="0">
                <a:ln w="12700">
                  <a:solidFill>
                    <a:srgbClr val="FF00FF"/>
                  </a:solidFill>
                  <a:round/>
                </a:ln>
                <a:solidFill>
                  <a:srgbClr val="009900"/>
                </a:solidFill>
                <a:effectLst>
                  <a:outerShdw dist="17961" dir="2700000" algn="ctr" rotWithShape="0">
                    <a:schemeClr val="tx2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 </a:t>
            </a:r>
            <a:endParaRPr kumimoji="0" lang="en-US" altLang="vi-VN" sz="2400" b="1" i="0" u="none" strike="noStrike" kern="10" cap="none" spc="0" normalizeH="0" baseline="0" noProof="0">
              <a:ln w="12700">
                <a:solidFill>
                  <a:srgbClr val="FF00FF"/>
                </a:solidFill>
                <a:round/>
              </a:ln>
              <a:solidFill>
                <a:srgbClr val="009900"/>
              </a:solidFill>
              <a:effectLst>
                <a:outerShdw dist="17961" dir="2700000" algn="ctr" rotWithShape="0">
                  <a:schemeClr val="tx2"/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2054" name="WordArt 7"/>
          <p:cNvSpPr>
            <a:spLocks noTextEdit="1"/>
          </p:cNvSpPr>
          <p:nvPr/>
        </p:nvSpPr>
        <p:spPr>
          <a:xfrm>
            <a:off x="228600" y="1598613"/>
            <a:ext cx="1371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en-GB" altLang="en-US" sz="3600">
              <a:ln w="9525" cap="flat" cmpd="sng">
                <a:solidFill>
                  <a:srgbClr val="DA4426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5" name="WordArt 4"/>
          <p:cNvSpPr>
            <a:spLocks noTextEdit="1"/>
          </p:cNvSpPr>
          <p:nvPr/>
        </p:nvSpPr>
        <p:spPr>
          <a:xfrm>
            <a:off x="2361883" y="1295083"/>
            <a:ext cx="4800600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5400" b="1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VỰC: PHÁT TRIỂN NGÔN NGỮ</a:t>
            </a:r>
            <a:endParaRPr lang="en-GB" altLang="en-US" sz="5400" b="1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WordArt 4"/>
          <p:cNvSpPr>
            <a:spLocks noTextEdit="1"/>
          </p:cNvSpPr>
          <p:nvPr/>
        </p:nvSpPr>
        <p:spPr>
          <a:xfrm>
            <a:off x="3048000" y="533083"/>
            <a:ext cx="3352800" cy="48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Thế giới động vật</a:t>
            </a:r>
            <a:endParaRPr lang="en-GB" altLang="en-US" sz="3600" b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WordArt 4"/>
          <p:cNvSpPr>
            <a:spLocks noTextEdit="1"/>
          </p:cNvSpPr>
          <p:nvPr/>
        </p:nvSpPr>
        <p:spPr>
          <a:xfrm>
            <a:off x="2590800" y="1963103"/>
            <a:ext cx="4800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1" i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HĐ: LÀM QUAN CHỮ CÁI</a:t>
            </a:r>
            <a:endParaRPr lang="en-GB" altLang="en-US" sz="3600" b="1" i="1">
              <a:ln w="9525" cap="flat" cmpd="sng">
                <a:solidFill>
                  <a:srgbClr val="00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600200" y="3504883"/>
            <a:ext cx="7010400" cy="51911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6633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Đề tài: Làm quen chữ cái i - t - c</a:t>
            </a: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3366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.</a:t>
            </a:r>
            <a:endParaRPr kumimoji="0" lang="vi-VN" sz="36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rgbClr val="3366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781800" y="1404938"/>
            <a:ext cx="23622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1" i="1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600" b="1" i="1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4581" name="Text Box 5"/>
          <p:cNvSpPr txBox="1"/>
          <p:nvPr/>
        </p:nvSpPr>
        <p:spPr>
          <a:xfrm>
            <a:off x="838200" y="533400"/>
            <a:ext cx="2590800" cy="5477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lang="en-US" sz="35000" b="1" dirty="0">
                <a:solidFill>
                  <a:srgbClr val="0000CC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lang="en-US" sz="35000" b="1" dirty="0">
              <a:solidFill>
                <a:srgbClr val="0000CC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5363" name="Text Box 8"/>
          <p:cNvSpPr txBox="1"/>
          <p:nvPr/>
        </p:nvSpPr>
        <p:spPr>
          <a:xfrm>
            <a:off x="7010400" y="1828800"/>
            <a:ext cx="1752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endParaRPr lang="vi-VN" altLang="x-none" sz="1800" dirty="0">
              <a:latin typeface=".VnAvant" pitchFamily="34" charset="0"/>
            </a:endParaRPr>
          </a:p>
        </p:txBody>
      </p:sp>
      <p:pic>
        <p:nvPicPr>
          <p:cNvPr id="15364" name="Picture 15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612373">
            <a:off x="7761288" y="563880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6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6901520">
            <a:off x="7761288" y="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17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981619">
            <a:off x="0" y="5637213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8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445281">
            <a:off x="0" y="0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6" name="Text Box 20"/>
          <p:cNvSpPr txBox="1"/>
          <p:nvPr/>
        </p:nvSpPr>
        <p:spPr>
          <a:xfrm>
            <a:off x="3505200" y="914400"/>
            <a:ext cx="1676400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3600" b="1" dirty="0">
                <a:solidFill>
                  <a:srgbClr val="FF33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sz="33600" b="1" dirty="0">
              <a:solidFill>
                <a:srgbClr val="FF33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24597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1200"/>
            <a:ext cx="1676400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1" grpId="1"/>
      <p:bldP spid="24596" grpId="0"/>
      <p:bldP spid="2459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8"/>
          <p:cNvSpPr txBox="1"/>
          <p:nvPr/>
        </p:nvSpPr>
        <p:spPr>
          <a:xfrm>
            <a:off x="7010400" y="1828800"/>
            <a:ext cx="1752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endParaRPr lang="vi-VN" altLang="x-none" sz="1800" dirty="0">
              <a:latin typeface=".VnAvant" pitchFamily="34" charset="0"/>
            </a:endParaRPr>
          </a:p>
        </p:txBody>
      </p:sp>
      <p:pic>
        <p:nvPicPr>
          <p:cNvPr id="16387" name="Picture 15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612373">
            <a:off x="7761288" y="563880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16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6901520">
            <a:off x="7761288" y="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17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981619">
            <a:off x="0" y="5637213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8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445281">
            <a:off x="0" y="0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Text Box 20"/>
          <p:cNvSpPr txBox="1"/>
          <p:nvPr/>
        </p:nvSpPr>
        <p:spPr>
          <a:xfrm>
            <a:off x="2487613" y="1066800"/>
            <a:ext cx="1981200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3600" b="1" dirty="0">
                <a:solidFill>
                  <a:srgbClr val="FF3300"/>
                </a:solidFill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sz="33600" b="1" dirty="0">
              <a:solidFill>
                <a:srgbClr val="FF33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2296" name="Rectangle 9"/>
          <p:cNvSpPr/>
          <p:nvPr/>
        </p:nvSpPr>
        <p:spPr>
          <a:xfrm>
            <a:off x="5305425" y="981075"/>
            <a:ext cx="2514600" cy="538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4400" dirty="0">
                <a:solidFill>
                  <a:srgbClr val="0000CC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sz="34400" dirty="0">
              <a:solidFill>
                <a:srgbClr val="0000CC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6393" name="Text Box 6"/>
          <p:cNvSpPr txBox="1"/>
          <p:nvPr/>
        </p:nvSpPr>
        <p:spPr>
          <a:xfrm>
            <a:off x="1295400" y="9525"/>
            <a:ext cx="6313488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chữ cái</a:t>
            </a:r>
            <a:endParaRPr sz="6000" b="1" dirty="0">
              <a:solidFill>
                <a:srgbClr val="6666FF"/>
              </a:solidFill>
              <a:latin typeface=".VnAvant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4"/>
          <p:cNvSpPr txBox="1"/>
          <p:nvPr/>
        </p:nvSpPr>
        <p:spPr>
          <a:xfrm>
            <a:off x="1828800" y="0"/>
            <a:ext cx="2209800" cy="62312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99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sz="39900" b="1" dirty="0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7411" name="Text Box 5"/>
          <p:cNvSpPr txBox="1"/>
          <p:nvPr/>
        </p:nvSpPr>
        <p:spPr>
          <a:xfrm>
            <a:off x="5562600" y="39688"/>
            <a:ext cx="3581400" cy="62312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99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sz="39900" b="1" dirty="0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133600" y="2286000"/>
          <a:ext cx="762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81025" imgH="2371725" progId="Paint.Picture">
                  <p:embed/>
                </p:oleObj>
              </mc:Choice>
              <mc:Fallback>
                <p:oleObj name="" r:id="rId1" imgW="581025" imgH="2371725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3600" y="2286000"/>
                        <a:ext cx="762000" cy="297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2133600" y="12954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571500" imgH="523875" progId="Paint.Picture">
                  <p:embed/>
                </p:oleObj>
              </mc:Choice>
              <mc:Fallback>
                <p:oleObj name="" r:id="rId3" imgW="571500" imgH="523875" progId="Paint.Picture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1295400"/>
                        <a:ext cx="762000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6019483" y="1218883"/>
          <a:ext cx="8001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571500" imgH="3152775" progId="Paint.Picture">
                  <p:embed/>
                </p:oleObj>
              </mc:Choice>
              <mc:Fallback>
                <p:oleObj name="" r:id="rId5" imgW="571500" imgH="3152775" progId="Paint.Picture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483" y="1218883"/>
                        <a:ext cx="800100" cy="3962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5486400" y="2286000"/>
          <a:ext cx="193294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1152525" imgH="466725" progId="Paint.Picture">
                  <p:embed/>
                </p:oleObj>
              </mc:Choice>
              <mc:Fallback>
                <p:oleObj name="" r:id="rId7" imgW="1152525" imgH="466725" progId="Paint.Picture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6400" y="2286000"/>
                        <a:ext cx="193294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1"/>
          <p:cNvSpPr/>
          <p:nvPr/>
        </p:nvSpPr>
        <p:spPr>
          <a:xfrm>
            <a:off x="3810000" y="4114800"/>
            <a:ext cx="457200" cy="1371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7417" name="Picture 15" descr="FLOWERS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612373">
            <a:off x="7761288" y="563880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7" descr="FLOWERS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981619">
            <a:off x="0" y="5637213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8" descr="FLOWERS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445281">
            <a:off x="-17462" y="74613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0" name="Text Box 6"/>
          <p:cNvSpPr txBox="1"/>
          <p:nvPr/>
        </p:nvSpPr>
        <p:spPr>
          <a:xfrm>
            <a:off x="1295400" y="9525"/>
            <a:ext cx="631348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48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chữ cái i-t</a:t>
            </a:r>
            <a:endParaRPr sz="4800" b="1" dirty="0">
              <a:solidFill>
                <a:srgbClr val="6666FF"/>
              </a:solidFill>
              <a:latin typeface=".VnAvant" pitchFamily="34" charset="0"/>
              <a:ea typeface="Times New Roman" panose="02020603050405020304" pitchFamily="18" charset="0"/>
            </a:endParaRPr>
          </a:p>
        </p:txBody>
      </p:sp>
      <p:pic>
        <p:nvPicPr>
          <p:cNvPr id="17421" name="Picture 16" descr="FLOWERS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6901520">
            <a:off x="7761288" y="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7" descr="PT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15240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97012" y="2967335"/>
            <a:ext cx="6313488" cy="2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numCol="1">
            <a:prstTxWarp prst="textArchUp">
              <a:avLst>
                <a:gd name="adj" fmla="val 5834635"/>
              </a:avLst>
            </a:prstTxWarp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chữ c</a:t>
            </a:r>
            <a:endParaRPr kumimoji="0" lang="en-US" sz="60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Avant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36" name="Picture 1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52600" y="40386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9400" y="5811838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29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10500" y="34988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31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81475" y="977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3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89788" y="1231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95400" y="762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9175" y="39306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00800" y="5807075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359275" y="2967038"/>
            <a:ext cx="4254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5400" b="1" i="0" u="none" strike="noStrike" kern="1200" cap="none" spc="0" normalizeH="0" baseline="0" noProof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30163"/>
            <a:ext cx="9144000" cy="717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5"/>
          <p:cNvSpPr txBox="1"/>
          <p:nvPr/>
        </p:nvSpPr>
        <p:spPr>
          <a:xfrm>
            <a:off x="2971800" y="30163"/>
            <a:ext cx="3886200" cy="6247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40000" b="1" dirty="0">
                <a:solidFill>
                  <a:srgbClr val="CC0000"/>
                </a:solidFill>
                <a:latin typeface="Century Gothic" panose="020B0502020202020204" charset="0"/>
                <a:cs typeface="Century Gothic" panose="020B0502020202020204" charset="0"/>
              </a:rPr>
              <a:t>c</a:t>
            </a:r>
            <a:endParaRPr sz="40000" b="1" dirty="0">
              <a:solidFill>
                <a:srgbClr val="CC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 Box 5"/>
          <p:cNvSpPr txBox="1"/>
          <p:nvPr/>
        </p:nvSpPr>
        <p:spPr>
          <a:xfrm>
            <a:off x="7162800" y="35814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endParaRPr lang="vi-VN" altLang="x-none" sz="1800" dirty="0">
              <a:latin typeface=".VnAvant" pitchFamily="34" charset="0"/>
            </a:endParaRPr>
          </a:p>
        </p:txBody>
      </p:sp>
      <p:sp>
        <p:nvSpPr>
          <p:cNvPr id="28681" name="Text Box 9"/>
          <p:cNvSpPr txBox="1"/>
          <p:nvPr/>
        </p:nvSpPr>
        <p:spPr>
          <a:xfrm>
            <a:off x="3733800" y="1219200"/>
            <a:ext cx="2438400" cy="4354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lang="en-US" sz="27700" b="1" dirty="0">
                <a:solidFill>
                  <a:srgbClr val="00FF00"/>
                </a:solidFill>
                <a:latin typeface="Century Gothic" panose="020B0502020202020204" charset="0"/>
                <a:cs typeface="Century Gothic" panose="020B0502020202020204" charset="0"/>
              </a:rPr>
              <a:t>c</a:t>
            </a:r>
            <a:endParaRPr lang="en-US" sz="27700" b="1" dirty="0">
              <a:solidFill>
                <a:srgbClr val="00FF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8682" name="Text Box 10"/>
          <p:cNvSpPr txBox="1"/>
          <p:nvPr/>
        </p:nvSpPr>
        <p:spPr>
          <a:xfrm>
            <a:off x="533400" y="1143000"/>
            <a:ext cx="3733800" cy="4477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lang="en-US" sz="28500" b="1" dirty="0">
                <a:solidFill>
                  <a:srgbClr val="CC0000"/>
                </a:solidFill>
                <a:latin typeface="Century Gothic" panose="020B0502020202020204" charset="0"/>
                <a:cs typeface="Century Gothic" panose="020B0502020202020204" charset="0"/>
              </a:rPr>
              <a:t>C</a:t>
            </a:r>
            <a:endParaRPr lang="en-US" sz="28500" b="1" dirty="0">
              <a:solidFill>
                <a:srgbClr val="CC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28692" name="Picture 2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2743200"/>
            <a:ext cx="14478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1" grpId="1"/>
      <p:bldP spid="28682" grpId="0"/>
      <p:bldP spid="2868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30163"/>
            <a:ext cx="9144000" cy="717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5"/>
          <p:cNvSpPr txBox="1"/>
          <p:nvPr/>
        </p:nvSpPr>
        <p:spPr>
          <a:xfrm>
            <a:off x="5181600" y="1143000"/>
            <a:ext cx="1905000" cy="4507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8700" b="1" dirty="0">
                <a:solidFill>
                  <a:srgbClr val="CC00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sz="28700" b="1" dirty="0">
              <a:solidFill>
                <a:srgbClr val="CC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1905000" y="1219200"/>
            <a:ext cx="2286000" cy="4354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27700" b="1" dirty="0">
                <a:solidFill>
                  <a:srgbClr val="00FF00"/>
                </a:solidFill>
                <a:latin typeface="Century Gothic" panose="020B0502020202020204" charset="0"/>
                <a:cs typeface="Century Gothic" panose="020B0502020202020204" charset="0"/>
              </a:rPr>
              <a:t>c</a:t>
            </a:r>
            <a:endParaRPr sz="27700" b="1" dirty="0">
              <a:solidFill>
                <a:srgbClr val="00FF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5"/>
          <p:cNvSpPr txBox="1"/>
          <p:nvPr/>
        </p:nvSpPr>
        <p:spPr>
          <a:xfrm>
            <a:off x="5199063" y="1120775"/>
            <a:ext cx="1905000" cy="4507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8700" b="1" dirty="0">
                <a:solidFill>
                  <a:srgbClr val="CC00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sz="28700" b="1" dirty="0">
              <a:solidFill>
                <a:srgbClr val="CC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6387" name="Text Box 9"/>
          <p:cNvSpPr txBox="1"/>
          <p:nvPr/>
        </p:nvSpPr>
        <p:spPr>
          <a:xfrm>
            <a:off x="1905000" y="1219200"/>
            <a:ext cx="2286000" cy="4354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27700" b="1" dirty="0">
                <a:solidFill>
                  <a:srgbClr val="00FF00"/>
                </a:solidFill>
                <a:latin typeface="Century Gothic" panose="020B0502020202020204" charset="0"/>
                <a:cs typeface="Century Gothic" panose="020B0502020202020204" charset="0"/>
              </a:rPr>
              <a:t>c</a:t>
            </a:r>
            <a:endParaRPr sz="27700" b="1" dirty="0">
              <a:solidFill>
                <a:srgbClr val="00FF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3556" name="Text Box 6"/>
          <p:cNvSpPr txBox="1"/>
          <p:nvPr/>
        </p:nvSpPr>
        <p:spPr>
          <a:xfrm>
            <a:off x="1295400" y="9525"/>
            <a:ext cx="631348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48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chữ cái t-c</a:t>
            </a:r>
            <a:endParaRPr sz="4800" b="1" dirty="0">
              <a:solidFill>
                <a:srgbClr val="6666FF"/>
              </a:solidFill>
              <a:latin typeface=".VnAvant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857240" y="2057400"/>
          <a:ext cx="609600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85775" imgH="3171825" progId="Paint.Picture">
                  <p:embed/>
                </p:oleObj>
              </mc:Choice>
              <mc:Fallback>
                <p:oleObj name="" r:id="rId1" imgW="485775" imgH="3171825" progId="Paint.Picture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57240" y="2057400"/>
                        <a:ext cx="609600" cy="289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3"/>
          <p:cNvSpPr/>
          <p:nvPr/>
        </p:nvSpPr>
        <p:spPr>
          <a:xfrm>
            <a:off x="6400800" y="1023938"/>
            <a:ext cx="1406525" cy="5000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3559" name="Flowchart: Process 4"/>
          <p:cNvSpPr/>
          <p:nvPr/>
        </p:nvSpPr>
        <p:spPr>
          <a:xfrm>
            <a:off x="4800600" y="3962400"/>
            <a:ext cx="398463" cy="1066800"/>
          </a:xfrm>
          <a:prstGeom prst="flowChartProcess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18125" y="2819400"/>
          <a:ext cx="1678305" cy="48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485775" imgH="3171825" progId="Paint.Picture">
                  <p:embed/>
                </p:oleObj>
              </mc:Choice>
              <mc:Fallback>
                <p:oleObj name="" r:id="rId3" imgW="485775" imgH="3171825" progId="Paint.Picture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18125" y="2819400"/>
                        <a:ext cx="1678305" cy="4813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9" name="WordArt 4"/>
          <p:cNvSpPr>
            <a:spLocks noTextEdit="1"/>
          </p:cNvSpPr>
          <p:nvPr/>
        </p:nvSpPr>
        <p:spPr>
          <a:xfrm>
            <a:off x="1295400" y="457200"/>
            <a:ext cx="6324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28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 2: LIÊN HỆ</a:t>
            </a:r>
            <a:endParaRPr lang="en-GB" altLang="en-US" sz="28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914400" y="2366963"/>
            <a:ext cx="6858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None/>
            </a:pPr>
            <a:r>
              <a:rPr sz="4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tìm xung quanh lớp các típ chữ trang trí có chứa chữ cái i - t - c</a:t>
            </a:r>
            <a:endParaRPr sz="4400" b="1" i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CC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5602" name="Picture 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7"/>
          <p:cNvSpPr txBox="1"/>
          <p:nvPr/>
        </p:nvSpPr>
        <p:spPr>
          <a:xfrm>
            <a:off x="914400" y="3048000"/>
            <a:ext cx="699293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None/>
            </a:pPr>
            <a:r>
              <a:rPr sz="4800" b="1" dirty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TC1: Thi xem ai nhanh</a:t>
            </a:r>
            <a:endParaRPr sz="4800" b="1" dirty="0">
              <a:solidFill>
                <a:schemeClr val="accent2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6" name="Text Box 10"/>
          <p:cNvSpPr txBox="1"/>
          <p:nvPr/>
        </p:nvSpPr>
        <p:spPr>
          <a:xfrm>
            <a:off x="1143000" y="4038600"/>
            <a:ext cx="6858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None/>
            </a:pPr>
            <a:r>
              <a:rPr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chơi theo hiệu lệnh của cô. Cô cho trẻ ghép</a:t>
            </a:r>
            <a:endParaRPr sz="2400" b="1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nét cơ bản th</a:t>
            </a:r>
            <a:r>
              <a:rPr sz="24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chữ cái i- t- c. Đọc chữ cái.</a:t>
            </a:r>
            <a:endParaRPr sz="2400" b="1" i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5" name="WordArt 4"/>
          <p:cNvSpPr>
            <a:spLocks noTextEdit="1"/>
          </p:cNvSpPr>
          <p:nvPr/>
        </p:nvSpPr>
        <p:spPr>
          <a:xfrm>
            <a:off x="1249363" y="1447800"/>
            <a:ext cx="6324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28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 3: TRÒ CHƠI CỦNG CỐ</a:t>
            </a:r>
            <a:endParaRPr lang="en-GB" altLang="en-US" sz="28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8" descr="vvvvvv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6050" y="-596900"/>
            <a:ext cx="11125200" cy="822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5" name="Picture 11" descr="vÞt-d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965" y="457200"/>
            <a:ext cx="63246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11"/>
          <p:cNvSpPr/>
          <p:nvPr/>
        </p:nvSpPr>
        <p:spPr>
          <a:xfrm flipV="1">
            <a:off x="0" y="4724400"/>
            <a:ext cx="8153400" cy="1676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6150" name="Rectangle 12"/>
          <p:cNvSpPr/>
          <p:nvPr/>
        </p:nvSpPr>
        <p:spPr>
          <a:xfrm>
            <a:off x="1066800" y="5715000"/>
            <a:ext cx="4800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1066800" y="4962525"/>
            <a:ext cx="1914525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11500" b="1" dirty="0">
                <a:solidFill>
                  <a:srgbClr val="CC0000"/>
                </a:solidFill>
                <a:cs typeface="Arial" panose="020B0604020202020204" pitchFamily="34" charset="0"/>
              </a:rPr>
              <a:t>c</a:t>
            </a:r>
            <a:endParaRPr sz="11500" b="1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2162175" y="4962525"/>
            <a:ext cx="1914525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11500" b="1" dirty="0">
                <a:solidFill>
                  <a:srgbClr val="CC0000"/>
                </a:solidFill>
                <a:cs typeface="Arial" panose="020B0604020202020204" pitchFamily="34" charset="0"/>
              </a:rPr>
              <a:t>o</a:t>
            </a:r>
            <a:endParaRPr sz="11500" b="1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3189288" y="4995863"/>
            <a:ext cx="1914525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11500" b="1" dirty="0">
                <a:solidFill>
                  <a:srgbClr val="CC0000"/>
                </a:solidFill>
                <a:cs typeface="Arial" panose="020B0604020202020204" pitchFamily="34" charset="0"/>
              </a:rPr>
              <a:t>n</a:t>
            </a:r>
            <a:endParaRPr sz="11500" b="1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4800283" y="4962525"/>
            <a:ext cx="1914525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11500" b="1" dirty="0">
                <a:solidFill>
                  <a:srgbClr val="CC0000"/>
                </a:solidFill>
                <a:cs typeface="Arial" panose="020B0604020202020204" pitchFamily="34" charset="0"/>
              </a:rPr>
              <a:t>v</a:t>
            </a:r>
            <a:endParaRPr sz="11500" b="1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5573713" y="4919663"/>
            <a:ext cx="1914525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lang="en-US" sz="11500" b="1" dirty="0">
                <a:solidFill>
                  <a:srgbClr val="CC0000"/>
                </a:solidFill>
                <a:latin typeface=".VnAvant" pitchFamily="34" charset="0"/>
              </a:rPr>
              <a:t>ị</a:t>
            </a:r>
            <a:r>
              <a:rPr lang="en-US" sz="11500" b="1" dirty="0">
                <a:solidFill>
                  <a:srgbClr val="CC00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lang="en-US" sz="11500" b="1" dirty="0">
              <a:solidFill>
                <a:srgbClr val="CC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6158" name="WordArt 4"/>
          <p:cNvSpPr>
            <a:spLocks noTextEdit="1"/>
          </p:cNvSpPr>
          <p:nvPr/>
        </p:nvSpPr>
        <p:spPr>
          <a:xfrm>
            <a:off x="1054100" y="-166687"/>
            <a:ext cx="6324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28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 1: LÀM QUEN CHỮ CÁI</a:t>
            </a:r>
            <a:endParaRPr lang="en-GB" altLang="en-US" sz="28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81503E-6 L 0.50625 -0.026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06563E-7 L -0.05782 -0.2699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95632E-7 L -0.49757 -0.37463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-187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06563E-7 L 0.50365 -0.3919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/>
          <p:nvPr/>
        </p:nvSpPr>
        <p:spPr>
          <a:xfrm>
            <a:off x="19050" y="-7937"/>
            <a:ext cx="9372600" cy="7086600"/>
          </a:xfrm>
          <a:prstGeom prst="rect">
            <a:avLst/>
          </a:prstGeom>
          <a:gradFill rotWithShape="1">
            <a:gsLst>
              <a:gs pos="0">
                <a:srgbClr val="8FDEA0">
                  <a:alpha val="100000"/>
                </a:srgbClr>
              </a:gs>
              <a:gs pos="50000">
                <a:srgbClr val="BCE9C5">
                  <a:alpha val="100000"/>
                </a:srgbClr>
              </a:gs>
              <a:gs pos="100000">
                <a:srgbClr val="DFF3E3">
                  <a:alpha val="100000"/>
                </a:srgbClr>
              </a:gs>
            </a:gsLst>
            <a:lin ang="81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6627" name="WordArt 4"/>
          <p:cNvSpPr>
            <a:spLocks noTextEdit="1"/>
          </p:cNvSpPr>
          <p:nvPr/>
        </p:nvSpPr>
        <p:spPr>
          <a:xfrm>
            <a:off x="1471613" y="19050"/>
            <a:ext cx="6400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2: Nhà của tôi</a:t>
            </a:r>
            <a:endParaRPr lang="en-GB" altLang="en-US" sz="2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AutoShape 8"/>
          <p:cNvSpPr/>
          <p:nvPr/>
        </p:nvSpPr>
        <p:spPr>
          <a:xfrm>
            <a:off x="5695950" y="5257800"/>
            <a:ext cx="2514600" cy="1473200"/>
          </a:xfrm>
          <a:prstGeom prst="flowChartProcess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6629" name="AutoShape 9"/>
          <p:cNvSpPr/>
          <p:nvPr/>
        </p:nvSpPr>
        <p:spPr>
          <a:xfrm>
            <a:off x="5257800" y="4152900"/>
            <a:ext cx="3457575" cy="11049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933450" y="5257800"/>
            <a:ext cx="2514600" cy="147320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1" name="AutoShape 9"/>
          <p:cNvSpPr/>
          <p:nvPr/>
        </p:nvSpPr>
        <p:spPr>
          <a:xfrm>
            <a:off x="533400" y="4152900"/>
            <a:ext cx="3352800" cy="11049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6632" name="AutoShape 8"/>
          <p:cNvSpPr/>
          <p:nvPr/>
        </p:nvSpPr>
        <p:spPr>
          <a:xfrm>
            <a:off x="3421063" y="2574925"/>
            <a:ext cx="2514600" cy="1538288"/>
          </a:xfrm>
          <a:prstGeom prst="flowChartProcess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6633" name="AutoShape 9"/>
          <p:cNvSpPr/>
          <p:nvPr/>
        </p:nvSpPr>
        <p:spPr>
          <a:xfrm>
            <a:off x="2940050" y="1470025"/>
            <a:ext cx="3457575" cy="11049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7421" name="TextBox 35"/>
          <p:cNvSpPr txBox="1"/>
          <p:nvPr/>
        </p:nvSpPr>
        <p:spPr>
          <a:xfrm>
            <a:off x="6529388" y="3983038"/>
            <a:ext cx="9144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8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altLang="x-none" sz="8800" b="1" dirty="0">
              <a:solidFill>
                <a:srgbClr val="0099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2" name="TextBox 36"/>
          <p:cNvSpPr txBox="1"/>
          <p:nvPr/>
        </p:nvSpPr>
        <p:spPr>
          <a:xfrm>
            <a:off x="1752600" y="4032250"/>
            <a:ext cx="9144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8800" b="1" dirty="0">
                <a:solidFill>
                  <a:srgbClr val="FFC000"/>
                </a:solidFill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lang="vi-VN" altLang="x-none" sz="8800" b="1" dirty="0">
              <a:solidFill>
                <a:srgbClr val="FFC000"/>
              </a:solidFill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17423" name="TextBox 37"/>
          <p:cNvSpPr txBox="1"/>
          <p:nvPr/>
        </p:nvSpPr>
        <p:spPr>
          <a:xfrm>
            <a:off x="4221163" y="1403350"/>
            <a:ext cx="9144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8800" b="1" dirty="0">
                <a:solidFill>
                  <a:srgbClr val="0000FF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lang="vi-VN" altLang="x-none" sz="8800" b="1" dirty="0">
              <a:solidFill>
                <a:srgbClr val="0000FF"/>
              </a:solidFill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pic>
        <p:nvPicPr>
          <p:cNvPr id="26637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0" y="5257800"/>
            <a:ext cx="2514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8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63" y="2574925"/>
            <a:ext cx="2514600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588" y="5257800"/>
            <a:ext cx="22860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0" name="TextBox 5"/>
          <p:cNvSpPr txBox="1"/>
          <p:nvPr/>
        </p:nvSpPr>
        <p:spPr>
          <a:xfrm>
            <a:off x="182563" y="533400"/>
            <a:ext cx="9067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cho trẻ hát một b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Khi kết thúc b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hát trẻ tìm về đúng nơi ở của con vật có chữ cái trên tay của trẻ giống chữ cái m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đỏ trong từ chỉ tên con vật</a:t>
            </a:r>
            <a:endParaRPr lang="vi-VN" altLang="x-none" sz="20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41" name="TextBox 5"/>
          <p:cNvSpPr txBox="1"/>
          <p:nvPr/>
        </p:nvSpPr>
        <p:spPr>
          <a:xfrm>
            <a:off x="3414713" y="3711575"/>
            <a:ext cx="25209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vi-VN" altLang="x-non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</a:t>
            </a:r>
            <a:endParaRPr lang="vi-VN" altLang="x-none" sz="20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42" name="TextBox 5"/>
          <p:cNvSpPr txBox="1"/>
          <p:nvPr/>
        </p:nvSpPr>
        <p:spPr>
          <a:xfrm>
            <a:off x="927100" y="6337300"/>
            <a:ext cx="2520950" cy="401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</a:t>
            </a:r>
            <a:r>
              <a:rPr lang="vi-VN" altLang="x-none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vi-VN" altLang="x-none" sz="20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43" name="TextBox 5"/>
          <p:cNvSpPr txBox="1"/>
          <p:nvPr/>
        </p:nvSpPr>
        <p:spPr>
          <a:xfrm>
            <a:off x="5695950" y="6337300"/>
            <a:ext cx="2520950" cy="401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vi-VN" altLang="x-non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</a:t>
            </a:r>
            <a:endParaRPr lang="vi-VN" altLang="x-none" sz="20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44" name="TextBox 5"/>
          <p:cNvSpPr txBox="1"/>
          <p:nvPr/>
        </p:nvSpPr>
        <p:spPr>
          <a:xfrm>
            <a:off x="2076450" y="1203325"/>
            <a:ext cx="4876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Cô cho trẻ kiểm tra chữ cái trên m</a:t>
            </a:r>
            <a:r>
              <a:rPr lang="vi-VN" altLang="x-none" sz="20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n hình</a:t>
            </a:r>
            <a:endParaRPr lang="vi-VN" altLang="x-none" sz="20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chu tho ngoc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1163" y="4449763"/>
            <a:ext cx="800100" cy="808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21" grpId="0"/>
      <p:bldP spid="17422" grpId="0"/>
      <p:bldP spid="174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x-none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x-none" dirty="0"/>
          </a:p>
        </p:txBody>
      </p:sp>
      <p:pic>
        <p:nvPicPr>
          <p:cNvPr id="27652" name="Picture 4" descr="210129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4" name="Text Box 6"/>
          <p:cNvSpPr txBox="1"/>
          <p:nvPr/>
        </p:nvSpPr>
        <p:spPr>
          <a:xfrm>
            <a:off x="685800" y="2690813"/>
            <a:ext cx="78486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sz="8000" b="1" dirty="0">
                <a:solidFill>
                  <a:srgbClr val="C00000"/>
                </a:solidFill>
                <a:latin typeface="Century Gothic" panose="020B0502020202020204" charset="0"/>
                <a:cs typeface="Century Gothic" panose="020B0502020202020204" charset="0"/>
              </a:rPr>
              <a:t>Bù chữ còn thiếu</a:t>
            </a:r>
            <a:endParaRPr lang="en-US" sz="8000" b="1" dirty="0">
              <a:solidFill>
                <a:srgbClr val="C0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7654" name="WordArt 7"/>
          <p:cNvSpPr>
            <a:spLocks noTextEdit="1"/>
          </p:cNvSpPr>
          <p:nvPr/>
        </p:nvSpPr>
        <p:spPr>
          <a:xfrm>
            <a:off x="2286000" y="1295400"/>
            <a:ext cx="4191000" cy="1524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p>
            <a:pPr algn="ctr" eaLnBrk="0" hangingPunct="0"/>
            <a:r>
              <a:rPr lang="en-GB" altLang="en-US" sz="4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3</a:t>
            </a:r>
            <a:endParaRPr lang="en-GB" altLang="en-US" sz="44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8600" y="4572000"/>
            <a:ext cx="8610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None/>
            </a:pPr>
            <a:r>
              <a:rPr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n</a:t>
            </a:r>
            <a:r>
              <a:rPr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cô có thể cho trẻ chơi trên máy tính hoặc chuẩn bị tranh ảnh chữ cái cho trẻ chơi bên ngo</a:t>
            </a:r>
            <a:r>
              <a:rPr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theo tổ</a:t>
            </a:r>
            <a:endParaRPr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D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8675" name="Text Box 3"/>
          <p:cNvSpPr txBox="1"/>
          <p:nvPr/>
        </p:nvSpPr>
        <p:spPr>
          <a:xfrm>
            <a:off x="201613" y="4608513"/>
            <a:ext cx="44958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lang="en-US"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Con vẹ</a:t>
            </a:r>
            <a:r>
              <a:rPr sz="6000" b="1" dirty="0">
                <a:solidFill>
                  <a:srgbClr val="6666FF"/>
                </a:solidFill>
                <a:latin typeface=".VnAvant" pitchFamily="34" charset="0"/>
              </a:rPr>
              <a:t>…</a:t>
            </a:r>
            <a:endParaRPr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8676" name="Text Box 4"/>
          <p:cNvSpPr txBox="1"/>
          <p:nvPr/>
        </p:nvSpPr>
        <p:spPr>
          <a:xfrm>
            <a:off x="201613" y="3722688"/>
            <a:ext cx="4038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lang="en-US"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con vẹt</a:t>
            </a:r>
            <a:endParaRPr lang="en-US" sz="6000" b="1" dirty="0">
              <a:solidFill>
                <a:srgbClr val="6666FF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8677" name="Text Box 5"/>
          <p:cNvSpPr txBox="1"/>
          <p:nvPr/>
        </p:nvSpPr>
        <p:spPr>
          <a:xfrm>
            <a:off x="4954588" y="4637088"/>
            <a:ext cx="4419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Con</a:t>
            </a:r>
            <a:r>
              <a:rPr sz="6000" b="1" dirty="0">
                <a:solidFill>
                  <a:srgbClr val="6666FF"/>
                </a:solidFill>
                <a:latin typeface=".VnAvant" pitchFamily="34" charset="0"/>
              </a:rPr>
              <a:t> …</a:t>
            </a:r>
            <a:r>
              <a:rPr sz="6000" b="1" dirty="0">
                <a:solidFill>
                  <a:srgbClr val="6666FF"/>
                </a:solidFill>
                <a:cs typeface="Arial" panose="020B0604020202020204" pitchFamily="34" charset="0"/>
              </a:rPr>
              <a:t>u</a:t>
            </a:r>
            <a:r>
              <a:rPr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a</a:t>
            </a:r>
            <a:endParaRPr sz="6000" b="1" dirty="0">
              <a:solidFill>
                <a:srgbClr val="6666FF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8678" name="Text Box 6"/>
          <p:cNvSpPr txBox="1"/>
          <p:nvPr/>
        </p:nvSpPr>
        <p:spPr>
          <a:xfrm>
            <a:off x="4697413" y="3586163"/>
            <a:ext cx="4419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Con c</a:t>
            </a:r>
            <a:r>
              <a:rPr sz="6000" b="1" dirty="0">
                <a:solidFill>
                  <a:srgbClr val="6666FF"/>
                </a:solidFill>
                <a:cs typeface="Arial" panose="020B0604020202020204" pitchFamily="34" charset="0"/>
              </a:rPr>
              <a:t>u</a:t>
            </a:r>
            <a:r>
              <a:rPr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a</a:t>
            </a:r>
            <a:endParaRPr sz="6000" b="1" dirty="0">
              <a:solidFill>
                <a:srgbClr val="6666FF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8679" name="Text Box 7"/>
          <p:cNvSpPr txBox="1"/>
          <p:nvPr/>
        </p:nvSpPr>
        <p:spPr>
          <a:xfrm>
            <a:off x="2252663" y="227013"/>
            <a:ext cx="4889500" cy="46037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chữ còn thiếu</a:t>
            </a:r>
            <a:endParaRPr sz="2400" b="1" dirty="0">
              <a:solidFill>
                <a:srgbClr val="99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54" name="Text Box 10"/>
          <p:cNvSpPr txBox="1"/>
          <p:nvPr/>
        </p:nvSpPr>
        <p:spPr>
          <a:xfrm>
            <a:off x="4316413" y="5534025"/>
            <a:ext cx="9144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Century Gothic" panose="020B0502020202020204" charset="0"/>
                <a:cs typeface="Century Gothic" panose="020B0502020202020204" charset="0"/>
              </a:rPr>
              <a:t>c</a:t>
            </a:r>
            <a:endParaRPr sz="6600" b="1" dirty="0">
              <a:solidFill>
                <a:srgbClr val="FF33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82955" name="Text Box 11"/>
          <p:cNvSpPr txBox="1"/>
          <p:nvPr/>
        </p:nvSpPr>
        <p:spPr>
          <a:xfrm>
            <a:off x="3346768" y="5486400"/>
            <a:ext cx="9144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sz="6600" b="1" dirty="0">
              <a:solidFill>
                <a:srgbClr val="FF33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82960" name="Text Box 16"/>
          <p:cNvSpPr txBox="1"/>
          <p:nvPr/>
        </p:nvSpPr>
        <p:spPr>
          <a:xfrm>
            <a:off x="5230813" y="5534025"/>
            <a:ext cx="6858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sz="6600" b="1" dirty="0">
              <a:solidFill>
                <a:srgbClr val="FF33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82961" name="Dug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723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2" name="Dug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708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3" name="Saj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7315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17" descr="con ve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13" y="738188"/>
            <a:ext cx="4267200" cy="300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87" name="Group 14"/>
          <p:cNvGrpSpPr/>
          <p:nvPr/>
        </p:nvGrpSpPr>
        <p:grpSpPr>
          <a:xfrm>
            <a:off x="4926013" y="690563"/>
            <a:ext cx="3962400" cy="3048000"/>
            <a:chOff x="0" y="2208"/>
            <a:chExt cx="2880" cy="2112"/>
          </a:xfrm>
        </p:grpSpPr>
        <p:sp>
          <p:nvSpPr>
            <p:cNvPr id="28688" name="Rectangle 15"/>
            <p:cNvSpPr/>
            <p:nvPr/>
          </p:nvSpPr>
          <p:spPr>
            <a:xfrm>
              <a:off x="0" y="2208"/>
              <a:ext cx="2880" cy="2112"/>
            </a:xfrm>
            <a:prstGeom prst="rect">
              <a:avLst/>
            </a:prstGeom>
            <a:solidFill>
              <a:srgbClr val="FB4C15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l"/>
              <a:endParaRPr lang="vi-VN" altLang="x-none" dirty="0">
                <a:latin typeface="Arial" panose="020B0604020202020204" pitchFamily="34" charset="0"/>
              </a:endParaRPr>
            </a:p>
          </p:txBody>
        </p:sp>
        <p:pic>
          <p:nvPicPr>
            <p:cNvPr id="28689" name="Picture 16" descr="con cua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2448"/>
              <a:ext cx="2352" cy="15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0127E-6 L -0.07205 -0.1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4525E-6 L 0.27795 -0.143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2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40" fill="hold"/>
                                        <p:tgtEl>
                                          <p:spTgt spid="82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2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40" fill="hold"/>
                                        <p:tgtEl>
                                          <p:spTgt spid="82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3"/>
                </p:tgtEl>
              </p:cMediaNode>
            </p:audio>
          </p:childTnLst>
        </p:cTn>
      </p:par>
    </p:tnLst>
    <p:bldLst>
      <p:bldP spid="82954" grpId="0"/>
      <p:bldP spid="829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D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266700" y="4784725"/>
            <a:ext cx="44958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Con ch</a:t>
            </a:r>
            <a:r>
              <a:rPr sz="6000" b="1" dirty="0">
                <a:solidFill>
                  <a:srgbClr val="6666FF"/>
                </a:solidFill>
                <a:latin typeface=".VnAvant" pitchFamily="34" charset="0"/>
              </a:rPr>
              <a:t>..</a:t>
            </a:r>
            <a:r>
              <a:rPr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m</a:t>
            </a:r>
            <a:endParaRPr sz="6000" b="1" dirty="0">
              <a:solidFill>
                <a:srgbClr val="6666FF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9700" name="Text Box 4"/>
          <p:cNvSpPr txBox="1"/>
          <p:nvPr/>
        </p:nvSpPr>
        <p:spPr>
          <a:xfrm>
            <a:off x="344488" y="3778250"/>
            <a:ext cx="4038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Con chim</a:t>
            </a:r>
            <a:endParaRPr sz="6000" b="1" dirty="0">
              <a:solidFill>
                <a:srgbClr val="6666FF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5486400" y="4784725"/>
            <a:ext cx="3657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Con v</a:t>
            </a:r>
            <a:r>
              <a:rPr lang="en-US"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ị</a:t>
            </a:r>
            <a:r>
              <a:rPr sz="6000" b="1" dirty="0">
                <a:solidFill>
                  <a:srgbClr val="6666FF"/>
                </a:solidFill>
                <a:latin typeface=".VnAvant" pitchFamily="34" charset="0"/>
              </a:rPr>
              <a:t>…</a:t>
            </a:r>
            <a:endParaRPr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9702" name="Text Box 6"/>
          <p:cNvSpPr txBox="1"/>
          <p:nvPr/>
        </p:nvSpPr>
        <p:spPr>
          <a:xfrm>
            <a:off x="5486400" y="3733800"/>
            <a:ext cx="33528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Con v</a:t>
            </a:r>
            <a:r>
              <a:rPr lang="en-US"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ị</a:t>
            </a:r>
            <a:r>
              <a:rPr sz="6000" b="1" dirty="0">
                <a:solidFill>
                  <a:srgbClr val="6666FF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sz="6000" b="1" dirty="0">
              <a:solidFill>
                <a:srgbClr val="6666FF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9703" name="Text Box 7"/>
          <p:cNvSpPr txBox="1"/>
          <p:nvPr/>
        </p:nvSpPr>
        <p:spPr>
          <a:xfrm>
            <a:off x="2514600" y="228600"/>
            <a:ext cx="5029200" cy="46037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9933FF"/>
                </a:solidFill>
                <a:latin typeface="Century Gothic" panose="020B0502020202020204" charset="0"/>
                <a:cs typeface="Century Gothic" panose="020B0502020202020204" charset="0"/>
              </a:rPr>
              <a:t>Bù chữ còn thiếu vào chỗ trống</a:t>
            </a:r>
            <a:endParaRPr lang="en-US" sz="2400" b="1" dirty="0">
              <a:solidFill>
                <a:srgbClr val="9933FF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grpSp>
        <p:nvGrpSpPr>
          <p:cNvPr id="29704" name="Group 12"/>
          <p:cNvGrpSpPr/>
          <p:nvPr/>
        </p:nvGrpSpPr>
        <p:grpSpPr>
          <a:xfrm>
            <a:off x="4953000" y="914400"/>
            <a:ext cx="3962400" cy="2819400"/>
            <a:chOff x="3216" y="1039"/>
            <a:chExt cx="2352" cy="1841"/>
          </a:xfrm>
        </p:grpSpPr>
        <p:sp>
          <p:nvSpPr>
            <p:cNvPr id="29712" name="Rectangle 13"/>
            <p:cNvSpPr/>
            <p:nvPr/>
          </p:nvSpPr>
          <p:spPr>
            <a:xfrm>
              <a:off x="3216" y="1056"/>
              <a:ext cx="2352" cy="1824"/>
            </a:xfrm>
            <a:prstGeom prst="rect">
              <a:avLst/>
            </a:prstGeom>
            <a:solidFill>
              <a:srgbClr val="FFD9B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l"/>
              <a:endParaRPr lang="vi-VN" altLang="x-none" dirty="0">
                <a:latin typeface="Arial" panose="020B0604020202020204" pitchFamily="34" charset="0"/>
              </a:endParaRPr>
            </a:p>
          </p:txBody>
        </p:sp>
        <p:pic>
          <p:nvPicPr>
            <p:cNvPr id="29713" name="Picture 14" descr="ve_con_vit_ai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4" y="1039"/>
              <a:ext cx="2223" cy="174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9705" name="Picture 15" descr="chim_vang_anh_chau_A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41910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1" name="Dug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723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2" name="Dug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708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3" name="Saj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7315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9" name="Text Box 10"/>
          <p:cNvSpPr txBox="1"/>
          <p:nvPr/>
        </p:nvSpPr>
        <p:spPr>
          <a:xfrm>
            <a:off x="4316413" y="5534025"/>
            <a:ext cx="9144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Century Gothic" panose="020B0502020202020204" charset="0"/>
                <a:cs typeface="Century Gothic" panose="020B0502020202020204" charset="0"/>
              </a:rPr>
              <a:t>c</a:t>
            </a:r>
            <a:endParaRPr sz="6600" b="1" dirty="0">
              <a:solidFill>
                <a:srgbClr val="FF33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1" name="Text Box 11"/>
          <p:cNvSpPr txBox="1"/>
          <p:nvPr/>
        </p:nvSpPr>
        <p:spPr>
          <a:xfrm>
            <a:off x="3325813" y="5521325"/>
            <a:ext cx="9144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sz="6600" b="1" dirty="0">
              <a:solidFill>
                <a:srgbClr val="FF33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2" name="Text Box 16"/>
          <p:cNvSpPr txBox="1"/>
          <p:nvPr/>
        </p:nvSpPr>
        <p:spPr>
          <a:xfrm>
            <a:off x="5230813" y="5534025"/>
            <a:ext cx="6858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sz="6600" b="1" dirty="0">
              <a:solidFill>
                <a:srgbClr val="FF33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" fill="hold"/>
                                        <p:tgtEl>
                                          <p:spTgt spid="82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40" fill="hold"/>
                                        <p:tgtEl>
                                          <p:spTgt spid="82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0127E-6 L 0.46961 -0.119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4525E-6 L -0.25955 -0.120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1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2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3"/>
                </p:tgtEl>
              </p:cMediaNode>
            </p:audio>
          </p:childTnLst>
        </p:cTn>
      </p:par>
    </p:tnLst>
    <p:bldLst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x-none" dirty="0"/>
          </a:p>
        </p:txBody>
      </p:sp>
      <p:sp>
        <p:nvSpPr>
          <p:cNvPr id="30723" name="Rectangle 3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x-none" dirty="0"/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WordArt 5"/>
          <p:cNvSpPr>
            <a:spLocks noTextEdit="1"/>
          </p:cNvSpPr>
          <p:nvPr/>
        </p:nvSpPr>
        <p:spPr>
          <a:xfrm>
            <a:off x="762000" y="7620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GB" altLang="en-US" sz="3600" b="1" i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chơi: Chung sức</a:t>
            </a:r>
            <a:endParaRPr lang="en-GB" altLang="en-US" sz="3600" b="1" i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2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5" name="Rectangle 10"/>
          <p:cNvSpPr/>
          <p:nvPr/>
        </p:nvSpPr>
        <p:spPr>
          <a:xfrm>
            <a:off x="279400" y="3962400"/>
            <a:ext cx="86106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hát trẻ nhanh chân chạy về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Ghép th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hình chữ cái theo tổ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Đan ga trong san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8600" y="2819400"/>
            <a:ext cx="9906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7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 descr="tamtay.vn - photo - Ex ,scene ,ảnh động :)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7543800" cy="1447800"/>
          </a:xfrm>
          <a:prstGeom prst="rect">
            <a:avLst/>
          </a:prstGeom>
        </p:spPr>
        <p:txBody>
          <a:bodyPr wrap="none" numCol="1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vi-VN" sz="3600" b="0" i="0" u="none" strike="noStrike" kern="10" cap="none" spc="-360" normalizeH="0" baseline="0" noProof="0">
                <a:ln w="12700">
                  <a:pattFill prst="divot">
                    <a:fgClr>
                      <a:srgbClr val="2703C1"/>
                    </a:fgClr>
                    <a:bgClr>
                      <a:srgbClr val="FF0000"/>
                    </a:bgClr>
                  </a:patt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Chúc các cô mạnh khỏe - hạnh phúc</a:t>
            </a:r>
            <a:endParaRPr kumimoji="0" lang="vi-VN" sz="3600" b="0" i="0" u="none" strike="noStrike" kern="10" cap="none" spc="-360" normalizeH="0" baseline="0" noProof="0">
              <a:ln w="12700">
                <a:pattFill prst="divot">
                  <a:fgClr>
                    <a:srgbClr val="2703C1"/>
                  </a:fgClr>
                  <a:bgClr>
                    <a:srgbClr val="FF0000"/>
                  </a:bgClr>
                </a:patt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762000" y="3657600"/>
            <a:ext cx="7639050" cy="1143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CC00CC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Chúc các bé chăm ngoan, học giỏi</a:t>
            </a:r>
            <a:endParaRPr kumimoji="0" lang="vi-VN" sz="3600" b="0" i="0" u="none" strike="noStrike" kern="10" cap="none" spc="0" normalizeH="0" baseline="0" noProof="0">
              <a:ln w="19050">
                <a:solidFill>
                  <a:srgbClr val="CC00CC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5" name="-ang C-p Nh-t - Ti-ng V- T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9525" y="53340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1379" grpId="0" animBg="1"/>
      <p:bldP spid="143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FDEA0">
                  <a:alpha val="100000"/>
                </a:srgbClr>
              </a:gs>
              <a:gs pos="50000">
                <a:srgbClr val="BCE9C5">
                  <a:alpha val="100000"/>
                </a:srgbClr>
              </a:gs>
              <a:gs pos="100000">
                <a:srgbClr val="DFF3E3">
                  <a:alpha val="100000"/>
                </a:srgbClr>
              </a:gs>
            </a:gsLst>
            <a:lin ang="81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" name="Text Box 44"/>
          <p:cNvSpPr txBox="1"/>
          <p:nvPr/>
        </p:nvSpPr>
        <p:spPr>
          <a:xfrm>
            <a:off x="3771900" y="669925"/>
            <a:ext cx="1600200" cy="6247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40000" b="1" dirty="0">
                <a:solidFill>
                  <a:srgbClr val="0000FF"/>
                </a:solidFill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sz="40000" b="1" dirty="0">
              <a:solidFill>
                <a:srgbClr val="0000FF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7172" name="Text Box 6"/>
          <p:cNvSpPr txBox="1"/>
          <p:nvPr/>
        </p:nvSpPr>
        <p:spPr>
          <a:xfrm>
            <a:off x="1333500" y="9525"/>
            <a:ext cx="6313488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6000" b="1" dirty="0">
                <a:solidFill>
                  <a:srgbClr val="66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60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quen chữ i</a:t>
            </a:r>
            <a:endParaRPr sz="6000" b="1" dirty="0">
              <a:solidFill>
                <a:srgbClr val="6666FF"/>
              </a:solidFill>
              <a:latin typeface=".VnAvant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6"/>
          <p:cNvSpPr txBox="1"/>
          <p:nvPr/>
        </p:nvSpPr>
        <p:spPr>
          <a:xfrm>
            <a:off x="6934200" y="41910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endParaRPr lang="vi-VN" altLang="x-none" sz="1800" dirty="0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/>
          <p:nvPr/>
        </p:nvSpPr>
        <p:spPr>
          <a:xfrm>
            <a:off x="6477000" y="48006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endParaRPr lang="vi-VN" altLang="x-none" sz="1800" dirty="0">
              <a:latin typeface="Arial" panose="020B0604020202020204" pitchFamily="34" charset="0"/>
            </a:endParaRPr>
          </a:p>
        </p:txBody>
      </p:sp>
      <p:sp>
        <p:nvSpPr>
          <p:cNvPr id="9220" name="Text Box 17"/>
          <p:cNvSpPr txBox="1"/>
          <p:nvPr/>
        </p:nvSpPr>
        <p:spPr>
          <a:xfrm>
            <a:off x="6553200" y="2971800"/>
            <a:ext cx="167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endParaRPr lang="vi-VN" altLang="x-none" sz="1800" dirty="0">
              <a:latin typeface=".VnAvant" pitchFamily="34" charset="0"/>
            </a:endParaRPr>
          </a:p>
        </p:txBody>
      </p:sp>
      <p:sp>
        <p:nvSpPr>
          <p:cNvPr id="9221" name="Rectangle 1"/>
          <p:cNvSpPr/>
          <p:nvPr/>
        </p:nvSpPr>
        <p:spPr>
          <a:xfrm>
            <a:off x="6477000" y="1447800"/>
            <a:ext cx="2286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9222" name="Rectangle 2"/>
          <p:cNvSpPr/>
          <p:nvPr/>
        </p:nvSpPr>
        <p:spPr>
          <a:xfrm>
            <a:off x="7608888" y="1023938"/>
            <a:ext cx="925512" cy="17192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922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FDEA0">
                  <a:alpha val="100000"/>
                </a:srgbClr>
              </a:gs>
              <a:gs pos="50000">
                <a:srgbClr val="BCE9C5">
                  <a:alpha val="100000"/>
                </a:srgbClr>
              </a:gs>
              <a:gs pos="100000">
                <a:srgbClr val="DFF3E3">
                  <a:alpha val="100000"/>
                </a:srgbClr>
              </a:gs>
            </a:gsLst>
            <a:lin ang="81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1" name="Text Box 44"/>
          <p:cNvSpPr txBox="1"/>
          <p:nvPr/>
        </p:nvSpPr>
        <p:spPr>
          <a:xfrm>
            <a:off x="3733800" y="669925"/>
            <a:ext cx="1600200" cy="6247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40000" b="1" dirty="0">
                <a:solidFill>
                  <a:srgbClr val="0000FF"/>
                </a:solidFill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sz="40000" b="1" dirty="0">
              <a:solidFill>
                <a:srgbClr val="0000FF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6" descr="C"/>
          <p:cNvPicPr>
            <a:picLocks noChangeAspect="1"/>
          </p:cNvPicPr>
          <p:nvPr/>
        </p:nvPicPr>
        <p:blipFill>
          <a:blip r:embed="rId1"/>
          <a:srcRect r="-1923" b="13405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6"/>
          <p:cNvSpPr txBox="1"/>
          <p:nvPr/>
        </p:nvSpPr>
        <p:spPr>
          <a:xfrm>
            <a:off x="4038600" y="838200"/>
            <a:ext cx="2057400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0000" b="1" dirty="0">
                <a:solidFill>
                  <a:srgbClr val="00B050"/>
                </a:solidFill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sz="30000" b="1" dirty="0">
              <a:solidFill>
                <a:srgbClr val="00B05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4" name="Text Box 19"/>
          <p:cNvSpPr txBox="1"/>
          <p:nvPr/>
        </p:nvSpPr>
        <p:spPr>
          <a:xfrm>
            <a:off x="1524000" y="0"/>
            <a:ext cx="1981200" cy="5507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lang="en-US" sz="352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lang="en-US" sz="35200" b="1" dirty="0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5" name="Picture 24" descr="chu 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1676400"/>
            <a:ext cx="1905000" cy="302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7" descr="PT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152400"/>
            <a:ext cx="9753600" cy="7315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97012" y="2967335"/>
            <a:ext cx="6313488" cy="2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numCol="1">
            <a:prstTxWarp prst="textArchUp">
              <a:avLst>
                <a:gd name="adj" fmla="val 5834635"/>
              </a:avLst>
            </a:prstTxWarp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chữ t</a:t>
            </a:r>
            <a:endParaRPr kumimoji="0" lang="en-US" sz="6000" b="1" i="0" u="none" strike="noStrike" kern="1200" cap="none" spc="0" normalizeH="0" baseline="0" noProof="0" smtClean="0">
              <a:ln>
                <a:noFill/>
              </a:ln>
              <a:solidFill>
                <a:srgbClr val="6666FF"/>
              </a:solidFill>
              <a:effectLst/>
              <a:uLnTx/>
              <a:uFillTx/>
              <a:latin typeface=".VnAvant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268" name="Picture 1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52600" y="40386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9400" y="5811838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29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10500" y="34988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31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81475" y="977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3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89788" y="1231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95400" y="762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9175" y="39306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00800" y="5807075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359275" y="2967038"/>
            <a:ext cx="4254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5400" b="1" i="0" u="none" strike="noStrike" kern="1200" cap="none" spc="0" normalizeH="0" baseline="0" noProof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3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4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5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71525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6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Rectangle 7"/>
          <p:cNvSpPr/>
          <p:nvPr/>
        </p:nvSpPr>
        <p:spPr>
          <a:xfrm>
            <a:off x="3944938" y="1428750"/>
            <a:ext cx="838200" cy="5029200"/>
          </a:xfrm>
          <a:prstGeom prst="rect">
            <a:avLst/>
          </a:prstGeom>
          <a:solidFill>
            <a:srgbClr val="3333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9880" name="Rectangle 8"/>
          <p:cNvSpPr/>
          <p:nvPr/>
        </p:nvSpPr>
        <p:spPr>
          <a:xfrm>
            <a:off x="714375" y="2352675"/>
            <a:ext cx="2133600" cy="788988"/>
          </a:xfrm>
          <a:prstGeom prst="rect">
            <a:avLst/>
          </a:prstGeom>
          <a:solidFill>
            <a:srgbClr val="3333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2296" name="Text Box 10"/>
          <p:cNvSpPr txBox="1"/>
          <p:nvPr/>
        </p:nvSpPr>
        <p:spPr>
          <a:xfrm>
            <a:off x="1238250" y="296863"/>
            <a:ext cx="64770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quan sát cô ghép chữ bằng nét cơ bản. Cho trẻ đoán tên chữ cái theo kinh nghiệm của trẻ</a:t>
            </a:r>
            <a:endParaRPr sz="24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856E-6 L 0.28021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743200" y="714375"/>
            <a:ext cx="3886200" cy="55626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sz="40000" b="1" dirty="0">
                <a:solidFill>
                  <a:srgbClr val="CC0000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sz="40000" b="1" dirty="0">
              <a:solidFill>
                <a:srgbClr val="CC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13315" name="Picture 7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8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9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71525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0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3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5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71525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6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9" name="Rectangle 7"/>
          <p:cNvSpPr/>
          <p:nvPr/>
        </p:nvSpPr>
        <p:spPr>
          <a:xfrm>
            <a:off x="4191000" y="1143000"/>
            <a:ext cx="838200" cy="5029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9880" name="Rectangle 8"/>
          <p:cNvSpPr/>
          <p:nvPr/>
        </p:nvSpPr>
        <p:spPr>
          <a:xfrm>
            <a:off x="3543300" y="2030413"/>
            <a:ext cx="2133600" cy="788987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lang="vi-VN" altLang="x-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  <p:bldP spid="7988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WPS Presentation</Application>
  <PresentationFormat>On-screen Show (4:3)</PresentationFormat>
  <Paragraphs>150</Paragraphs>
  <Slides>25</Slides>
  <Notes>1</Notes>
  <HiddenSlides>0</HiddenSlides>
  <MMClips>10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Times New Roman</vt:lpstr>
      <vt:lpstr>Century Gothic</vt:lpstr>
      <vt:lpstr>.VnAvant</vt:lpstr>
      <vt:lpstr>Segoe Print</vt:lpstr>
      <vt:lpstr>Microsoft YaHei</vt:lpstr>
      <vt:lpstr>Arial Unicode MS</vt:lpstr>
      <vt:lpstr>Calibri</vt:lpstr>
      <vt:lpstr>Arial</vt:lpstr>
      <vt:lpstr>Default Design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Truong</dc:creator>
  <cp:lastModifiedBy>NDC</cp:lastModifiedBy>
  <cp:revision>271</cp:revision>
  <dcterms:created xsi:type="dcterms:W3CDTF">2008-11-21T13:51:00Z</dcterms:created>
  <dcterms:modified xsi:type="dcterms:W3CDTF">2023-11-15T09:09:15Z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BF3D734C696A4305AFFEFC350D2626FC_12</vt:lpwstr>
  </property>
  <property fmtid="{D5CDD505-2E9C-101B-9397-08002B2CF9AE}" pid="3" name="KSOProductBuildVer">
    <vt:lpwstr>2057-12.2.0.13306</vt:lpwstr>
  </property>
</Properties>
</file>