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304" r:id="rId3"/>
    <p:sldId id="306" r:id="rId4"/>
    <p:sldId id="308" r:id="rId5"/>
    <p:sldId id="315" r:id="rId6"/>
    <p:sldId id="312" r:id="rId7"/>
    <p:sldId id="310" r:id="rId8"/>
    <p:sldId id="269" r:id="rId9"/>
    <p:sldId id="275" r:id="rId10"/>
    <p:sldId id="276" r:id="rId11"/>
    <p:sldId id="277" r:id="rId12"/>
    <p:sldId id="278" r:id="rId13"/>
    <p:sldId id="281" r:id="rId14"/>
    <p:sldId id="280" r:id="rId15"/>
    <p:sldId id="282" r:id="rId16"/>
    <p:sldId id="283" r:id="rId17"/>
    <p:sldId id="284" r:id="rId18"/>
    <p:sldId id="285" r:id="rId19"/>
    <p:sldId id="286" r:id="rId20"/>
    <p:sldId id="287" r:id="rId21"/>
    <p:sldId id="292" r:id="rId22"/>
    <p:sldId id="299" r:id="rId23"/>
    <p:sldId id="313" r:id="rId24"/>
    <p:sldId id="303" r:id="rId25"/>
    <p:sldId id="301" r:id="rId26"/>
    <p:sldId id="311" r:id="rId27"/>
    <p:sldId id="31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F3A45CE-0038-45DA-95F9-ADD71A195CC3}">
          <p14:sldIdLst>
            <p14:sldId id="256"/>
            <p14:sldId id="304"/>
            <p14:sldId id="306"/>
            <p14:sldId id="308"/>
            <p14:sldId id="315"/>
          </p14:sldIdLst>
        </p14:section>
        <p14:section name="Untitled Section" id="{FF605579-C5AD-4930-A30F-5986E89D0956}">
          <p14:sldIdLst>
            <p14:sldId id="312"/>
            <p14:sldId id="310"/>
            <p14:sldId id="269"/>
            <p14:sldId id="275"/>
            <p14:sldId id="276"/>
            <p14:sldId id="277"/>
            <p14:sldId id="278"/>
            <p14:sldId id="281"/>
            <p14:sldId id="280"/>
            <p14:sldId id="282"/>
            <p14:sldId id="283"/>
            <p14:sldId id="284"/>
            <p14:sldId id="285"/>
            <p14:sldId id="286"/>
            <p14:sldId id="287"/>
            <p14:sldId id="292"/>
            <p14:sldId id="299"/>
            <p14:sldId id="313"/>
            <p14:sldId id="303"/>
            <p14:sldId id="301"/>
            <p14:sldId id="311"/>
            <p14:sldId id="31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BA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320"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F55CDB-31DF-467D-843C-6BC654E47DB5}" type="datetimeFigureOut">
              <a:rPr lang="en-US" smtClean="0"/>
              <a:pPr/>
              <a:t>13/10/2022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FC2893-EA00-4F6E-A05C-ACA5BF176F35}" type="slidenum">
              <a:rPr lang="en-US" smtClean="0"/>
              <a:pPr/>
              <a:t>‹#›</a:t>
            </a:fld>
            <a:endParaRPr lang="en-US"/>
          </a:p>
        </p:txBody>
      </p:sp>
    </p:spTree>
    <p:extLst>
      <p:ext uri="{BB962C8B-B14F-4D97-AF65-F5344CB8AC3E}">
        <p14:creationId xmlns:p14="http://schemas.microsoft.com/office/powerpoint/2010/main" val="4290265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FC2893-EA00-4F6E-A05C-ACA5BF176F35}" type="slidenum">
              <a:rPr lang="en-US" smtClean="0"/>
              <a:pPr/>
              <a:t>2</a:t>
            </a:fld>
            <a:endParaRPr lang="en-US"/>
          </a:p>
        </p:txBody>
      </p:sp>
    </p:spTree>
    <p:extLst>
      <p:ext uri="{BB962C8B-B14F-4D97-AF65-F5344CB8AC3E}">
        <p14:creationId xmlns:p14="http://schemas.microsoft.com/office/powerpoint/2010/main" val="1879730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FC2893-EA00-4F6E-A05C-ACA5BF176F35}" type="slidenum">
              <a:rPr lang="en-US" smtClean="0"/>
              <a:pPr/>
              <a:t>13</a:t>
            </a:fld>
            <a:endParaRPr lang="en-US"/>
          </a:p>
        </p:txBody>
      </p:sp>
    </p:spTree>
    <p:extLst>
      <p:ext uri="{BB962C8B-B14F-4D97-AF65-F5344CB8AC3E}">
        <p14:creationId xmlns:p14="http://schemas.microsoft.com/office/powerpoint/2010/main" val="2491902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88A634-FEAA-428A-9002-89FFA042287F}" type="datetimeFigureOut">
              <a:rPr lang="en-US" smtClean="0"/>
              <a:pPr/>
              <a:t>13/10/2022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ED059-8AE7-4EBC-9814-5D5973D4E303}" type="slidenum">
              <a:rPr lang="en-US" smtClean="0"/>
              <a:pPr/>
              <a:t>‹#›</a:t>
            </a:fld>
            <a:endParaRPr lang="en-US"/>
          </a:p>
        </p:txBody>
      </p:sp>
    </p:spTree>
    <p:extLst>
      <p:ext uri="{BB962C8B-B14F-4D97-AF65-F5344CB8AC3E}">
        <p14:creationId xmlns:p14="http://schemas.microsoft.com/office/powerpoint/2010/main" val="2398387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88A634-FEAA-428A-9002-89FFA042287F}" type="datetimeFigureOut">
              <a:rPr lang="en-US" smtClean="0"/>
              <a:pPr/>
              <a:t>13/10/2022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ED059-8AE7-4EBC-9814-5D5973D4E303}" type="slidenum">
              <a:rPr lang="en-US" smtClean="0"/>
              <a:pPr/>
              <a:t>‹#›</a:t>
            </a:fld>
            <a:endParaRPr lang="en-US"/>
          </a:p>
        </p:txBody>
      </p:sp>
    </p:spTree>
    <p:extLst>
      <p:ext uri="{BB962C8B-B14F-4D97-AF65-F5344CB8AC3E}">
        <p14:creationId xmlns:p14="http://schemas.microsoft.com/office/powerpoint/2010/main" val="648697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88A634-FEAA-428A-9002-89FFA042287F}" type="datetimeFigureOut">
              <a:rPr lang="en-US" smtClean="0"/>
              <a:pPr/>
              <a:t>13/10/2022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ED059-8AE7-4EBC-9814-5D5973D4E303}" type="slidenum">
              <a:rPr lang="en-US" smtClean="0"/>
              <a:pPr/>
              <a:t>‹#›</a:t>
            </a:fld>
            <a:endParaRPr lang="en-US"/>
          </a:p>
        </p:txBody>
      </p:sp>
    </p:spTree>
    <p:extLst>
      <p:ext uri="{BB962C8B-B14F-4D97-AF65-F5344CB8AC3E}">
        <p14:creationId xmlns:p14="http://schemas.microsoft.com/office/powerpoint/2010/main" val="3220761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88A634-FEAA-428A-9002-89FFA042287F}" type="datetimeFigureOut">
              <a:rPr lang="en-US" smtClean="0"/>
              <a:pPr/>
              <a:t>13/10/2022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ED059-8AE7-4EBC-9814-5D5973D4E303}" type="slidenum">
              <a:rPr lang="en-US" smtClean="0"/>
              <a:pPr/>
              <a:t>‹#›</a:t>
            </a:fld>
            <a:endParaRPr lang="en-US"/>
          </a:p>
        </p:txBody>
      </p:sp>
    </p:spTree>
    <p:extLst>
      <p:ext uri="{BB962C8B-B14F-4D97-AF65-F5344CB8AC3E}">
        <p14:creationId xmlns:p14="http://schemas.microsoft.com/office/powerpoint/2010/main" val="810765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88A634-FEAA-428A-9002-89FFA042287F}" type="datetimeFigureOut">
              <a:rPr lang="en-US" smtClean="0"/>
              <a:pPr/>
              <a:t>13/10/2022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ED059-8AE7-4EBC-9814-5D5973D4E303}" type="slidenum">
              <a:rPr lang="en-US" smtClean="0"/>
              <a:pPr/>
              <a:t>‹#›</a:t>
            </a:fld>
            <a:endParaRPr lang="en-US"/>
          </a:p>
        </p:txBody>
      </p:sp>
    </p:spTree>
    <p:extLst>
      <p:ext uri="{BB962C8B-B14F-4D97-AF65-F5344CB8AC3E}">
        <p14:creationId xmlns:p14="http://schemas.microsoft.com/office/powerpoint/2010/main" val="2339006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88A634-FEAA-428A-9002-89FFA042287F}" type="datetimeFigureOut">
              <a:rPr lang="en-US" smtClean="0"/>
              <a:pPr/>
              <a:t>13/10/2022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3ED059-8AE7-4EBC-9814-5D5973D4E303}" type="slidenum">
              <a:rPr lang="en-US" smtClean="0"/>
              <a:pPr/>
              <a:t>‹#›</a:t>
            </a:fld>
            <a:endParaRPr lang="en-US"/>
          </a:p>
        </p:txBody>
      </p:sp>
    </p:spTree>
    <p:extLst>
      <p:ext uri="{BB962C8B-B14F-4D97-AF65-F5344CB8AC3E}">
        <p14:creationId xmlns:p14="http://schemas.microsoft.com/office/powerpoint/2010/main" val="3869231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88A634-FEAA-428A-9002-89FFA042287F}" type="datetimeFigureOut">
              <a:rPr lang="en-US" smtClean="0"/>
              <a:pPr/>
              <a:t>13/10/2022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3ED059-8AE7-4EBC-9814-5D5973D4E303}" type="slidenum">
              <a:rPr lang="en-US" smtClean="0"/>
              <a:pPr/>
              <a:t>‹#›</a:t>
            </a:fld>
            <a:endParaRPr lang="en-US"/>
          </a:p>
        </p:txBody>
      </p:sp>
    </p:spTree>
    <p:extLst>
      <p:ext uri="{BB962C8B-B14F-4D97-AF65-F5344CB8AC3E}">
        <p14:creationId xmlns:p14="http://schemas.microsoft.com/office/powerpoint/2010/main" val="2762083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88A634-FEAA-428A-9002-89FFA042287F}" type="datetimeFigureOut">
              <a:rPr lang="en-US" smtClean="0"/>
              <a:pPr/>
              <a:t>13/10/2022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3ED059-8AE7-4EBC-9814-5D5973D4E303}" type="slidenum">
              <a:rPr lang="en-US" smtClean="0"/>
              <a:pPr/>
              <a:t>‹#›</a:t>
            </a:fld>
            <a:endParaRPr lang="en-US"/>
          </a:p>
        </p:txBody>
      </p:sp>
    </p:spTree>
    <p:extLst>
      <p:ext uri="{BB962C8B-B14F-4D97-AF65-F5344CB8AC3E}">
        <p14:creationId xmlns:p14="http://schemas.microsoft.com/office/powerpoint/2010/main" val="4133940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88A634-FEAA-428A-9002-89FFA042287F}" type="datetimeFigureOut">
              <a:rPr lang="en-US" smtClean="0"/>
              <a:pPr/>
              <a:t>13/10/2022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3ED059-8AE7-4EBC-9814-5D5973D4E303}" type="slidenum">
              <a:rPr lang="en-US" smtClean="0"/>
              <a:pPr/>
              <a:t>‹#›</a:t>
            </a:fld>
            <a:endParaRPr lang="en-US"/>
          </a:p>
        </p:txBody>
      </p:sp>
    </p:spTree>
    <p:extLst>
      <p:ext uri="{BB962C8B-B14F-4D97-AF65-F5344CB8AC3E}">
        <p14:creationId xmlns:p14="http://schemas.microsoft.com/office/powerpoint/2010/main" val="2847707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88A634-FEAA-428A-9002-89FFA042287F}" type="datetimeFigureOut">
              <a:rPr lang="en-US" smtClean="0"/>
              <a:pPr/>
              <a:t>13/10/2022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3ED059-8AE7-4EBC-9814-5D5973D4E303}" type="slidenum">
              <a:rPr lang="en-US" smtClean="0"/>
              <a:pPr/>
              <a:t>‹#›</a:t>
            </a:fld>
            <a:endParaRPr lang="en-US"/>
          </a:p>
        </p:txBody>
      </p:sp>
    </p:spTree>
    <p:extLst>
      <p:ext uri="{BB962C8B-B14F-4D97-AF65-F5344CB8AC3E}">
        <p14:creationId xmlns:p14="http://schemas.microsoft.com/office/powerpoint/2010/main" val="2775352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88A634-FEAA-428A-9002-89FFA042287F}" type="datetimeFigureOut">
              <a:rPr lang="en-US" smtClean="0"/>
              <a:pPr/>
              <a:t>13/10/2022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3ED059-8AE7-4EBC-9814-5D5973D4E303}" type="slidenum">
              <a:rPr lang="en-US" smtClean="0"/>
              <a:pPr/>
              <a:t>‹#›</a:t>
            </a:fld>
            <a:endParaRPr lang="en-US"/>
          </a:p>
        </p:txBody>
      </p:sp>
    </p:spTree>
    <p:extLst>
      <p:ext uri="{BB962C8B-B14F-4D97-AF65-F5344CB8AC3E}">
        <p14:creationId xmlns:p14="http://schemas.microsoft.com/office/powerpoint/2010/main" val="1580174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0" r="-10000" b="-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88A634-FEAA-428A-9002-89FFA042287F}" type="datetimeFigureOut">
              <a:rPr lang="en-US" smtClean="0"/>
              <a:pPr/>
              <a:t>13/10/2022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3ED059-8AE7-4EBC-9814-5D5973D4E303}" type="slidenum">
              <a:rPr lang="en-US" smtClean="0"/>
              <a:pPr/>
              <a:t>‹#›</a:t>
            </a:fld>
            <a:endParaRPr lang="en-US"/>
          </a:p>
        </p:txBody>
      </p:sp>
    </p:spTree>
    <p:extLst>
      <p:ext uri="{BB962C8B-B14F-4D97-AF65-F5344CB8AC3E}">
        <p14:creationId xmlns:p14="http://schemas.microsoft.com/office/powerpoint/2010/main" val="368259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8000" r="-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1447800"/>
          </a:xfrm>
        </p:spPr>
        <p:txBody>
          <a:bodyPr>
            <a:normAutofit/>
          </a:bodyPr>
          <a:lstStyle/>
          <a:p>
            <a:r>
              <a:rPr lang="en-US" dirty="0" err="1" smtClean="0">
                <a:solidFill>
                  <a:srgbClr val="002060"/>
                </a:solidFill>
                <a:latin typeface="Cambria" panose="02040503050406030204" pitchFamily="18" charset="0"/>
                <a:ea typeface="Cambria" panose="02040503050406030204" pitchFamily="18" charset="0"/>
              </a:rPr>
              <a:t>BÀI</a:t>
            </a:r>
            <a:r>
              <a:rPr lang="en-US" dirty="0" smtClean="0">
                <a:solidFill>
                  <a:srgbClr val="002060"/>
                </a:solidFill>
                <a:latin typeface="Cambria" panose="02040503050406030204" pitchFamily="18" charset="0"/>
                <a:ea typeface="Cambria" panose="02040503050406030204" pitchFamily="18" charset="0"/>
              </a:rPr>
              <a:t> </a:t>
            </a:r>
            <a:r>
              <a:rPr lang="en-US" dirty="0" err="1" smtClean="0">
                <a:solidFill>
                  <a:srgbClr val="002060"/>
                </a:solidFill>
                <a:latin typeface="Cambria" panose="02040503050406030204" pitchFamily="18" charset="0"/>
                <a:ea typeface="Cambria" panose="02040503050406030204" pitchFamily="18" charset="0"/>
              </a:rPr>
              <a:t>THUYẾT</a:t>
            </a:r>
            <a:r>
              <a:rPr lang="en-US" dirty="0" smtClean="0">
                <a:solidFill>
                  <a:srgbClr val="002060"/>
                </a:solidFill>
                <a:latin typeface="Cambria" panose="02040503050406030204" pitchFamily="18" charset="0"/>
                <a:ea typeface="Cambria" panose="02040503050406030204" pitchFamily="18" charset="0"/>
              </a:rPr>
              <a:t> </a:t>
            </a:r>
            <a:r>
              <a:rPr lang="en-US" dirty="0" err="1" smtClean="0">
                <a:solidFill>
                  <a:srgbClr val="002060"/>
                </a:solidFill>
                <a:latin typeface="Cambria" panose="02040503050406030204" pitchFamily="18" charset="0"/>
                <a:ea typeface="Cambria" panose="02040503050406030204" pitchFamily="18" charset="0"/>
              </a:rPr>
              <a:t>TRÌNH</a:t>
            </a:r>
            <a:r>
              <a:rPr lang="en-US" dirty="0" smtClean="0">
                <a:solidFill>
                  <a:srgbClr val="002060"/>
                </a:solidFill>
                <a:latin typeface="Cambria" panose="02040503050406030204" pitchFamily="18" charset="0"/>
                <a:ea typeface="Cambria" panose="02040503050406030204" pitchFamily="18" charset="0"/>
              </a:rPr>
              <a:t/>
            </a:r>
            <a:br>
              <a:rPr lang="en-US" dirty="0" smtClean="0">
                <a:solidFill>
                  <a:srgbClr val="002060"/>
                </a:solidFill>
                <a:latin typeface="Cambria" panose="02040503050406030204" pitchFamily="18" charset="0"/>
                <a:ea typeface="Cambria" panose="02040503050406030204" pitchFamily="18" charset="0"/>
              </a:rPr>
            </a:br>
            <a:endParaRPr lang="en-US" dirty="0">
              <a:solidFill>
                <a:srgbClr val="002060"/>
              </a:solidFill>
              <a:latin typeface="Cambria" panose="02040503050406030204" pitchFamily="18" charset="0"/>
              <a:ea typeface="Cambria" panose="02040503050406030204" pitchFamily="18" charset="0"/>
            </a:endParaRPr>
          </a:p>
        </p:txBody>
      </p:sp>
      <p:sp>
        <p:nvSpPr>
          <p:cNvPr id="3" name="Subtitle 2"/>
          <p:cNvSpPr>
            <a:spLocks noGrp="1"/>
          </p:cNvSpPr>
          <p:nvPr>
            <p:ph type="subTitle" idx="1"/>
          </p:nvPr>
        </p:nvSpPr>
        <p:spPr>
          <a:xfrm>
            <a:off x="304800" y="1676400"/>
            <a:ext cx="8382000" cy="4343400"/>
          </a:xfrm>
        </p:spPr>
        <p:txBody>
          <a:bodyPr>
            <a:normAutofit/>
          </a:bodyPr>
          <a:lstStyle/>
          <a:p>
            <a:r>
              <a:rPr lang="en-US" sz="4000" dirty="0" err="1" smtClean="0">
                <a:solidFill>
                  <a:srgbClr val="FF0000"/>
                </a:solidFill>
              </a:rPr>
              <a:t>Một</a:t>
            </a:r>
            <a:r>
              <a:rPr lang="en-US" sz="4000" dirty="0" smtClean="0">
                <a:solidFill>
                  <a:srgbClr val="FF0000"/>
                </a:solidFill>
              </a:rPr>
              <a:t> </a:t>
            </a:r>
            <a:r>
              <a:rPr lang="en-US" sz="4000" dirty="0" err="1" smtClean="0">
                <a:solidFill>
                  <a:srgbClr val="FF0000"/>
                </a:solidFill>
              </a:rPr>
              <a:t>số</a:t>
            </a:r>
            <a:r>
              <a:rPr lang="en-US" sz="4000" dirty="0" smtClean="0">
                <a:solidFill>
                  <a:srgbClr val="FF0000"/>
                </a:solidFill>
              </a:rPr>
              <a:t> </a:t>
            </a:r>
            <a:r>
              <a:rPr lang="en-US" sz="4000" dirty="0" err="1" smtClean="0">
                <a:solidFill>
                  <a:srgbClr val="FF0000"/>
                </a:solidFill>
              </a:rPr>
              <a:t>biện</a:t>
            </a:r>
            <a:r>
              <a:rPr lang="en-US" sz="4000" dirty="0" smtClean="0">
                <a:solidFill>
                  <a:srgbClr val="FF0000"/>
                </a:solidFill>
              </a:rPr>
              <a:t> </a:t>
            </a:r>
            <a:r>
              <a:rPr lang="en-US" sz="4000" dirty="0" err="1" smtClean="0">
                <a:solidFill>
                  <a:srgbClr val="FF0000"/>
                </a:solidFill>
              </a:rPr>
              <a:t>pháp</a:t>
            </a:r>
            <a:r>
              <a:rPr lang="en-US" sz="4000" dirty="0" smtClean="0">
                <a:solidFill>
                  <a:srgbClr val="FF0000"/>
                </a:solidFill>
              </a:rPr>
              <a:t> </a:t>
            </a:r>
            <a:r>
              <a:rPr lang="en-US" sz="4000" dirty="0" err="1" smtClean="0">
                <a:solidFill>
                  <a:srgbClr val="FF0000"/>
                </a:solidFill>
              </a:rPr>
              <a:t>giáo</a:t>
            </a:r>
            <a:r>
              <a:rPr lang="en-US" sz="4000" dirty="0" smtClean="0">
                <a:solidFill>
                  <a:srgbClr val="FF0000"/>
                </a:solidFill>
              </a:rPr>
              <a:t> </a:t>
            </a:r>
            <a:r>
              <a:rPr lang="en-US" sz="4000" dirty="0" err="1" smtClean="0">
                <a:solidFill>
                  <a:srgbClr val="FF0000"/>
                </a:solidFill>
              </a:rPr>
              <a:t>dục</a:t>
            </a:r>
            <a:r>
              <a:rPr lang="en-US" sz="4000" dirty="0" smtClean="0">
                <a:solidFill>
                  <a:srgbClr val="FF0000"/>
                </a:solidFill>
              </a:rPr>
              <a:t> </a:t>
            </a:r>
            <a:r>
              <a:rPr lang="en-US" sz="4000" dirty="0" err="1" smtClean="0">
                <a:solidFill>
                  <a:srgbClr val="FF0000"/>
                </a:solidFill>
              </a:rPr>
              <a:t>kỹ</a:t>
            </a:r>
            <a:r>
              <a:rPr lang="en-US" sz="4000" dirty="0" smtClean="0">
                <a:solidFill>
                  <a:srgbClr val="FF0000"/>
                </a:solidFill>
              </a:rPr>
              <a:t> </a:t>
            </a:r>
            <a:r>
              <a:rPr lang="en-US" sz="4000" dirty="0" err="1" smtClean="0">
                <a:solidFill>
                  <a:srgbClr val="FF0000"/>
                </a:solidFill>
              </a:rPr>
              <a:t>năng</a:t>
            </a:r>
            <a:r>
              <a:rPr lang="en-US" sz="4000" dirty="0" smtClean="0">
                <a:solidFill>
                  <a:srgbClr val="FF0000"/>
                </a:solidFill>
              </a:rPr>
              <a:t> </a:t>
            </a:r>
            <a:r>
              <a:rPr lang="en-US" sz="4000" dirty="0" err="1" smtClean="0">
                <a:solidFill>
                  <a:srgbClr val="FF0000"/>
                </a:solidFill>
              </a:rPr>
              <a:t>sống</a:t>
            </a:r>
            <a:r>
              <a:rPr lang="en-US" sz="4000" dirty="0" smtClean="0">
                <a:solidFill>
                  <a:srgbClr val="FF0000"/>
                </a:solidFill>
              </a:rPr>
              <a:t> </a:t>
            </a:r>
            <a:r>
              <a:rPr lang="en-US" sz="4000" dirty="0" err="1" smtClean="0">
                <a:solidFill>
                  <a:srgbClr val="FF0000"/>
                </a:solidFill>
              </a:rPr>
              <a:t>cho</a:t>
            </a:r>
            <a:r>
              <a:rPr lang="en-US" sz="4000" dirty="0" smtClean="0">
                <a:solidFill>
                  <a:srgbClr val="FF0000"/>
                </a:solidFill>
              </a:rPr>
              <a:t> </a:t>
            </a:r>
            <a:r>
              <a:rPr lang="en-US" sz="4000" dirty="0" err="1" smtClean="0">
                <a:solidFill>
                  <a:srgbClr val="FF0000"/>
                </a:solidFill>
              </a:rPr>
              <a:t>trẻ</a:t>
            </a:r>
            <a:r>
              <a:rPr lang="en-US" sz="4000" dirty="0" smtClean="0">
                <a:solidFill>
                  <a:srgbClr val="FF0000"/>
                </a:solidFill>
              </a:rPr>
              <a:t> 24 – 36 </a:t>
            </a:r>
            <a:r>
              <a:rPr lang="en-US" sz="4000" dirty="0" err="1" smtClean="0">
                <a:solidFill>
                  <a:srgbClr val="FF0000"/>
                </a:solidFill>
              </a:rPr>
              <a:t>tháng</a:t>
            </a:r>
            <a:r>
              <a:rPr lang="en-US" sz="4000" dirty="0" smtClean="0">
                <a:solidFill>
                  <a:srgbClr val="FF0000"/>
                </a:solidFill>
              </a:rPr>
              <a:t> </a:t>
            </a:r>
            <a:r>
              <a:rPr lang="en-US" sz="4000" dirty="0" err="1" smtClean="0">
                <a:solidFill>
                  <a:srgbClr val="FF0000"/>
                </a:solidFill>
              </a:rPr>
              <a:t>tuổi</a:t>
            </a:r>
            <a:endParaRPr lang="en-US" sz="4000" dirty="0" smtClean="0">
              <a:solidFill>
                <a:srgbClr val="FF0000"/>
              </a:solidFill>
            </a:endParaRPr>
          </a:p>
          <a:p>
            <a:endParaRPr lang="en-US" sz="2600" dirty="0" smtClean="0">
              <a:solidFill>
                <a:srgbClr val="0070C0"/>
              </a:solidFill>
            </a:endParaRPr>
          </a:p>
          <a:p>
            <a:r>
              <a:rPr lang="en-US" sz="2600" dirty="0">
                <a:solidFill>
                  <a:srgbClr val="0070C0"/>
                </a:solidFill>
              </a:rPr>
              <a:t> </a:t>
            </a:r>
            <a:r>
              <a:rPr lang="en-US" sz="2600" dirty="0" smtClean="0">
                <a:solidFill>
                  <a:srgbClr val="0070C0"/>
                </a:solidFill>
              </a:rPr>
              <a:t>   </a:t>
            </a:r>
            <a:r>
              <a:rPr lang="en-US" sz="3500" dirty="0" err="1" smtClean="0">
                <a:solidFill>
                  <a:schemeClr val="tx2">
                    <a:lumMod val="50000"/>
                  </a:schemeClr>
                </a:solidFill>
              </a:rPr>
              <a:t>Giáo</a:t>
            </a:r>
            <a:r>
              <a:rPr lang="en-US" sz="3500" dirty="0" smtClean="0">
                <a:solidFill>
                  <a:schemeClr val="tx2">
                    <a:lumMod val="50000"/>
                  </a:schemeClr>
                </a:solidFill>
              </a:rPr>
              <a:t> </a:t>
            </a:r>
            <a:r>
              <a:rPr lang="en-US" sz="3500" dirty="0" err="1" smtClean="0">
                <a:solidFill>
                  <a:schemeClr val="tx2">
                    <a:lumMod val="50000"/>
                  </a:schemeClr>
                </a:solidFill>
              </a:rPr>
              <a:t>viên</a:t>
            </a:r>
            <a:r>
              <a:rPr lang="en-US" sz="3500" dirty="0" smtClean="0">
                <a:solidFill>
                  <a:schemeClr val="tx2">
                    <a:lumMod val="50000"/>
                  </a:schemeClr>
                </a:solidFill>
              </a:rPr>
              <a:t>: </a:t>
            </a:r>
            <a:r>
              <a:rPr lang="en-US" sz="3500" dirty="0" err="1" smtClean="0">
                <a:solidFill>
                  <a:schemeClr val="tx2">
                    <a:lumMod val="50000"/>
                  </a:schemeClr>
                </a:solidFill>
              </a:rPr>
              <a:t>Ph</a:t>
            </a:r>
            <a:r>
              <a:rPr lang="vi-VN" sz="3500" dirty="0" smtClean="0">
                <a:solidFill>
                  <a:schemeClr val="tx2">
                    <a:lumMod val="50000"/>
                  </a:schemeClr>
                </a:solidFill>
              </a:rPr>
              <a:t>ạm Thị Huế</a:t>
            </a:r>
            <a:endParaRPr lang="en-US" sz="3500" dirty="0" smtClean="0">
              <a:solidFill>
                <a:schemeClr val="tx2">
                  <a:lumMod val="50000"/>
                </a:schemeClr>
              </a:solidFill>
            </a:endParaRPr>
          </a:p>
          <a:p>
            <a:pPr algn="l"/>
            <a:r>
              <a:rPr lang="en-US" sz="3500" dirty="0">
                <a:solidFill>
                  <a:schemeClr val="tx2">
                    <a:lumMod val="50000"/>
                  </a:schemeClr>
                </a:solidFill>
              </a:rPr>
              <a:t> </a:t>
            </a:r>
            <a:r>
              <a:rPr lang="en-US" sz="3500" dirty="0" smtClean="0">
                <a:solidFill>
                  <a:schemeClr val="tx2">
                    <a:lumMod val="50000"/>
                  </a:schemeClr>
                </a:solidFill>
              </a:rPr>
              <a:t>                  </a:t>
            </a:r>
            <a:r>
              <a:rPr lang="en-US" sz="3500" dirty="0" err="1" smtClean="0">
                <a:solidFill>
                  <a:schemeClr val="tx2">
                    <a:lumMod val="50000"/>
                  </a:schemeClr>
                </a:solidFill>
              </a:rPr>
              <a:t>Lớp</a:t>
            </a:r>
            <a:r>
              <a:rPr lang="en-US" sz="3500" dirty="0" smtClean="0">
                <a:solidFill>
                  <a:schemeClr val="tx2">
                    <a:lumMod val="50000"/>
                  </a:schemeClr>
                </a:solidFill>
              </a:rPr>
              <a:t>       :</a:t>
            </a:r>
            <a:r>
              <a:rPr lang="vi-VN" sz="3500" dirty="0" smtClean="0">
                <a:solidFill>
                  <a:schemeClr val="tx2">
                    <a:lumMod val="50000"/>
                  </a:schemeClr>
                </a:solidFill>
              </a:rPr>
              <a:t> Cơm thường B</a:t>
            </a:r>
            <a:endParaRPr lang="en-US" sz="3500" dirty="0" smtClean="0">
              <a:solidFill>
                <a:schemeClr val="tx2">
                  <a:lumMod val="50000"/>
                </a:schemeClr>
              </a:solidFill>
            </a:endParaRPr>
          </a:p>
          <a:p>
            <a:endParaRPr lang="en-US" sz="3000" dirty="0">
              <a:solidFill>
                <a:schemeClr val="tx2">
                  <a:lumMod val="50000"/>
                </a:schemeClr>
              </a:solidFill>
            </a:endParaRPr>
          </a:p>
          <a:p>
            <a:r>
              <a:rPr lang="en-US" sz="3000" dirty="0" smtClean="0">
                <a:solidFill>
                  <a:srgbClr val="7030A0"/>
                </a:solidFill>
              </a:rPr>
              <a:t> </a:t>
            </a:r>
            <a:r>
              <a:rPr lang="en-US" sz="3000" dirty="0" err="1" smtClean="0">
                <a:solidFill>
                  <a:srgbClr val="7030A0"/>
                </a:solidFill>
              </a:rPr>
              <a:t>Năm</a:t>
            </a:r>
            <a:r>
              <a:rPr lang="en-US" sz="3000" dirty="0" smtClean="0">
                <a:solidFill>
                  <a:srgbClr val="7030A0"/>
                </a:solidFill>
              </a:rPr>
              <a:t> </a:t>
            </a:r>
            <a:r>
              <a:rPr lang="en-US" sz="3000" dirty="0" err="1" smtClean="0">
                <a:solidFill>
                  <a:srgbClr val="7030A0"/>
                </a:solidFill>
              </a:rPr>
              <a:t>học</a:t>
            </a:r>
            <a:r>
              <a:rPr lang="en-US" sz="3000" dirty="0" smtClean="0">
                <a:solidFill>
                  <a:srgbClr val="7030A0"/>
                </a:solidFill>
              </a:rPr>
              <a:t> :</a:t>
            </a:r>
            <a:r>
              <a:rPr lang="vi-VN" sz="3000" dirty="0" smtClean="0">
                <a:solidFill>
                  <a:srgbClr val="7030A0"/>
                </a:solidFill>
              </a:rPr>
              <a:t> 2022- 2023</a:t>
            </a:r>
            <a:endParaRPr lang="en-US" dirty="0">
              <a:solidFill>
                <a:srgbClr val="7030A0"/>
              </a:solidFill>
            </a:endParaRPr>
          </a:p>
        </p:txBody>
      </p:sp>
    </p:spTree>
    <p:extLst>
      <p:ext uri="{BB962C8B-B14F-4D97-AF65-F5344CB8AC3E}">
        <p14:creationId xmlns:p14="http://schemas.microsoft.com/office/powerpoint/2010/main" val="203701183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3"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4"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5" dur="1000"/>
                                        <p:tgtEl>
                                          <p:spTgt spid="3">
                                            <p:txEl>
                                              <p:pRg st="2" end="2"/>
                                            </p:txEl>
                                          </p:spTgt>
                                        </p:tgtEl>
                                      </p:cBhvr>
                                    </p:animEffect>
                                  </p:childTnLst>
                                </p:cTn>
                              </p:par>
                              <p:par>
                                <p:cTn id="36" presetID="31" presetClass="entr" presetSubtype="0" fill="hold" nodeType="with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p:cTn id="38"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1" dur="1000"/>
                                        <p:tgtEl>
                                          <p:spTgt spid="3">
                                            <p:txEl>
                                              <p:pRg st="3" end="3"/>
                                            </p:txEl>
                                          </p:spTgt>
                                        </p:tgtEl>
                                      </p:cBhvr>
                                    </p:animEffect>
                                  </p:childTnLst>
                                </p:cTn>
                              </p:par>
                              <p:par>
                                <p:cTn id="42" presetID="31" presetClass="entr" presetSubtype="0" fill="hold" nodeType="with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p:cTn id="44"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6"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7"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smtClean="0">
                <a:solidFill>
                  <a:srgbClr val="FF0000"/>
                </a:solidFill>
              </a:rPr>
              <a:t>Biện</a:t>
            </a:r>
            <a:r>
              <a:rPr lang="en-US" sz="3200" dirty="0" smtClean="0">
                <a:solidFill>
                  <a:srgbClr val="FF0000"/>
                </a:solidFill>
              </a:rPr>
              <a:t> </a:t>
            </a:r>
            <a:r>
              <a:rPr lang="en-US" sz="3200" dirty="0" err="1" smtClean="0">
                <a:solidFill>
                  <a:srgbClr val="FF0000"/>
                </a:solidFill>
              </a:rPr>
              <a:t>pháp</a:t>
            </a:r>
            <a:r>
              <a:rPr lang="en-US" sz="3200" dirty="0" smtClean="0">
                <a:solidFill>
                  <a:srgbClr val="FF0000"/>
                </a:solidFill>
              </a:rPr>
              <a:t> </a:t>
            </a:r>
            <a:r>
              <a:rPr lang="en-US" sz="3200" dirty="0">
                <a:solidFill>
                  <a:srgbClr val="FF0000"/>
                </a:solidFill>
              </a:rPr>
              <a:t>2</a:t>
            </a:r>
            <a:r>
              <a:rPr lang="en-US" sz="3200" dirty="0" smtClean="0">
                <a:solidFill>
                  <a:srgbClr val="FF0000"/>
                </a:solidFill>
              </a:rPr>
              <a:t>: </a:t>
            </a:r>
            <a:r>
              <a:rPr lang="pt-BR" sz="3200" b="1" dirty="0">
                <a:solidFill>
                  <a:srgbClr val="FF0000"/>
                </a:solidFill>
              </a:rPr>
              <a:t>Nâng cao bồi dưỡng kiến thức về kỹ năng sống cho bản thân  </a:t>
            </a:r>
            <a:endParaRPr lang="vi-VN" sz="3200" dirty="0">
              <a:solidFill>
                <a:srgbClr val="FF0000"/>
              </a:solidFill>
            </a:endParaRPr>
          </a:p>
        </p:txBody>
      </p:sp>
      <p:sp>
        <p:nvSpPr>
          <p:cNvPr id="3" name="Content Placeholder 2"/>
          <p:cNvSpPr>
            <a:spLocks noGrp="1"/>
          </p:cNvSpPr>
          <p:nvPr>
            <p:ph idx="1"/>
          </p:nvPr>
        </p:nvSpPr>
        <p:spPr>
          <a:noFill/>
        </p:spPr>
        <p:txBody>
          <a:bodyPr>
            <a:normAutofit/>
          </a:bodyPr>
          <a:lstStyle/>
          <a:p>
            <a:pPr marL="0" indent="0">
              <a:buNone/>
            </a:pPr>
            <a:r>
              <a:rPr lang="nl-NL" dirty="0" smtClean="0"/>
              <a:t>  </a:t>
            </a:r>
            <a:r>
              <a:rPr lang="pt-BR" sz="2400" dirty="0">
                <a:latin typeface="+mj-lt"/>
              </a:rPr>
              <a:t>Bản thân tôi luôn ý thức sâu sắc vai trò quan trọng của các chuẩn mực đạo đức, của kĩ năng sống trong đời sống cũng như công việc. Một người giáo viên có kĩ năng sống tốt thì sẽ có khả năng làm chủ bản thân, ứng xử phù hợp với những người khác và với xã hội. Do đó tôi cũng luôn muốn cho những học trò nhỏ của mình có được những hành trang, những thấu hiểu về các chuẩn mực đạo đức, những kiến thức, hành vi phù hợp với cuộc sống. Vì vậy, để giúp trẻ 24-36 tháng tuổi lớp tôi có được những kỹ năng sống cơ bản đó thì sự nhiệt tình, sáng tạo và yêu nghề đòi hỏi tôi phải không ngừng đọc và nghiên cứu kỹ chương trình chăm sóc và giáo dục trẻ mầm non 24-36 tháng tuổi như:</a:t>
            </a:r>
            <a:endParaRPr lang="vi-VN" sz="2400" dirty="0">
              <a:latin typeface="+mj-lt"/>
            </a:endParaRPr>
          </a:p>
          <a:p>
            <a:endParaRPr lang="en-US" dirty="0"/>
          </a:p>
        </p:txBody>
      </p:sp>
    </p:spTree>
    <p:extLst>
      <p:ext uri="{BB962C8B-B14F-4D97-AF65-F5344CB8AC3E}">
        <p14:creationId xmlns:p14="http://schemas.microsoft.com/office/powerpoint/2010/main" val="217945031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5821363"/>
          </a:xfrm>
        </p:spPr>
        <p:txBody>
          <a:bodyPr>
            <a:normAutofit/>
          </a:bodyPr>
          <a:lstStyle/>
          <a:p>
            <a:pPr marL="0" indent="0">
              <a:buNone/>
            </a:pPr>
            <a:r>
              <a:rPr lang="pt-BR" sz="2400" dirty="0"/>
              <a:t> - Tham gia các đợt kiến tập và các chương trình chuyên đề do phòng tổ chức.</a:t>
            </a:r>
            <a:endParaRPr lang="vi-VN" sz="2400" dirty="0"/>
          </a:p>
          <a:p>
            <a:pPr marL="0" indent="0">
              <a:buNone/>
            </a:pPr>
            <a:r>
              <a:rPr lang="pt-BR" sz="2400" dirty="0"/>
              <a:t>   - Tìm đọc tham khảo biện pháp dạy kỹ năng sống cho trẻ trên mạng xã hội, sách báo, tạp chí mầm non.</a:t>
            </a:r>
            <a:endParaRPr lang="vi-VN" sz="2400" dirty="0"/>
          </a:p>
          <a:p>
            <a:pPr marL="0" indent="0">
              <a:buNone/>
            </a:pPr>
            <a:r>
              <a:rPr lang="pt-BR" sz="2400" dirty="0"/>
              <a:t>    + Sách hướng dẫn các hoạt động phát triển ngôn ngữ và giao tiếp cho trẻ mầm non theo bộ chuẩn phát triển trẻ 24-36 tháng tuổi. </a:t>
            </a:r>
            <a:endParaRPr lang="vi-VN" sz="2400" dirty="0"/>
          </a:p>
          <a:p>
            <a:pPr marL="0" indent="0">
              <a:buNone/>
            </a:pPr>
            <a:r>
              <a:rPr lang="pt-BR" sz="2400" dirty="0"/>
              <a:t>    + Sách giáo dục giá trị sống và kỹ năng sống cho trẻ mầm non{ nhà xuất bản đại học quốc gia}.</a:t>
            </a:r>
            <a:endParaRPr lang="vi-VN" sz="2400" dirty="0"/>
          </a:p>
          <a:p>
            <a:pPr marL="0" indent="0">
              <a:buNone/>
            </a:pPr>
            <a:r>
              <a:rPr lang="pt-BR" sz="2400" dirty="0"/>
              <a:t>    + Sách bé thực hành các tình huống giáo dục kỹ năng sống dành cho trẻ nhà trẻ. </a:t>
            </a:r>
            <a:endParaRPr lang="vi-VN" sz="2400" dirty="0"/>
          </a:p>
          <a:p>
            <a:pPr marL="0" indent="0">
              <a:buNone/>
            </a:pPr>
            <a:r>
              <a:rPr lang="pt-BR" sz="2400" dirty="0"/>
              <a:t>    + Xem các chương trình truyền hình như quà tặng cuộc sống, cuộc sống quanh ta trên các kênh truyền  hình như VTV3 vào tối chủ nhật hàng tuần, xem trên báo mạng….</a:t>
            </a:r>
            <a:endParaRPr lang="en-US" sz="2400" dirty="0"/>
          </a:p>
        </p:txBody>
      </p:sp>
    </p:spTree>
    <p:extLst>
      <p:ext uri="{BB962C8B-B14F-4D97-AF65-F5344CB8AC3E}">
        <p14:creationId xmlns:p14="http://schemas.microsoft.com/office/powerpoint/2010/main" val="37627415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bwMode="auto">
          <a:xfrm>
            <a:off x="609600" y="322918"/>
            <a:ext cx="8077200"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br>
              <a:rPr kumimoji="0" lang="nl-NL"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lang="nl-NL" sz="1400" dirty="0">
                <a:latin typeface="Arial" pitchFamily="34" charset="0"/>
                <a:ea typeface="Times New Roman" pitchFamily="18" charset="0"/>
                <a:cs typeface="Arial" pitchFamily="34" charset="0"/>
              </a:rPr>
              <a:t/>
            </a:r>
            <a:br>
              <a:rPr lang="nl-NL" sz="1400" dirty="0">
                <a:latin typeface="Arial" pitchFamily="34" charset="0"/>
                <a:ea typeface="Times New Roman" pitchFamily="18" charset="0"/>
                <a:cs typeface="Arial" pitchFamily="34" charset="0"/>
              </a:rPr>
            </a:br>
            <a:r>
              <a:rPr lang="nl-NL" sz="1400" dirty="0" smtClean="0">
                <a:latin typeface="Arial" pitchFamily="34" charset="0"/>
                <a:ea typeface="Times New Roman" pitchFamily="18" charset="0"/>
                <a:cs typeface="Arial" pitchFamily="34" charset="0"/>
              </a:rPr>
              <a:t/>
            </a:r>
            <a:br>
              <a:rPr lang="nl-NL" sz="1400" dirty="0" smtClean="0">
                <a:latin typeface="Arial" pitchFamily="34" charset="0"/>
                <a:ea typeface="Times New Roman" pitchFamily="18" charset="0"/>
                <a:cs typeface="Arial" pitchFamily="34" charset="0"/>
              </a:rPr>
            </a:br>
            <a:endParaRPr kumimoji="0" lang="nl-NL"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Content Placeholder 1"/>
          <p:cNvSpPr>
            <a:spLocks noGrp="1"/>
          </p:cNvSpPr>
          <p:nvPr>
            <p:ph idx="1"/>
          </p:nvPr>
        </p:nvSpPr>
        <p:spPr>
          <a:xfrm>
            <a:off x="1219200" y="1600200"/>
            <a:ext cx="7924800" cy="4525963"/>
          </a:xfrm>
        </p:spPr>
        <p:txBody>
          <a:bodyPr>
            <a:normAutofit fontScale="77500" lnSpcReduction="20000"/>
          </a:bodyPr>
          <a:lstStyle/>
          <a:p>
            <a:pPr marL="0" indent="0">
              <a:buNone/>
            </a:pPr>
            <a:r>
              <a:rPr lang="pt-BR" dirty="0" smtClean="0"/>
              <a:t>Trong </a:t>
            </a:r>
            <a:r>
              <a:rPr lang="pt-BR" dirty="0"/>
              <a:t>hoạt động vui chơi trẻ có thể tích lũy được kinh nghiệm, kỹ năng sống đó là qua giờ hoạt động vui chơi của trẻ, trẻ được chơi ở các góc chơi, trẻ đang được nhập vai trẻ đang được học làm giống như người lớn thông qua các góc chơi. Bế em, bán hàng, nấu ăn, góc vận động, góc sách chuyện, hoạt động với đồ vật...Các góc chơi đều cung cấp cho trẻ những kỹ năng sống</a:t>
            </a:r>
            <a:r>
              <a:rPr lang="pt-BR" dirty="0" smtClean="0"/>
              <a:t>.</a:t>
            </a:r>
            <a:endParaRPr lang="en-US" dirty="0"/>
          </a:p>
          <a:p>
            <a:pPr marL="0" indent="0">
              <a:buNone/>
            </a:pPr>
            <a:r>
              <a:rPr lang="pt-BR" dirty="0" smtClean="0"/>
              <a:t> </a:t>
            </a:r>
            <a:r>
              <a:rPr lang="pt-BR" dirty="0"/>
              <a:t>Vì vậy tôi luôn uốn nắn và sửa sai ngay cho trẻ trong khi chơi đặc biệt qua các trò chơi ở góc phân vai.</a:t>
            </a:r>
            <a:endParaRPr lang="vi-VN" dirty="0"/>
          </a:p>
          <a:p>
            <a:pPr marL="0" indent="0">
              <a:buNone/>
            </a:pPr>
            <a:r>
              <a:rPr lang="pt-BR" dirty="0"/>
              <a:t>VD: Ở trò chơi bế em, thì thông qua cách đóng vai thì trẻ học được các kỹ năng như giao tiếp, ứng xử, biết cách xưng hô, thể hiện tình cảm, biết quan tâm đến mọi người như bế em, cho em búp bê ăn, cho em ngủ, tắm và thay quần áo cho em</a:t>
            </a:r>
            <a:endParaRPr lang="vi-VN" dirty="0"/>
          </a:p>
          <a:p>
            <a:endParaRPr lang="vi-VN" dirty="0"/>
          </a:p>
        </p:txBody>
      </p:sp>
      <p:sp>
        <p:nvSpPr>
          <p:cNvPr id="3" name="Rectangle 2"/>
          <p:cNvSpPr/>
          <p:nvPr/>
        </p:nvSpPr>
        <p:spPr>
          <a:xfrm>
            <a:off x="1066800" y="322918"/>
            <a:ext cx="7620000" cy="1077218"/>
          </a:xfrm>
          <a:prstGeom prst="rect">
            <a:avLst/>
          </a:prstGeom>
        </p:spPr>
        <p:txBody>
          <a:bodyPr wrap="square">
            <a:spAutoFit/>
          </a:bodyPr>
          <a:lstStyle/>
          <a:p>
            <a:pPr algn="ctr"/>
            <a:r>
              <a:rPr lang="en-US" sz="3200" dirty="0" err="1">
                <a:solidFill>
                  <a:srgbClr val="FF0000"/>
                </a:solidFill>
              </a:rPr>
              <a:t>Biện</a:t>
            </a:r>
            <a:r>
              <a:rPr lang="en-US" sz="3200" dirty="0">
                <a:solidFill>
                  <a:srgbClr val="FF0000"/>
                </a:solidFill>
              </a:rPr>
              <a:t> </a:t>
            </a:r>
            <a:r>
              <a:rPr lang="en-US" sz="3200" dirty="0" err="1">
                <a:solidFill>
                  <a:srgbClr val="FF0000"/>
                </a:solidFill>
              </a:rPr>
              <a:t>pháp</a:t>
            </a:r>
            <a:r>
              <a:rPr lang="en-US" sz="3200" dirty="0">
                <a:solidFill>
                  <a:srgbClr val="FF0000"/>
                </a:solidFill>
              </a:rPr>
              <a:t> </a:t>
            </a:r>
            <a:r>
              <a:rPr lang="en-US" sz="3200" dirty="0" smtClean="0">
                <a:solidFill>
                  <a:srgbClr val="FF0000"/>
                </a:solidFill>
              </a:rPr>
              <a:t>3: </a:t>
            </a:r>
            <a:r>
              <a:rPr lang="pt-BR" sz="3200" b="1" i="1" dirty="0">
                <a:solidFill>
                  <a:srgbClr val="FF0000"/>
                </a:solidFill>
              </a:rPr>
              <a:t>Dạy kỹ năng sống cho trẻ thông qua các hoạt động.</a:t>
            </a:r>
            <a:endParaRPr lang="vi-VN" sz="3200" dirty="0">
              <a:solidFill>
                <a:srgbClr val="FF0000"/>
              </a:solidFill>
            </a:endParaRPr>
          </a:p>
        </p:txBody>
      </p:sp>
      <p:sp>
        <p:nvSpPr>
          <p:cNvPr id="6" name="Rounded Rectangular Callout 5"/>
          <p:cNvSpPr/>
          <p:nvPr/>
        </p:nvSpPr>
        <p:spPr>
          <a:xfrm>
            <a:off x="152400" y="1569422"/>
            <a:ext cx="1066800" cy="4012372"/>
          </a:xfrm>
          <a:prstGeom prst="wedgeRoundRectCallou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dirty="0" err="1" smtClean="0"/>
              <a:t>HOẠT</a:t>
            </a:r>
            <a:r>
              <a:rPr lang="en-US" sz="2000" dirty="0" smtClean="0"/>
              <a:t> </a:t>
            </a:r>
            <a:r>
              <a:rPr lang="en-US" sz="2000" dirty="0" err="1" smtClean="0"/>
              <a:t>ĐỘNG</a:t>
            </a:r>
            <a:r>
              <a:rPr lang="en-US" sz="2000" dirty="0" smtClean="0"/>
              <a:t> </a:t>
            </a:r>
            <a:r>
              <a:rPr lang="en-US" sz="2000" dirty="0" err="1" smtClean="0"/>
              <a:t>VUI</a:t>
            </a:r>
            <a:r>
              <a:rPr lang="en-US" sz="2000" dirty="0" smtClean="0"/>
              <a:t> </a:t>
            </a:r>
            <a:r>
              <a:rPr lang="en-US" sz="2000" dirty="0" err="1" smtClean="0"/>
              <a:t>CHƠI</a:t>
            </a:r>
            <a:endParaRPr lang="vi-VN" sz="2000" dirty="0"/>
          </a:p>
        </p:txBody>
      </p:sp>
    </p:spTree>
    <p:extLst>
      <p:ext uri="{BB962C8B-B14F-4D97-AF65-F5344CB8AC3E}">
        <p14:creationId xmlns:p14="http://schemas.microsoft.com/office/powerpoint/2010/main" val="342246699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b="-3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763000" cy="914400"/>
          </a:xfrm>
        </p:spPr>
        <p:txBody>
          <a:bodyPr>
            <a:noAutofit/>
          </a:bodyPr>
          <a:lstStyle/>
          <a:p>
            <a:endParaRPr lang="en-US" sz="3200" dirty="0">
              <a:solidFill>
                <a:srgbClr val="FF0000"/>
              </a:solidFill>
            </a:endParaRPr>
          </a:p>
        </p:txBody>
      </p:sp>
      <p:sp>
        <p:nvSpPr>
          <p:cNvPr id="3" name="Content Placeholder 2"/>
          <p:cNvSpPr>
            <a:spLocks noGrp="1"/>
          </p:cNvSpPr>
          <p:nvPr>
            <p:ph idx="1"/>
          </p:nvPr>
        </p:nvSpPr>
        <p:spPr>
          <a:xfrm>
            <a:off x="152400" y="1066800"/>
            <a:ext cx="8839200" cy="5715000"/>
          </a:xfrm>
        </p:spPr>
        <p:txBody>
          <a:bodyPr>
            <a:normAutofit/>
          </a:bodyPr>
          <a:lstStyle/>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r>
              <a:rPr lang="en-US" sz="1800" dirty="0"/>
              <a:t> </a:t>
            </a:r>
            <a:endParaRPr lang="en-US" sz="1800" dirty="0" smtClean="0"/>
          </a:p>
          <a:p>
            <a:pPr marL="0" indent="0">
              <a:buNone/>
            </a:pPr>
            <a:r>
              <a:rPr lang="en-US" sz="1800" dirty="0"/>
              <a:t> </a:t>
            </a:r>
            <a:r>
              <a:rPr lang="en-US" sz="1800" dirty="0" smtClean="0"/>
              <a:t>         </a:t>
            </a:r>
            <a:r>
              <a:rPr lang="en-US" sz="1800" dirty="0" smtClean="0">
                <a:solidFill>
                  <a:srgbClr val="FF0000"/>
                </a:solidFill>
              </a:rPr>
              <a:t>             </a:t>
            </a:r>
          </a:p>
          <a:p>
            <a:pPr marL="0" indent="0">
              <a:buNone/>
            </a:pPr>
            <a:r>
              <a:rPr lang="en-US" sz="1800" dirty="0">
                <a:solidFill>
                  <a:srgbClr val="FF0000"/>
                </a:solidFill>
              </a:rPr>
              <a:t> </a:t>
            </a:r>
            <a:r>
              <a:rPr lang="en-US" sz="1800" dirty="0" smtClean="0">
                <a:solidFill>
                  <a:srgbClr val="FF0000"/>
                </a:solidFill>
              </a:rPr>
              <a:t>                                                  </a:t>
            </a:r>
            <a:r>
              <a:rPr lang="en-US" sz="1800" dirty="0" err="1" smtClean="0">
                <a:solidFill>
                  <a:srgbClr val="FF0000"/>
                </a:solidFill>
              </a:rPr>
              <a:t>Hình</a:t>
            </a:r>
            <a:r>
              <a:rPr lang="en-US" sz="1800" dirty="0" smtClean="0">
                <a:solidFill>
                  <a:srgbClr val="FF0000"/>
                </a:solidFill>
              </a:rPr>
              <a:t> </a:t>
            </a:r>
            <a:r>
              <a:rPr lang="en-US" sz="1800" dirty="0" err="1" smtClean="0">
                <a:solidFill>
                  <a:srgbClr val="FF0000"/>
                </a:solidFill>
              </a:rPr>
              <a:t>ảnh</a:t>
            </a:r>
            <a:r>
              <a:rPr lang="en-US" sz="1800" dirty="0" smtClean="0">
                <a:solidFill>
                  <a:srgbClr val="FF0000"/>
                </a:solidFill>
              </a:rPr>
              <a:t> </a:t>
            </a:r>
            <a:r>
              <a:rPr lang="en-US" sz="1800" dirty="0" err="1" smtClean="0">
                <a:solidFill>
                  <a:srgbClr val="FF0000"/>
                </a:solidFill>
              </a:rPr>
              <a:t>trẻ</a:t>
            </a:r>
            <a:r>
              <a:rPr lang="en-US" sz="1800" dirty="0" smtClean="0">
                <a:solidFill>
                  <a:srgbClr val="FF0000"/>
                </a:solidFill>
              </a:rPr>
              <a:t> </a:t>
            </a:r>
            <a:r>
              <a:rPr lang="en-US" sz="1800" dirty="0" err="1" smtClean="0">
                <a:solidFill>
                  <a:srgbClr val="FF0000"/>
                </a:solidFill>
              </a:rPr>
              <a:t>quan</a:t>
            </a:r>
            <a:r>
              <a:rPr lang="en-US" sz="1800" dirty="0" smtClean="0">
                <a:solidFill>
                  <a:srgbClr val="FF0000"/>
                </a:solidFill>
              </a:rPr>
              <a:t> </a:t>
            </a:r>
            <a:r>
              <a:rPr lang="en-US" sz="1800" dirty="0" err="1" smtClean="0">
                <a:solidFill>
                  <a:srgbClr val="FF0000"/>
                </a:solidFill>
              </a:rPr>
              <a:t>sát</a:t>
            </a:r>
            <a:r>
              <a:rPr lang="en-US" sz="1800" dirty="0" smtClean="0">
                <a:solidFill>
                  <a:srgbClr val="FF0000"/>
                </a:solidFill>
              </a:rPr>
              <a:t> </a:t>
            </a:r>
            <a:r>
              <a:rPr lang="en-US" sz="1800" dirty="0" err="1" smtClean="0">
                <a:solidFill>
                  <a:srgbClr val="FF0000"/>
                </a:solidFill>
              </a:rPr>
              <a:t>vườn</a:t>
            </a:r>
            <a:r>
              <a:rPr lang="en-US" sz="1800" dirty="0" smtClean="0">
                <a:solidFill>
                  <a:srgbClr val="FF0000"/>
                </a:solidFill>
              </a:rPr>
              <a:t> </a:t>
            </a:r>
            <a:r>
              <a:rPr lang="en-US" sz="1800" dirty="0" err="1" smtClean="0">
                <a:solidFill>
                  <a:srgbClr val="FF0000"/>
                </a:solidFill>
              </a:rPr>
              <a:t>rau</a:t>
            </a:r>
            <a:endParaRPr lang="en-US" sz="1800" dirty="0">
              <a:solidFill>
                <a:srgbClr val="FF0000"/>
              </a:solidFill>
            </a:endParaRPr>
          </a:p>
          <a:p>
            <a:endParaRPr lang="en-US" sz="18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81000"/>
            <a:ext cx="9144000" cy="5257800"/>
          </a:xfrm>
          <a:prstGeom prst="rect">
            <a:avLst/>
          </a:prstGeom>
        </p:spPr>
      </p:pic>
    </p:spTree>
    <p:extLst>
      <p:ext uri="{BB962C8B-B14F-4D97-AF65-F5344CB8AC3E}">
        <p14:creationId xmlns:p14="http://schemas.microsoft.com/office/powerpoint/2010/main" val="333895797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2" end="12"/>
                                            </p:txEl>
                                          </p:spTgt>
                                        </p:tgtEl>
                                        <p:attrNameLst>
                                          <p:attrName>style.visibility</p:attrName>
                                        </p:attrNameLst>
                                      </p:cBhvr>
                                      <p:to>
                                        <p:strVal val="visible"/>
                                      </p:to>
                                    </p:set>
                                    <p:animEffect transition="in" filter="circle(in)">
                                      <p:cBhvr>
                                        <p:cTn id="12"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786719" y="846138"/>
            <a:ext cx="7128681" cy="5257800"/>
          </a:xfrm>
        </p:spPr>
        <p:txBody>
          <a:bodyPr>
            <a:normAutofit fontScale="85000" lnSpcReduction="10000"/>
          </a:bodyPr>
          <a:lstStyle/>
          <a:p>
            <a:pPr marL="0" indent="0">
              <a:buNone/>
            </a:pPr>
            <a:r>
              <a:rPr lang="pt-BR" dirty="0"/>
              <a:t>Giáo viên tạo hứng thú kể cho trẻ những câu chuyện hay, thực tế hay những câu chuyện cổ tích cho trẻ mọi lúc mọi nơi như giờ hoạt động vui chơi, hoạt động chiều, hoạt động góc, qua đó rèn luyện đạo đức cho trẻ, dạy trẻ biết yêu thương bạn bè, biết quan tâm tới mọi người xung quanh .Có thể kết hợp kể chuyện theo tranh, rối để tạo nên sự thích thú cho trẻ </a:t>
            </a:r>
            <a:endParaRPr lang="vi-VN" dirty="0"/>
          </a:p>
          <a:p>
            <a:pPr marL="0" indent="0">
              <a:buNone/>
            </a:pPr>
            <a:r>
              <a:rPr lang="pt-BR" dirty="0"/>
              <a:t>Ví dụ: Cô kể câu chuyện “ Thỏ ngoan”: Cô sẽ đưa ra câu hỏi gợi mở.</a:t>
            </a:r>
            <a:endParaRPr lang="vi-VN" dirty="0"/>
          </a:p>
          <a:p>
            <a:pPr marL="0" indent="0">
              <a:buNone/>
            </a:pPr>
            <a:r>
              <a:rPr lang="pt-BR" dirty="0"/>
              <a:t>=&gt; Qua câu chuyện giáo dục trẻ biết quan tâm giúp đỡ chia sẽ với những người thân trong gia đình và xung quanh mình.</a:t>
            </a:r>
            <a:endParaRPr lang="vi-VN" dirty="0"/>
          </a:p>
          <a:p>
            <a:pPr marL="0" indent="0">
              <a:buNone/>
            </a:pPr>
            <a:endParaRPr lang="en-US" dirty="0"/>
          </a:p>
        </p:txBody>
      </p:sp>
      <p:sp>
        <p:nvSpPr>
          <p:cNvPr id="4" name="Rounded Rectangular Callout 3"/>
          <p:cNvSpPr/>
          <p:nvPr/>
        </p:nvSpPr>
        <p:spPr>
          <a:xfrm>
            <a:off x="457200" y="846138"/>
            <a:ext cx="1295400" cy="502126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t>THÔNG</a:t>
            </a:r>
            <a:r>
              <a:rPr lang="en-US" sz="2400" dirty="0" smtClean="0"/>
              <a:t> QUA </a:t>
            </a:r>
            <a:r>
              <a:rPr lang="en-US" sz="2400" dirty="0" err="1" smtClean="0"/>
              <a:t>TÁC</a:t>
            </a:r>
            <a:r>
              <a:rPr lang="en-US" sz="2400" dirty="0" smtClean="0"/>
              <a:t> </a:t>
            </a:r>
            <a:r>
              <a:rPr lang="en-US" sz="2400" dirty="0" err="1" smtClean="0"/>
              <a:t>PHẨM</a:t>
            </a:r>
            <a:r>
              <a:rPr lang="en-US" sz="2400" dirty="0" smtClean="0"/>
              <a:t> </a:t>
            </a:r>
            <a:r>
              <a:rPr lang="en-US" sz="2400" dirty="0" err="1" smtClean="0"/>
              <a:t>VĂN</a:t>
            </a:r>
            <a:r>
              <a:rPr lang="en-US" sz="2400" dirty="0" smtClean="0"/>
              <a:t> </a:t>
            </a:r>
            <a:r>
              <a:rPr lang="en-US" sz="2400" dirty="0" err="1" smtClean="0"/>
              <a:t>HỌC</a:t>
            </a:r>
            <a:endParaRPr lang="vi-VN" sz="2400" dirty="0"/>
          </a:p>
        </p:txBody>
      </p:sp>
    </p:spTree>
    <p:extLst>
      <p:ext uri="{BB962C8B-B14F-4D97-AF65-F5344CB8AC3E}">
        <p14:creationId xmlns:p14="http://schemas.microsoft.com/office/powerpoint/2010/main" val="127157813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sz="2000" dirty="0" smtClean="0">
                <a:solidFill>
                  <a:srgbClr val="000000"/>
                </a:solidFill>
                <a:latin typeface="Times New Roman" panose="02020603050405020304" pitchFamily="18" charset="0"/>
                <a:ea typeface="Times New Roman" panose="02020603050405020304" pitchFamily="18" charset="0"/>
                <a:cs typeface="Arial" panose="020B0604020202020204" pitchFamily="34" charset="0"/>
              </a:rPr>
              <a:t/>
            </a:r>
            <a:br>
              <a:rPr lang="vi-VN" sz="2000" dirty="0" smtClean="0">
                <a:solidFill>
                  <a:srgbClr val="000000"/>
                </a:solidFill>
                <a:latin typeface="Times New Roman" panose="02020603050405020304" pitchFamily="18" charset="0"/>
                <a:ea typeface="Times New Roman" panose="02020603050405020304" pitchFamily="18" charset="0"/>
                <a:cs typeface="Arial" panose="020B0604020202020204" pitchFamily="34" charset="0"/>
              </a:rPr>
            </a:br>
            <a:r>
              <a:rPr lang="vi-VN" sz="20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a:r>
            <a:br>
              <a:rPr lang="vi-VN" sz="20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br>
            <a:r>
              <a:rPr lang="pt-BR" sz="2200" dirty="0" smtClean="0">
                <a:solidFill>
                  <a:srgbClr val="000000"/>
                </a:solidFill>
                <a:latin typeface="Times New Roman" panose="02020603050405020304" pitchFamily="18" charset="0"/>
                <a:ea typeface="Times New Roman" panose="02020603050405020304" pitchFamily="18" charset="0"/>
                <a:cs typeface="Arial" panose="020B0604020202020204" pitchFamily="34" charset="0"/>
              </a:rPr>
              <a:t>Thông </a:t>
            </a:r>
            <a:r>
              <a:rPr lang="pt-BR" sz="22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qua giờ ăn hằng ngày, trẻ có thể học được những kỹ năng mà cô đã dạy trẻ ngay từ ban đầu đó là trẻ biết tự mình lấy ghế ngồi vào bàn, mời cô và mời bạn cùng ăn cơm, tự cầm thìa xúc cơm ăn gọn gàng, ăn xong trẻ biết xếp ghế của mình đúng nơi quy định. Qua việc cho trẻ đọc bài thơ trước giờ ăn:</a:t>
            </a:r>
            <a:r>
              <a:rPr lang="vi-VN" sz="2200" dirty="0">
                <a:solidFill>
                  <a:srgbClr val="000000"/>
                </a:solidFill>
                <a:latin typeface=".VnTime" panose="020B7200000000000000" pitchFamily="34" charset="0"/>
                <a:ea typeface="Times New Roman" panose="02020603050405020304" pitchFamily="18" charset="0"/>
                <a:cs typeface="Arial" panose="020B0604020202020204" pitchFamily="34" charset="0"/>
              </a:rPr>
              <a:t/>
            </a:r>
            <a:br>
              <a:rPr lang="vi-VN" sz="2200" dirty="0">
                <a:solidFill>
                  <a:srgbClr val="000000"/>
                </a:solidFill>
                <a:latin typeface=".VnTime" panose="020B7200000000000000" pitchFamily="34" charset="0"/>
                <a:ea typeface="Times New Roman" panose="02020603050405020304" pitchFamily="18" charset="0"/>
                <a:cs typeface="Arial" panose="020B0604020202020204" pitchFamily="34" charset="0"/>
              </a:rPr>
            </a:br>
            <a:r>
              <a:rPr lang="vi-VN" sz="2200" dirty="0" smtClean="0">
                <a:solidFill>
                  <a:srgbClr val="000000"/>
                </a:solidFill>
                <a:latin typeface=".VnTime" panose="020B7200000000000000" pitchFamily="34" charset="0"/>
                <a:ea typeface="Times New Roman" panose="02020603050405020304" pitchFamily="18" charset="0"/>
                <a:cs typeface="Arial" panose="020B0604020202020204" pitchFamily="34" charset="0"/>
              </a:rPr>
              <a:t> </a:t>
            </a:r>
            <a:br>
              <a:rPr lang="vi-VN" sz="2200" dirty="0" smtClean="0">
                <a:solidFill>
                  <a:srgbClr val="000000"/>
                </a:solidFill>
                <a:latin typeface=".VnTime" panose="020B7200000000000000" pitchFamily="34" charset="0"/>
                <a:ea typeface="Times New Roman" panose="02020603050405020304" pitchFamily="18" charset="0"/>
                <a:cs typeface="Arial" panose="020B0604020202020204" pitchFamily="34" charset="0"/>
              </a:rPr>
            </a:br>
            <a:r>
              <a:rPr lang="vi-VN" sz="2200" dirty="0">
                <a:solidFill>
                  <a:srgbClr val="000000"/>
                </a:solidFill>
                <a:latin typeface=".VnTime" panose="020B7200000000000000" pitchFamily="34" charset="0"/>
                <a:ea typeface="Times New Roman" panose="02020603050405020304" pitchFamily="18" charset="0"/>
                <a:cs typeface="Arial" panose="020B0604020202020204" pitchFamily="34" charset="0"/>
              </a:rPr>
              <a:t/>
            </a:r>
            <a:br>
              <a:rPr lang="vi-VN" sz="2200" dirty="0">
                <a:solidFill>
                  <a:srgbClr val="000000"/>
                </a:solidFill>
                <a:latin typeface=".VnTime" panose="020B7200000000000000" pitchFamily="34" charset="0"/>
                <a:ea typeface="Times New Roman" panose="02020603050405020304" pitchFamily="18" charset="0"/>
                <a:cs typeface="Arial" panose="020B0604020202020204" pitchFamily="34" charset="0"/>
              </a:rPr>
            </a:br>
            <a:r>
              <a:rPr lang="vi-VN" sz="2200" dirty="0" smtClean="0">
                <a:solidFill>
                  <a:srgbClr val="000000"/>
                </a:solidFill>
                <a:latin typeface=".VnTime" panose="020B7200000000000000" pitchFamily="34" charset="0"/>
                <a:ea typeface="Times New Roman" panose="02020603050405020304" pitchFamily="18" charset="0"/>
                <a:cs typeface="Arial" panose="020B0604020202020204" pitchFamily="34" charset="0"/>
              </a:rPr>
              <a:t> </a:t>
            </a:r>
            <a:endParaRPr lang="en-US" dirty="0"/>
          </a:p>
        </p:txBody>
      </p:sp>
      <p:sp>
        <p:nvSpPr>
          <p:cNvPr id="3" name="Content Placeholder 2"/>
          <p:cNvSpPr>
            <a:spLocks noGrp="1"/>
          </p:cNvSpPr>
          <p:nvPr>
            <p:ph idx="1"/>
          </p:nvPr>
        </p:nvSpPr>
        <p:spPr>
          <a:xfrm>
            <a:off x="1752600" y="1295400"/>
            <a:ext cx="7391400" cy="5181600"/>
          </a:xfrm>
        </p:spPr>
        <p:txBody>
          <a:bodyPr>
            <a:normAutofit/>
          </a:bodyPr>
          <a:lstStyle/>
          <a:p>
            <a:pPr marL="0" indent="0">
              <a:buNone/>
            </a:pPr>
            <a:r>
              <a:rPr lang="nl-NL" dirty="0" smtClean="0"/>
              <a:t>  </a:t>
            </a:r>
            <a:endParaRPr lang="en-US" sz="2900" dirty="0"/>
          </a:p>
        </p:txBody>
      </p:sp>
      <p:sp>
        <p:nvSpPr>
          <p:cNvPr id="4" name="Rounded Rectangular Callout 3"/>
          <p:cNvSpPr/>
          <p:nvPr/>
        </p:nvSpPr>
        <p:spPr>
          <a:xfrm>
            <a:off x="457200" y="1381244"/>
            <a:ext cx="1147549" cy="4413368"/>
          </a:xfrm>
          <a:prstGeom prst="wedgeRoundRectCallout">
            <a:avLst>
              <a:gd name="adj1" fmla="val 51423"/>
              <a:gd name="adj2" fmla="val 5590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t>THÔNG</a:t>
            </a:r>
            <a:r>
              <a:rPr lang="en-US" sz="2000" dirty="0" smtClean="0"/>
              <a:t> QUA </a:t>
            </a:r>
            <a:r>
              <a:rPr lang="en-US" sz="2000" dirty="0" err="1" smtClean="0"/>
              <a:t>GIỜ</a:t>
            </a:r>
            <a:r>
              <a:rPr lang="en-US" sz="2000" dirty="0" smtClean="0"/>
              <a:t> </a:t>
            </a:r>
            <a:r>
              <a:rPr lang="en-US" sz="2000" dirty="0" err="1" smtClean="0"/>
              <a:t>ĂN</a:t>
            </a:r>
            <a:endParaRPr lang="vi-VN" sz="2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748" y="1752601"/>
            <a:ext cx="3348251" cy="336701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2998" y="1752601"/>
            <a:ext cx="4191001" cy="3367016"/>
          </a:xfrm>
          <a:prstGeom prst="rect">
            <a:avLst/>
          </a:prstGeom>
        </p:spPr>
      </p:pic>
    </p:spTree>
    <p:extLst>
      <p:ext uri="{BB962C8B-B14F-4D97-AF65-F5344CB8AC3E}">
        <p14:creationId xmlns:p14="http://schemas.microsoft.com/office/powerpoint/2010/main" val="165715061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b="-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846138"/>
            <a:ext cx="8229600" cy="5135563"/>
          </a:xfrm>
        </p:spPr>
        <p:txBody>
          <a:bodyPr>
            <a:normAutofit/>
          </a:bodyPr>
          <a:lstStyle/>
          <a:p>
            <a:pPr marL="0" indent="0">
              <a:buNone/>
            </a:pPr>
            <a:r>
              <a:rPr lang="en-US" sz="2000" dirty="0" smtClean="0"/>
              <a:t>   </a:t>
            </a:r>
            <a:endParaRPr lang="en-US" sz="2000" dirty="0"/>
          </a:p>
        </p:txBody>
      </p:sp>
      <p:sp>
        <p:nvSpPr>
          <p:cNvPr id="4" name="Rounded Rectangular Callout 3"/>
          <p:cNvSpPr/>
          <p:nvPr/>
        </p:nvSpPr>
        <p:spPr>
          <a:xfrm>
            <a:off x="1066800" y="401836"/>
            <a:ext cx="7086600" cy="893564"/>
          </a:xfrm>
          <a:prstGeom prst="wedgeRoundRectCallout">
            <a:avLst>
              <a:gd name="adj1" fmla="val 1021"/>
              <a:gd name="adj2" fmla="val 8408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t>Thông qua giờ đón, trả trẻ</a:t>
            </a:r>
            <a:endParaRPr lang="vi-VN" sz="3200" dirty="0"/>
          </a:p>
        </p:txBody>
      </p:sp>
      <p:sp>
        <p:nvSpPr>
          <p:cNvPr id="5" name="Rectangle 4"/>
          <p:cNvSpPr/>
          <p:nvPr/>
        </p:nvSpPr>
        <p:spPr>
          <a:xfrm>
            <a:off x="152400" y="1544836"/>
            <a:ext cx="8382000" cy="1246495"/>
          </a:xfrm>
          <a:prstGeom prst="rect">
            <a:avLst/>
          </a:prstGeom>
        </p:spPr>
        <p:txBody>
          <a:bodyPr wrap="square">
            <a:spAutoFit/>
          </a:bodyPr>
          <a:lstStyle/>
          <a:p>
            <a:pPr indent="457200" algn="just">
              <a:lnSpc>
                <a:spcPts val="1800"/>
              </a:lnSpc>
              <a:spcAft>
                <a:spcPts val="0"/>
              </a:spcAft>
            </a:pPr>
            <a:r>
              <a:rPr lang="pt-BR" sz="20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Tôi đã giáo dục trẻ kỹ biết sắp xếp đúng nơi quy định, khi đến lớp xếp dép lên giá dép, mang đồ dùng vào tủ của mình... Những ngày đầu đi học khi được cô giáo hướng dẫn trẻ cất dép ở lên giá để cho gọn gàng ngăn nắp hàng ngày và từ đó hình thành cho trẻ thói quên nên trẻ đã tự giác cất dép như thế nào cho đúng quy định khi bước chân vào lớp</a:t>
            </a:r>
            <a:r>
              <a:rPr lang="pt-BR" sz="2000" dirty="0" smtClean="0">
                <a:solidFill>
                  <a:srgbClr val="000000"/>
                </a:solidFill>
                <a:latin typeface="Times New Roman" panose="02020603050405020304" pitchFamily="18" charset="0"/>
                <a:ea typeface="Times New Roman" panose="02020603050405020304" pitchFamily="18" charset="0"/>
                <a:cs typeface="Arial" panose="020B0604020202020204" pitchFamily="34" charset="0"/>
              </a:rPr>
              <a:t>.</a:t>
            </a:r>
            <a:r>
              <a:rPr lang="vi-VN" sz="2000" dirty="0" smtClean="0">
                <a:solidFill>
                  <a:srgbClr val="000000"/>
                </a:solidFill>
                <a:latin typeface="Times New Roman" panose="02020603050405020304" pitchFamily="18" charset="0"/>
                <a:ea typeface="Times New Roman" panose="02020603050405020304" pitchFamily="18" charset="0"/>
                <a:cs typeface="Arial" panose="020B0604020202020204" pitchFamily="34" charset="0"/>
              </a:rPr>
              <a:t>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42729" y="1520202"/>
            <a:ext cx="4066669" cy="6608928"/>
          </a:xfrm>
          <a:prstGeom prst="rect">
            <a:avLst/>
          </a:prstGeom>
        </p:spPr>
      </p:pic>
    </p:spTree>
    <p:extLst>
      <p:ext uri="{BB962C8B-B14F-4D97-AF65-F5344CB8AC3E}">
        <p14:creationId xmlns:p14="http://schemas.microsoft.com/office/powerpoint/2010/main" val="26013477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839200" cy="1143000"/>
          </a:xfrm>
        </p:spPr>
        <p:txBody>
          <a:bodyPr>
            <a:normAutofit/>
          </a:bodyPr>
          <a:lstStyle/>
          <a:p>
            <a:endParaRPr lang="en-US" sz="3000" dirty="0">
              <a:solidFill>
                <a:srgbClr val="FF0000"/>
              </a:solidFill>
            </a:endParaRPr>
          </a:p>
        </p:txBody>
      </p:sp>
      <p:sp>
        <p:nvSpPr>
          <p:cNvPr id="3" name="Content Placeholder 2"/>
          <p:cNvSpPr>
            <a:spLocks noGrp="1"/>
          </p:cNvSpPr>
          <p:nvPr>
            <p:ph idx="1"/>
          </p:nvPr>
        </p:nvSpPr>
        <p:spPr>
          <a:xfrm>
            <a:off x="457200" y="1143000"/>
            <a:ext cx="8229600" cy="4983163"/>
          </a:xfrm>
        </p:spPr>
        <p:txBody>
          <a:bodyPr>
            <a:normAutofit fontScale="92500" lnSpcReduction="20000"/>
          </a:bodyPr>
          <a:lstStyle/>
          <a:p>
            <a:pPr marL="0" indent="0">
              <a:buNone/>
            </a:pPr>
            <a:r>
              <a:rPr lang="vi-VN" sz="2600" dirty="0">
                <a:latin typeface="+mj-lt"/>
              </a:rPr>
              <a:t>Thông qua hoạt động ngủ, trước khi ngủ trẻ biết xếp dép gọn gàng đúng nơi quy định, mỗi trẻ biết cầm gối của mình để vào đúng vị trí. Từ đó nhằm  giáo dục trẻ ý thức tự lập, tự phục vụ, làm những công việc vừa sức đồng thời rèn cho trẻ tính ngăn nắp, gọn gàng và sạch sẽ. Sau thời gian ngắn đầu năm  học tôi hướng dẫn nhắc nhở trẻ cách rửa tay, lau mặt, chỉ cách xếp gối, xếp ghế...tôi duy trì thực hiện liên tục trong một tháng đầu, từ tháng thứ hai của năm học trẻ không cần sự giúp đỡ, nhắc nhỡ của cô giáo mà tất cả trẻ có ý thức tự giác xếp hàng rửa tay trước khi ăn cơm, lau miệng  khi ăn xong, biết mời mọi người trước khi ăn cơm, lấy và cất gối gọn gàng, biết xếp ghế ngay ngắn thẳng hàng...Tôi cho trẻ thực hành vệ sinh thường xuyên, làm hàng ngày có như thế các kĩ năng rửa tay, lau mặt và ý thức lao động tự phục vụ mới ăn sâu vào nếp sống của trẻ trong sinh hoạt hàng ngày</a:t>
            </a:r>
            <a:r>
              <a:rPr lang="vi-VN" sz="2600" dirty="0" smtClean="0">
                <a:latin typeface="+mj-lt"/>
              </a:rPr>
              <a:t>.</a:t>
            </a:r>
          </a:p>
          <a:p>
            <a:pPr marL="0" indent="0">
              <a:buNone/>
            </a:pPr>
            <a:endParaRPr lang="vi-VN" sz="2600" dirty="0">
              <a:latin typeface="+mj-lt"/>
            </a:endParaRPr>
          </a:p>
          <a:p>
            <a:endParaRPr lang="en-US" dirty="0"/>
          </a:p>
        </p:txBody>
      </p:sp>
      <p:sp>
        <p:nvSpPr>
          <p:cNvPr id="4" name="Rounded Rectangular Callout 3"/>
          <p:cNvSpPr/>
          <p:nvPr/>
        </p:nvSpPr>
        <p:spPr>
          <a:xfrm>
            <a:off x="1981200" y="107476"/>
            <a:ext cx="6400800" cy="914400"/>
          </a:xfrm>
          <a:prstGeom prst="wedgeRoundRectCallout">
            <a:avLst>
              <a:gd name="adj1" fmla="val -4849"/>
              <a:gd name="adj2" fmla="val 6706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t>Thông</a:t>
            </a:r>
            <a:r>
              <a:rPr lang="en-US" sz="3200" dirty="0" smtClean="0"/>
              <a:t> qua </a:t>
            </a:r>
            <a:r>
              <a:rPr lang="en-US" sz="3200" dirty="0" err="1" smtClean="0"/>
              <a:t>hoạt</a:t>
            </a:r>
            <a:r>
              <a:rPr lang="en-US" sz="3200" dirty="0" smtClean="0"/>
              <a:t> </a:t>
            </a:r>
            <a:r>
              <a:rPr lang="en-US" sz="3200" dirty="0" err="1" smtClean="0"/>
              <a:t>động</a:t>
            </a:r>
            <a:r>
              <a:rPr lang="en-US" sz="3200" dirty="0" smtClean="0"/>
              <a:t> </a:t>
            </a:r>
            <a:r>
              <a:rPr lang="en-US" sz="3200" dirty="0" err="1" smtClean="0"/>
              <a:t>chăm</a:t>
            </a:r>
            <a:r>
              <a:rPr lang="en-US" sz="3200" dirty="0" smtClean="0"/>
              <a:t> </a:t>
            </a:r>
            <a:r>
              <a:rPr lang="en-US" sz="3200" dirty="0" err="1" smtClean="0"/>
              <a:t>sóc</a:t>
            </a:r>
            <a:endParaRPr lang="vi-VN" sz="3200" dirty="0"/>
          </a:p>
        </p:txBody>
      </p:sp>
    </p:spTree>
    <p:extLst>
      <p:ext uri="{BB962C8B-B14F-4D97-AF65-F5344CB8AC3E}">
        <p14:creationId xmlns:p14="http://schemas.microsoft.com/office/powerpoint/2010/main" val="228280319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6200"/>
            <a:ext cx="9144000" cy="6934199"/>
          </a:xfrm>
        </p:spPr>
      </p:pic>
    </p:spTree>
    <p:extLst>
      <p:ext uri="{BB962C8B-B14F-4D97-AF65-F5344CB8AC3E}">
        <p14:creationId xmlns:p14="http://schemas.microsoft.com/office/powerpoint/2010/main" val="94413352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229600" cy="1143000"/>
          </a:xfrm>
        </p:spPr>
        <p:txBody>
          <a:bodyPr/>
          <a:lstStyle/>
          <a:p>
            <a:endParaRPr lang="en-US" dirty="0"/>
          </a:p>
        </p:txBody>
      </p:sp>
      <p:sp>
        <p:nvSpPr>
          <p:cNvPr id="3" name="Content Placeholder 2"/>
          <p:cNvSpPr>
            <a:spLocks noGrp="1"/>
          </p:cNvSpPr>
          <p:nvPr>
            <p:ph idx="1"/>
          </p:nvPr>
        </p:nvSpPr>
        <p:spPr>
          <a:xfrm>
            <a:off x="457200" y="228600"/>
            <a:ext cx="8229600" cy="5897563"/>
          </a:xfrm>
        </p:spPr>
        <p:txBody>
          <a:bodyPr>
            <a:normAutofit fontScale="92500" lnSpcReduction="20000"/>
          </a:bodyPr>
          <a:lstStyle/>
          <a:p>
            <a:pPr marL="0" indent="0">
              <a:buNone/>
            </a:pPr>
            <a:endParaRPr lang="nl-NL" sz="2800" b="1" dirty="0" smtClean="0">
              <a:solidFill>
                <a:srgbClr val="0070C0"/>
              </a:solidFill>
            </a:endParaRPr>
          </a:p>
          <a:p>
            <a:pPr marL="0" indent="0">
              <a:buNone/>
            </a:pPr>
            <a:endParaRPr lang="nl-NL" sz="2800" b="1" dirty="0">
              <a:solidFill>
                <a:srgbClr val="0070C0"/>
              </a:solidFill>
            </a:endParaRPr>
          </a:p>
          <a:p>
            <a:endParaRPr lang="vi-VN" sz="2800" dirty="0" smtClean="0">
              <a:latin typeface="+mj-lt"/>
            </a:endParaRPr>
          </a:p>
          <a:p>
            <a:r>
              <a:rPr lang="vi-VN" sz="2800" dirty="0" smtClean="0">
                <a:latin typeface="+mj-lt"/>
              </a:rPr>
              <a:t>Ở </a:t>
            </a:r>
            <a:r>
              <a:rPr lang="vi-VN" sz="2800" dirty="0">
                <a:latin typeface="+mj-lt"/>
              </a:rPr>
              <a:t>bất cứ giờ nào, dù ở trong lớp hay ngoài sân, đón trẻ hay trẻ trẻ. Khi thấy trẻ có hành vi không chuẩn mực hay trẻ thực hiện chưa đúng tôi lập tức sửa sai cho trẻ ngay hay khi có cơ hội để cho trẻ quan sát một hành vi đúng thì tôi cũng luôn giúp trẻ ý thức hơn về hành vi đúng sai trong cuộc sống</a:t>
            </a:r>
          </a:p>
          <a:p>
            <a:pPr marL="0" indent="0">
              <a:buNone/>
            </a:pPr>
            <a:r>
              <a:rPr lang="vi-VN" sz="2800" u="sng" dirty="0" smtClean="0">
                <a:latin typeface="+mj-lt"/>
              </a:rPr>
              <a:t>Ví </a:t>
            </a:r>
            <a:r>
              <a:rPr lang="vi-VN" sz="2800" u="sng" dirty="0">
                <a:latin typeface="+mj-lt"/>
              </a:rPr>
              <a:t>dụ</a:t>
            </a:r>
            <a:r>
              <a:rPr lang="vi-VN" sz="2800" i="1" dirty="0">
                <a:latin typeface="+mj-lt"/>
              </a:rPr>
              <a:t>:</a:t>
            </a:r>
            <a:r>
              <a:rPr lang="vi-VN" sz="2800" dirty="0">
                <a:latin typeface="+mj-lt"/>
              </a:rPr>
              <a:t> Khi đang chơi dưới sân trường thấy vỏ kẹo vỏ sữa tôi liền cho trẻ quan sát và hỏi: " Các con thấy vỏ kẹo vứt như thế đã đúng chưa? nếu vỏ kẹo cứ vứt như thế thì sân trường sẽ như thế nào? Qua đó giáo dục trẻ không vứt rác dưới sân mà bỏ rác vào thùng rác đúng nơi quy định, sau đó tôi hướng dẫn trẻ đi nhặt vỏ kẹo bỏ vào thùng rác, đây là hành động thực tế giúp trẻ ý thức được hành vi của mình.        </a:t>
            </a:r>
          </a:p>
          <a:p>
            <a:endParaRPr lang="en-US" dirty="0"/>
          </a:p>
        </p:txBody>
      </p:sp>
      <p:sp>
        <p:nvSpPr>
          <p:cNvPr id="4" name="Rounded Rectangular Callout 3"/>
          <p:cNvSpPr/>
          <p:nvPr/>
        </p:nvSpPr>
        <p:spPr>
          <a:xfrm>
            <a:off x="1295400" y="341376"/>
            <a:ext cx="6553200" cy="612648"/>
          </a:xfrm>
          <a:prstGeom prst="wedgeRoundRectCallout">
            <a:avLst>
              <a:gd name="adj1" fmla="val -7296"/>
              <a:gd name="adj2" fmla="val 9368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atin typeface="+mj-lt"/>
              </a:rPr>
              <a:t>Giáo</a:t>
            </a:r>
            <a:r>
              <a:rPr lang="en-US" sz="3200" dirty="0" smtClean="0">
                <a:latin typeface="+mj-lt"/>
              </a:rPr>
              <a:t> </a:t>
            </a:r>
            <a:r>
              <a:rPr lang="en-US" sz="3200" dirty="0" err="1" smtClean="0">
                <a:latin typeface="+mj-lt"/>
              </a:rPr>
              <a:t>dục</a:t>
            </a:r>
            <a:r>
              <a:rPr lang="en-US" sz="3200" dirty="0" smtClean="0">
                <a:latin typeface="+mj-lt"/>
              </a:rPr>
              <a:t> </a:t>
            </a:r>
            <a:r>
              <a:rPr lang="en-US" sz="3200" dirty="0" err="1" smtClean="0">
                <a:latin typeface="+mj-lt"/>
              </a:rPr>
              <a:t>trẻ</a:t>
            </a:r>
            <a:r>
              <a:rPr lang="en-US" sz="3200" dirty="0" smtClean="0">
                <a:latin typeface="+mj-lt"/>
              </a:rPr>
              <a:t> </a:t>
            </a:r>
            <a:r>
              <a:rPr lang="en-US" sz="3200" dirty="0" err="1" smtClean="0">
                <a:latin typeface="+mj-lt"/>
              </a:rPr>
              <a:t>mọi</a:t>
            </a:r>
            <a:r>
              <a:rPr lang="en-US" sz="3200" dirty="0" smtClean="0">
                <a:latin typeface="+mj-lt"/>
              </a:rPr>
              <a:t> </a:t>
            </a:r>
            <a:r>
              <a:rPr lang="en-US" sz="3200" dirty="0" err="1" smtClean="0">
                <a:latin typeface="+mj-lt"/>
              </a:rPr>
              <a:t>lúc</a:t>
            </a:r>
            <a:r>
              <a:rPr lang="en-US" sz="3200" dirty="0" smtClean="0">
                <a:latin typeface="+mj-lt"/>
              </a:rPr>
              <a:t> </a:t>
            </a:r>
            <a:r>
              <a:rPr lang="en-US" sz="3200" dirty="0" err="1" smtClean="0">
                <a:latin typeface="+mj-lt"/>
              </a:rPr>
              <a:t>mọi</a:t>
            </a:r>
            <a:r>
              <a:rPr lang="en-US" sz="3200" dirty="0" smtClean="0">
                <a:latin typeface="+mj-lt"/>
              </a:rPr>
              <a:t> </a:t>
            </a:r>
            <a:r>
              <a:rPr lang="en-US" sz="3200" dirty="0" err="1" smtClean="0">
                <a:latin typeface="+mj-lt"/>
              </a:rPr>
              <a:t>nơi</a:t>
            </a:r>
            <a:endParaRPr lang="vi-VN" sz="3200" dirty="0">
              <a:latin typeface="+mj-lt"/>
            </a:endParaRPr>
          </a:p>
        </p:txBody>
      </p:sp>
    </p:spTree>
    <p:extLst>
      <p:ext uri="{BB962C8B-B14F-4D97-AF65-F5344CB8AC3E}">
        <p14:creationId xmlns:p14="http://schemas.microsoft.com/office/powerpoint/2010/main" val="311507185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endParaRPr lang="en-US" dirty="0">
              <a:solidFill>
                <a:srgbClr val="FF0000"/>
              </a:solidFill>
            </a:endParaRPr>
          </a:p>
        </p:txBody>
      </p:sp>
      <p:sp>
        <p:nvSpPr>
          <p:cNvPr id="3" name="Content Placeholder 2"/>
          <p:cNvSpPr>
            <a:spLocks noGrp="1"/>
          </p:cNvSpPr>
          <p:nvPr>
            <p:ph idx="1"/>
          </p:nvPr>
        </p:nvSpPr>
        <p:spPr>
          <a:xfrm>
            <a:off x="457200" y="609600"/>
            <a:ext cx="8229600" cy="6096000"/>
          </a:xfrm>
        </p:spPr>
        <p:txBody>
          <a:bodyPr>
            <a:normAutofit/>
          </a:bodyPr>
          <a:lstStyle/>
          <a:p>
            <a:pPr marL="0" indent="0">
              <a:lnSpc>
                <a:spcPct val="120000"/>
              </a:lnSpc>
              <a:buNone/>
            </a:pPr>
            <a:endParaRPr lang="en-US" dirty="0"/>
          </a:p>
          <a:p>
            <a:pPr marL="0" indent="0">
              <a:lnSpc>
                <a:spcPct val="120000"/>
              </a:lnSpc>
              <a:buNone/>
            </a:pPr>
            <a:endParaRPr lang="en-US" sz="3400" dirty="0"/>
          </a:p>
        </p:txBody>
      </p:sp>
      <p:sp>
        <p:nvSpPr>
          <p:cNvPr id="5" name="Cloud 4"/>
          <p:cNvSpPr/>
          <p:nvPr/>
        </p:nvSpPr>
        <p:spPr>
          <a:xfrm>
            <a:off x="990600" y="-153330"/>
            <a:ext cx="6781800" cy="1220130"/>
          </a:xfrm>
          <a:prstGeom prst="cloud">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rgbClr val="FF0000"/>
                </a:solidFill>
              </a:rPr>
              <a:t>Lý</a:t>
            </a:r>
            <a:r>
              <a:rPr lang="en-US" sz="3600" dirty="0" smtClean="0">
                <a:solidFill>
                  <a:srgbClr val="FF0000"/>
                </a:solidFill>
              </a:rPr>
              <a:t> do </a:t>
            </a:r>
            <a:r>
              <a:rPr lang="en-US" sz="3600" dirty="0" err="1" smtClean="0">
                <a:solidFill>
                  <a:srgbClr val="FF0000"/>
                </a:solidFill>
              </a:rPr>
              <a:t>chọn</a:t>
            </a:r>
            <a:r>
              <a:rPr lang="en-US" sz="3600" dirty="0" smtClean="0">
                <a:solidFill>
                  <a:srgbClr val="FF0000"/>
                </a:solidFill>
              </a:rPr>
              <a:t> </a:t>
            </a:r>
            <a:r>
              <a:rPr lang="en-US" sz="3600" dirty="0" err="1" smtClean="0">
                <a:solidFill>
                  <a:srgbClr val="FF0000"/>
                </a:solidFill>
              </a:rPr>
              <a:t>biện</a:t>
            </a:r>
            <a:r>
              <a:rPr lang="en-US" sz="3600" dirty="0" smtClean="0">
                <a:solidFill>
                  <a:srgbClr val="FF0000"/>
                </a:solidFill>
              </a:rPr>
              <a:t> </a:t>
            </a:r>
            <a:r>
              <a:rPr lang="en-US" sz="3600" dirty="0" err="1" smtClean="0">
                <a:solidFill>
                  <a:srgbClr val="FF0000"/>
                </a:solidFill>
              </a:rPr>
              <a:t>pháp</a:t>
            </a:r>
            <a:r>
              <a:rPr lang="en-US" sz="3600" dirty="0" smtClean="0">
                <a:solidFill>
                  <a:srgbClr val="FF0000"/>
                </a:solidFill>
              </a:rPr>
              <a:t>:</a:t>
            </a:r>
            <a:endParaRPr lang="en-US" sz="3600" dirty="0">
              <a:solidFill>
                <a:srgbClr val="FF0000"/>
              </a:solidFill>
            </a:endParaRPr>
          </a:p>
        </p:txBody>
      </p:sp>
      <p:sp>
        <p:nvSpPr>
          <p:cNvPr id="11" name="Rounded Rectangle 10"/>
          <p:cNvSpPr/>
          <p:nvPr/>
        </p:nvSpPr>
        <p:spPr>
          <a:xfrm>
            <a:off x="270164" y="1142069"/>
            <a:ext cx="8636525" cy="1492727"/>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400" dirty="0"/>
              <a:t>“</a:t>
            </a:r>
            <a:r>
              <a:rPr lang="pt-BR" sz="1600" b="1" dirty="0"/>
              <a:t>Giáo dục kỹ năng sống cho trẻ</a:t>
            </a:r>
            <a:r>
              <a:rPr lang="nl-NL" sz="1600" dirty="0"/>
              <a:t>” cho trẻ 24-36 tháng tuổi nói riêng, trẻ trong độ tuổi mầm non nói chung có vai trò rất quan trọng trong việc giúp trẻ phát triển toàn diện về mọi mặt.</a:t>
            </a:r>
            <a:endParaRPr lang="vi-VN" sz="1600" dirty="0"/>
          </a:p>
          <a:p>
            <a:r>
              <a:rPr lang="nl-NL" sz="1600" dirty="0"/>
              <a:t>        Như chúng ta đã biết, mỗi đứa trẻ ngay từ khi sinh ra đã có những nét riêng biệt, sở hữu những điểm mạnh và điểm yếu khác nhau. Mặc dù vậy, khi sống trong môi trường tập thể, mỗi bé cần có những kỹ năng chung nhất định để hòa nhập và vui chơi với bạn bè. </a:t>
            </a:r>
            <a:r>
              <a:rPr lang="nl-NL" sz="1600" dirty="0" smtClean="0"/>
              <a:t>Những kỹ năng</a:t>
            </a:r>
            <a:r>
              <a:rPr lang="en-US" sz="1600" dirty="0"/>
              <a:t> </a:t>
            </a:r>
            <a:r>
              <a:rPr lang="en-US" sz="1600" dirty="0" err="1"/>
              <a:t>này</a:t>
            </a:r>
            <a:r>
              <a:rPr lang="en-US" sz="1600" dirty="0"/>
              <a:t> </a:t>
            </a:r>
            <a:r>
              <a:rPr lang="en-US" sz="1600" dirty="0" err="1"/>
              <a:t>rất</a:t>
            </a:r>
            <a:r>
              <a:rPr lang="en-US" sz="1600" dirty="0"/>
              <a:t> </a:t>
            </a:r>
            <a:r>
              <a:rPr lang="en-US" sz="1600" dirty="0" err="1"/>
              <a:t>cần</a:t>
            </a:r>
            <a:r>
              <a:rPr lang="en-US" sz="1600" dirty="0"/>
              <a:t> </a:t>
            </a:r>
            <a:r>
              <a:rPr lang="en-US" sz="1600" dirty="0" err="1"/>
              <a:t>thiết</a:t>
            </a:r>
            <a:r>
              <a:rPr lang="en-US" sz="1600" dirty="0"/>
              <a:t> </a:t>
            </a:r>
            <a:r>
              <a:rPr lang="en-US" sz="1600" dirty="0" err="1"/>
              <a:t>đối</a:t>
            </a:r>
            <a:r>
              <a:rPr lang="en-US" sz="1600" dirty="0"/>
              <a:t> </a:t>
            </a:r>
            <a:r>
              <a:rPr lang="en-US" sz="1600" dirty="0" err="1"/>
              <a:t>với</a:t>
            </a:r>
            <a:r>
              <a:rPr lang="en-US" sz="1600" dirty="0"/>
              <a:t> </a:t>
            </a:r>
            <a:r>
              <a:rPr lang="en-US" sz="1600" dirty="0" err="1"/>
              <a:t>quá</a:t>
            </a:r>
            <a:r>
              <a:rPr lang="en-US" sz="1600" dirty="0"/>
              <a:t> </a:t>
            </a:r>
            <a:r>
              <a:rPr lang="en-US" sz="1600" dirty="0" err="1"/>
              <a:t>trình</a:t>
            </a:r>
            <a:r>
              <a:rPr lang="en-US" sz="1600" dirty="0"/>
              <a:t> </a:t>
            </a:r>
            <a:r>
              <a:rPr lang="en-US" sz="1600" dirty="0" err="1"/>
              <a:t>trưởng</a:t>
            </a:r>
            <a:r>
              <a:rPr lang="en-US" sz="1600" dirty="0"/>
              <a:t> </a:t>
            </a:r>
            <a:r>
              <a:rPr lang="en-US" sz="1600" dirty="0" err="1"/>
              <a:t>thành</a:t>
            </a:r>
            <a:r>
              <a:rPr lang="en-US" sz="1600" dirty="0"/>
              <a:t> </a:t>
            </a:r>
            <a:r>
              <a:rPr lang="en-US" sz="1600" dirty="0" err="1"/>
              <a:t>của</a:t>
            </a:r>
            <a:r>
              <a:rPr lang="en-US" sz="1600" dirty="0"/>
              <a:t> </a:t>
            </a:r>
            <a:r>
              <a:rPr lang="en-US" sz="1600" dirty="0" err="1"/>
              <a:t>trẻ</a:t>
            </a:r>
            <a:r>
              <a:rPr lang="en-US" sz="1600" dirty="0"/>
              <a:t>. </a:t>
            </a:r>
            <a:endParaRPr lang="vi-VN" sz="1600" dirty="0"/>
          </a:p>
        </p:txBody>
      </p:sp>
      <p:sp>
        <p:nvSpPr>
          <p:cNvPr id="12" name="Rounded Rectangle 11"/>
          <p:cNvSpPr/>
          <p:nvPr/>
        </p:nvSpPr>
        <p:spPr>
          <a:xfrm>
            <a:off x="237311" y="5019143"/>
            <a:ext cx="8638516" cy="17526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600" dirty="0" smtClean="0">
                <a:solidFill>
                  <a:srgbClr val="FF0000"/>
                </a:solidFill>
                <a:latin typeface="Times New Roman" panose="02020603050405020304" pitchFamily="18" charset="0"/>
                <a:cs typeface="Times New Roman" panose="02020603050405020304" pitchFamily="18" charset="0"/>
              </a:rPr>
              <a:t>Nhận </a:t>
            </a:r>
            <a:r>
              <a:rPr lang="pt-BR" sz="1600" dirty="0">
                <a:solidFill>
                  <a:srgbClr val="FF0000"/>
                </a:solidFill>
                <a:latin typeface="Times New Roman" panose="02020603050405020304" pitchFamily="18" charset="0"/>
                <a:cs typeface="Times New Roman" panose="02020603050405020304" pitchFamily="18" charset="0"/>
              </a:rPr>
              <a:t>thức rõ trách nhiệm to lớn đó, là một giáo viên mầm non dạy nhóm lớp 2</a:t>
            </a:r>
            <a:r>
              <a:rPr lang="vi-VN" sz="1600" dirty="0">
                <a:solidFill>
                  <a:srgbClr val="FF0000"/>
                </a:solidFill>
                <a:latin typeface="Times New Roman" panose="02020603050405020304" pitchFamily="18" charset="0"/>
                <a:cs typeface="Times New Roman" panose="02020603050405020304" pitchFamily="18" charset="0"/>
              </a:rPr>
              <a:t>4</a:t>
            </a:r>
            <a:r>
              <a:rPr lang="en-US" sz="1600" dirty="0">
                <a:solidFill>
                  <a:srgbClr val="FF0000"/>
                </a:solidFill>
                <a:latin typeface="Times New Roman" panose="02020603050405020304" pitchFamily="18" charset="0"/>
                <a:cs typeface="Times New Roman" panose="02020603050405020304" pitchFamily="18" charset="0"/>
              </a:rPr>
              <a:t>-36 </a:t>
            </a:r>
            <a:r>
              <a:rPr lang="en-US" sz="1600" dirty="0" err="1">
                <a:solidFill>
                  <a:srgbClr val="FF0000"/>
                </a:solidFill>
                <a:latin typeface="Times New Roman" panose="02020603050405020304" pitchFamily="18" charset="0"/>
                <a:cs typeface="Times New Roman" panose="02020603050405020304" pitchFamily="18" charset="0"/>
              </a:rPr>
              <a:t>tháng</a:t>
            </a:r>
            <a:r>
              <a:rPr lang="vi-VN" sz="1600" dirty="0">
                <a:solidFill>
                  <a:srgbClr val="FF0000"/>
                </a:solidFill>
                <a:latin typeface="Times New Roman" panose="02020603050405020304" pitchFamily="18" charset="0"/>
                <a:cs typeface="Times New Roman" panose="02020603050405020304" pitchFamily="18" charset="0"/>
              </a:rPr>
              <a:t> tuổi </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tại</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Nhà</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trẻ</a:t>
            </a:r>
            <a:r>
              <a:rPr lang="en-US" sz="1600" dirty="0">
                <a:solidFill>
                  <a:srgbClr val="FF0000"/>
                </a:solidFill>
                <a:latin typeface="Times New Roman" panose="02020603050405020304" pitchFamily="18" charset="0"/>
                <a:cs typeface="Times New Roman" panose="02020603050405020304" pitchFamily="18" charset="0"/>
              </a:rPr>
              <a:t> B</a:t>
            </a:r>
            <a:r>
              <a:rPr lang="pt-BR" sz="1600" dirty="0">
                <a:solidFill>
                  <a:srgbClr val="FF0000"/>
                </a:solidFill>
                <a:latin typeface="Times New Roman" panose="02020603050405020304" pitchFamily="18" charset="0"/>
                <a:cs typeface="Times New Roman" panose="02020603050405020304" pitchFamily="18" charset="0"/>
              </a:rPr>
              <a:t> và trực tiếp </a:t>
            </a:r>
            <a:r>
              <a:rPr lang="pt-BR" sz="1600" dirty="0" smtClean="0">
                <a:solidFill>
                  <a:srgbClr val="FF0000"/>
                </a:solidFill>
                <a:latin typeface="Times New Roman" panose="02020603050405020304" pitchFamily="18" charset="0"/>
                <a:cs typeface="Times New Roman" panose="02020603050405020304" pitchFamily="18" charset="0"/>
              </a:rPr>
              <a:t>chăm sóc </a:t>
            </a:r>
            <a:r>
              <a:rPr lang="pt-BR" sz="1600" dirty="0">
                <a:solidFill>
                  <a:srgbClr val="FF0000"/>
                </a:solidFill>
                <a:latin typeface="Times New Roman" panose="02020603050405020304" pitchFamily="18" charset="0"/>
                <a:cs typeface="Times New Roman" panose="02020603050405020304" pitchFamily="18" charset="0"/>
              </a:rPr>
              <a:t>– giáo dục trẻ, tôi không thể không suy nghĩ và nhận thấy rằng giáo dục kỹ</a:t>
            </a:r>
            <a:r>
              <a:rPr lang="en-US" sz="1600" dirty="0">
                <a:solidFill>
                  <a:srgbClr val="FF0000"/>
                </a:solidFill>
                <a:latin typeface="Times New Roman" panose="02020603050405020304" pitchFamily="18" charset="0"/>
                <a:cs typeface="Times New Roman" panose="02020603050405020304" pitchFamily="18" charset="0"/>
              </a:rPr>
              <a:t> </a:t>
            </a:r>
            <a:r>
              <a:rPr lang="pt-BR" sz="1600" dirty="0">
                <a:solidFill>
                  <a:srgbClr val="FF0000"/>
                </a:solidFill>
                <a:latin typeface="Times New Roman" panose="02020603050405020304" pitchFamily="18" charset="0"/>
                <a:cs typeface="Times New Roman" panose="02020603050405020304" pitchFamily="18" charset="0"/>
              </a:rPr>
              <a:t>năng, hành vi, thói quen cho trẻ hiện nay là việc làm rất cần thiết có vai trò to lớn trong quá trình phát triển toàn diện cho trẻ. Qua các năm giảng dạy và chủ nhiệm Nhà trẻ tôi đã tích lũy được một số kinh nghiệmvề: “Giáo dục kỹ năng, thói quen cho trẻ 24-36 tháng tuổi tại Nhà trẻ B</a:t>
            </a:r>
            <a:r>
              <a:rPr lang="pt-BR" sz="1600" dirty="0" smtClean="0">
                <a:solidFill>
                  <a:srgbClr val="FF0000"/>
                </a:solidFill>
                <a:latin typeface="Times New Roman" panose="02020603050405020304" pitchFamily="18" charset="0"/>
                <a:cs typeface="Times New Roman" panose="02020603050405020304" pitchFamily="18" charset="0"/>
              </a:rPr>
              <a:t>”</a:t>
            </a:r>
          </a:p>
          <a:p>
            <a:r>
              <a:rPr lang="pt-BR" sz="1600" dirty="0">
                <a:solidFill>
                  <a:srgbClr val="FF0000"/>
                </a:solidFill>
                <a:latin typeface="Times New Roman" panose="02020603050405020304" pitchFamily="18" charset="0"/>
                <a:cs typeface="Times New Roman" panose="02020603050405020304" pitchFamily="18" charset="0"/>
              </a:rPr>
              <a:t>Kính thưa ban giám khảo! Qua Giáo dục kỹ năng, thói quen cho trẻ 24-36 tháng tuổi tại Nhà trẻ B tôi có những thuận lợi và khó khăn </a:t>
            </a:r>
            <a:r>
              <a:rPr lang="vi-VN" sz="1600" dirty="0">
                <a:solidFill>
                  <a:srgbClr val="FF0000"/>
                </a:solidFill>
                <a:latin typeface="Times New Roman" panose="02020603050405020304" pitchFamily="18" charset="0"/>
                <a:cs typeface="Times New Roman" panose="02020603050405020304" pitchFamily="18" charset="0"/>
              </a:rPr>
              <a:t>như </a:t>
            </a:r>
            <a:r>
              <a:rPr lang="pt-BR" sz="1600" dirty="0" smtClean="0">
                <a:solidFill>
                  <a:srgbClr val="FF0000"/>
                </a:solidFill>
                <a:latin typeface="Times New Roman" panose="02020603050405020304" pitchFamily="18" charset="0"/>
                <a:cs typeface="Times New Roman" panose="02020603050405020304" pitchFamily="18" charset="0"/>
              </a:rPr>
              <a:t>sau:</a:t>
            </a:r>
            <a:endParaRPr lang="vi-VN" sz="1600" dirty="0">
              <a:solidFill>
                <a:srgbClr val="FF0000"/>
              </a:solidFill>
              <a:latin typeface="Times New Roman" panose="02020603050405020304" pitchFamily="18" charset="0"/>
              <a:cs typeface="Times New Roman" panose="02020603050405020304" pitchFamily="18" charset="0"/>
            </a:endParaRPr>
          </a:p>
        </p:txBody>
      </p:sp>
      <p:sp>
        <p:nvSpPr>
          <p:cNvPr id="13" name="Rounded Rectangle 12"/>
          <p:cNvSpPr/>
          <p:nvPr/>
        </p:nvSpPr>
        <p:spPr>
          <a:xfrm>
            <a:off x="237311" y="2782811"/>
            <a:ext cx="8669378" cy="1985586"/>
          </a:xfrm>
          <a:prstGeom prst="roundRect">
            <a:avLst>
              <a:gd name="adj" fmla="val 1538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a:solidFill>
                  <a:schemeClr val="tx1"/>
                </a:solidFill>
              </a:rPr>
              <a:t>Có</a:t>
            </a:r>
            <a:r>
              <a:rPr lang="en-US" sz="1600" dirty="0">
                <a:solidFill>
                  <a:schemeClr val="tx1"/>
                </a:solidFill>
              </a:rPr>
              <a:t> </a:t>
            </a:r>
            <a:r>
              <a:rPr lang="en-US" sz="1600" dirty="0" err="1">
                <a:solidFill>
                  <a:schemeClr val="tx1"/>
                </a:solidFill>
              </a:rPr>
              <a:t>thể</a:t>
            </a:r>
            <a:r>
              <a:rPr lang="en-US" sz="1600" dirty="0">
                <a:solidFill>
                  <a:schemeClr val="tx1"/>
                </a:solidFill>
              </a:rPr>
              <a:t> </a:t>
            </a:r>
            <a:r>
              <a:rPr lang="en-US" sz="1600" dirty="0" err="1">
                <a:solidFill>
                  <a:schemeClr val="tx1"/>
                </a:solidFill>
              </a:rPr>
              <a:t>nói</a:t>
            </a:r>
            <a:r>
              <a:rPr lang="en-US" sz="1600" dirty="0">
                <a:solidFill>
                  <a:schemeClr val="tx1"/>
                </a:solidFill>
              </a:rPr>
              <a:t>, </a:t>
            </a:r>
            <a:r>
              <a:rPr lang="en-US" sz="1600" dirty="0" err="1">
                <a:solidFill>
                  <a:schemeClr val="tx1"/>
                </a:solidFill>
              </a:rPr>
              <a:t>kỹ</a:t>
            </a:r>
            <a:r>
              <a:rPr lang="en-US" sz="1600" dirty="0">
                <a:solidFill>
                  <a:schemeClr val="tx1"/>
                </a:solidFill>
              </a:rPr>
              <a:t> </a:t>
            </a:r>
            <a:r>
              <a:rPr lang="en-US" sz="1600" dirty="0" err="1">
                <a:solidFill>
                  <a:schemeClr val="tx1"/>
                </a:solidFill>
              </a:rPr>
              <a:t>năng</a:t>
            </a:r>
            <a:r>
              <a:rPr lang="en-US" sz="1600" dirty="0">
                <a:solidFill>
                  <a:schemeClr val="tx1"/>
                </a:solidFill>
              </a:rPr>
              <a:t> </a:t>
            </a:r>
            <a:r>
              <a:rPr lang="en-US" sz="1600" dirty="0" err="1">
                <a:solidFill>
                  <a:schemeClr val="tx1"/>
                </a:solidFill>
              </a:rPr>
              <a:t>sống</a:t>
            </a:r>
            <a:r>
              <a:rPr lang="en-US" sz="1600" dirty="0">
                <a:solidFill>
                  <a:schemeClr val="tx1"/>
                </a:solidFill>
              </a:rPr>
              <a:t> </a:t>
            </a:r>
            <a:r>
              <a:rPr lang="en-US" sz="1600" dirty="0" err="1">
                <a:solidFill>
                  <a:schemeClr val="tx1"/>
                </a:solidFill>
              </a:rPr>
              <a:t>là</a:t>
            </a:r>
            <a:r>
              <a:rPr lang="en-US" sz="1600" dirty="0">
                <a:solidFill>
                  <a:schemeClr val="tx1"/>
                </a:solidFill>
              </a:rPr>
              <a:t> </a:t>
            </a:r>
            <a:r>
              <a:rPr lang="en-US" sz="1600" dirty="0" err="1">
                <a:solidFill>
                  <a:schemeClr val="tx1"/>
                </a:solidFill>
              </a:rPr>
              <a:t>những</a:t>
            </a:r>
            <a:r>
              <a:rPr lang="en-US" sz="1600" dirty="0">
                <a:solidFill>
                  <a:schemeClr val="tx1"/>
                </a:solidFill>
              </a:rPr>
              <a:t> </a:t>
            </a:r>
            <a:r>
              <a:rPr lang="en-US" sz="1600" dirty="0" err="1">
                <a:solidFill>
                  <a:schemeClr val="tx1"/>
                </a:solidFill>
              </a:rPr>
              <a:t>kỹ</a:t>
            </a:r>
            <a:r>
              <a:rPr lang="en-US" sz="1600" dirty="0">
                <a:solidFill>
                  <a:schemeClr val="tx1"/>
                </a:solidFill>
              </a:rPr>
              <a:t> </a:t>
            </a:r>
            <a:r>
              <a:rPr lang="en-US" sz="1600" dirty="0" err="1">
                <a:solidFill>
                  <a:schemeClr val="tx1"/>
                </a:solidFill>
              </a:rPr>
              <a:t>năng</a:t>
            </a:r>
            <a:r>
              <a:rPr lang="en-US" sz="1600" dirty="0">
                <a:solidFill>
                  <a:schemeClr val="tx1"/>
                </a:solidFill>
              </a:rPr>
              <a:t> </a:t>
            </a:r>
            <a:r>
              <a:rPr lang="en-US" sz="1600" dirty="0" err="1">
                <a:solidFill>
                  <a:schemeClr val="tx1"/>
                </a:solidFill>
              </a:rPr>
              <a:t>cần</a:t>
            </a:r>
            <a:r>
              <a:rPr lang="en-US" sz="1600" dirty="0">
                <a:solidFill>
                  <a:schemeClr val="tx1"/>
                </a:solidFill>
              </a:rPr>
              <a:t> </a:t>
            </a:r>
            <a:r>
              <a:rPr lang="en-US" sz="1600" dirty="0" err="1">
                <a:solidFill>
                  <a:schemeClr val="tx1"/>
                </a:solidFill>
              </a:rPr>
              <a:t>có</a:t>
            </a:r>
            <a:r>
              <a:rPr lang="en-US" sz="1600" dirty="0">
                <a:solidFill>
                  <a:schemeClr val="tx1"/>
                </a:solidFill>
              </a:rPr>
              <a:t> </a:t>
            </a:r>
            <a:r>
              <a:rPr lang="en-US" sz="1600" dirty="0" err="1">
                <a:solidFill>
                  <a:schemeClr val="tx1"/>
                </a:solidFill>
              </a:rPr>
              <a:t>cho</a:t>
            </a:r>
            <a:r>
              <a:rPr lang="en-US" sz="1600" dirty="0">
                <a:solidFill>
                  <a:schemeClr val="tx1"/>
                </a:solidFill>
              </a:rPr>
              <a:t> </a:t>
            </a:r>
            <a:r>
              <a:rPr lang="en-US" sz="1600" dirty="0" err="1">
                <a:solidFill>
                  <a:schemeClr val="tx1"/>
                </a:solidFill>
              </a:rPr>
              <a:t>hành</a:t>
            </a:r>
            <a:r>
              <a:rPr lang="en-US" sz="1600" dirty="0">
                <a:solidFill>
                  <a:schemeClr val="tx1"/>
                </a:solidFill>
              </a:rPr>
              <a:t> vi </a:t>
            </a:r>
            <a:r>
              <a:rPr lang="en-US" sz="1600" dirty="0" err="1">
                <a:solidFill>
                  <a:schemeClr val="tx1"/>
                </a:solidFill>
              </a:rPr>
              <a:t>lành</a:t>
            </a:r>
            <a:r>
              <a:rPr lang="en-US" sz="1600" dirty="0">
                <a:solidFill>
                  <a:schemeClr val="tx1"/>
                </a:solidFill>
              </a:rPr>
              <a:t> </a:t>
            </a:r>
            <a:r>
              <a:rPr lang="en-US" sz="1600" dirty="0" err="1">
                <a:solidFill>
                  <a:schemeClr val="tx1"/>
                </a:solidFill>
              </a:rPr>
              <a:t>mạnh</a:t>
            </a:r>
            <a:r>
              <a:rPr lang="en-US" sz="1600" dirty="0">
                <a:solidFill>
                  <a:schemeClr val="tx1"/>
                </a:solidFill>
              </a:rPr>
              <a:t> </a:t>
            </a:r>
            <a:r>
              <a:rPr lang="en-US" sz="1600" dirty="0" err="1">
                <a:solidFill>
                  <a:schemeClr val="tx1"/>
                </a:solidFill>
              </a:rPr>
              <a:t>cho</a:t>
            </a:r>
            <a:r>
              <a:rPr lang="en-US" sz="1600" dirty="0">
                <a:solidFill>
                  <a:schemeClr val="tx1"/>
                </a:solidFill>
              </a:rPr>
              <a:t> </a:t>
            </a:r>
            <a:r>
              <a:rPr lang="en-US" sz="1600" dirty="0" err="1">
                <a:solidFill>
                  <a:schemeClr val="tx1"/>
                </a:solidFill>
              </a:rPr>
              <a:t>phép</a:t>
            </a:r>
            <a:r>
              <a:rPr lang="en-US" sz="1600" dirty="0">
                <a:solidFill>
                  <a:schemeClr val="tx1"/>
                </a:solidFill>
              </a:rPr>
              <a:t> </a:t>
            </a:r>
            <a:r>
              <a:rPr lang="en-US" sz="1600" dirty="0" err="1">
                <a:solidFill>
                  <a:schemeClr val="tx1"/>
                </a:solidFill>
              </a:rPr>
              <a:t>bạn</a:t>
            </a:r>
            <a:r>
              <a:rPr lang="en-US" sz="1600" dirty="0">
                <a:solidFill>
                  <a:schemeClr val="tx1"/>
                </a:solidFill>
              </a:rPr>
              <a:t> </a:t>
            </a:r>
            <a:r>
              <a:rPr lang="en-US" sz="1600" dirty="0" err="1">
                <a:solidFill>
                  <a:schemeClr val="tx1"/>
                </a:solidFill>
              </a:rPr>
              <a:t>đối</a:t>
            </a:r>
            <a:r>
              <a:rPr lang="en-US" sz="1600" dirty="0">
                <a:solidFill>
                  <a:schemeClr val="tx1"/>
                </a:solidFill>
              </a:rPr>
              <a:t> </a:t>
            </a:r>
            <a:r>
              <a:rPr lang="en-US" sz="1600" dirty="0" err="1">
                <a:solidFill>
                  <a:schemeClr val="tx1"/>
                </a:solidFill>
              </a:rPr>
              <a:t>mặt</a:t>
            </a:r>
            <a:r>
              <a:rPr lang="en-US" sz="1600" dirty="0">
                <a:solidFill>
                  <a:schemeClr val="tx1"/>
                </a:solidFill>
              </a:rPr>
              <a:t> </a:t>
            </a:r>
            <a:r>
              <a:rPr lang="en-US" sz="1600" dirty="0" err="1">
                <a:solidFill>
                  <a:schemeClr val="tx1"/>
                </a:solidFill>
              </a:rPr>
              <a:t>với</a:t>
            </a:r>
            <a:r>
              <a:rPr lang="en-US" sz="1600" dirty="0">
                <a:solidFill>
                  <a:schemeClr val="tx1"/>
                </a:solidFill>
              </a:rPr>
              <a:t> </a:t>
            </a:r>
            <a:r>
              <a:rPr lang="en-US" sz="1600" dirty="0" err="1">
                <a:solidFill>
                  <a:schemeClr val="tx1"/>
                </a:solidFill>
              </a:rPr>
              <a:t>những</a:t>
            </a:r>
            <a:r>
              <a:rPr lang="en-US" sz="1600" dirty="0">
                <a:solidFill>
                  <a:schemeClr val="tx1"/>
                </a:solidFill>
              </a:rPr>
              <a:t> </a:t>
            </a:r>
            <a:r>
              <a:rPr lang="en-US" sz="1600" dirty="0" err="1">
                <a:solidFill>
                  <a:schemeClr val="tx1"/>
                </a:solidFill>
              </a:rPr>
              <a:t>thách</a:t>
            </a:r>
            <a:r>
              <a:rPr lang="en-US" sz="1600" dirty="0">
                <a:solidFill>
                  <a:schemeClr val="tx1"/>
                </a:solidFill>
              </a:rPr>
              <a:t> </a:t>
            </a:r>
            <a:r>
              <a:rPr lang="en-US" sz="1600" dirty="0" err="1">
                <a:solidFill>
                  <a:schemeClr val="tx1"/>
                </a:solidFill>
              </a:rPr>
              <a:t>thức</a:t>
            </a:r>
            <a:r>
              <a:rPr lang="en-US" sz="1600" dirty="0">
                <a:solidFill>
                  <a:schemeClr val="tx1"/>
                </a:solidFill>
              </a:rPr>
              <a:t> </a:t>
            </a:r>
            <a:r>
              <a:rPr lang="en-US" sz="1600" dirty="0" err="1">
                <a:solidFill>
                  <a:schemeClr val="tx1"/>
                </a:solidFill>
              </a:rPr>
              <a:t>của</a:t>
            </a:r>
            <a:r>
              <a:rPr lang="en-US" sz="1600" dirty="0">
                <a:solidFill>
                  <a:schemeClr val="tx1"/>
                </a:solidFill>
              </a:rPr>
              <a:t> </a:t>
            </a:r>
            <a:r>
              <a:rPr lang="en-US" sz="1600" dirty="0" err="1">
                <a:solidFill>
                  <a:schemeClr val="tx1"/>
                </a:solidFill>
              </a:rPr>
              <a:t>cuộc</a:t>
            </a:r>
            <a:r>
              <a:rPr lang="en-US" sz="1600" dirty="0">
                <a:solidFill>
                  <a:schemeClr val="tx1"/>
                </a:solidFill>
              </a:rPr>
              <a:t> </a:t>
            </a:r>
            <a:r>
              <a:rPr lang="en-US" sz="1600" dirty="0" err="1">
                <a:solidFill>
                  <a:schemeClr val="tx1"/>
                </a:solidFill>
              </a:rPr>
              <a:t>sống</a:t>
            </a:r>
            <a:r>
              <a:rPr lang="en-US" sz="1600" dirty="0">
                <a:solidFill>
                  <a:schemeClr val="tx1"/>
                </a:solidFill>
              </a:rPr>
              <a:t> </a:t>
            </a:r>
            <a:r>
              <a:rPr lang="en-US" sz="1600" dirty="0" err="1">
                <a:solidFill>
                  <a:schemeClr val="tx1"/>
                </a:solidFill>
              </a:rPr>
              <a:t>hằng</a:t>
            </a:r>
            <a:r>
              <a:rPr lang="en-US" sz="1600" dirty="0">
                <a:solidFill>
                  <a:schemeClr val="tx1"/>
                </a:solidFill>
              </a:rPr>
              <a:t> </a:t>
            </a:r>
            <a:r>
              <a:rPr lang="en-US" sz="1600" dirty="0" err="1">
                <a:solidFill>
                  <a:schemeClr val="tx1"/>
                </a:solidFill>
              </a:rPr>
              <a:t>ngày</a:t>
            </a:r>
            <a:r>
              <a:rPr lang="en-US" sz="1600" dirty="0">
                <a:solidFill>
                  <a:schemeClr val="tx1"/>
                </a:solidFill>
              </a:rPr>
              <a:t>. </a:t>
            </a:r>
            <a:r>
              <a:rPr lang="en-US" sz="1600" dirty="0" err="1">
                <a:solidFill>
                  <a:schemeClr val="tx1"/>
                </a:solidFill>
              </a:rPr>
              <a:t>Dạy</a:t>
            </a:r>
            <a:r>
              <a:rPr lang="en-US" sz="1600" dirty="0">
                <a:solidFill>
                  <a:schemeClr val="tx1"/>
                </a:solidFill>
              </a:rPr>
              <a:t> </a:t>
            </a:r>
            <a:r>
              <a:rPr lang="en-US" sz="1600" dirty="0" err="1">
                <a:solidFill>
                  <a:schemeClr val="tx1"/>
                </a:solidFill>
              </a:rPr>
              <a:t>kỹ</a:t>
            </a:r>
            <a:r>
              <a:rPr lang="en-US" sz="1600" dirty="0">
                <a:solidFill>
                  <a:schemeClr val="tx1"/>
                </a:solidFill>
              </a:rPr>
              <a:t> </a:t>
            </a:r>
            <a:r>
              <a:rPr lang="en-US" sz="1600" dirty="0" err="1">
                <a:solidFill>
                  <a:schemeClr val="tx1"/>
                </a:solidFill>
              </a:rPr>
              <a:t>năng</a:t>
            </a:r>
            <a:r>
              <a:rPr lang="en-US" sz="1600" dirty="0">
                <a:solidFill>
                  <a:schemeClr val="tx1"/>
                </a:solidFill>
              </a:rPr>
              <a:t> </a:t>
            </a:r>
            <a:r>
              <a:rPr lang="en-US" sz="1600" dirty="0" err="1">
                <a:solidFill>
                  <a:schemeClr val="tx1"/>
                </a:solidFill>
              </a:rPr>
              <a:t>sống</a:t>
            </a:r>
            <a:r>
              <a:rPr lang="en-US" sz="1600" dirty="0">
                <a:solidFill>
                  <a:schemeClr val="tx1"/>
                </a:solidFill>
              </a:rPr>
              <a:t> </a:t>
            </a:r>
            <a:r>
              <a:rPr lang="en-US" sz="1600" dirty="0" err="1">
                <a:solidFill>
                  <a:schemeClr val="tx1"/>
                </a:solidFill>
              </a:rPr>
              <a:t>cho</a:t>
            </a:r>
            <a:r>
              <a:rPr lang="en-US" sz="1600" dirty="0">
                <a:solidFill>
                  <a:schemeClr val="tx1"/>
                </a:solidFill>
              </a:rPr>
              <a:t> </a:t>
            </a:r>
            <a:r>
              <a:rPr lang="en-US" sz="1600" dirty="0" err="1">
                <a:solidFill>
                  <a:schemeClr val="tx1"/>
                </a:solidFill>
              </a:rPr>
              <a:t>trẻ</a:t>
            </a:r>
            <a:r>
              <a:rPr lang="en-US" sz="1600" dirty="0">
                <a:solidFill>
                  <a:schemeClr val="tx1"/>
                </a:solidFill>
              </a:rPr>
              <a:t> </a:t>
            </a:r>
            <a:r>
              <a:rPr lang="en-US" sz="1600" dirty="0" err="1">
                <a:solidFill>
                  <a:schemeClr val="tx1"/>
                </a:solidFill>
              </a:rPr>
              <a:t>mầm</a:t>
            </a:r>
            <a:r>
              <a:rPr lang="en-US" sz="1600" dirty="0">
                <a:solidFill>
                  <a:schemeClr val="tx1"/>
                </a:solidFill>
              </a:rPr>
              <a:t> non </a:t>
            </a:r>
            <a:r>
              <a:rPr lang="en-US" sz="1600" dirty="0" err="1">
                <a:solidFill>
                  <a:schemeClr val="tx1"/>
                </a:solidFill>
              </a:rPr>
              <a:t>nhằm</a:t>
            </a:r>
            <a:r>
              <a:rPr lang="en-US" sz="1600" dirty="0">
                <a:solidFill>
                  <a:schemeClr val="tx1"/>
                </a:solidFill>
              </a:rPr>
              <a:t> </a:t>
            </a:r>
            <a:r>
              <a:rPr lang="en-US" sz="1600" dirty="0" err="1">
                <a:solidFill>
                  <a:schemeClr val="tx1"/>
                </a:solidFill>
              </a:rPr>
              <a:t>giúp</a:t>
            </a:r>
            <a:r>
              <a:rPr lang="en-US" sz="1600" dirty="0">
                <a:solidFill>
                  <a:schemeClr val="tx1"/>
                </a:solidFill>
              </a:rPr>
              <a:t> </a:t>
            </a:r>
            <a:r>
              <a:rPr lang="en-US" sz="1600" dirty="0" err="1">
                <a:solidFill>
                  <a:schemeClr val="tx1"/>
                </a:solidFill>
              </a:rPr>
              <a:t>trẻ</a:t>
            </a:r>
            <a:r>
              <a:rPr lang="en-US" sz="1600" dirty="0">
                <a:solidFill>
                  <a:schemeClr val="tx1"/>
                </a:solidFill>
              </a:rPr>
              <a:t> </a:t>
            </a:r>
            <a:r>
              <a:rPr lang="en-US" sz="1600" dirty="0" err="1">
                <a:solidFill>
                  <a:schemeClr val="tx1"/>
                </a:solidFill>
              </a:rPr>
              <a:t>có</a:t>
            </a:r>
            <a:r>
              <a:rPr lang="en-US" sz="1600" dirty="0">
                <a:solidFill>
                  <a:schemeClr val="tx1"/>
                </a:solidFill>
              </a:rPr>
              <a:t> </a:t>
            </a:r>
            <a:r>
              <a:rPr lang="en-US" sz="1600" dirty="0" err="1">
                <a:solidFill>
                  <a:schemeClr val="tx1"/>
                </a:solidFill>
              </a:rPr>
              <a:t>kinh</a:t>
            </a:r>
            <a:r>
              <a:rPr lang="en-US" sz="1600" dirty="0">
                <a:solidFill>
                  <a:schemeClr val="tx1"/>
                </a:solidFill>
              </a:rPr>
              <a:t> </a:t>
            </a:r>
            <a:r>
              <a:rPr lang="en-US" sz="1600" dirty="0" err="1">
                <a:solidFill>
                  <a:schemeClr val="tx1"/>
                </a:solidFill>
              </a:rPr>
              <a:t>nghiệm</a:t>
            </a:r>
            <a:r>
              <a:rPr lang="en-US" sz="1600" dirty="0">
                <a:solidFill>
                  <a:schemeClr val="tx1"/>
                </a:solidFill>
              </a:rPr>
              <a:t> </a:t>
            </a:r>
            <a:r>
              <a:rPr lang="en-US" sz="1600" dirty="0" err="1">
                <a:solidFill>
                  <a:schemeClr val="tx1"/>
                </a:solidFill>
              </a:rPr>
              <a:t>trong</a:t>
            </a:r>
            <a:r>
              <a:rPr lang="en-US" sz="1600" dirty="0">
                <a:solidFill>
                  <a:schemeClr val="tx1"/>
                </a:solidFill>
              </a:rPr>
              <a:t> </a:t>
            </a:r>
            <a:r>
              <a:rPr lang="en-US" sz="1600" dirty="0" err="1">
                <a:solidFill>
                  <a:schemeClr val="tx1"/>
                </a:solidFill>
              </a:rPr>
              <a:t>cuộc</a:t>
            </a:r>
            <a:r>
              <a:rPr lang="en-US" sz="1600" dirty="0">
                <a:solidFill>
                  <a:schemeClr val="tx1"/>
                </a:solidFill>
              </a:rPr>
              <a:t> </a:t>
            </a:r>
            <a:r>
              <a:rPr lang="en-US" sz="1600" dirty="0" err="1">
                <a:solidFill>
                  <a:schemeClr val="tx1"/>
                </a:solidFill>
              </a:rPr>
              <a:t>sống</a:t>
            </a:r>
            <a:r>
              <a:rPr lang="en-US" sz="1600" dirty="0">
                <a:solidFill>
                  <a:schemeClr val="tx1"/>
                </a:solidFill>
              </a:rPr>
              <a:t>, </a:t>
            </a:r>
            <a:r>
              <a:rPr lang="en-US" sz="1600" dirty="0" err="1">
                <a:solidFill>
                  <a:schemeClr val="tx1"/>
                </a:solidFill>
              </a:rPr>
              <a:t>biết</a:t>
            </a:r>
            <a:r>
              <a:rPr lang="en-US" sz="1600" dirty="0">
                <a:solidFill>
                  <a:schemeClr val="tx1"/>
                </a:solidFill>
              </a:rPr>
              <a:t> </a:t>
            </a:r>
            <a:r>
              <a:rPr lang="en-US" sz="1600" dirty="0" err="1">
                <a:solidFill>
                  <a:schemeClr val="tx1"/>
                </a:solidFill>
              </a:rPr>
              <a:t>được</a:t>
            </a:r>
            <a:r>
              <a:rPr lang="en-US" sz="1600" dirty="0">
                <a:solidFill>
                  <a:schemeClr val="tx1"/>
                </a:solidFill>
              </a:rPr>
              <a:t> </a:t>
            </a:r>
            <a:r>
              <a:rPr lang="en-US" sz="1600" dirty="0" err="1">
                <a:solidFill>
                  <a:schemeClr val="tx1"/>
                </a:solidFill>
              </a:rPr>
              <a:t>những</a:t>
            </a:r>
            <a:r>
              <a:rPr lang="en-US" sz="1600" dirty="0">
                <a:solidFill>
                  <a:schemeClr val="tx1"/>
                </a:solidFill>
              </a:rPr>
              <a:t> </a:t>
            </a:r>
            <a:r>
              <a:rPr lang="en-US" sz="1600" dirty="0" err="1">
                <a:solidFill>
                  <a:schemeClr val="tx1"/>
                </a:solidFill>
              </a:rPr>
              <a:t>điều</a:t>
            </a:r>
            <a:r>
              <a:rPr lang="en-US" sz="1600" dirty="0">
                <a:solidFill>
                  <a:schemeClr val="tx1"/>
                </a:solidFill>
              </a:rPr>
              <a:t> </a:t>
            </a:r>
            <a:r>
              <a:rPr lang="en-US" sz="1600" dirty="0" err="1">
                <a:solidFill>
                  <a:schemeClr val="tx1"/>
                </a:solidFill>
              </a:rPr>
              <a:t>nên</a:t>
            </a:r>
            <a:r>
              <a:rPr lang="en-US" sz="1600" dirty="0">
                <a:solidFill>
                  <a:schemeClr val="tx1"/>
                </a:solidFill>
              </a:rPr>
              <a:t> </a:t>
            </a:r>
            <a:r>
              <a:rPr lang="en-US" sz="1600" dirty="0" err="1">
                <a:solidFill>
                  <a:schemeClr val="tx1"/>
                </a:solidFill>
              </a:rPr>
              <a:t>làm</a:t>
            </a:r>
            <a:r>
              <a:rPr lang="en-US" sz="1600" dirty="0">
                <a:solidFill>
                  <a:schemeClr val="tx1"/>
                </a:solidFill>
              </a:rPr>
              <a:t> </a:t>
            </a:r>
            <a:r>
              <a:rPr lang="en-US" sz="1600" dirty="0" err="1">
                <a:solidFill>
                  <a:schemeClr val="tx1"/>
                </a:solidFill>
              </a:rPr>
              <a:t>và</a:t>
            </a:r>
            <a:r>
              <a:rPr lang="en-US" sz="1600" dirty="0">
                <a:solidFill>
                  <a:schemeClr val="tx1"/>
                </a:solidFill>
              </a:rPr>
              <a:t> </a:t>
            </a:r>
            <a:r>
              <a:rPr lang="en-US" sz="1600" dirty="0" err="1">
                <a:solidFill>
                  <a:schemeClr val="tx1"/>
                </a:solidFill>
              </a:rPr>
              <a:t>không</a:t>
            </a:r>
            <a:r>
              <a:rPr lang="en-US" sz="1600" dirty="0">
                <a:solidFill>
                  <a:schemeClr val="tx1"/>
                </a:solidFill>
              </a:rPr>
              <a:t> </a:t>
            </a:r>
            <a:r>
              <a:rPr lang="en-US" sz="1600" dirty="0" err="1">
                <a:solidFill>
                  <a:schemeClr val="tx1"/>
                </a:solidFill>
              </a:rPr>
              <a:t>nên</a:t>
            </a:r>
            <a:r>
              <a:rPr lang="en-US" sz="1600" dirty="0">
                <a:solidFill>
                  <a:schemeClr val="tx1"/>
                </a:solidFill>
              </a:rPr>
              <a:t> </a:t>
            </a:r>
            <a:r>
              <a:rPr lang="en-US" sz="1600" dirty="0" err="1">
                <a:solidFill>
                  <a:schemeClr val="tx1"/>
                </a:solidFill>
              </a:rPr>
              <a:t>làm</a:t>
            </a:r>
            <a:r>
              <a:rPr lang="en-US" sz="1600" dirty="0">
                <a:solidFill>
                  <a:schemeClr val="tx1"/>
                </a:solidFill>
              </a:rPr>
              <a:t>. Cho </a:t>
            </a:r>
            <a:r>
              <a:rPr lang="en-US" sz="1600" dirty="0" err="1">
                <a:solidFill>
                  <a:schemeClr val="tx1"/>
                </a:solidFill>
              </a:rPr>
              <a:t>dù</a:t>
            </a:r>
            <a:r>
              <a:rPr lang="en-US" sz="1600" dirty="0">
                <a:solidFill>
                  <a:schemeClr val="tx1"/>
                </a:solidFill>
              </a:rPr>
              <a:t> </a:t>
            </a:r>
            <a:r>
              <a:rPr lang="en-US" sz="1600" dirty="0" err="1">
                <a:solidFill>
                  <a:schemeClr val="tx1"/>
                </a:solidFill>
              </a:rPr>
              <a:t>bạn</a:t>
            </a:r>
            <a:r>
              <a:rPr lang="en-US" sz="1600" dirty="0">
                <a:solidFill>
                  <a:schemeClr val="tx1"/>
                </a:solidFill>
              </a:rPr>
              <a:t> </a:t>
            </a:r>
            <a:r>
              <a:rPr lang="en-US" sz="1600" dirty="0" err="1">
                <a:solidFill>
                  <a:schemeClr val="tx1"/>
                </a:solidFill>
              </a:rPr>
              <a:t>có</a:t>
            </a:r>
            <a:r>
              <a:rPr lang="en-US" sz="1600" dirty="0">
                <a:solidFill>
                  <a:schemeClr val="tx1"/>
                </a:solidFill>
              </a:rPr>
              <a:t> </a:t>
            </a:r>
            <a:r>
              <a:rPr lang="en-US" sz="1600" dirty="0" err="1">
                <a:solidFill>
                  <a:schemeClr val="tx1"/>
                </a:solidFill>
              </a:rPr>
              <a:t>tài</a:t>
            </a:r>
            <a:r>
              <a:rPr lang="en-US" sz="1600" dirty="0">
                <a:solidFill>
                  <a:schemeClr val="tx1"/>
                </a:solidFill>
              </a:rPr>
              <a:t> </a:t>
            </a:r>
            <a:r>
              <a:rPr lang="en-US" sz="1600" dirty="0" err="1">
                <a:solidFill>
                  <a:schemeClr val="tx1"/>
                </a:solidFill>
              </a:rPr>
              <a:t>giỏi</a:t>
            </a:r>
            <a:r>
              <a:rPr lang="en-US" sz="1600" dirty="0">
                <a:solidFill>
                  <a:schemeClr val="tx1"/>
                </a:solidFill>
              </a:rPr>
              <a:t>, </a:t>
            </a:r>
            <a:r>
              <a:rPr lang="en-US" sz="1600" dirty="0" err="1">
                <a:solidFill>
                  <a:schemeClr val="tx1"/>
                </a:solidFill>
              </a:rPr>
              <a:t>thông</a:t>
            </a:r>
            <a:r>
              <a:rPr lang="en-US" sz="1600" dirty="0">
                <a:solidFill>
                  <a:schemeClr val="tx1"/>
                </a:solidFill>
              </a:rPr>
              <a:t> minh </a:t>
            </a:r>
            <a:r>
              <a:rPr lang="en-US" sz="1600" dirty="0" err="1">
                <a:solidFill>
                  <a:schemeClr val="tx1"/>
                </a:solidFill>
              </a:rPr>
              <a:t>đến</a:t>
            </a:r>
            <a:r>
              <a:rPr lang="en-US" sz="1600" dirty="0">
                <a:solidFill>
                  <a:schemeClr val="tx1"/>
                </a:solidFill>
              </a:rPr>
              <a:t> </a:t>
            </a:r>
            <a:r>
              <a:rPr lang="en-US" sz="1600" dirty="0" err="1">
                <a:solidFill>
                  <a:schemeClr val="tx1"/>
                </a:solidFill>
              </a:rPr>
              <a:t>đâu</a:t>
            </a:r>
            <a:r>
              <a:rPr lang="en-US" sz="1600" dirty="0">
                <a:solidFill>
                  <a:schemeClr val="tx1"/>
                </a:solidFill>
              </a:rPr>
              <a:t> </a:t>
            </a:r>
            <a:r>
              <a:rPr lang="en-US" sz="1600" dirty="0" err="1">
                <a:solidFill>
                  <a:schemeClr val="tx1"/>
                </a:solidFill>
              </a:rPr>
              <a:t>nhưng</a:t>
            </a:r>
            <a:r>
              <a:rPr lang="en-US" sz="1600" dirty="0">
                <a:solidFill>
                  <a:schemeClr val="tx1"/>
                </a:solidFill>
              </a:rPr>
              <a:t> </a:t>
            </a:r>
            <a:r>
              <a:rPr lang="en-US" sz="1600" dirty="0" err="1">
                <a:solidFill>
                  <a:schemeClr val="tx1"/>
                </a:solidFill>
              </a:rPr>
              <a:t>thiếu</a:t>
            </a:r>
            <a:r>
              <a:rPr lang="en-US" sz="1600" dirty="0">
                <a:solidFill>
                  <a:schemeClr val="tx1"/>
                </a:solidFill>
              </a:rPr>
              <a:t> </a:t>
            </a:r>
            <a:r>
              <a:rPr lang="en-US" sz="1600" dirty="0" err="1">
                <a:solidFill>
                  <a:schemeClr val="tx1"/>
                </a:solidFill>
              </a:rPr>
              <a:t>kỹ</a:t>
            </a:r>
            <a:r>
              <a:rPr lang="en-US" sz="1600" dirty="0">
                <a:solidFill>
                  <a:schemeClr val="tx1"/>
                </a:solidFill>
              </a:rPr>
              <a:t> </a:t>
            </a:r>
            <a:r>
              <a:rPr lang="en-US" sz="1600" dirty="0" err="1">
                <a:solidFill>
                  <a:schemeClr val="tx1"/>
                </a:solidFill>
              </a:rPr>
              <a:t>năng</a:t>
            </a:r>
            <a:r>
              <a:rPr lang="en-US" sz="1600" dirty="0">
                <a:solidFill>
                  <a:schemeClr val="tx1"/>
                </a:solidFill>
              </a:rPr>
              <a:t> </a:t>
            </a:r>
            <a:r>
              <a:rPr lang="en-US" sz="1600" dirty="0" err="1">
                <a:solidFill>
                  <a:schemeClr val="tx1"/>
                </a:solidFill>
              </a:rPr>
              <a:t>sống</a:t>
            </a:r>
            <a:r>
              <a:rPr lang="en-US" sz="1600" dirty="0">
                <a:solidFill>
                  <a:schemeClr val="tx1"/>
                </a:solidFill>
              </a:rPr>
              <a:t>, </a:t>
            </a:r>
            <a:r>
              <a:rPr lang="en-US" sz="1600" dirty="0" err="1">
                <a:solidFill>
                  <a:schemeClr val="tx1"/>
                </a:solidFill>
              </a:rPr>
              <a:t>bạn</a:t>
            </a:r>
            <a:r>
              <a:rPr lang="en-US" sz="1600" dirty="0">
                <a:solidFill>
                  <a:schemeClr val="tx1"/>
                </a:solidFill>
              </a:rPr>
              <a:t> </a:t>
            </a:r>
            <a:r>
              <a:rPr lang="en-US" sz="1600" dirty="0" err="1">
                <a:solidFill>
                  <a:schemeClr val="tx1"/>
                </a:solidFill>
              </a:rPr>
              <a:t>cũng</a:t>
            </a:r>
            <a:r>
              <a:rPr lang="en-US" sz="1600" dirty="0">
                <a:solidFill>
                  <a:schemeClr val="tx1"/>
                </a:solidFill>
              </a:rPr>
              <a:t> </a:t>
            </a:r>
            <a:r>
              <a:rPr lang="en-US" sz="1600" dirty="0" err="1">
                <a:solidFill>
                  <a:schemeClr val="tx1"/>
                </a:solidFill>
              </a:rPr>
              <a:t>không</a:t>
            </a:r>
            <a:r>
              <a:rPr lang="en-US" sz="1600" dirty="0">
                <a:solidFill>
                  <a:schemeClr val="tx1"/>
                </a:solidFill>
              </a:rPr>
              <a:t> </a:t>
            </a:r>
            <a:r>
              <a:rPr lang="en-US" sz="1600" dirty="0" err="1">
                <a:solidFill>
                  <a:schemeClr val="tx1"/>
                </a:solidFill>
              </a:rPr>
              <a:t>thể</a:t>
            </a:r>
            <a:r>
              <a:rPr lang="en-US" sz="1600" dirty="0">
                <a:solidFill>
                  <a:schemeClr val="tx1"/>
                </a:solidFill>
              </a:rPr>
              <a:t> </a:t>
            </a:r>
            <a:r>
              <a:rPr lang="en-US" sz="1600" dirty="0" err="1">
                <a:solidFill>
                  <a:schemeClr val="tx1"/>
                </a:solidFill>
              </a:rPr>
              <a:t>tiếp</a:t>
            </a:r>
            <a:r>
              <a:rPr lang="en-US" sz="1600" dirty="0">
                <a:solidFill>
                  <a:schemeClr val="tx1"/>
                </a:solidFill>
              </a:rPr>
              <a:t> </a:t>
            </a:r>
            <a:r>
              <a:rPr lang="en-US" sz="1600" dirty="0" err="1">
                <a:solidFill>
                  <a:schemeClr val="tx1"/>
                </a:solidFill>
              </a:rPr>
              <a:t>cận</a:t>
            </a:r>
            <a:r>
              <a:rPr lang="en-US" sz="1600" dirty="0">
                <a:solidFill>
                  <a:schemeClr val="tx1"/>
                </a:solidFill>
              </a:rPr>
              <a:t> </a:t>
            </a:r>
            <a:r>
              <a:rPr lang="en-US" sz="1600" dirty="0" err="1">
                <a:solidFill>
                  <a:schemeClr val="tx1"/>
                </a:solidFill>
              </a:rPr>
              <a:t>với</a:t>
            </a:r>
            <a:r>
              <a:rPr lang="en-US" sz="1600" dirty="0">
                <a:solidFill>
                  <a:schemeClr val="tx1"/>
                </a:solidFill>
              </a:rPr>
              <a:t> </a:t>
            </a:r>
            <a:r>
              <a:rPr lang="en-US" sz="1600" dirty="0" err="1">
                <a:solidFill>
                  <a:schemeClr val="tx1"/>
                </a:solidFill>
              </a:rPr>
              <a:t>môi</a:t>
            </a:r>
            <a:r>
              <a:rPr lang="en-US" sz="1600" dirty="0">
                <a:solidFill>
                  <a:schemeClr val="tx1"/>
                </a:solidFill>
              </a:rPr>
              <a:t> </a:t>
            </a:r>
            <a:r>
              <a:rPr lang="en-US" sz="1600" dirty="0" err="1">
                <a:solidFill>
                  <a:schemeClr val="tx1"/>
                </a:solidFill>
              </a:rPr>
              <a:t>trường</a:t>
            </a:r>
            <a:r>
              <a:rPr lang="en-US" sz="1600" dirty="0">
                <a:solidFill>
                  <a:schemeClr val="tx1"/>
                </a:solidFill>
              </a:rPr>
              <a:t> </a:t>
            </a:r>
            <a:r>
              <a:rPr lang="en-US" sz="1600" dirty="0" err="1">
                <a:solidFill>
                  <a:schemeClr val="tx1"/>
                </a:solidFill>
              </a:rPr>
              <a:t>xung</a:t>
            </a:r>
            <a:r>
              <a:rPr lang="en-US" sz="1600" dirty="0">
                <a:solidFill>
                  <a:schemeClr val="tx1"/>
                </a:solidFill>
              </a:rPr>
              <a:t> </a:t>
            </a:r>
            <a:r>
              <a:rPr lang="en-US" sz="1600" dirty="0" err="1">
                <a:solidFill>
                  <a:schemeClr val="tx1"/>
                </a:solidFill>
              </a:rPr>
              <a:t>quanh</a:t>
            </a:r>
            <a:r>
              <a:rPr lang="en-US" sz="1600" dirty="0">
                <a:solidFill>
                  <a:schemeClr val="tx1"/>
                </a:solidFill>
              </a:rPr>
              <a:t>, </a:t>
            </a:r>
            <a:r>
              <a:rPr lang="en-US" sz="1600" dirty="0" err="1">
                <a:solidFill>
                  <a:schemeClr val="tx1"/>
                </a:solidFill>
              </a:rPr>
              <a:t>hòa</a:t>
            </a:r>
            <a:r>
              <a:rPr lang="en-US" sz="1600" dirty="0">
                <a:solidFill>
                  <a:schemeClr val="tx1"/>
                </a:solidFill>
              </a:rPr>
              <a:t> </a:t>
            </a:r>
            <a:r>
              <a:rPr lang="en-US" sz="1600" dirty="0" err="1">
                <a:solidFill>
                  <a:schemeClr val="tx1"/>
                </a:solidFill>
              </a:rPr>
              <a:t>nhập</a:t>
            </a:r>
            <a:r>
              <a:rPr lang="en-US" sz="1600" dirty="0">
                <a:solidFill>
                  <a:schemeClr val="tx1"/>
                </a:solidFill>
              </a:rPr>
              <a:t> </a:t>
            </a:r>
            <a:r>
              <a:rPr lang="en-US" sz="1600" dirty="0" err="1">
                <a:solidFill>
                  <a:schemeClr val="tx1"/>
                </a:solidFill>
              </a:rPr>
              <a:t>cũng</a:t>
            </a:r>
            <a:r>
              <a:rPr lang="en-US" sz="1600" dirty="0">
                <a:solidFill>
                  <a:schemeClr val="tx1"/>
                </a:solidFill>
              </a:rPr>
              <a:t> </a:t>
            </a:r>
            <a:r>
              <a:rPr lang="en-US" sz="1600" dirty="0" err="1">
                <a:solidFill>
                  <a:schemeClr val="tx1"/>
                </a:solidFill>
              </a:rPr>
              <a:t>như</a:t>
            </a:r>
            <a:r>
              <a:rPr lang="en-US" sz="1600" dirty="0">
                <a:solidFill>
                  <a:schemeClr val="tx1"/>
                </a:solidFill>
              </a:rPr>
              <a:t> </a:t>
            </a:r>
            <a:r>
              <a:rPr lang="en-US" sz="1600" dirty="0" err="1">
                <a:solidFill>
                  <a:schemeClr val="tx1"/>
                </a:solidFill>
              </a:rPr>
              <a:t>khẳng</a:t>
            </a:r>
            <a:r>
              <a:rPr lang="en-US" sz="1600" dirty="0">
                <a:solidFill>
                  <a:schemeClr val="tx1"/>
                </a:solidFill>
              </a:rPr>
              <a:t> </a:t>
            </a:r>
            <a:r>
              <a:rPr lang="en-US" sz="1600" dirty="0" err="1">
                <a:solidFill>
                  <a:schemeClr val="tx1"/>
                </a:solidFill>
              </a:rPr>
              <a:t>định</a:t>
            </a:r>
            <a:r>
              <a:rPr lang="en-US" sz="1600" dirty="0">
                <a:solidFill>
                  <a:schemeClr val="tx1"/>
                </a:solidFill>
              </a:rPr>
              <a:t> </a:t>
            </a:r>
            <a:r>
              <a:rPr lang="en-US" sz="1600" dirty="0" err="1">
                <a:solidFill>
                  <a:schemeClr val="tx1"/>
                </a:solidFill>
              </a:rPr>
              <a:t>mình</a:t>
            </a:r>
            <a:r>
              <a:rPr lang="en-US" sz="1600" dirty="0" smtClean="0">
                <a:solidFill>
                  <a:schemeClr val="tx1"/>
                </a:solidFill>
              </a:rPr>
              <a:t>.</a:t>
            </a:r>
            <a:r>
              <a:rPr lang="en-US" sz="1600" dirty="0">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những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thực</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tế</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đó</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tôi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nhận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thấy</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tầm</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quan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trọng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của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việc</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giáo</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dục</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kỹ</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năng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sống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cho</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trẻ</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trong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trường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mầm</a:t>
            </a:r>
            <a:r>
              <a:rPr lang="en-US" sz="1600" dirty="0">
                <a:solidFill>
                  <a:schemeClr val="tx1"/>
                </a:solidFill>
                <a:latin typeface="Times New Roman" panose="02020603050405020304" pitchFamily="18" charset="0"/>
                <a:cs typeface="Times New Roman" panose="02020603050405020304" pitchFamily="18" charset="0"/>
              </a:rPr>
              <a:t> non, </a:t>
            </a:r>
            <a:r>
              <a:rPr lang="en-US" sz="1600" dirty="0" err="1">
                <a:solidFill>
                  <a:schemeClr val="tx1"/>
                </a:solidFill>
                <a:latin typeface="Times New Roman" panose="02020603050405020304" pitchFamily="18" charset="0"/>
                <a:cs typeface="Times New Roman" panose="02020603050405020304" pitchFamily="18" charset="0"/>
              </a:rPr>
              <a:t>đó</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là</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nhiệm</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vụ</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trong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năm</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học</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được</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đặt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lên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hàng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đầu</a:t>
            </a:r>
            <a:r>
              <a:rPr lang="en-US" sz="1600" dirty="0">
                <a:solidFill>
                  <a:schemeClr val="tx1"/>
                </a:solidFill>
                <a:latin typeface="Times New Roman" panose="02020603050405020304" pitchFamily="18" charset="0"/>
                <a:cs typeface="Times New Roman" panose="02020603050405020304" pitchFamily="18" charset="0"/>
              </a:rPr>
              <a:t>.</a:t>
            </a:r>
          </a:p>
          <a:p>
            <a:endParaRPr lang="vi-VN" sz="1400" dirty="0">
              <a:solidFill>
                <a:schemeClr val="tx1"/>
              </a:solidFill>
            </a:endParaRPr>
          </a:p>
        </p:txBody>
      </p:sp>
    </p:spTree>
    <p:extLst>
      <p:ext uri="{BB962C8B-B14F-4D97-AF65-F5344CB8AC3E}">
        <p14:creationId xmlns:p14="http://schemas.microsoft.com/office/powerpoint/2010/main" val="41265091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nodePh="1">
                                  <p:stCondLst>
                                    <p:cond delay="0"/>
                                  </p:stCondLst>
                                  <p:endCondLst>
                                    <p:cond evt="begin" delay="0">
                                      <p:tn val="10"/>
                                    </p:cond>
                                  </p:end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28600"/>
            <a:ext cx="8229600" cy="5897563"/>
          </a:xfrm>
        </p:spPr>
        <p:txBody>
          <a:bodyPr>
            <a:normAutofit/>
          </a:bodyPr>
          <a:lstStyle/>
          <a:p>
            <a:endParaRPr lang="vi-VN" sz="2400" dirty="0" smtClean="0"/>
          </a:p>
          <a:p>
            <a:endParaRPr lang="vi-VN" sz="2400" dirty="0"/>
          </a:p>
          <a:p>
            <a:endParaRPr lang="vi-VN" sz="2400" dirty="0" smtClean="0"/>
          </a:p>
          <a:p>
            <a:r>
              <a:rPr lang="pt-BR" sz="2800" dirty="0" smtClean="0">
                <a:latin typeface="+mj-lt"/>
              </a:rPr>
              <a:t>Hoạt </a:t>
            </a:r>
            <a:r>
              <a:rPr lang="pt-BR" sz="2800" dirty="0">
                <a:latin typeface="+mj-lt"/>
              </a:rPr>
              <a:t>động ngoài trời là hoạt động nhằm giúp trẻ được tiếp xúc và trải nghiệm với môi trường, gần gũi với thiên nhiên thỏa mãn sự tò mò và muốn khám phá. Đối với nhà trẻ là giai đoạn này trẻ hình thành phát triển kỹ năng xã hội giao tiếp phát triển về mặt tư duy, trí tuệ thể chất và nhiều kỹ năng khác, nếu không được tham gia các hoạt động ngoài trời, sẽ ảnh hưởng không nhỏ đến tâm lý tình cảm, kỹ năng giao tiếp của trẻ. Có thể khiến trẻ mất tự tin, thiếu sự linh hoạt khó hòa đồng.... </a:t>
            </a:r>
            <a:endParaRPr lang="vi-VN" sz="2800" dirty="0">
              <a:latin typeface="+mj-lt"/>
            </a:endParaRPr>
          </a:p>
          <a:p>
            <a:endParaRPr lang="en-US" sz="2400" dirty="0"/>
          </a:p>
        </p:txBody>
      </p:sp>
      <p:sp>
        <p:nvSpPr>
          <p:cNvPr id="4" name="Rounded Rectangular Callout 3"/>
          <p:cNvSpPr/>
          <p:nvPr/>
        </p:nvSpPr>
        <p:spPr>
          <a:xfrm>
            <a:off x="1752600" y="457200"/>
            <a:ext cx="6324600" cy="612648"/>
          </a:xfrm>
          <a:prstGeom prst="wedgeRoundRectCallout">
            <a:avLst>
              <a:gd name="adj1" fmla="val -11770"/>
              <a:gd name="adj2" fmla="val 10037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t>Thông qua giờ tổ chức ngoài trời</a:t>
            </a:r>
            <a:endParaRPr lang="vi-VN" sz="2800" dirty="0"/>
          </a:p>
        </p:txBody>
      </p:sp>
    </p:spTree>
    <p:extLst>
      <p:ext uri="{BB962C8B-B14F-4D97-AF65-F5344CB8AC3E}">
        <p14:creationId xmlns:p14="http://schemas.microsoft.com/office/powerpoint/2010/main" val="268117429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err="1" smtClean="0">
                <a:solidFill>
                  <a:srgbClr val="FF0000"/>
                </a:solidFill>
              </a:rPr>
              <a:t>Biện</a:t>
            </a:r>
            <a:r>
              <a:rPr lang="en-US" sz="2800" dirty="0" smtClean="0">
                <a:solidFill>
                  <a:srgbClr val="FF0000"/>
                </a:solidFill>
              </a:rPr>
              <a:t> </a:t>
            </a:r>
            <a:r>
              <a:rPr lang="en-US" sz="2800" dirty="0" err="1" smtClean="0">
                <a:solidFill>
                  <a:srgbClr val="FF0000"/>
                </a:solidFill>
              </a:rPr>
              <a:t>pháp</a:t>
            </a:r>
            <a:r>
              <a:rPr lang="en-US" sz="2800" dirty="0" smtClean="0">
                <a:solidFill>
                  <a:srgbClr val="FF0000"/>
                </a:solidFill>
              </a:rPr>
              <a:t> 4:</a:t>
            </a:r>
            <a:r>
              <a:rPr lang="pt-BR" sz="2800" b="1" i="1" dirty="0" smtClean="0">
                <a:solidFill>
                  <a:srgbClr val="FF0000"/>
                </a:solidFill>
              </a:rPr>
              <a:t> </a:t>
            </a:r>
            <a:r>
              <a:rPr lang="pt-BR" sz="2800" b="1" i="1" dirty="0">
                <a:solidFill>
                  <a:srgbClr val="FF0000"/>
                </a:solidFill>
              </a:rPr>
              <a:t>P</a:t>
            </a:r>
            <a:r>
              <a:rPr lang="pt-BR" sz="2800" b="1" i="1" dirty="0" smtClean="0">
                <a:solidFill>
                  <a:srgbClr val="FF0000"/>
                </a:solidFill>
              </a:rPr>
              <a:t>hát </a:t>
            </a:r>
            <a:r>
              <a:rPr lang="pt-BR" sz="2800" b="1" i="1" dirty="0">
                <a:solidFill>
                  <a:srgbClr val="FF0000"/>
                </a:solidFill>
              </a:rPr>
              <a:t>triển kỹ năng giao tiếp cho trẻ.</a:t>
            </a:r>
            <a:r>
              <a:rPr lang="vi-VN" sz="2800" dirty="0">
                <a:solidFill>
                  <a:srgbClr val="FF0000"/>
                </a:solidFill>
              </a:rPr>
              <a:t/>
            </a:r>
            <a:br>
              <a:rPr lang="vi-VN" sz="2800" dirty="0">
                <a:solidFill>
                  <a:srgbClr val="FF0000"/>
                </a:solidFill>
              </a:rPr>
            </a:br>
            <a:endParaRPr lang="en-US" sz="2800" dirty="0">
              <a:solidFill>
                <a:srgbClr val="FF0000"/>
              </a:solidFill>
            </a:endParaRPr>
          </a:p>
        </p:txBody>
      </p:sp>
      <p:sp>
        <p:nvSpPr>
          <p:cNvPr id="3" name="Content Placeholder 2"/>
          <p:cNvSpPr>
            <a:spLocks noGrp="1"/>
          </p:cNvSpPr>
          <p:nvPr>
            <p:ph idx="1"/>
          </p:nvPr>
        </p:nvSpPr>
        <p:spPr>
          <a:xfrm>
            <a:off x="457200" y="990600"/>
            <a:ext cx="8229600" cy="5135563"/>
          </a:xfrm>
        </p:spPr>
        <p:txBody>
          <a:bodyPr>
            <a:normAutofit fontScale="62500" lnSpcReduction="20000"/>
          </a:bodyPr>
          <a:lstStyle/>
          <a:p>
            <a:r>
              <a:rPr lang="pt-BR" dirty="0" smtClean="0"/>
              <a:t> </a:t>
            </a:r>
            <a:r>
              <a:rPr lang="pt-BR" b="1" dirty="0" smtClean="0"/>
              <a:t>Giao tiếp với bạn bè:   </a:t>
            </a:r>
            <a:r>
              <a:rPr lang="pt-BR" dirty="0"/>
              <a:t>Để giúp trẻ phát triển kỹ năng chơi với các trẻ khác tôi tạo môi trường cho trẻ giao tiếp với nhau và tạo tình huống cho trẻ tự giải quyết. Và tôi đưa ra “tiêu chí” không tranh giành đồ chơi với bạn. Cứ vào các buổi chiều bình bầu và nhận xét buổi chơi, tôi cho cả lớp nhận xét xem trong giờ chơi bạn nào còn tranh giành đồ chơi thì bạn đó sẽ không được cắm cờ, cuối tuần bạn nào có nhiều cờ sẽ được bé ngoan, ngoài ra trong các giờ chơi, giờ đón trả trẻ, trẻ nào có biểu hiện hành vi sai là tôi giải thích và sửa ngay cho trẻ, việc làm đó rất tốt đối với trẻ vì trẻ biết được điều gì nên làm và điều gì không nên làm và nhân cách sống của trẻ sẽ được phát triển toàn diện </a:t>
            </a:r>
            <a:r>
              <a:rPr lang="pt-BR" dirty="0" smtClean="0"/>
              <a:t>hơn</a:t>
            </a:r>
          </a:p>
          <a:p>
            <a:pPr marL="0" indent="0">
              <a:buNone/>
            </a:pPr>
            <a:r>
              <a:rPr lang="pt-BR" dirty="0"/>
              <a:t> </a:t>
            </a:r>
            <a:r>
              <a:rPr lang="pt-BR" dirty="0" smtClean="0"/>
              <a:t>      Ngoài </a:t>
            </a:r>
            <a:r>
              <a:rPr lang="pt-BR" dirty="0"/>
              <a:t>ra tôi còn dạy trẻ “Giao tiếp” bằng mắt và nở một nụ cười thân thiện, tự nhiên. Dạy trẻ phải luôn luôn giữ lời hứa, không nói dối khiến cho buổi nói chuyện trở nên thật thoải mái thật chân thành khi tham gia những hoạt động vui chơi ở </a:t>
            </a:r>
            <a:r>
              <a:rPr lang="pt-BR" dirty="0" smtClean="0"/>
              <a:t>lớp.</a:t>
            </a:r>
            <a:endParaRPr lang="en-US" dirty="0"/>
          </a:p>
          <a:p>
            <a:r>
              <a:rPr lang="pt-BR" b="1" dirty="0" smtClean="0"/>
              <a:t>chào </a:t>
            </a:r>
            <a:r>
              <a:rPr lang="pt-BR" b="1" dirty="0"/>
              <a:t>hỏi khi giao tiếp với người lớn tuổi.</a:t>
            </a:r>
            <a:endParaRPr lang="vi-VN" dirty="0"/>
          </a:p>
          <a:p>
            <a:pPr marL="0" indent="0">
              <a:buNone/>
            </a:pPr>
            <a:r>
              <a:rPr lang="pt-BR" dirty="0"/>
              <a:t>Đối với trẻ người lớn cần tập cho trẻ những lời nói lễ phép và tự nhiên, không quá màu mè và hình thức, cũng không được phép cộc lốc và xuồng xã. Điều này trẻ sẽ học được một cách hiệu quả  thông qua cách giao tiếp và ứng sử của bố, mẹ, người thân trong gia đình, cô giáo và người khác. </a:t>
            </a:r>
            <a:endParaRPr lang="en-US" dirty="0"/>
          </a:p>
        </p:txBody>
      </p:sp>
    </p:spTree>
    <p:extLst>
      <p:ext uri="{BB962C8B-B14F-4D97-AF65-F5344CB8AC3E}">
        <p14:creationId xmlns:p14="http://schemas.microsoft.com/office/powerpoint/2010/main" val="285451851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6000" b="-19000"/>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9144000" cy="7315199"/>
          </a:xfrm>
        </p:spPr>
      </p:pic>
    </p:spTree>
    <p:extLst>
      <p:ext uri="{BB962C8B-B14F-4D97-AF65-F5344CB8AC3E}">
        <p14:creationId xmlns:p14="http://schemas.microsoft.com/office/powerpoint/2010/main" val="41123339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err="1" smtClean="0">
                <a:solidFill>
                  <a:srgbClr val="FF0000"/>
                </a:solidFill>
              </a:rPr>
              <a:t>Biện</a:t>
            </a:r>
            <a:r>
              <a:rPr lang="en-US" sz="2800" b="1" dirty="0" smtClean="0">
                <a:solidFill>
                  <a:srgbClr val="FF0000"/>
                </a:solidFill>
              </a:rPr>
              <a:t> </a:t>
            </a:r>
            <a:r>
              <a:rPr lang="en-US" sz="2800" b="1" dirty="0" err="1" smtClean="0">
                <a:solidFill>
                  <a:srgbClr val="FF0000"/>
                </a:solidFill>
              </a:rPr>
              <a:t>pháp</a:t>
            </a:r>
            <a:r>
              <a:rPr lang="en-US" sz="2800" b="1" dirty="0" smtClean="0">
                <a:solidFill>
                  <a:srgbClr val="FF0000"/>
                </a:solidFill>
              </a:rPr>
              <a:t> 5: </a:t>
            </a:r>
            <a:r>
              <a:rPr lang="pt-BR" sz="2800" b="1" i="1" dirty="0">
                <a:solidFill>
                  <a:srgbClr val="FF0000"/>
                </a:solidFill>
              </a:rPr>
              <a:t>Phối hợp với phụ huynh trong dạy kỹ năng sống cho trẻ.</a:t>
            </a:r>
            <a:r>
              <a:rPr lang="vi-VN" sz="2800" dirty="0">
                <a:solidFill>
                  <a:srgbClr val="FF0000"/>
                </a:solidFill>
              </a:rPr>
              <a:t/>
            </a:r>
            <a:br>
              <a:rPr lang="vi-VN" sz="2800" dirty="0">
                <a:solidFill>
                  <a:srgbClr val="FF0000"/>
                </a:solidFill>
              </a:rPr>
            </a:br>
            <a:endParaRPr lang="vi-VN" sz="2800"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pt-BR" dirty="0">
                <a:latin typeface="+mj-lt"/>
              </a:rPr>
              <a:t>Ngay từ đầu năm học, để giáo dục trẻ đạt được hiệu quả như mong muốn tôi đã tuyên truyền với phụ huynh về các phương pháp và hình thức giáo dục khác nhau</a:t>
            </a:r>
            <a:r>
              <a:rPr lang="vi-VN" dirty="0">
                <a:latin typeface="+mj-lt"/>
              </a:rPr>
              <a:t>. Có thể trao đổi qua bảng tuyên truyền, họp phụ huynh, trên kênh thông tin của nhóm lớp, và trao đổi trực tiếp. Để phụ huynh cũng như cô giáo hiểu hơn về hình thức cùng như phương pháp dạy kỹ năng sống cho trẻ, 2 bên cùng có sự thống nhất các phương pháp giáo dục trẻ đạt hiệu quả nhất. </a:t>
            </a:r>
          </a:p>
          <a:p>
            <a:endParaRPr lang="vi-VN" dirty="0"/>
          </a:p>
        </p:txBody>
      </p:sp>
    </p:spTree>
    <p:extLst>
      <p:ext uri="{BB962C8B-B14F-4D97-AF65-F5344CB8AC3E}">
        <p14:creationId xmlns:p14="http://schemas.microsoft.com/office/powerpoint/2010/main" val="2243451328"/>
      </p:ext>
    </p:extLst>
  </p:cSld>
  <p:clrMapOvr>
    <a:masterClrMapping/>
  </p:clrMapOvr>
  <p:transition spd="med">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5821363"/>
          </a:xfrm>
        </p:spPr>
        <p:txBody>
          <a:bodyPr>
            <a:normAutofit lnSpcReduction="10000"/>
          </a:bodyPr>
          <a:lstStyle/>
          <a:p>
            <a:pPr marL="0" indent="0">
              <a:buNone/>
            </a:pPr>
            <a:endParaRPr lang="vi-VN" sz="2400" dirty="0" smtClean="0"/>
          </a:p>
          <a:p>
            <a:pPr marL="0" indent="0">
              <a:buNone/>
            </a:pPr>
            <a:endParaRPr lang="vi-VN" sz="2400" dirty="0"/>
          </a:p>
          <a:p>
            <a:pPr marL="0" indent="0">
              <a:buNone/>
            </a:pPr>
            <a:endParaRPr lang="vi-VN" sz="2400" dirty="0" smtClean="0"/>
          </a:p>
          <a:p>
            <a:pPr marL="0" indent="0">
              <a:buNone/>
            </a:pPr>
            <a:r>
              <a:rPr lang="vi-VN" sz="2400" dirty="0" smtClean="0">
                <a:latin typeface="+mj-lt"/>
              </a:rPr>
              <a:t>Sau </a:t>
            </a:r>
            <a:r>
              <a:rPr lang="vi-VN" sz="2400" dirty="0">
                <a:latin typeface="+mj-lt"/>
              </a:rPr>
              <a:t>khi thực hiện biện pháp, sau một thời gian áp dụng những kinh nghiệm của bản thân vào trong quá trình chăm sóc giáo dục trẻ tôi thấy có những chuyển biến rõ rệt.</a:t>
            </a:r>
          </a:p>
          <a:p>
            <a:pPr marL="0" indent="0">
              <a:buNone/>
            </a:pPr>
            <a:r>
              <a:rPr lang="nl-NL" sz="2400" dirty="0">
                <a:latin typeface="Times New Roman" panose="02020603050405020304" pitchFamily="18" charset="0"/>
                <a:cs typeface="Times New Roman" panose="02020603050405020304" pitchFamily="18" charset="0"/>
              </a:rPr>
              <a:t>Những giải pháp mà tôi đề xuất và áp dụng ở trên được đưa ra trên cơ sở nghiên cứu đặc điểm nhận thức đối tượng trẻ, phù hợp với điều kiện thực tiến nhà trường, địa phương, điều kiện nhóm lớp, khả năng bản </a:t>
            </a:r>
            <a:r>
              <a:rPr lang="nl-NL" sz="2400" dirty="0" smtClean="0">
                <a:latin typeface="Times New Roman" panose="02020603050405020304" pitchFamily="18" charset="0"/>
                <a:cs typeface="Times New Roman" panose="02020603050405020304" pitchFamily="18" charset="0"/>
              </a:rPr>
              <a:t>thân.</a:t>
            </a:r>
            <a:endParaRPr lang="vi-VN" sz="2400" dirty="0">
              <a:latin typeface="Times New Roman" panose="02020603050405020304" pitchFamily="18" charset="0"/>
              <a:cs typeface="Times New Roman" panose="02020603050405020304" pitchFamily="18" charset="0"/>
            </a:endParaRPr>
          </a:p>
          <a:p>
            <a:pPr marL="0" indent="0">
              <a:buNone/>
            </a:pPr>
            <a:r>
              <a:rPr lang="nl-NL" sz="2400" dirty="0" smtClean="0">
                <a:latin typeface="Times New Roman" panose="02020603050405020304" pitchFamily="18" charset="0"/>
                <a:cs typeface="Times New Roman" panose="02020603050405020304" pitchFamily="18" charset="0"/>
              </a:rPr>
              <a:t>Có </a:t>
            </a:r>
            <a:r>
              <a:rPr lang="nl-NL" sz="2400" dirty="0">
                <a:latin typeface="Times New Roman" panose="02020603050405020304" pitchFamily="18" charset="0"/>
                <a:cs typeface="Times New Roman" panose="02020603050405020304" pitchFamily="18" charset="0"/>
              </a:rPr>
              <a:t>thể nói tất cả các giải pháp trên được áp dụng vào hoạt động chăm sóc giáo dục trẻ hàng ngày, đều có vị trí rất quan trọng trong việc đổi mới phương pháp dạy học nói chung và tổ chức các hoạt động chăm sóc giáo dục trẻ nói riêng.</a:t>
            </a:r>
            <a:endParaRPr lang="vi-VN" sz="2400" dirty="0">
              <a:latin typeface="Times New Roman" panose="02020603050405020304" pitchFamily="18" charset="0"/>
              <a:cs typeface="Times New Roman" panose="02020603050405020304" pitchFamily="18" charset="0"/>
            </a:endParaRPr>
          </a:p>
          <a:p>
            <a:pPr marL="0" indent="0">
              <a:buNone/>
            </a:pPr>
            <a:r>
              <a:rPr lang="nl-NL" sz="2400" dirty="0">
                <a:latin typeface="Times New Roman" panose="02020603050405020304" pitchFamily="18" charset="0"/>
                <a:cs typeface="Times New Roman" panose="02020603050405020304" pitchFamily="18" charset="0"/>
              </a:rPr>
              <a:t>Góp phần nâng cao chất lượng chăm sóc giáo trẻ trường mầm non Nghi Trung. </a:t>
            </a:r>
            <a:endParaRPr lang="vi-VN" sz="2400" dirty="0">
              <a:latin typeface="Times New Roman" panose="02020603050405020304" pitchFamily="18" charset="0"/>
              <a:cs typeface="Times New Roman" panose="02020603050405020304" pitchFamily="18" charset="0"/>
            </a:endParaRPr>
          </a:p>
          <a:p>
            <a:endParaRPr lang="en-US" dirty="0"/>
          </a:p>
        </p:txBody>
      </p:sp>
      <p:sp>
        <p:nvSpPr>
          <p:cNvPr id="4" name="Cloud Callout 3"/>
          <p:cNvSpPr/>
          <p:nvPr/>
        </p:nvSpPr>
        <p:spPr>
          <a:xfrm>
            <a:off x="1295400" y="95511"/>
            <a:ext cx="6400800" cy="11430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smtClean="0">
                <a:solidFill>
                  <a:srgbClr val="FFFF00"/>
                </a:solidFill>
                <a:latin typeface="+mj-lt"/>
              </a:rPr>
              <a:t>Kết quả đạt được:</a:t>
            </a:r>
            <a:endParaRPr lang="vi-VN" sz="3200" b="1" dirty="0">
              <a:solidFill>
                <a:srgbClr val="FFFF00"/>
              </a:solidFill>
              <a:latin typeface="+mj-lt"/>
            </a:endParaRPr>
          </a:p>
        </p:txBody>
      </p:sp>
    </p:spTree>
    <p:extLst>
      <p:ext uri="{BB962C8B-B14F-4D97-AF65-F5344CB8AC3E}">
        <p14:creationId xmlns:p14="http://schemas.microsoft.com/office/powerpoint/2010/main" val="34317143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arn(inVertic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arn(inVertic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Oval 3"/>
          <p:cNvSpPr/>
          <p:nvPr/>
        </p:nvSpPr>
        <p:spPr>
          <a:xfrm>
            <a:off x="2438400" y="0"/>
            <a:ext cx="4191000" cy="12954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0070C0"/>
                </a:solidFill>
              </a:rPr>
              <a:t>Kết</a:t>
            </a:r>
            <a:r>
              <a:rPr lang="en-US" sz="2800" dirty="0" smtClean="0">
                <a:solidFill>
                  <a:srgbClr val="0070C0"/>
                </a:solidFill>
              </a:rPr>
              <a:t> </a:t>
            </a:r>
            <a:r>
              <a:rPr lang="en-US" sz="2800" dirty="0" err="1" smtClean="0">
                <a:solidFill>
                  <a:srgbClr val="0070C0"/>
                </a:solidFill>
              </a:rPr>
              <a:t>quả</a:t>
            </a:r>
            <a:r>
              <a:rPr lang="en-US" sz="2800" dirty="0" smtClean="0">
                <a:solidFill>
                  <a:srgbClr val="0070C0"/>
                </a:solidFill>
              </a:rPr>
              <a:t> </a:t>
            </a:r>
            <a:r>
              <a:rPr lang="en-US" sz="2800" dirty="0" err="1" smtClean="0">
                <a:solidFill>
                  <a:srgbClr val="0070C0"/>
                </a:solidFill>
              </a:rPr>
              <a:t>đạt</a:t>
            </a:r>
            <a:r>
              <a:rPr lang="en-US" sz="2800" dirty="0" smtClean="0">
                <a:solidFill>
                  <a:srgbClr val="0070C0"/>
                </a:solidFill>
              </a:rPr>
              <a:t> </a:t>
            </a:r>
            <a:r>
              <a:rPr lang="en-US" sz="2800" dirty="0" err="1" smtClean="0">
                <a:solidFill>
                  <a:srgbClr val="0070C0"/>
                </a:solidFill>
              </a:rPr>
              <a:t>được</a:t>
            </a:r>
            <a:endParaRPr lang="en-US" sz="2800" dirty="0">
              <a:solidFill>
                <a:srgbClr val="0070C0"/>
              </a:solidFill>
            </a:endParaRPr>
          </a:p>
        </p:txBody>
      </p:sp>
      <p:sp>
        <p:nvSpPr>
          <p:cNvPr id="5" name="Rounded Rectangle 4"/>
          <p:cNvSpPr/>
          <p:nvPr/>
        </p:nvSpPr>
        <p:spPr>
          <a:xfrm>
            <a:off x="228600" y="1066800"/>
            <a:ext cx="2743200" cy="48768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US" sz="2000" b="1" dirty="0" err="1" smtClean="0">
                <a:solidFill>
                  <a:srgbClr val="FF0000"/>
                </a:solidFill>
              </a:rPr>
              <a:t>Đối</a:t>
            </a:r>
            <a:r>
              <a:rPr lang="en-US" sz="2000" b="1" dirty="0" smtClean="0">
                <a:solidFill>
                  <a:srgbClr val="FF0000"/>
                </a:solidFill>
              </a:rPr>
              <a:t> </a:t>
            </a:r>
            <a:r>
              <a:rPr lang="en-US" sz="2000" b="1" dirty="0" err="1">
                <a:solidFill>
                  <a:srgbClr val="FF0000"/>
                </a:solidFill>
              </a:rPr>
              <a:t>với</a:t>
            </a:r>
            <a:r>
              <a:rPr lang="en-US" sz="2000" b="1" dirty="0">
                <a:solidFill>
                  <a:srgbClr val="FF0000"/>
                </a:solidFill>
              </a:rPr>
              <a:t> </a:t>
            </a:r>
            <a:r>
              <a:rPr lang="en-US" sz="2000" b="1" dirty="0" err="1">
                <a:solidFill>
                  <a:srgbClr val="FF0000"/>
                </a:solidFill>
              </a:rPr>
              <a:t>trẻ</a:t>
            </a:r>
            <a:r>
              <a:rPr lang="en-US" sz="2000" b="1" dirty="0" smtClean="0">
                <a:solidFill>
                  <a:srgbClr val="FF0000"/>
                </a:solidFill>
              </a:rPr>
              <a:t>:</a:t>
            </a:r>
          </a:p>
          <a:p>
            <a:r>
              <a:rPr lang="en-US" sz="1200" b="1" dirty="0" smtClean="0"/>
              <a:t> </a:t>
            </a:r>
            <a:r>
              <a:rPr lang="nl-NL" sz="1400" i="1" dirty="0">
                <a:solidFill>
                  <a:srgbClr val="7030A0"/>
                </a:solidFill>
              </a:rPr>
              <a:t>:</a:t>
            </a:r>
            <a:r>
              <a:rPr lang="nl-NL" sz="1400" b="1" dirty="0">
                <a:solidFill>
                  <a:srgbClr val="7030A0"/>
                </a:solidFill>
              </a:rPr>
              <a:t> </a:t>
            </a:r>
            <a:r>
              <a:rPr lang="nl-NL" sz="1400" dirty="0">
                <a:solidFill>
                  <a:srgbClr val="7030A0"/>
                </a:solidFill>
              </a:rPr>
              <a:t>Bước đầu</a:t>
            </a:r>
            <a:r>
              <a:rPr lang="vi-VN" sz="1400" dirty="0">
                <a:solidFill>
                  <a:srgbClr val="7030A0"/>
                </a:solidFill>
              </a:rPr>
              <a:t> tôi nhận thấy kỹ </a:t>
            </a:r>
            <a:r>
              <a:rPr lang="vi-VN" sz="1400" dirty="0" smtClean="0">
                <a:solidFill>
                  <a:srgbClr val="7030A0"/>
                </a:solidFill>
              </a:rPr>
              <a:t>năng. </a:t>
            </a:r>
            <a:r>
              <a:rPr lang="vi-VN" sz="1400" dirty="0">
                <a:solidFill>
                  <a:srgbClr val="7030A0"/>
                </a:solidFill>
              </a:rPr>
              <a:t>t</a:t>
            </a:r>
            <a:r>
              <a:rPr lang="vi-VN" sz="1400" dirty="0" smtClean="0">
                <a:solidFill>
                  <a:srgbClr val="7030A0"/>
                </a:solidFill>
              </a:rPr>
              <a:t>rẻ </a:t>
            </a:r>
            <a:r>
              <a:rPr lang="vi-VN" sz="1400" dirty="0">
                <a:solidFill>
                  <a:srgbClr val="7030A0"/>
                </a:solidFill>
              </a:rPr>
              <a:t>biết tự làm một số công việc tự phục vụ mà không cần đến sự giúp đỡ của cô như: Tự lấy ghế ngồi vào tổ khi đến lớp, lấy ghế ngồi vào bàn khi ăn, tự cầm thìa xúc cơm ăn, tự lấy cốc uống nước, rửa tay lau mặt, cất đồ dùng đồ chơi đúng chỗ, xếp ghế khi ăn xong, lấy gối đi ngủ… Bên cạnh đó thói quen lao động tự phục vụ ở trẻ tốt hơn, trong quá trình chơi với bạn hợp tác, nhường nhịn nhau hơn, biết chơi cùng bạn và biết giúp đỡ bạn. Hợp tác thành thật chia sẽ với mọi người xung quanh và bạn bè</a:t>
            </a:r>
          </a:p>
        </p:txBody>
      </p:sp>
      <p:sp>
        <p:nvSpPr>
          <p:cNvPr id="6" name="Content Placeholder 5"/>
          <p:cNvSpPr>
            <a:spLocks noGrp="1"/>
          </p:cNvSpPr>
          <p:nvPr>
            <p:ph idx="1"/>
          </p:nvPr>
        </p:nvSpPr>
        <p:spPr>
          <a:xfrm>
            <a:off x="3200400" y="1524000"/>
            <a:ext cx="2743200" cy="48768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vi-VN" sz="1800" b="1" dirty="0" smtClean="0">
                <a:solidFill>
                  <a:srgbClr val="FF0000"/>
                </a:solidFill>
              </a:rPr>
              <a:t>* Đối với giáo viên:</a:t>
            </a:r>
            <a:r>
              <a:rPr lang="vi-VN" sz="1800" dirty="0" smtClean="0">
                <a:solidFill>
                  <a:srgbClr val="FF0000"/>
                </a:solidFill>
              </a:rPr>
              <a:t>  </a:t>
            </a:r>
            <a:r>
              <a:rPr lang="vi-VN" sz="1800" dirty="0">
                <a:solidFill>
                  <a:srgbClr val="00B050"/>
                </a:solidFill>
              </a:rPr>
              <a:t>Tôi cảm thấy tự tin, sáng tạo hơn trong việc dạy kỹ năng sống cho trẻ. Mạnh dạn giám nghĩ, giám làm, khắc phục mọi khó khăn để giúp trẻ có được những kỹ năng sống ngay từ khi còn nhỏ. </a:t>
            </a:r>
          </a:p>
        </p:txBody>
      </p:sp>
      <p:sp>
        <p:nvSpPr>
          <p:cNvPr id="7" name="Rounded Rectangle 6"/>
          <p:cNvSpPr/>
          <p:nvPr/>
        </p:nvSpPr>
        <p:spPr>
          <a:xfrm>
            <a:off x="6172200" y="2209800"/>
            <a:ext cx="2819400" cy="44958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b="1" dirty="0">
                <a:solidFill>
                  <a:srgbClr val="FF0000"/>
                </a:solidFill>
              </a:rPr>
              <a:t>* Đối với phụ huynh:</a:t>
            </a:r>
            <a:r>
              <a:rPr lang="vi-VN" b="1" dirty="0"/>
              <a:t> </a:t>
            </a:r>
            <a:r>
              <a:rPr lang="vi-VN" dirty="0"/>
              <a:t> </a:t>
            </a:r>
            <a:r>
              <a:rPr lang="vi-VN" dirty="0">
                <a:solidFill>
                  <a:schemeClr val="tx2">
                    <a:lumMod val="50000"/>
                  </a:schemeClr>
                </a:solidFill>
              </a:rPr>
              <a:t>Ngày càng tin tưởng và gửi gắm con em mình học trong một môi trường an toàn, gần gũi và thân thiện. Phụ huynh quan tâm hơn và thường xuyên trao đổi với giáo viên về cách giáo dục kỹ năng cho con em mình, về tình hình của trẻ ở nhà. </a:t>
            </a:r>
          </a:p>
        </p:txBody>
      </p:sp>
      <p:cxnSp>
        <p:nvCxnSpPr>
          <p:cNvPr id="8" name="Straight Arrow Connector 7"/>
          <p:cNvCxnSpPr/>
          <p:nvPr/>
        </p:nvCxnSpPr>
        <p:spPr>
          <a:xfrm flipH="1">
            <a:off x="1981200" y="762000"/>
            <a:ext cx="6096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4" idx="4"/>
            <a:endCxn id="6" idx="0"/>
          </p:cNvCxnSpPr>
          <p:nvPr/>
        </p:nvCxnSpPr>
        <p:spPr>
          <a:xfrm>
            <a:off x="4533900" y="1295400"/>
            <a:ext cx="381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7" idx="0"/>
          </p:cNvCxnSpPr>
          <p:nvPr/>
        </p:nvCxnSpPr>
        <p:spPr>
          <a:xfrm>
            <a:off x="6019800" y="914400"/>
            <a:ext cx="15621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86970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6">
                                            <p:bg/>
                                          </p:spTgt>
                                        </p:tgtEl>
                                        <p:attrNameLst>
                                          <p:attrName>style.visibility</p:attrName>
                                        </p:attrNameLst>
                                      </p:cBhvr>
                                      <p:to>
                                        <p:strVal val="visible"/>
                                      </p:to>
                                    </p:set>
                                    <p:animEffect transition="in" filter="wheel(1)">
                                      <p:cBhvr>
                                        <p:cTn id="30" dur="2000"/>
                                        <p:tgtEl>
                                          <p:spTgt spid="6">
                                            <p:bg/>
                                          </p:spTgt>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wheel(1)">
                                      <p:cBhvr>
                                        <p:cTn id="35" dur="2000"/>
                                        <p:tgtEl>
                                          <p:spTgt spid="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circle(in)">
                                      <p:cBhvr>
                                        <p:cTn id="4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build="p"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sz="2700" dirty="0"/>
              <a:t>Trên đây là toàn bộ nội dung mà đề tài tôi đã đề cập, đã làm rõ được những lý luận liên quan đến vấn đề giáo dục kỹ năng sống cho trẻ 24-36 tháng đạt hiệu quả. </a:t>
            </a:r>
            <a:endParaRPr lang="en-US" sz="2700" dirty="0"/>
          </a:p>
        </p:txBody>
      </p:sp>
      <p:sp>
        <p:nvSpPr>
          <p:cNvPr id="3" name="Content Placeholder 2"/>
          <p:cNvSpPr>
            <a:spLocks noGrp="1"/>
          </p:cNvSpPr>
          <p:nvPr>
            <p:ph idx="1"/>
          </p:nvPr>
        </p:nvSpPr>
        <p:spPr/>
        <p:txBody>
          <a:bodyPr>
            <a:normAutofit/>
            <a:scene3d>
              <a:camera prst="perspectiveAbove"/>
              <a:lightRig rig="threePt" dir="t"/>
            </a:scene3d>
          </a:bodyPr>
          <a:lstStyle/>
          <a:p>
            <a:pPr marL="0" indent="0" algn="ctr">
              <a:buNone/>
            </a:pPr>
            <a:r>
              <a:rPr lang="en-US" sz="5400" b="1" dirty="0" err="1"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Cảm</a:t>
            </a:r>
            <a:r>
              <a:rPr lang="en-US" sz="5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5400" b="1" dirty="0" err="1"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ơn</a:t>
            </a:r>
            <a:r>
              <a:rPr lang="en-US" sz="5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5400" b="1" dirty="0" err="1"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sự</a:t>
            </a:r>
            <a:r>
              <a:rPr lang="en-US" sz="5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5400" b="1" dirty="0" err="1"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chú</a:t>
            </a:r>
            <a:r>
              <a:rPr lang="en-US" sz="5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 ý </a:t>
            </a:r>
            <a:r>
              <a:rPr lang="en-US" sz="5400" b="1" dirty="0" err="1"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lắng</a:t>
            </a:r>
            <a:r>
              <a:rPr lang="en-US" sz="5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5400" b="1" dirty="0" err="1"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nghe</a:t>
            </a:r>
            <a:r>
              <a:rPr lang="en-US" sz="5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5400" b="1" dirty="0" err="1"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của</a:t>
            </a:r>
            <a:r>
              <a:rPr lang="en-US" sz="5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5400" b="1" dirty="0" err="1"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mọi</a:t>
            </a:r>
            <a:r>
              <a:rPr lang="en-US" sz="5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5400" b="1" dirty="0" err="1"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người</a:t>
            </a:r>
            <a:endParaRPr lang="en-US"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162229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spTree>
    <p:extLst>
      <p:ext uri="{BB962C8B-B14F-4D97-AF65-F5344CB8AC3E}">
        <p14:creationId xmlns:p14="http://schemas.microsoft.com/office/powerpoint/2010/main" val="2772046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Cloud Callout 3"/>
          <p:cNvSpPr/>
          <p:nvPr/>
        </p:nvSpPr>
        <p:spPr>
          <a:xfrm>
            <a:off x="2442814" y="274638"/>
            <a:ext cx="4110386" cy="944562"/>
          </a:xfrm>
          <a:prstGeom prst="cloud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rgbClr val="FF0000"/>
                </a:solidFill>
              </a:rPr>
              <a:t>Thuận</a:t>
            </a:r>
            <a:r>
              <a:rPr lang="en-US" sz="3600" dirty="0" smtClean="0">
                <a:solidFill>
                  <a:srgbClr val="FF0000"/>
                </a:solidFill>
              </a:rPr>
              <a:t> </a:t>
            </a:r>
            <a:r>
              <a:rPr lang="en-US" sz="3600" dirty="0" err="1" smtClean="0">
                <a:solidFill>
                  <a:srgbClr val="FF0000"/>
                </a:solidFill>
              </a:rPr>
              <a:t>lợi</a:t>
            </a:r>
            <a:endParaRPr lang="en-US" sz="3600" dirty="0">
              <a:solidFill>
                <a:srgbClr val="FF0000"/>
              </a:solidFill>
            </a:endParaRPr>
          </a:p>
        </p:txBody>
      </p:sp>
      <p:sp>
        <p:nvSpPr>
          <p:cNvPr id="6" name="Rounded Rectangle 5"/>
          <p:cNvSpPr/>
          <p:nvPr/>
        </p:nvSpPr>
        <p:spPr>
          <a:xfrm>
            <a:off x="221673" y="1600200"/>
            <a:ext cx="4191000" cy="50292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mj-lt"/>
              </a:rPr>
              <a:t>+ </a:t>
            </a:r>
            <a:r>
              <a:rPr lang="en-US" i="1" dirty="0" err="1">
                <a:latin typeface="+mj-lt"/>
              </a:rPr>
              <a:t>Giáo</a:t>
            </a:r>
            <a:r>
              <a:rPr lang="en-US" i="1" dirty="0">
                <a:latin typeface="+mj-lt"/>
              </a:rPr>
              <a:t> </a:t>
            </a:r>
            <a:r>
              <a:rPr lang="en-US" i="1" dirty="0" err="1">
                <a:latin typeface="+mj-lt"/>
              </a:rPr>
              <a:t>viên</a:t>
            </a:r>
            <a:r>
              <a:rPr lang="en-US" i="1" dirty="0">
                <a:latin typeface="+mj-lt"/>
              </a:rPr>
              <a:t>:</a:t>
            </a:r>
            <a:r>
              <a:rPr lang="en-US" dirty="0">
                <a:latin typeface="+mj-lt"/>
              </a:rPr>
              <a:t> </a:t>
            </a:r>
            <a:r>
              <a:rPr lang="en-US" dirty="0" err="1">
                <a:latin typeface="+mj-lt"/>
              </a:rPr>
              <a:t>Là</a:t>
            </a:r>
            <a:r>
              <a:rPr lang="en-US" dirty="0">
                <a:latin typeface="+mj-lt"/>
              </a:rPr>
              <a:t> </a:t>
            </a:r>
            <a:r>
              <a:rPr lang="en-US" dirty="0" err="1">
                <a:latin typeface="+mj-lt"/>
              </a:rPr>
              <a:t>một</a:t>
            </a:r>
            <a:r>
              <a:rPr lang="en-US" dirty="0">
                <a:latin typeface="+mj-lt"/>
              </a:rPr>
              <a:t> </a:t>
            </a:r>
            <a:r>
              <a:rPr lang="en-US" dirty="0" err="1">
                <a:latin typeface="+mj-lt"/>
              </a:rPr>
              <a:t>giáo</a:t>
            </a:r>
            <a:r>
              <a:rPr lang="en-US" dirty="0">
                <a:latin typeface="+mj-lt"/>
              </a:rPr>
              <a:t> </a:t>
            </a:r>
            <a:r>
              <a:rPr lang="en-US" dirty="0" err="1">
                <a:latin typeface="+mj-lt"/>
              </a:rPr>
              <a:t>viên</a:t>
            </a:r>
            <a:r>
              <a:rPr lang="en-US" dirty="0">
                <a:latin typeface="+mj-lt"/>
              </a:rPr>
              <a:t>, </a:t>
            </a:r>
            <a:r>
              <a:rPr lang="en-US" dirty="0" err="1">
                <a:latin typeface="+mj-lt"/>
              </a:rPr>
              <a:t>tôi</a:t>
            </a:r>
            <a:r>
              <a:rPr lang="en-US" dirty="0">
                <a:latin typeface="+mj-lt"/>
              </a:rPr>
              <a:t> </a:t>
            </a:r>
            <a:r>
              <a:rPr lang="en-US" dirty="0" err="1">
                <a:latin typeface="+mj-lt"/>
              </a:rPr>
              <a:t>luôn</a:t>
            </a:r>
            <a:r>
              <a:rPr lang="en-US" dirty="0">
                <a:latin typeface="+mj-lt"/>
              </a:rPr>
              <a:t> </a:t>
            </a:r>
            <a:r>
              <a:rPr lang="en-US" dirty="0" err="1">
                <a:latin typeface="+mj-lt"/>
              </a:rPr>
              <a:t>có</a:t>
            </a:r>
            <a:r>
              <a:rPr lang="en-US" dirty="0">
                <a:latin typeface="+mj-lt"/>
              </a:rPr>
              <a:t> ý </a:t>
            </a:r>
            <a:r>
              <a:rPr lang="en-US" dirty="0" err="1">
                <a:latin typeface="+mj-lt"/>
              </a:rPr>
              <a:t>thức</a:t>
            </a:r>
            <a:r>
              <a:rPr lang="en-US" dirty="0">
                <a:latin typeface="+mj-lt"/>
              </a:rPr>
              <a:t> </a:t>
            </a:r>
            <a:r>
              <a:rPr lang="pt-BR" dirty="0">
                <a:latin typeface="+mj-lt"/>
              </a:rPr>
              <a:t>tiếp thu</a:t>
            </a:r>
            <a:r>
              <a:rPr lang="vi-VN" dirty="0">
                <a:latin typeface="+mj-lt"/>
              </a:rPr>
              <a:t> và </a:t>
            </a:r>
            <a:r>
              <a:rPr lang="pt-BR" dirty="0">
                <a:latin typeface="+mj-lt"/>
              </a:rPr>
              <a:t>bồi dưỡng nội dung chương trình giáo dục mầm non, nội dung lập kế hoạch giáo dục một cách đầy đủ và đã thể hiện đồng bộ về chương trình mới. </a:t>
            </a:r>
            <a:endParaRPr lang="vi-VN" dirty="0">
              <a:latin typeface="+mj-lt"/>
            </a:endParaRPr>
          </a:p>
          <a:p>
            <a:r>
              <a:rPr lang="vi-VN" dirty="0">
                <a:latin typeface="+mj-lt"/>
              </a:rPr>
              <a:t>- Bản thân tôi luôn cố gắng trau dồi kiến thức, </a:t>
            </a:r>
            <a:r>
              <a:rPr lang="pt-BR" dirty="0">
                <a:latin typeface="+mj-lt"/>
              </a:rPr>
              <a:t>xây dựng các nội dung giáo dục kỹ năng sống cho trẻ</a:t>
            </a:r>
            <a:r>
              <a:rPr lang="vi-VN" dirty="0">
                <a:latin typeface="+mj-lt"/>
              </a:rPr>
              <a:t>.</a:t>
            </a:r>
          </a:p>
          <a:p>
            <a:r>
              <a:rPr lang="vi-VN" dirty="0">
                <a:latin typeface="+mj-lt"/>
              </a:rPr>
              <a:t>- Mặt khác, tôi luôn tìm hiểu những nhu cầu tâm sinh lý của trẻ, những kỹ năng mà trẻ đạt được thì cần phát huy, còn kỹ năng trẻ chưa đạt thì tôi trau dồi hàng ngày để trẻ được phát triển theo độ tuổi của trẻ</a:t>
            </a:r>
            <a:r>
              <a:rPr lang="vi-VN" dirty="0" smtClean="0">
                <a:latin typeface="+mj-lt"/>
              </a:rPr>
              <a:t>.</a:t>
            </a:r>
            <a:endParaRPr lang="vi-VN" dirty="0">
              <a:latin typeface="+mj-lt"/>
            </a:endParaRPr>
          </a:p>
        </p:txBody>
      </p:sp>
      <p:sp>
        <p:nvSpPr>
          <p:cNvPr id="7" name="Rounded Rectangle 6"/>
          <p:cNvSpPr/>
          <p:nvPr/>
        </p:nvSpPr>
        <p:spPr>
          <a:xfrm>
            <a:off x="4648200" y="1600200"/>
            <a:ext cx="4191000" cy="50292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i="1" dirty="0">
                <a:latin typeface="Cambria" panose="02040503050406030204" pitchFamily="18" charset="0"/>
                <a:ea typeface="Cambria" panose="02040503050406030204" pitchFamily="18" charset="0"/>
              </a:rPr>
              <a:t>+ Về trẻ</a:t>
            </a:r>
            <a:r>
              <a:rPr lang="vi-VN" dirty="0">
                <a:latin typeface="Cambria" panose="02040503050406030204" pitchFamily="18" charset="0"/>
                <a:ea typeface="Cambria" panose="02040503050406030204" pitchFamily="18" charset="0"/>
              </a:rPr>
              <a:t>: </a:t>
            </a:r>
            <a:r>
              <a:rPr lang="nl-NL" dirty="0">
                <a:latin typeface="Cambria" panose="02040503050406030204" pitchFamily="18" charset="0"/>
                <a:ea typeface="Cambria" panose="02040503050406030204" pitchFamily="18" charset="0"/>
              </a:rPr>
              <a:t>Trẻ ở lớp đa số trẻ khỏe mạnh, nhanh nhẹn, mạnh dạn. Không có trẻ khuyết tật. Một số trẻ có kỹ năng biết tự phục vụ bản thân tốt.</a:t>
            </a:r>
            <a:endParaRPr lang="vi-VN" dirty="0">
              <a:latin typeface="Cambria" panose="02040503050406030204" pitchFamily="18" charset="0"/>
              <a:ea typeface="Cambria" panose="02040503050406030204" pitchFamily="18" charset="0"/>
            </a:endParaRPr>
          </a:p>
          <a:p>
            <a:r>
              <a:rPr lang="nl-NL" i="1" dirty="0">
                <a:latin typeface="Cambria" panose="02040503050406030204" pitchFamily="18" charset="0"/>
                <a:ea typeface="Cambria" panose="02040503050406030204" pitchFamily="18" charset="0"/>
              </a:rPr>
              <a:t>        + Về phụ huynh</a:t>
            </a:r>
            <a:r>
              <a:rPr lang="nl-NL" dirty="0">
                <a:latin typeface="Cambria" panose="02040503050406030204" pitchFamily="18" charset="0"/>
                <a:ea typeface="Cambria" panose="02040503050406030204" pitchFamily="18" charset="0"/>
              </a:rPr>
              <a:t>:</a:t>
            </a:r>
            <a:r>
              <a:rPr lang="vi-VN" dirty="0">
                <a:latin typeface="Cambria" panose="02040503050406030204" pitchFamily="18" charset="0"/>
                <a:ea typeface="Cambria" panose="02040503050406030204" pitchFamily="18" charset="0"/>
              </a:rPr>
              <a:t> Các bậc phụ huynh quan tâm đến </a:t>
            </a:r>
            <a:r>
              <a:rPr lang="nl-NL" dirty="0">
                <a:latin typeface="Cambria" panose="02040503050406030204" pitchFamily="18" charset="0"/>
                <a:ea typeface="Cambria" panose="02040503050406030204" pitchFamily="18" charset="0"/>
              </a:rPr>
              <a:t>các hoạt động của trẻ trong trường mầm non. Một số phụ huynh thường xuyên trao </a:t>
            </a:r>
            <a:r>
              <a:rPr lang="nl-NL" dirty="0" smtClean="0">
                <a:latin typeface="Cambria" panose="02040503050406030204" pitchFamily="18" charset="0"/>
                <a:ea typeface="Cambria" panose="02040503050406030204" pitchFamily="18" charset="0"/>
              </a:rPr>
              <a:t>đổi</a:t>
            </a:r>
            <a:r>
              <a:rPr lang="vi-VN" dirty="0" smtClean="0">
                <a:latin typeface="Cambria" panose="02040503050406030204" pitchFamily="18" charset="0"/>
                <a:ea typeface="Cambria" panose="02040503050406030204" pitchFamily="18" charset="0"/>
              </a:rPr>
              <a:t> </a:t>
            </a:r>
            <a:r>
              <a:rPr lang="nl-NL" dirty="0">
                <a:latin typeface="Cambria" panose="02040503050406030204" pitchFamily="18" charset="0"/>
                <a:ea typeface="Cambria" panose="02040503050406030204" pitchFamily="18" charset="0"/>
              </a:rPr>
              <a:t>với giáo viên trực tiếp cũng như qua </a:t>
            </a:r>
            <a:r>
              <a:rPr lang="nl-NL" dirty="0" smtClean="0">
                <a:latin typeface="Cambria" panose="02040503050406030204" pitchFamily="18" charset="0"/>
                <a:ea typeface="Cambria" panose="02040503050406030204" pitchFamily="18" charset="0"/>
              </a:rPr>
              <a:t>tin </a:t>
            </a:r>
            <a:r>
              <a:rPr lang="nl-NL" dirty="0">
                <a:latin typeface="Cambria" panose="02040503050406030204" pitchFamily="18" charset="0"/>
                <a:ea typeface="Cambria" panose="02040503050406030204" pitchFamily="18" charset="0"/>
              </a:rPr>
              <a:t>nhắn zalo, facebook,... để trao đổi về kỹ năng của trẻ những lúc trẻ ở nhà.</a:t>
            </a:r>
            <a:endParaRPr lang="vi-VN" dirty="0">
              <a:latin typeface="Cambria" panose="02040503050406030204" pitchFamily="18" charset="0"/>
              <a:ea typeface="Cambria" panose="02040503050406030204" pitchFamily="18" charset="0"/>
            </a:endParaRPr>
          </a:p>
          <a:p>
            <a:endParaRPr lang="en-US" dirty="0">
              <a:solidFill>
                <a:srgbClr val="C00000"/>
              </a:solidFill>
            </a:endParaRPr>
          </a:p>
        </p:txBody>
      </p:sp>
      <p:sp>
        <p:nvSpPr>
          <p:cNvPr id="8" name="Down Arrow 7"/>
          <p:cNvSpPr/>
          <p:nvPr/>
        </p:nvSpPr>
        <p:spPr>
          <a:xfrm rot="2677329">
            <a:off x="2615401" y="958373"/>
            <a:ext cx="410047" cy="6596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rot="18981241">
            <a:off x="5614844" y="1014728"/>
            <a:ext cx="428827" cy="6441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046364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heel(1)">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80">
                                          <p:stCondLst>
                                            <p:cond delay="0"/>
                                          </p:stCondLst>
                                        </p:cTn>
                                        <p:tgtEl>
                                          <p:spTgt spid="7"/>
                                        </p:tgtEl>
                                      </p:cBhvr>
                                    </p:animEffect>
                                    <p:anim calcmode="lin" valueType="num">
                                      <p:cBhvr>
                                        <p:cTn id="3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5" dur="26">
                                          <p:stCondLst>
                                            <p:cond delay="650"/>
                                          </p:stCondLst>
                                        </p:cTn>
                                        <p:tgtEl>
                                          <p:spTgt spid="7"/>
                                        </p:tgtEl>
                                      </p:cBhvr>
                                      <p:to x="100000" y="60000"/>
                                    </p:animScale>
                                    <p:animScale>
                                      <p:cBhvr>
                                        <p:cTn id="36" dur="166" decel="50000">
                                          <p:stCondLst>
                                            <p:cond delay="676"/>
                                          </p:stCondLst>
                                        </p:cTn>
                                        <p:tgtEl>
                                          <p:spTgt spid="7"/>
                                        </p:tgtEl>
                                      </p:cBhvr>
                                      <p:to x="100000" y="100000"/>
                                    </p:animScale>
                                    <p:animScale>
                                      <p:cBhvr>
                                        <p:cTn id="37" dur="26">
                                          <p:stCondLst>
                                            <p:cond delay="1312"/>
                                          </p:stCondLst>
                                        </p:cTn>
                                        <p:tgtEl>
                                          <p:spTgt spid="7"/>
                                        </p:tgtEl>
                                      </p:cBhvr>
                                      <p:to x="100000" y="80000"/>
                                    </p:animScale>
                                    <p:animScale>
                                      <p:cBhvr>
                                        <p:cTn id="38" dur="166" decel="50000">
                                          <p:stCondLst>
                                            <p:cond delay="1338"/>
                                          </p:stCondLst>
                                        </p:cTn>
                                        <p:tgtEl>
                                          <p:spTgt spid="7"/>
                                        </p:tgtEl>
                                      </p:cBhvr>
                                      <p:to x="100000" y="100000"/>
                                    </p:animScale>
                                    <p:animScale>
                                      <p:cBhvr>
                                        <p:cTn id="39" dur="26">
                                          <p:stCondLst>
                                            <p:cond delay="1642"/>
                                          </p:stCondLst>
                                        </p:cTn>
                                        <p:tgtEl>
                                          <p:spTgt spid="7"/>
                                        </p:tgtEl>
                                      </p:cBhvr>
                                      <p:to x="100000" y="90000"/>
                                    </p:animScale>
                                    <p:animScale>
                                      <p:cBhvr>
                                        <p:cTn id="40" dur="166" decel="50000">
                                          <p:stCondLst>
                                            <p:cond delay="1668"/>
                                          </p:stCondLst>
                                        </p:cTn>
                                        <p:tgtEl>
                                          <p:spTgt spid="7"/>
                                        </p:tgtEl>
                                      </p:cBhvr>
                                      <p:to x="100000" y="100000"/>
                                    </p:animScale>
                                    <p:animScale>
                                      <p:cBhvr>
                                        <p:cTn id="41" dur="26">
                                          <p:stCondLst>
                                            <p:cond delay="1808"/>
                                          </p:stCondLst>
                                        </p:cTn>
                                        <p:tgtEl>
                                          <p:spTgt spid="7"/>
                                        </p:tgtEl>
                                      </p:cBhvr>
                                      <p:to x="100000" y="95000"/>
                                    </p:animScale>
                                    <p:animScale>
                                      <p:cBhvr>
                                        <p:cTn id="42"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28600"/>
            <a:ext cx="8229600" cy="46038"/>
          </a:xfrm>
        </p:spPr>
        <p:txBody>
          <a:bodyPr>
            <a:normAutofit fontScale="90000"/>
          </a:bodyPr>
          <a:lstStyle/>
          <a:p>
            <a:endParaRPr lang="en-US" dirty="0"/>
          </a:p>
        </p:txBody>
      </p:sp>
      <p:sp>
        <p:nvSpPr>
          <p:cNvPr id="3" name="Text Placeholder 2"/>
          <p:cNvSpPr>
            <a:spLocks noGrp="1"/>
          </p:cNvSpPr>
          <p:nvPr>
            <p:ph type="body" idx="1"/>
          </p:nvPr>
        </p:nvSpPr>
        <p:spPr>
          <a:xfrm>
            <a:off x="457200" y="152401"/>
            <a:ext cx="4040188" cy="838200"/>
          </a:xfrm>
        </p:spPr>
        <p:txBody>
          <a:bodyPr/>
          <a:lstStyle/>
          <a:p>
            <a:endParaRPr lang="en-US" dirty="0">
              <a:solidFill>
                <a:srgbClr val="FF0000"/>
              </a:solidFill>
            </a:endParaRPr>
          </a:p>
        </p:txBody>
      </p:sp>
      <p:sp>
        <p:nvSpPr>
          <p:cNvPr id="4" name="Content Placeholder 3"/>
          <p:cNvSpPr>
            <a:spLocks noGrp="1"/>
          </p:cNvSpPr>
          <p:nvPr>
            <p:ph sz="half" idx="2"/>
          </p:nvPr>
        </p:nvSpPr>
        <p:spPr>
          <a:xfrm>
            <a:off x="457200" y="1143000"/>
            <a:ext cx="4040188" cy="4983163"/>
          </a:xfrm>
        </p:spPr>
        <p:txBody>
          <a:bodyPr/>
          <a:lstStyle/>
          <a:p>
            <a:endParaRPr lang="en-US" dirty="0"/>
          </a:p>
        </p:txBody>
      </p:sp>
      <p:sp>
        <p:nvSpPr>
          <p:cNvPr id="5" name="Text Placeholder 4"/>
          <p:cNvSpPr>
            <a:spLocks noGrp="1"/>
          </p:cNvSpPr>
          <p:nvPr>
            <p:ph type="body" sz="quarter" idx="3"/>
          </p:nvPr>
        </p:nvSpPr>
        <p:spPr>
          <a:xfrm>
            <a:off x="4645025" y="1"/>
            <a:ext cx="4041775" cy="990600"/>
          </a:xfrm>
        </p:spPr>
        <p:txBody>
          <a:bodyPr/>
          <a:lstStyle/>
          <a:p>
            <a:endParaRPr lang="en-US" dirty="0"/>
          </a:p>
        </p:txBody>
      </p:sp>
      <p:sp>
        <p:nvSpPr>
          <p:cNvPr id="6" name="Content Placeholder 5"/>
          <p:cNvSpPr>
            <a:spLocks noGrp="1"/>
          </p:cNvSpPr>
          <p:nvPr>
            <p:ph sz="quarter" idx="4"/>
          </p:nvPr>
        </p:nvSpPr>
        <p:spPr>
          <a:xfrm>
            <a:off x="4645025" y="1143000"/>
            <a:ext cx="4041775" cy="4983163"/>
          </a:xfrm>
        </p:spPr>
        <p:txBody>
          <a:bodyPr/>
          <a:lstStyle/>
          <a:p>
            <a:endParaRPr lang="en-US" dirty="0"/>
          </a:p>
        </p:txBody>
      </p:sp>
      <p:sp>
        <p:nvSpPr>
          <p:cNvPr id="17" name="Rounded Rectangle 16"/>
          <p:cNvSpPr/>
          <p:nvPr/>
        </p:nvSpPr>
        <p:spPr>
          <a:xfrm>
            <a:off x="494507" y="1117979"/>
            <a:ext cx="8153400" cy="5334000"/>
          </a:xfrm>
          <a:prstGeom prst="roundRect">
            <a:avLst>
              <a:gd name="adj" fmla="val 8373"/>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b="1" dirty="0">
                <a:solidFill>
                  <a:srgbClr val="FF0000"/>
                </a:solidFill>
                <a:latin typeface="+mj-lt"/>
              </a:rPr>
              <a:t>+ </a:t>
            </a:r>
            <a:r>
              <a:rPr lang="nl-NL" sz="2000" i="1" dirty="0">
                <a:solidFill>
                  <a:srgbClr val="FF0000"/>
                </a:solidFill>
                <a:latin typeface="+mj-lt"/>
              </a:rPr>
              <a:t>Về giáo viên</a:t>
            </a:r>
            <a:r>
              <a:rPr lang="nl-NL" sz="2000" b="1" dirty="0">
                <a:solidFill>
                  <a:srgbClr val="FF0000"/>
                </a:solidFill>
                <a:latin typeface="+mj-lt"/>
              </a:rPr>
              <a:t>:</a:t>
            </a:r>
            <a:r>
              <a:rPr lang="nl-NL" sz="2000" dirty="0">
                <a:solidFill>
                  <a:srgbClr val="FF0000"/>
                </a:solidFill>
                <a:latin typeface="+mj-lt"/>
              </a:rPr>
              <a:t> </a:t>
            </a:r>
            <a:r>
              <a:rPr lang="vi-VN" sz="2000" dirty="0">
                <a:solidFill>
                  <a:srgbClr val="FF0000"/>
                </a:solidFill>
                <a:latin typeface="+mj-lt"/>
              </a:rPr>
              <a:t>- Quá trình tổ chức còn nặng nề về kết quả mà trẻ đạt được, một số đề tài cô </a:t>
            </a:r>
            <a:r>
              <a:rPr lang="nl-NL" sz="2000" dirty="0">
                <a:solidFill>
                  <a:srgbClr val="FF0000"/>
                </a:solidFill>
                <a:latin typeface="+mj-lt"/>
              </a:rPr>
              <a:t>đưa ra chưa phù hợp với độ tuổi, chưa</a:t>
            </a:r>
            <a:r>
              <a:rPr lang="vi-VN" sz="2000" dirty="0">
                <a:solidFill>
                  <a:srgbClr val="FF0000"/>
                </a:solidFill>
                <a:latin typeface="+mj-lt"/>
              </a:rPr>
              <a:t> thường xuyên chú ý dạy kỹ năng và sự tự tin cho trẻ</a:t>
            </a:r>
          </a:p>
          <a:p>
            <a:r>
              <a:rPr lang="nl-NL" sz="2000" dirty="0">
                <a:solidFill>
                  <a:srgbClr val="FF0000"/>
                </a:solidFill>
                <a:latin typeface="+mj-lt"/>
              </a:rPr>
              <a:t>+ </a:t>
            </a:r>
            <a:r>
              <a:rPr lang="nl-NL" sz="2000" i="1" dirty="0">
                <a:solidFill>
                  <a:srgbClr val="FF0000"/>
                </a:solidFill>
                <a:latin typeface="+mj-lt"/>
              </a:rPr>
              <a:t>Về trẻ</a:t>
            </a:r>
            <a:r>
              <a:rPr lang="nl-NL" sz="2000" dirty="0">
                <a:solidFill>
                  <a:srgbClr val="FF0000"/>
                </a:solidFill>
                <a:latin typeface="+mj-lt"/>
              </a:rPr>
              <a:t>: </a:t>
            </a:r>
            <a:r>
              <a:rPr lang="vi-VN" sz="2000" dirty="0">
                <a:solidFill>
                  <a:srgbClr val="FF0000"/>
                </a:solidFill>
                <a:latin typeface="+mj-lt"/>
              </a:rPr>
              <a:t>Đầu năm với tổng số trẻ </a:t>
            </a:r>
            <a:r>
              <a:rPr lang="nl-NL" sz="2000" dirty="0">
                <a:solidFill>
                  <a:srgbClr val="FF0000"/>
                </a:solidFill>
                <a:latin typeface="+mj-lt"/>
              </a:rPr>
              <a:t>25</a:t>
            </a:r>
            <a:r>
              <a:rPr lang="vi-VN" sz="2000" dirty="0">
                <a:solidFill>
                  <a:srgbClr val="FF0000"/>
                </a:solidFill>
                <a:latin typeface="+mj-lt"/>
              </a:rPr>
              <a:t> cháu</a:t>
            </a:r>
            <a:r>
              <a:rPr lang="nl-NL" sz="2000" dirty="0">
                <a:solidFill>
                  <a:srgbClr val="FF0000"/>
                </a:solidFill>
                <a:latin typeface="+mj-lt"/>
              </a:rPr>
              <a:t>. Trẻ lần đầu tiên ra lớp, một số trẻ </a:t>
            </a:r>
            <a:r>
              <a:rPr lang="vi-VN" sz="2000" dirty="0">
                <a:solidFill>
                  <a:srgbClr val="FF0000"/>
                </a:solidFill>
                <a:latin typeface="+mj-lt"/>
              </a:rPr>
              <a:t>b</a:t>
            </a:r>
            <a:r>
              <a:rPr lang="nl-NL" sz="2000" dirty="0">
                <a:solidFill>
                  <a:srgbClr val="FF0000"/>
                </a:solidFill>
                <a:latin typeface="+mj-lt"/>
              </a:rPr>
              <a:t>iểu hiện</a:t>
            </a:r>
            <a:r>
              <a:rPr lang="vi-VN" sz="2000" dirty="0">
                <a:solidFill>
                  <a:srgbClr val="FF0000"/>
                </a:solidFill>
                <a:latin typeface="+mj-lt"/>
              </a:rPr>
              <a:t> khủng hoảng, có nhiều trẻ tỏ ra </a:t>
            </a:r>
            <a:r>
              <a:rPr lang="nl-NL" sz="2000" dirty="0">
                <a:solidFill>
                  <a:srgbClr val="FF0000"/>
                </a:solidFill>
                <a:latin typeface="+mj-lt"/>
              </a:rPr>
              <a:t>hiếu động, </a:t>
            </a:r>
            <a:r>
              <a:rPr lang="vi-VN" sz="2000" dirty="0">
                <a:solidFill>
                  <a:srgbClr val="FF0000"/>
                </a:solidFill>
                <a:latin typeface="+mj-lt"/>
              </a:rPr>
              <a:t>không nghe lời cô</a:t>
            </a:r>
            <a:r>
              <a:rPr lang="nl-NL" sz="2000" dirty="0">
                <a:solidFill>
                  <a:srgbClr val="FF0000"/>
                </a:solidFill>
                <a:latin typeface="+mj-lt"/>
              </a:rPr>
              <a:t>, thiếu kỷ luật vì quen với môi trường được tự do ở nhà. Đa số trẻ mới đến trường, lớp còn lạ lẫm với môi trường xung quanh cũng như đồ chơi ở lớp,  một số trẻ sinh thiếu tháng nói chưa rõ câu, chưa hiểu lời người lớn nói, nên rất khó tiếp nhận kiến thức để đạt mục tiêu</a:t>
            </a:r>
            <a:r>
              <a:rPr lang="nl-NL" sz="2000" dirty="0" smtClean="0">
                <a:solidFill>
                  <a:srgbClr val="FF0000"/>
                </a:solidFill>
                <a:latin typeface="+mj-lt"/>
              </a:rPr>
              <a:t>.</a:t>
            </a:r>
          </a:p>
          <a:p>
            <a:r>
              <a:rPr lang="en-US" sz="2000" dirty="0">
                <a:solidFill>
                  <a:srgbClr val="FF0000"/>
                </a:solidFill>
              </a:rPr>
              <a:t>+ </a:t>
            </a:r>
            <a:r>
              <a:rPr lang="en-US" sz="2000" i="1" dirty="0" err="1">
                <a:solidFill>
                  <a:srgbClr val="FF0000"/>
                </a:solidFill>
              </a:rPr>
              <a:t>Về</a:t>
            </a:r>
            <a:r>
              <a:rPr lang="en-US" sz="2000" i="1" dirty="0">
                <a:solidFill>
                  <a:srgbClr val="FF0000"/>
                </a:solidFill>
              </a:rPr>
              <a:t> </a:t>
            </a:r>
            <a:r>
              <a:rPr lang="en-US" sz="2000" i="1" dirty="0" err="1">
                <a:solidFill>
                  <a:srgbClr val="FF0000"/>
                </a:solidFill>
              </a:rPr>
              <a:t>phụ</a:t>
            </a:r>
            <a:r>
              <a:rPr lang="en-US" sz="2000" i="1" dirty="0">
                <a:solidFill>
                  <a:srgbClr val="FF0000"/>
                </a:solidFill>
              </a:rPr>
              <a:t> </a:t>
            </a:r>
            <a:r>
              <a:rPr lang="en-US" sz="2000" i="1" dirty="0" err="1">
                <a:solidFill>
                  <a:srgbClr val="FF0000"/>
                </a:solidFill>
              </a:rPr>
              <a:t>huynh</a:t>
            </a:r>
            <a:r>
              <a:rPr lang="en-US" sz="2000" dirty="0">
                <a:solidFill>
                  <a:srgbClr val="FF0000"/>
                </a:solidFill>
              </a:rPr>
              <a:t>: </a:t>
            </a:r>
            <a:r>
              <a:rPr lang="pt-BR" sz="2000" dirty="0">
                <a:solidFill>
                  <a:srgbClr val="FF0000"/>
                </a:solidFill>
              </a:rPr>
              <a:t>Đa số phụ huynh chưa có nhận thức đúng đắn trong việc giáo dục kỹ năng sống cho trẻ, còn chiều chuộng trẻ quá nhiều. Và </a:t>
            </a:r>
            <a:r>
              <a:rPr lang="vi-VN" sz="2000" dirty="0">
                <a:solidFill>
                  <a:srgbClr val="FF0000"/>
                </a:solidFill>
              </a:rPr>
              <a:t>trong nhận thức của</a:t>
            </a:r>
            <a:r>
              <a:rPr lang="pt-BR" sz="2000" dirty="0">
                <a:solidFill>
                  <a:srgbClr val="FF0000"/>
                </a:solidFill>
              </a:rPr>
              <a:t> phụ huynh cho con đến trường ở độ tuổi này thì để chơi.</a:t>
            </a:r>
            <a:endParaRPr lang="vi-VN" sz="2000" dirty="0">
              <a:solidFill>
                <a:srgbClr val="FF0000"/>
              </a:solidFill>
            </a:endParaRPr>
          </a:p>
          <a:p>
            <a:r>
              <a:rPr lang="en-US" sz="2000" dirty="0">
                <a:solidFill>
                  <a:srgbClr val="FF0000"/>
                </a:solidFill>
              </a:rPr>
              <a:t>+ </a:t>
            </a:r>
            <a:r>
              <a:rPr lang="en-US" sz="2000" i="1" dirty="0" err="1">
                <a:solidFill>
                  <a:srgbClr val="FF0000"/>
                </a:solidFill>
              </a:rPr>
              <a:t>Về</a:t>
            </a:r>
            <a:r>
              <a:rPr lang="en-US" sz="2000" i="1" dirty="0">
                <a:solidFill>
                  <a:srgbClr val="FF0000"/>
                </a:solidFill>
              </a:rPr>
              <a:t> </a:t>
            </a:r>
            <a:r>
              <a:rPr lang="en-US" sz="2000" i="1" dirty="0" err="1">
                <a:solidFill>
                  <a:srgbClr val="FF0000"/>
                </a:solidFill>
              </a:rPr>
              <a:t>phụ</a:t>
            </a:r>
            <a:r>
              <a:rPr lang="en-US" sz="2000" i="1" dirty="0">
                <a:solidFill>
                  <a:srgbClr val="FF0000"/>
                </a:solidFill>
              </a:rPr>
              <a:t> </a:t>
            </a:r>
            <a:r>
              <a:rPr lang="en-US" sz="2000" i="1" dirty="0" err="1">
                <a:solidFill>
                  <a:srgbClr val="FF0000"/>
                </a:solidFill>
              </a:rPr>
              <a:t>huynh</a:t>
            </a:r>
            <a:r>
              <a:rPr lang="en-US" sz="2000" dirty="0">
                <a:solidFill>
                  <a:srgbClr val="FF0000"/>
                </a:solidFill>
              </a:rPr>
              <a:t>: </a:t>
            </a:r>
            <a:r>
              <a:rPr lang="pt-BR" sz="2000" dirty="0">
                <a:solidFill>
                  <a:srgbClr val="FF0000"/>
                </a:solidFill>
              </a:rPr>
              <a:t>Đa số phụ huynh chưa có nhận thức đúng đắn trong việc giáo dục kỹ năng sống cho trẻ, còn chiều chuộng trẻ quá nhiều. Và </a:t>
            </a:r>
            <a:r>
              <a:rPr lang="vi-VN" sz="2000" dirty="0">
                <a:solidFill>
                  <a:srgbClr val="FF0000"/>
                </a:solidFill>
              </a:rPr>
              <a:t>trong nhận thức của</a:t>
            </a:r>
            <a:r>
              <a:rPr lang="pt-BR" sz="2000" dirty="0">
                <a:solidFill>
                  <a:srgbClr val="FF0000"/>
                </a:solidFill>
              </a:rPr>
              <a:t> phụ huynh cho con đến trường ở độ tuổi này thì để chơi</a:t>
            </a:r>
            <a:r>
              <a:rPr lang="pt-BR" sz="2000" dirty="0" smtClean="0">
                <a:solidFill>
                  <a:srgbClr val="FF0000"/>
                </a:solidFill>
              </a:rPr>
              <a:t>.</a:t>
            </a:r>
            <a:endParaRPr lang="vi-VN" sz="2000" dirty="0">
              <a:solidFill>
                <a:srgbClr val="FF0000"/>
              </a:solidFill>
              <a:latin typeface="+mj-lt"/>
            </a:endParaRPr>
          </a:p>
        </p:txBody>
      </p:sp>
      <p:sp>
        <p:nvSpPr>
          <p:cNvPr id="8" name="Down Arrow 7"/>
          <p:cNvSpPr/>
          <p:nvPr/>
        </p:nvSpPr>
        <p:spPr>
          <a:xfrm>
            <a:off x="3352800" y="0"/>
            <a:ext cx="2286000" cy="1447800"/>
          </a:xfrm>
          <a:prstGeom prst="downArrow">
            <a:avLst>
              <a:gd name="adj1" fmla="val 50000"/>
              <a:gd name="adj2" fmla="val 44318"/>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FF0000"/>
                </a:solidFill>
              </a:rPr>
              <a:t>Khó</a:t>
            </a:r>
            <a:r>
              <a:rPr lang="en-US" sz="3200" dirty="0" smtClean="0">
                <a:solidFill>
                  <a:srgbClr val="FF0000"/>
                </a:solidFill>
              </a:rPr>
              <a:t> </a:t>
            </a:r>
            <a:r>
              <a:rPr lang="en-US" sz="3200" dirty="0" err="1" smtClean="0">
                <a:solidFill>
                  <a:srgbClr val="FF0000"/>
                </a:solidFill>
              </a:rPr>
              <a:t>khăn</a:t>
            </a:r>
            <a:endParaRPr lang="en-US" sz="3200" dirty="0">
              <a:solidFill>
                <a:srgbClr val="FF0000"/>
              </a:solidFill>
            </a:endParaRPr>
          </a:p>
        </p:txBody>
      </p:sp>
    </p:spTree>
    <p:extLst>
      <p:ext uri="{BB962C8B-B14F-4D97-AF65-F5344CB8AC3E}">
        <p14:creationId xmlns:p14="http://schemas.microsoft.com/office/powerpoint/2010/main" val="19845355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circle(in)">
                                      <p:cBhvr>
                                        <p:cTn id="14"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Text Placeholder 2"/>
          <p:cNvSpPr>
            <a:spLocks noGrp="1"/>
          </p:cNvSpPr>
          <p:nvPr>
            <p:ph type="body" idx="1"/>
          </p:nvPr>
        </p:nvSpPr>
        <p:spPr/>
        <p:txBody>
          <a:bodyPr/>
          <a:lstStyle/>
          <a:p>
            <a:endParaRPr lang="vi-VN"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90335681"/>
              </p:ext>
            </p:extLst>
          </p:nvPr>
        </p:nvGraphicFramePr>
        <p:xfrm>
          <a:off x="457198" y="274638"/>
          <a:ext cx="8229603" cy="6430961"/>
        </p:xfrm>
        <a:graphic>
          <a:graphicData uri="http://schemas.openxmlformats.org/drawingml/2006/table">
            <a:tbl>
              <a:tblPr firstRow="1" firstCol="1" bandRow="1">
                <a:tableStyleId>{5C22544A-7EE6-4342-B048-85BDC9FD1C3A}</a:tableStyleId>
              </a:tblPr>
              <a:tblGrid>
                <a:gridCol w="1238318">
                  <a:extLst>
                    <a:ext uri="{9D8B030D-6E8A-4147-A177-3AD203B41FA5}">
                      <a16:colId xmlns:a16="http://schemas.microsoft.com/office/drawing/2014/main" val="20000"/>
                    </a:ext>
                  </a:extLst>
                </a:gridCol>
                <a:gridCol w="3130933">
                  <a:extLst>
                    <a:ext uri="{9D8B030D-6E8A-4147-A177-3AD203B41FA5}">
                      <a16:colId xmlns:a16="http://schemas.microsoft.com/office/drawing/2014/main" val="20001"/>
                    </a:ext>
                  </a:extLst>
                </a:gridCol>
                <a:gridCol w="1238318">
                  <a:extLst>
                    <a:ext uri="{9D8B030D-6E8A-4147-A177-3AD203B41FA5}">
                      <a16:colId xmlns:a16="http://schemas.microsoft.com/office/drawing/2014/main" val="20002"/>
                    </a:ext>
                  </a:extLst>
                </a:gridCol>
                <a:gridCol w="1311017">
                  <a:extLst>
                    <a:ext uri="{9D8B030D-6E8A-4147-A177-3AD203B41FA5}">
                      <a16:colId xmlns:a16="http://schemas.microsoft.com/office/drawing/2014/main" val="20003"/>
                    </a:ext>
                  </a:extLst>
                </a:gridCol>
                <a:gridCol w="1311017">
                  <a:extLst>
                    <a:ext uri="{9D8B030D-6E8A-4147-A177-3AD203B41FA5}">
                      <a16:colId xmlns:a16="http://schemas.microsoft.com/office/drawing/2014/main" val="20004"/>
                    </a:ext>
                  </a:extLst>
                </a:gridCol>
              </a:tblGrid>
              <a:tr h="1115414">
                <a:tc rowSpan="2">
                  <a:txBody>
                    <a:bodyPr/>
                    <a:lstStyle/>
                    <a:p>
                      <a:pPr algn="ctr">
                        <a:lnSpc>
                          <a:spcPct val="115000"/>
                        </a:lnSpc>
                        <a:spcAft>
                          <a:spcPts val="0"/>
                        </a:spcAft>
                      </a:pPr>
                      <a:r>
                        <a:rPr lang="nl-NL" sz="2400" dirty="0">
                          <a:effectLst/>
                        </a:rPr>
                        <a:t> </a:t>
                      </a:r>
                      <a:endParaRPr lang="vi-VN" sz="2400" dirty="0">
                        <a:effectLst/>
                      </a:endParaRPr>
                    </a:p>
                    <a:p>
                      <a:pPr algn="ctr">
                        <a:lnSpc>
                          <a:spcPct val="115000"/>
                        </a:lnSpc>
                        <a:spcAft>
                          <a:spcPts val="0"/>
                        </a:spcAft>
                      </a:pPr>
                      <a:r>
                        <a:rPr lang="en-US" sz="2400" dirty="0" err="1">
                          <a:effectLst/>
                        </a:rPr>
                        <a:t>TT</a:t>
                      </a:r>
                      <a:endParaRPr lang="vi-VN" sz="2400" dirty="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47454" marR="47454" marT="0" marB="0"/>
                </a:tc>
                <a:tc rowSpan="2">
                  <a:txBody>
                    <a:bodyPr/>
                    <a:lstStyle/>
                    <a:p>
                      <a:pPr marL="152400" indent="457200" algn="just">
                        <a:lnSpc>
                          <a:spcPct val="115000"/>
                        </a:lnSpc>
                        <a:spcAft>
                          <a:spcPts val="0"/>
                        </a:spcAft>
                        <a:tabLst>
                          <a:tab pos="3810000" algn="l"/>
                        </a:tabLst>
                      </a:pPr>
                      <a:r>
                        <a:rPr lang="en-US" sz="2400" dirty="0">
                          <a:effectLst/>
                        </a:rPr>
                        <a:t> </a:t>
                      </a:r>
                      <a:endParaRPr lang="vi-VN" sz="2400" dirty="0">
                        <a:effectLst/>
                      </a:endParaRPr>
                    </a:p>
                    <a:p>
                      <a:pPr marL="152400" algn="just">
                        <a:lnSpc>
                          <a:spcPct val="115000"/>
                        </a:lnSpc>
                        <a:spcAft>
                          <a:spcPts val="0"/>
                        </a:spcAft>
                        <a:tabLst>
                          <a:tab pos="3810000" algn="l"/>
                        </a:tabLst>
                      </a:pPr>
                      <a:r>
                        <a:rPr lang="en-US" sz="2400" dirty="0" err="1">
                          <a:effectLst/>
                        </a:rPr>
                        <a:t>Nội</a:t>
                      </a:r>
                      <a:r>
                        <a:rPr lang="en-US" sz="2400" dirty="0">
                          <a:effectLst/>
                        </a:rPr>
                        <a:t> dung </a:t>
                      </a:r>
                      <a:r>
                        <a:rPr lang="en-US" sz="2400" dirty="0" err="1">
                          <a:effectLst/>
                        </a:rPr>
                        <a:t>đánh</a:t>
                      </a:r>
                      <a:r>
                        <a:rPr lang="en-US" sz="2400" dirty="0">
                          <a:effectLst/>
                        </a:rPr>
                        <a:t> </a:t>
                      </a:r>
                      <a:r>
                        <a:rPr lang="en-US" sz="2400" dirty="0" err="1">
                          <a:effectLst/>
                        </a:rPr>
                        <a:t>giá</a:t>
                      </a:r>
                      <a:endParaRPr lang="vi-VN" sz="2400" dirty="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47454" marR="47454" marT="0" marB="0"/>
                </a:tc>
                <a:tc rowSpan="2">
                  <a:txBody>
                    <a:bodyPr/>
                    <a:lstStyle/>
                    <a:p>
                      <a:pPr algn="ctr">
                        <a:lnSpc>
                          <a:spcPct val="115000"/>
                        </a:lnSpc>
                        <a:spcAft>
                          <a:spcPts val="0"/>
                        </a:spcAft>
                        <a:tabLst>
                          <a:tab pos="3810000" algn="l"/>
                        </a:tabLst>
                      </a:pPr>
                      <a:r>
                        <a:rPr lang="en-US" sz="2400">
                          <a:effectLst/>
                        </a:rPr>
                        <a:t>Số trẻ KS</a:t>
                      </a:r>
                      <a:endParaRPr lang="vi-VN" sz="240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47454" marR="47454" marT="0" marB="0"/>
                </a:tc>
                <a:tc gridSpan="2">
                  <a:txBody>
                    <a:bodyPr/>
                    <a:lstStyle/>
                    <a:p>
                      <a:pPr algn="ctr">
                        <a:lnSpc>
                          <a:spcPct val="115000"/>
                        </a:lnSpc>
                        <a:spcAft>
                          <a:spcPts val="0"/>
                        </a:spcAft>
                        <a:tabLst>
                          <a:tab pos="3810000" algn="l"/>
                        </a:tabLst>
                      </a:pPr>
                      <a:r>
                        <a:rPr lang="en-US" sz="2400">
                          <a:effectLst/>
                        </a:rPr>
                        <a:t>Trước khi thực  hiện</a:t>
                      </a:r>
                      <a:endParaRPr lang="vi-VN" sz="240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47454" marR="47454" marT="0" marB="0"/>
                </a:tc>
                <a:tc hMerge="1">
                  <a:txBody>
                    <a:bodyPr/>
                    <a:lstStyle/>
                    <a:p>
                      <a:endParaRPr lang="vi-VN"/>
                    </a:p>
                  </a:txBody>
                  <a:tcPr/>
                </a:tc>
                <a:extLst>
                  <a:ext uri="{0D108BD9-81ED-4DB2-BD59-A6C34878D82A}">
                    <a16:rowId xmlns:a16="http://schemas.microsoft.com/office/drawing/2014/main" val="10000"/>
                  </a:ext>
                </a:extLst>
              </a:tr>
              <a:tr h="888824">
                <a:tc vMerge="1">
                  <a:txBody>
                    <a:bodyPr/>
                    <a:lstStyle/>
                    <a:p>
                      <a:endParaRPr lang="vi-VN"/>
                    </a:p>
                  </a:txBody>
                  <a:tcPr/>
                </a:tc>
                <a:tc vMerge="1">
                  <a:txBody>
                    <a:bodyPr/>
                    <a:lstStyle/>
                    <a:p>
                      <a:endParaRPr lang="vi-VN"/>
                    </a:p>
                  </a:txBody>
                  <a:tcPr/>
                </a:tc>
                <a:tc vMerge="1">
                  <a:txBody>
                    <a:bodyPr/>
                    <a:lstStyle/>
                    <a:p>
                      <a:endParaRPr lang="vi-VN"/>
                    </a:p>
                  </a:txBody>
                  <a:tcPr/>
                </a:tc>
                <a:tc>
                  <a:txBody>
                    <a:bodyPr/>
                    <a:lstStyle/>
                    <a:p>
                      <a:pPr algn="ctr">
                        <a:lnSpc>
                          <a:spcPct val="115000"/>
                        </a:lnSpc>
                        <a:spcAft>
                          <a:spcPts val="0"/>
                        </a:spcAft>
                        <a:tabLst>
                          <a:tab pos="2150745" algn="l"/>
                          <a:tab pos="3810000" algn="l"/>
                        </a:tabLst>
                      </a:pPr>
                      <a:r>
                        <a:rPr lang="en-US" sz="2400">
                          <a:effectLst/>
                        </a:rPr>
                        <a:t>Đạt</a:t>
                      </a:r>
                      <a:endParaRPr lang="vi-VN" sz="240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47454" marR="47454" marT="0" marB="0"/>
                </a:tc>
                <a:tc>
                  <a:txBody>
                    <a:bodyPr/>
                    <a:lstStyle/>
                    <a:p>
                      <a:pPr algn="ctr">
                        <a:lnSpc>
                          <a:spcPct val="115000"/>
                        </a:lnSpc>
                        <a:spcAft>
                          <a:spcPts val="0"/>
                        </a:spcAft>
                        <a:tabLst>
                          <a:tab pos="2150745" algn="l"/>
                          <a:tab pos="3810000" algn="l"/>
                        </a:tabLst>
                      </a:pPr>
                      <a:r>
                        <a:rPr lang="en-US" sz="2400">
                          <a:effectLst/>
                        </a:rPr>
                        <a:t>Tỷ lệ (%)</a:t>
                      </a:r>
                      <a:endParaRPr lang="vi-VN" sz="240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47454" marR="47454" marT="0" marB="0"/>
                </a:tc>
                <a:extLst>
                  <a:ext uri="{0D108BD9-81ED-4DB2-BD59-A6C34878D82A}">
                    <a16:rowId xmlns:a16="http://schemas.microsoft.com/office/drawing/2014/main" val="10001"/>
                  </a:ext>
                </a:extLst>
              </a:tr>
              <a:tr h="1110655">
                <a:tc>
                  <a:txBody>
                    <a:bodyPr/>
                    <a:lstStyle/>
                    <a:p>
                      <a:pPr algn="ctr">
                        <a:lnSpc>
                          <a:spcPct val="115000"/>
                        </a:lnSpc>
                        <a:spcAft>
                          <a:spcPts val="0"/>
                        </a:spcAft>
                        <a:tabLst>
                          <a:tab pos="2150745" algn="l"/>
                          <a:tab pos="3810000" algn="l"/>
                        </a:tabLst>
                      </a:pPr>
                      <a:r>
                        <a:rPr lang="en-US" sz="2400">
                          <a:effectLst/>
                        </a:rPr>
                        <a:t>1</a:t>
                      </a:r>
                      <a:endParaRPr lang="vi-VN" sz="240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47454" marR="47454" marT="0" marB="0"/>
                </a:tc>
                <a:tc>
                  <a:txBody>
                    <a:bodyPr/>
                    <a:lstStyle/>
                    <a:p>
                      <a:pPr>
                        <a:lnSpc>
                          <a:spcPts val="1800"/>
                        </a:lnSpc>
                        <a:spcAft>
                          <a:spcPts val="0"/>
                        </a:spcAft>
                      </a:pPr>
                      <a:r>
                        <a:rPr lang="pt-BR" sz="2400" dirty="0">
                          <a:effectLst/>
                        </a:rPr>
                        <a:t>Kỹ năng tự phục vụ</a:t>
                      </a:r>
                      <a:endParaRPr lang="vi-VN" sz="2400" dirty="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47454" marR="47454" marT="0" marB="0"/>
                </a:tc>
                <a:tc>
                  <a:txBody>
                    <a:bodyPr/>
                    <a:lstStyle/>
                    <a:p>
                      <a:pPr algn="ctr">
                        <a:lnSpc>
                          <a:spcPct val="115000"/>
                        </a:lnSpc>
                        <a:spcAft>
                          <a:spcPts val="0"/>
                        </a:spcAft>
                        <a:tabLst>
                          <a:tab pos="2150745" algn="l"/>
                          <a:tab pos="3810000" algn="l"/>
                        </a:tabLst>
                      </a:pPr>
                      <a:r>
                        <a:rPr lang="en-US" sz="2400">
                          <a:effectLst/>
                        </a:rPr>
                        <a:t>25</a:t>
                      </a:r>
                      <a:endParaRPr lang="vi-VN" sz="240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47454" marR="47454" marT="0" marB="0"/>
                </a:tc>
                <a:tc>
                  <a:txBody>
                    <a:bodyPr/>
                    <a:lstStyle/>
                    <a:p>
                      <a:pPr algn="ctr">
                        <a:lnSpc>
                          <a:spcPct val="115000"/>
                        </a:lnSpc>
                        <a:spcAft>
                          <a:spcPts val="0"/>
                        </a:spcAft>
                        <a:tabLst>
                          <a:tab pos="2150745" algn="l"/>
                          <a:tab pos="3810000" algn="l"/>
                        </a:tabLst>
                      </a:pPr>
                      <a:r>
                        <a:rPr lang="en-US" sz="2400">
                          <a:effectLst/>
                        </a:rPr>
                        <a:t>11</a:t>
                      </a:r>
                      <a:endParaRPr lang="vi-VN" sz="240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47454" marR="47454" marT="0" marB="0"/>
                </a:tc>
                <a:tc>
                  <a:txBody>
                    <a:bodyPr/>
                    <a:lstStyle/>
                    <a:p>
                      <a:pPr algn="ctr">
                        <a:lnSpc>
                          <a:spcPct val="115000"/>
                        </a:lnSpc>
                        <a:spcAft>
                          <a:spcPts val="0"/>
                        </a:spcAft>
                        <a:tabLst>
                          <a:tab pos="2150745" algn="l"/>
                          <a:tab pos="3810000" algn="l"/>
                        </a:tabLst>
                      </a:pPr>
                      <a:r>
                        <a:rPr lang="en-US" sz="2400">
                          <a:effectLst/>
                        </a:rPr>
                        <a:t>44</a:t>
                      </a:r>
                      <a:endParaRPr lang="vi-VN" sz="240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47454" marR="47454" marT="0" marB="0"/>
                </a:tc>
                <a:extLst>
                  <a:ext uri="{0D108BD9-81ED-4DB2-BD59-A6C34878D82A}">
                    <a16:rowId xmlns:a16="http://schemas.microsoft.com/office/drawing/2014/main" val="10002"/>
                  </a:ext>
                </a:extLst>
              </a:tr>
              <a:tr h="1105356">
                <a:tc>
                  <a:txBody>
                    <a:bodyPr/>
                    <a:lstStyle/>
                    <a:p>
                      <a:pPr algn="ctr">
                        <a:lnSpc>
                          <a:spcPct val="115000"/>
                        </a:lnSpc>
                        <a:spcAft>
                          <a:spcPts val="0"/>
                        </a:spcAft>
                        <a:tabLst>
                          <a:tab pos="3810000" algn="l"/>
                        </a:tabLst>
                      </a:pPr>
                      <a:r>
                        <a:rPr lang="en-US" sz="2400">
                          <a:effectLst/>
                        </a:rPr>
                        <a:t>2</a:t>
                      </a:r>
                      <a:endParaRPr lang="vi-VN" sz="240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47454" marR="47454" marT="0" marB="0"/>
                </a:tc>
                <a:tc>
                  <a:txBody>
                    <a:bodyPr/>
                    <a:lstStyle/>
                    <a:p>
                      <a:pPr>
                        <a:lnSpc>
                          <a:spcPts val="1800"/>
                        </a:lnSpc>
                        <a:spcAft>
                          <a:spcPts val="0"/>
                        </a:spcAft>
                      </a:pPr>
                      <a:r>
                        <a:rPr lang="en-US" sz="2400" dirty="0" err="1">
                          <a:effectLst/>
                        </a:rPr>
                        <a:t>Kỹ</a:t>
                      </a:r>
                      <a:r>
                        <a:rPr lang="en-US" sz="2400" dirty="0">
                          <a:effectLst/>
                        </a:rPr>
                        <a:t> </a:t>
                      </a:r>
                      <a:r>
                        <a:rPr lang="en-US" sz="2400" dirty="0" err="1">
                          <a:effectLst/>
                        </a:rPr>
                        <a:t>năng</a:t>
                      </a:r>
                      <a:r>
                        <a:rPr lang="en-US" sz="2400" dirty="0">
                          <a:effectLst/>
                        </a:rPr>
                        <a:t> </a:t>
                      </a:r>
                      <a:r>
                        <a:rPr lang="en-US" sz="2400" dirty="0" err="1">
                          <a:effectLst/>
                        </a:rPr>
                        <a:t>giao</a:t>
                      </a:r>
                      <a:r>
                        <a:rPr lang="en-US" sz="2400" dirty="0">
                          <a:effectLst/>
                        </a:rPr>
                        <a:t> </a:t>
                      </a:r>
                      <a:r>
                        <a:rPr lang="en-US" sz="2400" dirty="0" err="1">
                          <a:effectLst/>
                        </a:rPr>
                        <a:t>tiếp</a:t>
                      </a:r>
                      <a:endParaRPr lang="vi-VN" sz="2400" dirty="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47454" marR="47454" marT="0" marB="0"/>
                </a:tc>
                <a:tc>
                  <a:txBody>
                    <a:bodyPr/>
                    <a:lstStyle/>
                    <a:p>
                      <a:pPr algn="ctr">
                        <a:spcAft>
                          <a:spcPts val="0"/>
                        </a:spcAft>
                      </a:pPr>
                      <a:r>
                        <a:rPr lang="en-US" sz="2400" dirty="0">
                          <a:effectLst/>
                        </a:rPr>
                        <a:t>25</a:t>
                      </a:r>
                      <a:endParaRPr lang="vi-VN" sz="2400" dirty="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47454" marR="47454" marT="0" marB="0"/>
                </a:tc>
                <a:tc>
                  <a:txBody>
                    <a:bodyPr/>
                    <a:lstStyle/>
                    <a:p>
                      <a:pPr algn="ctr">
                        <a:lnSpc>
                          <a:spcPct val="115000"/>
                        </a:lnSpc>
                        <a:spcAft>
                          <a:spcPts val="0"/>
                        </a:spcAft>
                        <a:tabLst>
                          <a:tab pos="3810000" algn="l"/>
                        </a:tabLst>
                      </a:pPr>
                      <a:r>
                        <a:rPr lang="en-US" sz="2400">
                          <a:effectLst/>
                        </a:rPr>
                        <a:t>9</a:t>
                      </a:r>
                      <a:endParaRPr lang="vi-VN" sz="240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47454" marR="47454" marT="0" marB="0"/>
                </a:tc>
                <a:tc>
                  <a:txBody>
                    <a:bodyPr/>
                    <a:lstStyle/>
                    <a:p>
                      <a:pPr algn="ctr">
                        <a:lnSpc>
                          <a:spcPct val="115000"/>
                        </a:lnSpc>
                        <a:spcAft>
                          <a:spcPts val="0"/>
                        </a:spcAft>
                        <a:tabLst>
                          <a:tab pos="3810000" algn="l"/>
                        </a:tabLst>
                      </a:pPr>
                      <a:r>
                        <a:rPr lang="en-US" sz="2400">
                          <a:effectLst/>
                        </a:rPr>
                        <a:t>36</a:t>
                      </a:r>
                      <a:endParaRPr lang="vi-VN" sz="240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47454" marR="47454" marT="0" marB="0"/>
                </a:tc>
                <a:extLst>
                  <a:ext uri="{0D108BD9-81ED-4DB2-BD59-A6C34878D82A}">
                    <a16:rowId xmlns:a16="http://schemas.microsoft.com/office/drawing/2014/main" val="10003"/>
                  </a:ext>
                </a:extLst>
              </a:tr>
              <a:tr h="1105356">
                <a:tc>
                  <a:txBody>
                    <a:bodyPr/>
                    <a:lstStyle/>
                    <a:p>
                      <a:pPr algn="ctr">
                        <a:lnSpc>
                          <a:spcPct val="115000"/>
                        </a:lnSpc>
                        <a:spcAft>
                          <a:spcPts val="0"/>
                        </a:spcAft>
                        <a:tabLst>
                          <a:tab pos="3810000" algn="l"/>
                        </a:tabLst>
                      </a:pPr>
                      <a:r>
                        <a:rPr lang="en-US" sz="2400">
                          <a:effectLst/>
                        </a:rPr>
                        <a:t>3</a:t>
                      </a:r>
                      <a:endParaRPr lang="vi-VN" sz="240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47454" marR="47454" marT="0" marB="0"/>
                </a:tc>
                <a:tc>
                  <a:txBody>
                    <a:bodyPr/>
                    <a:lstStyle/>
                    <a:p>
                      <a:pPr>
                        <a:lnSpc>
                          <a:spcPts val="1800"/>
                        </a:lnSpc>
                        <a:spcAft>
                          <a:spcPts val="0"/>
                        </a:spcAft>
                      </a:pPr>
                      <a:r>
                        <a:rPr lang="pt-BR" sz="2400">
                          <a:effectLst/>
                        </a:rPr>
                        <a:t> Kỹ năng tự nhận thức</a:t>
                      </a:r>
                      <a:endParaRPr lang="vi-VN" sz="240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47454" marR="47454" marT="0" marB="0"/>
                </a:tc>
                <a:tc>
                  <a:txBody>
                    <a:bodyPr/>
                    <a:lstStyle/>
                    <a:p>
                      <a:pPr algn="ctr">
                        <a:spcAft>
                          <a:spcPts val="0"/>
                        </a:spcAft>
                      </a:pPr>
                      <a:r>
                        <a:rPr lang="en-US" sz="2400" dirty="0">
                          <a:effectLst/>
                        </a:rPr>
                        <a:t>25</a:t>
                      </a:r>
                      <a:endParaRPr lang="vi-VN" sz="2400" dirty="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47454" marR="47454" marT="0" marB="0"/>
                </a:tc>
                <a:tc>
                  <a:txBody>
                    <a:bodyPr/>
                    <a:lstStyle/>
                    <a:p>
                      <a:pPr algn="ctr">
                        <a:lnSpc>
                          <a:spcPct val="115000"/>
                        </a:lnSpc>
                        <a:spcAft>
                          <a:spcPts val="0"/>
                        </a:spcAft>
                        <a:tabLst>
                          <a:tab pos="3810000" algn="l"/>
                        </a:tabLst>
                      </a:pPr>
                      <a:r>
                        <a:rPr lang="en-US" sz="2400" dirty="0">
                          <a:effectLst/>
                        </a:rPr>
                        <a:t>13</a:t>
                      </a:r>
                      <a:endParaRPr lang="vi-VN" sz="2400" dirty="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47454" marR="47454" marT="0" marB="0"/>
                </a:tc>
                <a:tc>
                  <a:txBody>
                    <a:bodyPr/>
                    <a:lstStyle/>
                    <a:p>
                      <a:pPr algn="ctr">
                        <a:lnSpc>
                          <a:spcPct val="115000"/>
                        </a:lnSpc>
                        <a:spcAft>
                          <a:spcPts val="0"/>
                        </a:spcAft>
                        <a:tabLst>
                          <a:tab pos="3810000" algn="l"/>
                        </a:tabLst>
                      </a:pPr>
                      <a:r>
                        <a:rPr lang="en-US" sz="2400">
                          <a:effectLst/>
                        </a:rPr>
                        <a:t>52</a:t>
                      </a:r>
                      <a:endParaRPr lang="vi-VN" sz="240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47454" marR="47454" marT="0" marB="0"/>
                </a:tc>
                <a:extLst>
                  <a:ext uri="{0D108BD9-81ED-4DB2-BD59-A6C34878D82A}">
                    <a16:rowId xmlns:a16="http://schemas.microsoft.com/office/drawing/2014/main" val="10004"/>
                  </a:ext>
                </a:extLst>
              </a:tr>
              <a:tr h="1105356">
                <a:tc>
                  <a:txBody>
                    <a:bodyPr/>
                    <a:lstStyle/>
                    <a:p>
                      <a:pPr algn="ctr">
                        <a:lnSpc>
                          <a:spcPct val="115000"/>
                        </a:lnSpc>
                        <a:spcAft>
                          <a:spcPts val="0"/>
                        </a:spcAft>
                        <a:tabLst>
                          <a:tab pos="3810000" algn="l"/>
                        </a:tabLst>
                      </a:pPr>
                      <a:r>
                        <a:rPr lang="en-US" sz="2400">
                          <a:effectLst/>
                        </a:rPr>
                        <a:t>4</a:t>
                      </a:r>
                      <a:endParaRPr lang="vi-VN" sz="240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47454" marR="47454" marT="0" marB="0"/>
                </a:tc>
                <a:tc>
                  <a:txBody>
                    <a:bodyPr/>
                    <a:lstStyle/>
                    <a:p>
                      <a:pPr>
                        <a:lnSpc>
                          <a:spcPts val="1800"/>
                        </a:lnSpc>
                        <a:spcAft>
                          <a:spcPts val="0"/>
                        </a:spcAft>
                      </a:pPr>
                      <a:r>
                        <a:rPr lang="pt-BR" sz="2400">
                          <a:effectLst/>
                        </a:rPr>
                        <a:t> Kỹ năng hợp tác</a:t>
                      </a:r>
                      <a:endParaRPr lang="vi-VN" sz="240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47454" marR="47454" marT="0" marB="0"/>
                </a:tc>
                <a:tc>
                  <a:txBody>
                    <a:bodyPr/>
                    <a:lstStyle/>
                    <a:p>
                      <a:pPr algn="ctr">
                        <a:spcAft>
                          <a:spcPts val="0"/>
                        </a:spcAft>
                      </a:pPr>
                      <a:r>
                        <a:rPr lang="en-US" sz="2400">
                          <a:effectLst/>
                        </a:rPr>
                        <a:t>25</a:t>
                      </a:r>
                      <a:endParaRPr lang="vi-VN" sz="240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47454" marR="47454" marT="0" marB="0"/>
                </a:tc>
                <a:tc>
                  <a:txBody>
                    <a:bodyPr/>
                    <a:lstStyle/>
                    <a:p>
                      <a:pPr algn="ctr">
                        <a:lnSpc>
                          <a:spcPct val="115000"/>
                        </a:lnSpc>
                        <a:spcAft>
                          <a:spcPts val="0"/>
                        </a:spcAft>
                        <a:tabLst>
                          <a:tab pos="3810000" algn="l"/>
                        </a:tabLst>
                      </a:pPr>
                      <a:r>
                        <a:rPr lang="en-US" sz="2400" dirty="0">
                          <a:effectLst/>
                        </a:rPr>
                        <a:t>11</a:t>
                      </a:r>
                      <a:endParaRPr lang="vi-VN" sz="2400" dirty="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47454" marR="47454" marT="0" marB="0"/>
                </a:tc>
                <a:tc>
                  <a:txBody>
                    <a:bodyPr/>
                    <a:lstStyle/>
                    <a:p>
                      <a:pPr algn="ctr">
                        <a:lnSpc>
                          <a:spcPct val="115000"/>
                        </a:lnSpc>
                        <a:spcAft>
                          <a:spcPts val="0"/>
                        </a:spcAft>
                        <a:tabLst>
                          <a:tab pos="3810000" algn="l"/>
                        </a:tabLst>
                      </a:pPr>
                      <a:r>
                        <a:rPr lang="en-US" sz="2400" dirty="0">
                          <a:effectLst/>
                        </a:rPr>
                        <a:t>44</a:t>
                      </a:r>
                      <a:endParaRPr lang="vi-VN" sz="2400" dirty="0">
                        <a:solidFill>
                          <a:srgbClr val="000000"/>
                        </a:solidFill>
                        <a:effectLst/>
                        <a:latin typeface=".VnTime" panose="020B7200000000000000" pitchFamily="34" charset="0"/>
                        <a:ea typeface="Times New Roman" panose="02020603050405020304" pitchFamily="18" charset="0"/>
                        <a:cs typeface="Arial" panose="020B0604020202020204" pitchFamily="34" charset="0"/>
                      </a:endParaRPr>
                    </a:p>
                  </a:txBody>
                  <a:tcPr marL="47454" marR="47454" marT="0" marB="0"/>
                </a:tc>
                <a:extLst>
                  <a:ext uri="{0D108BD9-81ED-4DB2-BD59-A6C34878D82A}">
                    <a16:rowId xmlns:a16="http://schemas.microsoft.com/office/drawing/2014/main" val="10005"/>
                  </a:ext>
                </a:extLst>
              </a:tr>
            </a:tbl>
          </a:graphicData>
        </a:graphic>
      </p:graphicFrame>
      <p:sp>
        <p:nvSpPr>
          <p:cNvPr id="5" name="Text Placeholder 4"/>
          <p:cNvSpPr>
            <a:spLocks noGrp="1"/>
          </p:cNvSpPr>
          <p:nvPr>
            <p:ph type="body" sz="quarter" idx="3"/>
          </p:nvPr>
        </p:nvSpPr>
        <p:spPr/>
        <p:txBody>
          <a:bodyPr/>
          <a:lstStyle/>
          <a:p>
            <a:endParaRPr lang="vi-VN"/>
          </a:p>
        </p:txBody>
      </p:sp>
      <p:sp>
        <p:nvSpPr>
          <p:cNvPr id="6" name="Content Placeholder 5"/>
          <p:cNvSpPr>
            <a:spLocks noGrp="1"/>
          </p:cNvSpPr>
          <p:nvPr>
            <p:ph sz="quarter" idx="4"/>
          </p:nvPr>
        </p:nvSpPr>
        <p:spPr/>
        <p:txBody>
          <a:bodyPr/>
          <a:lstStyle/>
          <a:p>
            <a:endParaRPr lang="vi-VN" dirty="0"/>
          </a:p>
        </p:txBody>
      </p:sp>
    </p:spTree>
    <p:extLst>
      <p:ext uri="{BB962C8B-B14F-4D97-AF65-F5344CB8AC3E}">
        <p14:creationId xmlns:p14="http://schemas.microsoft.com/office/powerpoint/2010/main" val="3195863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dirty="0"/>
          </a:p>
        </p:txBody>
      </p:sp>
      <p:sp>
        <p:nvSpPr>
          <p:cNvPr id="3" name="Content Placeholder 2"/>
          <p:cNvSpPr>
            <a:spLocks noGrp="1"/>
          </p:cNvSpPr>
          <p:nvPr>
            <p:ph idx="1"/>
          </p:nvPr>
        </p:nvSpPr>
        <p:spPr>
          <a:xfrm>
            <a:off x="0" y="1600200"/>
            <a:ext cx="9144000" cy="5105400"/>
          </a:xfrm>
        </p:spPr>
        <p:txBody>
          <a:bodyPr>
            <a:normAutofit/>
          </a:bodyPr>
          <a:lstStyle/>
          <a:p>
            <a:pPr marL="0" indent="0">
              <a:buNone/>
            </a:pPr>
            <a:r>
              <a:rPr lang="pt-BR" dirty="0" smtClean="0">
                <a:latin typeface="+mj-lt"/>
              </a:rPr>
              <a:t>           </a:t>
            </a:r>
            <a:r>
              <a:rPr lang="pt-BR" sz="2800" dirty="0">
                <a:latin typeface="+mj-lt"/>
              </a:rPr>
              <a:t>Thứ nhất:</a:t>
            </a:r>
            <a:r>
              <a:rPr lang="pt-BR" sz="2800" b="1" dirty="0">
                <a:latin typeface="+mj-lt"/>
              </a:rPr>
              <a:t> </a:t>
            </a:r>
            <a:r>
              <a:rPr lang="pt-BR" sz="2800" dirty="0">
                <a:latin typeface="+mj-lt"/>
              </a:rPr>
              <a:t>Do ở độ tuổi này đặc điểm tâm sinh lý, nhận thức trẻ chưa ổn định. Trẻ chưa hình thành các kỹ năng sống cơ bản</a:t>
            </a:r>
            <a:r>
              <a:rPr lang="pt-BR" sz="2800" dirty="0" smtClean="0">
                <a:latin typeface="+mj-lt"/>
              </a:rPr>
              <a:t>.</a:t>
            </a:r>
            <a:endParaRPr lang="en-US" sz="2800" dirty="0">
              <a:latin typeface="+mj-lt"/>
            </a:endParaRPr>
          </a:p>
          <a:p>
            <a:pPr marL="0" indent="0">
              <a:buNone/>
            </a:pPr>
            <a:r>
              <a:rPr lang="en-US" sz="2800" dirty="0">
                <a:latin typeface="+mj-lt"/>
              </a:rPr>
              <a:t> </a:t>
            </a:r>
            <a:r>
              <a:rPr lang="en-US" sz="2800" dirty="0" smtClean="0">
                <a:latin typeface="+mj-lt"/>
              </a:rPr>
              <a:t>   </a:t>
            </a:r>
            <a:r>
              <a:rPr lang="pt-BR" sz="2800" dirty="0" smtClean="0">
                <a:latin typeface="+mj-lt"/>
              </a:rPr>
              <a:t>        </a:t>
            </a:r>
            <a:r>
              <a:rPr lang="pt-BR" sz="2800" dirty="0">
                <a:latin typeface="+mj-lt"/>
              </a:rPr>
              <a:t>Thứ hai: Nhận thức phụ huynh không đồng đều, một số phụ huynh chưa thực sự nhận thức được việc giáo dục kỹ năng sống cho trẻ là như thế </a:t>
            </a:r>
            <a:r>
              <a:rPr lang="pt-BR" sz="2800" dirty="0" smtClean="0">
                <a:latin typeface="+mj-lt"/>
              </a:rPr>
              <a:t>nào.</a:t>
            </a:r>
            <a:endParaRPr lang="en-US" sz="2800" dirty="0">
              <a:latin typeface="+mj-lt"/>
            </a:endParaRPr>
          </a:p>
          <a:p>
            <a:pPr marL="0" indent="0">
              <a:buNone/>
            </a:pPr>
            <a:r>
              <a:rPr lang="en-US" sz="2800" dirty="0">
                <a:latin typeface="+mj-lt"/>
              </a:rPr>
              <a:t> </a:t>
            </a:r>
            <a:r>
              <a:rPr lang="en-US" sz="2800" dirty="0" smtClean="0">
                <a:latin typeface="+mj-lt"/>
              </a:rPr>
              <a:t>           </a:t>
            </a:r>
            <a:r>
              <a:rPr lang="pt-BR" sz="2800" dirty="0" smtClean="0">
                <a:latin typeface="+mj-lt"/>
              </a:rPr>
              <a:t>Thứ </a:t>
            </a:r>
            <a:r>
              <a:rPr lang="pt-BR" sz="2800" dirty="0">
                <a:latin typeface="+mj-lt"/>
              </a:rPr>
              <a:t>ba: Bản thân giáo viên chưa mạnh dạn, chủ động, lồng ghép các nội dung giáo dục kỹ năng sống vào các hoạt động CSGD trẻ một cách linh hoạt.</a:t>
            </a:r>
            <a:endParaRPr lang="vi-VN" sz="2800" dirty="0">
              <a:latin typeface="+mj-lt"/>
            </a:endParaRPr>
          </a:p>
          <a:p>
            <a:endParaRPr lang="vi-VN" dirty="0"/>
          </a:p>
        </p:txBody>
      </p:sp>
      <p:sp>
        <p:nvSpPr>
          <p:cNvPr id="6" name="Right Arrow 5"/>
          <p:cNvSpPr/>
          <p:nvPr/>
        </p:nvSpPr>
        <p:spPr>
          <a:xfrm>
            <a:off x="152400" y="1600200"/>
            <a:ext cx="8382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ight Arrow 6"/>
          <p:cNvSpPr/>
          <p:nvPr/>
        </p:nvSpPr>
        <p:spPr>
          <a:xfrm>
            <a:off x="152400" y="3014722"/>
            <a:ext cx="8382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ight Arrow 7"/>
          <p:cNvSpPr/>
          <p:nvPr/>
        </p:nvSpPr>
        <p:spPr>
          <a:xfrm>
            <a:off x="145576" y="4450853"/>
            <a:ext cx="8382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Flowchart: Punched Tape 8"/>
          <p:cNvSpPr/>
          <p:nvPr/>
        </p:nvSpPr>
        <p:spPr>
          <a:xfrm>
            <a:off x="2438400" y="274638"/>
            <a:ext cx="4267200" cy="1143000"/>
          </a:xfrm>
          <a:prstGeom prst="flowChartPunchedTap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dirty="0" err="1" smtClean="0">
                <a:solidFill>
                  <a:schemeClr val="accent1"/>
                </a:solidFill>
                <a:latin typeface="+mj-lt"/>
              </a:rPr>
              <a:t>Nguyên</a:t>
            </a:r>
            <a:r>
              <a:rPr lang="en-US" sz="4400" dirty="0" smtClean="0">
                <a:solidFill>
                  <a:schemeClr val="accent1"/>
                </a:solidFill>
                <a:latin typeface="+mj-lt"/>
              </a:rPr>
              <a:t> </a:t>
            </a:r>
            <a:r>
              <a:rPr lang="en-US" sz="4400" dirty="0" err="1" smtClean="0">
                <a:solidFill>
                  <a:schemeClr val="accent1"/>
                </a:solidFill>
                <a:latin typeface="+mj-lt"/>
              </a:rPr>
              <a:t>nhân</a:t>
            </a:r>
            <a:r>
              <a:rPr lang="en-US" sz="4400" dirty="0" smtClean="0">
                <a:solidFill>
                  <a:schemeClr val="accent1"/>
                </a:solidFill>
                <a:latin typeface="+mj-lt"/>
              </a:rPr>
              <a:t>:</a:t>
            </a:r>
            <a:endParaRPr lang="vi-VN" sz="4400" dirty="0">
              <a:solidFill>
                <a:schemeClr val="accent1"/>
              </a:solidFill>
              <a:latin typeface="+mj-lt"/>
            </a:endParaRPr>
          </a:p>
        </p:txBody>
      </p:sp>
    </p:spTree>
    <p:extLst>
      <p:ext uri="{BB962C8B-B14F-4D97-AF65-F5344CB8AC3E}">
        <p14:creationId xmlns:p14="http://schemas.microsoft.com/office/powerpoint/2010/main" val="17408493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Cloud Callout 3"/>
          <p:cNvSpPr/>
          <p:nvPr/>
        </p:nvSpPr>
        <p:spPr>
          <a:xfrm>
            <a:off x="-87573" y="288286"/>
            <a:ext cx="9220200" cy="3124200"/>
          </a:xfrm>
          <a:prstGeom prst="cloudCallout">
            <a:avLst>
              <a:gd name="adj1" fmla="val -16406"/>
              <a:gd name="adj2" fmla="val 65586"/>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bg1"/>
                </a:solidFill>
              </a:rPr>
              <a:t>Từ</a:t>
            </a:r>
            <a:r>
              <a:rPr lang="en-US" sz="2400" b="1" dirty="0" smtClean="0">
                <a:solidFill>
                  <a:schemeClr val="bg1"/>
                </a:solidFill>
              </a:rPr>
              <a:t> </a:t>
            </a:r>
            <a:r>
              <a:rPr lang="en-US" sz="2400" b="1" dirty="0" err="1" smtClean="0">
                <a:solidFill>
                  <a:schemeClr val="bg1"/>
                </a:solidFill>
              </a:rPr>
              <a:t>những</a:t>
            </a:r>
            <a:r>
              <a:rPr lang="en-US" sz="2400" b="1" dirty="0" smtClean="0">
                <a:solidFill>
                  <a:schemeClr val="bg1"/>
                </a:solidFill>
              </a:rPr>
              <a:t> </a:t>
            </a:r>
            <a:r>
              <a:rPr lang="en-US" sz="2400" b="1" dirty="0" err="1" smtClean="0">
                <a:solidFill>
                  <a:schemeClr val="bg1"/>
                </a:solidFill>
              </a:rPr>
              <a:t>thuận</a:t>
            </a:r>
            <a:r>
              <a:rPr lang="en-US" sz="2400" b="1" dirty="0" smtClean="0">
                <a:solidFill>
                  <a:schemeClr val="bg1"/>
                </a:solidFill>
              </a:rPr>
              <a:t> </a:t>
            </a:r>
            <a:r>
              <a:rPr lang="en-US" sz="2400" b="1" dirty="0" err="1" smtClean="0">
                <a:solidFill>
                  <a:schemeClr val="bg1"/>
                </a:solidFill>
              </a:rPr>
              <a:t>lợi</a:t>
            </a:r>
            <a:r>
              <a:rPr lang="en-US" sz="2400" b="1" dirty="0" smtClean="0">
                <a:solidFill>
                  <a:schemeClr val="bg1"/>
                </a:solidFill>
              </a:rPr>
              <a:t> </a:t>
            </a:r>
            <a:r>
              <a:rPr lang="en-US" sz="2400" b="1" dirty="0" err="1" smtClean="0">
                <a:solidFill>
                  <a:schemeClr val="bg1"/>
                </a:solidFill>
              </a:rPr>
              <a:t>và</a:t>
            </a:r>
            <a:r>
              <a:rPr lang="en-US" sz="2400" b="1" dirty="0" smtClean="0">
                <a:solidFill>
                  <a:schemeClr val="bg1"/>
                </a:solidFill>
              </a:rPr>
              <a:t> </a:t>
            </a:r>
            <a:r>
              <a:rPr lang="en-US" sz="2400" b="1" dirty="0" err="1" smtClean="0">
                <a:solidFill>
                  <a:schemeClr val="bg1"/>
                </a:solidFill>
              </a:rPr>
              <a:t>khó</a:t>
            </a:r>
            <a:r>
              <a:rPr lang="en-US" sz="2400" b="1" dirty="0" smtClean="0">
                <a:solidFill>
                  <a:schemeClr val="bg1"/>
                </a:solidFill>
              </a:rPr>
              <a:t> </a:t>
            </a:r>
            <a:r>
              <a:rPr lang="en-US" sz="2400" b="1" dirty="0" err="1" smtClean="0">
                <a:solidFill>
                  <a:schemeClr val="bg1"/>
                </a:solidFill>
              </a:rPr>
              <a:t>khăn</a:t>
            </a:r>
            <a:r>
              <a:rPr lang="en-US" sz="2400" b="1" dirty="0" smtClean="0">
                <a:solidFill>
                  <a:schemeClr val="bg1"/>
                </a:solidFill>
              </a:rPr>
              <a:t> </a:t>
            </a:r>
            <a:r>
              <a:rPr lang="en-US" sz="2400" b="1" dirty="0" err="1" smtClean="0">
                <a:solidFill>
                  <a:schemeClr val="bg1"/>
                </a:solidFill>
              </a:rPr>
              <a:t>trên</a:t>
            </a:r>
            <a:r>
              <a:rPr lang="en-US" sz="2400" b="1" dirty="0" smtClean="0">
                <a:solidFill>
                  <a:schemeClr val="bg1"/>
                </a:solidFill>
              </a:rPr>
              <a:t>, </a:t>
            </a:r>
            <a:r>
              <a:rPr lang="en-US" sz="2400" b="1" dirty="0" err="1" smtClean="0">
                <a:solidFill>
                  <a:schemeClr val="bg1"/>
                </a:solidFill>
              </a:rPr>
              <a:t>bản</a:t>
            </a:r>
            <a:r>
              <a:rPr lang="en-US" sz="2400" b="1" dirty="0" smtClean="0">
                <a:solidFill>
                  <a:schemeClr val="bg1"/>
                </a:solidFill>
              </a:rPr>
              <a:t> </a:t>
            </a:r>
            <a:r>
              <a:rPr lang="en-US" sz="2400" b="1" dirty="0" err="1" smtClean="0">
                <a:solidFill>
                  <a:schemeClr val="bg1"/>
                </a:solidFill>
              </a:rPr>
              <a:t>thân</a:t>
            </a:r>
            <a:r>
              <a:rPr lang="en-US" sz="2400" b="1" dirty="0" smtClean="0">
                <a:solidFill>
                  <a:schemeClr val="bg1"/>
                </a:solidFill>
              </a:rPr>
              <a:t> </a:t>
            </a:r>
            <a:r>
              <a:rPr lang="en-US" sz="2400" b="1" dirty="0" err="1" smtClean="0">
                <a:solidFill>
                  <a:schemeClr val="bg1"/>
                </a:solidFill>
              </a:rPr>
              <a:t>tôi</a:t>
            </a:r>
            <a:r>
              <a:rPr lang="en-US" sz="2400" b="1" dirty="0" smtClean="0">
                <a:solidFill>
                  <a:schemeClr val="bg1"/>
                </a:solidFill>
              </a:rPr>
              <a:t> </a:t>
            </a:r>
            <a:r>
              <a:rPr lang="en-US" sz="2400" b="1" dirty="0" err="1" smtClean="0">
                <a:solidFill>
                  <a:schemeClr val="bg1"/>
                </a:solidFill>
              </a:rPr>
              <a:t>là</a:t>
            </a:r>
            <a:r>
              <a:rPr lang="en-US" sz="2400" b="1" dirty="0" smtClean="0">
                <a:solidFill>
                  <a:schemeClr val="bg1"/>
                </a:solidFill>
              </a:rPr>
              <a:t> </a:t>
            </a:r>
            <a:r>
              <a:rPr lang="en-US" sz="2400" b="1" dirty="0" err="1" smtClean="0">
                <a:solidFill>
                  <a:schemeClr val="bg1"/>
                </a:solidFill>
              </a:rPr>
              <a:t>một</a:t>
            </a:r>
            <a:r>
              <a:rPr lang="en-US" sz="2400" b="1" dirty="0" smtClean="0">
                <a:solidFill>
                  <a:schemeClr val="bg1"/>
                </a:solidFill>
              </a:rPr>
              <a:t> </a:t>
            </a:r>
            <a:r>
              <a:rPr lang="en-US" sz="2400" b="1" dirty="0" err="1" smtClean="0">
                <a:solidFill>
                  <a:schemeClr val="bg1"/>
                </a:solidFill>
              </a:rPr>
              <a:t>giáo</a:t>
            </a:r>
            <a:r>
              <a:rPr lang="en-US" sz="2400" b="1" dirty="0" smtClean="0">
                <a:solidFill>
                  <a:schemeClr val="bg1"/>
                </a:solidFill>
              </a:rPr>
              <a:t> </a:t>
            </a:r>
            <a:r>
              <a:rPr lang="en-US" sz="2400" b="1" dirty="0" err="1" smtClean="0">
                <a:solidFill>
                  <a:schemeClr val="bg1"/>
                </a:solidFill>
              </a:rPr>
              <a:t>viên</a:t>
            </a:r>
            <a:r>
              <a:rPr lang="en-US" sz="2400" b="1" dirty="0" smtClean="0">
                <a:solidFill>
                  <a:schemeClr val="bg1"/>
                </a:solidFill>
              </a:rPr>
              <a:t> </a:t>
            </a:r>
            <a:r>
              <a:rPr lang="en-US" sz="2400" b="1" dirty="0" err="1" smtClean="0">
                <a:solidFill>
                  <a:schemeClr val="bg1"/>
                </a:solidFill>
              </a:rPr>
              <a:t>nên</a:t>
            </a:r>
            <a:r>
              <a:rPr lang="en-US" sz="2400" b="1" dirty="0" smtClean="0">
                <a:solidFill>
                  <a:schemeClr val="bg1"/>
                </a:solidFill>
              </a:rPr>
              <a:t> </a:t>
            </a:r>
            <a:r>
              <a:rPr lang="en-US" sz="2400" b="1" dirty="0" err="1" smtClean="0">
                <a:solidFill>
                  <a:schemeClr val="bg1"/>
                </a:solidFill>
              </a:rPr>
              <a:t>tôi</a:t>
            </a:r>
            <a:r>
              <a:rPr lang="en-US" sz="2400" b="1" dirty="0" smtClean="0">
                <a:solidFill>
                  <a:schemeClr val="bg1"/>
                </a:solidFill>
              </a:rPr>
              <a:t> </a:t>
            </a:r>
            <a:r>
              <a:rPr lang="en-US" sz="2400" b="1" dirty="0" err="1" smtClean="0">
                <a:solidFill>
                  <a:schemeClr val="bg1"/>
                </a:solidFill>
              </a:rPr>
              <a:t>luôn</a:t>
            </a:r>
            <a:r>
              <a:rPr lang="en-US" sz="2400" b="1" dirty="0" smtClean="0">
                <a:solidFill>
                  <a:schemeClr val="bg1"/>
                </a:solidFill>
              </a:rPr>
              <a:t> </a:t>
            </a:r>
            <a:r>
              <a:rPr lang="en-US" sz="2400" b="1" dirty="0" err="1" smtClean="0">
                <a:solidFill>
                  <a:schemeClr val="bg1"/>
                </a:solidFill>
              </a:rPr>
              <a:t>suy</a:t>
            </a:r>
            <a:r>
              <a:rPr lang="en-US" sz="2400" b="1" dirty="0" smtClean="0">
                <a:solidFill>
                  <a:schemeClr val="bg1"/>
                </a:solidFill>
              </a:rPr>
              <a:t> </a:t>
            </a:r>
            <a:r>
              <a:rPr lang="en-US" sz="2400" b="1" dirty="0" err="1" smtClean="0">
                <a:solidFill>
                  <a:schemeClr val="bg1"/>
                </a:solidFill>
              </a:rPr>
              <a:t>nghĩ</a:t>
            </a:r>
            <a:r>
              <a:rPr lang="en-US" sz="2400" b="1" dirty="0" smtClean="0">
                <a:solidFill>
                  <a:schemeClr val="bg1"/>
                </a:solidFill>
              </a:rPr>
              <a:t> </a:t>
            </a:r>
            <a:r>
              <a:rPr lang="en-US" sz="2400" b="1" dirty="0" err="1" smtClean="0">
                <a:solidFill>
                  <a:schemeClr val="bg1"/>
                </a:solidFill>
              </a:rPr>
              <a:t>và</a:t>
            </a:r>
            <a:r>
              <a:rPr lang="en-US" sz="2400" b="1" dirty="0" smtClean="0">
                <a:solidFill>
                  <a:schemeClr val="bg1"/>
                </a:solidFill>
              </a:rPr>
              <a:t> </a:t>
            </a:r>
            <a:r>
              <a:rPr lang="en-US" sz="2400" b="1" dirty="0" err="1" smtClean="0">
                <a:solidFill>
                  <a:schemeClr val="bg1"/>
                </a:solidFill>
              </a:rPr>
              <a:t>tìm</a:t>
            </a:r>
            <a:r>
              <a:rPr lang="en-US" sz="2400" b="1" dirty="0" smtClean="0">
                <a:solidFill>
                  <a:schemeClr val="bg1"/>
                </a:solidFill>
              </a:rPr>
              <a:t> </a:t>
            </a:r>
            <a:r>
              <a:rPr lang="en-US" sz="2400" b="1" dirty="0" err="1" smtClean="0">
                <a:solidFill>
                  <a:schemeClr val="bg1"/>
                </a:solidFill>
              </a:rPr>
              <a:t>ra</a:t>
            </a:r>
            <a:r>
              <a:rPr lang="en-US" sz="2400" b="1" dirty="0" smtClean="0">
                <a:solidFill>
                  <a:schemeClr val="bg1"/>
                </a:solidFill>
              </a:rPr>
              <a:t> </a:t>
            </a:r>
            <a:r>
              <a:rPr lang="en-US" sz="2400" b="1" dirty="0" err="1" smtClean="0">
                <a:solidFill>
                  <a:schemeClr val="bg1"/>
                </a:solidFill>
              </a:rPr>
              <a:t>một</a:t>
            </a:r>
            <a:r>
              <a:rPr lang="en-US" sz="2400" b="1" dirty="0" smtClean="0">
                <a:solidFill>
                  <a:schemeClr val="bg1"/>
                </a:solidFill>
              </a:rPr>
              <a:t> </a:t>
            </a:r>
            <a:r>
              <a:rPr lang="en-US" sz="2400" b="1" dirty="0" err="1" smtClean="0">
                <a:solidFill>
                  <a:schemeClr val="bg1"/>
                </a:solidFill>
              </a:rPr>
              <a:t>số</a:t>
            </a:r>
            <a:r>
              <a:rPr lang="en-US" sz="2400" b="1" dirty="0" smtClean="0">
                <a:solidFill>
                  <a:schemeClr val="bg1"/>
                </a:solidFill>
              </a:rPr>
              <a:t> </a:t>
            </a:r>
            <a:r>
              <a:rPr lang="en-US" sz="2400" b="1" dirty="0" err="1" smtClean="0">
                <a:solidFill>
                  <a:schemeClr val="bg1"/>
                </a:solidFill>
              </a:rPr>
              <a:t>biện</a:t>
            </a:r>
            <a:r>
              <a:rPr lang="en-US" sz="2400" b="1" dirty="0" smtClean="0">
                <a:solidFill>
                  <a:schemeClr val="bg1"/>
                </a:solidFill>
              </a:rPr>
              <a:t> </a:t>
            </a:r>
            <a:r>
              <a:rPr lang="en-US" sz="2400" b="1" dirty="0" err="1" smtClean="0">
                <a:solidFill>
                  <a:schemeClr val="bg1"/>
                </a:solidFill>
              </a:rPr>
              <a:t>pháp</a:t>
            </a:r>
            <a:r>
              <a:rPr lang="en-US" sz="2400" b="1" dirty="0" smtClean="0">
                <a:solidFill>
                  <a:schemeClr val="bg1"/>
                </a:solidFill>
              </a:rPr>
              <a:t> </a:t>
            </a:r>
            <a:r>
              <a:rPr lang="en-US" sz="2400" b="1" dirty="0" err="1" smtClean="0">
                <a:solidFill>
                  <a:schemeClr val="bg1"/>
                </a:solidFill>
              </a:rPr>
              <a:t>giáo</a:t>
            </a:r>
            <a:r>
              <a:rPr lang="en-US" sz="2400" b="1" dirty="0" smtClean="0">
                <a:solidFill>
                  <a:schemeClr val="bg1"/>
                </a:solidFill>
              </a:rPr>
              <a:t> </a:t>
            </a:r>
            <a:r>
              <a:rPr lang="en-US" sz="2400" b="1" dirty="0" err="1" smtClean="0">
                <a:solidFill>
                  <a:schemeClr val="bg1"/>
                </a:solidFill>
              </a:rPr>
              <a:t>dục</a:t>
            </a:r>
            <a:r>
              <a:rPr lang="en-US" sz="2400" b="1" dirty="0" smtClean="0">
                <a:solidFill>
                  <a:schemeClr val="bg1"/>
                </a:solidFill>
              </a:rPr>
              <a:t> </a:t>
            </a:r>
            <a:r>
              <a:rPr lang="en-US" sz="2400" b="1" dirty="0" err="1" smtClean="0">
                <a:solidFill>
                  <a:schemeClr val="bg1"/>
                </a:solidFill>
              </a:rPr>
              <a:t>kỹ</a:t>
            </a:r>
            <a:r>
              <a:rPr lang="en-US" sz="2400" b="1" dirty="0" smtClean="0">
                <a:solidFill>
                  <a:schemeClr val="bg1"/>
                </a:solidFill>
              </a:rPr>
              <a:t> </a:t>
            </a:r>
            <a:r>
              <a:rPr lang="en-US" sz="2400" b="1" dirty="0" err="1" smtClean="0">
                <a:solidFill>
                  <a:schemeClr val="bg1"/>
                </a:solidFill>
              </a:rPr>
              <a:t>năng</a:t>
            </a:r>
            <a:r>
              <a:rPr lang="en-US" sz="2400" b="1" dirty="0" smtClean="0">
                <a:solidFill>
                  <a:schemeClr val="bg1"/>
                </a:solidFill>
              </a:rPr>
              <a:t> </a:t>
            </a:r>
            <a:r>
              <a:rPr lang="en-US" sz="2400" b="1" dirty="0" err="1" smtClean="0">
                <a:solidFill>
                  <a:schemeClr val="bg1"/>
                </a:solidFill>
              </a:rPr>
              <a:t>sống</a:t>
            </a:r>
            <a:r>
              <a:rPr lang="en-US" sz="2400" b="1" dirty="0" smtClean="0">
                <a:solidFill>
                  <a:schemeClr val="bg1"/>
                </a:solidFill>
              </a:rPr>
              <a:t> </a:t>
            </a:r>
            <a:r>
              <a:rPr lang="en-US" sz="2400" b="1" dirty="0" err="1" smtClean="0">
                <a:solidFill>
                  <a:schemeClr val="bg1"/>
                </a:solidFill>
              </a:rPr>
              <a:t>cho</a:t>
            </a:r>
            <a:r>
              <a:rPr lang="en-US" sz="2400" b="1" dirty="0" smtClean="0">
                <a:solidFill>
                  <a:schemeClr val="bg1"/>
                </a:solidFill>
              </a:rPr>
              <a:t> </a:t>
            </a:r>
            <a:r>
              <a:rPr lang="en-US" sz="2400" b="1" dirty="0" err="1" smtClean="0">
                <a:solidFill>
                  <a:schemeClr val="bg1"/>
                </a:solidFill>
              </a:rPr>
              <a:t>trẻ</a:t>
            </a:r>
            <a:r>
              <a:rPr lang="en-US" sz="2400" b="1" dirty="0" smtClean="0">
                <a:solidFill>
                  <a:schemeClr val="bg1"/>
                </a:solidFill>
              </a:rPr>
              <a:t> 24 – 36 </a:t>
            </a:r>
            <a:r>
              <a:rPr lang="en-US" sz="2400" b="1" dirty="0" err="1" smtClean="0">
                <a:solidFill>
                  <a:schemeClr val="bg1"/>
                </a:solidFill>
              </a:rPr>
              <a:t>tháng</a:t>
            </a:r>
            <a:r>
              <a:rPr lang="en-US" sz="2400" b="1" dirty="0" smtClean="0">
                <a:solidFill>
                  <a:schemeClr val="bg1"/>
                </a:solidFill>
              </a:rPr>
              <a:t> </a:t>
            </a:r>
            <a:r>
              <a:rPr lang="en-US" sz="2400" b="1" dirty="0" err="1" smtClean="0">
                <a:solidFill>
                  <a:schemeClr val="bg1"/>
                </a:solidFill>
              </a:rPr>
              <a:t>tuổi</a:t>
            </a:r>
            <a:r>
              <a:rPr lang="en-US" sz="2400" b="1" dirty="0">
                <a:solidFill>
                  <a:schemeClr val="bg1"/>
                </a:solidFill>
              </a:rPr>
              <a:t> </a:t>
            </a:r>
            <a:r>
              <a:rPr lang="en-US" sz="2400" b="1" dirty="0" err="1" smtClean="0">
                <a:solidFill>
                  <a:schemeClr val="bg1"/>
                </a:solidFill>
              </a:rPr>
              <a:t>tại</a:t>
            </a:r>
            <a:r>
              <a:rPr lang="en-US" sz="2400" b="1" dirty="0" smtClean="0">
                <a:solidFill>
                  <a:schemeClr val="bg1"/>
                </a:solidFill>
              </a:rPr>
              <a:t> </a:t>
            </a:r>
            <a:r>
              <a:rPr lang="en-US" sz="2400" b="1" dirty="0" err="1" smtClean="0">
                <a:solidFill>
                  <a:schemeClr val="bg1"/>
                </a:solidFill>
              </a:rPr>
              <a:t>lớp</a:t>
            </a:r>
            <a:r>
              <a:rPr lang="en-US" sz="2400" b="1" dirty="0" smtClean="0">
                <a:solidFill>
                  <a:schemeClr val="bg1"/>
                </a:solidFill>
              </a:rPr>
              <a:t> </a:t>
            </a:r>
            <a:r>
              <a:rPr lang="en-US" sz="2400" b="1" dirty="0" err="1" smtClean="0">
                <a:solidFill>
                  <a:schemeClr val="bg1"/>
                </a:solidFill>
              </a:rPr>
              <a:t>Nhà</a:t>
            </a:r>
            <a:r>
              <a:rPr lang="en-US" sz="2400" b="1" dirty="0" smtClean="0">
                <a:solidFill>
                  <a:schemeClr val="bg1"/>
                </a:solidFill>
              </a:rPr>
              <a:t> </a:t>
            </a:r>
            <a:r>
              <a:rPr lang="en-US" sz="2400" b="1" dirty="0" err="1" smtClean="0">
                <a:solidFill>
                  <a:schemeClr val="bg1"/>
                </a:solidFill>
              </a:rPr>
              <a:t>TrẻB</a:t>
            </a:r>
            <a:endParaRPr lang="en-US" sz="2400" b="1" dirty="0">
              <a:solidFill>
                <a:schemeClr val="bg1"/>
              </a:solidFill>
            </a:endParaRPr>
          </a:p>
        </p:txBody>
      </p:sp>
    </p:spTree>
    <p:extLst>
      <p:ext uri="{BB962C8B-B14F-4D97-AF65-F5344CB8AC3E}">
        <p14:creationId xmlns:p14="http://schemas.microsoft.com/office/powerpoint/2010/main" val="199675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Autofit/>
          </a:bodyPr>
          <a:lstStyle/>
          <a:p>
            <a:endParaRPr lang="en-US" sz="3600" dirty="0">
              <a:solidFill>
                <a:srgbClr val="FF0000"/>
              </a:solidFill>
            </a:endParaRPr>
          </a:p>
        </p:txBody>
      </p:sp>
      <p:sp>
        <p:nvSpPr>
          <p:cNvPr id="3" name="Content Placeholder 2"/>
          <p:cNvSpPr>
            <a:spLocks noGrp="1"/>
          </p:cNvSpPr>
          <p:nvPr>
            <p:ph idx="1"/>
          </p:nvPr>
        </p:nvSpPr>
        <p:spPr>
          <a:xfrm>
            <a:off x="0" y="2057400"/>
            <a:ext cx="9144000" cy="5029200"/>
          </a:xfrm>
        </p:spPr>
        <p:txBody>
          <a:bodyPr>
            <a:normAutofit fontScale="85000" lnSpcReduction="20000"/>
          </a:bodyPr>
          <a:lstStyle/>
          <a:p>
            <a:pPr marL="0" indent="0">
              <a:buNone/>
            </a:pPr>
            <a:r>
              <a:rPr lang="en-US" sz="2400" dirty="0" smtClean="0"/>
              <a:t>   </a:t>
            </a:r>
            <a:r>
              <a:rPr lang="pt-BR" sz="2400" dirty="0"/>
              <a:t> Nhiều người đặt ra câu hỏi “ giáo dục kỹ năng sống cho trẻ ở độ tuổi 24-36 tháng có quá sớm, liệu bản thân trẻ có thực hiện được không?” Chẳng có gì là sớm vì xung quanh trẻ có rất rất nhiều kỹ năng cần thiết. Quan trọng là tùy theo lứa tuổi của trẻ mà giáo viên cần có nhiệm vụ lựa chọn xác định được kỹ năng cơ bản phù hợp với lứa tuổi của 24-36 tháng tuổi, cụ thể như sau:</a:t>
            </a:r>
            <a:endParaRPr lang="vi-VN" sz="2400" dirty="0"/>
          </a:p>
          <a:p>
            <a:pPr marL="0" indent="0">
              <a:buNone/>
            </a:pPr>
            <a:r>
              <a:rPr lang="pt-BR" sz="2400" dirty="0"/>
              <a:t>* Về mặt kỹ năng của trẻ:</a:t>
            </a:r>
            <a:endParaRPr lang="vi-VN" sz="2400" dirty="0"/>
          </a:p>
          <a:p>
            <a:pPr marL="0" indent="0">
              <a:buNone/>
            </a:pPr>
            <a:r>
              <a:rPr lang="pt-BR" sz="2400" dirty="0"/>
              <a:t>- Trẻ biết tự phục vụ cất dép gọn gàng đúng nơi quy định.</a:t>
            </a:r>
            <a:endParaRPr lang="vi-VN" sz="2400" dirty="0"/>
          </a:p>
          <a:p>
            <a:pPr marL="0" indent="0">
              <a:buNone/>
            </a:pPr>
            <a:r>
              <a:rPr lang="pt-BR" sz="2400" dirty="0"/>
              <a:t>- Biết cất đồ dùng đúng tủ của mình.</a:t>
            </a:r>
            <a:endParaRPr lang="vi-VN" sz="2400" dirty="0"/>
          </a:p>
          <a:p>
            <a:pPr marL="0" indent="0">
              <a:buNone/>
            </a:pPr>
            <a:r>
              <a:rPr lang="pt-BR" sz="2400" dirty="0"/>
              <a:t>- Biết tự lấy ghế về tổ, về bàn, và xếp gọn gàng khi không ngồi.</a:t>
            </a:r>
            <a:endParaRPr lang="vi-VN" sz="2400" dirty="0"/>
          </a:p>
          <a:p>
            <a:pPr marL="0" indent="0">
              <a:buNone/>
            </a:pPr>
            <a:r>
              <a:rPr lang="pt-BR" sz="2400" dirty="0"/>
              <a:t>- Khi ăn cơm không làm rơi vãi,nếu làm rơi biết nhặt cơm vào đĩa.</a:t>
            </a:r>
            <a:endParaRPr lang="vi-VN" sz="2400" dirty="0"/>
          </a:p>
          <a:p>
            <a:pPr marL="0" indent="0">
              <a:buNone/>
            </a:pPr>
            <a:r>
              <a:rPr lang="pt-BR" sz="2400" dirty="0"/>
              <a:t>- Đa số trẻ biết tự xúc cơm ăn hết suất của mình.</a:t>
            </a:r>
            <a:endParaRPr lang="vi-VN" sz="2400" dirty="0"/>
          </a:p>
          <a:p>
            <a:pPr marL="0" indent="0">
              <a:buNone/>
            </a:pPr>
            <a:r>
              <a:rPr lang="pt-BR" sz="2400" dirty="0"/>
              <a:t>- Biết lấy đồ chơi và cất đồ chơi đúng nơi quy định.</a:t>
            </a:r>
            <a:endParaRPr lang="vi-VN" sz="2400" dirty="0"/>
          </a:p>
          <a:p>
            <a:pPr marL="0" indent="0">
              <a:buNone/>
            </a:pPr>
            <a:r>
              <a:rPr lang="pt-BR" sz="2400" dirty="0"/>
              <a:t>- Hình thành thói quen vệ sinh rửa tay lau mặt trước và sau khi ăn, và những lúc tay chân bẩn.</a:t>
            </a:r>
            <a:endParaRPr lang="vi-VN" sz="2400" dirty="0"/>
          </a:p>
          <a:p>
            <a:pPr marL="0" indent="0">
              <a:buNone/>
            </a:pPr>
            <a:r>
              <a:rPr lang="pt-BR" sz="2400" dirty="0"/>
              <a:t>- Biết lấy cốc, khăn để dùng</a:t>
            </a:r>
            <a:endParaRPr lang="vi-VN" sz="2400" dirty="0"/>
          </a:p>
          <a:p>
            <a:pPr marL="0" indent="0">
              <a:buNone/>
            </a:pPr>
            <a:r>
              <a:rPr lang="pt-BR" sz="2400" dirty="0"/>
              <a:t>- Biết đi vệ sinh đúng nơi quy định</a:t>
            </a:r>
            <a:endParaRPr lang="vi-VN" sz="2400" dirty="0"/>
          </a:p>
          <a:p>
            <a:pPr marL="0" indent="0">
              <a:buNone/>
            </a:pPr>
            <a:r>
              <a:rPr lang="pt-BR" sz="2400" dirty="0"/>
              <a:t>- Biết tự lấy gối của mình để ngủ</a:t>
            </a:r>
            <a:endParaRPr lang="vi-VN" sz="2400" dirty="0"/>
          </a:p>
          <a:p>
            <a:endParaRPr lang="en-US" sz="2400" dirty="0"/>
          </a:p>
        </p:txBody>
      </p:sp>
      <p:sp>
        <p:nvSpPr>
          <p:cNvPr id="4" name="Cloud Callout 3"/>
          <p:cNvSpPr/>
          <p:nvPr/>
        </p:nvSpPr>
        <p:spPr>
          <a:xfrm>
            <a:off x="0" y="381000"/>
            <a:ext cx="9144000" cy="1676400"/>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dirty="0" err="1" smtClean="0">
                <a:solidFill>
                  <a:srgbClr val="FF0000"/>
                </a:solidFill>
              </a:rPr>
              <a:t>Biện</a:t>
            </a:r>
            <a:r>
              <a:rPr lang="en-US" sz="2800" dirty="0" smtClean="0">
                <a:solidFill>
                  <a:srgbClr val="FF0000"/>
                </a:solidFill>
              </a:rPr>
              <a:t> </a:t>
            </a:r>
            <a:r>
              <a:rPr lang="en-US" sz="2800" dirty="0" err="1" smtClean="0">
                <a:solidFill>
                  <a:srgbClr val="FF0000"/>
                </a:solidFill>
              </a:rPr>
              <a:t>pháp</a:t>
            </a:r>
            <a:r>
              <a:rPr lang="en-US" sz="2800" dirty="0" smtClean="0">
                <a:solidFill>
                  <a:srgbClr val="FF0000"/>
                </a:solidFill>
              </a:rPr>
              <a:t> 1: </a:t>
            </a:r>
            <a:r>
              <a:rPr lang="pt-BR" sz="2800" b="1" dirty="0">
                <a:solidFill>
                  <a:srgbClr val="FF0000"/>
                </a:solidFill>
              </a:rPr>
              <a:t>Xây dựng kế hoạch và xác định các loại kỹ năng sống phù hợp với độ tuổi 24-36 tháng để dạy trẻ.</a:t>
            </a:r>
            <a:endParaRPr lang="vi-VN" sz="2800" b="1" dirty="0">
              <a:solidFill>
                <a:srgbClr val="FF0000"/>
              </a:solidFill>
            </a:endParaRPr>
          </a:p>
        </p:txBody>
      </p:sp>
    </p:spTree>
    <p:extLst>
      <p:ext uri="{BB962C8B-B14F-4D97-AF65-F5344CB8AC3E}">
        <p14:creationId xmlns:p14="http://schemas.microsoft.com/office/powerpoint/2010/main" val="412747988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in)">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circle(in)">
                                      <p:cBhvr>
                                        <p:cTn id="28" dur="2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circle(in)">
                                      <p:cBhvr>
                                        <p:cTn id="33" dur="20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circle(in)">
                                      <p:cBhvr>
                                        <p:cTn id="38" dur="20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circle(in)">
                                      <p:cBhvr>
                                        <p:cTn id="43" dur="200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circle(in)">
                                      <p:cBhvr>
                                        <p:cTn id="48" dur="2000"/>
                                        <p:tgtEl>
                                          <p:spTgt spid="3">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circle(in)">
                                      <p:cBhvr>
                                        <p:cTn id="53" dur="2000"/>
                                        <p:tgtEl>
                                          <p:spTgt spid="3">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nodeType="click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circle(in)">
                                      <p:cBhvr>
                                        <p:cTn id="58" dur="2000"/>
                                        <p:tgtEl>
                                          <p:spTgt spid="3">
                                            <p:txEl>
                                              <p:pRg st="9" end="9"/>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circle(in)">
                                      <p:cBhvr>
                                        <p:cTn id="63" dur="2000"/>
                                        <p:tgtEl>
                                          <p:spTgt spid="3">
                                            <p:txEl>
                                              <p:pRg st="10" end="1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nodeType="clickEffect">
                                  <p:stCondLst>
                                    <p:cond delay="0"/>
                                  </p:stCondLst>
                                  <p:childTnLst>
                                    <p:set>
                                      <p:cBhvr>
                                        <p:cTn id="67" dur="1" fill="hold">
                                          <p:stCondLst>
                                            <p:cond delay="0"/>
                                          </p:stCondLst>
                                        </p:cTn>
                                        <p:tgtEl>
                                          <p:spTgt spid="3">
                                            <p:txEl>
                                              <p:pRg st="11" end="11"/>
                                            </p:txEl>
                                          </p:spTgt>
                                        </p:tgtEl>
                                        <p:attrNameLst>
                                          <p:attrName>style.visibility</p:attrName>
                                        </p:attrNameLst>
                                      </p:cBhvr>
                                      <p:to>
                                        <p:strVal val="visible"/>
                                      </p:to>
                                    </p:set>
                                    <p:animEffect transition="in" filter="circle(in)">
                                      <p:cBhvr>
                                        <p:cTn id="68"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99655"/>
          </a:xfrm>
        </p:spPr>
        <p:txBody>
          <a:bodyPr>
            <a:normAutofit/>
          </a:bodyPr>
          <a:lstStyle/>
          <a:p>
            <a:endParaRPr lang="en-US" sz="3200" dirty="0">
              <a:solidFill>
                <a:srgbClr val="FF0000"/>
              </a:solidFill>
            </a:endParaRPr>
          </a:p>
        </p:txBody>
      </p:sp>
      <p:sp>
        <p:nvSpPr>
          <p:cNvPr id="3" name="Content Placeholder 2"/>
          <p:cNvSpPr>
            <a:spLocks noGrp="1"/>
          </p:cNvSpPr>
          <p:nvPr>
            <p:ph idx="1"/>
          </p:nvPr>
        </p:nvSpPr>
        <p:spPr>
          <a:xfrm>
            <a:off x="457200" y="152400"/>
            <a:ext cx="8534400" cy="5973763"/>
          </a:xfrm>
        </p:spPr>
        <p:txBody>
          <a:bodyPr>
            <a:normAutofit fontScale="62500" lnSpcReduction="20000"/>
          </a:bodyPr>
          <a:lstStyle/>
          <a:p>
            <a:pPr marL="0" indent="0">
              <a:buNone/>
            </a:pPr>
            <a:r>
              <a:rPr lang="nl-NL" sz="2400" dirty="0" smtClean="0"/>
              <a:t>   </a:t>
            </a:r>
            <a:r>
              <a:rPr lang="pt-BR" dirty="0">
                <a:solidFill>
                  <a:srgbClr val="FF0000"/>
                </a:solidFill>
              </a:rPr>
              <a:t>* Về mặt giao tiếp: </a:t>
            </a:r>
            <a:endParaRPr lang="en-US" dirty="0" smtClean="0">
              <a:solidFill>
                <a:srgbClr val="FF0000"/>
              </a:solidFill>
            </a:endParaRPr>
          </a:p>
          <a:p>
            <a:pPr marL="0" indent="0">
              <a:buNone/>
            </a:pPr>
            <a:r>
              <a:rPr lang="pt-BR" dirty="0" smtClean="0">
                <a:solidFill>
                  <a:srgbClr val="FF0000"/>
                </a:solidFill>
              </a:rPr>
              <a:t>       </a:t>
            </a:r>
            <a:r>
              <a:rPr lang="pt-BR" dirty="0">
                <a:solidFill>
                  <a:srgbClr val="FF0000"/>
                </a:solidFill>
              </a:rPr>
              <a:t>- Chào hỏi cô, bố mẹ, các bạn khi đi học và khi ra về.</a:t>
            </a:r>
            <a:endParaRPr lang="vi-VN" dirty="0">
              <a:solidFill>
                <a:srgbClr val="FF0000"/>
              </a:solidFill>
            </a:endParaRPr>
          </a:p>
          <a:p>
            <a:pPr marL="0" indent="0">
              <a:buNone/>
            </a:pPr>
            <a:r>
              <a:rPr lang="pt-BR" dirty="0">
                <a:solidFill>
                  <a:srgbClr val="FF0000"/>
                </a:solidFill>
              </a:rPr>
              <a:t>- Biết lắng nghe cô nói và trả lời câu hỏi của cô khi được hỏi.</a:t>
            </a:r>
            <a:endParaRPr lang="vi-VN" dirty="0">
              <a:solidFill>
                <a:srgbClr val="FF0000"/>
              </a:solidFill>
            </a:endParaRPr>
          </a:p>
          <a:p>
            <a:pPr marL="0" indent="0">
              <a:buNone/>
            </a:pPr>
            <a:r>
              <a:rPr lang="pt-BR" dirty="0">
                <a:solidFill>
                  <a:srgbClr val="FF0000"/>
                </a:solidFill>
              </a:rPr>
              <a:t>- Trẻ mạnh dạn tự tin khi giao tiếp với mọi người.</a:t>
            </a:r>
            <a:endParaRPr lang="vi-VN" dirty="0">
              <a:solidFill>
                <a:srgbClr val="FF0000"/>
              </a:solidFill>
            </a:endParaRPr>
          </a:p>
          <a:p>
            <a:pPr marL="0" indent="0">
              <a:buNone/>
            </a:pPr>
            <a:r>
              <a:rPr lang="pt-BR" dirty="0">
                <a:solidFill>
                  <a:srgbClr val="FF0000"/>
                </a:solidFill>
              </a:rPr>
              <a:t>* Tự nhận thức: </a:t>
            </a:r>
            <a:endParaRPr lang="vi-VN" dirty="0">
              <a:solidFill>
                <a:srgbClr val="FF0000"/>
              </a:solidFill>
            </a:endParaRPr>
          </a:p>
          <a:p>
            <a:pPr marL="0" indent="0">
              <a:buNone/>
            </a:pPr>
            <a:r>
              <a:rPr lang="pt-BR" dirty="0">
                <a:solidFill>
                  <a:srgbClr val="FF0000"/>
                </a:solidFill>
              </a:rPr>
              <a:t>         - Trẻ thích tò mò và ham hiểu biết, thích khám phá thế giới xung quanh </a:t>
            </a:r>
            <a:endParaRPr lang="vi-VN" dirty="0">
              <a:solidFill>
                <a:srgbClr val="FF0000"/>
              </a:solidFill>
            </a:endParaRPr>
          </a:p>
          <a:p>
            <a:pPr marL="0" indent="0">
              <a:buNone/>
            </a:pPr>
            <a:r>
              <a:rPr lang="pt-BR" dirty="0">
                <a:solidFill>
                  <a:srgbClr val="FF0000"/>
                </a:solidFill>
              </a:rPr>
              <a:t>- Trẻ biết được việc mình vừa làm sai, làm cô giáo và bạn không vui</a:t>
            </a:r>
            <a:endParaRPr lang="vi-VN" dirty="0">
              <a:solidFill>
                <a:srgbClr val="FF0000"/>
              </a:solidFill>
            </a:endParaRPr>
          </a:p>
          <a:p>
            <a:pPr marL="0" indent="0">
              <a:buNone/>
            </a:pPr>
            <a:r>
              <a:rPr lang="pt-BR" dirty="0">
                <a:solidFill>
                  <a:srgbClr val="FF0000"/>
                </a:solidFill>
              </a:rPr>
              <a:t>- Trẻ nhận biết được tên tuổi của mình, kể về các thành viên trong gia đình và địa chỉ gia đình, biết được tên những người xung quanh khi được hỏi đến.</a:t>
            </a:r>
            <a:endParaRPr lang="vi-VN" dirty="0">
              <a:solidFill>
                <a:srgbClr val="FF0000"/>
              </a:solidFill>
            </a:endParaRPr>
          </a:p>
          <a:p>
            <a:pPr marL="0" indent="0">
              <a:buNone/>
            </a:pPr>
            <a:r>
              <a:rPr lang="pt-BR" dirty="0">
                <a:solidFill>
                  <a:srgbClr val="FF0000"/>
                </a:solidFill>
              </a:rPr>
              <a:t>* Hợp tác:</a:t>
            </a:r>
            <a:endParaRPr lang="vi-VN" dirty="0">
              <a:solidFill>
                <a:srgbClr val="FF0000"/>
              </a:solidFill>
            </a:endParaRPr>
          </a:p>
          <a:p>
            <a:pPr marL="0" indent="0">
              <a:buNone/>
            </a:pPr>
            <a:r>
              <a:rPr lang="pt-BR" dirty="0">
                <a:solidFill>
                  <a:srgbClr val="FF0000"/>
                </a:solidFill>
              </a:rPr>
              <a:t>- Trẻ biết kết hợp với bạn khi chơi.</a:t>
            </a:r>
            <a:endParaRPr lang="vi-VN" dirty="0">
              <a:solidFill>
                <a:srgbClr val="FF0000"/>
              </a:solidFill>
            </a:endParaRPr>
          </a:p>
          <a:p>
            <a:pPr marL="0" indent="0">
              <a:buNone/>
            </a:pPr>
            <a:r>
              <a:rPr lang="pt-BR" dirty="0">
                <a:solidFill>
                  <a:srgbClr val="FF0000"/>
                </a:solidFill>
              </a:rPr>
              <a:t>- Trẻ biết đoàn kết nhường nhịn và quan tâm nhau trong khi chơi.</a:t>
            </a:r>
            <a:endParaRPr lang="vi-VN" dirty="0">
              <a:solidFill>
                <a:srgbClr val="FF0000"/>
              </a:solidFill>
            </a:endParaRPr>
          </a:p>
          <a:p>
            <a:pPr marL="0" indent="0">
              <a:buNone/>
            </a:pPr>
            <a:r>
              <a:rPr lang="pt-BR" dirty="0">
                <a:solidFill>
                  <a:srgbClr val="FF0000"/>
                </a:solidFill>
              </a:rPr>
              <a:t>- Trẻ hình thành thói quen tính cách thái độ cư xử đúng mực với bạn và mọi người xung quanh.</a:t>
            </a:r>
            <a:r>
              <a:rPr lang="en-US" dirty="0">
                <a:solidFill>
                  <a:srgbClr val="FF0000"/>
                </a:solidFill>
              </a:rPr>
              <a:t> </a:t>
            </a:r>
            <a:r>
              <a:rPr lang="en-US" dirty="0" err="1">
                <a:solidFill>
                  <a:srgbClr val="FF0000"/>
                </a:solidFill>
              </a:rPr>
              <a:t>Tùy</a:t>
            </a:r>
            <a:r>
              <a:rPr lang="en-US" dirty="0">
                <a:solidFill>
                  <a:srgbClr val="FF0000"/>
                </a:solidFill>
              </a:rPr>
              <a:t> </a:t>
            </a:r>
            <a:r>
              <a:rPr lang="en-US" dirty="0" err="1">
                <a:solidFill>
                  <a:srgbClr val="FF0000"/>
                </a:solidFill>
              </a:rPr>
              <a:t>thuộc</a:t>
            </a:r>
            <a:r>
              <a:rPr lang="en-US" dirty="0">
                <a:solidFill>
                  <a:srgbClr val="FF0000"/>
                </a:solidFill>
              </a:rPr>
              <a:t> </a:t>
            </a:r>
            <a:r>
              <a:rPr lang="en-US" dirty="0" err="1">
                <a:solidFill>
                  <a:srgbClr val="FF0000"/>
                </a:solidFill>
              </a:rPr>
              <a:t>nội</a:t>
            </a:r>
            <a:r>
              <a:rPr lang="en-US" dirty="0">
                <a:solidFill>
                  <a:srgbClr val="FF0000"/>
                </a:solidFill>
              </a:rPr>
              <a:t> dung </a:t>
            </a:r>
            <a:r>
              <a:rPr lang="en-US" dirty="0" err="1">
                <a:solidFill>
                  <a:srgbClr val="FF0000"/>
                </a:solidFill>
              </a:rPr>
              <a:t>bài</a:t>
            </a:r>
            <a:r>
              <a:rPr lang="en-US" dirty="0">
                <a:solidFill>
                  <a:srgbClr val="FF0000"/>
                </a:solidFill>
              </a:rPr>
              <a:t> </a:t>
            </a:r>
            <a:r>
              <a:rPr lang="en-US" dirty="0" err="1">
                <a:solidFill>
                  <a:srgbClr val="FF0000"/>
                </a:solidFill>
              </a:rPr>
              <a:t>dạy</a:t>
            </a:r>
            <a:r>
              <a:rPr lang="en-US" dirty="0">
                <a:solidFill>
                  <a:srgbClr val="FF0000"/>
                </a:solidFill>
              </a:rPr>
              <a:t> </a:t>
            </a:r>
            <a:r>
              <a:rPr lang="en-US" dirty="0" err="1">
                <a:solidFill>
                  <a:srgbClr val="FF0000"/>
                </a:solidFill>
              </a:rPr>
              <a:t>mà</a:t>
            </a:r>
            <a:r>
              <a:rPr lang="en-US" dirty="0">
                <a:solidFill>
                  <a:srgbClr val="FF0000"/>
                </a:solidFill>
              </a:rPr>
              <a:t> </a:t>
            </a:r>
            <a:r>
              <a:rPr lang="en-US" dirty="0" err="1">
                <a:solidFill>
                  <a:srgbClr val="FF0000"/>
                </a:solidFill>
              </a:rPr>
              <a:t>tôi</a:t>
            </a:r>
            <a:r>
              <a:rPr lang="en-US" dirty="0">
                <a:solidFill>
                  <a:srgbClr val="FF0000"/>
                </a:solidFill>
              </a:rPr>
              <a:t> </a:t>
            </a:r>
            <a:r>
              <a:rPr lang="en-US" dirty="0" err="1">
                <a:solidFill>
                  <a:srgbClr val="FF0000"/>
                </a:solidFill>
              </a:rPr>
              <a:t>lựa</a:t>
            </a:r>
            <a:r>
              <a:rPr lang="en-US" dirty="0">
                <a:solidFill>
                  <a:srgbClr val="FF0000"/>
                </a:solidFill>
              </a:rPr>
              <a:t> </a:t>
            </a:r>
            <a:r>
              <a:rPr lang="en-US" dirty="0" err="1">
                <a:solidFill>
                  <a:srgbClr val="FF0000"/>
                </a:solidFill>
              </a:rPr>
              <a:t>chọn</a:t>
            </a:r>
            <a:r>
              <a:rPr lang="en-US" dirty="0">
                <a:solidFill>
                  <a:srgbClr val="FF0000"/>
                </a:solidFill>
              </a:rPr>
              <a:t> </a:t>
            </a:r>
            <a:r>
              <a:rPr lang="en-US" dirty="0" err="1">
                <a:solidFill>
                  <a:srgbClr val="FF0000"/>
                </a:solidFill>
              </a:rPr>
              <a:t>cách</a:t>
            </a:r>
            <a:r>
              <a:rPr lang="en-US" dirty="0">
                <a:solidFill>
                  <a:srgbClr val="FF0000"/>
                </a:solidFill>
              </a:rPr>
              <a:t> </a:t>
            </a:r>
            <a:r>
              <a:rPr lang="en-US" dirty="0" err="1">
                <a:solidFill>
                  <a:srgbClr val="FF0000"/>
                </a:solidFill>
              </a:rPr>
              <a:t>gây</a:t>
            </a:r>
            <a:r>
              <a:rPr lang="en-US" dirty="0">
                <a:solidFill>
                  <a:srgbClr val="FF0000"/>
                </a:solidFill>
              </a:rPr>
              <a:t> </a:t>
            </a:r>
            <a:r>
              <a:rPr lang="en-US" dirty="0" err="1">
                <a:solidFill>
                  <a:srgbClr val="FF0000"/>
                </a:solidFill>
              </a:rPr>
              <a:t>hứng</a:t>
            </a:r>
            <a:r>
              <a:rPr lang="en-US" dirty="0">
                <a:solidFill>
                  <a:srgbClr val="FF0000"/>
                </a:solidFill>
              </a:rPr>
              <a:t> </a:t>
            </a:r>
            <a:r>
              <a:rPr lang="en-US" dirty="0" err="1">
                <a:solidFill>
                  <a:srgbClr val="FF0000"/>
                </a:solidFill>
              </a:rPr>
              <a:t>thú</a:t>
            </a:r>
            <a:r>
              <a:rPr lang="en-US" dirty="0">
                <a:solidFill>
                  <a:srgbClr val="FF0000"/>
                </a:solidFill>
              </a:rPr>
              <a:t> </a:t>
            </a:r>
            <a:r>
              <a:rPr lang="en-US" dirty="0" err="1">
                <a:solidFill>
                  <a:srgbClr val="FF0000"/>
                </a:solidFill>
              </a:rPr>
              <a:t>cho</a:t>
            </a:r>
            <a:r>
              <a:rPr lang="en-US" dirty="0">
                <a:solidFill>
                  <a:srgbClr val="FF0000"/>
                </a:solidFill>
              </a:rPr>
              <a:t> </a:t>
            </a:r>
            <a:r>
              <a:rPr lang="en-US" dirty="0" err="1">
                <a:solidFill>
                  <a:srgbClr val="FF0000"/>
                </a:solidFill>
              </a:rPr>
              <a:t>trẻ</a:t>
            </a:r>
            <a:r>
              <a:rPr lang="en-US" dirty="0">
                <a:solidFill>
                  <a:srgbClr val="FF0000"/>
                </a:solidFill>
              </a:rPr>
              <a:t> </a:t>
            </a:r>
            <a:r>
              <a:rPr lang="en-US" dirty="0" err="1">
                <a:solidFill>
                  <a:srgbClr val="FF0000"/>
                </a:solidFill>
              </a:rPr>
              <a:t>một</a:t>
            </a:r>
            <a:r>
              <a:rPr lang="en-US" dirty="0">
                <a:solidFill>
                  <a:srgbClr val="FF0000"/>
                </a:solidFill>
              </a:rPr>
              <a:t> </a:t>
            </a:r>
            <a:r>
              <a:rPr lang="en-US" dirty="0" err="1">
                <a:solidFill>
                  <a:srgbClr val="FF0000"/>
                </a:solidFill>
              </a:rPr>
              <a:t>cách</a:t>
            </a:r>
            <a:r>
              <a:rPr lang="en-US" dirty="0">
                <a:solidFill>
                  <a:srgbClr val="FF0000"/>
                </a:solidFill>
              </a:rPr>
              <a:t> </a:t>
            </a:r>
            <a:r>
              <a:rPr lang="en-US" dirty="0" err="1">
                <a:solidFill>
                  <a:srgbClr val="FF0000"/>
                </a:solidFill>
              </a:rPr>
              <a:t>linh</a:t>
            </a:r>
            <a:r>
              <a:rPr lang="en-US" dirty="0">
                <a:solidFill>
                  <a:srgbClr val="FF0000"/>
                </a:solidFill>
              </a:rPr>
              <a:t> </a:t>
            </a:r>
            <a:r>
              <a:rPr lang="en-US" dirty="0" err="1">
                <a:solidFill>
                  <a:srgbClr val="FF0000"/>
                </a:solidFill>
              </a:rPr>
              <a:t>hoạt</a:t>
            </a:r>
            <a:r>
              <a:rPr lang="en-US" dirty="0">
                <a:solidFill>
                  <a:srgbClr val="FF0000"/>
                </a:solidFill>
              </a:rPr>
              <a:t> </a:t>
            </a:r>
            <a:r>
              <a:rPr lang="en-US" dirty="0" err="1">
                <a:solidFill>
                  <a:srgbClr val="FF0000"/>
                </a:solidFill>
              </a:rPr>
              <a:t>nhẹ</a:t>
            </a:r>
            <a:r>
              <a:rPr lang="en-US" dirty="0">
                <a:solidFill>
                  <a:srgbClr val="FF0000"/>
                </a:solidFill>
              </a:rPr>
              <a:t> </a:t>
            </a:r>
            <a:r>
              <a:rPr lang="en-US" dirty="0" err="1">
                <a:solidFill>
                  <a:srgbClr val="FF0000"/>
                </a:solidFill>
              </a:rPr>
              <a:t>nhàng</a:t>
            </a:r>
            <a:r>
              <a:rPr lang="en-US" dirty="0">
                <a:solidFill>
                  <a:srgbClr val="FF0000"/>
                </a:solidFill>
              </a:rPr>
              <a:t>. </a:t>
            </a:r>
            <a:r>
              <a:rPr lang="en-US" dirty="0" err="1">
                <a:solidFill>
                  <a:srgbClr val="FF0000"/>
                </a:solidFill>
              </a:rPr>
              <a:t>Vì</a:t>
            </a:r>
            <a:r>
              <a:rPr lang="en-US" dirty="0">
                <a:solidFill>
                  <a:srgbClr val="FF0000"/>
                </a:solidFill>
              </a:rPr>
              <a:t> </a:t>
            </a:r>
            <a:r>
              <a:rPr lang="en-US" dirty="0" err="1">
                <a:solidFill>
                  <a:srgbClr val="FF0000"/>
                </a:solidFill>
              </a:rPr>
              <a:t>vậy</a:t>
            </a:r>
            <a:r>
              <a:rPr lang="en-US" dirty="0">
                <a:solidFill>
                  <a:srgbClr val="FF0000"/>
                </a:solidFill>
              </a:rPr>
              <a:t> </a:t>
            </a:r>
            <a:r>
              <a:rPr lang="en-US" dirty="0" err="1">
                <a:solidFill>
                  <a:srgbClr val="FF0000"/>
                </a:solidFill>
              </a:rPr>
              <a:t>tôi</a:t>
            </a:r>
            <a:r>
              <a:rPr lang="en-US" dirty="0">
                <a:solidFill>
                  <a:srgbClr val="FF0000"/>
                </a:solidFill>
              </a:rPr>
              <a:t> </a:t>
            </a:r>
            <a:r>
              <a:rPr lang="en-US" dirty="0" err="1">
                <a:solidFill>
                  <a:srgbClr val="FF0000"/>
                </a:solidFill>
              </a:rPr>
              <a:t>phải</a:t>
            </a:r>
            <a:r>
              <a:rPr lang="en-US" dirty="0">
                <a:solidFill>
                  <a:srgbClr val="FF0000"/>
                </a:solidFill>
              </a:rPr>
              <a:t> </a:t>
            </a:r>
            <a:r>
              <a:rPr lang="en-US" dirty="0" err="1">
                <a:solidFill>
                  <a:srgbClr val="FF0000"/>
                </a:solidFill>
              </a:rPr>
              <a:t>xác</a:t>
            </a:r>
            <a:r>
              <a:rPr lang="en-US" dirty="0">
                <a:solidFill>
                  <a:srgbClr val="FF0000"/>
                </a:solidFill>
              </a:rPr>
              <a:t> </a:t>
            </a:r>
            <a:r>
              <a:rPr lang="en-US" dirty="0" err="1">
                <a:solidFill>
                  <a:srgbClr val="FF0000"/>
                </a:solidFill>
              </a:rPr>
              <a:t>định</a:t>
            </a:r>
            <a:r>
              <a:rPr lang="en-US" dirty="0">
                <a:solidFill>
                  <a:srgbClr val="FF0000"/>
                </a:solidFill>
              </a:rPr>
              <a:t> </a:t>
            </a:r>
            <a:r>
              <a:rPr lang="en-US" dirty="0" err="1">
                <a:solidFill>
                  <a:srgbClr val="FF0000"/>
                </a:solidFill>
              </a:rPr>
              <a:t>được</a:t>
            </a:r>
            <a:r>
              <a:rPr lang="en-US" dirty="0">
                <a:solidFill>
                  <a:srgbClr val="FF0000"/>
                </a:solidFill>
              </a:rPr>
              <a:t> </a:t>
            </a:r>
            <a:r>
              <a:rPr lang="en-US" dirty="0" err="1">
                <a:solidFill>
                  <a:srgbClr val="FF0000"/>
                </a:solidFill>
              </a:rPr>
              <a:t>mục</a:t>
            </a:r>
            <a:r>
              <a:rPr lang="en-US" dirty="0">
                <a:solidFill>
                  <a:srgbClr val="FF0000"/>
                </a:solidFill>
              </a:rPr>
              <a:t> </a:t>
            </a:r>
            <a:r>
              <a:rPr lang="en-US" dirty="0" err="1">
                <a:solidFill>
                  <a:srgbClr val="FF0000"/>
                </a:solidFill>
              </a:rPr>
              <a:t>đích</a:t>
            </a:r>
            <a:r>
              <a:rPr lang="en-US" dirty="0">
                <a:solidFill>
                  <a:srgbClr val="FF0000"/>
                </a:solidFill>
              </a:rPr>
              <a:t>, </a:t>
            </a:r>
            <a:r>
              <a:rPr lang="en-US" dirty="0" err="1">
                <a:solidFill>
                  <a:srgbClr val="FF0000"/>
                </a:solidFill>
              </a:rPr>
              <a:t>yêu</a:t>
            </a:r>
            <a:r>
              <a:rPr lang="en-US" dirty="0">
                <a:solidFill>
                  <a:srgbClr val="FF0000"/>
                </a:solidFill>
              </a:rPr>
              <a:t> </a:t>
            </a:r>
            <a:r>
              <a:rPr lang="en-US" dirty="0" err="1">
                <a:solidFill>
                  <a:srgbClr val="FF0000"/>
                </a:solidFill>
              </a:rPr>
              <a:t>cầu</a:t>
            </a:r>
            <a:r>
              <a:rPr lang="en-US" dirty="0">
                <a:solidFill>
                  <a:srgbClr val="FF0000"/>
                </a:solidFill>
              </a:rPr>
              <a:t> </a:t>
            </a:r>
            <a:r>
              <a:rPr lang="en-US" dirty="0" err="1">
                <a:solidFill>
                  <a:srgbClr val="FF0000"/>
                </a:solidFill>
              </a:rPr>
              <a:t>của</a:t>
            </a:r>
            <a:r>
              <a:rPr lang="en-US" dirty="0">
                <a:solidFill>
                  <a:srgbClr val="FF0000"/>
                </a:solidFill>
              </a:rPr>
              <a:t> </a:t>
            </a:r>
            <a:r>
              <a:rPr lang="en-US" dirty="0" err="1">
                <a:solidFill>
                  <a:srgbClr val="FF0000"/>
                </a:solidFill>
              </a:rPr>
              <a:t>bài</a:t>
            </a:r>
            <a:r>
              <a:rPr lang="en-US" dirty="0">
                <a:solidFill>
                  <a:srgbClr val="FF0000"/>
                </a:solidFill>
              </a:rPr>
              <a:t> </a:t>
            </a:r>
            <a:r>
              <a:rPr lang="en-US" dirty="0" err="1">
                <a:solidFill>
                  <a:srgbClr val="FF0000"/>
                </a:solidFill>
              </a:rPr>
              <a:t>dạy</a:t>
            </a:r>
            <a:r>
              <a:rPr lang="en-US" dirty="0">
                <a:solidFill>
                  <a:srgbClr val="FF0000"/>
                </a:solidFill>
              </a:rPr>
              <a:t>, </a:t>
            </a:r>
            <a:r>
              <a:rPr lang="en-US" dirty="0" err="1">
                <a:solidFill>
                  <a:srgbClr val="FF0000"/>
                </a:solidFill>
              </a:rPr>
              <a:t>tôi</a:t>
            </a:r>
            <a:r>
              <a:rPr lang="en-US" dirty="0">
                <a:solidFill>
                  <a:srgbClr val="FF0000"/>
                </a:solidFill>
              </a:rPr>
              <a:t> </a:t>
            </a:r>
            <a:r>
              <a:rPr lang="en-US" dirty="0" err="1">
                <a:solidFill>
                  <a:srgbClr val="FF0000"/>
                </a:solidFill>
              </a:rPr>
              <a:t>luôn</a:t>
            </a:r>
            <a:r>
              <a:rPr lang="en-US" dirty="0">
                <a:solidFill>
                  <a:srgbClr val="FF0000"/>
                </a:solidFill>
              </a:rPr>
              <a:t> </a:t>
            </a:r>
            <a:r>
              <a:rPr lang="en-US" dirty="0" err="1">
                <a:solidFill>
                  <a:srgbClr val="FF0000"/>
                </a:solidFill>
              </a:rPr>
              <a:t>nghiên</a:t>
            </a:r>
            <a:r>
              <a:rPr lang="en-US" dirty="0">
                <a:solidFill>
                  <a:srgbClr val="FF0000"/>
                </a:solidFill>
              </a:rPr>
              <a:t> </a:t>
            </a:r>
            <a:r>
              <a:rPr lang="en-US" dirty="0" err="1">
                <a:solidFill>
                  <a:srgbClr val="FF0000"/>
                </a:solidFill>
              </a:rPr>
              <a:t>cứu</a:t>
            </a:r>
            <a:r>
              <a:rPr lang="en-US" dirty="0">
                <a:solidFill>
                  <a:srgbClr val="FF0000"/>
                </a:solidFill>
              </a:rPr>
              <a:t> </a:t>
            </a:r>
            <a:r>
              <a:rPr lang="en-US" dirty="0" err="1">
                <a:solidFill>
                  <a:srgbClr val="FF0000"/>
                </a:solidFill>
              </a:rPr>
              <a:t>kĩ</a:t>
            </a:r>
            <a:r>
              <a:rPr lang="en-US" dirty="0">
                <a:solidFill>
                  <a:srgbClr val="FF0000"/>
                </a:solidFill>
              </a:rPr>
              <a:t> </a:t>
            </a:r>
            <a:r>
              <a:rPr lang="en-US" dirty="0" err="1">
                <a:solidFill>
                  <a:srgbClr val="FF0000"/>
                </a:solidFill>
              </a:rPr>
              <a:t>giáo</a:t>
            </a:r>
            <a:r>
              <a:rPr lang="en-US" dirty="0">
                <a:solidFill>
                  <a:srgbClr val="FF0000"/>
                </a:solidFill>
              </a:rPr>
              <a:t> </a:t>
            </a:r>
            <a:r>
              <a:rPr lang="en-US" dirty="0" err="1">
                <a:solidFill>
                  <a:srgbClr val="FF0000"/>
                </a:solidFill>
              </a:rPr>
              <a:t>án</a:t>
            </a:r>
            <a:r>
              <a:rPr lang="en-US" dirty="0">
                <a:solidFill>
                  <a:srgbClr val="FF0000"/>
                </a:solidFill>
              </a:rPr>
              <a:t> </a:t>
            </a:r>
            <a:r>
              <a:rPr lang="en-US" dirty="0" err="1">
                <a:solidFill>
                  <a:srgbClr val="FF0000"/>
                </a:solidFill>
              </a:rPr>
              <a:t>thì</a:t>
            </a:r>
            <a:r>
              <a:rPr lang="en-US" dirty="0">
                <a:solidFill>
                  <a:srgbClr val="FF0000"/>
                </a:solidFill>
              </a:rPr>
              <a:t> </a:t>
            </a:r>
            <a:r>
              <a:rPr lang="en-US" dirty="0" err="1">
                <a:solidFill>
                  <a:srgbClr val="FF0000"/>
                </a:solidFill>
              </a:rPr>
              <a:t>mới</a:t>
            </a:r>
            <a:r>
              <a:rPr lang="en-US" dirty="0">
                <a:solidFill>
                  <a:srgbClr val="FF0000"/>
                </a:solidFill>
              </a:rPr>
              <a:t> </a:t>
            </a:r>
            <a:r>
              <a:rPr lang="en-US" dirty="0" err="1">
                <a:solidFill>
                  <a:srgbClr val="FF0000"/>
                </a:solidFill>
              </a:rPr>
              <a:t>vận</a:t>
            </a:r>
            <a:r>
              <a:rPr lang="en-US" dirty="0">
                <a:solidFill>
                  <a:srgbClr val="FF0000"/>
                </a:solidFill>
              </a:rPr>
              <a:t> </a:t>
            </a:r>
            <a:r>
              <a:rPr lang="en-US" dirty="0" err="1">
                <a:solidFill>
                  <a:srgbClr val="FF0000"/>
                </a:solidFill>
              </a:rPr>
              <a:t>dụng</a:t>
            </a:r>
            <a:r>
              <a:rPr lang="en-US" dirty="0">
                <a:solidFill>
                  <a:srgbClr val="FF0000"/>
                </a:solidFill>
              </a:rPr>
              <a:t> </a:t>
            </a:r>
            <a:r>
              <a:rPr lang="en-US" dirty="0" err="1">
                <a:solidFill>
                  <a:srgbClr val="FF0000"/>
                </a:solidFill>
              </a:rPr>
              <a:t>các</a:t>
            </a:r>
            <a:r>
              <a:rPr lang="en-US" dirty="0">
                <a:solidFill>
                  <a:srgbClr val="FF0000"/>
                </a:solidFill>
              </a:rPr>
              <a:t> </a:t>
            </a:r>
            <a:r>
              <a:rPr lang="en-US" dirty="0" err="1">
                <a:solidFill>
                  <a:srgbClr val="FF0000"/>
                </a:solidFill>
              </a:rPr>
              <a:t>phương</a:t>
            </a:r>
            <a:r>
              <a:rPr lang="en-US" dirty="0">
                <a:solidFill>
                  <a:srgbClr val="FF0000"/>
                </a:solidFill>
              </a:rPr>
              <a:t> </a:t>
            </a:r>
            <a:r>
              <a:rPr lang="en-US" dirty="0" err="1">
                <a:solidFill>
                  <a:srgbClr val="FF0000"/>
                </a:solidFill>
              </a:rPr>
              <a:t>pháp</a:t>
            </a:r>
            <a:r>
              <a:rPr lang="en-US" dirty="0">
                <a:solidFill>
                  <a:srgbClr val="FF0000"/>
                </a:solidFill>
              </a:rPr>
              <a:t>, </a:t>
            </a:r>
            <a:r>
              <a:rPr lang="en-US" dirty="0" err="1">
                <a:solidFill>
                  <a:srgbClr val="FF0000"/>
                </a:solidFill>
              </a:rPr>
              <a:t>biện</a:t>
            </a:r>
            <a:r>
              <a:rPr lang="en-US" dirty="0">
                <a:solidFill>
                  <a:srgbClr val="FF0000"/>
                </a:solidFill>
              </a:rPr>
              <a:t> </a:t>
            </a:r>
            <a:r>
              <a:rPr lang="en-US" dirty="0" err="1">
                <a:solidFill>
                  <a:srgbClr val="FF0000"/>
                </a:solidFill>
              </a:rPr>
              <a:t>pháp</a:t>
            </a:r>
            <a:r>
              <a:rPr lang="en-US" dirty="0">
                <a:solidFill>
                  <a:srgbClr val="FF0000"/>
                </a:solidFill>
              </a:rPr>
              <a:t> </a:t>
            </a:r>
            <a:r>
              <a:rPr lang="en-US" dirty="0" err="1">
                <a:solidFill>
                  <a:srgbClr val="FF0000"/>
                </a:solidFill>
              </a:rPr>
              <a:t>giảng</a:t>
            </a:r>
            <a:r>
              <a:rPr lang="en-US" dirty="0">
                <a:solidFill>
                  <a:srgbClr val="FF0000"/>
                </a:solidFill>
              </a:rPr>
              <a:t> </a:t>
            </a:r>
            <a:r>
              <a:rPr lang="en-US" dirty="0" err="1">
                <a:solidFill>
                  <a:srgbClr val="FF0000"/>
                </a:solidFill>
              </a:rPr>
              <a:t>dạy</a:t>
            </a:r>
            <a:r>
              <a:rPr lang="en-US" dirty="0">
                <a:solidFill>
                  <a:srgbClr val="FF0000"/>
                </a:solidFill>
              </a:rPr>
              <a:t> </a:t>
            </a:r>
            <a:r>
              <a:rPr lang="en-US" dirty="0" err="1">
                <a:solidFill>
                  <a:srgbClr val="FF0000"/>
                </a:solidFill>
              </a:rPr>
              <a:t>tạo</a:t>
            </a:r>
            <a:r>
              <a:rPr lang="en-US" dirty="0">
                <a:solidFill>
                  <a:srgbClr val="FF0000"/>
                </a:solidFill>
              </a:rPr>
              <a:t> </a:t>
            </a:r>
            <a:r>
              <a:rPr lang="en-US" dirty="0" err="1">
                <a:solidFill>
                  <a:srgbClr val="FF0000"/>
                </a:solidFill>
              </a:rPr>
              <a:t>cho</a:t>
            </a:r>
            <a:r>
              <a:rPr lang="en-US" dirty="0">
                <a:solidFill>
                  <a:srgbClr val="FF0000"/>
                </a:solidFill>
              </a:rPr>
              <a:t> </a:t>
            </a:r>
            <a:r>
              <a:rPr lang="en-US" dirty="0" err="1">
                <a:solidFill>
                  <a:srgbClr val="FF0000"/>
                </a:solidFill>
              </a:rPr>
              <a:t>trẻ</a:t>
            </a:r>
            <a:r>
              <a:rPr lang="en-US" dirty="0">
                <a:solidFill>
                  <a:srgbClr val="FF0000"/>
                </a:solidFill>
              </a:rPr>
              <a:t> </a:t>
            </a:r>
            <a:r>
              <a:rPr lang="en-US" dirty="0" err="1">
                <a:solidFill>
                  <a:srgbClr val="FF0000"/>
                </a:solidFill>
              </a:rPr>
              <a:t>cảm</a:t>
            </a:r>
            <a:r>
              <a:rPr lang="en-US" dirty="0">
                <a:solidFill>
                  <a:srgbClr val="FF0000"/>
                </a:solidFill>
              </a:rPr>
              <a:t> </a:t>
            </a:r>
            <a:r>
              <a:rPr lang="en-US" dirty="0" err="1">
                <a:solidFill>
                  <a:srgbClr val="FF0000"/>
                </a:solidFill>
              </a:rPr>
              <a:t>giác</a:t>
            </a:r>
            <a:r>
              <a:rPr lang="en-US" dirty="0">
                <a:solidFill>
                  <a:srgbClr val="FF0000"/>
                </a:solidFill>
              </a:rPr>
              <a:t> </a:t>
            </a:r>
            <a:r>
              <a:rPr lang="en-US" dirty="0" err="1">
                <a:solidFill>
                  <a:srgbClr val="FF0000"/>
                </a:solidFill>
              </a:rPr>
              <a:t>gần</a:t>
            </a:r>
            <a:r>
              <a:rPr lang="en-US" dirty="0">
                <a:solidFill>
                  <a:srgbClr val="FF0000"/>
                </a:solidFill>
              </a:rPr>
              <a:t> </a:t>
            </a:r>
            <a:r>
              <a:rPr lang="en-US" dirty="0" err="1">
                <a:solidFill>
                  <a:srgbClr val="FF0000"/>
                </a:solidFill>
              </a:rPr>
              <a:t>gũi</a:t>
            </a:r>
            <a:r>
              <a:rPr lang="en-US" dirty="0">
                <a:solidFill>
                  <a:srgbClr val="FF0000"/>
                </a:solidFill>
              </a:rPr>
              <a:t>, </a:t>
            </a:r>
            <a:r>
              <a:rPr lang="en-US" dirty="0" err="1">
                <a:solidFill>
                  <a:srgbClr val="FF0000"/>
                </a:solidFill>
              </a:rPr>
              <a:t>vui</a:t>
            </a:r>
            <a:r>
              <a:rPr lang="en-US" dirty="0">
                <a:solidFill>
                  <a:srgbClr val="FF0000"/>
                </a:solidFill>
              </a:rPr>
              <a:t> </a:t>
            </a:r>
            <a:r>
              <a:rPr lang="en-US" dirty="0" err="1">
                <a:solidFill>
                  <a:srgbClr val="FF0000"/>
                </a:solidFill>
              </a:rPr>
              <a:t>vẻ</a:t>
            </a:r>
            <a:r>
              <a:rPr lang="en-US" dirty="0">
                <a:solidFill>
                  <a:srgbClr val="FF0000"/>
                </a:solidFill>
              </a:rPr>
              <a:t>, </a:t>
            </a:r>
            <a:r>
              <a:rPr lang="en-US" dirty="0" err="1">
                <a:solidFill>
                  <a:srgbClr val="FF0000"/>
                </a:solidFill>
              </a:rPr>
              <a:t>kích</a:t>
            </a:r>
            <a:r>
              <a:rPr lang="en-US" dirty="0">
                <a:solidFill>
                  <a:srgbClr val="FF0000"/>
                </a:solidFill>
              </a:rPr>
              <a:t> </a:t>
            </a:r>
            <a:r>
              <a:rPr lang="en-US" dirty="0" err="1">
                <a:solidFill>
                  <a:srgbClr val="FF0000"/>
                </a:solidFill>
              </a:rPr>
              <a:t>thích</a:t>
            </a:r>
            <a:r>
              <a:rPr lang="en-US" dirty="0">
                <a:solidFill>
                  <a:srgbClr val="FF0000"/>
                </a:solidFill>
              </a:rPr>
              <a:t> </a:t>
            </a:r>
            <a:r>
              <a:rPr lang="en-US" dirty="0" err="1">
                <a:solidFill>
                  <a:srgbClr val="FF0000"/>
                </a:solidFill>
              </a:rPr>
              <a:t>trẻ</a:t>
            </a:r>
            <a:r>
              <a:rPr lang="en-US" dirty="0">
                <a:solidFill>
                  <a:srgbClr val="FF0000"/>
                </a:solidFill>
              </a:rPr>
              <a:t> </a:t>
            </a:r>
            <a:r>
              <a:rPr lang="en-US" dirty="0" err="1">
                <a:solidFill>
                  <a:srgbClr val="FF0000"/>
                </a:solidFill>
              </a:rPr>
              <a:t>thích</a:t>
            </a:r>
            <a:r>
              <a:rPr lang="en-US" dirty="0">
                <a:solidFill>
                  <a:srgbClr val="FF0000"/>
                </a:solidFill>
              </a:rPr>
              <a:t> </a:t>
            </a:r>
            <a:r>
              <a:rPr lang="en-US" dirty="0" err="1">
                <a:solidFill>
                  <a:srgbClr val="FF0000"/>
                </a:solidFill>
              </a:rPr>
              <a:t>tham</a:t>
            </a:r>
            <a:r>
              <a:rPr lang="en-US" dirty="0">
                <a:solidFill>
                  <a:srgbClr val="FF0000"/>
                </a:solidFill>
              </a:rPr>
              <a:t> </a:t>
            </a:r>
            <a:r>
              <a:rPr lang="en-US" dirty="0" err="1">
                <a:solidFill>
                  <a:srgbClr val="FF0000"/>
                </a:solidFill>
              </a:rPr>
              <a:t>gia</a:t>
            </a:r>
            <a:r>
              <a:rPr lang="en-US" dirty="0">
                <a:solidFill>
                  <a:srgbClr val="FF0000"/>
                </a:solidFill>
              </a:rPr>
              <a:t> </a:t>
            </a:r>
            <a:r>
              <a:rPr lang="en-US" dirty="0" err="1">
                <a:solidFill>
                  <a:srgbClr val="FF0000"/>
                </a:solidFill>
              </a:rPr>
              <a:t>vào</a:t>
            </a:r>
            <a:r>
              <a:rPr lang="en-US" dirty="0">
                <a:solidFill>
                  <a:srgbClr val="FF0000"/>
                </a:solidFill>
              </a:rPr>
              <a:t> </a:t>
            </a:r>
            <a:r>
              <a:rPr lang="en-US" dirty="0" err="1">
                <a:solidFill>
                  <a:srgbClr val="FF0000"/>
                </a:solidFill>
              </a:rPr>
              <a:t>hoạt</a:t>
            </a:r>
            <a:r>
              <a:rPr lang="en-US" dirty="0">
                <a:solidFill>
                  <a:srgbClr val="FF0000"/>
                </a:solidFill>
              </a:rPr>
              <a:t> </a:t>
            </a:r>
            <a:r>
              <a:rPr lang="en-US" dirty="0" err="1">
                <a:solidFill>
                  <a:srgbClr val="FF0000"/>
                </a:solidFill>
              </a:rPr>
              <a:t>động</a:t>
            </a:r>
            <a:r>
              <a:rPr lang="en-US" dirty="0">
                <a:solidFill>
                  <a:srgbClr val="FF0000"/>
                </a:solidFill>
              </a:rPr>
              <a:t> </a:t>
            </a:r>
            <a:r>
              <a:rPr lang="en-US" dirty="0" err="1">
                <a:solidFill>
                  <a:srgbClr val="FF0000"/>
                </a:solidFill>
              </a:rPr>
              <a:t>của</a:t>
            </a:r>
            <a:r>
              <a:rPr lang="en-US" dirty="0">
                <a:solidFill>
                  <a:srgbClr val="FF0000"/>
                </a:solidFill>
              </a:rPr>
              <a:t> </a:t>
            </a:r>
            <a:r>
              <a:rPr lang="en-US" dirty="0" err="1">
                <a:solidFill>
                  <a:srgbClr val="FF0000"/>
                </a:solidFill>
              </a:rPr>
              <a:t>cô</a:t>
            </a:r>
            <a:r>
              <a:rPr lang="en-US" dirty="0">
                <a:solidFill>
                  <a:srgbClr val="FF0000"/>
                </a:solidFill>
              </a:rPr>
              <a:t>.</a:t>
            </a:r>
          </a:p>
          <a:p>
            <a:pPr marL="0" indent="0">
              <a:buNone/>
            </a:pPr>
            <a:r>
              <a:rPr lang="en-US" dirty="0">
                <a:solidFill>
                  <a:srgbClr val="FF0000"/>
                </a:solidFill>
              </a:rPr>
              <a:t>   </a:t>
            </a:r>
            <a:r>
              <a:rPr lang="en-US" dirty="0" err="1">
                <a:solidFill>
                  <a:srgbClr val="FF0000"/>
                </a:solidFill>
              </a:rPr>
              <a:t>Ngoài</a:t>
            </a:r>
            <a:r>
              <a:rPr lang="en-US" dirty="0">
                <a:solidFill>
                  <a:srgbClr val="FF0000"/>
                </a:solidFill>
              </a:rPr>
              <a:t> </a:t>
            </a:r>
            <a:r>
              <a:rPr lang="en-US" dirty="0" err="1">
                <a:solidFill>
                  <a:srgbClr val="FF0000"/>
                </a:solidFill>
              </a:rPr>
              <a:t>việc</a:t>
            </a:r>
            <a:r>
              <a:rPr lang="en-US" dirty="0">
                <a:solidFill>
                  <a:srgbClr val="FF0000"/>
                </a:solidFill>
              </a:rPr>
              <a:t> </a:t>
            </a:r>
            <a:r>
              <a:rPr lang="en-US" dirty="0" err="1">
                <a:solidFill>
                  <a:srgbClr val="FF0000"/>
                </a:solidFill>
              </a:rPr>
              <a:t>tôi</a:t>
            </a:r>
            <a:r>
              <a:rPr lang="en-US" dirty="0">
                <a:solidFill>
                  <a:srgbClr val="FF0000"/>
                </a:solidFill>
              </a:rPr>
              <a:t> </a:t>
            </a:r>
            <a:r>
              <a:rPr lang="en-US" dirty="0" err="1">
                <a:solidFill>
                  <a:srgbClr val="FF0000"/>
                </a:solidFill>
              </a:rPr>
              <a:t>phải</a:t>
            </a:r>
            <a:r>
              <a:rPr lang="en-US" dirty="0">
                <a:solidFill>
                  <a:srgbClr val="FF0000"/>
                </a:solidFill>
              </a:rPr>
              <a:t> </a:t>
            </a:r>
            <a:r>
              <a:rPr lang="en-US" dirty="0" err="1">
                <a:solidFill>
                  <a:srgbClr val="FF0000"/>
                </a:solidFill>
              </a:rPr>
              <a:t>chuẩn</a:t>
            </a:r>
            <a:r>
              <a:rPr lang="en-US" dirty="0">
                <a:solidFill>
                  <a:srgbClr val="FF0000"/>
                </a:solidFill>
              </a:rPr>
              <a:t> </a:t>
            </a:r>
            <a:r>
              <a:rPr lang="en-US" dirty="0" err="1">
                <a:solidFill>
                  <a:srgbClr val="FF0000"/>
                </a:solidFill>
              </a:rPr>
              <a:t>bị</a:t>
            </a:r>
            <a:r>
              <a:rPr lang="en-US" dirty="0">
                <a:solidFill>
                  <a:srgbClr val="FF0000"/>
                </a:solidFill>
              </a:rPr>
              <a:t> </a:t>
            </a:r>
            <a:r>
              <a:rPr lang="en-US" dirty="0" err="1">
                <a:solidFill>
                  <a:srgbClr val="FF0000"/>
                </a:solidFill>
              </a:rPr>
              <a:t>giáo</a:t>
            </a:r>
            <a:r>
              <a:rPr lang="en-US" dirty="0">
                <a:solidFill>
                  <a:srgbClr val="FF0000"/>
                </a:solidFill>
              </a:rPr>
              <a:t> </a:t>
            </a:r>
            <a:r>
              <a:rPr lang="en-US" dirty="0" err="1">
                <a:solidFill>
                  <a:srgbClr val="FF0000"/>
                </a:solidFill>
              </a:rPr>
              <a:t>án</a:t>
            </a:r>
            <a:r>
              <a:rPr lang="en-US" dirty="0">
                <a:solidFill>
                  <a:srgbClr val="FF0000"/>
                </a:solidFill>
              </a:rPr>
              <a:t> </a:t>
            </a:r>
            <a:r>
              <a:rPr lang="en-US" dirty="0" err="1">
                <a:solidFill>
                  <a:srgbClr val="FF0000"/>
                </a:solidFill>
              </a:rPr>
              <a:t>kĩ</a:t>
            </a:r>
            <a:r>
              <a:rPr lang="en-US" dirty="0">
                <a:solidFill>
                  <a:srgbClr val="FF0000"/>
                </a:solidFill>
              </a:rPr>
              <a:t> </a:t>
            </a:r>
            <a:r>
              <a:rPr lang="en-US" dirty="0" err="1">
                <a:solidFill>
                  <a:srgbClr val="FF0000"/>
                </a:solidFill>
              </a:rPr>
              <a:t>càng</a:t>
            </a:r>
            <a:r>
              <a:rPr lang="en-US" dirty="0">
                <a:solidFill>
                  <a:srgbClr val="FF0000"/>
                </a:solidFill>
              </a:rPr>
              <a:t> </a:t>
            </a:r>
            <a:r>
              <a:rPr lang="en-US" dirty="0" err="1">
                <a:solidFill>
                  <a:srgbClr val="FF0000"/>
                </a:solidFill>
              </a:rPr>
              <a:t>ra</a:t>
            </a:r>
            <a:r>
              <a:rPr lang="en-US" dirty="0">
                <a:solidFill>
                  <a:srgbClr val="FF0000"/>
                </a:solidFill>
              </a:rPr>
              <a:t> </a:t>
            </a:r>
            <a:r>
              <a:rPr lang="en-US" dirty="0" err="1">
                <a:solidFill>
                  <a:srgbClr val="FF0000"/>
                </a:solidFill>
              </a:rPr>
              <a:t>tôi</a:t>
            </a:r>
            <a:r>
              <a:rPr lang="en-US" dirty="0">
                <a:solidFill>
                  <a:srgbClr val="FF0000"/>
                </a:solidFill>
              </a:rPr>
              <a:t> </a:t>
            </a:r>
            <a:r>
              <a:rPr lang="en-US" dirty="0" err="1">
                <a:solidFill>
                  <a:srgbClr val="FF0000"/>
                </a:solidFill>
              </a:rPr>
              <a:t>còn</a:t>
            </a:r>
            <a:r>
              <a:rPr lang="en-US" dirty="0">
                <a:solidFill>
                  <a:srgbClr val="FF0000"/>
                </a:solidFill>
              </a:rPr>
              <a:t> </a:t>
            </a:r>
            <a:r>
              <a:rPr lang="en-US" dirty="0" err="1">
                <a:solidFill>
                  <a:srgbClr val="FF0000"/>
                </a:solidFill>
              </a:rPr>
              <a:t>cần</a:t>
            </a:r>
            <a:r>
              <a:rPr lang="en-US" dirty="0">
                <a:solidFill>
                  <a:srgbClr val="FF0000"/>
                </a:solidFill>
              </a:rPr>
              <a:t> </a:t>
            </a:r>
            <a:r>
              <a:rPr lang="en-US" dirty="0" err="1">
                <a:solidFill>
                  <a:srgbClr val="FF0000"/>
                </a:solidFill>
              </a:rPr>
              <a:t>phải</a:t>
            </a:r>
            <a:r>
              <a:rPr lang="en-US" dirty="0">
                <a:solidFill>
                  <a:srgbClr val="FF0000"/>
                </a:solidFill>
              </a:rPr>
              <a:t> </a:t>
            </a:r>
            <a:r>
              <a:rPr lang="en-US" dirty="0" err="1">
                <a:solidFill>
                  <a:srgbClr val="FF0000"/>
                </a:solidFill>
              </a:rPr>
              <a:t>chuẩn</a:t>
            </a:r>
            <a:r>
              <a:rPr lang="en-US" dirty="0">
                <a:solidFill>
                  <a:srgbClr val="FF0000"/>
                </a:solidFill>
              </a:rPr>
              <a:t> </a:t>
            </a:r>
            <a:r>
              <a:rPr lang="en-US" dirty="0" err="1">
                <a:solidFill>
                  <a:srgbClr val="FF0000"/>
                </a:solidFill>
              </a:rPr>
              <a:t>bị</a:t>
            </a:r>
            <a:r>
              <a:rPr lang="en-US" dirty="0">
                <a:solidFill>
                  <a:srgbClr val="FF0000"/>
                </a:solidFill>
              </a:rPr>
              <a:t> </a:t>
            </a:r>
            <a:r>
              <a:rPr lang="en-US" dirty="0" err="1">
                <a:solidFill>
                  <a:srgbClr val="FF0000"/>
                </a:solidFill>
              </a:rPr>
              <a:t>đồ</a:t>
            </a:r>
            <a:r>
              <a:rPr lang="en-US" dirty="0">
                <a:solidFill>
                  <a:srgbClr val="FF0000"/>
                </a:solidFill>
              </a:rPr>
              <a:t> </a:t>
            </a:r>
            <a:r>
              <a:rPr lang="en-US" dirty="0" err="1">
                <a:solidFill>
                  <a:srgbClr val="FF0000"/>
                </a:solidFill>
              </a:rPr>
              <a:t>dùng</a:t>
            </a:r>
            <a:r>
              <a:rPr lang="en-US" dirty="0">
                <a:solidFill>
                  <a:srgbClr val="FF0000"/>
                </a:solidFill>
              </a:rPr>
              <a:t>, </a:t>
            </a:r>
            <a:r>
              <a:rPr lang="en-US" dirty="0" err="1">
                <a:solidFill>
                  <a:srgbClr val="FF0000"/>
                </a:solidFill>
              </a:rPr>
              <a:t>tranh</a:t>
            </a:r>
            <a:r>
              <a:rPr lang="en-US" dirty="0">
                <a:solidFill>
                  <a:srgbClr val="FF0000"/>
                </a:solidFill>
              </a:rPr>
              <a:t> </a:t>
            </a:r>
            <a:r>
              <a:rPr lang="en-US" dirty="0" err="1">
                <a:solidFill>
                  <a:srgbClr val="FF0000"/>
                </a:solidFill>
              </a:rPr>
              <a:t>ảnh</a:t>
            </a:r>
            <a:r>
              <a:rPr lang="en-US" dirty="0">
                <a:solidFill>
                  <a:srgbClr val="FF0000"/>
                </a:solidFill>
              </a:rPr>
              <a:t> </a:t>
            </a:r>
            <a:r>
              <a:rPr lang="en-US" dirty="0" err="1">
                <a:solidFill>
                  <a:srgbClr val="FF0000"/>
                </a:solidFill>
              </a:rPr>
              <a:t>vật</a:t>
            </a:r>
            <a:r>
              <a:rPr lang="en-US" dirty="0">
                <a:solidFill>
                  <a:srgbClr val="FF0000"/>
                </a:solidFill>
              </a:rPr>
              <a:t> </a:t>
            </a:r>
            <a:r>
              <a:rPr lang="en-US" dirty="0" err="1">
                <a:solidFill>
                  <a:srgbClr val="FF0000"/>
                </a:solidFill>
              </a:rPr>
              <a:t>thật</a:t>
            </a:r>
            <a:r>
              <a:rPr lang="en-US" dirty="0">
                <a:solidFill>
                  <a:srgbClr val="FF0000"/>
                </a:solidFill>
              </a:rPr>
              <a:t>, </a:t>
            </a:r>
            <a:r>
              <a:rPr lang="en-US" dirty="0" err="1">
                <a:solidFill>
                  <a:srgbClr val="FF0000"/>
                </a:solidFill>
              </a:rPr>
              <a:t>mô</a:t>
            </a:r>
            <a:r>
              <a:rPr lang="en-US" dirty="0">
                <a:solidFill>
                  <a:srgbClr val="FF0000"/>
                </a:solidFill>
              </a:rPr>
              <a:t> </a:t>
            </a:r>
            <a:r>
              <a:rPr lang="en-US" dirty="0" err="1">
                <a:solidFill>
                  <a:srgbClr val="FF0000"/>
                </a:solidFill>
              </a:rPr>
              <a:t>hình</a:t>
            </a:r>
            <a:r>
              <a:rPr lang="en-US" dirty="0">
                <a:solidFill>
                  <a:srgbClr val="FF0000"/>
                </a:solidFill>
              </a:rPr>
              <a:t> </a:t>
            </a:r>
            <a:r>
              <a:rPr lang="en-US" dirty="0" err="1">
                <a:solidFill>
                  <a:srgbClr val="FF0000"/>
                </a:solidFill>
              </a:rPr>
              <a:t>sinh</a:t>
            </a:r>
            <a:r>
              <a:rPr lang="en-US" dirty="0">
                <a:solidFill>
                  <a:srgbClr val="FF0000"/>
                </a:solidFill>
              </a:rPr>
              <a:t> </a:t>
            </a:r>
            <a:r>
              <a:rPr lang="en-US" dirty="0" err="1">
                <a:solidFill>
                  <a:srgbClr val="FF0000"/>
                </a:solidFill>
              </a:rPr>
              <a:t>động</a:t>
            </a:r>
            <a:r>
              <a:rPr lang="en-US" dirty="0">
                <a:solidFill>
                  <a:srgbClr val="FF0000"/>
                </a:solidFill>
              </a:rPr>
              <a:t>, </a:t>
            </a:r>
            <a:r>
              <a:rPr lang="en-US" dirty="0" err="1">
                <a:solidFill>
                  <a:srgbClr val="FF0000"/>
                </a:solidFill>
              </a:rPr>
              <a:t>hấp</a:t>
            </a:r>
            <a:r>
              <a:rPr lang="en-US" dirty="0">
                <a:solidFill>
                  <a:srgbClr val="FF0000"/>
                </a:solidFill>
              </a:rPr>
              <a:t> </a:t>
            </a:r>
            <a:r>
              <a:rPr lang="en-US" dirty="0" err="1">
                <a:solidFill>
                  <a:srgbClr val="FF0000"/>
                </a:solidFill>
              </a:rPr>
              <a:t>dẫn</a:t>
            </a:r>
            <a:r>
              <a:rPr lang="en-US" dirty="0">
                <a:solidFill>
                  <a:srgbClr val="FF0000"/>
                </a:solidFill>
              </a:rPr>
              <a:t>, </a:t>
            </a:r>
            <a:r>
              <a:rPr lang="en-US" dirty="0" err="1">
                <a:solidFill>
                  <a:srgbClr val="FF0000"/>
                </a:solidFill>
              </a:rPr>
              <a:t>mới</a:t>
            </a:r>
            <a:r>
              <a:rPr lang="en-US" dirty="0">
                <a:solidFill>
                  <a:srgbClr val="FF0000"/>
                </a:solidFill>
              </a:rPr>
              <a:t> </a:t>
            </a:r>
            <a:r>
              <a:rPr lang="en-US" dirty="0" err="1">
                <a:solidFill>
                  <a:srgbClr val="FF0000"/>
                </a:solidFill>
              </a:rPr>
              <a:t>lạ</a:t>
            </a:r>
            <a:r>
              <a:rPr lang="en-US" dirty="0">
                <a:solidFill>
                  <a:srgbClr val="FF0000"/>
                </a:solidFill>
              </a:rPr>
              <a:t>.</a:t>
            </a:r>
          </a:p>
          <a:p>
            <a:endParaRPr lang="en-US" dirty="0"/>
          </a:p>
          <a:p>
            <a:pPr marL="0" indent="0">
              <a:buNone/>
            </a:pPr>
            <a:endParaRPr lang="en-US" dirty="0">
              <a:solidFill>
                <a:srgbClr val="FF0000"/>
              </a:solidFill>
            </a:endParaRPr>
          </a:p>
        </p:txBody>
      </p:sp>
    </p:spTree>
    <p:extLst>
      <p:ext uri="{BB962C8B-B14F-4D97-AF65-F5344CB8AC3E}">
        <p14:creationId xmlns:p14="http://schemas.microsoft.com/office/powerpoint/2010/main" val="35627287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1708</TotalTime>
  <Words>3942</Words>
  <Application>Microsoft Office PowerPoint</Application>
  <PresentationFormat>On-screen Show (4:3)</PresentationFormat>
  <Paragraphs>157</Paragraphs>
  <Slides>27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.VnTime</vt:lpstr>
      <vt:lpstr>Arial</vt:lpstr>
      <vt:lpstr>Calibri</vt:lpstr>
      <vt:lpstr>Cambria</vt:lpstr>
      <vt:lpstr>Times New Roman</vt:lpstr>
      <vt:lpstr>Office Theme</vt:lpstr>
      <vt:lpstr>BÀI THUYẾT TRÌNH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Biện pháp 2: Nâng cao bồi dưỡng kiến thức về kỹ năng sống cho bản thân  </vt:lpstr>
      <vt:lpstr>PowerPoint Presentation</vt:lpstr>
      <vt:lpstr>      </vt:lpstr>
      <vt:lpstr>PowerPoint Presentation</vt:lpstr>
      <vt:lpstr>PowerPoint Presentation</vt:lpstr>
      <vt:lpstr>  Thông qua giờ ăn hằng ngày, trẻ có thể học được những kỹ năng mà cô đã dạy trẻ ngay từ ban đầu đó là trẻ biết tự mình lấy ghế ngồi vào bàn, mời cô và mời bạn cùng ăn cơm, tự cầm thìa xúc cơm ăn gọn gàng, ăn xong trẻ biết xếp ghế của mình đúng nơi quy định. Qua việc cho trẻ đọc bài thơ trước giờ ăn:     </vt:lpstr>
      <vt:lpstr>PowerPoint Presentation</vt:lpstr>
      <vt:lpstr>PowerPoint Presentation</vt:lpstr>
      <vt:lpstr>PowerPoint Presentation</vt:lpstr>
      <vt:lpstr>PowerPoint Presentation</vt:lpstr>
      <vt:lpstr>PowerPoint Presentation</vt:lpstr>
      <vt:lpstr>Biện pháp 4: Phát triển kỹ năng giao tiếp cho trẻ. </vt:lpstr>
      <vt:lpstr>PowerPoint Presentation</vt:lpstr>
      <vt:lpstr>Biện pháp 5: Phối hợp với phụ huynh trong dạy kỹ năng sống cho trẻ. </vt:lpstr>
      <vt:lpstr>PowerPoint Presentation</vt:lpstr>
      <vt:lpstr>PowerPoint Presentation</vt:lpstr>
      <vt:lpstr>Trên đây là toàn bộ nội dung mà đề tài tôi đã đề cập, đã làm rõ được những lý luận liên quan đến vấn đề giáo dục kỹ năng sống cho trẻ 24-36 tháng đạt hiệu quả.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THUYẾT TRÌNH</dc:title>
  <dc:creator>Admin</dc:creator>
  <cp:lastModifiedBy>Windows User</cp:lastModifiedBy>
  <cp:revision>129</cp:revision>
  <dcterms:created xsi:type="dcterms:W3CDTF">2020-11-07T08:49:47Z</dcterms:created>
  <dcterms:modified xsi:type="dcterms:W3CDTF">2022-10-13T04:16:13Z</dcterms:modified>
</cp:coreProperties>
</file>