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2"/>
  </p:notesMasterIdLst>
  <p:sldIdLst>
    <p:sldId id="323" r:id="rId2"/>
    <p:sldId id="339" r:id="rId3"/>
    <p:sldId id="256" r:id="rId4"/>
    <p:sldId id="338" r:id="rId5"/>
    <p:sldId id="628" r:id="rId6"/>
    <p:sldId id="319" r:id="rId7"/>
    <p:sldId id="320" r:id="rId8"/>
    <p:sldId id="625" r:id="rId9"/>
    <p:sldId id="347" r:id="rId10"/>
    <p:sldId id="352" r:id="rId11"/>
    <p:sldId id="322" r:id="rId12"/>
    <p:sldId id="626" r:id="rId13"/>
    <p:sldId id="622" r:id="rId14"/>
    <p:sldId id="371" r:id="rId15"/>
    <p:sldId id="627" r:id="rId16"/>
    <p:sldId id="331" r:id="rId17"/>
    <p:sldId id="624" r:id="rId18"/>
    <p:sldId id="361" r:id="rId19"/>
    <p:sldId id="353" r:id="rId20"/>
    <p:sldId id="336" r:id="rId21"/>
  </p:sldIdLst>
  <p:sldSz cx="12161838" cy="6858000"/>
  <p:notesSz cx="6858000" cy="9144000"/>
  <p:embeddedFontLst>
    <p:embeddedFont>
      <p:font typeface="HP001 4 hàng" panose="020B0603050302020204" pitchFamily="34" charset="0"/>
      <p:regular r:id="rId23"/>
      <p:bold r:id="rId24"/>
    </p:embeddedFont>
    <p:embeddedFont>
      <p:font typeface="Itim" panose="020B0604020202020204" charset="-34"/>
      <p:regular r:id="rId25"/>
    </p:embeddedFont>
    <p:embeddedFont>
      <p:font typeface="SVN-Billo" panose="00000400000000000000" pitchFamily="2" charset="0"/>
      <p:regular r:id="rId26"/>
    </p:embeddedFont>
    <p:embeddedFont>
      <p:font typeface="Varela Round" panose="00000500000000000000" pitchFamily="2" charset="-79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11E"/>
    <a:srgbClr val="C5EBEC"/>
    <a:srgbClr val="FEFAF7"/>
    <a:srgbClr val="DBF4F6"/>
    <a:srgbClr val="FFE5A8"/>
    <a:srgbClr val="FBF2DD"/>
    <a:srgbClr val="FFDC6D"/>
    <a:srgbClr val="D6F1F2"/>
    <a:srgbClr val="DE0000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503" autoAdjust="0"/>
  </p:normalViewPr>
  <p:slideViewPr>
    <p:cSldViewPr snapToGrid="0">
      <p:cViewPr varScale="1">
        <p:scale>
          <a:sx n="65" d="100"/>
          <a:sy n="65" d="100"/>
        </p:scale>
        <p:origin x="330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112376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tình huống thực tế nếu có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Mai hỏi, GV hỏi khai thác thêm</a:t>
            </a:r>
          </a:p>
          <a:p>
            <a:r>
              <a:rPr lang="en-US"/>
              <a:t>Ta làm phép tính gì để tính được?</a:t>
            </a:r>
          </a:p>
          <a:p>
            <a:r>
              <a:rPr lang="en-US"/>
              <a:t>HS sẽ tl đc là 6 x 4  = 24</a:t>
            </a:r>
          </a:p>
          <a:p>
            <a:r>
              <a:rPr lang="en-US"/>
              <a:t>GV khai thác tiếp để chứng minh bằng cách đưa ra phép cộng 6 + 6 + 6 + 6</a:t>
            </a:r>
          </a:p>
          <a:p>
            <a:r>
              <a:rPr lang="en-US"/>
              <a:t>Cho HS tính kết quả rồi từ đó cho 1 HS kết luận về phép nhận 6 x 4</a:t>
            </a:r>
          </a:p>
        </p:txBody>
      </p:sp>
    </p:spTree>
    <p:extLst>
      <p:ext uri="{BB962C8B-B14F-4D97-AF65-F5344CB8AC3E}">
        <p14:creationId xmlns:p14="http://schemas.microsoft.com/office/powerpoint/2010/main" val="318782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Mai hỏi, GV hỏi khai thác thêm</a:t>
            </a:r>
          </a:p>
          <a:p>
            <a:r>
              <a:rPr lang="en-US"/>
              <a:t>Ta làm phép tính gì để tính được?</a:t>
            </a:r>
          </a:p>
          <a:p>
            <a:r>
              <a:rPr lang="en-US"/>
              <a:t>HS sẽ tl đc là 6 x 4  = 24</a:t>
            </a:r>
          </a:p>
          <a:p>
            <a:r>
              <a:rPr lang="en-US"/>
              <a:t>GV khai thác tiếp để chứng minh bằng cách đưa ra phép cộng 6 + 6 + 6 + 6</a:t>
            </a:r>
          </a:p>
          <a:p>
            <a:r>
              <a:rPr lang="en-US"/>
              <a:t>Cho HS tính kết quả rồi từ đó cho 1 HS kết luận về phép nhận 6 x 4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961CA-7EC6-4EB8-79A4-A8F53E503912}"/>
              </a:ext>
            </a:extLst>
          </p:cNvPr>
          <p:cNvSpPr txBox="1"/>
          <p:nvPr/>
        </p:nvSpPr>
        <p:spPr>
          <a:xfrm>
            <a:off x="1887699" y="3708386"/>
            <a:ext cx="102354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ân,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(Ǉ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3)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541434-FB5F-9A25-4D21-B84B89AF388E}"/>
              </a:ext>
            </a:extLst>
          </p:cNvPr>
          <p:cNvSpPr/>
          <p:nvPr/>
        </p:nvSpPr>
        <p:spPr>
          <a:xfrm>
            <a:off x="1004521" y="1920897"/>
            <a:ext cx="5645935" cy="1703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457636"/>
            <a:ext cx="11152772" cy="5797478"/>
            <a:chOff x="842010" y="668060"/>
            <a:chExt cx="11152772" cy="579747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668060"/>
              <a:ext cx="914400" cy="914400"/>
              <a:chOff x="651510" y="25730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6645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5730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8446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Tìm số bị chia (theo mẫu).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7685770" y="1519867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      : 6 = 7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7 x 6 = 42.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5DBEBB-7749-2D64-A5F7-A8F457EAE7D8}"/>
                </a:ext>
              </a:extLst>
            </p:cNvPr>
            <p:cNvSpPr txBox="1"/>
            <p:nvPr/>
          </p:nvSpPr>
          <p:spPr>
            <a:xfrm>
              <a:off x="7685770" y="3308614"/>
              <a:ext cx="413326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      : 4 = 8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8 x 4 = 32.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8E5270-FD6F-7690-6AAA-3B8001C33506}"/>
                </a:ext>
              </a:extLst>
            </p:cNvPr>
            <p:cNvSpPr txBox="1"/>
            <p:nvPr/>
          </p:nvSpPr>
          <p:spPr>
            <a:xfrm>
              <a:off x="7685771" y="5111321"/>
              <a:ext cx="413326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c)       : 3 = 6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6 x 3 = 18.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E25F2A-3499-A565-8990-4F0BAAAA7718}"/>
              </a:ext>
            </a:extLst>
          </p:cNvPr>
          <p:cNvSpPr txBox="1"/>
          <p:nvPr/>
        </p:nvSpPr>
        <p:spPr>
          <a:xfrm>
            <a:off x="1323812" y="1991120"/>
            <a:ext cx="56459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Mẫu:            : 5 = 6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	      6 x 5 = 30.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52B16D-57CE-4EB1-FF3A-2F8FB84EFFF7}"/>
              </a:ext>
            </a:extLst>
          </p:cNvPr>
          <p:cNvSpPr/>
          <p:nvPr/>
        </p:nvSpPr>
        <p:spPr>
          <a:xfrm>
            <a:off x="2874114" y="218168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208E8-961C-BD0C-A5B9-47E3A96473D9}"/>
              </a:ext>
            </a:extLst>
          </p:cNvPr>
          <p:cNvSpPr/>
          <p:nvPr/>
        </p:nvSpPr>
        <p:spPr>
          <a:xfrm>
            <a:off x="8195601" y="316961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C026CE-3B86-A2F5-B7D3-0C20CBC697F1}"/>
              </a:ext>
            </a:extLst>
          </p:cNvPr>
          <p:cNvSpPr/>
          <p:nvPr/>
        </p:nvSpPr>
        <p:spPr>
          <a:xfrm>
            <a:off x="8183130" y="13687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5D1549-45D6-48A7-4210-A0830D368F59}"/>
              </a:ext>
            </a:extLst>
          </p:cNvPr>
          <p:cNvSpPr/>
          <p:nvPr/>
        </p:nvSpPr>
        <p:spPr>
          <a:xfrm>
            <a:off x="8195601" y="49716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C78571-EFCE-02BA-6C7E-494EB1153D32}"/>
              </a:ext>
            </a:extLst>
          </p:cNvPr>
          <p:cNvSpPr/>
          <p:nvPr/>
        </p:nvSpPr>
        <p:spPr>
          <a:xfrm>
            <a:off x="2874114" y="2969368"/>
            <a:ext cx="2430566" cy="458252"/>
          </a:xfrm>
          <a:prstGeom prst="rect">
            <a:avLst/>
          </a:prstGeom>
          <a:solidFill>
            <a:srgbClr val="DB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608A4-1EBE-7D86-4327-874BB126B3B5}"/>
              </a:ext>
            </a:extLst>
          </p:cNvPr>
          <p:cNvSpPr/>
          <p:nvPr/>
        </p:nvSpPr>
        <p:spPr>
          <a:xfrm>
            <a:off x="7803402" y="2094002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E8C0AC-044E-A42F-9A47-35DCCB45D0F4}"/>
              </a:ext>
            </a:extLst>
          </p:cNvPr>
          <p:cNvSpPr/>
          <p:nvPr/>
        </p:nvSpPr>
        <p:spPr>
          <a:xfrm>
            <a:off x="7803402" y="3891707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66E729-1798-E40B-9CF6-9D14BB3C302D}"/>
              </a:ext>
            </a:extLst>
          </p:cNvPr>
          <p:cNvSpPr/>
          <p:nvPr/>
        </p:nvSpPr>
        <p:spPr>
          <a:xfrm>
            <a:off x="7803402" y="5688008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541434-FB5F-9A25-4D21-B84B89AF388E}"/>
              </a:ext>
            </a:extLst>
          </p:cNvPr>
          <p:cNvSpPr/>
          <p:nvPr/>
        </p:nvSpPr>
        <p:spPr>
          <a:xfrm>
            <a:off x="1004521" y="1920897"/>
            <a:ext cx="5645935" cy="1703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457636"/>
            <a:ext cx="11152772" cy="5795595"/>
            <a:chOff x="842010" y="668060"/>
            <a:chExt cx="11152772" cy="579559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668060"/>
              <a:ext cx="914400" cy="914400"/>
              <a:chOff x="651510" y="25730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6645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5730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8446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Tìm số chia (theo mẫu).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7685770" y="1519867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24 :      = 6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24 : 6 = 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EC88A4-F723-171D-A334-0F8BE080F568}"/>
                </a:ext>
              </a:extLst>
            </p:cNvPr>
            <p:cNvSpPr txBox="1"/>
            <p:nvPr/>
          </p:nvSpPr>
          <p:spPr>
            <a:xfrm>
              <a:off x="7644997" y="3325305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40 :      = 5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40 : 5 = 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96302-D1F0-8DC9-6463-405D898006C2}"/>
                </a:ext>
              </a:extLst>
            </p:cNvPr>
            <p:cNvSpPr txBox="1"/>
            <p:nvPr/>
          </p:nvSpPr>
          <p:spPr>
            <a:xfrm>
              <a:off x="7644997" y="5109438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28 :      = 4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28 : 4 =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E25F2A-3499-A565-8990-4F0BAAAA7718}"/>
              </a:ext>
            </a:extLst>
          </p:cNvPr>
          <p:cNvSpPr txBox="1"/>
          <p:nvPr/>
        </p:nvSpPr>
        <p:spPr>
          <a:xfrm>
            <a:off x="1323812" y="1991120"/>
            <a:ext cx="56459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Mẫu:      15 :        = 3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	      15 : 3 = 5.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52B16D-57CE-4EB1-FF3A-2F8FB84EFFF7}"/>
              </a:ext>
            </a:extLst>
          </p:cNvPr>
          <p:cNvSpPr/>
          <p:nvPr/>
        </p:nvSpPr>
        <p:spPr>
          <a:xfrm>
            <a:off x="3827488" y="214629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208E8-961C-BD0C-A5B9-47E3A96473D9}"/>
              </a:ext>
            </a:extLst>
          </p:cNvPr>
          <p:cNvSpPr/>
          <p:nvPr/>
        </p:nvSpPr>
        <p:spPr>
          <a:xfrm>
            <a:off x="8932422" y="31530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C026CE-3B86-A2F5-B7D3-0C20CBC697F1}"/>
              </a:ext>
            </a:extLst>
          </p:cNvPr>
          <p:cNvSpPr/>
          <p:nvPr/>
        </p:nvSpPr>
        <p:spPr>
          <a:xfrm>
            <a:off x="8961331" y="134038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5D1549-45D6-48A7-4210-A0830D368F59}"/>
              </a:ext>
            </a:extLst>
          </p:cNvPr>
          <p:cNvSpPr/>
          <p:nvPr/>
        </p:nvSpPr>
        <p:spPr>
          <a:xfrm>
            <a:off x="8977265" y="49568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C78571-EFCE-02BA-6C7E-494EB1153D32}"/>
              </a:ext>
            </a:extLst>
          </p:cNvPr>
          <p:cNvSpPr/>
          <p:nvPr/>
        </p:nvSpPr>
        <p:spPr>
          <a:xfrm>
            <a:off x="2769264" y="2969142"/>
            <a:ext cx="2430566" cy="458252"/>
          </a:xfrm>
          <a:prstGeom prst="rect">
            <a:avLst/>
          </a:prstGeom>
          <a:solidFill>
            <a:srgbClr val="DB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608A4-1EBE-7D86-4327-874BB126B3B5}"/>
              </a:ext>
            </a:extLst>
          </p:cNvPr>
          <p:cNvSpPr/>
          <p:nvPr/>
        </p:nvSpPr>
        <p:spPr>
          <a:xfrm>
            <a:off x="7803402" y="2074113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E8C0AC-044E-A42F-9A47-35DCCB45D0F4}"/>
              </a:ext>
            </a:extLst>
          </p:cNvPr>
          <p:cNvSpPr/>
          <p:nvPr/>
        </p:nvSpPr>
        <p:spPr>
          <a:xfrm>
            <a:off x="7746048" y="3923809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66E729-1798-E40B-9CF6-9D14BB3C302D}"/>
              </a:ext>
            </a:extLst>
          </p:cNvPr>
          <p:cNvSpPr/>
          <p:nvPr/>
        </p:nvSpPr>
        <p:spPr>
          <a:xfrm>
            <a:off x="7746048" y="5721034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1249" y="304752"/>
            <a:ext cx="11761087" cy="914400"/>
            <a:chOff x="842010" y="518160"/>
            <a:chExt cx="11751556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09" y="694789"/>
              <a:ext cx="10837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599798F-A7FD-9188-CBC1-953D921C5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14043"/>
              </p:ext>
            </p:extLst>
          </p:nvPr>
        </p:nvGraphicFramePr>
        <p:xfrm>
          <a:off x="1109260" y="1882257"/>
          <a:ext cx="9672316" cy="255373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08441">
                  <a:extLst>
                    <a:ext uri="{9D8B030D-6E8A-4147-A177-3AD203B41FA5}">
                      <a16:colId xmlns:a16="http://schemas.microsoft.com/office/drawing/2014/main" val="3270756963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3257453984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2820888674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476610682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2330617757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1609391731"/>
                    </a:ext>
                  </a:extLst>
                </a:gridCol>
              </a:tblGrid>
              <a:tr h="85124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701908"/>
                  </a:ext>
                </a:extLst>
              </a:tr>
              <a:tr h="85124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2058"/>
                  </a:ext>
                </a:extLst>
              </a:tr>
              <a:tr h="85124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655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413AFA-4929-ACAB-06F1-DAF0B2D90FB6}"/>
              </a:ext>
            </a:extLst>
          </p:cNvPr>
          <p:cNvSpPr txBox="1"/>
          <p:nvPr/>
        </p:nvSpPr>
        <p:spPr>
          <a:xfrm>
            <a:off x="5218620" y="1929798"/>
            <a:ext cx="944237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B0FB9-D311-AE3A-7B5D-C99BB3D24085}"/>
              </a:ext>
            </a:extLst>
          </p:cNvPr>
          <p:cNvSpPr txBox="1"/>
          <p:nvPr/>
        </p:nvSpPr>
        <p:spPr>
          <a:xfrm>
            <a:off x="9693956" y="2784774"/>
            <a:ext cx="709419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DCBE2-7AB2-8C6C-AF72-E2C133FDA4AE}"/>
              </a:ext>
            </a:extLst>
          </p:cNvPr>
          <p:cNvSpPr txBox="1"/>
          <p:nvPr/>
        </p:nvSpPr>
        <p:spPr>
          <a:xfrm>
            <a:off x="6790257" y="2775684"/>
            <a:ext cx="780361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A6F62-395A-E8D9-6A55-1C5D34060B03}"/>
              </a:ext>
            </a:extLst>
          </p:cNvPr>
          <p:cNvSpPr txBox="1"/>
          <p:nvPr/>
        </p:nvSpPr>
        <p:spPr>
          <a:xfrm>
            <a:off x="8172214" y="1929798"/>
            <a:ext cx="944237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3720633"/>
            <a:chOff x="842010" y="518160"/>
            <a:chExt cx="11152772" cy="372063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1037649" y="181595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5DBEBB-7749-2D64-A5F7-A8F457EAE7D8}"/>
                </a:ext>
              </a:extLst>
            </p:cNvPr>
            <p:cNvSpPr txBox="1"/>
            <p:nvPr/>
          </p:nvSpPr>
          <p:spPr>
            <a:xfrm>
              <a:off x="6695634" y="175040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BFEE22-A61D-4334-672C-8DD9A62303CF}"/>
                </a:ext>
              </a:extLst>
            </p:cNvPr>
            <p:cNvSpPr txBox="1"/>
            <p:nvPr/>
          </p:nvSpPr>
          <p:spPr>
            <a:xfrm>
              <a:off x="1081894" y="359246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DD950C-68FD-000C-37C1-FD0E569E4ADB}"/>
                </a:ext>
              </a:extLst>
            </p:cNvPr>
            <p:cNvSpPr txBox="1"/>
            <p:nvPr/>
          </p:nvSpPr>
          <p:spPr>
            <a:xfrm>
              <a:off x="6739879" y="352691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d)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E2CA29-DEF4-7228-661A-83B639711A16}"/>
              </a:ext>
            </a:extLst>
          </p:cNvPr>
          <p:cNvSpPr/>
          <p:nvPr/>
        </p:nvSpPr>
        <p:spPr>
          <a:xfrm>
            <a:off x="1660041" y="1587560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438078-3752-836F-D8CC-B814F81648DE}"/>
              </a:ext>
            </a:extLst>
          </p:cNvPr>
          <p:cNvCxnSpPr/>
          <p:nvPr/>
        </p:nvCxnSpPr>
        <p:spPr>
          <a:xfrm>
            <a:off x="2574440" y="2062499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F3C9378-FFEF-3981-26D6-949FFD35521F}"/>
              </a:ext>
            </a:extLst>
          </p:cNvPr>
          <p:cNvSpPr txBox="1"/>
          <p:nvPr/>
        </p:nvSpPr>
        <p:spPr>
          <a:xfrm>
            <a:off x="2921858" y="1495007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x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AF6685-7888-55C2-02E3-B8ECB8B85D51}"/>
              </a:ext>
            </a:extLst>
          </p:cNvPr>
          <p:cNvSpPr/>
          <p:nvPr/>
        </p:nvSpPr>
        <p:spPr>
          <a:xfrm>
            <a:off x="4017082" y="1495007"/>
            <a:ext cx="1072153" cy="107215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AB424-D49D-E823-2740-BFB05EF00B08}"/>
              </a:ext>
            </a:extLst>
          </p:cNvPr>
          <p:cNvSpPr txBox="1"/>
          <p:nvPr/>
        </p:nvSpPr>
        <p:spPr>
          <a:xfrm>
            <a:off x="1682632" y="1685563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CBFE2F-B8B0-213B-36F6-6F4F84C6EA97}"/>
              </a:ext>
            </a:extLst>
          </p:cNvPr>
          <p:cNvSpPr/>
          <p:nvPr/>
        </p:nvSpPr>
        <p:spPr>
          <a:xfrm>
            <a:off x="7262956" y="1560909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02D86D-7F1A-F594-3CC6-3A6A8527945D}"/>
              </a:ext>
            </a:extLst>
          </p:cNvPr>
          <p:cNvCxnSpPr/>
          <p:nvPr/>
        </p:nvCxnSpPr>
        <p:spPr>
          <a:xfrm>
            <a:off x="8177355" y="2035848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7ACC87-B422-9F75-7937-24526FC7713B}"/>
              </a:ext>
            </a:extLst>
          </p:cNvPr>
          <p:cNvSpPr txBox="1"/>
          <p:nvPr/>
        </p:nvSpPr>
        <p:spPr>
          <a:xfrm>
            <a:off x="8524773" y="1468356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: 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83CD1E-02D1-B849-DEAA-2B39294A19F7}"/>
              </a:ext>
            </a:extLst>
          </p:cNvPr>
          <p:cNvSpPr/>
          <p:nvPr/>
        </p:nvSpPr>
        <p:spPr>
          <a:xfrm>
            <a:off x="9627372" y="1482032"/>
            <a:ext cx="1072153" cy="107215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B5C1E-224E-DA87-D8D5-A02CEA399100}"/>
              </a:ext>
            </a:extLst>
          </p:cNvPr>
          <p:cNvSpPr txBox="1"/>
          <p:nvPr/>
        </p:nvSpPr>
        <p:spPr>
          <a:xfrm>
            <a:off x="7232065" y="1652409"/>
            <a:ext cx="94423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E0795-2BED-F334-B211-B11FE9B3F91B}"/>
              </a:ext>
            </a:extLst>
          </p:cNvPr>
          <p:cNvSpPr/>
          <p:nvPr/>
        </p:nvSpPr>
        <p:spPr>
          <a:xfrm>
            <a:off x="7262956" y="3386531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5AF0A5-FDDF-6F96-ED2D-46731EC4EC9F}"/>
              </a:ext>
            </a:extLst>
          </p:cNvPr>
          <p:cNvCxnSpPr/>
          <p:nvPr/>
        </p:nvCxnSpPr>
        <p:spPr>
          <a:xfrm>
            <a:off x="8177355" y="3861470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B99E66F-F709-2BDC-B9B4-1C57A01F3AFF}"/>
              </a:ext>
            </a:extLst>
          </p:cNvPr>
          <p:cNvSpPr txBox="1"/>
          <p:nvPr/>
        </p:nvSpPr>
        <p:spPr>
          <a:xfrm>
            <a:off x="8524773" y="3293978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x 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9FD54B-C123-247E-9BA6-25359538B767}"/>
              </a:ext>
            </a:extLst>
          </p:cNvPr>
          <p:cNvSpPr/>
          <p:nvPr/>
        </p:nvSpPr>
        <p:spPr>
          <a:xfrm>
            <a:off x="9597875" y="3337068"/>
            <a:ext cx="1072153" cy="1072153"/>
          </a:xfrm>
          <a:prstGeom prst="ellipse">
            <a:avLst/>
          </a:prstGeom>
          <a:solidFill>
            <a:srgbClr val="C5EB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2253E-EFBE-53A1-069F-5ACB2436A366}"/>
              </a:ext>
            </a:extLst>
          </p:cNvPr>
          <p:cNvSpPr txBox="1"/>
          <p:nvPr/>
        </p:nvSpPr>
        <p:spPr>
          <a:xfrm>
            <a:off x="7290957" y="3490474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766859-E6FA-BBED-C525-5D8C69C928F8}"/>
              </a:ext>
            </a:extLst>
          </p:cNvPr>
          <p:cNvSpPr/>
          <p:nvPr/>
        </p:nvSpPr>
        <p:spPr>
          <a:xfrm>
            <a:off x="1637293" y="3348221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28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6B6E0B-5630-6E1E-DFED-0133747A69D8}"/>
              </a:ext>
            </a:extLst>
          </p:cNvPr>
          <p:cNvCxnSpPr/>
          <p:nvPr/>
        </p:nvCxnSpPr>
        <p:spPr>
          <a:xfrm>
            <a:off x="2551692" y="3823160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568420-D314-5BA1-B852-82577230062C}"/>
              </a:ext>
            </a:extLst>
          </p:cNvPr>
          <p:cNvSpPr txBox="1"/>
          <p:nvPr/>
        </p:nvSpPr>
        <p:spPr>
          <a:xfrm>
            <a:off x="2899110" y="3255668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: 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41DACE-1010-8C98-487C-C756CC8DBC97}"/>
              </a:ext>
            </a:extLst>
          </p:cNvPr>
          <p:cNvSpPr/>
          <p:nvPr/>
        </p:nvSpPr>
        <p:spPr>
          <a:xfrm>
            <a:off x="4000213" y="3287083"/>
            <a:ext cx="1072153" cy="10721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DD9C24-EC37-524F-0809-602706B22059}"/>
              </a:ext>
            </a:extLst>
          </p:cNvPr>
          <p:cNvSpPr txBox="1"/>
          <p:nvPr/>
        </p:nvSpPr>
        <p:spPr>
          <a:xfrm>
            <a:off x="1627170" y="3451478"/>
            <a:ext cx="94423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8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302985" cy="2361843"/>
            <a:chOff x="842010" y="518160"/>
            <a:chExt cx="11302985" cy="236184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2" y="756345"/>
              <a:ext cx="10483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/>
                <a:t>Có 35 quả cam xếp vào các đĩa, mỗi đĩa 5 quả. Hỏi xếp được mấy đĩa cam như vậy?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076069" y="1102613"/>
            <a:ext cx="10234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91DEE6-9931-129B-56F1-D93620395CEC}"/>
              </a:ext>
            </a:extLst>
          </p:cNvPr>
          <p:cNvCxnSpPr>
            <a:cxnSpLocks/>
          </p:cNvCxnSpPr>
          <p:nvPr/>
        </p:nvCxnSpPr>
        <p:spPr>
          <a:xfrm>
            <a:off x="969438" y="2469687"/>
            <a:ext cx="101253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0C2C6E-C869-FFFB-D82A-B0C265A29174}"/>
              </a:ext>
            </a:extLst>
          </p:cNvPr>
          <p:cNvSpPr txBox="1"/>
          <p:nvPr/>
        </p:nvSpPr>
        <p:spPr>
          <a:xfrm>
            <a:off x="1033920" y="2981722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Tóm tắt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8FB76-E230-E614-0D51-FDC715BA9FB1}"/>
              </a:ext>
            </a:extLst>
          </p:cNvPr>
          <p:cNvSpPr txBox="1"/>
          <p:nvPr/>
        </p:nvSpPr>
        <p:spPr>
          <a:xfrm>
            <a:off x="1033920" y="376008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5 quả: 1 đĩa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01FAE-DC1D-B870-8241-7828361A11F0}"/>
              </a:ext>
            </a:extLst>
          </p:cNvPr>
          <p:cNvSpPr txBox="1"/>
          <p:nvPr/>
        </p:nvSpPr>
        <p:spPr>
          <a:xfrm>
            <a:off x="1033920" y="453844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35 quả: … đĩa cam?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70E8D7-4668-F60E-BBF7-1F1B13555474}"/>
              </a:ext>
            </a:extLst>
          </p:cNvPr>
          <p:cNvCxnSpPr>
            <a:cxnSpLocks/>
          </p:cNvCxnSpPr>
          <p:nvPr/>
        </p:nvCxnSpPr>
        <p:spPr>
          <a:xfrm>
            <a:off x="2910840" y="1765671"/>
            <a:ext cx="839935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C79319-675D-80E0-BDA8-396DBC7E9F76}"/>
              </a:ext>
            </a:extLst>
          </p:cNvPr>
          <p:cNvCxnSpPr>
            <a:cxnSpLocks/>
          </p:cNvCxnSpPr>
          <p:nvPr/>
        </p:nvCxnSpPr>
        <p:spPr>
          <a:xfrm>
            <a:off x="1076069" y="1765671"/>
            <a:ext cx="1423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2BE8E6E-214F-AD55-E360-897077766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245" t="54842" r="29200" b="26598"/>
          <a:stretch/>
        </p:blipFill>
        <p:spPr>
          <a:xfrm>
            <a:off x="5760720" y="2428729"/>
            <a:ext cx="6061186" cy="280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55055"/>
              </p:ext>
            </p:extLst>
          </p:nvPr>
        </p:nvGraphicFramePr>
        <p:xfrm>
          <a:off x="0" y="0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3289286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9289566" y="4000881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3280262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146" y="4220310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Xếp đư</a:t>
            </a:r>
            <a:r>
              <a:rPr lang="el-GR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ϑ </a:t>
            </a: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 đĩa cam là: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04688" y="5161118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35 : 5 = 7 (đĩa)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7687" y="6101798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7 đĩa.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EDADF-3501-548F-80DB-EB73880FCF8A}"/>
              </a:ext>
            </a:extLst>
          </p:cNvPr>
          <p:cNvSpPr txBox="1"/>
          <p:nvPr/>
        </p:nvSpPr>
        <p:spPr>
          <a:xfrm>
            <a:off x="3707687" y="1391655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1CE41-5B83-E0C0-396B-32E8A5DC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711" y="4163151"/>
            <a:ext cx="3294936" cy="1742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0D53A-AB67-0599-8723-45AEEF4E1437}"/>
              </a:ext>
            </a:extLst>
          </p:cNvPr>
          <p:cNvSpPr txBox="1"/>
          <p:nvPr/>
        </p:nvSpPr>
        <p:spPr>
          <a:xfrm>
            <a:off x="1880634" y="2338904"/>
            <a:ext cx="102354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ân,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(Ǉ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3)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47019-A06D-B339-5DC3-D15BF1C9C692}"/>
              </a:ext>
            </a:extLst>
          </p:cNvPr>
          <p:cNvSpPr txBox="1"/>
          <p:nvPr/>
        </p:nvSpPr>
        <p:spPr>
          <a:xfrm>
            <a:off x="1147918" y="1720840"/>
            <a:ext cx="9866002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200"/>
              <a:t>Muốn tìm một thừa số, ta lấy tích chia cho thừa số kia.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1EF36-592F-CAB3-103D-F08B989F463C}"/>
              </a:ext>
            </a:extLst>
          </p:cNvPr>
          <p:cNvSpPr/>
          <p:nvPr/>
        </p:nvSpPr>
        <p:spPr>
          <a:xfrm>
            <a:off x="4630994" y="2934929"/>
            <a:ext cx="1696064" cy="988142"/>
          </a:xfrm>
          <a:prstGeom prst="rect">
            <a:avLst/>
          </a:prstGeom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20EE3-7A26-1CFB-4A66-343E845F63A7}"/>
              </a:ext>
            </a:extLst>
          </p:cNvPr>
          <p:cNvSpPr/>
          <p:nvPr/>
        </p:nvSpPr>
        <p:spPr>
          <a:xfrm>
            <a:off x="6974424" y="2934929"/>
            <a:ext cx="4039495" cy="988142"/>
          </a:xfrm>
          <a:prstGeom prst="rect">
            <a:avLst/>
          </a:prstGeom>
          <a:solidFill>
            <a:schemeClr val="accent2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A0913-F976-E58C-EEAC-4680AE3E970C}"/>
              </a:ext>
            </a:extLst>
          </p:cNvPr>
          <p:cNvSpPr/>
          <p:nvPr/>
        </p:nvSpPr>
        <p:spPr>
          <a:xfrm>
            <a:off x="1030824" y="4050793"/>
            <a:ext cx="4691550" cy="988142"/>
          </a:xfrm>
          <a:prstGeom prst="rect">
            <a:avLst/>
          </a:prstGeom>
          <a:solidFill>
            <a:srgbClr val="FFC000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67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CHỦ ĐỀ 2:</a:t>
            </a:r>
          </a:p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BẢNG NHÂN, BẢNG CHIA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13: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TÌM THÀNH PHẦN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TRONG PHÉP NHÂN, PHÉP CHIA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91675" y="5300663"/>
            <a:ext cx="2570163" cy="763587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08E58B-6B56-50A3-6BA3-B7E5E52E6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724" t="70838" r="48709" b="14087"/>
          <a:stretch/>
        </p:blipFill>
        <p:spPr>
          <a:xfrm>
            <a:off x="691450" y="4581074"/>
            <a:ext cx="4671067" cy="1754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D24CF-8E0A-AD68-35D0-EF11BE1C6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724" t="45617" r="48709" b="30612"/>
          <a:stretch/>
        </p:blipFill>
        <p:spPr>
          <a:xfrm>
            <a:off x="691450" y="2081634"/>
            <a:ext cx="4671067" cy="2766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2987596" y="87034"/>
            <a:ext cx="587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Tìm thừa số trong một tích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A698D-34EE-2464-5B55-EA98189EC2E4}"/>
              </a:ext>
            </a:extLst>
          </p:cNvPr>
          <p:cNvSpPr txBox="1"/>
          <p:nvPr/>
        </p:nvSpPr>
        <p:spPr>
          <a:xfrm>
            <a:off x="691450" y="487138"/>
            <a:ext cx="10467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a) Tìm số bị chia</a:t>
            </a:r>
          </a:p>
          <a:p>
            <a:pPr algn="just"/>
            <a:r>
              <a:rPr lang="en-US" sz="2800"/>
              <a:t>Mai mua về một số bông hoa rồi cắm hết vào 3 lọ, mỗi lọ có 5 bông. Hỏi Mai đã mua về bao nhiêu bông hoa?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F37D7C-BDB3-1EE4-7EE2-F4AB6FA6ED78}"/>
              </a:ext>
            </a:extLst>
          </p:cNvPr>
          <p:cNvSpPr/>
          <p:nvPr/>
        </p:nvSpPr>
        <p:spPr>
          <a:xfrm>
            <a:off x="1359730" y="4755729"/>
            <a:ext cx="584617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EDAED-6407-A6EA-CD1E-762FAE97BD4E}"/>
              </a:ext>
            </a:extLst>
          </p:cNvPr>
          <p:cNvSpPr/>
          <p:nvPr/>
        </p:nvSpPr>
        <p:spPr>
          <a:xfrm>
            <a:off x="2795276" y="4756587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1450AD-2D92-E679-E976-9A07D28BD406}"/>
              </a:ext>
            </a:extLst>
          </p:cNvPr>
          <p:cNvSpPr/>
          <p:nvPr/>
        </p:nvSpPr>
        <p:spPr>
          <a:xfrm>
            <a:off x="4174430" y="4771934"/>
            <a:ext cx="584617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319CD0-E0BC-8F55-6822-C53F40345FC8}"/>
              </a:ext>
            </a:extLst>
          </p:cNvPr>
          <p:cNvSpPr/>
          <p:nvPr/>
        </p:nvSpPr>
        <p:spPr>
          <a:xfrm>
            <a:off x="2062614" y="4709494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EB066D-553B-60DC-FB8C-382AA20A5D00}"/>
              </a:ext>
            </a:extLst>
          </p:cNvPr>
          <p:cNvSpPr/>
          <p:nvPr/>
        </p:nvSpPr>
        <p:spPr>
          <a:xfrm>
            <a:off x="3466039" y="4768710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4992C-1CBF-8F09-A066-BFB33CB19D99}"/>
              </a:ext>
            </a:extLst>
          </p:cNvPr>
          <p:cNvSpPr/>
          <p:nvPr/>
        </p:nvSpPr>
        <p:spPr>
          <a:xfrm>
            <a:off x="752050" y="4730627"/>
            <a:ext cx="4671068" cy="64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1898E-D231-2D68-D148-32689C73BAB4}"/>
              </a:ext>
            </a:extLst>
          </p:cNvPr>
          <p:cNvSpPr/>
          <p:nvPr/>
        </p:nvSpPr>
        <p:spPr>
          <a:xfrm>
            <a:off x="691451" y="5369842"/>
            <a:ext cx="4631680" cy="119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4BC1C-C896-71D9-8567-AD10344A6AC7}"/>
              </a:ext>
            </a:extLst>
          </p:cNvPr>
          <p:cNvSpPr txBox="1"/>
          <p:nvPr/>
        </p:nvSpPr>
        <p:spPr>
          <a:xfrm>
            <a:off x="5973097" y="2051984"/>
            <a:ext cx="5867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/>
              <a:t>Số bông hoa cả 3 lọ bằng số bông hoa 1 lọ nhân với 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38F46F-6FFE-712A-7D2D-9BE39DE70B13}"/>
              </a:ext>
            </a:extLst>
          </p:cNvPr>
          <p:cNvSpPr txBox="1"/>
          <p:nvPr/>
        </p:nvSpPr>
        <p:spPr>
          <a:xfrm>
            <a:off x="5973097" y="3241472"/>
            <a:ext cx="5867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/>
              <a:t>Số bông hoa cả 3 lọ là:</a:t>
            </a:r>
          </a:p>
          <a:p>
            <a:pPr algn="ctr"/>
            <a:r>
              <a:rPr lang="en-US" sz="3200"/>
              <a:t>5 x 3 = 15 (bông)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F0D74-EFF3-0138-0483-890AF3DC368E}"/>
              </a:ext>
            </a:extLst>
          </p:cNvPr>
          <p:cNvSpPr txBox="1"/>
          <p:nvPr/>
        </p:nvSpPr>
        <p:spPr>
          <a:xfrm>
            <a:off x="6194683" y="4858072"/>
            <a:ext cx="564593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Muốn tìm số bị chia, ta lấy thương nhân với số chia.</a:t>
            </a:r>
          </a:p>
        </p:txBody>
      </p:sp>
    </p:spTree>
    <p:extLst>
      <p:ext uri="{BB962C8B-B14F-4D97-AF65-F5344CB8AC3E}">
        <p14:creationId xmlns:p14="http://schemas.microsoft.com/office/powerpoint/2010/main" val="17513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DF5C7B-2FAA-8512-62CB-333C6958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008" t="59544" r="49234" b="31273"/>
          <a:stretch/>
        </p:blipFill>
        <p:spPr>
          <a:xfrm>
            <a:off x="724818" y="5507297"/>
            <a:ext cx="4525555" cy="1073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D24CF-8E0A-AD68-35D0-EF11BE1C6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724" t="45617" r="48709" b="30612"/>
          <a:stretch/>
        </p:blipFill>
        <p:spPr>
          <a:xfrm>
            <a:off x="691450" y="2081634"/>
            <a:ext cx="4671067" cy="2766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2987596" y="87034"/>
            <a:ext cx="587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Tìm thừa số trong một tích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A698D-34EE-2464-5B55-EA98189EC2E4}"/>
              </a:ext>
            </a:extLst>
          </p:cNvPr>
          <p:cNvSpPr txBox="1"/>
          <p:nvPr/>
        </p:nvSpPr>
        <p:spPr>
          <a:xfrm>
            <a:off x="691450" y="487138"/>
            <a:ext cx="10467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b) Tìm số chia</a:t>
            </a:r>
          </a:p>
          <a:p>
            <a:pPr algn="just"/>
            <a:r>
              <a:rPr lang="en-US" sz="2800"/>
              <a:t>Việt cắm 15 bông hoa vào các lọ, mỗi lọ 5 bông. Hỏi Việt đã mua về bao nhiêu bông?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F37D7C-BDB3-1EE4-7EE2-F4AB6FA6ED78}"/>
              </a:ext>
            </a:extLst>
          </p:cNvPr>
          <p:cNvSpPr/>
          <p:nvPr/>
        </p:nvSpPr>
        <p:spPr>
          <a:xfrm>
            <a:off x="1251072" y="4755729"/>
            <a:ext cx="693275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15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EDAED-6407-A6EA-CD1E-762FAE97BD4E}"/>
              </a:ext>
            </a:extLst>
          </p:cNvPr>
          <p:cNvSpPr/>
          <p:nvPr/>
        </p:nvSpPr>
        <p:spPr>
          <a:xfrm>
            <a:off x="2795276" y="4756587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1450AD-2D92-E679-E976-9A07D28BD406}"/>
              </a:ext>
            </a:extLst>
          </p:cNvPr>
          <p:cNvSpPr/>
          <p:nvPr/>
        </p:nvSpPr>
        <p:spPr>
          <a:xfrm>
            <a:off x="4174430" y="4771934"/>
            <a:ext cx="584617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319CD0-E0BC-8F55-6822-C53F40345FC8}"/>
              </a:ext>
            </a:extLst>
          </p:cNvPr>
          <p:cNvSpPr/>
          <p:nvPr/>
        </p:nvSpPr>
        <p:spPr>
          <a:xfrm>
            <a:off x="2062614" y="4709494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EB066D-553B-60DC-FB8C-382AA20A5D00}"/>
              </a:ext>
            </a:extLst>
          </p:cNvPr>
          <p:cNvSpPr/>
          <p:nvPr/>
        </p:nvSpPr>
        <p:spPr>
          <a:xfrm>
            <a:off x="3466039" y="4768710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4992C-1CBF-8F09-A066-BFB33CB19D99}"/>
              </a:ext>
            </a:extLst>
          </p:cNvPr>
          <p:cNvSpPr/>
          <p:nvPr/>
        </p:nvSpPr>
        <p:spPr>
          <a:xfrm>
            <a:off x="766571" y="4724242"/>
            <a:ext cx="4671068" cy="64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1898E-D231-2D68-D148-32689C73BAB4}"/>
              </a:ext>
            </a:extLst>
          </p:cNvPr>
          <p:cNvSpPr/>
          <p:nvPr/>
        </p:nvSpPr>
        <p:spPr>
          <a:xfrm>
            <a:off x="711143" y="5362652"/>
            <a:ext cx="4631680" cy="119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38F46F-6FFE-712A-7D2D-9BE39DE70B13}"/>
              </a:ext>
            </a:extLst>
          </p:cNvPr>
          <p:cNvSpPr txBox="1"/>
          <p:nvPr/>
        </p:nvSpPr>
        <p:spPr>
          <a:xfrm>
            <a:off x="6174059" y="2387551"/>
            <a:ext cx="4852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/>
              <a:t>Số lọ hoa cắm được là:</a:t>
            </a:r>
          </a:p>
          <a:p>
            <a:pPr algn="ctr"/>
            <a:r>
              <a:rPr lang="en-US" sz="3200"/>
              <a:t>15 : 5 = 3 (lọ)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F0D74-EFF3-0138-0483-890AF3DC368E}"/>
              </a:ext>
            </a:extLst>
          </p:cNvPr>
          <p:cNvSpPr txBox="1"/>
          <p:nvPr/>
        </p:nvSpPr>
        <p:spPr>
          <a:xfrm>
            <a:off x="6039801" y="4306968"/>
            <a:ext cx="564593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Muốn tìm số chia, ta lấy số bị chia chia cho thương.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/>
      <p:bldP spid="23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1626</Words>
  <Application>Microsoft Office PowerPoint</Application>
  <PresentationFormat>Custom</PresentationFormat>
  <Paragraphs>217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HP001 4 hàng</vt:lpstr>
      <vt:lpstr>SVN-Billo</vt:lpstr>
      <vt:lpstr>Varela Round</vt:lpstr>
      <vt:lpstr>Itim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Trang 40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293</cp:revision>
  <dcterms:modified xsi:type="dcterms:W3CDTF">2022-08-03T08:55:53Z</dcterms:modified>
</cp:coreProperties>
</file>