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96" r:id="rId2"/>
    <p:sldMasterId id="2147483757" r:id="rId3"/>
  </p:sldMasterIdLst>
  <p:sldIdLst>
    <p:sldId id="302" r:id="rId4"/>
    <p:sldId id="283" r:id="rId5"/>
    <p:sldId id="289" r:id="rId6"/>
    <p:sldId id="288" r:id="rId7"/>
    <p:sldId id="284" r:id="rId8"/>
    <p:sldId id="312" r:id="rId9"/>
    <p:sldId id="285" r:id="rId10"/>
    <p:sldId id="267" r:id="rId11"/>
    <p:sldId id="268" r:id="rId12"/>
    <p:sldId id="270" r:id="rId13"/>
    <p:sldId id="286" r:id="rId14"/>
    <p:sldId id="272" r:id="rId15"/>
    <p:sldId id="298" r:id="rId16"/>
    <p:sldId id="307" r:id="rId17"/>
    <p:sldId id="308" r:id="rId18"/>
    <p:sldId id="309" r:id="rId19"/>
    <p:sldId id="310" r:id="rId20"/>
    <p:sldId id="292" r:id="rId21"/>
    <p:sldId id="293" r:id="rId22"/>
    <p:sldId id="311" r:id="rId23"/>
    <p:sldId id="313" r:id="rId24"/>
    <p:sldId id="295" r:id="rId25"/>
    <p:sldId id="297" r:id="rId26"/>
    <p:sldId id="314" r:id="rId27"/>
    <p:sldId id="290" r:id="rId28"/>
    <p:sldId id="315" r:id="rId29"/>
    <p:sldId id="301"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00FF"/>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8"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46120A16-4652-4514-8E69-53CBBC5CFA35}"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8662581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598B9CE8-6988-4520-AB5E-294D6336B3B5}"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8732908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65A3628E-4541-4187-9975-58261E79FB49}"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6582317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91961F2-DC12-44AF-B2A1-C8F249FC0E48}"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41011428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729A1A4-C4D7-4DA6-B43D-E437B9C6C7B5}"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41431462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917E5C3-3952-4574-9BF9-C071BD3F4EBA}"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40326494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US"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422C2-2999-4B29-9FEF-5C14587025CB}"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38593190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en-US"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C851F28-DB15-4F05-AD9F-B3921662B15A}"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23444446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endParaRPr lang="en-US"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F33511C0-3A21-4827-84ED-7C74703647FB}"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12891436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ECA4354D-4F3B-4366-B529-3DC6EE942A30}"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132849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09FA3E9-CAA5-48B8-AB0E-17783B2C3025}"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22939583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5005E600-5180-4B14-ACC9-6AA50488259E}"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2136419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00D4FB79-0206-45E5-9541-F7B7BE35B1AD}"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178388193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4C287DD-EF2C-4412-870D-FD4E27504266}"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25016226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A9CA3C1-1C90-4674-B08E-172F29740C11}" type="slidenum">
              <a:rPr lang="en-US" altLang="en-US" smtClean="0">
                <a:solidFill>
                  <a:prstClr val="black">
                    <a:tint val="75000"/>
                  </a:prstClr>
                </a:solidFill>
              </a:rPr>
              <a:pPr/>
              <a:t>‹#›</a:t>
            </a:fld>
            <a:endParaRPr lang="en-US" altLang="en-US">
              <a:solidFill>
                <a:prstClr val="black">
                  <a:tint val="75000"/>
                </a:prstClr>
              </a:solidFill>
            </a:endParaRPr>
          </a:p>
        </p:txBody>
      </p:sp>
    </p:spTree>
    <p:extLst>
      <p:ext uri="{BB962C8B-B14F-4D97-AF65-F5344CB8AC3E}">
        <p14:creationId xmlns:p14="http://schemas.microsoft.com/office/powerpoint/2010/main" val="329773261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748D8450-B539-40B1-B3CB-28184B761CBF}"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27254866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BE94C059-3A92-4C26-80A5-24F5EEE49B56}"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83207340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ACA437C0-4279-4C3E-8F68-D2655A37C33F}"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61463336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5FEF385C-A62E-471D-B468-4604E002EACA}"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41711740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5BDB190C-3474-4E85-8C9A-E284428ADE92}"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64888747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07991437-2F3A-48A4-AD77-080C4A8E35CA}"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99623033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7FB7D837-C190-47A8-99CC-FC0483529C45}"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0281686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B32874E3-2D72-4E59-9831-2155360C5B09}"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92367501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0B59F0BC-F62D-45FE-B5C6-3C4EB25A69DE}"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24788127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5AAC60FD-0468-40A6-8F52-9A239F7FB59A}"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1231739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62C9AE7D-C332-4EF1-9DFE-D9744B3A23BB}"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16082052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A448B4CD-CB95-4C4F-A068-1D49B1D0B65D}"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54649646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92100"/>
            <a:ext cx="10972800" cy="5727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p:txBody>
          <a:bodyPr/>
          <a:lstStyle>
            <a:lvl1pPr>
              <a:defRPr/>
            </a:lvl1pPr>
          </a:lstStyle>
          <a:p>
            <a:pPr>
              <a:defRPr/>
            </a:pPr>
            <a:endParaRPr lang="en-US">
              <a:solidFill>
                <a:prstClr val="black">
                  <a:tint val="75000"/>
                </a:prstClr>
              </a:solidFill>
            </a:endParaRPr>
          </a:p>
        </p:txBody>
      </p:sp>
      <p:sp>
        <p:nvSpPr>
          <p:cNvPr id="4" name="Rectangle 5"/>
          <p:cNvSpPr>
            <a:spLocks noGrp="1" noChangeArrowheads="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Rectangle 6"/>
          <p:cNvSpPr>
            <a:spLocks noGrp="1" noChangeArrowheads="1"/>
          </p:cNvSpPr>
          <p:nvPr>
            <p:ph type="sldNum" sz="quarter" idx="12"/>
          </p:nvPr>
        </p:nvSpPr>
        <p:spPr/>
        <p:txBody>
          <a:bodyPr/>
          <a:lstStyle>
            <a:lvl1pPr>
              <a:defRPr/>
            </a:lvl1pPr>
          </a:lstStyle>
          <a:p>
            <a:pPr>
              <a:defRPr/>
            </a:pPr>
            <a:fld id="{4A930DE9-964C-473A-A1FC-7BDA066B97B5}"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8548683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10AAD7D5-6F3D-4C00-BE61-3376E2A35CA8}"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5399167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fld id="{F7918525-E06F-4549-9FEE-19191ABAA071}"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4260323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fld id="{F6DD5E1F-F78A-4511-93B8-F5A955E8438B}"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944408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fld id="{A1EA213A-11A8-41A3-A7F7-6E3A5F4A54CC}"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7750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38FB58EE-AC8A-4889-AEB8-FDFF24708C11}"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1377241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E7676626-1519-4DCC-A9FA-3B2FFD8F9DD3}"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460913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theme" Target="../theme/theme3.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fontAlgn="base">
              <a:spcBef>
                <a:spcPct val="0"/>
              </a:spcBef>
              <a:spcAft>
                <a:spcPct val="0"/>
              </a:spcAft>
              <a:defRPr/>
            </a:pPr>
            <a:endParaRPr lang="en-US" altLang="en-US">
              <a:solidFill>
                <a:srgbClr val="000000"/>
              </a:solidFill>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fontAlgn="base">
              <a:spcBef>
                <a:spcPct val="0"/>
              </a:spcBef>
              <a:spcAft>
                <a:spcPct val="0"/>
              </a:spcAft>
              <a:defRPr/>
            </a:pPr>
            <a:endParaRPr lang="en-US" altLang="en-US">
              <a:solidFill>
                <a:srgbClr val="000000"/>
              </a:solidFill>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fontAlgn="base">
              <a:spcBef>
                <a:spcPct val="0"/>
              </a:spcBef>
              <a:spcAft>
                <a:spcPct val="0"/>
              </a:spcAft>
            </a:pPr>
            <a:fld id="{709F23D4-E1B9-477C-AE40-89140082DB95}" type="slidenum">
              <a:rPr lang="en-US" altLang="en-US">
                <a:solidFill>
                  <a:srgbClr val="000000"/>
                </a:solidFill>
              </a:rPr>
              <a:pPr fontAlgn="base">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7832599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base">
              <a:spcBef>
                <a:spcPct val="0"/>
              </a:spcBef>
              <a:spcAft>
                <a:spcPct val="0"/>
              </a:spcAft>
            </a:pPr>
            <a:endParaRPr lang="en-US" altLang="en-US">
              <a:solidFill>
                <a:prstClr val="black">
                  <a:tint val="75000"/>
                </a:prstClr>
              </a:solidFill>
              <a:latin typeface="Arial" panose="020B0604020202020204" pitchFamily="34" charset="0"/>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base">
              <a:spcBef>
                <a:spcPct val="0"/>
              </a:spcBef>
              <a:spcAft>
                <a:spcPct val="0"/>
              </a:spcAft>
            </a:pPr>
            <a:endParaRPr lang="en-US" altLang="en-US">
              <a:solidFill>
                <a:prstClr val="black">
                  <a:tint val="75000"/>
                </a:prstClr>
              </a:solidFill>
              <a:latin typeface="Arial" panose="020B0604020202020204" pitchFamily="34" charset="0"/>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base">
              <a:spcBef>
                <a:spcPct val="0"/>
              </a:spcBef>
              <a:spcAft>
                <a:spcPct val="0"/>
              </a:spcAft>
            </a:pPr>
            <a:fld id="{AC4415F8-91D5-4AC3-A1A2-C50CCF0FB5DF}" type="slidenum">
              <a:rPr lang="en-US" altLang="en-US" smtClean="0">
                <a:solidFill>
                  <a:prstClr val="black">
                    <a:tint val="75000"/>
                  </a:prstClr>
                </a:solidFill>
                <a:latin typeface="Arial" panose="020B0604020202020204" pitchFamily="34" charset="0"/>
              </a:rPr>
              <a:pPr fontAlgn="base">
                <a:spcBef>
                  <a:spcPct val="0"/>
                </a:spcBef>
                <a:spcAft>
                  <a:spcPct val="0"/>
                </a:spcAft>
              </a:pPr>
              <a:t>‹#›</a:t>
            </a:fld>
            <a:endParaRPr lang="en-US" altLang="en-US">
              <a:solidFill>
                <a:prstClr val="black">
                  <a:tint val="75000"/>
                </a:prstClr>
              </a:solidFill>
              <a:latin typeface="Arial" panose="020B0604020202020204" pitchFamily="34" charset="0"/>
            </a:endParaRPr>
          </a:p>
        </p:txBody>
      </p:sp>
    </p:spTree>
    <p:extLst>
      <p:ext uri="{BB962C8B-B14F-4D97-AF65-F5344CB8AC3E}">
        <p14:creationId xmlns:p14="http://schemas.microsoft.com/office/powerpoint/2010/main" val="84869359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eaLnBrk="0" fontAlgn="base" hangingPunct="0">
              <a:spcBef>
                <a:spcPct val="0"/>
              </a:spcBef>
              <a:spcAft>
                <a:spcPct val="0"/>
              </a:spcAft>
              <a:defRPr/>
            </a:pPr>
            <a:endParaRPr lang="en-US">
              <a:solidFill>
                <a:prstClr val="black">
                  <a:tint val="75000"/>
                </a:prstClr>
              </a:solidFill>
              <a:latin typeface=".VnTime" panose="020B7200000000000000" pitchFamily="34" charset="0"/>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eaLnBrk="0" fontAlgn="base" hangingPunct="0">
              <a:spcBef>
                <a:spcPct val="0"/>
              </a:spcBef>
              <a:spcAft>
                <a:spcPct val="0"/>
              </a:spcAft>
              <a:defRPr/>
            </a:pPr>
            <a:endParaRPr lang="en-US">
              <a:solidFill>
                <a:prstClr val="black">
                  <a:tint val="75000"/>
                </a:prstClr>
              </a:solidFill>
              <a:latin typeface=".VnTime" panose="020B7200000000000000" pitchFamily="34" charset="0"/>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smtClean="0">
                <a:solidFill>
                  <a:schemeClr val="tx1">
                    <a:tint val="75000"/>
                  </a:schemeClr>
                </a:solidFill>
              </a:defRPr>
            </a:lvl1pPr>
          </a:lstStyle>
          <a:p>
            <a:pPr eaLnBrk="0" fontAlgn="base" hangingPunct="0">
              <a:spcBef>
                <a:spcPct val="0"/>
              </a:spcBef>
              <a:spcAft>
                <a:spcPct val="0"/>
              </a:spcAft>
              <a:defRPr/>
            </a:pPr>
            <a:fld id="{5D9BDBCA-780E-4913-96DA-DCEED83311E4}" type="slidenum">
              <a:rPr lang="en-US">
                <a:solidFill>
                  <a:prstClr val="black">
                    <a:tint val="75000"/>
                  </a:prstClr>
                </a:solidFill>
                <a:latin typeface=".VnTime" panose="020B7200000000000000" pitchFamily="34" charset="0"/>
              </a:rPr>
              <a:pPr eaLnBrk="0" fontAlgn="base" hangingPunct="0">
                <a:spcBef>
                  <a:spcPct val="0"/>
                </a:spcBef>
                <a:spcAft>
                  <a:spcPct val="0"/>
                </a:spcAft>
                <a:defRPr/>
              </a:pPr>
              <a:t>‹#›</a:t>
            </a:fld>
            <a:endParaRPr lang="en-US">
              <a:solidFill>
                <a:prstClr val="black">
                  <a:tint val="75000"/>
                </a:prstClr>
              </a:solidFill>
              <a:latin typeface=".VnTime" panose="020B7200000000000000" pitchFamily="34" charset="0"/>
            </a:endParaRPr>
          </a:p>
        </p:txBody>
      </p:sp>
    </p:spTree>
    <p:extLst>
      <p:ext uri="{BB962C8B-B14F-4D97-AF65-F5344CB8AC3E}">
        <p14:creationId xmlns:p14="http://schemas.microsoft.com/office/powerpoint/2010/main" val="199147568"/>
      </p:ext>
    </p:extLst>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 id="2147483769" r:id="rId12"/>
  </p:sldLayoutIdLst>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slide" Target="slide3.xml"/><Relationship Id="rId1" Type="http://schemas.openxmlformats.org/officeDocument/2006/relationships/slideLayout" Target="../slideLayouts/slideLayout7.xml"/><Relationship Id="rId6" Type="http://schemas.openxmlformats.org/officeDocument/2006/relationships/slide" Target="slide18.xml"/><Relationship Id="rId5" Type="http://schemas.openxmlformats.org/officeDocument/2006/relationships/slide" Target="slide25.xml"/><Relationship Id="rId4" Type="http://schemas.openxmlformats.org/officeDocument/2006/relationships/slide" Target="slide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slide" Target="slide7.xml"/><Relationship Id="rId1" Type="http://schemas.openxmlformats.org/officeDocument/2006/relationships/slideLayout" Target="../slideLayouts/slideLayout7.xml"/><Relationship Id="rId5" Type="http://schemas.openxmlformats.org/officeDocument/2006/relationships/slide" Target="slide2.xml"/><Relationship Id="rId4" Type="http://schemas.openxmlformats.org/officeDocument/2006/relationships/slide" Target="slide9.xml"/></Relationships>
</file>

<file path=ppt/slides/_rels/slide6.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slide" Target="slide11.xml"/><Relationship Id="rId1" Type="http://schemas.openxmlformats.org/officeDocument/2006/relationships/slideLayout" Target="../slideLayouts/slideLayout7.xml"/><Relationship Id="rId4" Type="http://schemas.openxmlformats.org/officeDocument/2006/relationships/slide" Target="slide16.xml"/></Relationships>
</file>

<file path=ppt/slides/_rels/slide7.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161926" y="1955582"/>
            <a:ext cx="12030074" cy="3139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0"/>
              </a:spcBef>
              <a:spcAft>
                <a:spcPct val="0"/>
              </a:spcAft>
            </a:pPr>
            <a:r>
              <a:rPr lang="en-US" altLang="en-US" sz="5400" b="1" dirty="0" smtClean="0">
                <a:solidFill>
                  <a:srgbClr val="FF0000"/>
                </a:solidFill>
                <a:latin typeface="Times New Roman" panose="02020603050405020304" pitchFamily="18" charset="0"/>
                <a:cs typeface="Times New Roman" panose="02020603050405020304" pitchFamily="18" charset="0"/>
              </a:rPr>
              <a:t>PHẦN THUYẾT TRÌNH</a:t>
            </a:r>
            <a:endParaRPr lang="en-US" altLang="en-US" sz="5400" b="1" dirty="0">
              <a:solidFill>
                <a:srgbClr val="FF0000"/>
              </a:solidFill>
              <a:latin typeface="Times New Roman" panose="02020603050405020304" pitchFamily="18" charset="0"/>
              <a:cs typeface="Times New Roman" panose="02020603050405020304" pitchFamily="18" charset="0"/>
            </a:endParaRPr>
          </a:p>
          <a:p>
            <a:pPr algn="ctr"/>
            <a:r>
              <a:rPr lang="en-US" altLang="en-US" sz="3600" b="1" dirty="0">
                <a:solidFill>
                  <a:srgbClr val="0000FF"/>
                </a:solidFill>
                <a:latin typeface="Times New Roman" panose="02020603050405020304" pitchFamily="18" charset="0"/>
              </a:rPr>
              <a:t>BÁO CÁO BIỆN PHÁP </a:t>
            </a:r>
            <a:endParaRPr lang="en-US" altLang="en-US" sz="3600" b="1" dirty="0" smtClean="0">
              <a:solidFill>
                <a:srgbClr val="0000FF"/>
              </a:solidFill>
              <a:latin typeface="Times New Roman" panose="02020603050405020304" pitchFamily="18" charset="0"/>
            </a:endParaRPr>
          </a:p>
          <a:p>
            <a:pPr algn="ctr"/>
            <a:r>
              <a:rPr lang="en-US" altLang="en-US" sz="3600" b="1" dirty="0" smtClean="0">
                <a:solidFill>
                  <a:srgbClr val="0000FF"/>
                </a:solidFill>
                <a:latin typeface="Times New Roman" panose="02020603050405020304" pitchFamily="18" charset="0"/>
              </a:rPr>
              <a:t>PHÁT TRIỂN VÀ RÈN KĨ NĂNG ĐỌC CHO </a:t>
            </a:r>
          </a:p>
          <a:p>
            <a:pPr algn="ctr"/>
            <a:r>
              <a:rPr lang="en-US" altLang="en-US" sz="3600" b="1" dirty="0" smtClean="0">
                <a:solidFill>
                  <a:srgbClr val="0000FF"/>
                </a:solidFill>
                <a:latin typeface="Times New Roman" panose="02020603050405020304" pitchFamily="18" charset="0"/>
              </a:rPr>
              <a:t>HỌC SINH LỚP 5 THÔNG QUA PHƯƠNG PHÁP </a:t>
            </a:r>
          </a:p>
          <a:p>
            <a:pPr algn="ctr"/>
            <a:r>
              <a:rPr lang="en-US" altLang="en-US" sz="3600" b="1" dirty="0" smtClean="0">
                <a:solidFill>
                  <a:srgbClr val="0000FF"/>
                </a:solidFill>
                <a:latin typeface="Times New Roman" panose="02020603050405020304" pitchFamily="18" charset="0"/>
              </a:rPr>
              <a:t>LUYỆN ĐỌC THEO NHÓM.</a:t>
            </a:r>
            <a:endParaRPr lang="en-US" sz="3600" dirty="0">
              <a:solidFill>
                <a:srgbClr val="0000FF"/>
              </a:solidFill>
            </a:endParaRPr>
          </a:p>
        </p:txBody>
      </p:sp>
      <p:sp>
        <p:nvSpPr>
          <p:cNvPr id="3" name="TextBox 15"/>
          <p:cNvSpPr txBox="1">
            <a:spLocks noChangeArrowheads="1"/>
          </p:cNvSpPr>
          <p:nvPr/>
        </p:nvSpPr>
        <p:spPr bwMode="auto">
          <a:xfrm>
            <a:off x="2244681" y="5790976"/>
            <a:ext cx="8420100" cy="757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90000"/>
              </a:lnSpc>
            </a:pPr>
            <a:r>
              <a:rPr lang="en-US" altLang="en-US" sz="2400" b="1" i="1" dirty="0" err="1">
                <a:latin typeface="Times New Roman" panose="02020603050405020304" pitchFamily="18" charset="0"/>
              </a:rPr>
              <a:t>Người</a:t>
            </a:r>
            <a:r>
              <a:rPr lang="en-US" altLang="en-US" sz="2400" b="1" i="1" dirty="0">
                <a:latin typeface="Times New Roman" panose="02020603050405020304" pitchFamily="18" charset="0"/>
              </a:rPr>
              <a:t> </a:t>
            </a:r>
            <a:r>
              <a:rPr lang="en-US" altLang="en-US" sz="2400" b="1" i="1" dirty="0" err="1">
                <a:latin typeface="Times New Roman" panose="02020603050405020304" pitchFamily="18" charset="0"/>
              </a:rPr>
              <a:t>thực</a:t>
            </a:r>
            <a:r>
              <a:rPr lang="en-US" altLang="en-US" sz="2400" b="1" i="1" dirty="0">
                <a:latin typeface="Times New Roman" panose="02020603050405020304" pitchFamily="18" charset="0"/>
              </a:rPr>
              <a:t> </a:t>
            </a:r>
            <a:r>
              <a:rPr lang="en-US" altLang="en-US" sz="2400" b="1" i="1" dirty="0" err="1">
                <a:latin typeface="Times New Roman" panose="02020603050405020304" pitchFamily="18" charset="0"/>
              </a:rPr>
              <a:t>hiện</a:t>
            </a:r>
            <a:r>
              <a:rPr lang="en-US" altLang="en-US" sz="2400" b="1" i="1" dirty="0">
                <a:latin typeface="Times New Roman" panose="02020603050405020304" pitchFamily="18" charset="0"/>
              </a:rPr>
              <a:t>: </a:t>
            </a:r>
            <a:r>
              <a:rPr lang="en-US" altLang="en-US" sz="2400" b="1" i="1" dirty="0" err="1" smtClean="0">
                <a:latin typeface="Times New Roman" panose="02020603050405020304" pitchFamily="18" charset="0"/>
              </a:rPr>
              <a:t>Lương</a:t>
            </a:r>
            <a:r>
              <a:rPr lang="en-US" altLang="en-US" sz="2400" b="1" i="1" dirty="0" smtClean="0">
                <a:latin typeface="Times New Roman" panose="02020603050405020304" pitchFamily="18" charset="0"/>
              </a:rPr>
              <a:t> </a:t>
            </a:r>
            <a:r>
              <a:rPr lang="en-US" altLang="en-US" sz="2400" b="1" i="1" dirty="0" err="1" smtClean="0">
                <a:latin typeface="Times New Roman" panose="02020603050405020304" pitchFamily="18" charset="0"/>
              </a:rPr>
              <a:t>Văn</a:t>
            </a:r>
            <a:r>
              <a:rPr lang="en-US" altLang="en-US" sz="2400" b="1" i="1" dirty="0" smtClean="0">
                <a:latin typeface="Times New Roman" panose="02020603050405020304" pitchFamily="18" charset="0"/>
              </a:rPr>
              <a:t> </a:t>
            </a:r>
            <a:r>
              <a:rPr lang="en-US" altLang="en-US" sz="2400" b="1" i="1" dirty="0" err="1" smtClean="0">
                <a:latin typeface="Times New Roman" panose="02020603050405020304" pitchFamily="18" charset="0"/>
              </a:rPr>
              <a:t>Bình</a:t>
            </a:r>
            <a:endParaRPr lang="en-US" altLang="en-US" sz="2400" b="1" i="1" dirty="0">
              <a:latin typeface="Times New Roman" panose="02020603050405020304" pitchFamily="18" charset="0"/>
            </a:endParaRPr>
          </a:p>
          <a:p>
            <a:pPr algn="ctr">
              <a:lnSpc>
                <a:spcPct val="90000"/>
              </a:lnSpc>
            </a:pPr>
            <a:r>
              <a:rPr lang="en-US" altLang="en-US" sz="2400" b="1" i="1" dirty="0" err="1">
                <a:latin typeface="Times New Roman" panose="02020603050405020304" pitchFamily="18" charset="0"/>
              </a:rPr>
              <a:t>Trường</a:t>
            </a:r>
            <a:r>
              <a:rPr lang="en-US" altLang="en-US" sz="2400" b="1" i="1" dirty="0">
                <a:latin typeface="Times New Roman" panose="02020603050405020304" pitchFamily="18" charset="0"/>
              </a:rPr>
              <a:t> </a:t>
            </a:r>
            <a:r>
              <a:rPr lang="en-US" altLang="en-US" sz="2400" b="1" i="1" dirty="0" err="1" smtClean="0">
                <a:latin typeface="Times New Roman" panose="02020603050405020304" pitchFamily="18" charset="0"/>
              </a:rPr>
              <a:t>Tiểu</a:t>
            </a:r>
            <a:r>
              <a:rPr lang="en-US" altLang="en-US" sz="2400" b="1" i="1" dirty="0" smtClean="0">
                <a:latin typeface="Times New Roman" panose="02020603050405020304" pitchFamily="18" charset="0"/>
              </a:rPr>
              <a:t> </a:t>
            </a:r>
            <a:r>
              <a:rPr lang="en-US" altLang="en-US" sz="2400" b="1" i="1" dirty="0" err="1">
                <a:latin typeface="Times New Roman" panose="02020603050405020304" pitchFamily="18" charset="0"/>
              </a:rPr>
              <a:t>học</a:t>
            </a:r>
            <a:r>
              <a:rPr lang="en-US" altLang="en-US" sz="2400" b="1" i="1" dirty="0">
                <a:latin typeface="Times New Roman" panose="02020603050405020304" pitchFamily="18" charset="0"/>
              </a:rPr>
              <a:t> </a:t>
            </a:r>
            <a:r>
              <a:rPr lang="en-US" altLang="en-US" sz="2400" b="1" i="1" dirty="0" err="1">
                <a:latin typeface="Times New Roman" panose="02020603050405020304" pitchFamily="18" charset="0"/>
              </a:rPr>
              <a:t>Chiến</a:t>
            </a:r>
            <a:r>
              <a:rPr lang="en-US" altLang="en-US" sz="2400" b="1" i="1" dirty="0">
                <a:latin typeface="Times New Roman" panose="02020603050405020304" pitchFamily="18" charset="0"/>
              </a:rPr>
              <a:t> </a:t>
            </a:r>
            <a:r>
              <a:rPr lang="en-US" altLang="en-US" sz="2400" b="1" i="1" dirty="0" err="1">
                <a:latin typeface="Times New Roman" panose="02020603050405020304" pitchFamily="18" charset="0"/>
              </a:rPr>
              <a:t>Thắng</a:t>
            </a:r>
            <a:endParaRPr lang="en-US" altLang="en-US" sz="2400" b="1" i="1" dirty="0">
              <a:latin typeface="Times New Roman" panose="02020603050405020304" pitchFamily="18" charset="0"/>
            </a:endParaRPr>
          </a:p>
        </p:txBody>
      </p:sp>
      <p:sp>
        <p:nvSpPr>
          <p:cNvPr id="4" name="Text Box 14"/>
          <p:cNvSpPr txBox="1">
            <a:spLocks noChangeArrowheads="1"/>
          </p:cNvSpPr>
          <p:nvPr/>
        </p:nvSpPr>
        <p:spPr bwMode="auto">
          <a:xfrm>
            <a:off x="-19320" y="258423"/>
            <a:ext cx="1221132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fontAlgn="base" hangingPunct="1">
              <a:spcBef>
                <a:spcPct val="0"/>
              </a:spcBef>
              <a:spcAft>
                <a:spcPct val="0"/>
              </a:spcAft>
            </a:pPr>
            <a:r>
              <a:rPr lang="en-US" altLang="en-US" sz="3200" b="1" dirty="0">
                <a:solidFill>
                  <a:srgbClr val="0000FF"/>
                </a:solidFill>
                <a:latin typeface="Times New Roman" panose="02020603050405020304" pitchFamily="18" charset="0"/>
              </a:rPr>
              <a:t>CHÀO MỪNG </a:t>
            </a:r>
            <a:r>
              <a:rPr lang="en-US" altLang="en-US" sz="3200" b="1" dirty="0" smtClean="0">
                <a:solidFill>
                  <a:srgbClr val="0000FF"/>
                </a:solidFill>
                <a:latin typeface="Times New Roman" panose="02020603050405020304" pitchFamily="18" charset="0"/>
              </a:rPr>
              <a:t>BAN GIÁM KHẢO, THẦY </a:t>
            </a:r>
            <a:r>
              <a:rPr lang="en-US" altLang="en-US" sz="3200" b="1" dirty="0">
                <a:solidFill>
                  <a:srgbClr val="0000FF"/>
                </a:solidFill>
                <a:latin typeface="Times New Roman" panose="02020603050405020304" pitchFamily="18" charset="0"/>
              </a:rPr>
              <a:t>CÔ GIÁO </a:t>
            </a:r>
            <a:br>
              <a:rPr lang="en-US" altLang="en-US" sz="3200" b="1" dirty="0">
                <a:solidFill>
                  <a:srgbClr val="0000FF"/>
                </a:solidFill>
                <a:latin typeface="Times New Roman" panose="02020603050405020304" pitchFamily="18" charset="0"/>
              </a:rPr>
            </a:br>
            <a:r>
              <a:rPr lang="en-US" altLang="en-US" sz="3200" b="1" dirty="0">
                <a:solidFill>
                  <a:srgbClr val="0000FF"/>
                </a:solidFill>
                <a:latin typeface="Times New Roman" panose="02020603050405020304" pitchFamily="18" charset="0"/>
              </a:rPr>
              <a:t>VỀ DỰ HỘI THI GIÁO VIÊN DẠY </a:t>
            </a:r>
            <a:r>
              <a:rPr lang="en-US" altLang="en-US" sz="3200" b="1" dirty="0" smtClean="0">
                <a:solidFill>
                  <a:srgbClr val="0000FF"/>
                </a:solidFill>
                <a:latin typeface="Times New Roman" panose="02020603050405020304" pitchFamily="18" charset="0"/>
              </a:rPr>
              <a:t>GIỎI</a:t>
            </a:r>
          </a:p>
          <a:p>
            <a:pPr algn="ctr" eaLnBrk="1" fontAlgn="base" hangingPunct="1">
              <a:spcBef>
                <a:spcPct val="0"/>
              </a:spcBef>
              <a:spcAft>
                <a:spcPct val="0"/>
              </a:spcAft>
            </a:pPr>
            <a:r>
              <a:rPr lang="en-US" altLang="en-US" sz="3200" b="1" dirty="0" smtClean="0">
                <a:solidFill>
                  <a:srgbClr val="0000FF"/>
                </a:solidFill>
                <a:latin typeface="Times New Roman" panose="02020603050405020304" pitchFamily="18" charset="0"/>
              </a:rPr>
              <a:t>NĂM HỌC 2021 - 2022</a:t>
            </a:r>
            <a:endParaRPr lang="en-US" altLang="en-US" sz="3200" b="1" dirty="0">
              <a:solidFill>
                <a:srgbClr val="0000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78352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980272631"/>
              </p:ext>
            </p:extLst>
          </p:nvPr>
        </p:nvGraphicFramePr>
        <p:xfrm>
          <a:off x="1235469" y="749292"/>
          <a:ext cx="9427336" cy="2807595"/>
        </p:xfrm>
        <a:graphic>
          <a:graphicData uri="http://schemas.openxmlformats.org/drawingml/2006/table">
            <a:tbl>
              <a:tblPr firstRow="1" firstCol="1" bandRow="1">
                <a:tableStyleId>{21E4AEA4-8DFA-4A89-87EB-49C32662AFE0}</a:tableStyleId>
              </a:tblPr>
              <a:tblGrid>
                <a:gridCol w="1541807"/>
                <a:gridCol w="1264183"/>
                <a:gridCol w="1323674"/>
                <a:gridCol w="1323674"/>
                <a:gridCol w="1324666"/>
                <a:gridCol w="1324666"/>
                <a:gridCol w="1324666"/>
              </a:tblGrid>
              <a:tr h="877809">
                <a:tc rowSpan="2">
                  <a:txBody>
                    <a:bodyPr/>
                    <a:lstStyle/>
                    <a:p>
                      <a:pPr algn="ctr">
                        <a:lnSpc>
                          <a:spcPct val="150000"/>
                        </a:lnSpc>
                        <a:spcBef>
                          <a:spcPts val="500"/>
                        </a:spcBef>
                        <a:spcAft>
                          <a:spcPts val="0"/>
                        </a:spcAft>
                      </a:pPr>
                      <a:r>
                        <a:rPr lang="en-US" sz="2400" dirty="0">
                          <a:solidFill>
                            <a:srgbClr val="0000FF"/>
                          </a:solidFill>
                          <a:effectLst/>
                          <a:latin typeface="Times New Roman" panose="02020603050405020304" pitchFamily="18" charset="0"/>
                          <a:cs typeface="Times New Roman" panose="02020603050405020304" pitchFamily="18" charset="0"/>
                        </a:rPr>
                        <a:t> </a:t>
                      </a:r>
                    </a:p>
                    <a:p>
                      <a:pPr algn="ctr">
                        <a:lnSpc>
                          <a:spcPct val="150000"/>
                        </a:lnSpc>
                        <a:spcBef>
                          <a:spcPts val="500"/>
                        </a:spcBef>
                        <a:spcAft>
                          <a:spcPts val="0"/>
                        </a:spcAft>
                      </a:pPr>
                      <a:r>
                        <a:rPr lang="en-US" sz="2400" dirty="0">
                          <a:solidFill>
                            <a:srgbClr val="0000FF"/>
                          </a:solidFill>
                          <a:effectLst/>
                          <a:latin typeface="Times New Roman" panose="02020603050405020304" pitchFamily="18" charset="0"/>
                          <a:cs typeface="Times New Roman" panose="02020603050405020304" pitchFamily="18" charset="0"/>
                        </a:rPr>
                        <a:t> </a:t>
                      </a:r>
                      <a:endParaRPr lang="en-US" sz="2400"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gridSpan="2">
                  <a:txBody>
                    <a:bodyPr/>
                    <a:lstStyle/>
                    <a:p>
                      <a:pPr algn="ctr">
                        <a:lnSpc>
                          <a:spcPct val="150000"/>
                        </a:lnSpc>
                        <a:spcBef>
                          <a:spcPts val="500"/>
                        </a:spcBef>
                        <a:spcAft>
                          <a:spcPts val="0"/>
                        </a:spcAft>
                      </a:pPr>
                      <a:r>
                        <a:rPr lang="en-US" sz="2400" dirty="0">
                          <a:solidFill>
                            <a:srgbClr val="0000FF"/>
                          </a:solidFill>
                          <a:effectLst/>
                          <a:latin typeface="Times New Roman" panose="02020603050405020304" pitchFamily="18" charset="0"/>
                          <a:cs typeface="Times New Roman" panose="02020603050405020304" pitchFamily="18" charset="0"/>
                        </a:rPr>
                        <a:t>HTT</a:t>
                      </a:r>
                      <a:endParaRPr lang="en-US" sz="2400"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algn="ctr">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HT</a:t>
                      </a:r>
                      <a:endPar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algn="ctr">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CHT</a:t>
                      </a:r>
                      <a:endPar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1051977">
                <a:tc vMerge="1">
                  <a:txBody>
                    <a:bodyPr/>
                    <a:lstStyle/>
                    <a:p>
                      <a:endParaRPr lang="en-US"/>
                    </a:p>
                  </a:txBody>
                  <a:tcPr/>
                </a:tc>
                <a:tc>
                  <a:txBody>
                    <a:bodyPr/>
                    <a:lstStyle/>
                    <a:p>
                      <a:pPr algn="just">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Số lượng</a:t>
                      </a:r>
                      <a:endPar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Tỉ lệ %</a:t>
                      </a:r>
                      <a:endPar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Số lượng</a:t>
                      </a:r>
                      <a:endPar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Tỉ lệ %</a:t>
                      </a:r>
                      <a:endPar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Số lượng</a:t>
                      </a:r>
                      <a:endPar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Tỉ lệ %</a:t>
                      </a:r>
                      <a:endPar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877809">
                <a:tc>
                  <a:txBody>
                    <a:bodyPr/>
                    <a:lstStyle/>
                    <a:p>
                      <a:pPr algn="ctr">
                        <a:lnSpc>
                          <a:spcPct val="150000"/>
                        </a:lnSpc>
                        <a:spcBef>
                          <a:spcPts val="500"/>
                        </a:spcBef>
                        <a:spcAft>
                          <a:spcPts val="0"/>
                        </a:spcAft>
                      </a:pPr>
                      <a:r>
                        <a:rPr lang="en-US" sz="2400" dirty="0" smtClean="0">
                          <a:solidFill>
                            <a:srgbClr val="0000FF"/>
                          </a:solidFill>
                          <a:effectLst/>
                          <a:latin typeface="Times New Roman" panose="02020603050405020304" pitchFamily="18" charset="0"/>
                          <a:cs typeface="Times New Roman" panose="02020603050405020304" pitchFamily="18" charset="0"/>
                        </a:rPr>
                        <a:t>33</a:t>
                      </a:r>
                      <a:endParaRPr lang="en-US" sz="2400"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Bef>
                          <a:spcPts val="500"/>
                        </a:spcBef>
                        <a:spcAft>
                          <a:spcPts val="0"/>
                        </a:spcAft>
                      </a:pPr>
                      <a:r>
                        <a:rPr lang="en-US" sz="2400" dirty="0" smtClean="0">
                          <a:solidFill>
                            <a:srgbClr val="0000FF"/>
                          </a:solidFill>
                          <a:effectLst/>
                          <a:latin typeface="Times New Roman" panose="02020603050405020304" pitchFamily="18" charset="0"/>
                          <a:cs typeface="Times New Roman" panose="02020603050405020304" pitchFamily="18" charset="0"/>
                        </a:rPr>
                        <a:t>11</a:t>
                      </a:r>
                      <a:endParaRPr lang="en-US" sz="2400"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Bef>
                          <a:spcPts val="500"/>
                        </a:spcBef>
                        <a:spcAft>
                          <a:spcPts val="0"/>
                        </a:spcAft>
                      </a:pPr>
                      <a:r>
                        <a:rPr lang="en-US" sz="2400" dirty="0" smtClean="0">
                          <a:solidFill>
                            <a:srgbClr val="0000FF"/>
                          </a:solidFill>
                          <a:effectLst/>
                          <a:latin typeface="Times New Roman" panose="02020603050405020304" pitchFamily="18" charset="0"/>
                          <a:cs typeface="Times New Roman" panose="02020603050405020304" pitchFamily="18" charset="0"/>
                        </a:rPr>
                        <a:t>33,3%</a:t>
                      </a:r>
                      <a:endParaRPr lang="en-US" sz="2400"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Bef>
                          <a:spcPts val="500"/>
                        </a:spcBef>
                        <a:spcAft>
                          <a:spcPts val="0"/>
                        </a:spcAft>
                      </a:pPr>
                      <a:r>
                        <a:rPr lang="en-US" sz="2400" dirty="0" smtClean="0">
                          <a:solidFill>
                            <a:srgbClr val="0000FF"/>
                          </a:solidFill>
                          <a:effectLst/>
                          <a:latin typeface="Times New Roman" panose="02020603050405020304" pitchFamily="18" charset="0"/>
                          <a:cs typeface="Times New Roman" panose="02020603050405020304" pitchFamily="18" charset="0"/>
                        </a:rPr>
                        <a:t>16</a:t>
                      </a:r>
                      <a:endParaRPr lang="en-US" sz="2400"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Bef>
                          <a:spcPts val="500"/>
                        </a:spcBef>
                        <a:spcAft>
                          <a:spcPts val="0"/>
                        </a:spcAft>
                      </a:pPr>
                      <a:r>
                        <a:rPr lang="en-US" sz="2400" dirty="0" smtClean="0">
                          <a:solidFill>
                            <a:srgbClr val="0000FF"/>
                          </a:solidFill>
                          <a:effectLst/>
                          <a:latin typeface="Times New Roman" panose="02020603050405020304" pitchFamily="18" charset="0"/>
                          <a:cs typeface="Times New Roman" panose="02020603050405020304" pitchFamily="18" charset="0"/>
                        </a:rPr>
                        <a:t>48,5</a:t>
                      </a:r>
                      <a:r>
                        <a:rPr lang="en-US" sz="2400" dirty="0">
                          <a:solidFill>
                            <a:srgbClr val="0000FF"/>
                          </a:solidFill>
                          <a:effectLst/>
                          <a:latin typeface="Times New Roman" panose="02020603050405020304" pitchFamily="18" charset="0"/>
                          <a:cs typeface="Times New Roman" panose="02020603050405020304" pitchFamily="18" charset="0"/>
                        </a:rPr>
                        <a:t>%</a:t>
                      </a:r>
                      <a:endParaRPr lang="en-US" sz="2400"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Bef>
                          <a:spcPts val="500"/>
                        </a:spcBef>
                        <a:spcAft>
                          <a:spcPts val="0"/>
                        </a:spcAft>
                      </a:pPr>
                      <a:r>
                        <a:rPr lang="en-US" sz="2400" dirty="0" smtClean="0">
                          <a:solidFill>
                            <a:srgbClr val="0000FF"/>
                          </a:solidFill>
                          <a:effectLst/>
                          <a:latin typeface="Times New Roman" panose="02020603050405020304" pitchFamily="18" charset="0"/>
                          <a:cs typeface="Times New Roman" panose="02020603050405020304" pitchFamily="18" charset="0"/>
                        </a:rPr>
                        <a:t>6</a:t>
                      </a:r>
                      <a:endParaRPr lang="en-US" sz="2400"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Bef>
                          <a:spcPts val="500"/>
                        </a:spcBef>
                        <a:spcAft>
                          <a:spcPts val="0"/>
                        </a:spcAft>
                      </a:pPr>
                      <a:r>
                        <a:rPr lang="en-US" sz="2400" dirty="0" smtClean="0">
                          <a:solidFill>
                            <a:srgbClr val="0000FF"/>
                          </a:solidFill>
                          <a:effectLst/>
                          <a:latin typeface="Times New Roman" panose="02020603050405020304" pitchFamily="18" charset="0"/>
                          <a:cs typeface="Times New Roman" panose="02020603050405020304" pitchFamily="18" charset="0"/>
                        </a:rPr>
                        <a:t>18,2</a:t>
                      </a:r>
                      <a:endParaRPr lang="en-US" sz="2400"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bl>
          </a:graphicData>
        </a:graphic>
      </p:graphicFrame>
      <p:grpSp>
        <p:nvGrpSpPr>
          <p:cNvPr id="7" name="Group 6"/>
          <p:cNvGrpSpPr/>
          <p:nvPr/>
        </p:nvGrpSpPr>
        <p:grpSpPr>
          <a:xfrm>
            <a:off x="1244042" y="768357"/>
            <a:ext cx="1524014" cy="1899888"/>
            <a:chOff x="1747220" y="2195594"/>
            <a:chExt cx="1524014" cy="1899888"/>
          </a:xfrm>
        </p:grpSpPr>
        <p:sp>
          <p:nvSpPr>
            <p:cNvPr id="3" name="Text Box 35"/>
            <p:cNvSpPr txBox="1"/>
            <p:nvPr/>
          </p:nvSpPr>
          <p:spPr>
            <a:xfrm>
              <a:off x="2265915" y="2515198"/>
              <a:ext cx="1005319" cy="35941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rPr>
                <a:t>Điểm</a:t>
              </a:r>
            </a:p>
          </p:txBody>
        </p:sp>
        <p:cxnSp>
          <p:nvCxnSpPr>
            <p:cNvPr id="4" name="Straight Connector 3"/>
            <p:cNvCxnSpPr/>
            <p:nvPr/>
          </p:nvCxnSpPr>
          <p:spPr>
            <a:xfrm>
              <a:off x="1747220" y="2195594"/>
              <a:ext cx="1524014" cy="1899888"/>
            </a:xfrm>
            <a:prstGeom prst="line">
              <a:avLst/>
            </a:prstGeom>
          </p:spPr>
          <p:style>
            <a:lnRef idx="1">
              <a:schemeClr val="dk1"/>
            </a:lnRef>
            <a:fillRef idx="0">
              <a:schemeClr val="dk1"/>
            </a:fillRef>
            <a:effectRef idx="0">
              <a:schemeClr val="dk1"/>
            </a:effectRef>
            <a:fontRef idx="minor">
              <a:schemeClr val="tx1"/>
            </a:fontRef>
          </p:style>
        </p:cxnSp>
        <p:sp>
          <p:nvSpPr>
            <p:cNvPr id="6" name="Text Box 36"/>
            <p:cNvSpPr txBox="1"/>
            <p:nvPr/>
          </p:nvSpPr>
          <p:spPr>
            <a:xfrm>
              <a:off x="1858702" y="3408371"/>
              <a:ext cx="909872" cy="35941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rPr>
                <a:t>Sĩ số</a:t>
              </a:r>
            </a:p>
          </p:txBody>
        </p:sp>
      </p:grpSp>
      <p:sp>
        <p:nvSpPr>
          <p:cNvPr id="8" name="Right Arrow 7">
            <a:hlinkClick r:id="rId2" action="ppaction://hlinksldjump"/>
          </p:cNvPr>
          <p:cNvSpPr/>
          <p:nvPr/>
        </p:nvSpPr>
        <p:spPr>
          <a:xfrm rot="10800000">
            <a:off x="10766737" y="5863998"/>
            <a:ext cx="901521" cy="7686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052417" y="3755319"/>
            <a:ext cx="10165080" cy="2492990"/>
          </a:xfrm>
          <a:prstGeom prst="rect">
            <a:avLst/>
          </a:prstGeom>
        </p:spPr>
        <p:txBody>
          <a:bodyPr wrap="square">
            <a:spAutoFit/>
          </a:bodyPr>
          <a:lstStyle/>
          <a:p>
            <a:pPr indent="457200" algn="just">
              <a:lnSpc>
                <a:spcPct val="130000"/>
              </a:lnSpc>
              <a:spcAft>
                <a:spcPts val="0"/>
              </a:spcAft>
            </a:pPr>
            <a:r>
              <a:rPr lang="pt-BR" sz="2400" dirty="0">
                <a:latin typeface="Times New Roman" panose="02020603050405020304" pitchFamily="18" charset="0"/>
                <a:ea typeface="Times New Roman" panose="02020603050405020304" pitchFamily="18" charset="0"/>
              </a:rPr>
              <a:t>- Mức hoàn thành  tốt: 11 học sinh chiếm 33,3%</a:t>
            </a:r>
            <a:endParaRPr lang="en-US" sz="2400" dirty="0">
              <a:latin typeface="Times New Roman" panose="02020603050405020304" pitchFamily="18" charset="0"/>
              <a:ea typeface="Times New Roman" panose="02020603050405020304" pitchFamily="18" charset="0"/>
            </a:endParaRPr>
          </a:p>
          <a:p>
            <a:pPr indent="457200" algn="just">
              <a:lnSpc>
                <a:spcPct val="130000"/>
              </a:lnSpc>
              <a:spcAft>
                <a:spcPts val="0"/>
              </a:spcAft>
            </a:pPr>
            <a:r>
              <a:rPr lang="pt-BR" sz="2400" dirty="0">
                <a:latin typeface="Times New Roman" panose="02020603050405020304" pitchFamily="18" charset="0"/>
                <a:ea typeface="Times New Roman" panose="02020603050405020304" pitchFamily="18" charset="0"/>
              </a:rPr>
              <a:t>- Mức hoàn thành: 16 học sinh chiếm 48,5%; còn lại </a:t>
            </a:r>
            <a:r>
              <a:rPr lang="pt-BR" sz="2400" dirty="0" smtClean="0">
                <a:latin typeface="Times New Roman" panose="02020603050405020304" pitchFamily="18" charset="0"/>
                <a:ea typeface="Times New Roman" panose="02020603050405020304" pitchFamily="18" charset="0"/>
              </a:rPr>
              <a:t>6 </a:t>
            </a:r>
            <a:r>
              <a:rPr lang="pt-BR" sz="2400" dirty="0">
                <a:latin typeface="Times New Roman" panose="02020603050405020304" pitchFamily="18" charset="0"/>
                <a:ea typeface="Times New Roman" panose="02020603050405020304" pitchFamily="18" charset="0"/>
              </a:rPr>
              <a:t>học sinh chưa hoàn </a:t>
            </a:r>
            <a:r>
              <a:rPr lang="pt-BR" sz="2400" dirty="0" smtClean="0">
                <a:latin typeface="Times New Roman" panose="02020603050405020304" pitchFamily="18" charset="0"/>
                <a:ea typeface="Times New Roman" panose="02020603050405020304" pitchFamily="18" charset="0"/>
              </a:rPr>
              <a:t>thành (</a:t>
            </a:r>
            <a:r>
              <a:rPr lang="pt-BR" sz="2400" dirty="0">
                <a:solidFill>
                  <a:prstClr val="black"/>
                </a:solidFill>
                <a:latin typeface="Times New Roman" panose="02020603050405020304" pitchFamily="18" charset="0"/>
                <a:ea typeface="Times New Roman" panose="02020603050405020304" pitchFamily="18" charset="0"/>
              </a:rPr>
              <a:t>đọc còn chậm, phát âm sai </a:t>
            </a:r>
            <a:r>
              <a:rPr lang="pt-BR" sz="2400" dirty="0" smtClean="0">
                <a:solidFill>
                  <a:prstClr val="black"/>
                </a:solidFill>
                <a:latin typeface="Times New Roman" panose="02020603050405020304" pitchFamily="18" charset="0"/>
                <a:ea typeface="Times New Roman" panose="02020603050405020304" pitchFamily="18" charset="0"/>
              </a:rPr>
              <a:t>nhiều)</a:t>
            </a:r>
            <a:r>
              <a:rPr lang="pt-BR" sz="2400" dirty="0" smtClean="0">
                <a:latin typeface="Times New Roman" panose="02020603050405020304" pitchFamily="18" charset="0"/>
                <a:ea typeface="Times New Roman" panose="02020603050405020304" pitchFamily="18" charset="0"/>
              </a:rPr>
              <a:t> </a:t>
            </a:r>
            <a:r>
              <a:rPr lang="pt-BR" sz="2400" dirty="0">
                <a:latin typeface="Times New Roman" panose="02020603050405020304" pitchFamily="18" charset="0"/>
                <a:ea typeface="Times New Roman" panose="02020603050405020304" pitchFamily="18" charset="0"/>
              </a:rPr>
              <a:t>chiếm tỉ lệ 18,2</a:t>
            </a:r>
            <a:r>
              <a:rPr lang="pt-BR" sz="2400" dirty="0" smtClean="0">
                <a:latin typeface="Times New Roman" panose="02020603050405020304" pitchFamily="18" charset="0"/>
                <a:ea typeface="Times New Roman" panose="02020603050405020304" pitchFamily="18" charset="0"/>
              </a:rPr>
              <a:t>%.</a:t>
            </a:r>
            <a:endParaRPr lang="en-US" sz="2400" dirty="0">
              <a:latin typeface="Times New Roman" panose="02020603050405020304" pitchFamily="18" charset="0"/>
              <a:ea typeface="Times New Roman" panose="02020603050405020304" pitchFamily="18" charset="0"/>
            </a:endParaRPr>
          </a:p>
          <a:p>
            <a:pPr indent="457200" algn="just">
              <a:lnSpc>
                <a:spcPct val="130000"/>
              </a:lnSpc>
              <a:spcAft>
                <a:spcPts val="0"/>
              </a:spcAft>
            </a:pPr>
            <a:r>
              <a:rPr lang="af-ZA" sz="2400" dirty="0">
                <a:latin typeface="Times New Roman" panose="02020603050405020304" pitchFamily="18" charset="0"/>
                <a:ea typeface="Times New Roman" panose="02020603050405020304" pitchFamily="18" charset="0"/>
              </a:rPr>
              <a:t>Từ thực tế trên, </a:t>
            </a:r>
            <a:r>
              <a:rPr lang="af-ZA" sz="2400" dirty="0" smtClean="0">
                <a:latin typeface="Times New Roman" panose="02020603050405020304" pitchFamily="18" charset="0"/>
                <a:ea typeface="Times New Roman" panose="02020603050405020304" pitchFamily="18" charset="0"/>
              </a:rPr>
              <a:t>tôi </a:t>
            </a:r>
            <a:r>
              <a:rPr lang="af-ZA" sz="2400" dirty="0">
                <a:latin typeface="Times New Roman" panose="02020603050405020304" pitchFamily="18" charset="0"/>
                <a:ea typeface="Times New Roman" panose="02020603050405020304" pitchFamily="18" charset="0"/>
              </a:rPr>
              <a:t>xin đề xuất các biện pháp nhằm giúp học sinh rèn đọc bằng phương pháp luyện đọc theo nhóm. </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5391343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59139" y="971439"/>
            <a:ext cx="10766738" cy="4524315"/>
          </a:xfrm>
          <a:prstGeom prst="rect">
            <a:avLst/>
          </a:prstGeom>
        </p:spPr>
        <p:txBody>
          <a:bodyPr wrap="square">
            <a:spAutoFit/>
          </a:bodyPr>
          <a:lstStyle/>
          <a:p>
            <a:pPr>
              <a:lnSpc>
                <a:spcPct val="150000"/>
              </a:lnSpc>
            </a:pPr>
            <a:r>
              <a:rPr lang="pt-BR" sz="2400" b="1" dirty="0">
                <a:latin typeface="Times New Roman" panose="02020603050405020304" pitchFamily="18" charset="0"/>
                <a:cs typeface="Times New Roman" panose="02020603050405020304" pitchFamily="18" charset="0"/>
              </a:rPr>
              <a:t>3. Nội dung biện pháp</a:t>
            </a:r>
            <a:r>
              <a:rPr lang="pt-BR" sz="2400" b="1" dirty="0" smtClean="0">
                <a:latin typeface="Times New Roman" panose="02020603050405020304" pitchFamily="18" charset="0"/>
                <a:cs typeface="Times New Roman" panose="02020603050405020304" pitchFamily="18" charset="0"/>
              </a:rPr>
              <a:t>: Gồm 5 biện pháp.</a:t>
            </a:r>
            <a:r>
              <a:rPr lang="nl-NL" sz="2400" b="1" dirty="0" smtClean="0">
                <a:latin typeface="Times New Roman" panose="02020603050405020304" pitchFamily="18" charset="0"/>
                <a:ea typeface="Calibri" panose="020F0502020204030204" pitchFamily="34" charset="0"/>
                <a:cs typeface="Times New Roman" panose="02020603050405020304" pitchFamily="18" charset="0"/>
              </a:rPr>
              <a:t> </a:t>
            </a:r>
          </a:p>
          <a:p>
            <a:pPr>
              <a:lnSpc>
                <a:spcPct val="150000"/>
              </a:lnSpc>
            </a:pPr>
            <a:r>
              <a:rPr lang="vi-VN" sz="2400" dirty="0">
                <a:latin typeface="Times New Roman" panose="02020603050405020304" pitchFamily="18" charset="0"/>
                <a:cs typeface="Times New Roman" panose="02020603050405020304" pitchFamily="18" charset="0"/>
              </a:rPr>
              <a:t>- Biện pháp thứ nhất: Phân nhóm cho học sinh luyện đọc.</a:t>
            </a:r>
          </a:p>
          <a:p>
            <a:pPr>
              <a:lnSpc>
                <a:spcPct val="150000"/>
              </a:lnSpc>
            </a:pPr>
            <a:r>
              <a:rPr lang="vi-VN" sz="2400" dirty="0">
                <a:latin typeface="Times New Roman" panose="02020603050405020304" pitchFamily="18" charset="0"/>
                <a:cs typeface="Times New Roman" panose="02020603050405020304" pitchFamily="18" charset="0"/>
              </a:rPr>
              <a:t>- Biện  pháp thứ hai: Hướng dẫn học sinh hợp tác nhóm.</a:t>
            </a:r>
          </a:p>
          <a:p>
            <a:pPr>
              <a:lnSpc>
                <a:spcPct val="150000"/>
              </a:lnSpc>
            </a:pPr>
            <a:r>
              <a:rPr lang="vi-VN" sz="2400" dirty="0">
                <a:latin typeface="Times New Roman" panose="02020603050405020304" pitchFamily="18" charset="0"/>
                <a:cs typeface="Times New Roman" panose="02020603050405020304" pitchFamily="18" charset="0"/>
              </a:rPr>
              <a:t>- Biện pháp thứ ba: Khuyến khích học sinh tự đánh giá kết quả luyện đọc trong </a:t>
            </a:r>
            <a:r>
              <a:rPr lang="vi-VN" sz="2400" dirty="0" smtClean="0">
                <a:latin typeface="Times New Roman" panose="02020603050405020304" pitchFamily="18" charset="0"/>
                <a:cs typeface="Times New Roman" panose="02020603050405020304" pitchFamily="18" charset="0"/>
              </a:rPr>
              <a:t>nhóm</a:t>
            </a:r>
            <a:r>
              <a:rPr lang="en-US" sz="2400" dirty="0" smtClean="0">
                <a:latin typeface="Times New Roman" panose="02020603050405020304" pitchFamily="18" charset="0"/>
                <a:cs typeface="Times New Roman" panose="02020603050405020304" pitchFamily="18" charset="0"/>
              </a:rPr>
              <a:t>.</a:t>
            </a:r>
            <a:endParaRPr lang="vi-VN" sz="2400" dirty="0">
              <a:latin typeface="Times New Roman" panose="02020603050405020304" pitchFamily="18" charset="0"/>
              <a:cs typeface="Times New Roman" panose="02020603050405020304" pitchFamily="18" charset="0"/>
            </a:endParaRPr>
          </a:p>
          <a:p>
            <a:pPr>
              <a:lnSpc>
                <a:spcPct val="150000"/>
              </a:lnSpc>
            </a:pPr>
            <a:r>
              <a:rPr lang="vi-VN" sz="2400" dirty="0">
                <a:latin typeface="Times New Roman" panose="02020603050405020304" pitchFamily="18" charset="0"/>
                <a:cs typeface="Times New Roman" panose="02020603050405020304" pitchFamily="18" charset="0"/>
              </a:rPr>
              <a:t>- Biện pháp thứ tư: Tổ chức thi đọc đúng, đọc hay, đọc diễn cảm giữa các nhóm.</a:t>
            </a:r>
          </a:p>
          <a:p>
            <a:pPr>
              <a:lnSpc>
                <a:spcPct val="150000"/>
              </a:lnSpc>
            </a:pPr>
            <a:r>
              <a:rPr lang="vi-VN" sz="2400" dirty="0">
                <a:latin typeface="Times New Roman" panose="02020603050405020304" pitchFamily="18" charset="0"/>
                <a:cs typeface="Times New Roman" panose="02020603050405020304" pitchFamily="18" charset="0"/>
              </a:rPr>
              <a:t>- Biện pháp thứ năm: Nâng cao chất lượng đọc mẫu của giáo viên, hướng dẫn học sinh đọc mẫu cho bạn trong nhóm.</a:t>
            </a:r>
          </a:p>
          <a:p>
            <a:pPr>
              <a:lnSpc>
                <a:spcPct val="150000"/>
              </a:lnSpc>
            </a:pPr>
            <a:endParaRPr lang="vi-VN" sz="2400" dirty="0">
              <a:latin typeface="Times New Roman" panose="02020603050405020304" pitchFamily="18" charset="0"/>
              <a:cs typeface="Times New Roman" panose="02020603050405020304" pitchFamily="18" charset="0"/>
            </a:endParaRPr>
          </a:p>
        </p:txBody>
      </p:sp>
      <p:sp>
        <p:nvSpPr>
          <p:cNvPr id="3" name="Left Arrow 2">
            <a:hlinkClick r:id="rId2" action="ppaction://hlinksldjump"/>
          </p:cNvPr>
          <p:cNvSpPr/>
          <p:nvPr/>
        </p:nvSpPr>
        <p:spPr>
          <a:xfrm>
            <a:off x="10625070" y="6078828"/>
            <a:ext cx="1081826" cy="64394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893631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4876" y="1238942"/>
            <a:ext cx="10883079" cy="3859518"/>
          </a:xfrm>
          <a:prstGeom prst="rect">
            <a:avLst/>
          </a:prstGeom>
        </p:spPr>
        <p:txBody>
          <a:bodyPr wrap="square">
            <a:spAutoFit/>
          </a:bodyPr>
          <a:lstStyle/>
          <a:p>
            <a:pPr algn="just">
              <a:lnSpc>
                <a:spcPct val="110000"/>
              </a:lnSpc>
            </a:pPr>
            <a:r>
              <a:rPr lang="vi-VN" sz="2400" b="1" i="1" dirty="0" smtClean="0">
                <a:latin typeface="Times New Roman" panose="02020603050405020304" pitchFamily="18" charset="0"/>
                <a:cs typeface="Times New Roman" panose="02020603050405020304" pitchFamily="18" charset="0"/>
              </a:rPr>
              <a:t>4.1</a:t>
            </a:r>
            <a:r>
              <a:rPr lang="vi-VN" sz="2400" b="1" i="1" dirty="0">
                <a:latin typeface="Times New Roman" panose="02020603050405020304" pitchFamily="18" charset="0"/>
                <a:cs typeface="Times New Roman" panose="02020603050405020304" pitchFamily="18" charset="0"/>
              </a:rPr>
              <a:t>. Biện pháp thứ nhất: Phân nhóm cho học sinh luyện đọc.</a:t>
            </a:r>
          </a:p>
          <a:p>
            <a:pPr algn="just">
              <a:lnSpc>
                <a:spcPct val="130000"/>
              </a:lnSpc>
            </a:pP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Ngay </a:t>
            </a:r>
            <a:r>
              <a:rPr lang="vi-VN" sz="2400" dirty="0">
                <a:latin typeface="Times New Roman" panose="02020603050405020304" pitchFamily="18" charset="0"/>
                <a:cs typeface="Times New Roman" panose="02020603050405020304" pitchFamily="18" charset="0"/>
              </a:rPr>
              <a:t>từ đầu năm học, tôi xếp chỗ ngồi cho các em theo </a:t>
            </a:r>
            <a:r>
              <a:rPr lang="vi-VN" sz="2400" dirty="0">
                <a:solidFill>
                  <a:srgbClr val="FF0000"/>
                </a:solidFill>
                <a:latin typeface="Times New Roman" panose="02020603050405020304" pitchFamily="18" charset="0"/>
                <a:cs typeface="Times New Roman" panose="02020603050405020304" pitchFamily="18" charset="0"/>
              </a:rPr>
              <a:t>nhóm cố định </a:t>
            </a:r>
            <a:r>
              <a:rPr lang="vi-VN" sz="2400" dirty="0">
                <a:latin typeface="Times New Roman" panose="02020603050405020304" pitchFamily="18" charset="0"/>
                <a:cs typeface="Times New Roman" panose="02020603050405020304" pitchFamily="18" charset="0"/>
              </a:rPr>
              <a:t>như: Nhóm 2</a:t>
            </a:r>
            <a:r>
              <a:rPr lang="vi-VN" sz="2400">
                <a:latin typeface="Times New Roman" panose="02020603050405020304" pitchFamily="18" charset="0"/>
                <a:cs typeface="Times New Roman" panose="02020603050405020304" pitchFamily="18" charset="0"/>
              </a:rPr>
              <a:t>, </a:t>
            </a:r>
            <a:r>
              <a:rPr lang="en-US" sz="2400" smtClean="0">
                <a:latin typeface="Times New Roman" panose="02020603050405020304" pitchFamily="18" charset="0"/>
                <a:cs typeface="Times New Roman" panose="02020603050405020304" pitchFamily="18" charset="0"/>
              </a:rPr>
              <a:t>n</a:t>
            </a:r>
            <a:r>
              <a:rPr lang="vi-VN" sz="2400" smtClean="0">
                <a:latin typeface="Times New Roman" panose="02020603050405020304" pitchFamily="18" charset="0"/>
                <a:cs typeface="Times New Roman" panose="02020603050405020304" pitchFamily="18" charset="0"/>
              </a:rPr>
              <a:t>hóm </a:t>
            </a:r>
            <a:r>
              <a:rPr lang="vi-VN" sz="2400" dirty="0">
                <a:latin typeface="Times New Roman" panose="02020603050405020304" pitchFamily="18" charset="0"/>
                <a:cs typeface="Times New Roman" panose="02020603050405020304" pitchFamily="18" charset="0"/>
              </a:rPr>
              <a:t>4 học sinh ngồi theo bàn của các em. Mỗi nhóm, cử bạn nhóm trưởng học tốt môn Tiếng Việt có nhiệm vụ bao quát, hướng dẫn các thành viên trong nhóm luyện đọc </a:t>
            </a:r>
            <a:r>
              <a:rPr lang="vi-VN" sz="2400" dirty="0" smtClean="0">
                <a:latin typeface="Times New Roman" panose="02020603050405020304" pitchFamily="18" charset="0"/>
                <a:cs typeface="Times New Roman" panose="02020603050405020304" pitchFamily="18" charset="0"/>
              </a:rPr>
              <a:t>đúng. </a:t>
            </a:r>
            <a:r>
              <a:rPr lang="vi-VN" sz="2400" dirty="0">
                <a:latin typeface="Times New Roman" panose="02020603050405020304" pitchFamily="18" charset="0"/>
                <a:cs typeface="Times New Roman" panose="02020603050405020304" pitchFamily="18" charset="0"/>
              </a:rPr>
              <a:t>Việc luyện đọc theo nhóm giúp các em có thêm sự tự tin và học tập lẫn nhau. </a:t>
            </a:r>
            <a:endParaRPr lang="en-US" sz="2400" dirty="0" smtClean="0">
              <a:latin typeface="Times New Roman" panose="02020603050405020304" pitchFamily="18" charset="0"/>
              <a:cs typeface="Times New Roman" panose="02020603050405020304" pitchFamily="18" charset="0"/>
            </a:endParaRPr>
          </a:p>
          <a:p>
            <a:pPr algn="just">
              <a:lnSpc>
                <a:spcPct val="130000"/>
              </a:lnSpc>
            </a:pP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Bên </a:t>
            </a:r>
            <a:r>
              <a:rPr lang="vi-VN" sz="2400" dirty="0">
                <a:latin typeface="Times New Roman" panose="02020603050405020304" pitchFamily="18" charset="0"/>
                <a:cs typeface="Times New Roman" panose="02020603050405020304" pitchFamily="18" charset="0"/>
              </a:rPr>
              <a:t>cạnh việc xếp nhóm cố định, tôi cũng thường xuyên </a:t>
            </a:r>
            <a:r>
              <a:rPr lang="en-US" sz="2400" dirty="0" err="1" smtClean="0">
                <a:latin typeface="Times New Roman" panose="02020603050405020304" pitchFamily="18" charset="0"/>
                <a:cs typeface="Times New Roman" panose="02020603050405020304" pitchFamily="18" charset="0"/>
              </a:rPr>
              <a:t>tạo</a:t>
            </a:r>
            <a:r>
              <a:rPr lang="vi-VN" sz="2400" dirty="0" smtClean="0">
                <a:latin typeface="Times New Roman" panose="02020603050405020304" pitchFamily="18" charset="0"/>
                <a:cs typeface="Times New Roman" panose="02020603050405020304" pitchFamily="18" charset="0"/>
              </a:rPr>
              <a:t> </a:t>
            </a:r>
            <a:r>
              <a:rPr lang="vi-VN" sz="2400" dirty="0" smtClean="0">
                <a:solidFill>
                  <a:srgbClr val="FF0000"/>
                </a:solidFill>
                <a:latin typeface="Times New Roman" panose="02020603050405020304" pitchFamily="18" charset="0"/>
                <a:cs typeface="Times New Roman" panose="02020603050405020304" pitchFamily="18" charset="0"/>
              </a:rPr>
              <a:t>nhóm </a:t>
            </a:r>
            <a:r>
              <a:rPr lang="vi-VN" sz="2400" dirty="0">
                <a:solidFill>
                  <a:srgbClr val="FF0000"/>
                </a:solidFill>
                <a:latin typeface="Times New Roman" panose="02020603050405020304" pitchFamily="18" charset="0"/>
                <a:cs typeface="Times New Roman" panose="02020603050405020304" pitchFamily="18" charset="0"/>
              </a:rPr>
              <a:t>không cố định </a:t>
            </a:r>
            <a:r>
              <a:rPr lang="vi-VN" sz="2400" dirty="0">
                <a:latin typeface="Times New Roman" panose="02020603050405020304" pitchFamily="18" charset="0"/>
                <a:cs typeface="Times New Roman" panose="02020603050405020304" pitchFamily="18" charset="0"/>
              </a:rPr>
              <a:t>để các thành viên trong mỗi nhóm cố định luôn luôn được thay đổi để tạo hứng thú, sự gắn kết giữa các thành viên trong lớp. </a:t>
            </a:r>
            <a:endParaRPr lang="en-US" sz="2400" dirty="0">
              <a:latin typeface="Times New Roman" panose="02020603050405020304" pitchFamily="18" charset="0"/>
              <a:cs typeface="Times New Roman" panose="02020603050405020304" pitchFamily="18" charset="0"/>
            </a:endParaRPr>
          </a:p>
        </p:txBody>
      </p:sp>
      <p:sp>
        <p:nvSpPr>
          <p:cNvPr id="3" name="Left Arrow 2">
            <a:hlinkClick r:id="rId2" action="ppaction://hlinksldjump"/>
          </p:cNvPr>
          <p:cNvSpPr/>
          <p:nvPr/>
        </p:nvSpPr>
        <p:spPr>
          <a:xfrm>
            <a:off x="10625070" y="6078828"/>
            <a:ext cx="1081826" cy="64394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604876" y="609852"/>
            <a:ext cx="5779320" cy="461665"/>
          </a:xfrm>
          <a:prstGeom prst="rect">
            <a:avLst/>
          </a:prstGeom>
        </p:spPr>
        <p:txBody>
          <a:bodyPr wrap="square">
            <a:spAutoFit/>
          </a:bodyPr>
          <a:lstStyle/>
          <a:p>
            <a:pPr>
              <a:tabLst>
                <a:tab pos="4114800" algn="l"/>
              </a:tabLst>
            </a:pPr>
            <a:r>
              <a:rPr lang="pt-BR" sz="2400" b="1" dirty="0">
                <a:latin typeface="Times New Roman" panose="02020603050405020304" pitchFamily="18" charset="0"/>
                <a:cs typeface="Times New Roman" panose="02020603050405020304" pitchFamily="18" charset="0"/>
              </a:rPr>
              <a:t>4. Quy trình thực hiện biện pháp</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2081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22985" y="616546"/>
            <a:ext cx="10552090" cy="4928850"/>
          </a:xfrm>
          <a:prstGeom prst="rect">
            <a:avLst/>
          </a:prstGeom>
        </p:spPr>
        <p:txBody>
          <a:bodyPr wrap="square">
            <a:spAutoFit/>
          </a:bodyPr>
          <a:lstStyle/>
          <a:p>
            <a:pPr algn="just">
              <a:lnSpc>
                <a:spcPct val="120000"/>
              </a:lnSpc>
            </a:pPr>
            <a:r>
              <a:rPr lang="pt-BR" sz="2400" b="1" i="1" dirty="0">
                <a:latin typeface="Times New Roman" panose="02020603050405020304" pitchFamily="18" charset="0"/>
                <a:cs typeface="Times New Roman" panose="02020603050405020304" pitchFamily="18" charset="0"/>
              </a:rPr>
              <a:t>4.2. Biện  pháp thứ hai:  Hướng dẫn học sinh hợp tác nhóm.</a:t>
            </a:r>
            <a:endParaRPr lang="en-US" sz="2400" dirty="0">
              <a:latin typeface="Times New Roman" panose="02020603050405020304" pitchFamily="18" charset="0"/>
              <a:cs typeface="Times New Roman" panose="02020603050405020304" pitchFamily="18" charset="0"/>
            </a:endParaRPr>
          </a:p>
          <a:p>
            <a:pPr algn="just">
              <a:lnSpc>
                <a:spcPct val="120000"/>
              </a:lnSpc>
            </a:pP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Ngay </a:t>
            </a:r>
            <a:r>
              <a:rPr lang="vi-VN" sz="2400" dirty="0">
                <a:latin typeface="Times New Roman" panose="02020603050405020304" pitchFamily="18" charset="0"/>
                <a:cs typeface="Times New Roman" panose="02020603050405020304" pitchFamily="18" charset="0"/>
              </a:rPr>
              <a:t>từ đầu năm học giáo viên cần hướng dẫn học </a:t>
            </a:r>
            <a:r>
              <a:rPr lang="vi-VN" sz="2400" dirty="0" smtClean="0">
                <a:latin typeface="Times New Roman" panose="02020603050405020304" pitchFamily="18" charset="0"/>
                <a:cs typeface="Times New Roman" panose="02020603050405020304" pitchFamily="18" charset="0"/>
              </a:rPr>
              <a:t>sinh:</a:t>
            </a:r>
            <a:endParaRPr lang="en-US" sz="2400" dirty="0" smtClean="0">
              <a:latin typeface="Times New Roman" panose="02020603050405020304" pitchFamily="18" charset="0"/>
              <a:cs typeface="Times New Roman" panose="02020603050405020304" pitchFamily="18" charset="0"/>
            </a:endParaRPr>
          </a:p>
          <a:p>
            <a:pPr algn="just">
              <a:lnSpc>
                <a:spcPct val="120000"/>
              </a:lnSpc>
            </a:pP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Tăng </a:t>
            </a:r>
            <a:r>
              <a:rPr lang="vi-VN" sz="2400" dirty="0">
                <a:latin typeface="Times New Roman" panose="02020603050405020304" pitchFamily="18" charset="0"/>
                <a:cs typeface="Times New Roman" panose="02020603050405020304" pitchFamily="18" charset="0"/>
              </a:rPr>
              <a:t>cường phối hợp học tập cá nhân với học tập hợp tác theo phương </a:t>
            </a:r>
            <a:r>
              <a:rPr lang="vi-VN" sz="2400" dirty="0" smtClean="0">
                <a:latin typeface="Times New Roman" panose="02020603050405020304" pitchFamily="18" charset="0"/>
                <a:cs typeface="Times New Roman" panose="02020603050405020304" pitchFamily="18" charset="0"/>
              </a:rPr>
              <a:t>châm</a:t>
            </a: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a:t>
            </a:r>
            <a:r>
              <a:rPr lang="vi-VN" sz="2400" i="1" dirty="0" smtClean="0">
                <a:solidFill>
                  <a:srgbClr val="FF0000"/>
                </a:solidFill>
                <a:latin typeface="Times New Roman" panose="02020603050405020304" pitchFamily="18" charset="0"/>
                <a:cs typeface="Times New Roman" panose="02020603050405020304" pitchFamily="18" charset="0"/>
              </a:rPr>
              <a:t>Tạo </a:t>
            </a:r>
            <a:r>
              <a:rPr lang="vi-VN" sz="2400" i="1" dirty="0">
                <a:solidFill>
                  <a:srgbClr val="FF0000"/>
                </a:solidFill>
                <a:latin typeface="Times New Roman" panose="02020603050405020304" pitchFamily="18" charset="0"/>
                <a:cs typeface="Times New Roman" panose="02020603050405020304" pitchFamily="18" charset="0"/>
              </a:rPr>
              <a:t>điều kiện cho học sinh suy nghĩ nhiều hơn, làm nhiều hơn và thảo luận nhiều hơn</a:t>
            </a:r>
            <a:r>
              <a:rPr lang="vi-VN" sz="24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M</a:t>
            </a:r>
            <a:r>
              <a:rPr lang="vi-VN" sz="2400" dirty="0" smtClean="0">
                <a:latin typeface="Times New Roman" panose="02020603050405020304" pitchFamily="18" charset="0"/>
                <a:cs typeface="Times New Roman" panose="02020603050405020304" pitchFamily="18" charset="0"/>
              </a:rPr>
              <a:t>ỗi học </a:t>
            </a:r>
            <a:r>
              <a:rPr lang="vi-VN" sz="2400" dirty="0">
                <a:latin typeface="Times New Roman" panose="02020603050405020304" pitchFamily="18" charset="0"/>
                <a:cs typeface="Times New Roman" panose="02020603050405020304" pitchFamily="18" charset="0"/>
              </a:rPr>
              <a:t>sinh vừa cố gắng tự lực một cách độc lập, vừa hợp tác chặt chẽ với nhau trong quá trình tiếp cận, phát hiện và tìm tòi kiến thức mới. </a:t>
            </a:r>
            <a:endParaRPr lang="en-US" sz="2400" dirty="0" smtClean="0">
              <a:latin typeface="Times New Roman" panose="02020603050405020304" pitchFamily="18" charset="0"/>
              <a:cs typeface="Times New Roman" panose="02020603050405020304" pitchFamily="18" charset="0"/>
            </a:endParaRPr>
          </a:p>
          <a:p>
            <a:pPr algn="just">
              <a:lnSpc>
                <a:spcPct val="120000"/>
              </a:lnSpc>
            </a:pPr>
            <a:r>
              <a:rPr lang="vi-VN" sz="2400" dirty="0" smtClean="0">
                <a:latin typeface="Times New Roman" panose="02020603050405020304" pitchFamily="18" charset="0"/>
                <a:cs typeface="Times New Roman" panose="02020603050405020304" pitchFamily="18" charset="0"/>
              </a:rPr>
              <a:t>- </a:t>
            </a:r>
            <a:r>
              <a:rPr lang="vi-VN" sz="2400" dirty="0">
                <a:latin typeface="Times New Roman" panose="02020603050405020304" pitchFamily="18" charset="0"/>
                <a:cs typeface="Times New Roman" panose="02020603050405020304" pitchFamily="18" charset="0"/>
              </a:rPr>
              <a:t>Kĩ thuật tổ chức hoạt động nhóm </a:t>
            </a:r>
            <a:r>
              <a:rPr lang="vi-VN" sz="2400" dirty="0">
                <a:solidFill>
                  <a:srgbClr val="FF0000"/>
                </a:solidFill>
                <a:latin typeface="Times New Roman" panose="02020603050405020304" pitchFamily="18" charset="0"/>
                <a:cs typeface="Times New Roman" panose="02020603050405020304" pitchFamily="18" charset="0"/>
              </a:rPr>
              <a:t>nhằm hình thành và phát triển ở học sinh khả năng giao tiếp, trình bày vấn đề, hợp </a:t>
            </a:r>
            <a:r>
              <a:rPr lang="vi-VN" sz="2400" dirty="0" smtClean="0">
                <a:solidFill>
                  <a:srgbClr val="FF0000"/>
                </a:solidFill>
                <a:latin typeface="Times New Roman" panose="02020603050405020304" pitchFamily="18" charset="0"/>
                <a:cs typeface="Times New Roman" panose="02020603050405020304" pitchFamily="18" charset="0"/>
              </a:rPr>
              <a:t>tác </a:t>
            </a:r>
            <a:r>
              <a:rPr lang="vi-VN" sz="2400" dirty="0">
                <a:solidFill>
                  <a:srgbClr val="FF0000"/>
                </a:solidFill>
                <a:latin typeface="Times New Roman" panose="02020603050405020304" pitchFamily="18" charset="0"/>
                <a:cs typeface="Times New Roman" panose="02020603050405020304" pitchFamily="18" charset="0"/>
              </a:rPr>
              <a:t>và tư duy độc lập suy nghĩ</a:t>
            </a:r>
            <a:r>
              <a:rPr lang="vi-VN" sz="2400" dirty="0">
                <a:latin typeface="Times New Roman" panose="02020603050405020304" pitchFamily="18" charset="0"/>
                <a:cs typeface="Times New Roman" panose="02020603050405020304" pitchFamily="18" charset="0"/>
              </a:rPr>
              <a:t>. Tùy thuộc vào nhiệm vụ mà giáo viên có sự tổ chức hoạt động nhóm khác nhau.</a:t>
            </a:r>
          </a:p>
          <a:p>
            <a:pPr algn="just">
              <a:lnSpc>
                <a:spcPct val="120000"/>
              </a:lnSpc>
            </a:pPr>
            <a:r>
              <a:rPr lang="vi-VN" sz="2400" dirty="0">
                <a:latin typeface="Times New Roman" panose="02020603050405020304" pitchFamily="18" charset="0"/>
                <a:cs typeface="Times New Roman" panose="02020603050405020304" pitchFamily="18" charset="0"/>
              </a:rPr>
              <a:t>- Thời gian suy nghĩ </a:t>
            </a:r>
            <a:r>
              <a:rPr lang="vi-VN" sz="2400" dirty="0">
                <a:solidFill>
                  <a:srgbClr val="FF0000"/>
                </a:solidFill>
                <a:latin typeface="Times New Roman" panose="02020603050405020304" pitchFamily="18" charset="0"/>
                <a:cs typeface="Times New Roman" panose="02020603050405020304" pitchFamily="18" charset="0"/>
              </a:rPr>
              <a:t>cho phép học sinh phát triển câu trả </a:t>
            </a:r>
            <a:r>
              <a:rPr lang="vi-VN" sz="2400" dirty="0" smtClean="0">
                <a:solidFill>
                  <a:srgbClr val="FF0000"/>
                </a:solidFill>
                <a:latin typeface="Times New Roman" panose="02020603050405020304" pitchFamily="18" charset="0"/>
                <a:cs typeface="Times New Roman" panose="02020603050405020304" pitchFamily="18" charset="0"/>
              </a:rPr>
              <a:t>lời, </a:t>
            </a:r>
            <a:r>
              <a:rPr lang="vi-VN" sz="2400" dirty="0">
                <a:solidFill>
                  <a:srgbClr val="FF0000"/>
                </a:solidFill>
                <a:latin typeface="Times New Roman" panose="02020603050405020304" pitchFamily="18" charset="0"/>
                <a:cs typeface="Times New Roman" panose="02020603050405020304" pitchFamily="18" charset="0"/>
              </a:rPr>
              <a:t>biết lắng nghe, tóm tắt ý của từng nhóm</a:t>
            </a:r>
            <a:r>
              <a:rPr lang="vi-VN" sz="2400" dirty="0" smtClean="0">
                <a:solidFill>
                  <a:srgbClr val="FF0000"/>
                </a:solidFill>
                <a:latin typeface="Times New Roman" panose="02020603050405020304" pitchFamily="18" charset="0"/>
                <a:cs typeface="Times New Roman" panose="02020603050405020304" pitchFamily="18" charset="0"/>
              </a:rPr>
              <a:t>.</a:t>
            </a:r>
            <a:endParaRPr lang="vi-VN" sz="24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742898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00050" y="457200"/>
            <a:ext cx="11410950" cy="5595378"/>
          </a:xfrm>
          <a:prstGeom prst="rect">
            <a:avLst/>
          </a:prstGeom>
        </p:spPr>
        <p:txBody>
          <a:bodyPr wrap="square">
            <a:spAutoFit/>
          </a:bodyPr>
          <a:lstStyle/>
          <a:p>
            <a:pPr indent="457200" algn="just">
              <a:lnSpc>
                <a:spcPct val="130000"/>
              </a:lnSpc>
              <a:spcAft>
                <a:spcPts val="0"/>
              </a:spcAft>
            </a:pPr>
            <a:r>
              <a:rPr lang="pt-BR" sz="2400" b="1" i="1" dirty="0">
                <a:latin typeface="Times New Roman" panose="02020603050405020304" pitchFamily="18" charset="0"/>
                <a:ea typeface="Times New Roman" panose="02020603050405020304" pitchFamily="18" charset="0"/>
              </a:rPr>
              <a:t>4.3. Biện pháp thứ ba: Khuyến khích </a:t>
            </a:r>
            <a:r>
              <a:rPr lang="pt-BR" sz="2400" b="1" i="1" dirty="0" smtClean="0">
                <a:latin typeface="Times New Roman" panose="02020603050405020304" pitchFamily="18" charset="0"/>
                <a:ea typeface="Times New Roman" panose="02020603050405020304" pitchFamily="18" charset="0"/>
              </a:rPr>
              <a:t>hs </a:t>
            </a:r>
            <a:r>
              <a:rPr lang="pt-BR" sz="2400" b="1" i="1" dirty="0">
                <a:latin typeface="Times New Roman" panose="02020603050405020304" pitchFamily="18" charset="0"/>
                <a:ea typeface="Times New Roman" panose="02020603050405020304" pitchFamily="18" charset="0"/>
              </a:rPr>
              <a:t>tự đánh giá kết quả luyện đọc trong nhóm:</a:t>
            </a:r>
            <a:endParaRPr lang="en-US" sz="2400" dirty="0">
              <a:latin typeface="Times New Roman" panose="02020603050405020304" pitchFamily="18" charset="0"/>
              <a:ea typeface="Times New Roman" panose="02020603050405020304" pitchFamily="18" charset="0"/>
            </a:endParaRPr>
          </a:p>
          <a:p>
            <a:pPr indent="457200" algn="just">
              <a:lnSpc>
                <a:spcPct val="130000"/>
              </a:lnSpc>
              <a:spcAft>
                <a:spcPts val="0"/>
              </a:spcAft>
            </a:pPr>
            <a:r>
              <a:rPr lang="vi-VN" sz="2400" dirty="0">
                <a:latin typeface="Times New Roman" panose="02020603050405020304" pitchFamily="18" charset="0"/>
                <a:ea typeface="Times New Roman" panose="02020603050405020304" pitchFamily="18" charset="0"/>
              </a:rPr>
              <a:t>Các tiết học</a:t>
            </a:r>
            <a:r>
              <a:rPr lang="vi-VN" sz="2400" dirty="0" smtClean="0">
                <a:latin typeface="Times New Roman" panose="02020603050405020304" pitchFamily="18" charset="0"/>
                <a:ea typeface="Times New Roman" panose="02020603050405020304" pitchFamily="18" charset="0"/>
              </a:rPr>
              <a:t>, </a:t>
            </a:r>
            <a:r>
              <a:rPr lang="vi-VN" sz="2400" dirty="0">
                <a:latin typeface="Times New Roman" panose="02020603050405020304" pitchFamily="18" charset="0"/>
                <a:ea typeface="Times New Roman" panose="02020603050405020304" pitchFamily="18" charset="0"/>
              </a:rPr>
              <a:t>khuyến </a:t>
            </a:r>
            <a:r>
              <a:rPr lang="vi-VN" sz="2400" dirty="0" smtClean="0">
                <a:latin typeface="Times New Roman" panose="02020603050405020304" pitchFamily="18" charset="0"/>
                <a:ea typeface="Times New Roman" panose="02020603050405020304" pitchFamily="18" charset="0"/>
              </a:rPr>
              <a:t>khích </a:t>
            </a:r>
            <a:r>
              <a:rPr lang="vi-VN" sz="2400" dirty="0">
                <a:latin typeface="Times New Roman" panose="02020603050405020304" pitchFamily="18" charset="0"/>
                <a:ea typeface="Times New Roman" panose="02020603050405020304" pitchFamily="18" charset="0"/>
              </a:rPr>
              <a:t>học sinh trao đổi, nhận xét bạn đọc bài trong </a:t>
            </a:r>
            <a:r>
              <a:rPr lang="vi-VN" sz="2400" dirty="0" smtClean="0">
                <a:latin typeface="Times New Roman" panose="02020603050405020304" pitchFamily="18" charset="0"/>
                <a:ea typeface="Times New Roman" panose="02020603050405020304" pitchFamily="18" charset="0"/>
              </a:rPr>
              <a:t>nhóm</a:t>
            </a:r>
            <a:r>
              <a:rPr lang="en-US" sz="2400" dirty="0" smtClean="0">
                <a:latin typeface="Times New Roman" panose="02020603050405020304" pitchFamily="18" charset="0"/>
                <a:ea typeface="Times New Roman" panose="02020603050405020304" pitchFamily="18" charset="0"/>
              </a:rPr>
              <a:t>. C</a:t>
            </a:r>
            <a:r>
              <a:rPr lang="vi-VN" sz="2400" dirty="0" smtClean="0">
                <a:latin typeface="Times New Roman" panose="02020603050405020304" pitchFamily="18" charset="0"/>
                <a:ea typeface="Times New Roman" panose="02020603050405020304" pitchFamily="18" charset="0"/>
              </a:rPr>
              <a:t>ó </a:t>
            </a:r>
            <a:r>
              <a:rPr lang="vi-VN" sz="2400" dirty="0">
                <a:latin typeface="Times New Roman" panose="02020603050405020304" pitchFamily="18" charset="0"/>
                <a:ea typeface="Times New Roman" panose="02020603050405020304" pitchFamily="18" charset="0"/>
              </a:rPr>
              <a:t>thể </a:t>
            </a:r>
            <a:r>
              <a:rPr lang="vi-VN" sz="2400" dirty="0">
                <a:solidFill>
                  <a:srgbClr val="FF0000"/>
                </a:solidFill>
                <a:latin typeface="Times New Roman" panose="02020603050405020304" pitchFamily="18" charset="0"/>
                <a:ea typeface="Times New Roman" panose="02020603050405020304" pitchFamily="18" charset="0"/>
              </a:rPr>
              <a:t>đưa ra những tư vấn giúp bạn sửa sai hoặc động viên, khích lệ các bạn đọc hay trong nhóm</a:t>
            </a:r>
            <a:r>
              <a:rPr lang="vi-VN" sz="2400" dirty="0">
                <a:latin typeface="Times New Roman" panose="02020603050405020304" pitchFamily="18" charset="0"/>
                <a:ea typeface="Times New Roman" panose="02020603050405020304" pitchFamily="18" charset="0"/>
              </a:rPr>
              <a:t>. Đặc </a:t>
            </a:r>
            <a:r>
              <a:rPr lang="vi-VN" sz="2400" dirty="0" smtClean="0">
                <a:latin typeface="Times New Roman" panose="02020603050405020304" pitchFamily="18" charset="0"/>
                <a:ea typeface="Times New Roman" panose="02020603050405020304" pitchFamily="18" charset="0"/>
              </a:rPr>
              <a:t>biệt </a:t>
            </a:r>
            <a:r>
              <a:rPr lang="vi-VN" sz="2400" dirty="0">
                <a:solidFill>
                  <a:srgbClr val="FF0000"/>
                </a:solidFill>
                <a:latin typeface="Times New Roman" panose="02020603050405020304" pitchFamily="18" charset="0"/>
                <a:ea typeface="Times New Roman" panose="02020603050405020304" pitchFamily="18" charset="0"/>
              </a:rPr>
              <a:t>khuyến khích học sinh nhận </a:t>
            </a:r>
            <a:r>
              <a:rPr lang="vi-VN" sz="2400" dirty="0" smtClean="0">
                <a:solidFill>
                  <a:srgbClr val="FF0000"/>
                </a:solidFill>
                <a:latin typeface="Times New Roman" panose="02020603050405020304" pitchFamily="18" charset="0"/>
                <a:ea typeface="Times New Roman" panose="02020603050405020304" pitchFamily="18" charset="0"/>
              </a:rPr>
              <a:t>xét </a:t>
            </a:r>
            <a:r>
              <a:rPr lang="vi-VN" sz="2400" dirty="0">
                <a:solidFill>
                  <a:srgbClr val="FF0000"/>
                </a:solidFill>
                <a:latin typeface="Times New Roman" panose="02020603050405020304" pitchFamily="18" charset="0"/>
                <a:ea typeface="Times New Roman" panose="02020603050405020304" pitchFamily="18" charset="0"/>
              </a:rPr>
              <a:t>về cách đọc của bạn, kể cả cách đọc của giáo viên</a:t>
            </a:r>
            <a:r>
              <a:rPr lang="vi-VN" sz="2400" dirty="0" smtClean="0">
                <a:latin typeface="Times New Roman" panose="02020603050405020304" pitchFamily="18" charset="0"/>
                <a:ea typeface="Times New Roman" panose="02020603050405020304" pitchFamily="18" charset="0"/>
              </a:rPr>
              <a:t>.</a:t>
            </a:r>
            <a:endParaRPr lang="vi-VN" sz="2400" dirty="0">
              <a:latin typeface="Times New Roman" panose="02020603050405020304" pitchFamily="18" charset="0"/>
              <a:ea typeface="Times New Roman" panose="02020603050405020304" pitchFamily="18" charset="0"/>
            </a:endParaRPr>
          </a:p>
          <a:p>
            <a:pPr indent="457200" algn="just">
              <a:lnSpc>
                <a:spcPct val="130000"/>
              </a:lnSpc>
              <a:spcAft>
                <a:spcPts val="0"/>
              </a:spcAft>
            </a:pPr>
            <a:r>
              <a:rPr lang="en-US" sz="2400" dirty="0" smtClean="0">
                <a:latin typeface="Times New Roman" panose="02020603050405020304" pitchFamily="18" charset="0"/>
                <a:ea typeface="Times New Roman" panose="02020603050405020304" pitchFamily="18" charset="0"/>
              </a:rPr>
              <a:t>G</a:t>
            </a:r>
            <a:r>
              <a:rPr lang="vi-VN" sz="2400" dirty="0" smtClean="0">
                <a:latin typeface="Times New Roman" panose="02020603050405020304" pitchFamily="18" charset="0"/>
                <a:ea typeface="Times New Roman" panose="02020603050405020304" pitchFamily="18" charset="0"/>
              </a:rPr>
              <a:t>iáo </a:t>
            </a:r>
            <a:r>
              <a:rPr lang="vi-VN" sz="2400" dirty="0">
                <a:latin typeface="Times New Roman" panose="02020603050405020304" pitchFamily="18" charset="0"/>
                <a:ea typeface="Times New Roman" panose="02020603050405020304" pitchFamily="18" charset="0"/>
              </a:rPr>
              <a:t>viên cần biết cách gợi ý, khuyến khích học </a:t>
            </a:r>
            <a:r>
              <a:rPr lang="vi-VN" sz="2400" dirty="0" smtClean="0">
                <a:latin typeface="Times New Roman" panose="02020603050405020304" pitchFamily="18" charset="0"/>
                <a:ea typeface="Times New Roman" panose="02020603050405020304" pitchFamily="18" charset="0"/>
              </a:rPr>
              <a:t>sinh </a:t>
            </a:r>
            <a:r>
              <a:rPr lang="vi-VN" sz="2400" dirty="0">
                <a:latin typeface="Times New Roman" panose="02020603050405020304" pitchFamily="18" charset="0"/>
                <a:ea typeface="Times New Roman" panose="02020603050405020304" pitchFamily="18" charset="0"/>
              </a:rPr>
              <a:t>trao đổi, nhận xét </a:t>
            </a:r>
            <a:r>
              <a:rPr lang="en-US" sz="2400" dirty="0" err="1" smtClean="0">
                <a:latin typeface="Times New Roman" panose="02020603050405020304" pitchFamily="18" charset="0"/>
                <a:ea typeface="Times New Roman" panose="02020603050405020304" pitchFamily="18" charset="0"/>
              </a:rPr>
              <a:t>cụ</a:t>
            </a:r>
            <a:r>
              <a:rPr lang="en-US" sz="2400" dirty="0" smtClean="0">
                <a:latin typeface="Times New Roman" panose="02020603050405020304" pitchFamily="18" charset="0"/>
                <a:ea typeface="Times New Roman" panose="02020603050405020304" pitchFamily="18" charset="0"/>
              </a:rPr>
              <a:t> </a:t>
            </a:r>
            <a:r>
              <a:rPr lang="en-US" sz="2400" dirty="0" err="1" smtClean="0">
                <a:latin typeface="Times New Roman" panose="02020603050405020304" pitchFamily="18" charset="0"/>
                <a:ea typeface="Times New Roman" panose="02020603050405020304" pitchFamily="18" charset="0"/>
              </a:rPr>
              <a:t>thể</a:t>
            </a:r>
            <a:r>
              <a:rPr lang="en-US" sz="2400" dirty="0" smtClean="0">
                <a:latin typeface="Times New Roman" panose="02020603050405020304" pitchFamily="18" charset="0"/>
                <a:ea typeface="Times New Roman" panose="02020603050405020304" pitchFamily="18" charset="0"/>
              </a:rPr>
              <a:t> </a:t>
            </a:r>
            <a:r>
              <a:rPr lang="vi-VN" sz="2400" dirty="0" smtClean="0">
                <a:latin typeface="Times New Roman" panose="02020603050405020304" pitchFamily="18" charset="0"/>
                <a:ea typeface="Times New Roman" panose="02020603050405020304" pitchFamily="18" charset="0"/>
              </a:rPr>
              <a:t>về </a:t>
            </a:r>
            <a:r>
              <a:rPr lang="vi-VN" sz="2400" dirty="0">
                <a:latin typeface="Times New Roman" panose="02020603050405020304" pitchFamily="18" charset="0"/>
                <a:ea typeface="Times New Roman" panose="02020603050405020304" pitchFamily="18" charset="0"/>
              </a:rPr>
              <a:t>“ chỗ được” hay “chưa được” của </a:t>
            </a:r>
            <a:r>
              <a:rPr lang="vi-VN" sz="2400" dirty="0" smtClean="0">
                <a:latin typeface="Times New Roman" panose="02020603050405020304" pitchFamily="18" charset="0"/>
                <a:ea typeface="Times New Roman" panose="02020603050405020304" pitchFamily="18" charset="0"/>
              </a:rPr>
              <a:t>bạn </a:t>
            </a:r>
            <a:r>
              <a:rPr lang="vi-VN" sz="2400" dirty="0">
                <a:latin typeface="Times New Roman" panose="02020603050405020304" pitchFamily="18" charset="0"/>
                <a:ea typeface="Times New Roman" panose="02020603050405020304" pitchFamily="18" charset="0"/>
              </a:rPr>
              <a:t>nhằm </a:t>
            </a:r>
            <a:r>
              <a:rPr lang="vi-VN" sz="2400" dirty="0" smtClean="0">
                <a:latin typeface="Times New Roman" panose="02020603050405020304" pitchFamily="18" charset="0"/>
                <a:ea typeface="Times New Roman" panose="02020603050405020304" pitchFamily="18" charset="0"/>
              </a:rPr>
              <a:t>giúp </a:t>
            </a:r>
            <a:r>
              <a:rPr lang="vi-VN" sz="2400" dirty="0">
                <a:latin typeface="Times New Roman" panose="02020603050405020304" pitchFamily="18" charset="0"/>
                <a:ea typeface="Times New Roman" panose="02020603050405020304" pitchFamily="18" charset="0"/>
              </a:rPr>
              <a:t>rút kinh nghiệm </a:t>
            </a:r>
            <a:r>
              <a:rPr lang="vi-VN" sz="2400" dirty="0" smtClean="0">
                <a:latin typeface="Times New Roman" panose="02020603050405020304" pitchFamily="18" charset="0"/>
                <a:ea typeface="Times New Roman" panose="02020603050405020304" pitchFamily="18" charset="0"/>
              </a:rPr>
              <a:t>để </a:t>
            </a:r>
            <a:r>
              <a:rPr lang="vi-VN" sz="2400" dirty="0">
                <a:latin typeface="Times New Roman" panose="02020603050405020304" pitchFamily="18" charset="0"/>
                <a:ea typeface="Times New Roman" panose="02020603050405020304" pitchFamily="18" charset="0"/>
              </a:rPr>
              <a:t>đọc tốt </a:t>
            </a:r>
            <a:r>
              <a:rPr lang="vi-VN" sz="2400" dirty="0" smtClean="0">
                <a:latin typeface="Times New Roman" panose="02020603050405020304" pitchFamily="18" charset="0"/>
                <a:ea typeface="Times New Roman" panose="02020603050405020304" pitchFamily="18" charset="0"/>
              </a:rPr>
              <a:t>hơn.</a:t>
            </a:r>
            <a:endParaRPr lang="vi-VN" sz="2400" dirty="0">
              <a:latin typeface="Times New Roman" panose="02020603050405020304" pitchFamily="18" charset="0"/>
              <a:ea typeface="Times New Roman" panose="02020603050405020304" pitchFamily="18" charset="0"/>
            </a:endParaRPr>
          </a:p>
          <a:p>
            <a:pPr indent="457200" algn="just">
              <a:lnSpc>
                <a:spcPct val="130000"/>
              </a:lnSpc>
              <a:spcAft>
                <a:spcPts val="0"/>
              </a:spcAft>
            </a:pPr>
            <a:r>
              <a:rPr lang="vi-VN" sz="2400" dirty="0">
                <a:latin typeface="Times New Roman" panose="02020603050405020304" pitchFamily="18" charset="0"/>
                <a:ea typeface="Times New Roman" panose="02020603050405020304" pitchFamily="18" charset="0"/>
              </a:rPr>
              <a:t>Khuyến khích học sinh </a:t>
            </a:r>
            <a:r>
              <a:rPr lang="vi-VN" sz="2400" dirty="0">
                <a:solidFill>
                  <a:srgbClr val="FF0000"/>
                </a:solidFill>
                <a:latin typeface="Times New Roman" panose="02020603050405020304" pitchFamily="18" charset="0"/>
                <a:ea typeface="Times New Roman" panose="02020603050405020304" pitchFamily="18" charset="0"/>
              </a:rPr>
              <a:t>tự đánh giá phần đọc bài của mình và của bạn</a:t>
            </a:r>
            <a:r>
              <a:rPr lang="vi-VN" sz="2400" dirty="0">
                <a:latin typeface="Times New Roman" panose="02020603050405020304" pitchFamily="18" charset="0"/>
                <a:ea typeface="Times New Roman" panose="02020603050405020304" pitchFamily="18" charset="0"/>
              </a:rPr>
              <a:t>. Học sinh có thể nhận xét, đánh giá theo tiêu chí cụ </a:t>
            </a:r>
            <a:r>
              <a:rPr lang="vi-VN" sz="2400" dirty="0" smtClean="0">
                <a:latin typeface="Times New Roman" panose="02020603050405020304" pitchFamily="18" charset="0"/>
                <a:ea typeface="Times New Roman" panose="02020603050405020304" pitchFamily="18" charset="0"/>
              </a:rPr>
              <a:t>thể</a:t>
            </a:r>
            <a:r>
              <a:rPr lang="en-US" sz="2400" dirty="0" smtClean="0">
                <a:latin typeface="Times New Roman" panose="02020603050405020304" pitchFamily="18" charset="0"/>
                <a:ea typeface="Times New Roman" panose="02020603050405020304" pitchFamily="18" charset="0"/>
              </a:rPr>
              <a:t>.</a:t>
            </a:r>
            <a:r>
              <a:rPr lang="vi-VN" sz="2400" dirty="0" smtClean="0">
                <a:latin typeface="Times New Roman" panose="02020603050405020304" pitchFamily="18" charset="0"/>
                <a:ea typeface="Times New Roman" panose="02020603050405020304" pitchFamily="18" charset="0"/>
              </a:rPr>
              <a:t> </a:t>
            </a:r>
            <a:endParaRPr lang="en-US" sz="2400" dirty="0" smtClean="0">
              <a:latin typeface="Times New Roman" panose="02020603050405020304" pitchFamily="18" charset="0"/>
              <a:ea typeface="Times New Roman" panose="02020603050405020304" pitchFamily="18" charset="0"/>
            </a:endParaRPr>
          </a:p>
          <a:p>
            <a:pPr indent="457200" algn="just">
              <a:lnSpc>
                <a:spcPct val="150000"/>
              </a:lnSpc>
              <a:spcAft>
                <a:spcPts val="0"/>
              </a:spcAft>
            </a:pPr>
            <a:r>
              <a:rPr lang="vi-VN" sz="2400" dirty="0" smtClean="0">
                <a:latin typeface="Times New Roman" panose="02020603050405020304" pitchFamily="18" charset="0"/>
                <a:ea typeface="Times New Roman" panose="02020603050405020304" pitchFamily="18" charset="0"/>
              </a:rPr>
              <a:t>Bên </a:t>
            </a:r>
            <a:r>
              <a:rPr lang="vi-VN" sz="2400" dirty="0">
                <a:latin typeface="Times New Roman" panose="02020603050405020304" pitchFamily="18" charset="0"/>
                <a:ea typeface="Times New Roman" panose="02020603050405020304" pitchFamily="18" charset="0"/>
              </a:rPr>
              <a:t>cạnh đó </a:t>
            </a:r>
            <a:r>
              <a:rPr lang="vi-VN" sz="2400" dirty="0" smtClean="0">
                <a:latin typeface="Times New Roman" panose="02020603050405020304" pitchFamily="18" charset="0"/>
                <a:ea typeface="Times New Roman" panose="02020603050405020304" pitchFamily="18" charset="0"/>
              </a:rPr>
              <a:t>cũng </a:t>
            </a:r>
            <a:r>
              <a:rPr lang="vi-VN" sz="2400" dirty="0">
                <a:solidFill>
                  <a:srgbClr val="FF0000"/>
                </a:solidFill>
                <a:latin typeface="Times New Roman" panose="02020603050405020304" pitchFamily="18" charset="0"/>
                <a:ea typeface="Times New Roman" panose="02020603050405020304" pitchFamily="18" charset="0"/>
              </a:rPr>
              <a:t>đưa ra lời tư vấn, các yêu cầu cho bạn</a:t>
            </a:r>
            <a:r>
              <a:rPr lang="vi-VN" sz="2400" dirty="0">
                <a:latin typeface="Times New Roman" panose="02020603050405020304" pitchFamily="18" charset="0"/>
                <a:ea typeface="Times New Roman" panose="02020603050405020304" pitchFamily="18" charset="0"/>
              </a:rPr>
              <a:t>. Trước </a:t>
            </a:r>
            <a:r>
              <a:rPr lang="vi-VN" sz="2400" dirty="0" smtClean="0">
                <a:latin typeface="Times New Roman" panose="02020603050405020304" pitchFamily="18" charset="0"/>
                <a:ea typeface="Times New Roman" panose="02020603050405020304" pitchFamily="18" charset="0"/>
              </a:rPr>
              <a:t>tiên </a:t>
            </a:r>
            <a:r>
              <a:rPr lang="vi-VN" sz="2400" dirty="0">
                <a:latin typeface="Times New Roman" panose="02020603050405020304" pitchFamily="18" charset="0"/>
                <a:ea typeface="Times New Roman" panose="02020603050405020304" pitchFamily="18" charset="0"/>
              </a:rPr>
              <a:t>đưa </a:t>
            </a:r>
            <a:r>
              <a:rPr lang="vi-VN" sz="2400" dirty="0" smtClean="0">
                <a:latin typeface="Times New Roman" panose="02020603050405020304" pitchFamily="18" charset="0"/>
                <a:ea typeface="Times New Roman" panose="02020603050405020304" pitchFamily="18" charset="0"/>
              </a:rPr>
              <a:t>ra </a:t>
            </a:r>
            <a:r>
              <a:rPr lang="vi-VN" sz="2400" dirty="0">
                <a:latin typeface="Times New Roman" panose="02020603050405020304" pitchFamily="18" charset="0"/>
                <a:ea typeface="Times New Roman" panose="02020603050405020304" pitchFamily="18" charset="0"/>
              </a:rPr>
              <a:t>những gì bạn đã làm tốt để khích lệ tinh thần bạn, sau đó lưu ý những vấn đề bạn gặp phải và đưa ra lời tư </a:t>
            </a:r>
            <a:r>
              <a:rPr lang="vi-VN" sz="2400" dirty="0" smtClean="0">
                <a:latin typeface="Times New Roman" panose="02020603050405020304" pitchFamily="18" charset="0"/>
                <a:ea typeface="Times New Roman" panose="02020603050405020304" pitchFamily="18" charset="0"/>
              </a:rPr>
              <a:t>vấn.</a:t>
            </a:r>
            <a:endParaRPr lang="vi-VN" sz="24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930788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48665" y="586303"/>
            <a:ext cx="10296144" cy="5806013"/>
          </a:xfrm>
          <a:prstGeom prst="rect">
            <a:avLst/>
          </a:prstGeom>
        </p:spPr>
        <p:txBody>
          <a:bodyPr wrap="square">
            <a:spAutoFit/>
          </a:bodyPr>
          <a:lstStyle/>
          <a:p>
            <a:pPr indent="457200" algn="just">
              <a:lnSpc>
                <a:spcPct val="130000"/>
              </a:lnSpc>
              <a:spcAft>
                <a:spcPts val="0"/>
              </a:spcAft>
            </a:pPr>
            <a:r>
              <a:rPr lang="en-US" sz="2400" b="1" i="1" dirty="0">
                <a:latin typeface="Times New Roman" panose="02020603050405020304" pitchFamily="18" charset="0"/>
                <a:ea typeface="Times New Roman" panose="02020603050405020304" pitchFamily="18" charset="0"/>
              </a:rPr>
              <a:t>4.4. </a:t>
            </a:r>
            <a:r>
              <a:rPr lang="pt-BR" sz="2400" b="1" i="1" dirty="0">
                <a:latin typeface="Times New Roman" panose="02020603050405020304" pitchFamily="18" charset="0"/>
                <a:ea typeface="Times New Roman" panose="02020603050405020304" pitchFamily="18" charset="0"/>
              </a:rPr>
              <a:t>Biện pháp thứ tư: </a:t>
            </a:r>
            <a:r>
              <a:rPr lang="en-US" sz="2400" b="1" i="1" dirty="0" err="1">
                <a:latin typeface="Times New Roman" panose="02020603050405020304" pitchFamily="18" charset="0"/>
                <a:ea typeface="Times New Roman" panose="02020603050405020304" pitchFamily="18" charset="0"/>
              </a:rPr>
              <a:t>Tổ</a:t>
            </a:r>
            <a:r>
              <a:rPr lang="en-US" sz="2400" b="1" i="1" dirty="0">
                <a:latin typeface="Times New Roman" panose="02020603050405020304" pitchFamily="18" charset="0"/>
                <a:ea typeface="Times New Roman" panose="02020603050405020304" pitchFamily="18" charset="0"/>
              </a:rPr>
              <a:t> </a:t>
            </a:r>
            <a:r>
              <a:rPr lang="en-US" sz="2400" b="1" i="1" dirty="0" err="1">
                <a:latin typeface="Times New Roman" panose="02020603050405020304" pitchFamily="18" charset="0"/>
                <a:ea typeface="Times New Roman" panose="02020603050405020304" pitchFamily="18" charset="0"/>
              </a:rPr>
              <a:t>chức</a:t>
            </a:r>
            <a:r>
              <a:rPr lang="en-US" sz="2400" b="1" i="1" dirty="0">
                <a:latin typeface="Times New Roman" panose="02020603050405020304" pitchFamily="18" charset="0"/>
                <a:ea typeface="Times New Roman" panose="02020603050405020304" pitchFamily="18" charset="0"/>
              </a:rPr>
              <a:t> </a:t>
            </a:r>
            <a:r>
              <a:rPr lang="en-US" sz="2400" b="1" i="1" dirty="0" err="1">
                <a:latin typeface="Times New Roman" panose="02020603050405020304" pitchFamily="18" charset="0"/>
                <a:ea typeface="Times New Roman" panose="02020603050405020304" pitchFamily="18" charset="0"/>
              </a:rPr>
              <a:t>thi</a:t>
            </a:r>
            <a:r>
              <a:rPr lang="en-US" sz="2400" b="1" i="1" dirty="0">
                <a:latin typeface="Times New Roman" panose="02020603050405020304" pitchFamily="18" charset="0"/>
                <a:ea typeface="Times New Roman" panose="02020603050405020304" pitchFamily="18" charset="0"/>
              </a:rPr>
              <a:t> </a:t>
            </a:r>
            <a:r>
              <a:rPr lang="en-US" sz="2400" b="1" i="1" dirty="0" err="1">
                <a:latin typeface="Times New Roman" panose="02020603050405020304" pitchFamily="18" charset="0"/>
                <a:ea typeface="Times New Roman" panose="02020603050405020304" pitchFamily="18" charset="0"/>
              </a:rPr>
              <a:t>đọc</a:t>
            </a:r>
            <a:r>
              <a:rPr lang="en-US" sz="2400" b="1" i="1" dirty="0">
                <a:latin typeface="Times New Roman" panose="02020603050405020304" pitchFamily="18" charset="0"/>
                <a:ea typeface="Times New Roman" panose="02020603050405020304" pitchFamily="18" charset="0"/>
              </a:rPr>
              <a:t> </a:t>
            </a:r>
            <a:r>
              <a:rPr lang="en-US" sz="2400" b="1" i="1" dirty="0" err="1">
                <a:latin typeface="Times New Roman" panose="02020603050405020304" pitchFamily="18" charset="0"/>
                <a:ea typeface="Times New Roman" panose="02020603050405020304" pitchFamily="18" charset="0"/>
              </a:rPr>
              <a:t>đúng</a:t>
            </a:r>
            <a:r>
              <a:rPr lang="en-US" sz="2400" b="1" i="1" dirty="0">
                <a:latin typeface="Times New Roman" panose="02020603050405020304" pitchFamily="18" charset="0"/>
                <a:ea typeface="Times New Roman" panose="02020603050405020304" pitchFamily="18" charset="0"/>
              </a:rPr>
              <a:t>, </a:t>
            </a:r>
            <a:r>
              <a:rPr lang="en-US" sz="2400" b="1" i="1" dirty="0" err="1">
                <a:latin typeface="Times New Roman" panose="02020603050405020304" pitchFamily="18" charset="0"/>
                <a:ea typeface="Times New Roman" panose="02020603050405020304" pitchFamily="18" charset="0"/>
              </a:rPr>
              <a:t>đọc</a:t>
            </a:r>
            <a:r>
              <a:rPr lang="en-US" sz="2400" b="1" i="1" dirty="0">
                <a:latin typeface="Times New Roman" panose="02020603050405020304" pitchFamily="18" charset="0"/>
                <a:ea typeface="Times New Roman" panose="02020603050405020304" pitchFamily="18" charset="0"/>
              </a:rPr>
              <a:t> hay, </a:t>
            </a:r>
            <a:r>
              <a:rPr lang="en-US" sz="2400" b="1" i="1" dirty="0" err="1">
                <a:latin typeface="Times New Roman" panose="02020603050405020304" pitchFamily="18" charset="0"/>
                <a:ea typeface="Times New Roman" panose="02020603050405020304" pitchFamily="18" charset="0"/>
              </a:rPr>
              <a:t>đọc</a:t>
            </a:r>
            <a:r>
              <a:rPr lang="en-US" sz="2400" b="1" i="1" dirty="0">
                <a:latin typeface="Times New Roman" panose="02020603050405020304" pitchFamily="18" charset="0"/>
                <a:ea typeface="Times New Roman" panose="02020603050405020304" pitchFamily="18" charset="0"/>
              </a:rPr>
              <a:t> </a:t>
            </a:r>
            <a:r>
              <a:rPr lang="en-US" sz="2400" b="1" i="1" dirty="0" err="1">
                <a:latin typeface="Times New Roman" panose="02020603050405020304" pitchFamily="18" charset="0"/>
                <a:ea typeface="Times New Roman" panose="02020603050405020304" pitchFamily="18" charset="0"/>
              </a:rPr>
              <a:t>diễn</a:t>
            </a:r>
            <a:r>
              <a:rPr lang="en-US" sz="2400" b="1" i="1" dirty="0">
                <a:latin typeface="Times New Roman" panose="02020603050405020304" pitchFamily="18" charset="0"/>
                <a:ea typeface="Times New Roman" panose="02020603050405020304" pitchFamily="18" charset="0"/>
              </a:rPr>
              <a:t> </a:t>
            </a:r>
            <a:r>
              <a:rPr lang="en-US" sz="2400" b="1" i="1" dirty="0" err="1">
                <a:latin typeface="Times New Roman" panose="02020603050405020304" pitchFamily="18" charset="0"/>
                <a:ea typeface="Times New Roman" panose="02020603050405020304" pitchFamily="18" charset="0"/>
              </a:rPr>
              <a:t>cảm</a:t>
            </a:r>
            <a:r>
              <a:rPr lang="en-US" sz="2400" b="1" i="1" dirty="0">
                <a:latin typeface="Times New Roman" panose="02020603050405020304" pitchFamily="18" charset="0"/>
                <a:ea typeface="Times New Roman" panose="02020603050405020304" pitchFamily="18" charset="0"/>
              </a:rPr>
              <a:t> </a:t>
            </a:r>
            <a:r>
              <a:rPr lang="en-US" sz="2400" b="1" i="1" dirty="0" err="1">
                <a:latin typeface="Times New Roman" panose="02020603050405020304" pitchFamily="18" charset="0"/>
                <a:ea typeface="Times New Roman" panose="02020603050405020304" pitchFamily="18" charset="0"/>
              </a:rPr>
              <a:t>giữa</a:t>
            </a:r>
            <a:r>
              <a:rPr lang="en-US" sz="2400" b="1" i="1" dirty="0">
                <a:latin typeface="Times New Roman" panose="02020603050405020304" pitchFamily="18" charset="0"/>
                <a:ea typeface="Times New Roman" panose="02020603050405020304" pitchFamily="18" charset="0"/>
              </a:rPr>
              <a:t> </a:t>
            </a:r>
            <a:r>
              <a:rPr lang="en-US" sz="2400" b="1" i="1" dirty="0" err="1">
                <a:latin typeface="Times New Roman" panose="02020603050405020304" pitchFamily="18" charset="0"/>
                <a:ea typeface="Times New Roman" panose="02020603050405020304" pitchFamily="18" charset="0"/>
              </a:rPr>
              <a:t>các</a:t>
            </a:r>
            <a:r>
              <a:rPr lang="en-US" sz="2400" b="1" i="1" dirty="0">
                <a:latin typeface="Times New Roman" panose="02020603050405020304" pitchFamily="18" charset="0"/>
                <a:ea typeface="Times New Roman" panose="02020603050405020304" pitchFamily="18" charset="0"/>
              </a:rPr>
              <a:t> </a:t>
            </a:r>
            <a:r>
              <a:rPr lang="en-US" sz="2400" b="1" i="1" dirty="0" err="1">
                <a:latin typeface="Times New Roman" panose="02020603050405020304" pitchFamily="18" charset="0"/>
                <a:ea typeface="Times New Roman" panose="02020603050405020304" pitchFamily="18" charset="0"/>
              </a:rPr>
              <a:t>nhóm</a:t>
            </a:r>
            <a:r>
              <a:rPr lang="en-US" sz="2400" b="1" i="1" dirty="0" smtClean="0">
                <a:latin typeface="Times New Roman" panose="02020603050405020304" pitchFamily="18" charset="0"/>
                <a:ea typeface="Times New Roman" panose="02020603050405020304" pitchFamily="18" charset="0"/>
              </a:rPr>
              <a:t>. </a:t>
            </a:r>
            <a:r>
              <a:rPr lang="en-US" sz="2400" dirty="0" smtClean="0">
                <a:latin typeface="Times New Roman" panose="02020603050405020304" pitchFamily="18" charset="0"/>
                <a:ea typeface="Times New Roman" panose="02020603050405020304" pitchFamily="18" charset="0"/>
              </a:rPr>
              <a:t>(</a:t>
            </a:r>
            <a:r>
              <a:rPr lang="en-US" sz="2400" dirty="0" err="1" smtClean="0">
                <a:latin typeface="Times New Roman" panose="02020603050405020304" pitchFamily="18" charset="0"/>
                <a:ea typeface="Times New Roman" panose="02020603050405020304" pitchFamily="18" charset="0"/>
              </a:rPr>
              <a:t>Tiến</a:t>
            </a:r>
            <a:r>
              <a:rPr lang="en-US" sz="2400" dirty="0" smtClean="0">
                <a:latin typeface="Times New Roman" panose="02020603050405020304" pitchFamily="18" charset="0"/>
                <a:ea typeface="Times New Roman" panose="02020603050405020304" pitchFamily="18" charset="0"/>
              </a:rPr>
              <a:t> </a:t>
            </a:r>
            <a:r>
              <a:rPr lang="en-US" sz="2400" dirty="0" err="1" smtClean="0">
                <a:latin typeface="Times New Roman" panose="02020603050405020304" pitchFamily="18" charset="0"/>
                <a:ea typeface="Times New Roman" panose="02020603050405020304" pitchFamily="18" charset="0"/>
              </a:rPr>
              <a:t>hành</a:t>
            </a:r>
            <a:r>
              <a:rPr lang="en-US" sz="2400" dirty="0" smtClean="0">
                <a:latin typeface="Times New Roman" panose="02020603050405020304" pitchFamily="18" charset="0"/>
                <a:ea typeface="Times New Roman" panose="02020603050405020304" pitchFamily="18" charset="0"/>
              </a:rPr>
              <a:t> ở </a:t>
            </a:r>
            <a:r>
              <a:rPr lang="en-US" sz="2400" dirty="0" err="1" smtClean="0">
                <a:latin typeface="Times New Roman" panose="02020603050405020304" pitchFamily="18" charset="0"/>
                <a:ea typeface="Times New Roman" panose="02020603050405020304" pitchFamily="18" charset="0"/>
              </a:rPr>
              <a:t>cuối</a:t>
            </a:r>
            <a:r>
              <a:rPr lang="en-US" sz="2400" dirty="0" smtClean="0">
                <a:latin typeface="Times New Roman" panose="02020603050405020304" pitchFamily="18" charset="0"/>
                <a:ea typeface="Times New Roman" panose="02020603050405020304" pitchFamily="18" charset="0"/>
              </a:rPr>
              <a:t> </a:t>
            </a:r>
            <a:r>
              <a:rPr lang="en-US" sz="2400" dirty="0" err="1" smtClean="0">
                <a:latin typeface="Times New Roman" panose="02020603050405020304" pitchFamily="18" charset="0"/>
                <a:ea typeface="Times New Roman" panose="02020603050405020304" pitchFamily="18" charset="0"/>
              </a:rPr>
              <a:t>bài</a:t>
            </a:r>
            <a:r>
              <a:rPr lang="en-US" sz="2400" dirty="0">
                <a:latin typeface="Times New Roman" panose="02020603050405020304" pitchFamily="18" charset="0"/>
                <a:ea typeface="Times New Roman" panose="02020603050405020304" pitchFamily="18" charset="0"/>
              </a:rPr>
              <a:t> </a:t>
            </a:r>
            <a:r>
              <a:rPr lang="en-US" sz="2400" dirty="0" err="1" smtClean="0">
                <a:latin typeface="Times New Roman" panose="02020603050405020304" pitchFamily="18" charset="0"/>
                <a:ea typeface="Times New Roman" panose="02020603050405020304" pitchFamily="18" charset="0"/>
              </a:rPr>
              <a:t>học</a:t>
            </a:r>
            <a:r>
              <a:rPr lang="en-US" sz="2400" dirty="0" smtClean="0">
                <a:latin typeface="Times New Roman" panose="02020603050405020304" pitchFamily="18" charset="0"/>
                <a:ea typeface="Times New Roman" panose="02020603050405020304" pitchFamily="18" charset="0"/>
              </a:rPr>
              <a:t>, </a:t>
            </a:r>
            <a:r>
              <a:rPr lang="en-US" sz="2400" dirty="0" err="1" smtClean="0">
                <a:latin typeface="Times New Roman" panose="02020603050405020304" pitchFamily="18" charset="0"/>
                <a:ea typeface="Times New Roman" panose="02020603050405020304" pitchFamily="18" charset="0"/>
              </a:rPr>
              <a:t>các</a:t>
            </a:r>
            <a:r>
              <a:rPr lang="en-US" sz="2400" dirty="0" smtClean="0">
                <a:latin typeface="Times New Roman" panose="02020603050405020304" pitchFamily="18" charset="0"/>
                <a:ea typeface="Times New Roman" panose="02020603050405020304" pitchFamily="18" charset="0"/>
              </a:rPr>
              <a:t> </a:t>
            </a:r>
            <a:r>
              <a:rPr lang="en-US" sz="2400" dirty="0" err="1" smtClean="0">
                <a:latin typeface="Times New Roman" panose="02020603050405020304" pitchFamily="18" charset="0"/>
                <a:ea typeface="Times New Roman" panose="02020603050405020304" pitchFamily="18" charset="0"/>
              </a:rPr>
              <a:t>tiết</a:t>
            </a:r>
            <a:r>
              <a:rPr lang="en-US" sz="2400" dirty="0" smtClean="0">
                <a:latin typeface="Times New Roman" panose="02020603050405020304" pitchFamily="18" charset="0"/>
                <a:ea typeface="Times New Roman" panose="02020603050405020304" pitchFamily="18" charset="0"/>
              </a:rPr>
              <a:t> </a:t>
            </a:r>
            <a:r>
              <a:rPr lang="en-US" sz="2400" dirty="0" err="1" smtClean="0">
                <a:latin typeface="Times New Roman" panose="02020603050405020304" pitchFamily="18" charset="0"/>
                <a:ea typeface="Times New Roman" panose="02020603050405020304" pitchFamily="18" charset="0"/>
              </a:rPr>
              <a:t>bổ</a:t>
            </a:r>
            <a:r>
              <a:rPr lang="en-US" sz="2400" dirty="0" smtClean="0">
                <a:latin typeface="Times New Roman" panose="02020603050405020304" pitchFamily="18" charset="0"/>
                <a:ea typeface="Times New Roman" panose="02020603050405020304" pitchFamily="18" charset="0"/>
              </a:rPr>
              <a:t> sung, </a:t>
            </a:r>
            <a:r>
              <a:rPr lang="en-US" sz="2400" dirty="0" err="1" smtClean="0">
                <a:latin typeface="Times New Roman" panose="02020603050405020304" pitchFamily="18" charset="0"/>
                <a:ea typeface="Times New Roman" panose="02020603050405020304" pitchFamily="18" charset="0"/>
              </a:rPr>
              <a:t>các</a:t>
            </a:r>
            <a:r>
              <a:rPr lang="en-US" sz="2400" dirty="0" smtClean="0">
                <a:latin typeface="Times New Roman" panose="02020603050405020304" pitchFamily="18" charset="0"/>
                <a:ea typeface="Times New Roman" panose="02020603050405020304" pitchFamily="18" charset="0"/>
              </a:rPr>
              <a:t> </a:t>
            </a:r>
            <a:r>
              <a:rPr lang="en-US" sz="2400" dirty="0" err="1" smtClean="0">
                <a:latin typeface="Times New Roman" panose="02020603050405020304" pitchFamily="18" charset="0"/>
                <a:ea typeface="Times New Roman" panose="02020603050405020304" pitchFamily="18" charset="0"/>
              </a:rPr>
              <a:t>tiết</a:t>
            </a:r>
            <a:r>
              <a:rPr lang="en-US" sz="2400" dirty="0" smtClean="0">
                <a:latin typeface="Times New Roman" panose="02020603050405020304" pitchFamily="18" charset="0"/>
                <a:ea typeface="Times New Roman" panose="02020603050405020304" pitchFamily="18" charset="0"/>
              </a:rPr>
              <a:t> </a:t>
            </a:r>
            <a:r>
              <a:rPr lang="en-US" sz="2400" dirty="0" err="1" smtClean="0">
                <a:latin typeface="Times New Roman" panose="02020603050405020304" pitchFamily="18" charset="0"/>
                <a:ea typeface="Times New Roman" panose="02020603050405020304" pitchFamily="18" charset="0"/>
              </a:rPr>
              <a:t>ôn</a:t>
            </a:r>
            <a:r>
              <a:rPr lang="en-US" sz="2400" dirty="0" smtClean="0">
                <a:latin typeface="Times New Roman" panose="02020603050405020304" pitchFamily="18" charset="0"/>
                <a:ea typeface="Times New Roman" panose="02020603050405020304" pitchFamily="18" charset="0"/>
              </a:rPr>
              <a:t> </a:t>
            </a:r>
            <a:r>
              <a:rPr lang="en-US" sz="2400" dirty="0" err="1" smtClean="0">
                <a:latin typeface="Times New Roman" panose="02020603050405020304" pitchFamily="18" charset="0"/>
                <a:ea typeface="Times New Roman" panose="02020603050405020304" pitchFamily="18" charset="0"/>
              </a:rPr>
              <a:t>tập</a:t>
            </a:r>
            <a:r>
              <a:rPr lang="en-US" sz="2400" dirty="0" smtClean="0">
                <a:latin typeface="Times New Roman" panose="02020603050405020304" pitchFamily="18" charset="0"/>
                <a:ea typeface="Times New Roman" panose="02020603050405020304" pitchFamily="18" charset="0"/>
              </a:rPr>
              <a:t>)</a:t>
            </a:r>
            <a:endParaRPr lang="en-US" sz="2400" dirty="0">
              <a:latin typeface="Times New Roman" panose="02020603050405020304" pitchFamily="18" charset="0"/>
              <a:ea typeface="Times New Roman" panose="02020603050405020304" pitchFamily="18" charset="0"/>
            </a:endParaRPr>
          </a:p>
          <a:p>
            <a:pPr indent="457200" algn="just">
              <a:lnSpc>
                <a:spcPct val="130000"/>
              </a:lnSpc>
              <a:spcAft>
                <a:spcPts val="0"/>
              </a:spcAft>
            </a:pPr>
            <a:r>
              <a:rPr lang="vi-VN" sz="2400" dirty="0">
                <a:latin typeface="Times New Roman" panose="02020603050405020304" pitchFamily="18" charset="0"/>
                <a:ea typeface="Times New Roman" panose="02020603050405020304" pitchFamily="18" charset="0"/>
              </a:rPr>
              <a:t>Trong giờ Tập đọc, để tích </a:t>
            </a:r>
            <a:r>
              <a:rPr lang="vi-VN" sz="2400" dirty="0" smtClean="0">
                <a:latin typeface="Times New Roman" panose="02020603050405020304" pitchFamily="18" charset="0"/>
                <a:ea typeface="Times New Roman" panose="02020603050405020304" pitchFamily="18" charset="0"/>
              </a:rPr>
              <a:t>cực </a:t>
            </a:r>
            <a:r>
              <a:rPr lang="vi-VN" sz="2400" dirty="0">
                <a:latin typeface="Times New Roman" panose="02020603050405020304" pitchFamily="18" charset="0"/>
                <a:ea typeface="Times New Roman" panose="02020603050405020304" pitchFamily="18" charset="0"/>
              </a:rPr>
              <a:t>hoạt động của người học, làm cho mỗi học sinh đều được bộc lộ bản thân và được phát triển cần tổ chức hoạt động của học sinh thông qua các biện pháp và hình thức luyện tập. Giáo viên có thể tổ chức cho từng học sinh đọc, từng cặp học sinh đọc, đọc theo </a:t>
            </a:r>
            <a:r>
              <a:rPr lang="vi-VN" sz="2400" dirty="0" smtClean="0">
                <a:latin typeface="Times New Roman" panose="02020603050405020304" pitchFamily="18" charset="0"/>
                <a:ea typeface="Times New Roman" panose="02020603050405020304" pitchFamily="18" charset="0"/>
              </a:rPr>
              <a:t>nhóm</a:t>
            </a:r>
            <a:r>
              <a:rPr lang="en-US" sz="2400" dirty="0" smtClean="0">
                <a:latin typeface="Times New Roman" panose="02020603050405020304" pitchFamily="18" charset="0"/>
                <a:ea typeface="Times New Roman" panose="02020603050405020304" pitchFamily="18" charset="0"/>
              </a:rPr>
              <a:t>,…</a:t>
            </a:r>
            <a:r>
              <a:rPr lang="vi-VN" sz="2400" dirty="0" smtClean="0">
                <a:latin typeface="Times New Roman" panose="02020603050405020304" pitchFamily="18" charset="0"/>
                <a:ea typeface="Times New Roman" panose="02020603050405020304" pitchFamily="18" charset="0"/>
              </a:rPr>
              <a:t> </a:t>
            </a:r>
            <a:r>
              <a:rPr lang="vi-VN" sz="2400" dirty="0">
                <a:latin typeface="Times New Roman" panose="02020603050405020304" pitchFamily="18" charset="0"/>
                <a:ea typeface="Times New Roman" panose="02020603050405020304" pitchFamily="18" charset="0"/>
              </a:rPr>
              <a:t>Tạo điều kiện cho mọi học sinh trong lớp đều được luyện đọc, đọc </a:t>
            </a:r>
            <a:r>
              <a:rPr lang="vi-VN" sz="2400" dirty="0" smtClean="0">
                <a:latin typeface="Times New Roman" panose="02020603050405020304" pitchFamily="18" charset="0"/>
                <a:ea typeface="Times New Roman" panose="02020603050405020304" pitchFamily="18" charset="0"/>
              </a:rPr>
              <a:t>nhiều…</a:t>
            </a:r>
            <a:endParaRPr lang="vi-VN" sz="2400" dirty="0">
              <a:latin typeface="Times New Roman" panose="02020603050405020304" pitchFamily="18" charset="0"/>
              <a:ea typeface="Times New Roman" panose="02020603050405020304" pitchFamily="18" charset="0"/>
            </a:endParaRPr>
          </a:p>
          <a:p>
            <a:pPr indent="457200" algn="just">
              <a:lnSpc>
                <a:spcPct val="130000"/>
              </a:lnSpc>
              <a:spcAft>
                <a:spcPts val="0"/>
              </a:spcAft>
            </a:pPr>
            <a:r>
              <a:rPr lang="vi-VN" sz="2400" dirty="0">
                <a:latin typeface="Times New Roman" panose="02020603050405020304" pitchFamily="18" charset="0"/>
                <a:ea typeface="Times New Roman" panose="02020603050405020304" pitchFamily="18" charset="0"/>
              </a:rPr>
              <a:t>Giáo viên tổ chức cho học sinh cùng tham gia các trò chơi luyện đọc dưới nhiều hình </a:t>
            </a:r>
            <a:r>
              <a:rPr lang="vi-VN" sz="2400" dirty="0" smtClean="0">
                <a:latin typeface="Times New Roman" panose="02020603050405020304" pitchFamily="18" charset="0"/>
                <a:ea typeface="Times New Roman" panose="02020603050405020304" pitchFamily="18" charset="0"/>
              </a:rPr>
              <a:t>thức: </a:t>
            </a:r>
            <a:r>
              <a:rPr lang="vi-VN" sz="2400" dirty="0">
                <a:latin typeface="Times New Roman" panose="02020603050405020304" pitchFamily="18" charset="0"/>
                <a:ea typeface="Times New Roman" panose="02020603050405020304" pitchFamily="18" charset="0"/>
              </a:rPr>
              <a:t>thi đọc cá nhân</a:t>
            </a:r>
            <a:r>
              <a:rPr lang="vi-VN" sz="2400" dirty="0" smtClean="0">
                <a:latin typeface="Times New Roman" panose="02020603050405020304" pitchFamily="18" charset="0"/>
                <a:ea typeface="Times New Roman" panose="02020603050405020304" pitchFamily="18" charset="0"/>
              </a:rPr>
              <a:t>, </a:t>
            </a:r>
            <a:r>
              <a:rPr lang="vi-VN" sz="2400" dirty="0">
                <a:latin typeface="Times New Roman" panose="02020603050405020304" pitchFamily="18" charset="0"/>
                <a:ea typeface="Times New Roman" panose="02020603050405020304" pitchFamily="18" charset="0"/>
              </a:rPr>
              <a:t>giữa các nhóm, các tổ hoặc trò chơi tiếp sức, truyền điện… nhằm rèn luyện kỹ năng đọc và phát triển khả năng làm việc độc lập của học </a:t>
            </a:r>
            <a:r>
              <a:rPr lang="vi-VN" sz="2400" dirty="0" smtClean="0">
                <a:latin typeface="Times New Roman" panose="02020603050405020304" pitchFamily="18" charset="0"/>
                <a:ea typeface="Times New Roman" panose="02020603050405020304" pitchFamily="18" charset="0"/>
              </a:rPr>
              <a:t>sinh.</a:t>
            </a:r>
            <a:r>
              <a:rPr lang="en-US" sz="2400" dirty="0" smtClean="0">
                <a:latin typeface="Times New Roman" panose="02020603050405020304" pitchFamily="18" charset="0"/>
                <a:ea typeface="Times New Roman" panose="02020603050405020304" pitchFamily="18" charset="0"/>
              </a:rPr>
              <a:t> </a:t>
            </a:r>
            <a:r>
              <a:rPr lang="en-US" sz="2400" dirty="0">
                <a:latin typeface="Times New Roman" panose="02020603050405020304" pitchFamily="18" charset="0"/>
                <a:ea typeface="Times New Roman" panose="02020603050405020304" pitchFamily="18" charset="0"/>
              </a:rPr>
              <a:t>K</a:t>
            </a:r>
            <a:r>
              <a:rPr lang="vi-VN" sz="2400" dirty="0" smtClean="0">
                <a:latin typeface="Times New Roman" panose="02020603050405020304" pitchFamily="18" charset="0"/>
                <a:ea typeface="Times New Roman" panose="02020603050405020304" pitchFamily="18" charset="0"/>
              </a:rPr>
              <a:t>huyến </a:t>
            </a:r>
            <a:r>
              <a:rPr lang="vi-VN" sz="2400" dirty="0">
                <a:latin typeface="Times New Roman" panose="02020603050405020304" pitchFamily="18" charset="0"/>
                <a:ea typeface="Times New Roman" panose="02020603050405020304" pitchFamily="18" charset="0"/>
              </a:rPr>
              <a:t>khích học sinh trong lớp trao đổi, nhận xét </a:t>
            </a:r>
            <a:r>
              <a:rPr lang="vi-VN" sz="2400" dirty="0" smtClean="0">
                <a:latin typeface="Times New Roman" panose="02020603050405020304" pitchFamily="18" charset="0"/>
                <a:ea typeface="Times New Roman" panose="02020603050405020304" pitchFamily="18" charset="0"/>
              </a:rPr>
              <a:t>cách bạn</a:t>
            </a:r>
            <a:r>
              <a:rPr lang="en-US" sz="2400" dirty="0" smtClean="0">
                <a:latin typeface="Times New Roman" panose="02020603050405020304" pitchFamily="18" charset="0"/>
                <a:ea typeface="Times New Roman" panose="02020603050405020304" pitchFamily="18" charset="0"/>
              </a:rPr>
              <a:t> </a:t>
            </a:r>
            <a:r>
              <a:rPr lang="en-US" sz="2400" dirty="0" err="1" smtClean="0">
                <a:latin typeface="Times New Roman" panose="02020603050405020304" pitchFamily="18" charset="0"/>
                <a:ea typeface="Times New Roman" panose="02020603050405020304" pitchFamily="18" charset="0"/>
              </a:rPr>
              <a:t>đọc</a:t>
            </a:r>
            <a:r>
              <a:rPr lang="vi-VN" sz="2400" dirty="0" smtClean="0">
                <a:latin typeface="Times New Roman" panose="02020603050405020304" pitchFamily="18" charset="0"/>
                <a:ea typeface="Times New Roman" panose="02020603050405020304" pitchFamily="18" charset="0"/>
              </a:rPr>
              <a:t> </a:t>
            </a:r>
            <a:r>
              <a:rPr lang="vi-VN" sz="2400" dirty="0">
                <a:latin typeface="Times New Roman" panose="02020603050405020304" pitchFamily="18" charset="0"/>
                <a:ea typeface="Times New Roman" panose="02020603050405020304" pitchFamily="18" charset="0"/>
              </a:rPr>
              <a:t>từ đó giúp các em có kỹ năng đọc </a:t>
            </a:r>
            <a:r>
              <a:rPr lang="vi-VN" sz="2400" dirty="0" smtClean="0">
                <a:latin typeface="Times New Roman" panose="02020603050405020304" pitchFamily="18" charset="0"/>
                <a:ea typeface="Times New Roman" panose="02020603050405020304" pitchFamily="18" charset="0"/>
              </a:rPr>
              <a:t>tốt.</a:t>
            </a:r>
            <a:endParaRPr lang="vi-VN" sz="24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4392146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19937" y="846091"/>
            <a:ext cx="10257663" cy="4893647"/>
          </a:xfrm>
          <a:prstGeom prst="rect">
            <a:avLst/>
          </a:prstGeom>
        </p:spPr>
        <p:txBody>
          <a:bodyPr wrap="square">
            <a:spAutoFit/>
          </a:bodyPr>
          <a:lstStyle/>
          <a:p>
            <a:pPr indent="457200" algn="just">
              <a:lnSpc>
                <a:spcPct val="130000"/>
              </a:lnSpc>
              <a:spcAft>
                <a:spcPts val="0"/>
              </a:spcAft>
            </a:pPr>
            <a:r>
              <a:rPr lang="pt-BR" sz="2400" b="1" i="1" dirty="0">
                <a:latin typeface="Times New Roman" panose="02020603050405020304" pitchFamily="18" charset="0"/>
                <a:ea typeface="Times New Roman" panose="02020603050405020304" pitchFamily="18" charset="0"/>
              </a:rPr>
              <a:t>4.5. Biện pháp thứ năm: </a:t>
            </a:r>
            <a:r>
              <a:rPr lang="af-ZA" sz="2400" b="1" i="1" dirty="0">
                <a:latin typeface="Times New Roman" panose="02020603050405020304" pitchFamily="18" charset="0"/>
                <a:ea typeface="Times New Roman" panose="02020603050405020304" pitchFamily="18" charset="0"/>
              </a:rPr>
              <a:t>Nâng cao chất lượng đọc mẫu của giáo viên, hướng dẫn học sinh đọc mẫu cho bạn trong </a:t>
            </a:r>
            <a:r>
              <a:rPr lang="af-ZA" sz="2400" b="1" i="1" dirty="0" smtClean="0">
                <a:latin typeface="Times New Roman" panose="02020603050405020304" pitchFamily="18" charset="0"/>
                <a:ea typeface="Times New Roman" panose="02020603050405020304" pitchFamily="18" charset="0"/>
              </a:rPr>
              <a:t>nhóm.</a:t>
            </a:r>
            <a:endParaRPr lang="en-US" sz="2400" dirty="0">
              <a:latin typeface="Times New Roman" panose="02020603050405020304" pitchFamily="18" charset="0"/>
              <a:ea typeface="Times New Roman" panose="02020603050405020304" pitchFamily="18" charset="0"/>
            </a:endParaRPr>
          </a:p>
          <a:p>
            <a:pPr indent="457200" algn="just">
              <a:lnSpc>
                <a:spcPct val="130000"/>
              </a:lnSpc>
              <a:spcAft>
                <a:spcPts val="0"/>
              </a:spcAft>
            </a:pPr>
            <a:r>
              <a:rPr lang="vi-VN" sz="2400" dirty="0">
                <a:latin typeface="Times New Roman" panose="02020603050405020304" pitchFamily="18" charset="0"/>
                <a:ea typeface="Times New Roman" panose="02020603050405020304" pitchFamily="18" charset="0"/>
              </a:rPr>
              <a:t>Đọc mẫu của giáo viên góp phần giúp học sinh đọc tốt hơn. </a:t>
            </a:r>
            <a:r>
              <a:rPr lang="vi-VN" sz="2400" b="1" i="1" dirty="0">
                <a:latin typeface="Times New Roman" panose="02020603050405020304" pitchFamily="18" charset="0"/>
                <a:ea typeface="Times New Roman" panose="02020603050405020304" pitchFamily="18" charset="0"/>
              </a:rPr>
              <a:t>"Làm mẫu" </a:t>
            </a:r>
            <a:r>
              <a:rPr lang="vi-VN" sz="2400" dirty="0">
                <a:latin typeface="Times New Roman" panose="02020603050405020304" pitchFamily="18" charset="0"/>
                <a:ea typeface="Times New Roman" panose="02020603050405020304" pitchFamily="18" charset="0"/>
              </a:rPr>
              <a:t>là một trong những biện pháp dạy học có tác dụng tốt ở Tiểu </a:t>
            </a:r>
            <a:r>
              <a:rPr lang="vi-VN" sz="2400" dirty="0" smtClean="0">
                <a:latin typeface="Times New Roman" panose="02020603050405020304" pitchFamily="18" charset="0"/>
                <a:ea typeface="Times New Roman" panose="02020603050405020304" pitchFamily="18" charset="0"/>
              </a:rPr>
              <a:t>học. </a:t>
            </a:r>
            <a:r>
              <a:rPr lang="en-US" sz="2400" dirty="0" smtClean="0">
                <a:latin typeface="Times New Roman" panose="02020603050405020304" pitchFamily="18" charset="0"/>
                <a:ea typeface="Times New Roman" panose="02020603050405020304" pitchFamily="18" charset="0"/>
              </a:rPr>
              <a:t>B</a:t>
            </a:r>
            <a:r>
              <a:rPr lang="vi-VN" sz="2400" dirty="0" smtClean="0">
                <a:latin typeface="Times New Roman" panose="02020603050405020304" pitchFamily="18" charset="0"/>
                <a:ea typeface="Times New Roman" panose="02020603050405020304" pitchFamily="18" charset="0"/>
              </a:rPr>
              <a:t>iện </a:t>
            </a:r>
            <a:r>
              <a:rPr lang="vi-VN" sz="2400" dirty="0">
                <a:latin typeface="Times New Roman" panose="02020603050405020304" pitchFamily="18" charset="0"/>
                <a:ea typeface="Times New Roman" panose="02020603050405020304" pitchFamily="18" charset="0"/>
              </a:rPr>
              <a:t>pháp đọc mẫu nhằm tác động đến quá trình tìm hiểu bài và luyện đọc của học sinh</a:t>
            </a:r>
            <a:r>
              <a:rPr lang="vi-VN" sz="2400" dirty="0" smtClean="0">
                <a:latin typeface="Times New Roman" panose="02020603050405020304" pitchFamily="18" charset="0"/>
                <a:ea typeface="Times New Roman" panose="02020603050405020304" pitchFamily="18" charset="0"/>
              </a:rPr>
              <a:t>.</a:t>
            </a:r>
            <a:endParaRPr lang="vi-VN" sz="2400" dirty="0">
              <a:latin typeface="Times New Roman" panose="02020603050405020304" pitchFamily="18" charset="0"/>
              <a:ea typeface="Times New Roman" panose="02020603050405020304" pitchFamily="18" charset="0"/>
            </a:endParaRPr>
          </a:p>
          <a:p>
            <a:pPr indent="457200" algn="just">
              <a:lnSpc>
                <a:spcPct val="130000"/>
              </a:lnSpc>
              <a:spcAft>
                <a:spcPts val="0"/>
              </a:spcAft>
            </a:pPr>
            <a:r>
              <a:rPr lang="vi-VN" sz="2400" dirty="0">
                <a:latin typeface="Times New Roman" panose="02020603050405020304" pitchFamily="18" charset="0"/>
                <a:ea typeface="Times New Roman" panose="02020603050405020304" pitchFamily="18" charset="0"/>
              </a:rPr>
              <a:t>Đọc mẫu toàn bài nhằm giới </a:t>
            </a:r>
            <a:r>
              <a:rPr lang="vi-VN" sz="2400" dirty="0" smtClean="0">
                <a:latin typeface="Times New Roman" panose="02020603050405020304" pitchFamily="18" charset="0"/>
                <a:ea typeface="Times New Roman" panose="02020603050405020304" pitchFamily="18" charset="0"/>
              </a:rPr>
              <a:t>thiệu</a:t>
            </a:r>
            <a:r>
              <a:rPr lang="en-US" sz="2400" dirty="0" smtClean="0">
                <a:latin typeface="Times New Roman" panose="02020603050405020304" pitchFamily="18" charset="0"/>
                <a:ea typeface="Times New Roman" panose="02020603050405020304" pitchFamily="18" charset="0"/>
              </a:rPr>
              <a:t>,</a:t>
            </a:r>
            <a:r>
              <a:rPr lang="vi-VN" sz="2400" dirty="0" smtClean="0">
                <a:latin typeface="Times New Roman" panose="02020603050405020304" pitchFamily="18" charset="0"/>
                <a:ea typeface="Times New Roman" panose="02020603050405020304" pitchFamily="18" charset="0"/>
              </a:rPr>
              <a:t> </a:t>
            </a:r>
            <a:r>
              <a:rPr lang="vi-VN" sz="2400" dirty="0">
                <a:solidFill>
                  <a:srgbClr val="FF0000"/>
                </a:solidFill>
                <a:latin typeface="Times New Roman" panose="02020603050405020304" pitchFamily="18" charset="0"/>
                <a:ea typeface="Times New Roman" panose="02020603050405020304" pitchFamily="18" charset="0"/>
              </a:rPr>
              <a:t>gây xúc </a:t>
            </a:r>
            <a:r>
              <a:rPr lang="vi-VN" sz="2400" dirty="0" smtClean="0">
                <a:solidFill>
                  <a:srgbClr val="FF0000"/>
                </a:solidFill>
                <a:latin typeface="Times New Roman" panose="02020603050405020304" pitchFamily="18" charset="0"/>
                <a:ea typeface="Times New Roman" panose="02020603050405020304" pitchFamily="18" charset="0"/>
              </a:rPr>
              <a:t>cảm</a:t>
            </a:r>
            <a:r>
              <a:rPr lang="en-US" sz="2400" dirty="0" smtClean="0">
                <a:solidFill>
                  <a:srgbClr val="FF0000"/>
                </a:solidFill>
                <a:latin typeface="Times New Roman" panose="02020603050405020304" pitchFamily="18" charset="0"/>
                <a:ea typeface="Times New Roman" panose="02020603050405020304" pitchFamily="18" charset="0"/>
              </a:rPr>
              <a:t>,</a:t>
            </a:r>
            <a:r>
              <a:rPr lang="vi-VN" sz="2400" dirty="0" smtClean="0">
                <a:solidFill>
                  <a:srgbClr val="FF0000"/>
                </a:solidFill>
                <a:latin typeface="Times New Roman" panose="02020603050405020304" pitchFamily="18" charset="0"/>
                <a:ea typeface="Times New Roman" panose="02020603050405020304" pitchFamily="18" charset="0"/>
              </a:rPr>
              <a:t> </a:t>
            </a:r>
            <a:r>
              <a:rPr lang="vi-VN" sz="2400" dirty="0">
                <a:solidFill>
                  <a:srgbClr val="FF0000"/>
                </a:solidFill>
                <a:latin typeface="Times New Roman" panose="02020603050405020304" pitchFamily="18" charset="0"/>
                <a:ea typeface="Times New Roman" panose="02020603050405020304" pitchFamily="18" charset="0"/>
              </a:rPr>
              <a:t>tạo hứng </a:t>
            </a:r>
            <a:r>
              <a:rPr lang="vi-VN" sz="2400" dirty="0" smtClean="0">
                <a:solidFill>
                  <a:srgbClr val="FF0000"/>
                </a:solidFill>
                <a:latin typeface="Times New Roman" panose="02020603050405020304" pitchFamily="18" charset="0"/>
                <a:ea typeface="Times New Roman" panose="02020603050405020304" pitchFamily="18" charset="0"/>
              </a:rPr>
              <a:t>thú</a:t>
            </a:r>
            <a:r>
              <a:rPr lang="vi-VN" sz="2400" dirty="0" smtClean="0">
                <a:latin typeface="Times New Roman" panose="02020603050405020304" pitchFamily="18" charset="0"/>
                <a:ea typeface="Times New Roman" panose="02020603050405020304" pitchFamily="18" charset="0"/>
              </a:rPr>
              <a:t> </a:t>
            </a:r>
            <a:r>
              <a:rPr lang="vi-VN" sz="2400" dirty="0">
                <a:latin typeface="Times New Roman" panose="02020603050405020304" pitchFamily="18" charset="0"/>
                <a:ea typeface="Times New Roman" panose="02020603050405020304" pitchFamily="18" charset="0"/>
              </a:rPr>
              <a:t>khiến học sinh chú ý, tập trung làm việc với văn bản. </a:t>
            </a:r>
          </a:p>
          <a:p>
            <a:pPr indent="457200" algn="just">
              <a:lnSpc>
                <a:spcPct val="130000"/>
              </a:lnSpc>
              <a:spcAft>
                <a:spcPts val="0"/>
              </a:spcAft>
            </a:pPr>
            <a:r>
              <a:rPr lang="en-US" sz="2400" dirty="0">
                <a:latin typeface="Times New Roman" panose="02020603050405020304" pitchFamily="18" charset="0"/>
                <a:ea typeface="Times New Roman" panose="02020603050405020304" pitchFamily="18" charset="0"/>
              </a:rPr>
              <a:t>G</a:t>
            </a:r>
            <a:r>
              <a:rPr lang="vi-VN" sz="2400" dirty="0" smtClean="0">
                <a:latin typeface="Times New Roman" panose="02020603050405020304" pitchFamily="18" charset="0"/>
                <a:ea typeface="Times New Roman" panose="02020603050405020304" pitchFamily="18" charset="0"/>
              </a:rPr>
              <a:t>iáo </a:t>
            </a:r>
            <a:r>
              <a:rPr lang="vi-VN" sz="2400" dirty="0">
                <a:latin typeface="Times New Roman" panose="02020603050405020304" pitchFamily="18" charset="0"/>
                <a:ea typeface="Times New Roman" panose="02020603050405020304" pitchFamily="18" charset="0"/>
              </a:rPr>
              <a:t>viên dùng giọng đọc mẫu để cho học sinh </a:t>
            </a:r>
            <a:r>
              <a:rPr lang="vi-VN" sz="2400" dirty="0" smtClean="0">
                <a:latin typeface="Times New Roman" panose="02020603050405020304" pitchFamily="18" charset="0"/>
                <a:ea typeface="Times New Roman" panose="02020603050405020304" pitchFamily="18" charset="0"/>
              </a:rPr>
              <a:t>có </a:t>
            </a:r>
            <a:r>
              <a:rPr lang="vi-VN" sz="2400" dirty="0">
                <a:latin typeface="Times New Roman" panose="02020603050405020304" pitchFamily="18" charset="0"/>
                <a:ea typeface="Times New Roman" panose="02020603050405020304" pitchFamily="18" charset="0"/>
              </a:rPr>
              <a:t>biểu tượng ban đầu về nội dung văn </a:t>
            </a:r>
            <a:r>
              <a:rPr lang="vi-VN" sz="2400" dirty="0" smtClean="0">
                <a:latin typeface="Times New Roman" panose="02020603050405020304" pitchFamily="18" charset="0"/>
                <a:ea typeface="Times New Roman" panose="02020603050405020304" pitchFamily="18" charset="0"/>
              </a:rPr>
              <a:t>bản</a:t>
            </a:r>
            <a:r>
              <a:rPr lang="en-US" sz="2400" dirty="0" smtClean="0">
                <a:latin typeface="Times New Roman" panose="02020603050405020304" pitchFamily="18" charset="0"/>
                <a:ea typeface="Times New Roman" panose="02020603050405020304" pitchFamily="18" charset="0"/>
              </a:rPr>
              <a:t>. B</a:t>
            </a:r>
            <a:r>
              <a:rPr lang="vi-VN" sz="2400" dirty="0" smtClean="0">
                <a:latin typeface="Times New Roman" panose="02020603050405020304" pitchFamily="18" charset="0"/>
                <a:ea typeface="Times New Roman" panose="02020603050405020304" pitchFamily="18" charset="0"/>
              </a:rPr>
              <a:t>ước </a:t>
            </a:r>
            <a:r>
              <a:rPr lang="vi-VN" sz="2400" dirty="0">
                <a:latin typeface="Times New Roman" panose="02020603050405020304" pitchFamily="18" charset="0"/>
                <a:ea typeface="Times New Roman" panose="02020603050405020304" pitchFamily="18" charset="0"/>
              </a:rPr>
              <a:t>đọc mẫu rất quan trọng vì cách tiếp xúc trực tiếp, ấn tượng đầu tiên nó quyết định việc học sinh yêu thích hay không yêu thích bài tập đọc</a:t>
            </a:r>
            <a:r>
              <a:rPr lang="vi-VN" sz="2400" dirty="0" smtClean="0">
                <a:latin typeface="Times New Roman" panose="02020603050405020304" pitchFamily="18" charset="0"/>
                <a:ea typeface="Times New Roman" panose="02020603050405020304" pitchFamily="18" charset="0"/>
              </a:rPr>
              <a:t>.</a:t>
            </a:r>
            <a:endParaRPr lang="vi-VN" sz="24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5083971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42950" y="918157"/>
            <a:ext cx="10915650" cy="5133713"/>
          </a:xfrm>
          <a:prstGeom prst="rect">
            <a:avLst/>
          </a:prstGeom>
        </p:spPr>
        <p:txBody>
          <a:bodyPr wrap="square">
            <a:spAutoFit/>
          </a:bodyPr>
          <a:lstStyle/>
          <a:p>
            <a:pPr indent="457200" algn="just">
              <a:lnSpc>
                <a:spcPct val="130000"/>
              </a:lnSpc>
              <a:spcAft>
                <a:spcPts val="0"/>
              </a:spcAft>
              <a:tabLst>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vi-VN" sz="2800" dirty="0" smtClean="0">
                <a:latin typeface="Times New Roman" panose="02020603050405020304" pitchFamily="18" charset="0"/>
                <a:ea typeface="Times New Roman" panose="02020603050405020304" pitchFamily="18" charset="0"/>
              </a:rPr>
              <a:t>Khi </a:t>
            </a:r>
            <a:r>
              <a:rPr lang="vi-VN" sz="2800" dirty="0">
                <a:latin typeface="Times New Roman" panose="02020603050405020304" pitchFamily="18" charset="0"/>
                <a:ea typeface="Times New Roman" panose="02020603050405020304" pitchFamily="18" charset="0"/>
              </a:rPr>
              <a:t>dạy tập đọc, giáo viên phải đọc mẫu trước lớp để học sinh noi </a:t>
            </a:r>
            <a:r>
              <a:rPr lang="vi-VN" sz="2800" dirty="0" smtClean="0">
                <a:latin typeface="Times New Roman" panose="02020603050405020304" pitchFamily="18" charset="0"/>
                <a:ea typeface="Times New Roman" panose="02020603050405020304" pitchFamily="18" charset="0"/>
              </a:rPr>
              <a:t>theo. </a:t>
            </a:r>
            <a:r>
              <a:rPr lang="vi-VN" sz="2800" dirty="0">
                <a:solidFill>
                  <a:srgbClr val="FF0000"/>
                </a:solidFill>
                <a:latin typeface="Times New Roman" panose="02020603050405020304" pitchFamily="18" charset="0"/>
                <a:ea typeface="Times New Roman" panose="02020603050405020304" pitchFamily="18" charset="0"/>
              </a:rPr>
              <a:t>Giọng đọc mẫu của giáo viên có tác dụng làm mẫu cho học sinh luyện đọc</a:t>
            </a:r>
            <a:r>
              <a:rPr lang="vi-VN" sz="2800" dirty="0" smtClean="0">
                <a:solidFill>
                  <a:srgbClr val="FF0000"/>
                </a:solidFill>
                <a:latin typeface="Times New Roman" panose="02020603050405020304" pitchFamily="18" charset="0"/>
                <a:ea typeface="Times New Roman" panose="02020603050405020304" pitchFamily="18" charset="0"/>
              </a:rPr>
              <a:t>.</a:t>
            </a:r>
            <a:endParaRPr lang="en-US" sz="2800" dirty="0" smtClean="0">
              <a:solidFill>
                <a:srgbClr val="FF0000"/>
              </a:solidFill>
              <a:latin typeface="Times New Roman" panose="02020603050405020304" pitchFamily="18" charset="0"/>
              <a:ea typeface="Times New Roman" panose="02020603050405020304" pitchFamily="18" charset="0"/>
            </a:endParaRPr>
          </a:p>
          <a:p>
            <a:pPr indent="457200" algn="just">
              <a:lnSpc>
                <a:spcPct val="130000"/>
              </a:lnSpc>
              <a:spcAft>
                <a:spcPts val="0"/>
              </a:spcAft>
              <a:tabLst>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vi-VN" sz="2800" dirty="0" smtClean="0">
                <a:latin typeface="Times New Roman" panose="02020603050405020304" pitchFamily="18" charset="0"/>
                <a:ea typeface="Times New Roman" panose="02020603050405020304" pitchFamily="18" charset="0"/>
              </a:rPr>
              <a:t>Yêu </a:t>
            </a:r>
            <a:r>
              <a:rPr lang="vi-VN" sz="2800" dirty="0">
                <a:latin typeface="Times New Roman" panose="02020603050405020304" pitchFamily="18" charset="0"/>
                <a:ea typeface="Times New Roman" panose="02020603050405020304" pitchFamily="18" charset="0"/>
              </a:rPr>
              <a:t>cầu </a:t>
            </a:r>
            <a:r>
              <a:rPr lang="vi-VN" sz="2800" dirty="0">
                <a:solidFill>
                  <a:srgbClr val="FF0000"/>
                </a:solidFill>
                <a:latin typeface="Times New Roman" panose="02020603050405020304" pitchFamily="18" charset="0"/>
                <a:ea typeface="Times New Roman" panose="02020603050405020304" pitchFamily="18" charset="0"/>
              </a:rPr>
              <a:t>đọc mẫu phải đảm bảo chất lượng</a:t>
            </a:r>
            <a:r>
              <a:rPr lang="vi-VN" sz="2800" dirty="0">
                <a:latin typeface="Times New Roman" panose="02020603050405020304" pitchFamily="18" charset="0"/>
                <a:ea typeface="Times New Roman" panose="02020603050405020304" pitchFamily="18" charset="0"/>
              </a:rPr>
              <a:t>: Đọc đúng, rõ ràng, trôi chảy, đọc đủ lớn, nhanh vừa phải và diễn cảm. </a:t>
            </a:r>
          </a:p>
          <a:p>
            <a:pPr indent="457200" algn="just">
              <a:lnSpc>
                <a:spcPct val="130000"/>
              </a:lnSpc>
              <a:spcAft>
                <a:spcPts val="0"/>
              </a:spcAft>
              <a:tabLst>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vi-VN" sz="2800" dirty="0">
                <a:latin typeface="Times New Roman" panose="02020603050405020304" pitchFamily="18" charset="0"/>
                <a:ea typeface="Times New Roman" panose="02020603050405020304" pitchFamily="18" charset="0"/>
              </a:rPr>
              <a:t>Giáo viên hướng dẫn thêm cho các em đọc tốt trong </a:t>
            </a:r>
            <a:r>
              <a:rPr lang="vi-VN" sz="2800" dirty="0" smtClean="0">
                <a:latin typeface="Times New Roman" panose="02020603050405020304" pitchFamily="18" charset="0"/>
                <a:ea typeface="Times New Roman" panose="02020603050405020304" pitchFamily="18" charset="0"/>
              </a:rPr>
              <a:t>nhóm </a:t>
            </a:r>
            <a:r>
              <a:rPr lang="vi-VN" sz="2800" dirty="0">
                <a:latin typeface="Times New Roman" panose="02020603050405020304" pitchFamily="18" charset="0"/>
                <a:ea typeface="Times New Roman" panose="02020603050405020304" pitchFamily="18" charset="0"/>
              </a:rPr>
              <a:t>đọc mẫu cho bạn để bạn học </a:t>
            </a:r>
            <a:r>
              <a:rPr lang="vi-VN" sz="2800" dirty="0" smtClean="0">
                <a:latin typeface="Times New Roman" panose="02020603050405020304" pitchFamily="18" charset="0"/>
                <a:ea typeface="Times New Roman" panose="02020603050405020304" pitchFamily="18" charset="0"/>
              </a:rPr>
              <a:t>tập.  </a:t>
            </a:r>
            <a:endParaRPr lang="en-US" sz="2800" dirty="0" smtClean="0">
              <a:latin typeface="Times New Roman" panose="02020603050405020304" pitchFamily="18" charset="0"/>
              <a:ea typeface="Times New Roman" panose="02020603050405020304" pitchFamily="18" charset="0"/>
            </a:endParaRPr>
          </a:p>
          <a:p>
            <a:pPr indent="457200" algn="just">
              <a:lnSpc>
                <a:spcPct val="130000"/>
              </a:lnSpc>
              <a:spcAft>
                <a:spcPts val="0"/>
              </a:spcAft>
              <a:tabLst>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2800" dirty="0">
                <a:latin typeface="Times New Roman" panose="02020603050405020304" pitchFamily="18" charset="0"/>
                <a:ea typeface="Times New Roman" panose="02020603050405020304" pitchFamily="18" charset="0"/>
              </a:rPr>
              <a:t>H</a:t>
            </a:r>
            <a:r>
              <a:rPr lang="vi-VN" sz="2800" dirty="0" smtClean="0">
                <a:latin typeface="Times New Roman" panose="02020603050405020304" pitchFamily="18" charset="0"/>
                <a:ea typeface="Times New Roman" panose="02020603050405020304" pitchFamily="18" charset="0"/>
              </a:rPr>
              <a:t>ọc </a:t>
            </a:r>
            <a:r>
              <a:rPr lang="vi-VN" sz="2800" dirty="0">
                <a:latin typeface="Times New Roman" panose="02020603050405020304" pitchFamily="18" charset="0"/>
                <a:ea typeface="Times New Roman" panose="02020603050405020304" pitchFamily="18" charset="0"/>
              </a:rPr>
              <a:t>sinh nghe bạn đọc mẫu và nhận xét, học sinh đọc mẫu xong sẽ nghe bạn đọc lại và nhận xét. Với giải pháp này đồng thời thực hiện cùng giải pháp thứ ba sẽ đem lại hiệu quả cao.</a:t>
            </a:r>
          </a:p>
        </p:txBody>
      </p:sp>
    </p:spTree>
    <p:extLst>
      <p:ext uri="{BB962C8B-B14F-4D97-AF65-F5344CB8AC3E}">
        <p14:creationId xmlns:p14="http://schemas.microsoft.com/office/powerpoint/2010/main" val="136971944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 Diagonal Corner Rectangle 1"/>
          <p:cNvSpPr/>
          <p:nvPr/>
        </p:nvSpPr>
        <p:spPr>
          <a:xfrm>
            <a:off x="3967087" y="450163"/>
            <a:ext cx="3573195" cy="1645920"/>
          </a:xfrm>
          <a:prstGeom prst="round2Diag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smtClean="0">
                <a:solidFill>
                  <a:srgbClr val="FF0000"/>
                </a:solidFill>
                <a:latin typeface="Times New Roman" panose="02020603050405020304" pitchFamily="18" charset="0"/>
                <a:cs typeface="Times New Roman" panose="02020603050405020304" pitchFamily="18" charset="0"/>
              </a:rPr>
              <a:t>Thực nghiệm tại đơn vị</a:t>
            </a:r>
            <a:endParaRPr lang="en-US" sz="3600" b="1">
              <a:solidFill>
                <a:srgbClr val="FF0000"/>
              </a:solidFill>
              <a:latin typeface="Times New Roman" panose="02020603050405020304" pitchFamily="18" charset="0"/>
              <a:cs typeface="Times New Roman" panose="02020603050405020304" pitchFamily="18" charset="0"/>
            </a:endParaRPr>
          </a:p>
        </p:txBody>
      </p:sp>
      <p:cxnSp>
        <p:nvCxnSpPr>
          <p:cNvPr id="4" name="Straight Connector 3"/>
          <p:cNvCxnSpPr/>
          <p:nvPr/>
        </p:nvCxnSpPr>
        <p:spPr>
          <a:xfrm>
            <a:off x="5913558" y="2124216"/>
            <a:ext cx="0" cy="745591"/>
          </a:xfrm>
          <a:prstGeom prst="line">
            <a:avLst/>
          </a:prstGeom>
        </p:spPr>
        <p:style>
          <a:lnRef idx="1">
            <a:schemeClr val="dk1"/>
          </a:lnRef>
          <a:fillRef idx="0">
            <a:schemeClr val="dk1"/>
          </a:fillRef>
          <a:effectRef idx="0">
            <a:schemeClr val="dk1"/>
          </a:effectRef>
          <a:fontRef idx="minor">
            <a:schemeClr val="tx1"/>
          </a:fontRef>
        </p:style>
      </p:cxnSp>
      <p:cxnSp>
        <p:nvCxnSpPr>
          <p:cNvPr id="6" name="Straight Connector 5"/>
          <p:cNvCxnSpPr/>
          <p:nvPr/>
        </p:nvCxnSpPr>
        <p:spPr>
          <a:xfrm>
            <a:off x="2236763" y="2841674"/>
            <a:ext cx="7596554" cy="0"/>
          </a:xfrm>
          <a:prstGeom prst="line">
            <a:avLst/>
          </a:prstGeom>
        </p:spPr>
        <p:style>
          <a:lnRef idx="1">
            <a:schemeClr val="dk1"/>
          </a:lnRef>
          <a:fillRef idx="0">
            <a:schemeClr val="dk1"/>
          </a:fillRef>
          <a:effectRef idx="0">
            <a:schemeClr val="dk1"/>
          </a:effectRef>
          <a:fontRef idx="minor">
            <a:schemeClr val="tx1"/>
          </a:fontRef>
        </p:style>
      </p:cxnSp>
      <p:cxnSp>
        <p:nvCxnSpPr>
          <p:cNvPr id="10" name="Straight Arrow Connector 9"/>
          <p:cNvCxnSpPr/>
          <p:nvPr/>
        </p:nvCxnSpPr>
        <p:spPr>
          <a:xfrm>
            <a:off x="2236761" y="2841674"/>
            <a:ext cx="0" cy="85812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4" name="Round Diagonal Corner Rectangle 13"/>
          <p:cNvSpPr/>
          <p:nvPr/>
        </p:nvSpPr>
        <p:spPr>
          <a:xfrm>
            <a:off x="633044" y="3699803"/>
            <a:ext cx="3066759" cy="2729132"/>
          </a:xfrm>
          <a:prstGeom prst="round2Diag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a:solidFill>
                  <a:srgbClr val="FF0000"/>
                </a:solidFill>
                <a:latin typeface="Times New Roman" panose="02020603050405020304" pitchFamily="18" charset="0"/>
                <a:cs typeface="Times New Roman" panose="02020603050405020304" pitchFamily="18" charset="0"/>
              </a:rPr>
              <a:t>Đối tượng, nội dung, phương pháp thực hiện</a:t>
            </a:r>
          </a:p>
        </p:txBody>
      </p:sp>
      <p:cxnSp>
        <p:nvCxnSpPr>
          <p:cNvPr id="21" name="Straight Arrow Connector 20"/>
          <p:cNvCxnSpPr/>
          <p:nvPr/>
        </p:nvCxnSpPr>
        <p:spPr>
          <a:xfrm>
            <a:off x="5922498" y="2841674"/>
            <a:ext cx="0" cy="87219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2" name="Round Diagonal Corner Rectangle 21"/>
          <p:cNvSpPr/>
          <p:nvPr/>
        </p:nvSpPr>
        <p:spPr>
          <a:xfrm>
            <a:off x="5106571" y="3742003"/>
            <a:ext cx="2771337" cy="2729132"/>
          </a:xfrm>
          <a:prstGeom prst="round2Diag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a:solidFill>
                  <a:srgbClr val="FF0000"/>
                </a:solidFill>
                <a:latin typeface="Times New Roman" panose="02020603050405020304" pitchFamily="18" charset="0"/>
                <a:cs typeface="Times New Roman" panose="02020603050405020304" pitchFamily="18" charset="0"/>
              </a:rPr>
              <a:t>Tiến trình thực nghiệm</a:t>
            </a:r>
          </a:p>
        </p:txBody>
      </p:sp>
      <p:cxnSp>
        <p:nvCxnSpPr>
          <p:cNvPr id="41" name="Straight Arrow Connector 40"/>
          <p:cNvCxnSpPr/>
          <p:nvPr/>
        </p:nvCxnSpPr>
        <p:spPr>
          <a:xfrm>
            <a:off x="9833317" y="2869807"/>
            <a:ext cx="0" cy="87219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2" name="Round Diagonal Corner Rectangle 41"/>
          <p:cNvSpPr/>
          <p:nvPr/>
        </p:nvSpPr>
        <p:spPr>
          <a:xfrm>
            <a:off x="9017390" y="3770136"/>
            <a:ext cx="2771337" cy="2729132"/>
          </a:xfrm>
          <a:prstGeom prst="round2Diag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a:solidFill>
                  <a:srgbClr val="FF0000"/>
                </a:solidFill>
                <a:latin typeface="Times New Roman" panose="02020603050405020304" pitchFamily="18" charset="0"/>
                <a:cs typeface="Times New Roman" panose="02020603050405020304" pitchFamily="18" charset="0"/>
              </a:rPr>
              <a:t>Đánh giá kết quả thực nghiệm</a:t>
            </a:r>
          </a:p>
        </p:txBody>
      </p:sp>
    </p:spTree>
    <p:extLst>
      <p:ext uri="{BB962C8B-B14F-4D97-AF65-F5344CB8AC3E}">
        <p14:creationId xmlns:p14="http://schemas.microsoft.com/office/powerpoint/2010/main" val="2188959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 Diagonal Corner Rectangle 1"/>
          <p:cNvSpPr/>
          <p:nvPr/>
        </p:nvSpPr>
        <p:spPr>
          <a:xfrm>
            <a:off x="3882681" y="379827"/>
            <a:ext cx="3573195" cy="1195753"/>
          </a:xfrm>
          <a:prstGeom prst="round2Diag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rgbClr val="FF0000"/>
                </a:solidFill>
                <a:latin typeface="Times New Roman" panose="02020603050405020304" pitchFamily="18" charset="0"/>
                <a:cs typeface="Times New Roman" panose="02020603050405020304" pitchFamily="18" charset="0"/>
              </a:rPr>
              <a:t>Đối tượng, nội dung, phương pháp thực hiện</a:t>
            </a:r>
          </a:p>
        </p:txBody>
      </p:sp>
      <p:cxnSp>
        <p:nvCxnSpPr>
          <p:cNvPr id="3" name="Straight Arrow Connector 2"/>
          <p:cNvCxnSpPr/>
          <p:nvPr/>
        </p:nvCxnSpPr>
        <p:spPr>
          <a:xfrm>
            <a:off x="2408388" y="2233244"/>
            <a:ext cx="0" cy="108673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 name="Round Diagonal Corner Rectangle 3"/>
          <p:cNvSpPr/>
          <p:nvPr/>
        </p:nvSpPr>
        <p:spPr>
          <a:xfrm>
            <a:off x="1067035" y="3319979"/>
            <a:ext cx="2926080" cy="2968278"/>
          </a:xfrm>
          <a:prstGeom prst="round2Diag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err="1">
                <a:solidFill>
                  <a:srgbClr val="FF0000"/>
                </a:solidFill>
                <a:latin typeface="Times New Roman" panose="02020603050405020304" pitchFamily="18" charset="0"/>
                <a:cs typeface="Times New Roman" panose="02020603050405020304" pitchFamily="18" charset="0"/>
              </a:rPr>
              <a:t>Đối</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FF0000"/>
                </a:solidFill>
                <a:latin typeface="Times New Roman" panose="02020603050405020304" pitchFamily="18" charset="0"/>
                <a:cs typeface="Times New Roman" panose="02020603050405020304" pitchFamily="18" charset="0"/>
              </a:rPr>
              <a:t>tượng</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Học</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sinh</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lớp</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smtClean="0">
                <a:solidFill>
                  <a:srgbClr val="FF0000"/>
                </a:solidFill>
                <a:latin typeface="Times New Roman" panose="02020603050405020304" pitchFamily="18" charset="0"/>
                <a:cs typeface="Times New Roman" panose="02020603050405020304" pitchFamily="18" charset="0"/>
              </a:rPr>
              <a:t>5B</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trường</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Tiểu</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học</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Chiến</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Thắng</a:t>
            </a:r>
            <a:r>
              <a:rPr lang="en-US" sz="2400" dirty="0">
                <a:solidFill>
                  <a:srgbClr val="FF0000"/>
                </a:solidFill>
                <a:latin typeface="Times New Roman" panose="02020603050405020304" pitchFamily="18" charset="0"/>
                <a:cs typeface="Times New Roman" panose="02020603050405020304" pitchFamily="18" charset="0"/>
              </a:rPr>
              <a:t>.</a:t>
            </a:r>
          </a:p>
        </p:txBody>
      </p:sp>
      <p:cxnSp>
        <p:nvCxnSpPr>
          <p:cNvPr id="5" name="Straight Connector 4"/>
          <p:cNvCxnSpPr/>
          <p:nvPr/>
        </p:nvCxnSpPr>
        <p:spPr>
          <a:xfrm flipH="1">
            <a:off x="5479364" y="1575580"/>
            <a:ext cx="1" cy="657665"/>
          </a:xfrm>
          <a:prstGeom prst="line">
            <a:avLst/>
          </a:prstGeom>
        </p:spPr>
        <p:style>
          <a:lnRef idx="1">
            <a:schemeClr val="dk1"/>
          </a:lnRef>
          <a:fillRef idx="0">
            <a:schemeClr val="dk1"/>
          </a:fillRef>
          <a:effectRef idx="0">
            <a:schemeClr val="dk1"/>
          </a:effectRef>
          <a:fontRef idx="minor">
            <a:schemeClr val="tx1"/>
          </a:fontRef>
        </p:style>
      </p:cxnSp>
      <p:cxnSp>
        <p:nvCxnSpPr>
          <p:cNvPr id="6" name="Straight Connector 5"/>
          <p:cNvCxnSpPr/>
          <p:nvPr/>
        </p:nvCxnSpPr>
        <p:spPr>
          <a:xfrm>
            <a:off x="2408388" y="2233245"/>
            <a:ext cx="6095532" cy="0"/>
          </a:xfrm>
          <a:prstGeom prst="line">
            <a:avLst/>
          </a:prstGeom>
        </p:spPr>
        <p:style>
          <a:lnRef idx="1">
            <a:schemeClr val="dk1"/>
          </a:lnRef>
          <a:fillRef idx="0">
            <a:schemeClr val="dk1"/>
          </a:fillRef>
          <a:effectRef idx="0">
            <a:schemeClr val="dk1"/>
          </a:effectRef>
          <a:fontRef idx="minor">
            <a:schemeClr val="tx1"/>
          </a:fontRef>
        </p:style>
      </p:cxnSp>
      <p:cxnSp>
        <p:nvCxnSpPr>
          <p:cNvPr id="7" name="Straight Arrow Connector 6"/>
          <p:cNvCxnSpPr/>
          <p:nvPr/>
        </p:nvCxnSpPr>
        <p:spPr>
          <a:xfrm>
            <a:off x="8503920" y="2233244"/>
            <a:ext cx="0" cy="108673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8" name="Round Diagonal Corner Rectangle 7"/>
          <p:cNvSpPr/>
          <p:nvPr/>
        </p:nvSpPr>
        <p:spPr>
          <a:xfrm>
            <a:off x="6836898" y="3319979"/>
            <a:ext cx="3334044" cy="3066752"/>
          </a:xfrm>
          <a:prstGeom prst="round2Diag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err="1" smtClean="0">
                <a:solidFill>
                  <a:srgbClr val="FF0000"/>
                </a:solidFill>
                <a:latin typeface="Times New Roman" panose="02020603050405020304" pitchFamily="18" charset="0"/>
                <a:cs typeface="Times New Roman" panose="02020603050405020304" pitchFamily="18" charset="0"/>
              </a:rPr>
              <a:t>Nội</a:t>
            </a:r>
            <a:r>
              <a:rPr lang="en-US" sz="2400" dirty="0" smtClean="0">
                <a:solidFill>
                  <a:srgbClr val="FF0000"/>
                </a:solidFill>
                <a:latin typeface="Times New Roman" panose="02020603050405020304" pitchFamily="18" charset="0"/>
                <a:cs typeface="Times New Roman" panose="02020603050405020304" pitchFamily="18" charset="0"/>
              </a:rPr>
              <a:t> dung: </a:t>
            </a:r>
            <a:r>
              <a:rPr lang="en-US" sz="2400" dirty="0" err="1" smtClean="0">
                <a:solidFill>
                  <a:srgbClr val="FF0000"/>
                </a:solidFill>
                <a:latin typeface="Times New Roman" panose="02020603050405020304" pitchFamily="18" charset="0"/>
                <a:cs typeface="Times New Roman" panose="02020603050405020304" pitchFamily="18" charset="0"/>
              </a:rPr>
              <a:t>Phát</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FF0000"/>
                </a:solidFill>
                <a:latin typeface="Times New Roman" panose="02020603050405020304" pitchFamily="18" charset="0"/>
                <a:cs typeface="Times New Roman" panose="02020603050405020304" pitchFamily="18" charset="0"/>
              </a:rPr>
              <a:t>triển</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FF0000"/>
                </a:solidFill>
                <a:latin typeface="Times New Roman" panose="02020603050405020304" pitchFamily="18" charset="0"/>
                <a:cs typeface="Times New Roman" panose="02020603050405020304" pitchFamily="18" charset="0"/>
              </a:rPr>
              <a:t>và</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FF0000"/>
                </a:solidFill>
                <a:latin typeface="Times New Roman" panose="02020603050405020304" pitchFamily="18" charset="0"/>
                <a:cs typeface="Times New Roman" panose="02020603050405020304" pitchFamily="18" charset="0"/>
              </a:rPr>
              <a:t>rèn</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FF0000"/>
                </a:solidFill>
                <a:latin typeface="Times New Roman" panose="02020603050405020304" pitchFamily="18" charset="0"/>
                <a:cs typeface="Times New Roman" panose="02020603050405020304" pitchFamily="18" charset="0"/>
              </a:rPr>
              <a:t>luyện</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FF0000"/>
                </a:solidFill>
                <a:latin typeface="Times New Roman" panose="02020603050405020304" pitchFamily="18" charset="0"/>
                <a:cs typeface="Times New Roman" panose="02020603050405020304" pitchFamily="18" charset="0"/>
              </a:rPr>
              <a:t>kĩ</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FF0000"/>
                </a:solidFill>
                <a:latin typeface="Times New Roman" panose="02020603050405020304" pitchFamily="18" charset="0"/>
                <a:cs typeface="Times New Roman" panose="02020603050405020304" pitchFamily="18" charset="0"/>
              </a:rPr>
              <a:t>năng</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FF0000"/>
                </a:solidFill>
                <a:latin typeface="Times New Roman" panose="02020603050405020304" pitchFamily="18" charset="0"/>
                <a:cs typeface="Times New Roman" panose="02020603050405020304" pitchFamily="18" charset="0"/>
              </a:rPr>
              <a:t>đọc</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FF0000"/>
                </a:solidFill>
                <a:latin typeface="Times New Roman" panose="02020603050405020304" pitchFamily="18" charset="0"/>
                <a:cs typeface="Times New Roman" panose="02020603050405020304" pitchFamily="18" charset="0"/>
              </a:rPr>
              <a:t>cho</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FF0000"/>
                </a:solidFill>
                <a:latin typeface="Times New Roman" panose="02020603050405020304" pitchFamily="18" charset="0"/>
                <a:cs typeface="Times New Roman" panose="02020603050405020304" pitchFamily="18" charset="0"/>
              </a:rPr>
              <a:t>học</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FF0000"/>
                </a:solidFill>
                <a:latin typeface="Times New Roman" panose="02020603050405020304" pitchFamily="18" charset="0"/>
                <a:cs typeface="Times New Roman" panose="02020603050405020304" pitchFamily="18" charset="0"/>
              </a:rPr>
              <a:t>sinh</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FF0000"/>
                </a:solidFill>
                <a:latin typeface="Times New Roman" panose="02020603050405020304" pitchFamily="18" charset="0"/>
                <a:cs typeface="Times New Roman" panose="02020603050405020304" pitchFamily="18" charset="0"/>
              </a:rPr>
              <a:t>lớp</a:t>
            </a:r>
            <a:r>
              <a:rPr lang="en-US" sz="2400" dirty="0" smtClean="0">
                <a:solidFill>
                  <a:srgbClr val="FF0000"/>
                </a:solidFill>
                <a:latin typeface="Times New Roman" panose="02020603050405020304" pitchFamily="18" charset="0"/>
                <a:cs typeface="Times New Roman" panose="02020603050405020304" pitchFamily="18" charset="0"/>
              </a:rPr>
              <a:t> 5 </a:t>
            </a:r>
            <a:r>
              <a:rPr lang="en-US" sz="2400" dirty="0" err="1" smtClean="0">
                <a:solidFill>
                  <a:srgbClr val="FF0000"/>
                </a:solidFill>
                <a:latin typeface="Times New Roman" panose="02020603050405020304" pitchFamily="18" charset="0"/>
                <a:cs typeface="Times New Roman" panose="02020603050405020304" pitchFamily="18" charset="0"/>
              </a:rPr>
              <a:t>thông</a:t>
            </a:r>
            <a:r>
              <a:rPr lang="en-US" sz="2400" dirty="0" smtClean="0">
                <a:solidFill>
                  <a:srgbClr val="FF0000"/>
                </a:solidFill>
                <a:latin typeface="Times New Roman" panose="02020603050405020304" pitchFamily="18" charset="0"/>
                <a:cs typeface="Times New Roman" panose="02020603050405020304" pitchFamily="18" charset="0"/>
              </a:rPr>
              <a:t> qua </a:t>
            </a:r>
            <a:r>
              <a:rPr lang="en-US" sz="2400" dirty="0" err="1" smtClean="0">
                <a:solidFill>
                  <a:srgbClr val="FF0000"/>
                </a:solidFill>
                <a:latin typeface="Times New Roman" panose="02020603050405020304" pitchFamily="18" charset="0"/>
                <a:cs typeface="Times New Roman" panose="02020603050405020304" pitchFamily="18" charset="0"/>
              </a:rPr>
              <a:t>phương</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FF0000"/>
                </a:solidFill>
                <a:latin typeface="Times New Roman" panose="02020603050405020304" pitchFamily="18" charset="0"/>
                <a:cs typeface="Times New Roman" panose="02020603050405020304" pitchFamily="18" charset="0"/>
              </a:rPr>
              <a:t>pháp</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FF0000"/>
                </a:solidFill>
                <a:latin typeface="Times New Roman" panose="02020603050405020304" pitchFamily="18" charset="0"/>
                <a:cs typeface="Times New Roman" panose="02020603050405020304" pitchFamily="18" charset="0"/>
              </a:rPr>
              <a:t>luyện</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FF0000"/>
                </a:solidFill>
                <a:latin typeface="Times New Roman" panose="02020603050405020304" pitchFamily="18" charset="0"/>
                <a:cs typeface="Times New Roman" panose="02020603050405020304" pitchFamily="18" charset="0"/>
              </a:rPr>
              <a:t>đọc</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FF0000"/>
                </a:solidFill>
                <a:latin typeface="Times New Roman" panose="02020603050405020304" pitchFamily="18" charset="0"/>
                <a:cs typeface="Times New Roman" panose="02020603050405020304" pitchFamily="18" charset="0"/>
              </a:rPr>
              <a:t>theo</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FF0000"/>
                </a:solidFill>
                <a:latin typeface="Times New Roman" panose="02020603050405020304" pitchFamily="18" charset="0"/>
                <a:cs typeface="Times New Roman" panose="02020603050405020304" pitchFamily="18" charset="0"/>
              </a:rPr>
              <a:t>nhóm</a:t>
            </a:r>
            <a:r>
              <a:rPr lang="en-US" sz="2400" dirty="0" smtClean="0">
                <a:solidFill>
                  <a:srgbClr val="FF0000"/>
                </a:solidFill>
                <a:latin typeface="Times New Roman" panose="02020603050405020304" pitchFamily="18" charset="0"/>
                <a:cs typeface="Times New Roman" panose="02020603050405020304" pitchFamily="18" charset="0"/>
              </a:rPr>
              <a:t>.</a:t>
            </a:r>
            <a:endParaRPr lang="en-US" sz="24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02273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5"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down)">
                                      <p:cBhvr>
                                        <p:cTn id="7" dur="500"/>
                                        <p:tgtEl>
                                          <p:spTgt spid="5"/>
                                        </p:tgtEl>
                                      </p:cBhvr>
                                    </p:animEffect>
                                  </p:childTnLst>
                                </p:cTn>
                              </p:par>
                              <p:par>
                                <p:cTn id="8" presetID="5" presetClass="entr" presetSubtype="5"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checkerboard(down)">
                                      <p:cBhvr>
                                        <p:cTn id="10" dur="500"/>
                                        <p:tgtEl>
                                          <p:spTgt spid="6"/>
                                        </p:tgtEl>
                                      </p:cBhvr>
                                    </p:animEffect>
                                  </p:childTnLst>
                                </p:cTn>
                              </p:par>
                              <p:par>
                                <p:cTn id="11" presetID="5" presetClass="entr" presetSubtype="5" fill="hold"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checkerboard(down)">
                                      <p:cBhvr>
                                        <p:cTn id="13" dur="500"/>
                                        <p:tgtEl>
                                          <p:spTgt spid="3"/>
                                        </p:tgtEl>
                                      </p:cBhvr>
                                    </p:animEffect>
                                  </p:childTnLst>
                                </p:cTn>
                              </p:par>
                              <p:par>
                                <p:cTn id="14" presetID="5" presetClass="entr" presetSubtype="5" fill="hold" grpId="0" nodeType="with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checkerboard(down)">
                                      <p:cBhvr>
                                        <p:cTn id="16" dur="500"/>
                                        <p:tgtEl>
                                          <p:spTgt spid="4"/>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6"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arn(inHorizontal)">
                                      <p:cBhvr>
                                        <p:cTn id="21" dur="500"/>
                                        <p:tgtEl>
                                          <p:spTgt spid="5"/>
                                        </p:tgtEl>
                                      </p:cBhvr>
                                    </p:animEffect>
                                  </p:childTnLst>
                                </p:cTn>
                              </p:par>
                              <p:par>
                                <p:cTn id="22" presetID="16" presetClass="entr" presetSubtype="26" fill="hold" nodeType="with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barn(inHorizontal)">
                                      <p:cBhvr>
                                        <p:cTn id="24" dur="500"/>
                                        <p:tgtEl>
                                          <p:spTgt spid="7"/>
                                        </p:tgtEl>
                                      </p:cBhvr>
                                    </p:animEffect>
                                  </p:childTnLst>
                                </p:cTn>
                              </p:par>
                              <p:par>
                                <p:cTn id="25" presetID="16" presetClass="entr" presetSubtype="26" fill="hold" grpId="0" nodeType="with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arn(inHorizontal)">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randombar(horizontal)">
                                      <p:cBhvr>
                                        <p:cTn id="3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4283524" y="203200"/>
            <a:ext cx="4701856" cy="21340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dirty="0" err="1" smtClean="0">
                <a:solidFill>
                  <a:srgbClr val="FF0000"/>
                </a:solidFill>
                <a:latin typeface="Times New Roman" panose="02020603050405020304" pitchFamily="18" charset="0"/>
                <a:cs typeface="Times New Roman" panose="02020603050405020304" pitchFamily="18" charset="0"/>
              </a:rPr>
              <a:t>Biện</a:t>
            </a:r>
            <a:r>
              <a:rPr lang="en-US" sz="2500" dirty="0" smtClean="0">
                <a:solidFill>
                  <a:srgbClr val="FF0000"/>
                </a:solidFill>
                <a:latin typeface="Times New Roman" panose="02020603050405020304" pitchFamily="18" charset="0"/>
                <a:cs typeface="Times New Roman" panose="02020603050405020304" pitchFamily="18" charset="0"/>
              </a:rPr>
              <a:t> </a:t>
            </a:r>
            <a:r>
              <a:rPr lang="en-US" sz="2500" dirty="0" err="1" smtClean="0">
                <a:solidFill>
                  <a:srgbClr val="FF0000"/>
                </a:solidFill>
                <a:latin typeface="Times New Roman" panose="02020603050405020304" pitchFamily="18" charset="0"/>
                <a:cs typeface="Times New Roman" panose="02020603050405020304" pitchFamily="18" charset="0"/>
              </a:rPr>
              <a:t>pháp</a:t>
            </a:r>
            <a:endParaRPr lang="en-US" sz="2500" dirty="0" smtClean="0">
              <a:solidFill>
                <a:srgbClr val="FF0000"/>
              </a:solidFill>
              <a:latin typeface="Times New Roman" panose="02020603050405020304" pitchFamily="18" charset="0"/>
              <a:cs typeface="Times New Roman" panose="02020603050405020304" pitchFamily="18" charset="0"/>
            </a:endParaRPr>
          </a:p>
          <a:p>
            <a:pPr indent="457200" algn="just">
              <a:lnSpc>
                <a:spcPct val="130000"/>
              </a:lnSpc>
              <a:spcAft>
                <a:spcPts val="0"/>
              </a:spcAft>
            </a:pPr>
            <a:r>
              <a:rPr lang="en-US" sz="2500" dirty="0" err="1">
                <a:solidFill>
                  <a:srgbClr val="FF0000"/>
                </a:solidFill>
                <a:latin typeface="Times New Roman" panose="02020603050405020304" pitchFamily="18" charset="0"/>
                <a:ea typeface="Times New Roman" panose="02020603050405020304" pitchFamily="18" charset="0"/>
              </a:rPr>
              <a:t>Phát</a:t>
            </a:r>
            <a:r>
              <a:rPr lang="en-US" sz="2500" dirty="0">
                <a:solidFill>
                  <a:srgbClr val="FF0000"/>
                </a:solidFill>
                <a:latin typeface="Times New Roman" panose="02020603050405020304" pitchFamily="18" charset="0"/>
                <a:ea typeface="Times New Roman" panose="02020603050405020304" pitchFamily="18" charset="0"/>
              </a:rPr>
              <a:t> </a:t>
            </a:r>
            <a:r>
              <a:rPr lang="en-US" sz="2500" dirty="0" err="1">
                <a:solidFill>
                  <a:srgbClr val="FF0000"/>
                </a:solidFill>
                <a:latin typeface="Times New Roman" panose="02020603050405020304" pitchFamily="18" charset="0"/>
                <a:ea typeface="Times New Roman" panose="02020603050405020304" pitchFamily="18" charset="0"/>
              </a:rPr>
              <a:t>triển</a:t>
            </a:r>
            <a:r>
              <a:rPr lang="en-US" sz="2500" dirty="0">
                <a:solidFill>
                  <a:srgbClr val="FF0000"/>
                </a:solidFill>
                <a:latin typeface="Times New Roman" panose="02020603050405020304" pitchFamily="18" charset="0"/>
                <a:ea typeface="Times New Roman" panose="02020603050405020304" pitchFamily="18" charset="0"/>
              </a:rPr>
              <a:t> </a:t>
            </a:r>
            <a:r>
              <a:rPr lang="en-US" sz="2500" dirty="0" err="1">
                <a:solidFill>
                  <a:srgbClr val="FF0000"/>
                </a:solidFill>
                <a:latin typeface="Times New Roman" panose="02020603050405020304" pitchFamily="18" charset="0"/>
                <a:ea typeface="Times New Roman" panose="02020603050405020304" pitchFamily="18" charset="0"/>
              </a:rPr>
              <a:t>và</a:t>
            </a:r>
            <a:r>
              <a:rPr lang="en-US" sz="2500" dirty="0">
                <a:solidFill>
                  <a:srgbClr val="FF0000"/>
                </a:solidFill>
                <a:latin typeface="Times New Roman" panose="02020603050405020304" pitchFamily="18" charset="0"/>
                <a:ea typeface="Times New Roman" panose="02020603050405020304" pitchFamily="18" charset="0"/>
              </a:rPr>
              <a:t> </a:t>
            </a:r>
            <a:r>
              <a:rPr lang="en-US" sz="2500" dirty="0" err="1">
                <a:solidFill>
                  <a:srgbClr val="FF0000"/>
                </a:solidFill>
                <a:latin typeface="Times New Roman" panose="02020603050405020304" pitchFamily="18" charset="0"/>
                <a:ea typeface="Times New Roman" panose="02020603050405020304" pitchFamily="18" charset="0"/>
              </a:rPr>
              <a:t>rèn</a:t>
            </a:r>
            <a:r>
              <a:rPr lang="en-US" sz="2500" dirty="0">
                <a:solidFill>
                  <a:srgbClr val="FF0000"/>
                </a:solidFill>
                <a:latin typeface="Times New Roman" panose="02020603050405020304" pitchFamily="18" charset="0"/>
                <a:ea typeface="Times New Roman" panose="02020603050405020304" pitchFamily="18" charset="0"/>
              </a:rPr>
              <a:t> </a:t>
            </a:r>
            <a:r>
              <a:rPr lang="en-US" sz="2500" dirty="0" err="1">
                <a:solidFill>
                  <a:srgbClr val="FF0000"/>
                </a:solidFill>
                <a:latin typeface="Times New Roman" panose="02020603050405020304" pitchFamily="18" charset="0"/>
                <a:ea typeface="Times New Roman" panose="02020603050405020304" pitchFamily="18" charset="0"/>
              </a:rPr>
              <a:t>luyện</a:t>
            </a:r>
            <a:r>
              <a:rPr lang="en-US" sz="2500" dirty="0">
                <a:solidFill>
                  <a:srgbClr val="FF0000"/>
                </a:solidFill>
                <a:latin typeface="Times New Roman" panose="02020603050405020304" pitchFamily="18" charset="0"/>
                <a:ea typeface="Times New Roman" panose="02020603050405020304" pitchFamily="18" charset="0"/>
              </a:rPr>
              <a:t> </a:t>
            </a:r>
            <a:r>
              <a:rPr lang="en-US" sz="2500" dirty="0" err="1">
                <a:solidFill>
                  <a:srgbClr val="FF0000"/>
                </a:solidFill>
                <a:latin typeface="Times New Roman" panose="02020603050405020304" pitchFamily="18" charset="0"/>
                <a:ea typeface="Times New Roman" panose="02020603050405020304" pitchFamily="18" charset="0"/>
              </a:rPr>
              <a:t>kĩ</a:t>
            </a:r>
            <a:r>
              <a:rPr lang="en-US" sz="2500" dirty="0">
                <a:solidFill>
                  <a:srgbClr val="FF0000"/>
                </a:solidFill>
                <a:latin typeface="Times New Roman" panose="02020603050405020304" pitchFamily="18" charset="0"/>
                <a:ea typeface="Times New Roman" panose="02020603050405020304" pitchFamily="18" charset="0"/>
              </a:rPr>
              <a:t> </a:t>
            </a:r>
            <a:r>
              <a:rPr lang="en-US" sz="2500" dirty="0" err="1">
                <a:solidFill>
                  <a:srgbClr val="FF0000"/>
                </a:solidFill>
                <a:latin typeface="Times New Roman" panose="02020603050405020304" pitchFamily="18" charset="0"/>
                <a:ea typeface="Times New Roman" panose="02020603050405020304" pitchFamily="18" charset="0"/>
              </a:rPr>
              <a:t>năng</a:t>
            </a:r>
            <a:r>
              <a:rPr lang="en-US" sz="2500" dirty="0">
                <a:solidFill>
                  <a:srgbClr val="FF0000"/>
                </a:solidFill>
                <a:latin typeface="Times New Roman" panose="02020603050405020304" pitchFamily="18" charset="0"/>
                <a:ea typeface="Times New Roman" panose="02020603050405020304" pitchFamily="18" charset="0"/>
              </a:rPr>
              <a:t> </a:t>
            </a:r>
            <a:r>
              <a:rPr lang="en-US" sz="2500" dirty="0" err="1">
                <a:solidFill>
                  <a:srgbClr val="FF0000"/>
                </a:solidFill>
                <a:latin typeface="Times New Roman" panose="02020603050405020304" pitchFamily="18" charset="0"/>
                <a:ea typeface="Times New Roman" panose="02020603050405020304" pitchFamily="18" charset="0"/>
              </a:rPr>
              <a:t>đọc</a:t>
            </a:r>
            <a:r>
              <a:rPr lang="en-US" sz="2500" dirty="0">
                <a:solidFill>
                  <a:srgbClr val="FF0000"/>
                </a:solidFill>
                <a:latin typeface="Times New Roman" panose="02020603050405020304" pitchFamily="18" charset="0"/>
                <a:ea typeface="Times New Roman" panose="02020603050405020304" pitchFamily="18" charset="0"/>
              </a:rPr>
              <a:t> </a:t>
            </a:r>
            <a:r>
              <a:rPr lang="en-US" sz="2500" dirty="0" err="1">
                <a:solidFill>
                  <a:srgbClr val="FF0000"/>
                </a:solidFill>
                <a:latin typeface="Times New Roman" panose="02020603050405020304" pitchFamily="18" charset="0"/>
                <a:ea typeface="Times New Roman" panose="02020603050405020304" pitchFamily="18" charset="0"/>
              </a:rPr>
              <a:t>cho</a:t>
            </a:r>
            <a:r>
              <a:rPr lang="en-US" sz="2500" dirty="0">
                <a:solidFill>
                  <a:srgbClr val="FF0000"/>
                </a:solidFill>
                <a:latin typeface="Times New Roman" panose="02020603050405020304" pitchFamily="18" charset="0"/>
                <a:ea typeface="Times New Roman" panose="02020603050405020304" pitchFamily="18" charset="0"/>
              </a:rPr>
              <a:t> </a:t>
            </a:r>
            <a:r>
              <a:rPr lang="en-US" sz="2500" dirty="0" err="1">
                <a:solidFill>
                  <a:srgbClr val="FF0000"/>
                </a:solidFill>
                <a:latin typeface="Times New Roman" panose="02020603050405020304" pitchFamily="18" charset="0"/>
                <a:ea typeface="Times New Roman" panose="02020603050405020304" pitchFamily="18" charset="0"/>
              </a:rPr>
              <a:t>học</a:t>
            </a:r>
            <a:r>
              <a:rPr lang="en-US" sz="2500" dirty="0">
                <a:solidFill>
                  <a:srgbClr val="FF0000"/>
                </a:solidFill>
                <a:latin typeface="Times New Roman" panose="02020603050405020304" pitchFamily="18" charset="0"/>
                <a:ea typeface="Times New Roman" panose="02020603050405020304" pitchFamily="18" charset="0"/>
              </a:rPr>
              <a:t> </a:t>
            </a:r>
            <a:r>
              <a:rPr lang="en-US" sz="2500" dirty="0" err="1">
                <a:solidFill>
                  <a:srgbClr val="FF0000"/>
                </a:solidFill>
                <a:latin typeface="Times New Roman" panose="02020603050405020304" pitchFamily="18" charset="0"/>
                <a:ea typeface="Times New Roman" panose="02020603050405020304" pitchFamily="18" charset="0"/>
              </a:rPr>
              <a:t>sinh</a:t>
            </a:r>
            <a:r>
              <a:rPr lang="en-US" sz="2500" dirty="0">
                <a:solidFill>
                  <a:srgbClr val="FF0000"/>
                </a:solidFill>
                <a:latin typeface="Times New Roman" panose="02020603050405020304" pitchFamily="18" charset="0"/>
                <a:ea typeface="Times New Roman" panose="02020603050405020304" pitchFamily="18" charset="0"/>
              </a:rPr>
              <a:t> </a:t>
            </a:r>
            <a:r>
              <a:rPr lang="en-US" sz="2500" dirty="0" err="1">
                <a:solidFill>
                  <a:srgbClr val="FF0000"/>
                </a:solidFill>
                <a:latin typeface="Times New Roman" panose="02020603050405020304" pitchFamily="18" charset="0"/>
                <a:ea typeface="Times New Roman" panose="02020603050405020304" pitchFamily="18" charset="0"/>
              </a:rPr>
              <a:t>lớp</a:t>
            </a:r>
            <a:r>
              <a:rPr lang="en-US" sz="2500" dirty="0">
                <a:solidFill>
                  <a:srgbClr val="FF0000"/>
                </a:solidFill>
                <a:latin typeface="Times New Roman" panose="02020603050405020304" pitchFamily="18" charset="0"/>
                <a:ea typeface="Times New Roman" panose="02020603050405020304" pitchFamily="18" charset="0"/>
              </a:rPr>
              <a:t> 5 </a:t>
            </a:r>
            <a:r>
              <a:rPr lang="en-US" sz="2500" dirty="0" err="1">
                <a:solidFill>
                  <a:srgbClr val="FF0000"/>
                </a:solidFill>
                <a:latin typeface="Times New Roman" panose="02020603050405020304" pitchFamily="18" charset="0"/>
                <a:ea typeface="Times New Roman" panose="02020603050405020304" pitchFamily="18" charset="0"/>
              </a:rPr>
              <a:t>thông</a:t>
            </a:r>
            <a:r>
              <a:rPr lang="en-US" sz="2500" dirty="0">
                <a:solidFill>
                  <a:srgbClr val="FF0000"/>
                </a:solidFill>
                <a:latin typeface="Times New Roman" panose="02020603050405020304" pitchFamily="18" charset="0"/>
                <a:ea typeface="Times New Roman" panose="02020603050405020304" pitchFamily="18" charset="0"/>
              </a:rPr>
              <a:t> qua </a:t>
            </a:r>
            <a:r>
              <a:rPr lang="en-US" sz="2500" dirty="0" err="1">
                <a:solidFill>
                  <a:srgbClr val="FF0000"/>
                </a:solidFill>
                <a:latin typeface="Times New Roman" panose="02020603050405020304" pitchFamily="18" charset="0"/>
                <a:ea typeface="Times New Roman" panose="02020603050405020304" pitchFamily="18" charset="0"/>
              </a:rPr>
              <a:t>phương</a:t>
            </a:r>
            <a:r>
              <a:rPr lang="en-US" sz="2500" dirty="0">
                <a:solidFill>
                  <a:srgbClr val="FF0000"/>
                </a:solidFill>
                <a:latin typeface="Times New Roman" panose="02020603050405020304" pitchFamily="18" charset="0"/>
                <a:ea typeface="Times New Roman" panose="02020603050405020304" pitchFamily="18" charset="0"/>
              </a:rPr>
              <a:t> </a:t>
            </a:r>
            <a:r>
              <a:rPr lang="en-US" sz="2500" dirty="0" err="1">
                <a:solidFill>
                  <a:srgbClr val="FF0000"/>
                </a:solidFill>
                <a:latin typeface="Times New Roman" panose="02020603050405020304" pitchFamily="18" charset="0"/>
                <a:ea typeface="Times New Roman" panose="02020603050405020304" pitchFamily="18" charset="0"/>
              </a:rPr>
              <a:t>pháp</a:t>
            </a:r>
            <a:r>
              <a:rPr lang="en-US" sz="2500" dirty="0">
                <a:solidFill>
                  <a:srgbClr val="FF0000"/>
                </a:solidFill>
                <a:latin typeface="Times New Roman" panose="02020603050405020304" pitchFamily="18" charset="0"/>
                <a:ea typeface="Times New Roman" panose="02020603050405020304" pitchFamily="18" charset="0"/>
              </a:rPr>
              <a:t> </a:t>
            </a:r>
            <a:r>
              <a:rPr lang="en-US" sz="2500" dirty="0" err="1">
                <a:solidFill>
                  <a:srgbClr val="FF0000"/>
                </a:solidFill>
                <a:latin typeface="Times New Roman" panose="02020603050405020304" pitchFamily="18" charset="0"/>
                <a:ea typeface="Times New Roman" panose="02020603050405020304" pitchFamily="18" charset="0"/>
              </a:rPr>
              <a:t>luyện</a:t>
            </a:r>
            <a:r>
              <a:rPr lang="en-US" sz="2500" dirty="0">
                <a:solidFill>
                  <a:srgbClr val="FF0000"/>
                </a:solidFill>
                <a:latin typeface="Times New Roman" panose="02020603050405020304" pitchFamily="18" charset="0"/>
                <a:ea typeface="Times New Roman" panose="02020603050405020304" pitchFamily="18" charset="0"/>
              </a:rPr>
              <a:t> </a:t>
            </a:r>
            <a:r>
              <a:rPr lang="en-US" sz="2500" dirty="0" err="1">
                <a:solidFill>
                  <a:srgbClr val="FF0000"/>
                </a:solidFill>
                <a:latin typeface="Times New Roman" panose="02020603050405020304" pitchFamily="18" charset="0"/>
                <a:ea typeface="Times New Roman" panose="02020603050405020304" pitchFamily="18" charset="0"/>
              </a:rPr>
              <a:t>đọc</a:t>
            </a:r>
            <a:r>
              <a:rPr lang="en-US" sz="2500" dirty="0">
                <a:solidFill>
                  <a:srgbClr val="FF0000"/>
                </a:solidFill>
                <a:latin typeface="Times New Roman" panose="02020603050405020304" pitchFamily="18" charset="0"/>
                <a:ea typeface="Times New Roman" panose="02020603050405020304" pitchFamily="18" charset="0"/>
              </a:rPr>
              <a:t> </a:t>
            </a:r>
            <a:r>
              <a:rPr lang="en-US" sz="2500" dirty="0" err="1">
                <a:solidFill>
                  <a:srgbClr val="FF0000"/>
                </a:solidFill>
                <a:latin typeface="Times New Roman" panose="02020603050405020304" pitchFamily="18" charset="0"/>
                <a:ea typeface="Times New Roman" panose="02020603050405020304" pitchFamily="18" charset="0"/>
              </a:rPr>
              <a:t>theo</a:t>
            </a:r>
            <a:r>
              <a:rPr lang="en-US" sz="2500" dirty="0">
                <a:solidFill>
                  <a:srgbClr val="FF0000"/>
                </a:solidFill>
                <a:latin typeface="Times New Roman" panose="02020603050405020304" pitchFamily="18" charset="0"/>
                <a:ea typeface="Times New Roman" panose="02020603050405020304" pitchFamily="18" charset="0"/>
              </a:rPr>
              <a:t> </a:t>
            </a:r>
            <a:r>
              <a:rPr lang="en-US" sz="2500" dirty="0" err="1">
                <a:solidFill>
                  <a:srgbClr val="FF0000"/>
                </a:solidFill>
                <a:latin typeface="Times New Roman" panose="02020603050405020304" pitchFamily="18" charset="0"/>
                <a:ea typeface="Times New Roman" panose="02020603050405020304" pitchFamily="18" charset="0"/>
              </a:rPr>
              <a:t>nhóm</a:t>
            </a:r>
            <a:r>
              <a:rPr lang="en-US" sz="2500" dirty="0">
                <a:solidFill>
                  <a:srgbClr val="FF0000"/>
                </a:solidFill>
                <a:latin typeface="Times New Roman" panose="02020603050405020304" pitchFamily="18" charset="0"/>
                <a:ea typeface="Times New Roman" panose="02020603050405020304" pitchFamily="18" charset="0"/>
              </a:rPr>
              <a:t>.</a:t>
            </a:r>
          </a:p>
          <a:p>
            <a:pPr algn="ctr"/>
            <a:endParaRPr lang="en-US" sz="2000" dirty="0" smtClean="0">
              <a:solidFill>
                <a:srgbClr val="FF0000"/>
              </a:solidFill>
              <a:latin typeface="Times New Roman" panose="02020603050405020304" pitchFamily="18" charset="0"/>
              <a:cs typeface="Times New Roman" panose="02020603050405020304" pitchFamily="18" charset="0"/>
            </a:endParaRPr>
          </a:p>
        </p:txBody>
      </p:sp>
      <p:sp>
        <p:nvSpPr>
          <p:cNvPr id="3" name="Rectangle 2">
            <a:hlinkClick r:id="rId2" action="ppaction://hlinksldjump"/>
          </p:cNvPr>
          <p:cNvSpPr/>
          <p:nvPr/>
        </p:nvSpPr>
        <p:spPr>
          <a:xfrm>
            <a:off x="1364566" y="3196178"/>
            <a:ext cx="1474991" cy="236618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smtClean="0">
                <a:solidFill>
                  <a:srgbClr val="FF0000"/>
                </a:solidFill>
                <a:latin typeface="Times New Roman" panose="02020603050405020304" pitchFamily="18" charset="0"/>
                <a:cs typeface="Times New Roman" panose="02020603050405020304" pitchFamily="18" charset="0"/>
              </a:rPr>
              <a:t>Lí do chọn biện pháp</a:t>
            </a:r>
          </a:p>
        </p:txBody>
      </p:sp>
      <p:sp>
        <p:nvSpPr>
          <p:cNvPr id="4" name="Rectangle 3">
            <a:hlinkClick r:id="rId3" action="ppaction://hlinksldjump"/>
          </p:cNvPr>
          <p:cNvSpPr/>
          <p:nvPr/>
        </p:nvSpPr>
        <p:spPr>
          <a:xfrm>
            <a:off x="3615642" y="3191196"/>
            <a:ext cx="1552133" cy="242316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smtClean="0">
                <a:solidFill>
                  <a:srgbClr val="FF0000"/>
                </a:solidFill>
                <a:latin typeface="Times New Roman" panose="02020603050405020304" pitchFamily="18" charset="0"/>
                <a:cs typeface="Times New Roman" panose="02020603050405020304" pitchFamily="18" charset="0"/>
              </a:rPr>
              <a:t>Đối tượng</a:t>
            </a:r>
          </a:p>
          <a:p>
            <a:pPr algn="ctr"/>
            <a:endParaRPr lang="en-US" sz="2400">
              <a:solidFill>
                <a:srgbClr val="FF0000"/>
              </a:solidFill>
              <a:latin typeface="Times New Roman" panose="02020603050405020304" pitchFamily="18" charset="0"/>
              <a:cs typeface="Times New Roman" panose="02020603050405020304" pitchFamily="18" charset="0"/>
            </a:endParaRPr>
          </a:p>
        </p:txBody>
      </p:sp>
      <p:sp>
        <p:nvSpPr>
          <p:cNvPr id="5" name="Rectangle 4">
            <a:hlinkClick r:id="rId4" action="ppaction://hlinksldjump"/>
          </p:cNvPr>
          <p:cNvSpPr/>
          <p:nvPr/>
        </p:nvSpPr>
        <p:spPr>
          <a:xfrm>
            <a:off x="5867766" y="3191197"/>
            <a:ext cx="1475562" cy="2423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smtClean="0">
                <a:solidFill>
                  <a:srgbClr val="FF0000"/>
                </a:solidFill>
                <a:latin typeface="Times New Roman" panose="02020603050405020304" pitchFamily="18" charset="0"/>
                <a:cs typeface="Times New Roman" panose="02020603050405020304" pitchFamily="18" charset="0"/>
              </a:rPr>
              <a:t>Nội dung</a:t>
            </a:r>
          </a:p>
          <a:p>
            <a:pPr marL="285750" indent="-285750" algn="ctr">
              <a:buFontTx/>
              <a:buChar char="-"/>
            </a:pPr>
            <a:endParaRPr lang="en-US" sz="2400">
              <a:solidFill>
                <a:srgbClr val="FF0000"/>
              </a:solidFill>
              <a:latin typeface="Times New Roman" panose="02020603050405020304" pitchFamily="18" charset="0"/>
              <a:cs typeface="Times New Roman" panose="02020603050405020304" pitchFamily="18" charset="0"/>
            </a:endParaRPr>
          </a:p>
        </p:txBody>
      </p:sp>
      <p:sp>
        <p:nvSpPr>
          <p:cNvPr id="6" name="Rectangle 5">
            <a:hlinkClick r:id="rId5" action="ppaction://hlinksldjump"/>
          </p:cNvPr>
          <p:cNvSpPr/>
          <p:nvPr/>
        </p:nvSpPr>
        <p:spPr>
          <a:xfrm>
            <a:off x="10176687" y="3175783"/>
            <a:ext cx="1397400" cy="242315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smtClean="0">
                <a:solidFill>
                  <a:srgbClr val="FF0000"/>
                </a:solidFill>
                <a:latin typeface="Times New Roman" panose="02020603050405020304" pitchFamily="18" charset="0"/>
                <a:cs typeface="Times New Roman" panose="02020603050405020304" pitchFamily="18" charset="0"/>
              </a:rPr>
              <a:t>Kết luận và đề xuất</a:t>
            </a:r>
            <a:endParaRPr lang="en-US" sz="2400">
              <a:solidFill>
                <a:srgbClr val="FF0000"/>
              </a:solidFill>
              <a:latin typeface="Times New Roman" panose="02020603050405020304" pitchFamily="18" charset="0"/>
              <a:cs typeface="Times New Roman" panose="02020603050405020304" pitchFamily="18" charset="0"/>
            </a:endParaRPr>
          </a:p>
        </p:txBody>
      </p:sp>
      <p:cxnSp>
        <p:nvCxnSpPr>
          <p:cNvPr id="9" name="Straight Connector 8"/>
          <p:cNvCxnSpPr/>
          <p:nvPr/>
        </p:nvCxnSpPr>
        <p:spPr bwMode="auto">
          <a:xfrm flipH="1">
            <a:off x="2074258" y="1329630"/>
            <a:ext cx="2209266"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 name="Straight Arrow Connector 10"/>
          <p:cNvCxnSpPr/>
          <p:nvPr/>
        </p:nvCxnSpPr>
        <p:spPr bwMode="auto">
          <a:xfrm flipH="1">
            <a:off x="2074258" y="1329630"/>
            <a:ext cx="1" cy="1846153"/>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 name="Straight Arrow Connector 11"/>
          <p:cNvCxnSpPr/>
          <p:nvPr/>
        </p:nvCxnSpPr>
        <p:spPr bwMode="auto">
          <a:xfrm>
            <a:off x="4435311" y="2337260"/>
            <a:ext cx="0" cy="853937"/>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6" name="Straight Arrow Connector 15"/>
          <p:cNvCxnSpPr/>
          <p:nvPr/>
        </p:nvCxnSpPr>
        <p:spPr bwMode="auto">
          <a:xfrm>
            <a:off x="6461054" y="2337260"/>
            <a:ext cx="0" cy="853937"/>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7" name="Straight Connector 16"/>
          <p:cNvCxnSpPr/>
          <p:nvPr/>
        </p:nvCxnSpPr>
        <p:spPr bwMode="auto">
          <a:xfrm flipH="1">
            <a:off x="8985380" y="1329630"/>
            <a:ext cx="1706066"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2" name="Straight Arrow Connector 21"/>
          <p:cNvCxnSpPr/>
          <p:nvPr/>
        </p:nvCxnSpPr>
        <p:spPr bwMode="auto">
          <a:xfrm>
            <a:off x="10691446" y="1329630"/>
            <a:ext cx="0" cy="1866547"/>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3" name="Rectangle 22">
            <a:hlinkClick r:id="rId6" action="ppaction://hlinksldjump"/>
          </p:cNvPr>
          <p:cNvSpPr/>
          <p:nvPr/>
        </p:nvSpPr>
        <p:spPr>
          <a:xfrm>
            <a:off x="8102197" y="3191197"/>
            <a:ext cx="1475562" cy="2423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smtClean="0">
                <a:solidFill>
                  <a:srgbClr val="FF0000"/>
                </a:solidFill>
                <a:latin typeface="Times New Roman" panose="02020603050405020304" pitchFamily="18" charset="0"/>
                <a:cs typeface="Times New Roman" panose="02020603050405020304" pitchFamily="18" charset="0"/>
              </a:rPr>
              <a:t>Thực nghiệm tại đơn vị</a:t>
            </a:r>
          </a:p>
          <a:p>
            <a:pPr marL="285750" indent="-285750" algn="ctr">
              <a:buFontTx/>
              <a:buChar char="-"/>
            </a:pPr>
            <a:endParaRPr lang="en-US" sz="2400">
              <a:solidFill>
                <a:srgbClr val="FF0000"/>
              </a:solidFill>
              <a:latin typeface="Times New Roman" panose="02020603050405020304" pitchFamily="18" charset="0"/>
              <a:cs typeface="Times New Roman" panose="02020603050405020304" pitchFamily="18" charset="0"/>
            </a:endParaRPr>
          </a:p>
        </p:txBody>
      </p:sp>
      <p:cxnSp>
        <p:nvCxnSpPr>
          <p:cNvPr id="24" name="Straight Arrow Connector 23"/>
          <p:cNvCxnSpPr/>
          <p:nvPr/>
        </p:nvCxnSpPr>
        <p:spPr bwMode="auto">
          <a:xfrm>
            <a:off x="8585200" y="2337260"/>
            <a:ext cx="25877" cy="853937"/>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145630480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0609" y="182449"/>
            <a:ext cx="11558016" cy="6766276"/>
          </a:xfrm>
          <a:prstGeom prst="rect">
            <a:avLst/>
          </a:prstGeom>
        </p:spPr>
        <p:txBody>
          <a:bodyPr wrap="square">
            <a:spAutoFit/>
          </a:bodyPr>
          <a:lstStyle/>
          <a:p>
            <a:pPr indent="457200" algn="just">
              <a:lnSpc>
                <a:spcPct val="130000"/>
              </a:lnSpc>
              <a:spcAft>
                <a:spcPts val="0"/>
              </a:spcAft>
            </a:pPr>
            <a:r>
              <a:rPr lang="en-US" sz="2400" b="1" dirty="0" err="1">
                <a:latin typeface="Times New Roman" panose="02020603050405020304" pitchFamily="18" charset="0"/>
                <a:ea typeface="TimesNewRomanPSMT"/>
              </a:rPr>
              <a:t>Tiến</a:t>
            </a:r>
            <a:r>
              <a:rPr lang="en-US" sz="2400" b="1" dirty="0">
                <a:latin typeface="Times New Roman" panose="02020603050405020304" pitchFamily="18" charset="0"/>
                <a:ea typeface="TimesNewRomanPSMT"/>
              </a:rPr>
              <a:t> </a:t>
            </a:r>
            <a:r>
              <a:rPr lang="en-US" sz="2400" b="1" dirty="0" err="1">
                <a:latin typeface="Times New Roman" panose="02020603050405020304" pitchFamily="18" charset="0"/>
                <a:ea typeface="TimesNewRomanPSMT"/>
              </a:rPr>
              <a:t>trình</a:t>
            </a:r>
            <a:r>
              <a:rPr lang="en-US" sz="2400" b="1" dirty="0">
                <a:latin typeface="Times New Roman" panose="02020603050405020304" pitchFamily="18" charset="0"/>
                <a:ea typeface="TimesNewRomanPSMT"/>
              </a:rPr>
              <a:t> </a:t>
            </a:r>
            <a:r>
              <a:rPr lang="en-US" sz="2400" b="1" dirty="0" err="1">
                <a:latin typeface="Times New Roman" panose="02020603050405020304" pitchFamily="18" charset="0"/>
                <a:ea typeface="TimesNewRomanPSMT"/>
              </a:rPr>
              <a:t>thực</a:t>
            </a:r>
            <a:r>
              <a:rPr lang="en-US" sz="2400" b="1" dirty="0">
                <a:latin typeface="Times New Roman" panose="02020603050405020304" pitchFamily="18" charset="0"/>
                <a:ea typeface="TimesNewRomanPSMT"/>
              </a:rPr>
              <a:t> </a:t>
            </a:r>
            <a:r>
              <a:rPr lang="en-US" sz="2400" b="1" dirty="0" err="1">
                <a:latin typeface="Times New Roman" panose="02020603050405020304" pitchFamily="18" charset="0"/>
                <a:ea typeface="TimesNewRomanPSMT"/>
              </a:rPr>
              <a:t>nghiệm</a:t>
            </a:r>
            <a:r>
              <a:rPr lang="en-US" sz="2400" b="1" dirty="0">
                <a:latin typeface="Times New Roman" panose="02020603050405020304" pitchFamily="18" charset="0"/>
                <a:ea typeface="TimesNewRomanPSMT"/>
              </a:rPr>
              <a:t>.</a:t>
            </a:r>
          </a:p>
          <a:p>
            <a:pPr indent="457200" algn="just">
              <a:lnSpc>
                <a:spcPct val="130000"/>
              </a:lnSpc>
              <a:spcAft>
                <a:spcPts val="0"/>
              </a:spcAft>
            </a:pPr>
            <a:r>
              <a:rPr lang="vi-VN" sz="2400" dirty="0" smtClean="0">
                <a:latin typeface="Times New Roman" panose="02020603050405020304" pitchFamily="18" charset="0"/>
                <a:ea typeface="TimesNewRomanPSMT"/>
              </a:rPr>
              <a:t>Từ </a:t>
            </a:r>
            <a:r>
              <a:rPr lang="vi-VN" sz="2400" dirty="0">
                <a:latin typeface="Times New Roman" panose="02020603050405020304" pitchFamily="18" charset="0"/>
                <a:ea typeface="TimesNewRomanPSMT"/>
              </a:rPr>
              <a:t>những biện </a:t>
            </a:r>
            <a:r>
              <a:rPr lang="vi-VN" sz="2400">
                <a:latin typeface="Times New Roman" panose="02020603050405020304" pitchFamily="18" charset="0"/>
                <a:ea typeface="TimesNewRomanPSMT"/>
              </a:rPr>
              <a:t>pháp </a:t>
            </a:r>
            <a:r>
              <a:rPr lang="vi-VN" sz="2400" smtClean="0">
                <a:latin typeface="Times New Roman" panose="02020603050405020304" pitchFamily="18" charset="0"/>
                <a:ea typeface="TimesNewRomanPSMT"/>
              </a:rPr>
              <a:t>trên</a:t>
            </a:r>
            <a:r>
              <a:rPr lang="vi-VN" sz="2400" dirty="0">
                <a:latin typeface="Times New Roman" panose="02020603050405020304" pitchFamily="18" charset="0"/>
                <a:ea typeface="TimesNewRomanPSMT"/>
              </a:rPr>
              <a:t>, tôi đã áp dụng vào một bài dạy cụ thể cho hoc sinh lớp mình. Chẳng hạn như: Bài “Một chuyên gia máy xúc” </a:t>
            </a:r>
          </a:p>
          <a:p>
            <a:pPr indent="457200" algn="just">
              <a:lnSpc>
                <a:spcPct val="130000"/>
              </a:lnSpc>
              <a:spcAft>
                <a:spcPts val="0"/>
              </a:spcAft>
            </a:pPr>
            <a:r>
              <a:rPr lang="vi-VN" sz="2400" b="1" dirty="0">
                <a:latin typeface="Times New Roman" panose="02020603050405020304" pitchFamily="18" charset="0"/>
                <a:ea typeface="TimesNewRomanPSMT"/>
              </a:rPr>
              <a:t>* Phần luyện đọc đúng: </a:t>
            </a:r>
          </a:p>
          <a:p>
            <a:pPr indent="457200" algn="just">
              <a:lnSpc>
                <a:spcPct val="130000"/>
              </a:lnSpc>
              <a:spcAft>
                <a:spcPts val="0"/>
              </a:spcAft>
            </a:pPr>
            <a:r>
              <a:rPr lang="vi-VN" sz="2400" dirty="0">
                <a:latin typeface="Times New Roman" panose="02020603050405020304" pitchFamily="18" charset="0"/>
                <a:ea typeface="TimesNewRomanPSMT"/>
              </a:rPr>
              <a:t>- Bước 1: HS khá </a:t>
            </a:r>
            <a:r>
              <a:rPr lang="vi-VN" sz="2400">
                <a:latin typeface="Times New Roman" panose="02020603050405020304" pitchFamily="18" charset="0"/>
                <a:ea typeface="TimesNewRomanPSMT"/>
              </a:rPr>
              <a:t>đọc </a:t>
            </a:r>
            <a:r>
              <a:rPr lang="vi-VN" sz="2400" smtClean="0">
                <a:latin typeface="Times New Roman" panose="02020603050405020304" pitchFamily="18" charset="0"/>
                <a:ea typeface="TimesNewRomanPSMT"/>
              </a:rPr>
              <a:t>mẫu</a:t>
            </a:r>
            <a:r>
              <a:rPr lang="en-US" sz="2400" smtClean="0">
                <a:latin typeface="Times New Roman" panose="02020603050405020304" pitchFamily="18" charset="0"/>
                <a:ea typeface="TimesNewRomanPSMT"/>
              </a:rPr>
              <a:t>, </a:t>
            </a:r>
            <a:r>
              <a:rPr lang="vi-VN" sz="2400" smtClean="0">
                <a:latin typeface="Times New Roman" panose="02020603050405020304" pitchFamily="18" charset="0"/>
                <a:ea typeface="TimesNewRomanPSMT"/>
              </a:rPr>
              <a:t>HS </a:t>
            </a:r>
            <a:r>
              <a:rPr lang="vi-VN" sz="2400" dirty="0">
                <a:latin typeface="Times New Roman" panose="02020603050405020304" pitchFamily="18" charset="0"/>
                <a:ea typeface="TimesNewRomanPSMT"/>
              </a:rPr>
              <a:t>cả lớp đọc thầm theo và định hình cách chia đoạn. </a:t>
            </a:r>
          </a:p>
          <a:p>
            <a:pPr indent="457200" algn="just">
              <a:lnSpc>
                <a:spcPct val="130000"/>
              </a:lnSpc>
              <a:spcAft>
                <a:spcPts val="0"/>
              </a:spcAft>
            </a:pPr>
            <a:r>
              <a:rPr lang="vi-VN" sz="2400" dirty="0">
                <a:latin typeface="Times New Roman" panose="02020603050405020304" pitchFamily="18" charset="0"/>
                <a:ea typeface="TimesNewRomanPSMT"/>
              </a:rPr>
              <a:t>- Bước 2: Hd chia </a:t>
            </a:r>
            <a:r>
              <a:rPr lang="vi-VN" sz="2400">
                <a:latin typeface="Times New Roman" panose="02020603050405020304" pitchFamily="18" charset="0"/>
                <a:ea typeface="TimesNewRomanPSMT"/>
              </a:rPr>
              <a:t>đoạn </a:t>
            </a:r>
            <a:r>
              <a:rPr lang="en-US" sz="2400" smtClean="0">
                <a:latin typeface="Times New Roman" panose="02020603050405020304" pitchFamily="18" charset="0"/>
                <a:ea typeface="TimesNewRomanPSMT"/>
              </a:rPr>
              <a:t> </a:t>
            </a:r>
            <a:r>
              <a:rPr lang="en-US" sz="2400">
                <a:latin typeface="Times New Roman" panose="02020603050405020304" pitchFamily="18" charset="0"/>
                <a:ea typeface="TimesNewRomanPSMT"/>
              </a:rPr>
              <a:t>(</a:t>
            </a:r>
            <a:r>
              <a:rPr lang="vi-VN" sz="2400" smtClean="0">
                <a:latin typeface="Times New Roman" panose="02020603050405020304" pitchFamily="18" charset="0"/>
                <a:ea typeface="TimesNewRomanPSMT"/>
              </a:rPr>
              <a:t>Bước </a:t>
            </a:r>
            <a:r>
              <a:rPr lang="vi-VN" sz="2400" dirty="0" smtClean="0">
                <a:latin typeface="Times New Roman" panose="02020603050405020304" pitchFamily="18" charset="0"/>
                <a:ea typeface="TimesNewRomanPSMT"/>
              </a:rPr>
              <a:t>này </a:t>
            </a:r>
            <a:r>
              <a:rPr lang="vi-VN" sz="2400" dirty="0">
                <a:latin typeface="Times New Roman" panose="02020603050405020304" pitchFamily="18" charset="0"/>
                <a:ea typeface="TimesNewRomanPSMT"/>
              </a:rPr>
              <a:t>vận dụng biện pháp thứ nhất là: Tôi phân nhóm 4 em, luyện đọc nối đoạn theo </a:t>
            </a:r>
            <a:r>
              <a:rPr lang="vi-VN" sz="2400">
                <a:latin typeface="Times New Roman" panose="02020603050405020304" pitchFamily="18" charset="0"/>
                <a:ea typeface="TimesNewRomanPSMT"/>
              </a:rPr>
              <a:t>hướng </a:t>
            </a:r>
            <a:r>
              <a:rPr lang="vi-VN" sz="2400" smtClean="0">
                <a:latin typeface="Times New Roman" panose="02020603050405020304" pitchFamily="18" charset="0"/>
                <a:ea typeface="TimesNewRomanPSMT"/>
              </a:rPr>
              <a:t>dẫn</a:t>
            </a:r>
            <a:r>
              <a:rPr lang="en-US" sz="2400" smtClean="0">
                <a:latin typeface="Times New Roman" panose="02020603050405020304" pitchFamily="18" charset="0"/>
                <a:ea typeface="TimesNewRomanPSMT"/>
              </a:rPr>
              <a:t>)</a:t>
            </a:r>
            <a:r>
              <a:rPr lang="vi-VN" sz="2400" smtClean="0">
                <a:latin typeface="Times New Roman" panose="02020603050405020304" pitchFamily="18" charset="0"/>
                <a:ea typeface="TimesNewRomanPSMT"/>
              </a:rPr>
              <a:t>.  </a:t>
            </a:r>
            <a:endParaRPr lang="vi-VN" sz="2400" dirty="0">
              <a:latin typeface="Times New Roman" panose="02020603050405020304" pitchFamily="18" charset="0"/>
              <a:ea typeface="TimesNewRomanPSMT"/>
            </a:endParaRPr>
          </a:p>
          <a:p>
            <a:pPr algn="just">
              <a:lnSpc>
                <a:spcPct val="130000"/>
              </a:lnSpc>
              <a:spcAft>
                <a:spcPts val="0"/>
              </a:spcAft>
            </a:pPr>
            <a:r>
              <a:rPr lang="en-US" sz="2400" dirty="0" smtClean="0">
                <a:latin typeface="Times New Roman" panose="02020603050405020304" pitchFamily="18" charset="0"/>
                <a:ea typeface="TimesNewRomanPSMT"/>
              </a:rPr>
              <a:t>       - </a:t>
            </a:r>
            <a:r>
              <a:rPr lang="vi-VN" sz="2400" dirty="0" smtClean="0">
                <a:latin typeface="Times New Roman" panose="02020603050405020304" pitchFamily="18" charset="0"/>
                <a:ea typeface="TimesNewRomanPSMT"/>
              </a:rPr>
              <a:t>Bước </a:t>
            </a:r>
            <a:r>
              <a:rPr lang="vi-VN" sz="2400" dirty="0">
                <a:latin typeface="Times New Roman" panose="02020603050405020304" pitchFamily="18" charset="0"/>
                <a:ea typeface="TimesNewRomanPSMT"/>
              </a:rPr>
              <a:t>3: Thực hiện nhóm 4. Đọc và tìm hiểu những vấn đề khó. </a:t>
            </a:r>
            <a:r>
              <a:rPr lang="vi-VN" sz="2400" dirty="0" smtClean="0">
                <a:latin typeface="Times New Roman" panose="02020603050405020304" pitchFamily="18" charset="0"/>
                <a:ea typeface="TimesNewRomanPSMT"/>
              </a:rPr>
              <a:t>(</a:t>
            </a:r>
            <a:r>
              <a:rPr lang="en-US" sz="2400" dirty="0" err="1" smtClean="0">
                <a:latin typeface="Times New Roman" panose="02020603050405020304" pitchFamily="18" charset="0"/>
                <a:ea typeface="TimesNewRomanPSMT"/>
              </a:rPr>
              <a:t>Đưa</a:t>
            </a:r>
            <a:r>
              <a:rPr lang="en-US" sz="2400" dirty="0" smtClean="0">
                <a:latin typeface="Times New Roman" panose="02020603050405020304" pitchFamily="18" charset="0"/>
                <a:ea typeface="TimesNewRomanPSMT"/>
              </a:rPr>
              <a:t> </a:t>
            </a:r>
            <a:r>
              <a:rPr lang="vi-VN" sz="2400" dirty="0" smtClean="0">
                <a:latin typeface="Times New Roman" panose="02020603050405020304" pitchFamily="18" charset="0"/>
                <a:ea typeface="TimesNewRomanPSMT"/>
              </a:rPr>
              <a:t>MH</a:t>
            </a:r>
            <a:r>
              <a:rPr lang="en-US" sz="2400" dirty="0" smtClean="0">
                <a:latin typeface="Times New Roman" panose="02020603050405020304" pitchFamily="18" charset="0"/>
                <a:ea typeface="TimesNewRomanPSMT"/>
              </a:rPr>
              <a:t>: </a:t>
            </a:r>
            <a:r>
              <a:rPr lang="vi-VN" sz="2400" dirty="0" smtClean="0">
                <a:latin typeface="Times New Roman" panose="02020603050405020304" pitchFamily="18" charset="0"/>
                <a:ea typeface="TimesNewRomanPSMT"/>
              </a:rPr>
              <a:t>Tìm </a:t>
            </a:r>
            <a:r>
              <a:rPr lang="vi-VN" sz="2400" dirty="0">
                <a:latin typeface="Times New Roman" panose="02020603050405020304" pitchFamily="18" charset="0"/>
                <a:ea typeface="TimesNewRomanPSMT"/>
              </a:rPr>
              <a:t>từ khó </a:t>
            </a:r>
            <a:r>
              <a:rPr lang="vi-VN" sz="2400" dirty="0" smtClean="0">
                <a:latin typeface="Times New Roman" panose="02020603050405020304" pitchFamily="18" charset="0"/>
                <a:ea typeface="TimesNewRomanPSMT"/>
              </a:rPr>
              <a:t>đọc.</a:t>
            </a:r>
            <a:r>
              <a:rPr lang="en-US" sz="2400" dirty="0" smtClean="0">
                <a:latin typeface="Times New Roman" panose="02020603050405020304" pitchFamily="18" charset="0"/>
                <a:ea typeface="TimesNewRomanPSMT"/>
              </a:rPr>
              <a:t>/ </a:t>
            </a:r>
            <a:r>
              <a:rPr lang="vi-VN" sz="2400" dirty="0" smtClean="0">
                <a:latin typeface="Times New Roman" panose="02020603050405020304" pitchFamily="18" charset="0"/>
                <a:ea typeface="TimesNewRomanPSMT"/>
              </a:rPr>
              <a:t>Cách ngắt câu dài (nhịp thơ)</a:t>
            </a:r>
            <a:r>
              <a:rPr lang="en-US" sz="2400" dirty="0" smtClean="0">
                <a:latin typeface="Times New Roman" panose="02020603050405020304" pitchFamily="18" charset="0"/>
                <a:ea typeface="TimesNewRomanPSMT"/>
              </a:rPr>
              <a:t>./ </a:t>
            </a:r>
            <a:r>
              <a:rPr lang="vi-VN" sz="2400" dirty="0" smtClean="0">
                <a:latin typeface="Times New Roman" panose="02020603050405020304" pitchFamily="18" charset="0"/>
                <a:ea typeface="TimesNewRomanPSMT"/>
              </a:rPr>
              <a:t>Giải </a:t>
            </a:r>
            <a:r>
              <a:rPr lang="vi-VN" sz="2400" dirty="0">
                <a:latin typeface="Times New Roman" panose="02020603050405020304" pitchFamily="18" charset="0"/>
                <a:ea typeface="TimesNewRomanPSMT"/>
              </a:rPr>
              <a:t>nghĩa từ </a:t>
            </a:r>
            <a:r>
              <a:rPr lang="vi-VN" sz="2400" dirty="0" smtClean="0">
                <a:latin typeface="Times New Roman" panose="02020603050405020304" pitchFamily="18" charset="0"/>
                <a:ea typeface="TimesNewRomanPSMT"/>
              </a:rPr>
              <a:t>khó</a:t>
            </a:r>
            <a:r>
              <a:rPr lang="en-US" sz="2400" dirty="0" smtClean="0">
                <a:latin typeface="Times New Roman" panose="02020603050405020304" pitchFamily="18" charset="0"/>
                <a:ea typeface="TimesNewRomanPSMT"/>
              </a:rPr>
              <a:t>./ </a:t>
            </a:r>
            <a:r>
              <a:rPr lang="vi-VN" sz="2400" dirty="0" smtClean="0">
                <a:latin typeface="Times New Roman" panose="02020603050405020304" pitchFamily="18" charset="0"/>
                <a:ea typeface="TimesNewRomanPSMT"/>
              </a:rPr>
              <a:t>Nêu </a:t>
            </a:r>
            <a:r>
              <a:rPr lang="vi-VN" sz="2400" dirty="0">
                <a:latin typeface="Times New Roman" panose="02020603050405020304" pitchFamily="18" charset="0"/>
                <a:ea typeface="TimesNewRomanPSMT"/>
              </a:rPr>
              <a:t>cách đọc từng đoạn</a:t>
            </a:r>
            <a:r>
              <a:rPr lang="vi-VN" sz="2400" dirty="0" smtClean="0">
                <a:latin typeface="Times New Roman" panose="02020603050405020304" pitchFamily="18" charset="0"/>
                <a:ea typeface="TimesNewRomanPSMT"/>
              </a:rPr>
              <a:t>.</a:t>
            </a:r>
            <a:endParaRPr lang="en-US" sz="2400" dirty="0" smtClean="0">
              <a:latin typeface="Times New Roman" panose="02020603050405020304" pitchFamily="18" charset="0"/>
              <a:ea typeface="TimesNewRomanPSMT"/>
            </a:endParaRPr>
          </a:p>
          <a:p>
            <a:pPr algn="just">
              <a:lnSpc>
                <a:spcPct val="130000"/>
              </a:lnSpc>
              <a:spcAft>
                <a:spcPts val="0"/>
              </a:spcAft>
            </a:pPr>
            <a:r>
              <a:rPr lang="vi-VN" sz="2400" dirty="0" smtClean="0">
                <a:latin typeface="Times New Roman" panose="02020603050405020304" pitchFamily="18" charset="0"/>
                <a:ea typeface="TimesNewRomanPSMT"/>
              </a:rPr>
              <a:t>Trong </a:t>
            </a:r>
            <a:r>
              <a:rPr lang="vi-VN" sz="2400" dirty="0">
                <a:latin typeface="Times New Roman" panose="02020603050405020304" pitchFamily="18" charset="0"/>
                <a:ea typeface="TimesNewRomanPSMT"/>
              </a:rPr>
              <a:t>khi HS các nhóm luyện đọc, tôi hướng dẫn học sinh hợp tác nhóm theo các yêu cầu. (Bước này tôi vận dụng biện pháp thứ hai). </a:t>
            </a:r>
          </a:p>
          <a:p>
            <a:pPr indent="457200" algn="just">
              <a:lnSpc>
                <a:spcPct val="130000"/>
              </a:lnSpc>
              <a:spcAft>
                <a:spcPts val="0"/>
              </a:spcAft>
            </a:pPr>
            <a:r>
              <a:rPr lang="vi-VN" sz="2400" dirty="0">
                <a:latin typeface="Times New Roman" panose="02020603050405020304" pitchFamily="18" charset="0"/>
                <a:ea typeface="TimesNewRomanPSMT"/>
              </a:rPr>
              <a:t>	</a:t>
            </a:r>
            <a:r>
              <a:rPr lang="vi-VN" sz="2400" dirty="0" smtClean="0">
                <a:latin typeface="Times New Roman" panose="02020603050405020304" pitchFamily="18" charset="0"/>
                <a:ea typeface="TimesNewRomanPSMT"/>
              </a:rPr>
              <a:t>Đại </a:t>
            </a:r>
            <a:r>
              <a:rPr lang="vi-VN" sz="2400" dirty="0">
                <a:latin typeface="Times New Roman" panose="02020603050405020304" pitchFamily="18" charset="0"/>
                <a:ea typeface="TimesNewRomanPSMT"/>
              </a:rPr>
              <a:t>diện nhóm báo cáo kết quả luyện đọc của nhóm mình trước lớp. Lúc này tôi yêu cầu các nhóm khác nhận xét, bổ sung đánh giá lẫn nhau. (Bước này tôi vận dụng biện pháp thứ ba</a:t>
            </a:r>
            <a:r>
              <a:rPr lang="vi-VN" sz="2400" dirty="0" smtClean="0">
                <a:latin typeface="Times New Roman" panose="02020603050405020304" pitchFamily="18" charset="0"/>
                <a:ea typeface="TimesNewRomanPSMT"/>
              </a:rPr>
              <a:t>).</a:t>
            </a:r>
            <a:endParaRPr lang="vi-VN" sz="2400" dirty="0">
              <a:latin typeface="Times New Roman" panose="02020603050405020304" pitchFamily="18" charset="0"/>
              <a:ea typeface="TimesNewRomanPSMT"/>
            </a:endParaRPr>
          </a:p>
        </p:txBody>
      </p:sp>
    </p:spTree>
    <p:extLst>
      <p:ext uri="{BB962C8B-B14F-4D97-AF65-F5344CB8AC3E}">
        <p14:creationId xmlns:p14="http://schemas.microsoft.com/office/powerpoint/2010/main" val="29768531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0599" y="1227088"/>
            <a:ext cx="9782175" cy="2751522"/>
          </a:xfrm>
          <a:prstGeom prst="rect">
            <a:avLst/>
          </a:prstGeom>
        </p:spPr>
        <p:txBody>
          <a:bodyPr wrap="square">
            <a:spAutoFit/>
          </a:bodyPr>
          <a:lstStyle/>
          <a:p>
            <a:pPr algn="just">
              <a:lnSpc>
                <a:spcPct val="120000"/>
              </a:lnSpc>
            </a:pPr>
            <a:r>
              <a:rPr lang="vi-VN" sz="2400" smtClean="0">
                <a:latin typeface="Times New Roman" panose="02020603050405020304" pitchFamily="18" charset="0"/>
                <a:cs typeface="Times New Roman" panose="02020603050405020304" pitchFamily="18" charset="0"/>
              </a:rPr>
              <a:t>- Bước </a:t>
            </a:r>
            <a:r>
              <a:rPr lang="vi-VN" sz="2400" dirty="0">
                <a:latin typeface="Times New Roman" panose="02020603050405020304" pitchFamily="18" charset="0"/>
                <a:cs typeface="Times New Roman" panose="02020603050405020304" pitchFamily="18" charset="0"/>
              </a:rPr>
              <a:t>4, 5: Hướng dẫn đọc đúng cả </a:t>
            </a:r>
            <a:r>
              <a:rPr lang="vi-VN" sz="2400">
                <a:latin typeface="Times New Roman" panose="02020603050405020304" pitchFamily="18" charset="0"/>
                <a:cs typeface="Times New Roman" panose="02020603050405020304" pitchFamily="18" charset="0"/>
              </a:rPr>
              <a:t>bài </a:t>
            </a:r>
            <a:r>
              <a:rPr lang="en-US" sz="2400">
                <a:latin typeface="Times New Roman" panose="02020603050405020304" pitchFamily="18" charset="0"/>
                <a:cs typeface="Times New Roman" panose="02020603050405020304" pitchFamily="18" charset="0"/>
              </a:rPr>
              <a:t>;</a:t>
            </a:r>
            <a:r>
              <a:rPr lang="vi-VN" sz="2400" smtClean="0">
                <a:latin typeface="Times New Roman" panose="02020603050405020304" pitchFamily="18" charset="0"/>
                <a:cs typeface="Times New Roman" panose="02020603050405020304" pitchFamily="18" charset="0"/>
              </a:rPr>
              <a:t> </a:t>
            </a:r>
            <a:r>
              <a:rPr lang="vi-VN" sz="2400" dirty="0">
                <a:latin typeface="Times New Roman" panose="02020603050405020304" pitchFamily="18" charset="0"/>
                <a:cs typeface="Times New Roman" panose="02020603050405020304" pitchFamily="18" charset="0"/>
              </a:rPr>
              <a:t>GV đọc mẫu cả bài. (Bước này tôi vận dụng biện pháp thứ năm).</a:t>
            </a:r>
          </a:p>
          <a:p>
            <a:pPr algn="just">
              <a:lnSpc>
                <a:spcPct val="120000"/>
              </a:lnSpc>
            </a:pPr>
            <a:r>
              <a:rPr lang="vi-VN" sz="2400" b="1" dirty="0">
                <a:latin typeface="Times New Roman" panose="02020603050405020304" pitchFamily="18" charset="0"/>
                <a:cs typeface="Times New Roman" panose="02020603050405020304" pitchFamily="18" charset="0"/>
              </a:rPr>
              <a:t>* Phần luyện đọc diễn cảm</a:t>
            </a:r>
            <a:r>
              <a:rPr lang="vi-VN" sz="2400" b="1" dirty="0" smtClean="0">
                <a:latin typeface="Times New Roman" panose="02020603050405020304" pitchFamily="18" charset="0"/>
                <a:cs typeface="Times New Roman" panose="02020603050405020304" pitchFamily="18" charset="0"/>
              </a:rPr>
              <a:t>:</a:t>
            </a:r>
            <a:r>
              <a:rPr lang="vi-VN" sz="2400" dirty="0" smtClean="0">
                <a:latin typeface="Times New Roman" panose="02020603050405020304" pitchFamily="18" charset="0"/>
                <a:cs typeface="Times New Roman" panose="02020603050405020304" pitchFamily="18" charset="0"/>
              </a:rPr>
              <a:t> </a:t>
            </a:r>
            <a:r>
              <a:rPr lang="vi-VN" sz="2400" dirty="0">
                <a:latin typeface="Times New Roman" panose="02020603050405020304" pitchFamily="18" charset="0"/>
                <a:cs typeface="Times New Roman" panose="02020603050405020304" pitchFamily="18" charset="0"/>
              </a:rPr>
              <a:t>Tổ chức cho các nhóm thi đọc hay, đọc diễn cảm. Giáo viên và học sinh nhận xét tuyên dương những nhóm đọc tốt, đồng thời khuyến khích các nhóm khác học tập giọng đọc hay của nhóm bạn. (Bước này tôi vận dụng biện pháp thứ tư).</a:t>
            </a:r>
          </a:p>
        </p:txBody>
      </p:sp>
    </p:spTree>
    <p:extLst>
      <p:ext uri="{BB962C8B-B14F-4D97-AF65-F5344CB8AC3E}">
        <p14:creationId xmlns:p14="http://schemas.microsoft.com/office/powerpoint/2010/main" val="334214327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55351" y="360457"/>
            <a:ext cx="4823756" cy="523220"/>
          </a:xfrm>
          <a:prstGeom prst="rect">
            <a:avLst/>
          </a:prstGeom>
        </p:spPr>
        <p:txBody>
          <a:bodyPr wrap="none">
            <a:spAutoFit/>
          </a:bodyPr>
          <a:lstStyle/>
          <a:p>
            <a:r>
              <a:rPr lang="en-US" sz="2800" b="1" dirty="0" err="1">
                <a:latin typeface="Times New Roman" panose="02020603050405020304" pitchFamily="18" charset="0"/>
                <a:ea typeface="Calibri" panose="020F0502020204030204" pitchFamily="34" charset="0"/>
              </a:rPr>
              <a:t>Đánh</a:t>
            </a:r>
            <a:r>
              <a:rPr lang="en-US" sz="2800" b="1" dirty="0">
                <a:latin typeface="Times New Roman" panose="02020603050405020304" pitchFamily="18" charset="0"/>
                <a:ea typeface="Calibri" panose="020F0502020204030204" pitchFamily="34" charset="0"/>
              </a:rPr>
              <a:t> </a:t>
            </a:r>
            <a:r>
              <a:rPr lang="en-US" sz="2800" b="1" dirty="0" err="1">
                <a:latin typeface="Times New Roman" panose="02020603050405020304" pitchFamily="18" charset="0"/>
                <a:ea typeface="Calibri" panose="020F0502020204030204" pitchFamily="34" charset="0"/>
              </a:rPr>
              <a:t>giá</a:t>
            </a:r>
            <a:r>
              <a:rPr lang="en-US" sz="2800" b="1" dirty="0">
                <a:latin typeface="Times New Roman" panose="02020603050405020304" pitchFamily="18" charset="0"/>
                <a:ea typeface="Calibri" panose="020F0502020204030204" pitchFamily="34" charset="0"/>
              </a:rPr>
              <a:t> </a:t>
            </a:r>
            <a:r>
              <a:rPr lang="en-US" sz="2800" b="1" dirty="0" err="1">
                <a:latin typeface="Times New Roman" panose="02020603050405020304" pitchFamily="18" charset="0"/>
                <a:ea typeface="Calibri" panose="020F0502020204030204" pitchFamily="34" charset="0"/>
              </a:rPr>
              <a:t>kết</a:t>
            </a:r>
            <a:r>
              <a:rPr lang="en-US" sz="2800" b="1" dirty="0">
                <a:latin typeface="Times New Roman" panose="02020603050405020304" pitchFamily="18" charset="0"/>
                <a:ea typeface="Calibri" panose="020F0502020204030204" pitchFamily="34" charset="0"/>
              </a:rPr>
              <a:t> </a:t>
            </a:r>
            <a:r>
              <a:rPr lang="en-US" sz="2800" b="1" dirty="0" err="1">
                <a:latin typeface="Times New Roman" panose="02020603050405020304" pitchFamily="18" charset="0"/>
                <a:ea typeface="Calibri" panose="020F0502020204030204" pitchFamily="34" charset="0"/>
              </a:rPr>
              <a:t>quả</a:t>
            </a:r>
            <a:r>
              <a:rPr lang="en-US" sz="2800" b="1" dirty="0">
                <a:latin typeface="Times New Roman" panose="02020603050405020304" pitchFamily="18" charset="0"/>
                <a:ea typeface="Calibri" panose="020F0502020204030204" pitchFamily="34" charset="0"/>
              </a:rPr>
              <a:t> </a:t>
            </a:r>
            <a:r>
              <a:rPr lang="en-US" sz="2800" b="1" dirty="0" err="1">
                <a:latin typeface="Times New Roman" panose="02020603050405020304" pitchFamily="18" charset="0"/>
                <a:ea typeface="Calibri" panose="020F0502020204030204" pitchFamily="34" charset="0"/>
              </a:rPr>
              <a:t>thực</a:t>
            </a:r>
            <a:r>
              <a:rPr lang="en-US" sz="2800" b="1" dirty="0">
                <a:latin typeface="Times New Roman" panose="02020603050405020304" pitchFamily="18" charset="0"/>
                <a:ea typeface="Calibri" panose="020F0502020204030204" pitchFamily="34" charset="0"/>
              </a:rPr>
              <a:t> </a:t>
            </a:r>
            <a:r>
              <a:rPr lang="en-US" sz="2800" b="1" dirty="0" err="1">
                <a:latin typeface="Times New Roman" panose="02020603050405020304" pitchFamily="18" charset="0"/>
                <a:ea typeface="Calibri" panose="020F0502020204030204" pitchFamily="34" charset="0"/>
              </a:rPr>
              <a:t>nghiệm</a:t>
            </a:r>
            <a:endParaRPr lang="en-US" sz="2800" dirty="0"/>
          </a:p>
        </p:txBody>
      </p:sp>
      <p:sp>
        <p:nvSpPr>
          <p:cNvPr id="7" name="Rectangle 6"/>
          <p:cNvSpPr/>
          <p:nvPr/>
        </p:nvSpPr>
        <p:spPr>
          <a:xfrm>
            <a:off x="955350" y="926412"/>
            <a:ext cx="10636575" cy="1569660"/>
          </a:xfrm>
          <a:prstGeom prst="rect">
            <a:avLst/>
          </a:prstGeom>
        </p:spPr>
        <p:txBody>
          <a:bodyPr wrap="square">
            <a:spAutoFit/>
          </a:bodyPr>
          <a:lstStyle/>
          <a:p>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Qua </a:t>
            </a:r>
            <a:r>
              <a:rPr lang="vi-VN" sz="2400" dirty="0">
                <a:latin typeface="Times New Roman" panose="02020603050405020304" pitchFamily="18" charset="0"/>
                <a:cs typeface="Times New Roman" panose="02020603050405020304" pitchFamily="18" charset="0"/>
              </a:rPr>
              <a:t>một thời </a:t>
            </a:r>
            <a:r>
              <a:rPr lang="vi-VN" sz="2400" dirty="0" smtClean="0">
                <a:latin typeface="Times New Roman" panose="02020603050405020304" pitchFamily="18" charset="0"/>
                <a:cs typeface="Times New Roman" panose="02020603050405020304" pitchFamily="18" charset="0"/>
              </a:rPr>
              <a:t>gian </a:t>
            </a:r>
            <a:r>
              <a:rPr lang="vi-VN" sz="2400" dirty="0">
                <a:latin typeface="Times New Roman" panose="02020603050405020304" pitchFamily="18" charset="0"/>
                <a:cs typeface="Times New Roman" panose="02020603050405020304" pitchFamily="18" charset="0"/>
              </a:rPr>
              <a:t>thực hiện một số giải pháp đã nêu trong báo cáo “Phát triển và rèn luyện kĩ năng đọc cho học sinh lớp 5 thông qua phương pháp luyện đọc theo nhóm”, kết quả học tập của học sinh lớp 5B có nhiều tiến bộ rõ rệt. Các đợt kiểm tra định kì hầu như học sinh đều đạt kết quả đọc tốt. Cụ thể: </a:t>
            </a:r>
            <a:endParaRPr lang="en-US" sz="2400" dirty="0">
              <a:latin typeface="Times New Roman" panose="02020603050405020304" pitchFamily="18" charset="0"/>
              <a:cs typeface="Times New Roman" panose="02020603050405020304" pitchFamily="18" charset="0"/>
            </a:endParaRPr>
          </a:p>
        </p:txBody>
      </p:sp>
      <p:graphicFrame>
        <p:nvGraphicFramePr>
          <p:cNvPr id="8" name="Table 7"/>
          <p:cNvGraphicFramePr>
            <a:graphicFrameLocks noGrp="1"/>
          </p:cNvGraphicFramePr>
          <p:nvPr>
            <p:extLst>
              <p:ext uri="{D42A27DB-BD31-4B8C-83A1-F6EECF244321}">
                <p14:modId xmlns:p14="http://schemas.microsoft.com/office/powerpoint/2010/main" val="2617466748"/>
              </p:ext>
            </p:extLst>
          </p:nvPr>
        </p:nvGraphicFramePr>
        <p:xfrm>
          <a:off x="1123123" y="3237274"/>
          <a:ext cx="10058399" cy="2154688"/>
        </p:xfrm>
        <a:graphic>
          <a:graphicData uri="http://schemas.openxmlformats.org/drawingml/2006/table">
            <a:tbl>
              <a:tblPr firstRow="1" firstCol="1" bandRow="1">
                <a:tableStyleId>{5C22544A-7EE6-4342-B048-85BDC9FD1C3A}</a:tableStyleId>
              </a:tblPr>
              <a:tblGrid>
                <a:gridCol w="1614872"/>
                <a:gridCol w="1324091"/>
                <a:gridCol w="1386401"/>
                <a:gridCol w="1386401"/>
                <a:gridCol w="1387439"/>
                <a:gridCol w="1387439"/>
                <a:gridCol w="1571756"/>
              </a:tblGrid>
              <a:tr h="520039">
                <a:tc rowSpan="2">
                  <a:txBody>
                    <a:bodyPr/>
                    <a:lstStyle/>
                    <a:p>
                      <a:pPr algn="ctr">
                        <a:lnSpc>
                          <a:spcPct val="150000"/>
                        </a:lnSpc>
                        <a:spcBef>
                          <a:spcPts val="500"/>
                        </a:spcBef>
                        <a:spcAft>
                          <a:spcPts val="0"/>
                        </a:spcAft>
                      </a:pPr>
                      <a:endParaRPr lang="en-US" sz="2400" dirty="0">
                        <a:solidFill>
                          <a:srgbClr val="FF0000"/>
                        </a:solidFill>
                        <a:effectLst/>
                        <a:latin typeface="Times New Roman" panose="02020603050405020304" pitchFamily="18" charset="0"/>
                        <a:cs typeface="Times New Roman" panose="02020603050405020304" pitchFamily="18" charset="0"/>
                      </a:endParaRPr>
                    </a:p>
                  </a:txBody>
                  <a:tcPr marL="68580" marR="68580" marT="0" marB="0"/>
                </a:tc>
                <a:tc gridSpan="2">
                  <a:txBody>
                    <a:bodyPr/>
                    <a:lstStyle/>
                    <a:p>
                      <a:pPr algn="ctr">
                        <a:lnSpc>
                          <a:spcPct val="150000"/>
                        </a:lnSpc>
                        <a:spcBef>
                          <a:spcPts val="500"/>
                        </a:spcBef>
                        <a:spcAft>
                          <a:spcPts val="0"/>
                        </a:spcAft>
                      </a:pPr>
                      <a:r>
                        <a:rPr lang="en-US" sz="2400">
                          <a:solidFill>
                            <a:srgbClr val="FF0000"/>
                          </a:solidFill>
                          <a:effectLst/>
                          <a:latin typeface="Times New Roman" panose="02020603050405020304" pitchFamily="18" charset="0"/>
                          <a:cs typeface="Times New Roman" panose="02020603050405020304" pitchFamily="18" charset="0"/>
                        </a:rPr>
                        <a:t>HTT</a:t>
                      </a:r>
                      <a:endParaRPr lang="en-US" sz="2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algn="ctr">
                        <a:lnSpc>
                          <a:spcPct val="150000"/>
                        </a:lnSpc>
                        <a:spcBef>
                          <a:spcPts val="500"/>
                        </a:spcBef>
                        <a:spcAft>
                          <a:spcPts val="0"/>
                        </a:spcAft>
                      </a:pPr>
                      <a:r>
                        <a:rPr lang="en-US" sz="2400">
                          <a:solidFill>
                            <a:srgbClr val="FF0000"/>
                          </a:solidFill>
                          <a:effectLst/>
                          <a:latin typeface="Times New Roman" panose="02020603050405020304" pitchFamily="18" charset="0"/>
                          <a:cs typeface="Times New Roman" panose="02020603050405020304" pitchFamily="18" charset="0"/>
                        </a:rPr>
                        <a:t>HT</a:t>
                      </a:r>
                      <a:endParaRPr lang="en-US" sz="2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algn="ctr">
                        <a:lnSpc>
                          <a:spcPct val="150000"/>
                        </a:lnSpc>
                        <a:spcBef>
                          <a:spcPts val="500"/>
                        </a:spcBef>
                        <a:spcAft>
                          <a:spcPts val="0"/>
                        </a:spcAft>
                      </a:pPr>
                      <a:r>
                        <a:rPr lang="en-US" sz="2400">
                          <a:solidFill>
                            <a:srgbClr val="FF0000"/>
                          </a:solidFill>
                          <a:effectLst/>
                          <a:latin typeface="Times New Roman" panose="02020603050405020304" pitchFamily="18" charset="0"/>
                          <a:cs typeface="Times New Roman" panose="02020603050405020304" pitchFamily="18" charset="0"/>
                        </a:rPr>
                        <a:t>CHT</a:t>
                      </a:r>
                      <a:endParaRPr lang="en-US" sz="2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1057408">
                <a:tc vMerge="1">
                  <a:txBody>
                    <a:bodyPr/>
                    <a:lstStyle/>
                    <a:p>
                      <a:endParaRPr lang="en-US"/>
                    </a:p>
                  </a:txBody>
                  <a:tcPr/>
                </a:tc>
                <a:tc>
                  <a:txBody>
                    <a:bodyPr/>
                    <a:lstStyle/>
                    <a:p>
                      <a:pPr algn="just">
                        <a:lnSpc>
                          <a:spcPct val="150000"/>
                        </a:lnSpc>
                        <a:spcBef>
                          <a:spcPts val="500"/>
                        </a:spcBef>
                        <a:spcAft>
                          <a:spcPts val="0"/>
                        </a:spcAft>
                      </a:pPr>
                      <a:r>
                        <a:rPr lang="en-US" sz="2400">
                          <a:solidFill>
                            <a:srgbClr val="FF0000"/>
                          </a:solidFill>
                          <a:effectLst/>
                          <a:latin typeface="Times New Roman" panose="02020603050405020304" pitchFamily="18" charset="0"/>
                          <a:cs typeface="Times New Roman" panose="02020603050405020304" pitchFamily="18" charset="0"/>
                        </a:rPr>
                        <a:t>Số lượng</a:t>
                      </a:r>
                      <a:endParaRPr lang="en-US" sz="2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Bef>
                          <a:spcPts val="500"/>
                        </a:spcBef>
                        <a:spcAft>
                          <a:spcPts val="0"/>
                        </a:spcAft>
                      </a:pPr>
                      <a:r>
                        <a:rPr lang="en-US" sz="2400">
                          <a:solidFill>
                            <a:srgbClr val="FF0000"/>
                          </a:solidFill>
                          <a:effectLst/>
                          <a:latin typeface="Times New Roman" panose="02020603050405020304" pitchFamily="18" charset="0"/>
                          <a:cs typeface="Times New Roman" panose="02020603050405020304" pitchFamily="18" charset="0"/>
                        </a:rPr>
                        <a:t>Tỉ lệ %</a:t>
                      </a:r>
                      <a:endParaRPr lang="en-US" sz="2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Bef>
                          <a:spcPts val="500"/>
                        </a:spcBef>
                        <a:spcAft>
                          <a:spcPts val="0"/>
                        </a:spcAft>
                      </a:pPr>
                      <a:r>
                        <a:rPr lang="en-US" sz="2400">
                          <a:solidFill>
                            <a:srgbClr val="FF0000"/>
                          </a:solidFill>
                          <a:effectLst/>
                          <a:latin typeface="Times New Roman" panose="02020603050405020304" pitchFamily="18" charset="0"/>
                          <a:cs typeface="Times New Roman" panose="02020603050405020304" pitchFamily="18" charset="0"/>
                        </a:rPr>
                        <a:t>Số lượng</a:t>
                      </a:r>
                      <a:endParaRPr lang="en-US" sz="2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Bef>
                          <a:spcPts val="500"/>
                        </a:spcBef>
                        <a:spcAft>
                          <a:spcPts val="0"/>
                        </a:spcAft>
                      </a:pPr>
                      <a:r>
                        <a:rPr lang="en-US" sz="2400">
                          <a:solidFill>
                            <a:srgbClr val="FF0000"/>
                          </a:solidFill>
                          <a:effectLst/>
                          <a:latin typeface="Times New Roman" panose="02020603050405020304" pitchFamily="18" charset="0"/>
                          <a:cs typeface="Times New Roman" panose="02020603050405020304" pitchFamily="18" charset="0"/>
                        </a:rPr>
                        <a:t>Tỉ lệ %</a:t>
                      </a:r>
                      <a:endParaRPr lang="en-US" sz="2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Bef>
                          <a:spcPts val="500"/>
                        </a:spcBef>
                        <a:spcAft>
                          <a:spcPts val="0"/>
                        </a:spcAft>
                      </a:pPr>
                      <a:r>
                        <a:rPr lang="en-US" sz="2400">
                          <a:solidFill>
                            <a:srgbClr val="FF0000"/>
                          </a:solidFill>
                          <a:effectLst/>
                          <a:latin typeface="Times New Roman" panose="02020603050405020304" pitchFamily="18" charset="0"/>
                          <a:cs typeface="Times New Roman" panose="02020603050405020304" pitchFamily="18" charset="0"/>
                        </a:rPr>
                        <a:t>Số lượng</a:t>
                      </a:r>
                      <a:endParaRPr lang="en-US" sz="2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Bef>
                          <a:spcPts val="500"/>
                        </a:spcBef>
                        <a:spcAft>
                          <a:spcPts val="0"/>
                        </a:spcAft>
                      </a:pPr>
                      <a:r>
                        <a:rPr lang="en-US" sz="2400">
                          <a:solidFill>
                            <a:srgbClr val="FF0000"/>
                          </a:solidFill>
                          <a:effectLst/>
                          <a:latin typeface="Times New Roman" panose="02020603050405020304" pitchFamily="18" charset="0"/>
                          <a:cs typeface="Times New Roman" panose="02020603050405020304" pitchFamily="18" charset="0"/>
                        </a:rPr>
                        <a:t>Tỉ lệ %</a:t>
                      </a:r>
                      <a:endParaRPr lang="en-US" sz="2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520039">
                <a:tc>
                  <a:txBody>
                    <a:bodyPr/>
                    <a:lstStyle/>
                    <a:p>
                      <a:pPr algn="ctr">
                        <a:lnSpc>
                          <a:spcPct val="150000"/>
                        </a:lnSpc>
                        <a:spcBef>
                          <a:spcPts val="500"/>
                        </a:spcBef>
                        <a:spcAft>
                          <a:spcPts val="0"/>
                        </a:spcAft>
                      </a:pPr>
                      <a:r>
                        <a:rPr lang="en-US" sz="2400" dirty="0" smtClean="0">
                          <a:solidFill>
                            <a:srgbClr val="FF0000"/>
                          </a:solidFill>
                          <a:effectLst/>
                          <a:latin typeface="Times New Roman" panose="02020603050405020304" pitchFamily="18" charset="0"/>
                          <a:cs typeface="Times New Roman" panose="02020603050405020304" pitchFamily="18" charset="0"/>
                        </a:rPr>
                        <a:t>33</a:t>
                      </a:r>
                      <a:endParaRPr lang="en-US" sz="2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Bef>
                          <a:spcPts val="500"/>
                        </a:spcBef>
                        <a:spcAft>
                          <a:spcPts val="0"/>
                        </a:spcAft>
                      </a:pPr>
                      <a:r>
                        <a:rPr lang="en-US" sz="2400" dirty="0" smtClean="0">
                          <a:solidFill>
                            <a:srgbClr val="FF0000"/>
                          </a:solidFill>
                          <a:effectLst/>
                          <a:latin typeface="Times New Roman" panose="02020603050405020304" pitchFamily="18" charset="0"/>
                          <a:cs typeface="Times New Roman" panose="02020603050405020304" pitchFamily="18" charset="0"/>
                        </a:rPr>
                        <a:t>20</a:t>
                      </a:r>
                      <a:endParaRPr lang="en-US" sz="2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Bef>
                          <a:spcPts val="500"/>
                        </a:spcBef>
                        <a:spcAft>
                          <a:spcPts val="0"/>
                        </a:spcAft>
                      </a:pPr>
                      <a:r>
                        <a:rPr lang="en-US" sz="2400" dirty="0" smtClean="0">
                          <a:solidFill>
                            <a:srgbClr val="FF0000"/>
                          </a:solidFill>
                          <a:effectLst/>
                          <a:latin typeface="Times New Roman" panose="02020603050405020304" pitchFamily="18" charset="0"/>
                          <a:cs typeface="Times New Roman" panose="02020603050405020304" pitchFamily="18" charset="0"/>
                        </a:rPr>
                        <a:t>60,6%</a:t>
                      </a:r>
                      <a:endParaRPr lang="en-US" sz="2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Bef>
                          <a:spcPts val="500"/>
                        </a:spcBef>
                        <a:spcAft>
                          <a:spcPts val="0"/>
                        </a:spcAft>
                      </a:pPr>
                      <a:r>
                        <a:rPr lang="en-US" sz="2400" dirty="0" smtClean="0">
                          <a:solidFill>
                            <a:srgbClr val="FF0000"/>
                          </a:solidFill>
                          <a:effectLst/>
                          <a:latin typeface="Times New Roman" panose="02020603050405020304" pitchFamily="18" charset="0"/>
                          <a:cs typeface="Times New Roman" panose="02020603050405020304" pitchFamily="18" charset="0"/>
                        </a:rPr>
                        <a:t>13</a:t>
                      </a:r>
                      <a:endParaRPr lang="en-US" sz="2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Bef>
                          <a:spcPts val="500"/>
                        </a:spcBef>
                        <a:spcAft>
                          <a:spcPts val="0"/>
                        </a:spcAft>
                      </a:pPr>
                      <a:r>
                        <a:rPr lang="en-US" sz="2400" dirty="0" smtClean="0">
                          <a:solidFill>
                            <a:srgbClr val="FF0000"/>
                          </a:solidFill>
                          <a:effectLst/>
                          <a:latin typeface="Times New Roman" panose="02020603050405020304" pitchFamily="18" charset="0"/>
                          <a:cs typeface="Times New Roman" panose="02020603050405020304" pitchFamily="18" charset="0"/>
                        </a:rPr>
                        <a:t>39,4%</a:t>
                      </a:r>
                      <a:endParaRPr lang="en-US" sz="2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Bef>
                          <a:spcPts val="500"/>
                        </a:spcBef>
                        <a:spcAft>
                          <a:spcPts val="0"/>
                        </a:spcAft>
                      </a:pPr>
                      <a:r>
                        <a:rPr lang="en-US" sz="2400">
                          <a:solidFill>
                            <a:srgbClr val="FF0000"/>
                          </a:solidFill>
                          <a:effectLst/>
                          <a:latin typeface="Times New Roman" panose="02020603050405020304" pitchFamily="18" charset="0"/>
                          <a:cs typeface="Times New Roman" panose="02020603050405020304" pitchFamily="18" charset="0"/>
                        </a:rPr>
                        <a:t>0</a:t>
                      </a:r>
                      <a:endParaRPr lang="en-US" sz="2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Bef>
                          <a:spcPts val="500"/>
                        </a:spcBef>
                        <a:spcAft>
                          <a:spcPts val="0"/>
                        </a:spcAft>
                      </a:pPr>
                      <a:r>
                        <a:rPr lang="en-US" sz="2400">
                          <a:solidFill>
                            <a:srgbClr val="FF0000"/>
                          </a:solidFill>
                          <a:effectLst/>
                          <a:latin typeface="Times New Roman" panose="02020603050405020304" pitchFamily="18" charset="0"/>
                          <a:cs typeface="Times New Roman" panose="02020603050405020304" pitchFamily="18" charset="0"/>
                        </a:rPr>
                        <a:t>0</a:t>
                      </a:r>
                      <a:endParaRPr lang="en-US" sz="2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9" name="Text Box 38"/>
          <p:cNvSpPr txBox="1"/>
          <p:nvPr/>
        </p:nvSpPr>
        <p:spPr>
          <a:xfrm>
            <a:off x="1641995" y="3411669"/>
            <a:ext cx="1235556" cy="581856"/>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US" sz="2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Điểm</a:t>
            </a:r>
          </a:p>
        </p:txBody>
      </p:sp>
      <p:sp>
        <p:nvSpPr>
          <p:cNvPr id="10" name="Text Box 40"/>
          <p:cNvSpPr txBox="1"/>
          <p:nvPr/>
        </p:nvSpPr>
        <p:spPr>
          <a:xfrm>
            <a:off x="1235343" y="4234583"/>
            <a:ext cx="1365818" cy="495228"/>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US" sz="2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Sĩ số</a:t>
            </a:r>
          </a:p>
        </p:txBody>
      </p:sp>
      <p:cxnSp>
        <p:nvCxnSpPr>
          <p:cNvPr id="11" name="Straight Connector 10"/>
          <p:cNvCxnSpPr/>
          <p:nvPr/>
        </p:nvCxnSpPr>
        <p:spPr>
          <a:xfrm>
            <a:off x="1123122" y="3222934"/>
            <a:ext cx="1590261" cy="1541182"/>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97728983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235825497"/>
              </p:ext>
            </p:extLst>
          </p:nvPr>
        </p:nvGraphicFramePr>
        <p:xfrm>
          <a:off x="1656523" y="4075474"/>
          <a:ext cx="10058399" cy="2154688"/>
        </p:xfrm>
        <a:graphic>
          <a:graphicData uri="http://schemas.openxmlformats.org/drawingml/2006/table">
            <a:tbl>
              <a:tblPr firstRow="1" firstCol="1" bandRow="1">
                <a:tableStyleId>{5C22544A-7EE6-4342-B048-85BDC9FD1C3A}</a:tableStyleId>
              </a:tblPr>
              <a:tblGrid>
                <a:gridCol w="1614872"/>
                <a:gridCol w="1324091"/>
                <a:gridCol w="1386401"/>
                <a:gridCol w="1386401"/>
                <a:gridCol w="1387439"/>
                <a:gridCol w="1387439"/>
                <a:gridCol w="1571756"/>
              </a:tblGrid>
              <a:tr h="520039">
                <a:tc rowSpan="2">
                  <a:txBody>
                    <a:bodyPr/>
                    <a:lstStyle/>
                    <a:p>
                      <a:pPr algn="ctr">
                        <a:lnSpc>
                          <a:spcPct val="150000"/>
                        </a:lnSpc>
                        <a:spcBef>
                          <a:spcPts val="500"/>
                        </a:spcBef>
                        <a:spcAft>
                          <a:spcPts val="0"/>
                        </a:spcAft>
                      </a:pPr>
                      <a:endParaRPr lang="en-US" sz="2400" dirty="0">
                        <a:solidFill>
                          <a:srgbClr val="FF0000"/>
                        </a:solidFill>
                        <a:effectLst/>
                        <a:latin typeface="Times New Roman" panose="02020603050405020304" pitchFamily="18" charset="0"/>
                        <a:cs typeface="Times New Roman" panose="02020603050405020304" pitchFamily="18" charset="0"/>
                      </a:endParaRPr>
                    </a:p>
                  </a:txBody>
                  <a:tcPr marL="68580" marR="68580" marT="0" marB="0"/>
                </a:tc>
                <a:tc gridSpan="2">
                  <a:txBody>
                    <a:bodyPr/>
                    <a:lstStyle/>
                    <a:p>
                      <a:pPr algn="ctr">
                        <a:lnSpc>
                          <a:spcPct val="150000"/>
                        </a:lnSpc>
                        <a:spcBef>
                          <a:spcPts val="500"/>
                        </a:spcBef>
                        <a:spcAft>
                          <a:spcPts val="0"/>
                        </a:spcAft>
                      </a:pPr>
                      <a:r>
                        <a:rPr lang="en-US" sz="2400">
                          <a:solidFill>
                            <a:srgbClr val="FF0000"/>
                          </a:solidFill>
                          <a:effectLst/>
                          <a:latin typeface="Times New Roman" panose="02020603050405020304" pitchFamily="18" charset="0"/>
                          <a:cs typeface="Times New Roman" panose="02020603050405020304" pitchFamily="18" charset="0"/>
                        </a:rPr>
                        <a:t>HTT</a:t>
                      </a:r>
                      <a:endParaRPr lang="en-US" sz="2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algn="ctr">
                        <a:lnSpc>
                          <a:spcPct val="150000"/>
                        </a:lnSpc>
                        <a:spcBef>
                          <a:spcPts val="500"/>
                        </a:spcBef>
                        <a:spcAft>
                          <a:spcPts val="0"/>
                        </a:spcAft>
                      </a:pPr>
                      <a:r>
                        <a:rPr lang="en-US" sz="2400">
                          <a:solidFill>
                            <a:srgbClr val="FF0000"/>
                          </a:solidFill>
                          <a:effectLst/>
                          <a:latin typeface="Times New Roman" panose="02020603050405020304" pitchFamily="18" charset="0"/>
                          <a:cs typeface="Times New Roman" panose="02020603050405020304" pitchFamily="18" charset="0"/>
                        </a:rPr>
                        <a:t>HT</a:t>
                      </a:r>
                      <a:endParaRPr lang="en-US" sz="2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algn="ctr">
                        <a:lnSpc>
                          <a:spcPct val="150000"/>
                        </a:lnSpc>
                        <a:spcBef>
                          <a:spcPts val="500"/>
                        </a:spcBef>
                        <a:spcAft>
                          <a:spcPts val="0"/>
                        </a:spcAft>
                      </a:pPr>
                      <a:r>
                        <a:rPr lang="en-US" sz="2400">
                          <a:solidFill>
                            <a:srgbClr val="FF0000"/>
                          </a:solidFill>
                          <a:effectLst/>
                          <a:latin typeface="Times New Roman" panose="02020603050405020304" pitchFamily="18" charset="0"/>
                          <a:cs typeface="Times New Roman" panose="02020603050405020304" pitchFamily="18" charset="0"/>
                        </a:rPr>
                        <a:t>CHT</a:t>
                      </a:r>
                      <a:endParaRPr lang="en-US" sz="2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1057408">
                <a:tc vMerge="1">
                  <a:txBody>
                    <a:bodyPr/>
                    <a:lstStyle/>
                    <a:p>
                      <a:endParaRPr lang="en-US"/>
                    </a:p>
                  </a:txBody>
                  <a:tcPr/>
                </a:tc>
                <a:tc>
                  <a:txBody>
                    <a:bodyPr/>
                    <a:lstStyle/>
                    <a:p>
                      <a:pPr algn="just">
                        <a:lnSpc>
                          <a:spcPct val="150000"/>
                        </a:lnSpc>
                        <a:spcBef>
                          <a:spcPts val="500"/>
                        </a:spcBef>
                        <a:spcAft>
                          <a:spcPts val="0"/>
                        </a:spcAft>
                      </a:pPr>
                      <a:r>
                        <a:rPr lang="en-US" sz="2400">
                          <a:solidFill>
                            <a:srgbClr val="FF0000"/>
                          </a:solidFill>
                          <a:effectLst/>
                          <a:latin typeface="Times New Roman" panose="02020603050405020304" pitchFamily="18" charset="0"/>
                          <a:cs typeface="Times New Roman" panose="02020603050405020304" pitchFamily="18" charset="0"/>
                        </a:rPr>
                        <a:t>Số lượng</a:t>
                      </a:r>
                      <a:endParaRPr lang="en-US" sz="2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Bef>
                          <a:spcPts val="500"/>
                        </a:spcBef>
                        <a:spcAft>
                          <a:spcPts val="0"/>
                        </a:spcAft>
                      </a:pPr>
                      <a:r>
                        <a:rPr lang="en-US" sz="2400">
                          <a:solidFill>
                            <a:srgbClr val="FF0000"/>
                          </a:solidFill>
                          <a:effectLst/>
                          <a:latin typeface="Times New Roman" panose="02020603050405020304" pitchFamily="18" charset="0"/>
                          <a:cs typeface="Times New Roman" panose="02020603050405020304" pitchFamily="18" charset="0"/>
                        </a:rPr>
                        <a:t>Tỉ lệ %</a:t>
                      </a:r>
                      <a:endParaRPr lang="en-US" sz="2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Bef>
                          <a:spcPts val="500"/>
                        </a:spcBef>
                        <a:spcAft>
                          <a:spcPts val="0"/>
                        </a:spcAft>
                      </a:pPr>
                      <a:r>
                        <a:rPr lang="en-US" sz="2400">
                          <a:solidFill>
                            <a:srgbClr val="FF0000"/>
                          </a:solidFill>
                          <a:effectLst/>
                          <a:latin typeface="Times New Roman" panose="02020603050405020304" pitchFamily="18" charset="0"/>
                          <a:cs typeface="Times New Roman" panose="02020603050405020304" pitchFamily="18" charset="0"/>
                        </a:rPr>
                        <a:t>Số lượng</a:t>
                      </a:r>
                      <a:endParaRPr lang="en-US" sz="2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Bef>
                          <a:spcPts val="500"/>
                        </a:spcBef>
                        <a:spcAft>
                          <a:spcPts val="0"/>
                        </a:spcAft>
                      </a:pPr>
                      <a:r>
                        <a:rPr lang="en-US" sz="2400">
                          <a:solidFill>
                            <a:srgbClr val="FF0000"/>
                          </a:solidFill>
                          <a:effectLst/>
                          <a:latin typeface="Times New Roman" panose="02020603050405020304" pitchFamily="18" charset="0"/>
                          <a:cs typeface="Times New Roman" panose="02020603050405020304" pitchFamily="18" charset="0"/>
                        </a:rPr>
                        <a:t>Tỉ lệ %</a:t>
                      </a:r>
                      <a:endParaRPr lang="en-US" sz="2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Bef>
                          <a:spcPts val="500"/>
                        </a:spcBef>
                        <a:spcAft>
                          <a:spcPts val="0"/>
                        </a:spcAft>
                      </a:pPr>
                      <a:r>
                        <a:rPr lang="en-US" sz="2400">
                          <a:solidFill>
                            <a:srgbClr val="FF0000"/>
                          </a:solidFill>
                          <a:effectLst/>
                          <a:latin typeface="Times New Roman" panose="02020603050405020304" pitchFamily="18" charset="0"/>
                          <a:cs typeface="Times New Roman" panose="02020603050405020304" pitchFamily="18" charset="0"/>
                        </a:rPr>
                        <a:t>Số lượng</a:t>
                      </a:r>
                      <a:endParaRPr lang="en-US" sz="2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Bef>
                          <a:spcPts val="500"/>
                        </a:spcBef>
                        <a:spcAft>
                          <a:spcPts val="0"/>
                        </a:spcAft>
                      </a:pPr>
                      <a:r>
                        <a:rPr lang="en-US" sz="2400">
                          <a:solidFill>
                            <a:srgbClr val="FF0000"/>
                          </a:solidFill>
                          <a:effectLst/>
                          <a:latin typeface="Times New Roman" panose="02020603050405020304" pitchFamily="18" charset="0"/>
                          <a:cs typeface="Times New Roman" panose="02020603050405020304" pitchFamily="18" charset="0"/>
                        </a:rPr>
                        <a:t>Tỉ lệ %</a:t>
                      </a:r>
                      <a:endParaRPr lang="en-US" sz="2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520039">
                <a:tc>
                  <a:txBody>
                    <a:bodyPr/>
                    <a:lstStyle/>
                    <a:p>
                      <a:pPr algn="ctr">
                        <a:lnSpc>
                          <a:spcPct val="150000"/>
                        </a:lnSpc>
                        <a:spcBef>
                          <a:spcPts val="500"/>
                        </a:spcBef>
                        <a:spcAft>
                          <a:spcPts val="0"/>
                        </a:spcAft>
                      </a:pPr>
                      <a:r>
                        <a:rPr lang="en-US" sz="2400" dirty="0" smtClean="0">
                          <a:solidFill>
                            <a:srgbClr val="FF0000"/>
                          </a:solidFill>
                          <a:effectLst/>
                          <a:latin typeface="Times New Roman" panose="02020603050405020304" pitchFamily="18" charset="0"/>
                          <a:cs typeface="Times New Roman" panose="02020603050405020304" pitchFamily="18" charset="0"/>
                        </a:rPr>
                        <a:t>33</a:t>
                      </a:r>
                      <a:endParaRPr lang="en-US" sz="2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Bef>
                          <a:spcPts val="500"/>
                        </a:spcBef>
                        <a:spcAft>
                          <a:spcPts val="0"/>
                        </a:spcAft>
                      </a:pPr>
                      <a:r>
                        <a:rPr lang="en-US" sz="2400" dirty="0" smtClean="0">
                          <a:solidFill>
                            <a:srgbClr val="FF0000"/>
                          </a:solidFill>
                          <a:effectLst/>
                          <a:latin typeface="Times New Roman" panose="02020603050405020304" pitchFamily="18" charset="0"/>
                          <a:cs typeface="Times New Roman" panose="02020603050405020304" pitchFamily="18" charset="0"/>
                        </a:rPr>
                        <a:t>20</a:t>
                      </a:r>
                      <a:endParaRPr lang="en-US" sz="2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Bef>
                          <a:spcPts val="500"/>
                        </a:spcBef>
                        <a:spcAft>
                          <a:spcPts val="0"/>
                        </a:spcAft>
                      </a:pPr>
                      <a:r>
                        <a:rPr lang="en-US" sz="2400" dirty="0" smtClean="0">
                          <a:solidFill>
                            <a:srgbClr val="FF0000"/>
                          </a:solidFill>
                          <a:effectLst/>
                          <a:latin typeface="Times New Roman" panose="02020603050405020304" pitchFamily="18" charset="0"/>
                          <a:cs typeface="Times New Roman" panose="02020603050405020304" pitchFamily="18" charset="0"/>
                        </a:rPr>
                        <a:t>60,6%</a:t>
                      </a:r>
                      <a:endParaRPr lang="en-US" sz="2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Bef>
                          <a:spcPts val="500"/>
                        </a:spcBef>
                        <a:spcAft>
                          <a:spcPts val="0"/>
                        </a:spcAft>
                      </a:pPr>
                      <a:r>
                        <a:rPr lang="en-US" sz="2400" dirty="0" smtClean="0">
                          <a:solidFill>
                            <a:srgbClr val="FF0000"/>
                          </a:solidFill>
                          <a:effectLst/>
                          <a:latin typeface="Times New Roman" panose="02020603050405020304" pitchFamily="18" charset="0"/>
                          <a:cs typeface="Times New Roman" panose="02020603050405020304" pitchFamily="18" charset="0"/>
                        </a:rPr>
                        <a:t>13</a:t>
                      </a:r>
                      <a:endParaRPr lang="en-US" sz="2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Bef>
                          <a:spcPts val="500"/>
                        </a:spcBef>
                        <a:spcAft>
                          <a:spcPts val="0"/>
                        </a:spcAft>
                      </a:pPr>
                      <a:r>
                        <a:rPr lang="en-US" sz="2400" dirty="0" smtClean="0">
                          <a:solidFill>
                            <a:srgbClr val="FF0000"/>
                          </a:solidFill>
                          <a:effectLst/>
                          <a:latin typeface="Times New Roman" panose="02020603050405020304" pitchFamily="18" charset="0"/>
                          <a:cs typeface="Times New Roman" panose="02020603050405020304" pitchFamily="18" charset="0"/>
                        </a:rPr>
                        <a:t>39,4%</a:t>
                      </a:r>
                      <a:endParaRPr lang="en-US" sz="2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Bef>
                          <a:spcPts val="500"/>
                        </a:spcBef>
                        <a:spcAft>
                          <a:spcPts val="0"/>
                        </a:spcAft>
                      </a:pPr>
                      <a:r>
                        <a:rPr lang="en-US" sz="2400">
                          <a:solidFill>
                            <a:srgbClr val="FF0000"/>
                          </a:solidFill>
                          <a:effectLst/>
                          <a:latin typeface="Times New Roman" panose="02020603050405020304" pitchFamily="18" charset="0"/>
                          <a:cs typeface="Times New Roman" panose="02020603050405020304" pitchFamily="18" charset="0"/>
                        </a:rPr>
                        <a:t>0</a:t>
                      </a:r>
                      <a:endParaRPr lang="en-US" sz="2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Bef>
                          <a:spcPts val="500"/>
                        </a:spcBef>
                        <a:spcAft>
                          <a:spcPts val="0"/>
                        </a:spcAft>
                      </a:pPr>
                      <a:r>
                        <a:rPr lang="en-US" sz="2400">
                          <a:solidFill>
                            <a:srgbClr val="FF0000"/>
                          </a:solidFill>
                          <a:effectLst/>
                          <a:latin typeface="Times New Roman" panose="02020603050405020304" pitchFamily="18" charset="0"/>
                          <a:cs typeface="Times New Roman" panose="02020603050405020304" pitchFamily="18" charset="0"/>
                        </a:rPr>
                        <a:t>0</a:t>
                      </a:r>
                      <a:endParaRPr lang="en-US" sz="2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3" name="Text Box 38"/>
          <p:cNvSpPr txBox="1"/>
          <p:nvPr/>
        </p:nvSpPr>
        <p:spPr>
          <a:xfrm>
            <a:off x="2175395" y="4249869"/>
            <a:ext cx="1235556" cy="581856"/>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US" sz="2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Điểm</a:t>
            </a:r>
          </a:p>
        </p:txBody>
      </p:sp>
      <p:sp>
        <p:nvSpPr>
          <p:cNvPr id="4" name="Text Box 40"/>
          <p:cNvSpPr txBox="1"/>
          <p:nvPr/>
        </p:nvSpPr>
        <p:spPr>
          <a:xfrm>
            <a:off x="1768743" y="5072783"/>
            <a:ext cx="1365818" cy="495228"/>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US" sz="2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Sĩ số</a:t>
            </a:r>
          </a:p>
        </p:txBody>
      </p:sp>
      <p:cxnSp>
        <p:nvCxnSpPr>
          <p:cNvPr id="5" name="Straight Connector 4"/>
          <p:cNvCxnSpPr/>
          <p:nvPr/>
        </p:nvCxnSpPr>
        <p:spPr>
          <a:xfrm>
            <a:off x="1656522" y="4061134"/>
            <a:ext cx="1590261" cy="1541182"/>
          </a:xfrm>
          <a:prstGeom prst="line">
            <a:avLst/>
          </a:prstGeom>
        </p:spPr>
        <p:style>
          <a:lnRef idx="1">
            <a:schemeClr val="dk1"/>
          </a:lnRef>
          <a:fillRef idx="0">
            <a:schemeClr val="dk1"/>
          </a:fillRef>
          <a:effectRef idx="0">
            <a:schemeClr val="dk1"/>
          </a:effectRef>
          <a:fontRef idx="minor">
            <a:schemeClr val="tx1"/>
          </a:fontRef>
        </p:style>
      </p:cxnSp>
      <p:graphicFrame>
        <p:nvGraphicFramePr>
          <p:cNvPr id="11" name="Table 10"/>
          <p:cNvGraphicFramePr>
            <a:graphicFrameLocks noGrp="1"/>
          </p:cNvGraphicFramePr>
          <p:nvPr>
            <p:extLst>
              <p:ext uri="{D42A27DB-BD31-4B8C-83A1-F6EECF244321}">
                <p14:modId xmlns:p14="http://schemas.microsoft.com/office/powerpoint/2010/main" val="231087428"/>
              </p:ext>
            </p:extLst>
          </p:nvPr>
        </p:nvGraphicFramePr>
        <p:xfrm>
          <a:off x="1656522" y="625693"/>
          <a:ext cx="9947214" cy="2807595"/>
        </p:xfrm>
        <a:graphic>
          <a:graphicData uri="http://schemas.openxmlformats.org/drawingml/2006/table">
            <a:tbl>
              <a:tblPr firstRow="1" firstCol="1" bandRow="1">
                <a:tableStyleId>{21E4AEA4-8DFA-4A89-87EB-49C32662AFE0}</a:tableStyleId>
              </a:tblPr>
              <a:tblGrid>
                <a:gridCol w="1626831"/>
                <a:gridCol w="1333897"/>
                <a:gridCol w="1396669"/>
                <a:gridCol w="1396669"/>
                <a:gridCol w="1397716"/>
                <a:gridCol w="1397716"/>
                <a:gridCol w="1397716"/>
              </a:tblGrid>
              <a:tr h="877809">
                <a:tc rowSpan="2">
                  <a:txBody>
                    <a:bodyPr/>
                    <a:lstStyle/>
                    <a:p>
                      <a:pPr algn="ctr">
                        <a:lnSpc>
                          <a:spcPct val="150000"/>
                        </a:lnSpc>
                        <a:spcBef>
                          <a:spcPts val="500"/>
                        </a:spcBef>
                        <a:spcAft>
                          <a:spcPts val="0"/>
                        </a:spcAft>
                      </a:pPr>
                      <a:r>
                        <a:rPr lang="en-US" sz="2400" dirty="0">
                          <a:solidFill>
                            <a:srgbClr val="0000FF"/>
                          </a:solidFill>
                          <a:effectLst/>
                          <a:latin typeface="Times New Roman" panose="02020603050405020304" pitchFamily="18" charset="0"/>
                          <a:cs typeface="Times New Roman" panose="02020603050405020304" pitchFamily="18" charset="0"/>
                        </a:rPr>
                        <a:t> </a:t>
                      </a:r>
                    </a:p>
                    <a:p>
                      <a:pPr algn="ctr">
                        <a:lnSpc>
                          <a:spcPct val="150000"/>
                        </a:lnSpc>
                        <a:spcBef>
                          <a:spcPts val="500"/>
                        </a:spcBef>
                        <a:spcAft>
                          <a:spcPts val="0"/>
                        </a:spcAft>
                      </a:pPr>
                      <a:r>
                        <a:rPr lang="en-US" sz="2400" dirty="0">
                          <a:solidFill>
                            <a:srgbClr val="0000FF"/>
                          </a:solidFill>
                          <a:effectLst/>
                          <a:latin typeface="Times New Roman" panose="02020603050405020304" pitchFamily="18" charset="0"/>
                          <a:cs typeface="Times New Roman" panose="02020603050405020304" pitchFamily="18" charset="0"/>
                        </a:rPr>
                        <a:t> </a:t>
                      </a:r>
                      <a:endParaRPr lang="en-US" sz="2400"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gridSpan="2">
                  <a:txBody>
                    <a:bodyPr/>
                    <a:lstStyle/>
                    <a:p>
                      <a:pPr algn="ctr">
                        <a:lnSpc>
                          <a:spcPct val="150000"/>
                        </a:lnSpc>
                        <a:spcBef>
                          <a:spcPts val="500"/>
                        </a:spcBef>
                        <a:spcAft>
                          <a:spcPts val="0"/>
                        </a:spcAft>
                      </a:pPr>
                      <a:r>
                        <a:rPr lang="en-US" sz="2400" dirty="0">
                          <a:solidFill>
                            <a:srgbClr val="0000FF"/>
                          </a:solidFill>
                          <a:effectLst/>
                          <a:latin typeface="Times New Roman" panose="02020603050405020304" pitchFamily="18" charset="0"/>
                          <a:cs typeface="Times New Roman" panose="02020603050405020304" pitchFamily="18" charset="0"/>
                        </a:rPr>
                        <a:t>HTT</a:t>
                      </a:r>
                      <a:endParaRPr lang="en-US" sz="2400"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algn="ctr">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HT</a:t>
                      </a:r>
                      <a:endPar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gridSpan="2">
                  <a:txBody>
                    <a:bodyPr/>
                    <a:lstStyle/>
                    <a:p>
                      <a:pPr algn="ctr">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CHT</a:t>
                      </a:r>
                      <a:endPar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1051977">
                <a:tc vMerge="1">
                  <a:txBody>
                    <a:bodyPr/>
                    <a:lstStyle/>
                    <a:p>
                      <a:endParaRPr lang="en-US"/>
                    </a:p>
                  </a:txBody>
                  <a:tcPr/>
                </a:tc>
                <a:tc>
                  <a:txBody>
                    <a:bodyPr/>
                    <a:lstStyle/>
                    <a:p>
                      <a:pPr algn="just">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Số lượng</a:t>
                      </a:r>
                      <a:endPar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Tỉ lệ %</a:t>
                      </a:r>
                      <a:endPar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Số lượng</a:t>
                      </a:r>
                      <a:endPar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Tỉ lệ %</a:t>
                      </a:r>
                      <a:endPar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Số lượng</a:t>
                      </a:r>
                      <a:endPar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Bef>
                          <a:spcPts val="500"/>
                        </a:spcBef>
                        <a:spcAft>
                          <a:spcPts val="0"/>
                        </a:spcAft>
                      </a:pPr>
                      <a:r>
                        <a:rPr lang="en-US" sz="2400">
                          <a:solidFill>
                            <a:srgbClr val="0000FF"/>
                          </a:solidFill>
                          <a:effectLst/>
                          <a:latin typeface="Times New Roman" panose="02020603050405020304" pitchFamily="18" charset="0"/>
                          <a:cs typeface="Times New Roman" panose="02020603050405020304" pitchFamily="18" charset="0"/>
                        </a:rPr>
                        <a:t>Tỉ lệ %</a:t>
                      </a:r>
                      <a:endPar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877809">
                <a:tc>
                  <a:txBody>
                    <a:bodyPr/>
                    <a:lstStyle/>
                    <a:p>
                      <a:pPr algn="ctr">
                        <a:lnSpc>
                          <a:spcPct val="150000"/>
                        </a:lnSpc>
                        <a:spcBef>
                          <a:spcPts val="500"/>
                        </a:spcBef>
                        <a:spcAft>
                          <a:spcPts val="0"/>
                        </a:spcAft>
                      </a:pPr>
                      <a:r>
                        <a:rPr lang="en-US" sz="2400" dirty="0" smtClean="0">
                          <a:solidFill>
                            <a:srgbClr val="0000FF"/>
                          </a:solidFill>
                          <a:effectLst/>
                          <a:latin typeface="Times New Roman" panose="02020603050405020304" pitchFamily="18" charset="0"/>
                          <a:cs typeface="Times New Roman" panose="02020603050405020304" pitchFamily="18" charset="0"/>
                        </a:rPr>
                        <a:t>33</a:t>
                      </a:r>
                      <a:endParaRPr lang="en-US" sz="2400"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Bef>
                          <a:spcPts val="500"/>
                        </a:spcBef>
                        <a:spcAft>
                          <a:spcPts val="0"/>
                        </a:spcAft>
                      </a:pPr>
                      <a:r>
                        <a:rPr lang="en-US" sz="2400" dirty="0" smtClean="0">
                          <a:solidFill>
                            <a:srgbClr val="0000FF"/>
                          </a:solidFill>
                          <a:effectLst/>
                          <a:latin typeface="Times New Roman" panose="02020603050405020304" pitchFamily="18" charset="0"/>
                          <a:cs typeface="Times New Roman" panose="02020603050405020304" pitchFamily="18" charset="0"/>
                        </a:rPr>
                        <a:t>11</a:t>
                      </a:r>
                      <a:endParaRPr lang="en-US" sz="2400"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Bef>
                          <a:spcPts val="500"/>
                        </a:spcBef>
                        <a:spcAft>
                          <a:spcPts val="0"/>
                        </a:spcAft>
                      </a:pPr>
                      <a:r>
                        <a:rPr lang="en-US" sz="2400" dirty="0" smtClean="0">
                          <a:solidFill>
                            <a:srgbClr val="0000FF"/>
                          </a:solidFill>
                          <a:effectLst/>
                          <a:latin typeface="Times New Roman" panose="02020603050405020304" pitchFamily="18" charset="0"/>
                          <a:cs typeface="Times New Roman" panose="02020603050405020304" pitchFamily="18" charset="0"/>
                        </a:rPr>
                        <a:t>33,3%</a:t>
                      </a:r>
                      <a:endParaRPr lang="en-US" sz="2400"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Bef>
                          <a:spcPts val="500"/>
                        </a:spcBef>
                        <a:spcAft>
                          <a:spcPts val="0"/>
                        </a:spcAft>
                      </a:pPr>
                      <a:r>
                        <a:rPr lang="en-US" sz="2400" dirty="0" smtClean="0">
                          <a:solidFill>
                            <a:srgbClr val="0000FF"/>
                          </a:solidFill>
                          <a:effectLst/>
                          <a:latin typeface="Times New Roman" panose="02020603050405020304" pitchFamily="18" charset="0"/>
                          <a:cs typeface="Times New Roman" panose="02020603050405020304" pitchFamily="18" charset="0"/>
                        </a:rPr>
                        <a:t>16</a:t>
                      </a:r>
                      <a:endParaRPr lang="en-US" sz="2400"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Bef>
                          <a:spcPts val="500"/>
                        </a:spcBef>
                        <a:spcAft>
                          <a:spcPts val="0"/>
                        </a:spcAft>
                      </a:pPr>
                      <a:r>
                        <a:rPr lang="en-US" sz="2400" dirty="0" smtClean="0">
                          <a:solidFill>
                            <a:srgbClr val="0000FF"/>
                          </a:solidFill>
                          <a:effectLst/>
                          <a:latin typeface="Times New Roman" panose="02020603050405020304" pitchFamily="18" charset="0"/>
                          <a:cs typeface="Times New Roman" panose="02020603050405020304" pitchFamily="18" charset="0"/>
                        </a:rPr>
                        <a:t>48,5</a:t>
                      </a:r>
                      <a:r>
                        <a:rPr lang="en-US" sz="2400" dirty="0">
                          <a:solidFill>
                            <a:srgbClr val="0000FF"/>
                          </a:solidFill>
                          <a:effectLst/>
                          <a:latin typeface="Times New Roman" panose="02020603050405020304" pitchFamily="18" charset="0"/>
                          <a:cs typeface="Times New Roman" panose="02020603050405020304" pitchFamily="18" charset="0"/>
                        </a:rPr>
                        <a:t>%</a:t>
                      </a:r>
                      <a:endParaRPr lang="en-US" sz="2400"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Bef>
                          <a:spcPts val="500"/>
                        </a:spcBef>
                        <a:spcAft>
                          <a:spcPts val="0"/>
                        </a:spcAft>
                      </a:pPr>
                      <a:r>
                        <a:rPr lang="en-US" sz="2400" dirty="0" smtClean="0">
                          <a:solidFill>
                            <a:srgbClr val="0000FF"/>
                          </a:solidFill>
                          <a:effectLst/>
                          <a:latin typeface="Times New Roman" panose="02020603050405020304" pitchFamily="18" charset="0"/>
                          <a:cs typeface="Times New Roman" panose="02020603050405020304" pitchFamily="18" charset="0"/>
                        </a:rPr>
                        <a:t>6</a:t>
                      </a:r>
                      <a:endParaRPr lang="en-US" sz="2400"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Bef>
                          <a:spcPts val="500"/>
                        </a:spcBef>
                        <a:spcAft>
                          <a:spcPts val="0"/>
                        </a:spcAft>
                      </a:pPr>
                      <a:r>
                        <a:rPr lang="en-US" sz="2400" dirty="0" smtClean="0">
                          <a:solidFill>
                            <a:srgbClr val="0000FF"/>
                          </a:solidFill>
                          <a:effectLst/>
                          <a:latin typeface="Times New Roman" panose="02020603050405020304" pitchFamily="18" charset="0"/>
                          <a:cs typeface="Times New Roman" panose="02020603050405020304" pitchFamily="18" charset="0"/>
                        </a:rPr>
                        <a:t>18,2</a:t>
                      </a:r>
                      <a:endParaRPr lang="en-US" sz="2400"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bl>
          </a:graphicData>
        </a:graphic>
      </p:graphicFrame>
      <p:grpSp>
        <p:nvGrpSpPr>
          <p:cNvPr id="12" name="Group 11"/>
          <p:cNvGrpSpPr/>
          <p:nvPr/>
        </p:nvGrpSpPr>
        <p:grpSpPr>
          <a:xfrm>
            <a:off x="1665094" y="644758"/>
            <a:ext cx="1608057" cy="1899888"/>
            <a:chOff x="1747220" y="2195594"/>
            <a:chExt cx="1524014" cy="1899888"/>
          </a:xfrm>
        </p:grpSpPr>
        <p:sp>
          <p:nvSpPr>
            <p:cNvPr id="13" name="Text Box 35"/>
            <p:cNvSpPr txBox="1"/>
            <p:nvPr/>
          </p:nvSpPr>
          <p:spPr>
            <a:xfrm>
              <a:off x="2265915" y="2515198"/>
              <a:ext cx="1005319" cy="35941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rPr>
                <a:t>Điểm</a:t>
              </a:r>
            </a:p>
          </p:txBody>
        </p:sp>
        <p:cxnSp>
          <p:nvCxnSpPr>
            <p:cNvPr id="14" name="Straight Connector 13"/>
            <p:cNvCxnSpPr/>
            <p:nvPr/>
          </p:nvCxnSpPr>
          <p:spPr>
            <a:xfrm>
              <a:off x="1747220" y="2195594"/>
              <a:ext cx="1524014" cy="1899888"/>
            </a:xfrm>
            <a:prstGeom prst="line">
              <a:avLst/>
            </a:prstGeom>
          </p:spPr>
          <p:style>
            <a:lnRef idx="1">
              <a:schemeClr val="dk1"/>
            </a:lnRef>
            <a:fillRef idx="0">
              <a:schemeClr val="dk1"/>
            </a:fillRef>
            <a:effectRef idx="0">
              <a:schemeClr val="dk1"/>
            </a:effectRef>
            <a:fontRef idx="minor">
              <a:schemeClr val="tx1"/>
            </a:fontRef>
          </p:style>
        </p:cxnSp>
        <p:sp>
          <p:nvSpPr>
            <p:cNvPr id="15" name="Text Box 36"/>
            <p:cNvSpPr txBox="1"/>
            <p:nvPr/>
          </p:nvSpPr>
          <p:spPr>
            <a:xfrm>
              <a:off x="1858702" y="3408371"/>
              <a:ext cx="909872" cy="35941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US" sz="240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rPr>
                <a:t>Sĩ số</a:t>
              </a:r>
            </a:p>
          </p:txBody>
        </p:sp>
      </p:grpSp>
    </p:spTree>
    <p:extLst>
      <p:ext uri="{BB962C8B-B14F-4D97-AF65-F5344CB8AC3E}">
        <p14:creationId xmlns:p14="http://schemas.microsoft.com/office/powerpoint/2010/main" val="357570574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71550" y="1464338"/>
            <a:ext cx="10344150" cy="2012859"/>
          </a:xfrm>
          <a:prstGeom prst="rect">
            <a:avLst/>
          </a:prstGeom>
        </p:spPr>
        <p:txBody>
          <a:bodyPr wrap="square">
            <a:spAutoFit/>
          </a:bodyPr>
          <a:lstStyle/>
          <a:p>
            <a:pPr indent="457200" algn="just">
              <a:lnSpc>
                <a:spcPct val="130000"/>
              </a:lnSpc>
              <a:spcAft>
                <a:spcPts val="0"/>
              </a:spcAft>
            </a:pPr>
            <a:r>
              <a:rPr lang="pt-BR" sz="2400" dirty="0">
                <a:latin typeface="Times New Roman" panose="02020603050405020304" pitchFamily="18" charset="0"/>
                <a:ea typeface="Times New Roman" panose="02020603050405020304" pitchFamily="18" charset="0"/>
                <a:cs typeface="Times New Roman" panose="02020603050405020304" pitchFamily="18" charset="0"/>
              </a:rPr>
              <a:t>Từ kết quả trên, việc áp dụng biện pháp đã thu được kết quả cao hơn rõ rệt so với đầu năm học. Số học sinh Hoàn thành tốt tăng lên 60,6 %. Như vậy việc áp dụng các biện pháp đã thu được kết quả khả quan. Tôi tin rằng với các biện pháp đó, kết quả của việc luyện đọc theo nhóm cuối năm của lớp 5B còn cao hơn nữa.</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4063756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87375" y="714518"/>
            <a:ext cx="11084559" cy="5119350"/>
          </a:xfrm>
          <a:prstGeom prst="rect">
            <a:avLst/>
          </a:prstGeom>
        </p:spPr>
        <p:txBody>
          <a:bodyPr wrap="square">
            <a:spAutoFit/>
          </a:bodyPr>
          <a:lstStyle/>
          <a:p>
            <a:pPr algn="just">
              <a:lnSpc>
                <a:spcPct val="120000"/>
              </a:lnSpc>
              <a:spcAft>
                <a:spcPts val="800"/>
              </a:spcAft>
            </a:pPr>
            <a:r>
              <a:rPr lang="en-US" sz="2400" b="1" dirty="0" smtClean="0">
                <a:latin typeface="Times New Roman" panose="02020603050405020304" pitchFamily="18" charset="0"/>
                <a:ea typeface="Calibri" panose="020F0502020204030204" pitchFamily="34" charset="0"/>
                <a:cs typeface="Times New Roman" panose="02020603050405020304" pitchFamily="18" charset="0"/>
              </a:rPr>
              <a:t>IV. </a:t>
            </a:r>
            <a:r>
              <a:rPr lang="en-US" sz="2400" b="1" dirty="0">
                <a:latin typeface="Times New Roman" panose="02020603050405020304" pitchFamily="18" charset="0"/>
                <a:ea typeface="Calibri" panose="020F0502020204030204" pitchFamily="34" charset="0"/>
                <a:cs typeface="Times New Roman" panose="02020603050405020304" pitchFamily="18" charset="0"/>
              </a:rPr>
              <a:t>KẾT LUẬN VÀ ĐỀ XUẤT</a:t>
            </a: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30000"/>
              </a:lnSpc>
              <a:spcAft>
                <a:spcPts val="0"/>
              </a:spcAft>
            </a:pPr>
            <a:r>
              <a:rPr lang="nl-NL" sz="2600" dirty="0" smtClean="0">
                <a:latin typeface="Times New Roman" panose="02020603050405020304" pitchFamily="18" charset="0"/>
                <a:cs typeface="Times New Roman" panose="02020603050405020304" pitchFamily="18" charset="0"/>
              </a:rPr>
              <a:t>          </a:t>
            </a:r>
            <a:r>
              <a:rPr lang="nl-NL" sz="2800" b="1" dirty="0">
                <a:latin typeface="Times New Roman" panose="02020603050405020304" pitchFamily="18" charset="0"/>
                <a:ea typeface="Calibri" panose="020F0502020204030204" pitchFamily="34" charset="0"/>
              </a:rPr>
              <a:t>1. Kết luận:</a:t>
            </a:r>
            <a:endParaRPr lang="en-US" sz="2800" dirty="0">
              <a:latin typeface="Times New Roman" panose="02020603050405020304" pitchFamily="18" charset="0"/>
              <a:ea typeface="Times New Roman" panose="02020603050405020304" pitchFamily="18" charset="0"/>
            </a:endParaRPr>
          </a:p>
          <a:p>
            <a:pPr algn="just">
              <a:lnSpc>
                <a:spcPct val="130000"/>
              </a:lnSpc>
              <a:spcAft>
                <a:spcPts val="0"/>
              </a:spcAft>
            </a:pPr>
            <a:r>
              <a:rPr lang="nl-NL" sz="2800" dirty="0">
                <a:latin typeface="Times New Roman" panose="02020603050405020304" pitchFamily="18" charset="0"/>
                <a:ea typeface="Calibri" panose="020F0502020204030204" pitchFamily="34" charset="0"/>
              </a:rPr>
              <a:t>- Để việc dạy học môn Tiếng Việt có hiệu quả, đặc biệt đối với phân môn tập đọc thì trong quá trình dạy học giáo viên cần linh hoạt, cần phát huy tính tích cực của học sinh, đặc biệt là hoạt động nhóm.</a:t>
            </a:r>
            <a:endParaRPr lang="en-US" sz="2800" dirty="0">
              <a:latin typeface="Times New Roman" panose="02020603050405020304" pitchFamily="18" charset="0"/>
              <a:ea typeface="Times New Roman" panose="02020603050405020304" pitchFamily="18" charset="0"/>
            </a:endParaRPr>
          </a:p>
          <a:p>
            <a:pPr algn="just">
              <a:lnSpc>
                <a:spcPct val="130000"/>
              </a:lnSpc>
              <a:spcAft>
                <a:spcPts val="0"/>
              </a:spcAft>
            </a:pPr>
            <a:r>
              <a:rPr lang="nl-NL" sz="2800" dirty="0">
                <a:latin typeface="Times New Roman" panose="02020603050405020304" pitchFamily="18" charset="0"/>
                <a:ea typeface="Calibri" panose="020F0502020204030204" pitchFamily="34" charset="0"/>
              </a:rPr>
              <a:t>- Với thời gian có hạn tôi mạnh dạn đưa ra một số nội dung của biện pháp đã trình bày rất mong được các cấp lãnh đạo, đồng nghiệp tham gia góp ý để việc vận dụng các biện pháp của tôi được hiệu quả.</a:t>
            </a:r>
            <a:endParaRPr lang="en-US" sz="2800" dirty="0">
              <a:latin typeface="Times New Roman" panose="02020603050405020304" pitchFamily="18" charset="0"/>
              <a:ea typeface="Times New Roman" panose="02020603050405020304" pitchFamily="18" charset="0"/>
            </a:endParaRPr>
          </a:p>
          <a:p>
            <a:pPr algn="just">
              <a:lnSpc>
                <a:spcPct val="130000"/>
              </a:lnSpc>
              <a:spcAft>
                <a:spcPts val="0"/>
              </a:spcAft>
            </a:pP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79430486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85775" y="814310"/>
            <a:ext cx="11163300" cy="4573560"/>
          </a:xfrm>
          <a:prstGeom prst="rect">
            <a:avLst/>
          </a:prstGeom>
        </p:spPr>
        <p:txBody>
          <a:bodyPr wrap="square">
            <a:spAutoFit/>
          </a:bodyPr>
          <a:lstStyle/>
          <a:p>
            <a:pPr lvl="0" algn="just">
              <a:lnSpc>
                <a:spcPct val="130000"/>
              </a:lnSpc>
            </a:pPr>
            <a:r>
              <a:rPr lang="nl-NL" sz="2800" b="1" dirty="0">
                <a:solidFill>
                  <a:prstClr val="black"/>
                </a:solidFill>
                <a:latin typeface="Times New Roman" panose="02020603050405020304" pitchFamily="18" charset="0"/>
                <a:ea typeface="Calibri" panose="020F0502020204030204" pitchFamily="34" charset="0"/>
              </a:rPr>
              <a:t>2. Đề xuất:</a:t>
            </a:r>
            <a:endParaRPr lang="en-US" sz="2800" dirty="0">
              <a:solidFill>
                <a:prstClr val="black"/>
              </a:solidFill>
              <a:latin typeface="Times New Roman" panose="02020603050405020304" pitchFamily="18" charset="0"/>
              <a:ea typeface="Times New Roman" panose="02020603050405020304" pitchFamily="18" charset="0"/>
            </a:endParaRPr>
          </a:p>
          <a:p>
            <a:pPr lvl="0" algn="just">
              <a:lnSpc>
                <a:spcPct val="130000"/>
              </a:lnSpc>
            </a:pPr>
            <a:r>
              <a:rPr lang="nl-NL" sz="2800" smtClean="0">
                <a:solidFill>
                  <a:prstClr val="black"/>
                </a:solidFill>
                <a:latin typeface="Times New Roman" panose="02020603050405020304" pitchFamily="18" charset="0"/>
                <a:ea typeface="Calibri" panose="020F0502020204030204" pitchFamily="34" charset="0"/>
              </a:rPr>
              <a:t>- </a:t>
            </a:r>
            <a:r>
              <a:rPr lang="nl-NL" sz="2800" dirty="0">
                <a:solidFill>
                  <a:prstClr val="black"/>
                </a:solidFill>
                <a:latin typeface="Times New Roman" panose="02020603050405020304" pitchFamily="18" charset="0"/>
                <a:ea typeface="Calibri" panose="020F0502020204030204" pitchFamily="34" charset="0"/>
              </a:rPr>
              <a:t>Các cấp quản lí: Thường xuyên tổ chức các Hội thảo chuyên môn, chuyên đề cấp cụm, cấp huyện,...để tạo điều kiện cho giáo viên học hỏi kinh nghiệm.</a:t>
            </a:r>
            <a:endParaRPr lang="en-US" sz="2800" dirty="0">
              <a:solidFill>
                <a:prstClr val="black"/>
              </a:solidFill>
              <a:latin typeface="Times New Roman" panose="02020603050405020304" pitchFamily="18" charset="0"/>
              <a:ea typeface="Times New Roman" panose="02020603050405020304" pitchFamily="18" charset="0"/>
            </a:endParaRPr>
          </a:p>
          <a:p>
            <a:pPr lvl="0" algn="just">
              <a:lnSpc>
                <a:spcPct val="130000"/>
              </a:lnSpc>
            </a:pPr>
            <a:r>
              <a:rPr lang="nl-NL" sz="2800" dirty="0">
                <a:solidFill>
                  <a:prstClr val="black"/>
                </a:solidFill>
                <a:latin typeface="Times New Roman" panose="02020603050405020304" pitchFamily="18" charset="0"/>
                <a:ea typeface="Calibri" panose="020F0502020204030204" pitchFamily="34" charset="0"/>
              </a:rPr>
              <a:t>- Giáo viên: Giáo viên phải tự bồi dưỡng chuyên môn thông qua nhiều kênh khác nhau...Tích cực tham gia các buổi sinh hoạt chuyên môn, chuyên đề.</a:t>
            </a:r>
            <a:endParaRPr lang="en-US" sz="2800" dirty="0">
              <a:solidFill>
                <a:prstClr val="black"/>
              </a:solidFill>
              <a:latin typeface="Times New Roman" panose="02020603050405020304" pitchFamily="18" charset="0"/>
              <a:ea typeface="Times New Roman" panose="02020603050405020304" pitchFamily="18" charset="0"/>
            </a:endParaRPr>
          </a:p>
          <a:p>
            <a:pPr lvl="0" algn="just">
              <a:lnSpc>
                <a:spcPct val="130000"/>
              </a:lnSpc>
            </a:pPr>
            <a:r>
              <a:rPr lang="nl-NL" sz="2800" dirty="0">
                <a:solidFill>
                  <a:prstClr val="black"/>
                </a:solidFill>
                <a:latin typeface="Times New Roman" panose="02020603050405020304" pitchFamily="18" charset="0"/>
                <a:ea typeface="Calibri" panose="020F0502020204030204" pitchFamily="34" charset="0"/>
              </a:rPr>
              <a:t>- Học sinh</a:t>
            </a:r>
            <a:r>
              <a:rPr lang="nl-NL" sz="2800">
                <a:solidFill>
                  <a:prstClr val="black"/>
                </a:solidFill>
                <a:latin typeface="Times New Roman" panose="02020603050405020304" pitchFamily="18" charset="0"/>
                <a:ea typeface="Calibri" panose="020F0502020204030204" pitchFamily="34" charset="0"/>
              </a:rPr>
              <a:t>, </a:t>
            </a:r>
            <a:r>
              <a:rPr lang="nl-NL" sz="2800">
                <a:solidFill>
                  <a:prstClr val="black"/>
                </a:solidFill>
                <a:latin typeface="Times New Roman" panose="02020603050405020304" pitchFamily="18" charset="0"/>
                <a:ea typeface="Calibri" panose="020F0502020204030204" pitchFamily="34" charset="0"/>
              </a:rPr>
              <a:t>p</a:t>
            </a:r>
            <a:r>
              <a:rPr lang="nl-NL" sz="2800" smtClean="0">
                <a:solidFill>
                  <a:prstClr val="black"/>
                </a:solidFill>
                <a:latin typeface="Times New Roman" panose="02020603050405020304" pitchFamily="18" charset="0"/>
                <a:ea typeface="Calibri" panose="020F0502020204030204" pitchFamily="34" charset="0"/>
              </a:rPr>
              <a:t>hụ </a:t>
            </a:r>
            <a:r>
              <a:rPr lang="nl-NL" sz="2800" dirty="0">
                <a:solidFill>
                  <a:prstClr val="black"/>
                </a:solidFill>
                <a:latin typeface="Times New Roman" panose="02020603050405020304" pitchFamily="18" charset="0"/>
                <a:ea typeface="Calibri" panose="020F0502020204030204" pitchFamily="34" charset="0"/>
              </a:rPr>
              <a:t>huynh: Cần tạo động lực để phát triển tính tự học của học sinh; sự quan tâm thường xuyên của phụ huynh đối với các hoạt động học tập của con mình.</a:t>
            </a:r>
            <a:endParaRPr lang="en-US" dirty="0"/>
          </a:p>
        </p:txBody>
      </p:sp>
    </p:spTree>
    <p:extLst>
      <p:ext uri="{BB962C8B-B14F-4D97-AF65-F5344CB8AC3E}">
        <p14:creationId xmlns:p14="http://schemas.microsoft.com/office/powerpoint/2010/main" val="171385579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4" descr="EJ145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solidFill>
            <a:srgbClr val="FFFF00"/>
          </a:solidFill>
          <a:ln w="9525">
            <a:solidFill>
              <a:srgbClr val="FF3300"/>
            </a:solidFill>
            <a:miter lim="800000"/>
            <a:headEnd/>
            <a:tailEnd/>
          </a:ln>
        </p:spPr>
      </p:pic>
      <p:sp>
        <p:nvSpPr>
          <p:cNvPr id="4099" name="WordArt 2"/>
          <p:cNvSpPr>
            <a:spLocks noChangeArrowheads="1" noChangeShapeType="1" noTextEdit="1"/>
          </p:cNvSpPr>
          <p:nvPr/>
        </p:nvSpPr>
        <p:spPr bwMode="auto">
          <a:xfrm>
            <a:off x="1287887" y="1646349"/>
            <a:ext cx="9925318" cy="3124200"/>
          </a:xfrm>
          <a:prstGeom prst="rect">
            <a:avLst/>
          </a:prstGeom>
        </p:spPr>
        <p:txBody>
          <a:bodyPr wrap="none" fromWordArt="1">
            <a:prstTxWarp prst="textDeflate">
              <a:avLst>
                <a:gd name="adj" fmla="val 25296"/>
              </a:avLst>
            </a:prstTxWarp>
          </a:bodyPr>
          <a:lstStyle/>
          <a:p>
            <a:pPr algn="ctr" eaLnBrk="0" fontAlgn="base" hangingPunct="0">
              <a:spcBef>
                <a:spcPct val="0"/>
              </a:spcBef>
              <a:spcAft>
                <a:spcPct val="0"/>
              </a:spcAft>
            </a:pPr>
            <a:r>
              <a:rPr lang="en-US" sz="4000" b="1" kern="10" smtClean="0">
                <a:ln w="9525">
                  <a:solidFill>
                    <a:srgbClr val="FF6600"/>
                  </a:solidFill>
                  <a:round/>
                  <a:headEnd/>
                  <a:tailEnd/>
                </a:ln>
                <a:solidFill>
                  <a:srgbClr val="D60093"/>
                </a:solidFill>
                <a:latin typeface="Times New Roman" panose="02020603050405020304" pitchFamily="18" charset="0"/>
                <a:cs typeface="Times New Roman" panose="02020603050405020304" pitchFamily="18" charset="0"/>
              </a:rPr>
              <a:t> XIN CHÂN THÀNH CẢM ƠN! </a:t>
            </a:r>
          </a:p>
        </p:txBody>
      </p:sp>
    </p:spTree>
    <p:extLst>
      <p:ext uri="{BB962C8B-B14F-4D97-AF65-F5344CB8AC3E}">
        <p14:creationId xmlns:p14="http://schemas.microsoft.com/office/powerpoint/2010/main" val="32896689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77436" y="325247"/>
            <a:ext cx="11160062" cy="5176802"/>
          </a:xfrm>
          <a:prstGeom prst="rect">
            <a:avLst/>
          </a:prstGeom>
        </p:spPr>
        <p:txBody>
          <a:bodyPr wrap="square">
            <a:spAutoFit/>
          </a:bodyPr>
          <a:lstStyle/>
          <a:p>
            <a:pPr algn="just">
              <a:lnSpc>
                <a:spcPct val="120000"/>
              </a:lnSpc>
            </a:pPr>
            <a:r>
              <a:rPr lang="af-ZA" sz="2400" dirty="0" smtClean="0">
                <a:latin typeface="Times New Roman" panose="02020603050405020304" pitchFamily="18" charset="0"/>
                <a:cs typeface="Times New Roman" panose="02020603050405020304" pitchFamily="18" charset="0"/>
              </a:rPr>
              <a:t>	</a:t>
            </a:r>
            <a:r>
              <a:rPr lang="af-ZA" sz="2400" b="1" dirty="0">
                <a:latin typeface="Times New Roman" panose="02020603050405020304" pitchFamily="18" charset="0"/>
                <a:cs typeface="Times New Roman" panose="02020603050405020304" pitchFamily="18" charset="0"/>
              </a:rPr>
              <a:t>1. Lý do lựa chọn biện pháp:</a:t>
            </a:r>
            <a:endParaRPr lang="en-US" sz="2400" dirty="0">
              <a:latin typeface="Times New Roman" panose="02020603050405020304" pitchFamily="18" charset="0"/>
              <a:cs typeface="Times New Roman" panose="02020603050405020304" pitchFamily="18" charset="0"/>
            </a:endParaRPr>
          </a:p>
          <a:p>
            <a:pPr algn="just">
              <a:lnSpc>
                <a:spcPct val="120000"/>
              </a:lnSpc>
            </a:pPr>
            <a:r>
              <a:rPr lang="af-ZA" sz="2400" dirty="0" smtClean="0">
                <a:latin typeface="Times New Roman" panose="02020603050405020304" pitchFamily="18" charset="0"/>
                <a:cs typeface="Times New Roman" panose="02020603050405020304" pitchFamily="18" charset="0"/>
              </a:rPr>
              <a:t>        Tiếng </a:t>
            </a:r>
            <a:r>
              <a:rPr lang="af-ZA" sz="2400" dirty="0">
                <a:latin typeface="Times New Roman" panose="02020603050405020304" pitchFamily="18" charset="0"/>
                <a:cs typeface="Times New Roman" panose="02020603050405020304" pitchFamily="18" charset="0"/>
              </a:rPr>
              <a:t>Việt là môn học quan trọng nhất ở bậc Tiểu học. Trong đó phân môn Tập đọc giúp học sinh học tốt những môn học khác và học tốt ở những lớp trên. Đọc là một yêu cầu đầu tiên của người đi học. Trẻ đến trường trước hết là học đọc sau đó là đọc để học.</a:t>
            </a:r>
            <a:endParaRPr lang="en-US" sz="2400" dirty="0">
              <a:latin typeface="Times New Roman" panose="02020603050405020304" pitchFamily="18" charset="0"/>
              <a:cs typeface="Times New Roman" panose="02020603050405020304" pitchFamily="18" charset="0"/>
            </a:endParaRPr>
          </a:p>
          <a:p>
            <a:pPr algn="just">
              <a:lnSpc>
                <a:spcPct val="120000"/>
              </a:lnSpc>
            </a:pPr>
            <a:r>
              <a:rPr lang="af-ZA" sz="2400" dirty="0">
                <a:latin typeface="Times New Roman" panose="02020603050405020304" pitchFamily="18" charset="0"/>
                <a:cs typeface="Times New Roman" panose="02020603050405020304" pitchFamily="18" charset="0"/>
              </a:rPr>
              <a:t>T</a:t>
            </a:r>
            <a:r>
              <a:rPr lang="af-ZA" sz="2400" dirty="0" smtClean="0">
                <a:latin typeface="Times New Roman" panose="02020603050405020304" pitchFamily="18" charset="0"/>
                <a:cs typeface="Times New Roman" panose="02020603050405020304" pitchFamily="18" charset="0"/>
              </a:rPr>
              <a:t>rong giảng dạy tôi thấy </a:t>
            </a:r>
            <a:r>
              <a:rPr lang="af-ZA" sz="2400" dirty="0">
                <a:latin typeface="Times New Roman" panose="02020603050405020304" pitchFamily="18" charset="0"/>
                <a:cs typeface="Times New Roman" panose="02020603050405020304" pitchFamily="18" charset="0"/>
              </a:rPr>
              <a:t>có nhiều em tiếp thu chậm, đọc </a:t>
            </a:r>
            <a:r>
              <a:rPr lang="af-ZA" sz="2400" dirty="0" smtClean="0">
                <a:latin typeface="Times New Roman" panose="02020603050405020304" pitchFamily="18" charset="0"/>
                <a:cs typeface="Times New Roman" panose="02020603050405020304" pitchFamily="18" charset="0"/>
              </a:rPr>
              <a:t>chậm, tập trung chưa cao, chưa có sự chuẩn bị tốt,... </a:t>
            </a:r>
            <a:r>
              <a:rPr lang="af-ZA" sz="2400" dirty="0">
                <a:latin typeface="Times New Roman" panose="02020603050405020304" pitchFamily="18" charset="0"/>
                <a:cs typeface="Times New Roman" panose="02020603050405020304" pitchFamily="18" charset="0"/>
              </a:rPr>
              <a:t>dẫn đến không hiểu nội dung văn bản và sai lỗi chính tả. </a:t>
            </a:r>
            <a:endParaRPr lang="af-ZA" sz="2400" dirty="0" smtClean="0">
              <a:latin typeface="Times New Roman" panose="02020603050405020304" pitchFamily="18" charset="0"/>
              <a:cs typeface="Times New Roman" panose="02020603050405020304" pitchFamily="18" charset="0"/>
            </a:endParaRPr>
          </a:p>
          <a:p>
            <a:pPr algn="just"/>
            <a:r>
              <a:rPr lang="af-ZA" sz="2400" dirty="0" smtClean="0">
                <a:latin typeface="Times New Roman" panose="02020603050405020304" pitchFamily="18" charset="0"/>
                <a:cs typeface="Times New Roman" panose="02020603050405020304" pitchFamily="18" charset="0"/>
              </a:rPr>
              <a:t>        Về </a:t>
            </a:r>
            <a:r>
              <a:rPr lang="af-ZA" sz="2400" dirty="0">
                <a:latin typeface="Times New Roman" panose="02020603050405020304" pitchFamily="18" charset="0"/>
                <a:cs typeface="Times New Roman" panose="02020603050405020304" pitchFamily="18" charset="0"/>
              </a:rPr>
              <a:t>phía giáo viên: Một số giáo viên đầu tư cho bài dạy chưa </a:t>
            </a:r>
            <a:r>
              <a:rPr lang="af-ZA" sz="2400" dirty="0" smtClean="0">
                <a:latin typeface="Times New Roman" panose="02020603050405020304" pitchFamily="18" charset="0"/>
                <a:cs typeface="Times New Roman" panose="02020603050405020304" pitchFamily="18" charset="0"/>
              </a:rPr>
              <a:t>sâu, </a:t>
            </a:r>
            <a:r>
              <a:rPr lang="af-ZA" sz="2400" dirty="0">
                <a:solidFill>
                  <a:srgbClr val="000000"/>
                </a:solidFill>
                <a:latin typeface="Times New Roman" panose="02020603050405020304" pitchFamily="18" charset="0"/>
                <a:cs typeface="Times New Roman" panose="02020603050405020304" pitchFamily="18" charset="0"/>
              </a:rPr>
              <a:t>liên hệ kiến thức thực tế còn gò </a:t>
            </a:r>
            <a:r>
              <a:rPr lang="af-ZA" sz="2400" dirty="0" smtClean="0">
                <a:solidFill>
                  <a:srgbClr val="000000"/>
                </a:solidFill>
                <a:latin typeface="Times New Roman" panose="02020603050405020304" pitchFamily="18" charset="0"/>
                <a:cs typeface="Times New Roman" panose="02020603050405020304" pitchFamily="18" charset="0"/>
              </a:rPr>
              <a:t>bó,</a:t>
            </a:r>
            <a:r>
              <a:rPr lang="af-ZA" sz="2800" dirty="0" smtClean="0">
                <a:solidFill>
                  <a:srgbClr val="000000"/>
                </a:solidFill>
                <a:latin typeface="Times New Roman" panose="02020603050405020304" pitchFamily="18" charset="0"/>
                <a:cs typeface="Times New Roman" panose="02020603050405020304" pitchFamily="18" charset="0"/>
              </a:rPr>
              <a:t>...</a:t>
            </a:r>
            <a:r>
              <a:rPr lang="af-ZA" sz="2400" dirty="0" smtClean="0">
                <a:latin typeface="Times New Roman" panose="02020603050405020304" pitchFamily="18" charset="0"/>
                <a:cs typeface="Times New Roman" panose="02020603050405020304" pitchFamily="18" charset="0"/>
              </a:rPr>
              <a:t> </a:t>
            </a:r>
            <a:r>
              <a:rPr lang="af-ZA" sz="2400" dirty="0">
                <a:latin typeface="Times New Roman" panose="02020603050405020304" pitchFamily="18" charset="0"/>
                <a:cs typeface="Times New Roman" panose="02020603050405020304" pitchFamily="18" charset="0"/>
              </a:rPr>
              <a:t>nên hiệu quả dạy học phân môn Tập đọc chưa cao. Trang bị cơ sở vật chất phần nào chưa đáp ứng được nhu cầu học tập, giảng dạy của giáo viên.</a:t>
            </a:r>
            <a:endParaRPr lang="en-US" sz="2400" dirty="0">
              <a:latin typeface="Times New Roman" panose="02020603050405020304" pitchFamily="18" charset="0"/>
              <a:cs typeface="Times New Roman" panose="02020603050405020304" pitchFamily="18" charset="0"/>
            </a:endParaRPr>
          </a:p>
          <a:p>
            <a:pPr lvl="0" algn="just">
              <a:lnSpc>
                <a:spcPct val="110000"/>
              </a:lnSpc>
            </a:pPr>
            <a:r>
              <a:rPr lang="af-ZA" sz="2400" dirty="0" smtClean="0">
                <a:solidFill>
                  <a:srgbClr val="000000"/>
                </a:solidFill>
                <a:latin typeface="Times New Roman" panose="02020603050405020304" pitchFamily="18" charset="0"/>
                <a:cs typeface="Times New Roman" panose="02020603050405020304" pitchFamily="18" charset="0"/>
              </a:rPr>
              <a:t>        Vì </a:t>
            </a:r>
            <a:r>
              <a:rPr lang="af-ZA" sz="2400" dirty="0">
                <a:solidFill>
                  <a:srgbClr val="000000"/>
                </a:solidFill>
                <a:latin typeface="Times New Roman" panose="02020603050405020304" pitchFamily="18" charset="0"/>
                <a:cs typeface="Times New Roman" panose="02020603050405020304" pitchFamily="18" charset="0"/>
              </a:rPr>
              <a:t>những lí do trên tôi đi sâu tìm hiểu biện pháp: “</a:t>
            </a:r>
            <a:r>
              <a:rPr lang="af-ZA" sz="2400" b="1" dirty="0">
                <a:solidFill>
                  <a:srgbClr val="000000"/>
                </a:solidFill>
                <a:latin typeface="Times New Roman" panose="02020603050405020304" pitchFamily="18" charset="0"/>
                <a:cs typeface="Times New Roman" panose="02020603050405020304" pitchFamily="18" charset="0"/>
              </a:rPr>
              <a:t>Phát triển và rèn kĩ năng đọc cho học sinh lớp 5 thông qua phương pháp luyện đọc theo nhóm”.</a:t>
            </a:r>
            <a:endParaRPr lang="en-US" sz="2400" dirty="0">
              <a:solidFill>
                <a:srgbClr val="000000"/>
              </a:solidFill>
              <a:latin typeface="Times New Roman" panose="02020603050405020304" pitchFamily="18" charset="0"/>
              <a:cs typeface="Times New Roman" panose="02020603050405020304" pitchFamily="18" charset="0"/>
            </a:endParaRPr>
          </a:p>
          <a:p>
            <a:pPr algn="just">
              <a:lnSpc>
                <a:spcPct val="120000"/>
              </a:lnSpc>
            </a:pPr>
            <a:endParaRPr lang="en-US" sz="2400" dirty="0">
              <a:latin typeface="Times New Roman" panose="02020603050405020304" pitchFamily="18" charset="0"/>
              <a:cs typeface="Times New Roman" panose="02020603050405020304" pitchFamily="18" charset="0"/>
            </a:endParaRPr>
          </a:p>
        </p:txBody>
      </p:sp>
      <p:sp>
        <p:nvSpPr>
          <p:cNvPr id="4" name="Left Arrow 3">
            <a:hlinkClick r:id="rId2" action="ppaction://hlinksldjump"/>
          </p:cNvPr>
          <p:cNvSpPr/>
          <p:nvPr/>
        </p:nvSpPr>
        <p:spPr bwMode="auto">
          <a:xfrm>
            <a:off x="10592972" y="5964702"/>
            <a:ext cx="1181686" cy="731520"/>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15092870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72418" y="884238"/>
            <a:ext cx="9880209" cy="1681486"/>
          </a:xfrm>
          <a:prstGeom prst="rect">
            <a:avLst/>
          </a:prstGeom>
        </p:spPr>
        <p:txBody>
          <a:bodyPr wrap="square">
            <a:spAutoFit/>
          </a:bodyPr>
          <a:lstStyle/>
          <a:p>
            <a:pPr algn="just">
              <a:lnSpc>
                <a:spcPct val="115000"/>
              </a:lnSpc>
              <a:spcAft>
                <a:spcPts val="800"/>
              </a:spcAft>
            </a:pPr>
            <a:r>
              <a:rPr lang="en-US" sz="2800" b="1" dirty="0">
                <a:latin typeface="Times New Roman" panose="02020603050405020304" pitchFamily="18" charset="0"/>
                <a:ea typeface="Calibri" panose="020F0502020204030204" pitchFamily="34" charset="0"/>
                <a:cs typeface="Times New Roman" panose="02020603050405020304" pitchFamily="18" charset="0"/>
              </a:rPr>
              <a:t>2. </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Đối</a:t>
            </a:r>
            <a:r>
              <a:rPr lang="en-US" sz="2800" b="1" dirty="0">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tượng</a:t>
            </a:r>
            <a:r>
              <a:rPr lang="en-US" sz="2800" b="1" dirty="0">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áp</a:t>
            </a:r>
            <a:r>
              <a:rPr lang="en-US" sz="2800" b="1" dirty="0">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dụng</a:t>
            </a:r>
            <a:r>
              <a:rPr lang="en-US" sz="2800" b="1" dirty="0">
                <a:latin typeface="Times New Roman" panose="02020603050405020304" pitchFamily="18" charset="0"/>
                <a:ea typeface="Calibri" panose="020F0502020204030204" pitchFamily="34" charset="0"/>
                <a:cs typeface="Times New Roman" panose="02020603050405020304" pitchFamily="18" charset="0"/>
              </a:rPr>
              <a:t>:</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a:p>
            <a:pPr indent="457200" algn="just">
              <a:lnSpc>
                <a:spcPct val="115000"/>
              </a:lnSpc>
              <a:spcAft>
                <a:spcPts val="800"/>
              </a:spcAft>
            </a:pPr>
            <a:r>
              <a:rPr lang="en-US" sz="2800" dirty="0" err="1">
                <a:latin typeface="Times New Roman" panose="02020603050405020304" pitchFamily="18" charset="0"/>
                <a:ea typeface="Calibri" panose="020F0502020204030204" pitchFamily="34" charset="0"/>
                <a:cs typeface="Times New Roman" panose="02020603050405020304" pitchFamily="18" charset="0"/>
              </a:rPr>
              <a:t>Học</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sinh</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lớp</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5B</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trường</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Tiểu</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học</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Chiến</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Thắng</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huyện</a:t>
            </a:r>
            <a:r>
              <a:rPr lang="en-US" sz="2800" dirty="0">
                <a:latin typeface="Times New Roman" panose="02020603050405020304" pitchFamily="18" charset="0"/>
                <a:ea typeface="Calibri" panose="020F0502020204030204" pitchFamily="34" charset="0"/>
                <a:cs typeface="Times New Roman" panose="02020603050405020304" pitchFamily="18" charset="0"/>
              </a:rPr>
              <a:t> An </a:t>
            </a:r>
            <a:r>
              <a:rPr lang="en-US" sz="2800" dirty="0" err="1">
                <a:latin typeface="Times New Roman" panose="02020603050405020304" pitchFamily="18" charset="0"/>
                <a:ea typeface="Calibri" panose="020F0502020204030204" pitchFamily="34" charset="0"/>
                <a:cs typeface="Times New Roman" panose="02020603050405020304" pitchFamily="18" charset="0"/>
              </a:rPr>
              <a:t>Lão</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thành</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phố</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Hải</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Phòng</a:t>
            </a:r>
            <a:r>
              <a:rPr lang="en-US" sz="2800" dirty="0">
                <a:latin typeface="Times New Roman" panose="02020603050405020304" pitchFamily="18" charset="0"/>
                <a:ea typeface="Calibri" panose="020F0502020204030204" pitchFamily="34" charset="0"/>
                <a:cs typeface="Times New Roman" panose="02020603050405020304" pitchFamily="18" charset="0"/>
              </a:rPr>
              <a:t>.</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Left Arrow 2">
            <a:hlinkClick r:id="rId2" action="ppaction://hlinksldjump"/>
          </p:cNvPr>
          <p:cNvSpPr/>
          <p:nvPr/>
        </p:nvSpPr>
        <p:spPr bwMode="auto">
          <a:xfrm>
            <a:off x="10592972" y="5964702"/>
            <a:ext cx="1181686" cy="731520"/>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3491011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bwMode="auto">
          <a:xfrm>
            <a:off x="4185635" y="231820"/>
            <a:ext cx="2942822" cy="844354"/>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rPr>
              <a:t>Nội</a:t>
            </a:r>
            <a:r>
              <a:rPr kumimoji="0" lang="en-US" sz="2400" b="0" i="0" u="none" strike="noStrike" cap="none" normalizeH="0" smtClean="0">
                <a:ln>
                  <a:noFill/>
                </a:ln>
                <a:solidFill>
                  <a:srgbClr val="FF0000"/>
                </a:solidFill>
                <a:effectLst/>
                <a:latin typeface="Times New Roman" panose="02020603050405020304" pitchFamily="18" charset="0"/>
                <a:cs typeface="Times New Roman" panose="02020603050405020304" pitchFamily="18" charset="0"/>
              </a:rPr>
              <a:t> dung biện pháp</a:t>
            </a:r>
            <a:endParaRPr kumimoji="0" lang="en-US" sz="24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endParaRPr>
          </a:p>
        </p:txBody>
      </p:sp>
      <p:sp>
        <p:nvSpPr>
          <p:cNvPr id="3" name="Rounded Rectangle 2">
            <a:hlinkClick r:id="rId2" action="ppaction://hlinksldjump"/>
          </p:cNvPr>
          <p:cNvSpPr/>
          <p:nvPr/>
        </p:nvSpPr>
        <p:spPr bwMode="auto">
          <a:xfrm>
            <a:off x="363839" y="2247363"/>
            <a:ext cx="2086379" cy="991675"/>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rPr>
              <a:t>Mục</a:t>
            </a:r>
            <a:r>
              <a:rPr kumimoji="0" lang="en-US" sz="2400" b="0" i="0" u="none" strike="noStrike" cap="none" normalizeH="0" smtClean="0">
                <a:ln>
                  <a:noFill/>
                </a:ln>
                <a:solidFill>
                  <a:srgbClr val="FF0000"/>
                </a:solidFill>
                <a:effectLst/>
                <a:latin typeface="Times New Roman" panose="02020603050405020304" pitchFamily="18" charset="0"/>
                <a:cs typeface="Times New Roman" panose="02020603050405020304" pitchFamily="18" charset="0"/>
              </a:rPr>
              <a:t> tiêu</a:t>
            </a:r>
          </a:p>
        </p:txBody>
      </p:sp>
      <p:sp>
        <p:nvSpPr>
          <p:cNvPr id="4" name="Rounded Rectangle 3"/>
          <p:cNvSpPr/>
          <p:nvPr/>
        </p:nvSpPr>
        <p:spPr bwMode="auto">
          <a:xfrm>
            <a:off x="3174639" y="2215166"/>
            <a:ext cx="2453429" cy="1056068"/>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rPr>
              <a:t>Cơ</a:t>
            </a:r>
            <a:r>
              <a:rPr kumimoji="0" lang="en-US" sz="2400" b="0" i="0" u="none" strike="noStrike" cap="none" normalizeH="0" smtClean="0">
                <a:ln>
                  <a:noFill/>
                </a:ln>
                <a:solidFill>
                  <a:srgbClr val="FF0000"/>
                </a:solidFill>
                <a:effectLst/>
                <a:latin typeface="Times New Roman" panose="02020603050405020304" pitchFamily="18" charset="0"/>
                <a:cs typeface="Times New Roman" panose="02020603050405020304" pitchFamily="18" charset="0"/>
              </a:rPr>
              <a:t> sở lí luận và cơ sở thực tiễn</a:t>
            </a:r>
            <a:endParaRPr kumimoji="0" lang="en-US" sz="24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endParaRPr>
          </a:p>
        </p:txBody>
      </p:sp>
      <p:sp>
        <p:nvSpPr>
          <p:cNvPr id="5" name="Rounded Rectangle 4"/>
          <p:cNvSpPr/>
          <p:nvPr/>
        </p:nvSpPr>
        <p:spPr bwMode="auto">
          <a:xfrm>
            <a:off x="7283001" y="2182970"/>
            <a:ext cx="4118003" cy="1056068"/>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rPr>
              <a:t>Nội</a:t>
            </a:r>
            <a:r>
              <a:rPr kumimoji="0" lang="en-US" sz="2400" b="0" i="0" u="none" strike="noStrike" cap="none" normalizeH="0" smtClean="0">
                <a:ln>
                  <a:noFill/>
                </a:ln>
                <a:solidFill>
                  <a:srgbClr val="FF0000"/>
                </a:solidFill>
                <a:effectLst/>
                <a:latin typeface="Times New Roman" panose="02020603050405020304" pitchFamily="18" charset="0"/>
                <a:cs typeface="Times New Roman" panose="02020603050405020304" pitchFamily="18" charset="0"/>
              </a:rPr>
              <a:t> dung cụ thể của từng biện pháp và cách thức thực hiện</a:t>
            </a:r>
            <a:endParaRPr kumimoji="0" lang="en-US" sz="24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endParaRPr>
          </a:p>
        </p:txBody>
      </p:sp>
      <p:sp>
        <p:nvSpPr>
          <p:cNvPr id="7" name="Rounded Rectangle 6">
            <a:hlinkClick r:id="rId3" action="ppaction://hlinksldjump"/>
          </p:cNvPr>
          <p:cNvSpPr/>
          <p:nvPr/>
        </p:nvSpPr>
        <p:spPr bwMode="auto">
          <a:xfrm>
            <a:off x="3258347" y="3840336"/>
            <a:ext cx="1883551" cy="569889"/>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rPr>
              <a:t>Cơ</a:t>
            </a:r>
            <a:r>
              <a:rPr kumimoji="0" lang="en-US" sz="2400" b="0" i="0" u="none" strike="noStrike" cap="none" normalizeH="0" smtClean="0">
                <a:ln>
                  <a:noFill/>
                </a:ln>
                <a:solidFill>
                  <a:srgbClr val="FF0000"/>
                </a:solidFill>
                <a:effectLst/>
                <a:latin typeface="Times New Roman" panose="02020603050405020304" pitchFamily="18" charset="0"/>
                <a:cs typeface="Times New Roman" panose="02020603050405020304" pitchFamily="18" charset="0"/>
              </a:rPr>
              <a:t> sở lí luận</a:t>
            </a:r>
            <a:endParaRPr kumimoji="0" lang="en-US" sz="24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endParaRPr>
          </a:p>
        </p:txBody>
      </p:sp>
      <p:sp>
        <p:nvSpPr>
          <p:cNvPr id="8" name="Rounded Rectangle 7">
            <a:hlinkClick r:id="rId4" action="ppaction://hlinksldjump"/>
          </p:cNvPr>
          <p:cNvSpPr/>
          <p:nvPr/>
        </p:nvSpPr>
        <p:spPr bwMode="auto">
          <a:xfrm>
            <a:off x="3213271" y="5549217"/>
            <a:ext cx="1928627" cy="566663"/>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rPr>
              <a:t>Cơ</a:t>
            </a:r>
            <a:r>
              <a:rPr kumimoji="0" lang="en-US" sz="2400" b="0" i="0" u="none" strike="noStrike" cap="none" normalizeH="0" smtClean="0">
                <a:ln>
                  <a:noFill/>
                </a:ln>
                <a:solidFill>
                  <a:srgbClr val="FF0000"/>
                </a:solidFill>
                <a:effectLst/>
                <a:latin typeface="Times New Roman" panose="02020603050405020304" pitchFamily="18" charset="0"/>
                <a:cs typeface="Times New Roman" panose="02020603050405020304" pitchFamily="18" charset="0"/>
              </a:rPr>
              <a:t> thực tiễn</a:t>
            </a:r>
            <a:endParaRPr kumimoji="0" lang="en-US" sz="24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endParaRPr>
          </a:p>
        </p:txBody>
      </p:sp>
      <p:cxnSp>
        <p:nvCxnSpPr>
          <p:cNvPr id="15" name="Straight Connector 14"/>
          <p:cNvCxnSpPr/>
          <p:nvPr/>
        </p:nvCxnSpPr>
        <p:spPr bwMode="auto">
          <a:xfrm flipH="1">
            <a:off x="5872786" y="1076174"/>
            <a:ext cx="3220" cy="314744"/>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7" name="Straight Connector 16"/>
          <p:cNvCxnSpPr/>
          <p:nvPr/>
        </p:nvCxnSpPr>
        <p:spPr bwMode="auto">
          <a:xfrm>
            <a:off x="1407028" y="1398145"/>
            <a:ext cx="7735371"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 name="Straight Arrow Connector 18"/>
          <p:cNvCxnSpPr>
            <a:endCxn id="3" idx="0"/>
          </p:cNvCxnSpPr>
          <p:nvPr/>
        </p:nvCxnSpPr>
        <p:spPr bwMode="auto">
          <a:xfrm>
            <a:off x="1407028" y="1390918"/>
            <a:ext cx="1" cy="856445"/>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 name="Straight Arrow Connector 20"/>
          <p:cNvCxnSpPr/>
          <p:nvPr/>
        </p:nvCxnSpPr>
        <p:spPr bwMode="auto">
          <a:xfrm>
            <a:off x="4675031" y="1398145"/>
            <a:ext cx="0" cy="817021"/>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 name="Straight Arrow Connector 22"/>
          <p:cNvCxnSpPr/>
          <p:nvPr/>
        </p:nvCxnSpPr>
        <p:spPr bwMode="auto">
          <a:xfrm>
            <a:off x="9142399" y="1390918"/>
            <a:ext cx="0" cy="792052"/>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 name="Straight Connector 25"/>
          <p:cNvCxnSpPr>
            <a:endCxn id="4" idx="1"/>
          </p:cNvCxnSpPr>
          <p:nvPr/>
        </p:nvCxnSpPr>
        <p:spPr bwMode="auto">
          <a:xfrm>
            <a:off x="2884865" y="2743200"/>
            <a:ext cx="289774"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8" name="Straight Connector 27"/>
          <p:cNvCxnSpPr/>
          <p:nvPr/>
        </p:nvCxnSpPr>
        <p:spPr bwMode="auto">
          <a:xfrm>
            <a:off x="2884865" y="2743200"/>
            <a:ext cx="0" cy="3068439"/>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0" name="Straight Arrow Connector 29"/>
          <p:cNvCxnSpPr>
            <a:endCxn id="7" idx="1"/>
          </p:cNvCxnSpPr>
          <p:nvPr/>
        </p:nvCxnSpPr>
        <p:spPr bwMode="auto">
          <a:xfrm>
            <a:off x="2884865" y="4117262"/>
            <a:ext cx="373482" cy="8019"/>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1" name="Straight Arrow Connector 30"/>
          <p:cNvCxnSpPr/>
          <p:nvPr/>
        </p:nvCxnSpPr>
        <p:spPr bwMode="auto">
          <a:xfrm>
            <a:off x="2881641" y="5793911"/>
            <a:ext cx="373482" cy="8019"/>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5" name="Left Arrow 24">
            <a:hlinkClick r:id="rId5" action="ppaction://hlinksldjump"/>
          </p:cNvPr>
          <p:cNvSpPr/>
          <p:nvPr/>
        </p:nvSpPr>
        <p:spPr bwMode="auto">
          <a:xfrm rot="10800000">
            <a:off x="225342" y="5987293"/>
            <a:ext cx="1181686" cy="731520"/>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16034613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bwMode="auto">
          <a:xfrm>
            <a:off x="3602736" y="774495"/>
            <a:ext cx="4118003" cy="1056068"/>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Nội</a:t>
            </a:r>
            <a:r>
              <a:rPr kumimoji="0" lang="en-US" sz="2400" b="0" i="0" u="none" strike="noStrike" cap="none" normalizeH="0" dirty="0" smtClean="0">
                <a:ln>
                  <a:noFill/>
                </a:ln>
                <a:solidFill>
                  <a:srgbClr val="FF0000"/>
                </a:solidFill>
                <a:effectLst/>
                <a:latin typeface="Times New Roman" panose="02020603050405020304" pitchFamily="18" charset="0"/>
                <a:cs typeface="Times New Roman" panose="02020603050405020304" pitchFamily="18" charset="0"/>
              </a:rPr>
              <a:t> dung </a:t>
            </a:r>
            <a:r>
              <a:rPr kumimoji="0" lang="en-US" sz="2400" b="0" i="0" u="none" strike="noStrike" cap="none" normalizeH="0" dirty="0" err="1" smtClean="0">
                <a:ln>
                  <a:noFill/>
                </a:ln>
                <a:solidFill>
                  <a:srgbClr val="FF0000"/>
                </a:solidFill>
                <a:effectLst/>
                <a:latin typeface="Times New Roman" panose="02020603050405020304" pitchFamily="18" charset="0"/>
                <a:cs typeface="Times New Roman" panose="02020603050405020304" pitchFamily="18" charset="0"/>
              </a:rPr>
              <a:t>cụ</a:t>
            </a:r>
            <a:r>
              <a:rPr kumimoji="0" lang="en-US" sz="2400" b="0" i="0" u="none" strike="noStrike" cap="none" normalizeH="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sz="2400" b="0" i="0" u="none" strike="noStrike" cap="none" normalizeH="0" dirty="0" err="1" smtClean="0">
                <a:ln>
                  <a:noFill/>
                </a:ln>
                <a:solidFill>
                  <a:srgbClr val="FF0000"/>
                </a:solidFill>
                <a:effectLst/>
                <a:latin typeface="Times New Roman" panose="02020603050405020304" pitchFamily="18" charset="0"/>
                <a:cs typeface="Times New Roman" panose="02020603050405020304" pitchFamily="18" charset="0"/>
              </a:rPr>
              <a:t>thể</a:t>
            </a:r>
            <a:r>
              <a:rPr kumimoji="0" lang="en-US" sz="2400" b="0" i="0" u="none" strike="noStrike" cap="none" normalizeH="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sz="2400" b="0" i="0" u="none" strike="noStrike" cap="none" normalizeH="0" dirty="0" err="1" smtClean="0">
                <a:ln>
                  <a:noFill/>
                </a:ln>
                <a:solidFill>
                  <a:srgbClr val="FF0000"/>
                </a:solidFill>
                <a:effectLst/>
                <a:latin typeface="Times New Roman" panose="02020603050405020304" pitchFamily="18" charset="0"/>
                <a:cs typeface="Times New Roman" panose="02020603050405020304" pitchFamily="18" charset="0"/>
              </a:rPr>
              <a:t>của</a:t>
            </a:r>
            <a:r>
              <a:rPr kumimoji="0" lang="en-US" sz="2400" b="0" i="0" u="none" strike="noStrike" cap="none" normalizeH="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sz="2400" b="0" i="0" u="none" strike="noStrike" cap="none" normalizeH="0" dirty="0" err="1" smtClean="0">
                <a:ln>
                  <a:noFill/>
                </a:ln>
                <a:solidFill>
                  <a:srgbClr val="FF0000"/>
                </a:solidFill>
                <a:effectLst/>
                <a:latin typeface="Times New Roman" panose="02020603050405020304" pitchFamily="18" charset="0"/>
                <a:cs typeface="Times New Roman" panose="02020603050405020304" pitchFamily="18" charset="0"/>
              </a:rPr>
              <a:t>từng</a:t>
            </a:r>
            <a:r>
              <a:rPr kumimoji="0" lang="en-US" sz="2400" b="0" i="0" u="none" strike="noStrike" cap="none" normalizeH="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sz="2400" b="0" i="0" u="none" strike="noStrike" cap="none" normalizeH="0" dirty="0" err="1" smtClean="0">
                <a:ln>
                  <a:noFill/>
                </a:ln>
                <a:solidFill>
                  <a:srgbClr val="FF0000"/>
                </a:solidFill>
                <a:effectLst/>
                <a:latin typeface="Times New Roman" panose="02020603050405020304" pitchFamily="18" charset="0"/>
                <a:cs typeface="Times New Roman" panose="02020603050405020304" pitchFamily="18" charset="0"/>
              </a:rPr>
              <a:t>biện</a:t>
            </a:r>
            <a:r>
              <a:rPr kumimoji="0" lang="en-US" sz="2400" b="0" i="0" u="none" strike="noStrike" cap="none" normalizeH="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sz="2400" b="0" i="0" u="none" strike="noStrike" cap="none" normalizeH="0" dirty="0" err="1" smtClean="0">
                <a:ln>
                  <a:noFill/>
                </a:ln>
                <a:solidFill>
                  <a:srgbClr val="FF0000"/>
                </a:solidFill>
                <a:effectLst/>
                <a:latin typeface="Times New Roman" panose="02020603050405020304" pitchFamily="18" charset="0"/>
                <a:cs typeface="Times New Roman" panose="02020603050405020304" pitchFamily="18" charset="0"/>
              </a:rPr>
              <a:t>pháp</a:t>
            </a:r>
            <a:r>
              <a:rPr kumimoji="0" lang="en-US" sz="2400" b="0" i="0" u="none" strike="noStrike" cap="none" normalizeH="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sz="2400" b="0" i="0" u="none" strike="noStrike" cap="none" normalizeH="0" dirty="0" err="1" smtClean="0">
                <a:ln>
                  <a:noFill/>
                </a:ln>
                <a:solidFill>
                  <a:srgbClr val="FF0000"/>
                </a:solidFill>
                <a:effectLst/>
                <a:latin typeface="Times New Roman" panose="02020603050405020304" pitchFamily="18" charset="0"/>
                <a:cs typeface="Times New Roman" panose="02020603050405020304" pitchFamily="18" charset="0"/>
              </a:rPr>
              <a:t>và</a:t>
            </a:r>
            <a:r>
              <a:rPr kumimoji="0" lang="en-US" sz="2400" b="0" i="0" u="none" strike="noStrike" cap="none" normalizeH="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sz="2400" b="0" i="0" u="none" strike="noStrike" cap="none" normalizeH="0" dirty="0" err="1" smtClean="0">
                <a:ln>
                  <a:noFill/>
                </a:ln>
                <a:solidFill>
                  <a:srgbClr val="FF0000"/>
                </a:solidFill>
                <a:effectLst/>
                <a:latin typeface="Times New Roman" panose="02020603050405020304" pitchFamily="18" charset="0"/>
                <a:cs typeface="Times New Roman" panose="02020603050405020304" pitchFamily="18" charset="0"/>
              </a:rPr>
              <a:t>cách</a:t>
            </a:r>
            <a:r>
              <a:rPr kumimoji="0" lang="en-US" sz="2400" b="0" i="0" u="none" strike="noStrike" cap="none" normalizeH="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sz="2400" b="0" i="0" u="none" strike="noStrike" cap="none" normalizeH="0" dirty="0" err="1" smtClean="0">
                <a:ln>
                  <a:noFill/>
                </a:ln>
                <a:solidFill>
                  <a:srgbClr val="FF0000"/>
                </a:solidFill>
                <a:effectLst/>
                <a:latin typeface="Times New Roman" panose="02020603050405020304" pitchFamily="18" charset="0"/>
                <a:cs typeface="Times New Roman" panose="02020603050405020304" pitchFamily="18" charset="0"/>
              </a:rPr>
              <a:t>thức</a:t>
            </a:r>
            <a:r>
              <a:rPr kumimoji="0" lang="en-US" sz="2400" b="0" i="0" u="none" strike="noStrike" cap="none" normalizeH="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sz="2400" b="0" i="0" u="none" strike="noStrike" cap="none" normalizeH="0" dirty="0" err="1" smtClean="0">
                <a:ln>
                  <a:noFill/>
                </a:ln>
                <a:solidFill>
                  <a:srgbClr val="FF0000"/>
                </a:solidFill>
                <a:effectLst/>
                <a:latin typeface="Times New Roman" panose="02020603050405020304" pitchFamily="18" charset="0"/>
                <a:cs typeface="Times New Roman" panose="02020603050405020304" pitchFamily="18" charset="0"/>
              </a:rPr>
              <a:t>thực</a:t>
            </a:r>
            <a:r>
              <a:rPr kumimoji="0" lang="en-US" sz="2400" b="0" i="0" u="none" strike="noStrike" cap="none" normalizeH="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sz="2400" b="0" i="0" u="none" strike="noStrike" cap="none" normalizeH="0" dirty="0" err="1" smtClean="0">
                <a:ln>
                  <a:noFill/>
                </a:ln>
                <a:solidFill>
                  <a:srgbClr val="FF0000"/>
                </a:solidFill>
                <a:effectLst/>
                <a:latin typeface="Times New Roman" panose="02020603050405020304" pitchFamily="18" charset="0"/>
                <a:cs typeface="Times New Roman" panose="02020603050405020304" pitchFamily="18" charset="0"/>
              </a:rPr>
              <a:t>hiện</a:t>
            </a:r>
            <a:endParaRPr kumimoji="0" lang="en-US" sz="24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endParaRPr>
          </a:p>
        </p:txBody>
      </p:sp>
      <p:sp>
        <p:nvSpPr>
          <p:cNvPr id="3" name="Rounded Rectangle 2">
            <a:hlinkClick r:id="rId2" action="ppaction://hlinksldjump"/>
          </p:cNvPr>
          <p:cNvSpPr/>
          <p:nvPr/>
        </p:nvSpPr>
        <p:spPr bwMode="auto">
          <a:xfrm>
            <a:off x="521209" y="2707960"/>
            <a:ext cx="1865376" cy="3573968"/>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indent="457200">
              <a:lnSpc>
                <a:spcPct val="130000"/>
              </a:lnSpc>
              <a:spcAft>
                <a:spcPts val="0"/>
              </a:spcAft>
              <a:tabLst>
                <a:tab pos="540385" algn="l"/>
              </a:tabLst>
            </a:pPr>
            <a:r>
              <a:rPr lang="pt-BR" sz="2400" dirty="0">
                <a:latin typeface="Times New Roman" panose="02020603050405020304" pitchFamily="18" charset="0"/>
                <a:ea typeface="Times New Roman" panose="02020603050405020304" pitchFamily="18" charset="0"/>
              </a:rPr>
              <a:t>Phân nhóm cho học sinh luyện đọc.</a:t>
            </a:r>
            <a:endParaRPr lang="en-US" sz="2400" dirty="0">
              <a:effectLst/>
              <a:latin typeface="Times New Roman" panose="02020603050405020304" pitchFamily="18" charset="0"/>
              <a:ea typeface="Times New Roman" panose="02020603050405020304" pitchFamily="18" charset="0"/>
            </a:endParaRPr>
          </a:p>
        </p:txBody>
      </p:sp>
      <p:sp>
        <p:nvSpPr>
          <p:cNvPr id="4" name="Rounded Rectangle 3">
            <a:hlinkClick r:id="rId3" action="ppaction://hlinksldjump"/>
          </p:cNvPr>
          <p:cNvSpPr/>
          <p:nvPr/>
        </p:nvSpPr>
        <p:spPr bwMode="auto">
          <a:xfrm>
            <a:off x="2761693" y="2707960"/>
            <a:ext cx="1682086" cy="3581986"/>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indent="457200">
              <a:lnSpc>
                <a:spcPct val="130000"/>
              </a:lnSpc>
              <a:spcAft>
                <a:spcPts val="0"/>
              </a:spcAft>
              <a:tabLst>
                <a:tab pos="540385" algn="l"/>
              </a:tabLst>
            </a:pPr>
            <a:r>
              <a:rPr lang="pt-BR" sz="2400" dirty="0">
                <a:latin typeface="Times New Roman" panose="02020603050405020304" pitchFamily="18" charset="0"/>
                <a:ea typeface="Times New Roman" panose="02020603050405020304" pitchFamily="18" charset="0"/>
              </a:rPr>
              <a:t>Hướng dẫn học sinh hợp tác nhóm.</a:t>
            </a:r>
            <a:endParaRPr lang="en-US" sz="2400" dirty="0">
              <a:effectLst/>
              <a:latin typeface="Times New Roman" panose="02020603050405020304" pitchFamily="18" charset="0"/>
              <a:ea typeface="Times New Roman" panose="02020603050405020304" pitchFamily="18" charset="0"/>
            </a:endParaRPr>
          </a:p>
        </p:txBody>
      </p:sp>
      <p:sp>
        <p:nvSpPr>
          <p:cNvPr id="5" name="Rounded Rectangle 4">
            <a:hlinkClick r:id="rId4" action="ppaction://hlinksldjump"/>
          </p:cNvPr>
          <p:cNvSpPr/>
          <p:nvPr/>
        </p:nvSpPr>
        <p:spPr bwMode="auto">
          <a:xfrm>
            <a:off x="4818888" y="2699942"/>
            <a:ext cx="2051558" cy="3581986"/>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indent="457200">
              <a:lnSpc>
                <a:spcPct val="130000"/>
              </a:lnSpc>
              <a:spcAft>
                <a:spcPts val="0"/>
              </a:spcAft>
            </a:pPr>
            <a:r>
              <a:rPr lang="pt-BR" sz="2400" dirty="0">
                <a:latin typeface="Times New Roman" panose="02020603050405020304" pitchFamily="18" charset="0"/>
                <a:ea typeface="Times New Roman" panose="02020603050405020304" pitchFamily="18" charset="0"/>
              </a:rPr>
              <a:t>Khuyến khích học sinh tự đánh giá kết quả luyện đọc trong nhóm:</a:t>
            </a:r>
            <a:endParaRPr lang="en-US" sz="2400" dirty="0">
              <a:effectLst/>
              <a:latin typeface="Times New Roman" panose="02020603050405020304" pitchFamily="18" charset="0"/>
              <a:ea typeface="Times New Roman" panose="02020603050405020304" pitchFamily="18" charset="0"/>
            </a:endParaRPr>
          </a:p>
        </p:txBody>
      </p:sp>
      <p:cxnSp>
        <p:nvCxnSpPr>
          <p:cNvPr id="6" name="Straight Arrow Connector 5"/>
          <p:cNvCxnSpPr/>
          <p:nvPr/>
        </p:nvCxnSpPr>
        <p:spPr bwMode="auto">
          <a:xfrm>
            <a:off x="1490856" y="2137061"/>
            <a:ext cx="0" cy="558252"/>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 name="Straight Arrow Connector 6"/>
          <p:cNvCxnSpPr/>
          <p:nvPr/>
        </p:nvCxnSpPr>
        <p:spPr bwMode="auto">
          <a:xfrm>
            <a:off x="3602736" y="2149708"/>
            <a:ext cx="0" cy="558252"/>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 name="Straight Arrow Connector 7"/>
          <p:cNvCxnSpPr/>
          <p:nvPr/>
        </p:nvCxnSpPr>
        <p:spPr bwMode="auto">
          <a:xfrm>
            <a:off x="5756437" y="2137061"/>
            <a:ext cx="0" cy="558252"/>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 name="Straight Connector 8"/>
          <p:cNvCxnSpPr/>
          <p:nvPr/>
        </p:nvCxnSpPr>
        <p:spPr bwMode="auto">
          <a:xfrm flipH="1">
            <a:off x="5449277" y="1832877"/>
            <a:ext cx="1" cy="314744"/>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 name="Straight Connector 9"/>
          <p:cNvCxnSpPr/>
          <p:nvPr/>
        </p:nvCxnSpPr>
        <p:spPr bwMode="auto">
          <a:xfrm>
            <a:off x="1490472" y="2152250"/>
            <a:ext cx="8531930"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 name="Rounded Rectangle 10">
            <a:hlinkClick r:id="rId4" action="ppaction://hlinksldjump"/>
          </p:cNvPr>
          <p:cNvSpPr/>
          <p:nvPr/>
        </p:nvSpPr>
        <p:spPr bwMode="auto">
          <a:xfrm>
            <a:off x="7159445" y="2626790"/>
            <a:ext cx="1647690" cy="3655138"/>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indent="457200">
              <a:lnSpc>
                <a:spcPct val="130000"/>
              </a:lnSpc>
              <a:spcAft>
                <a:spcPts val="0"/>
              </a:spcAft>
            </a:pPr>
            <a:r>
              <a:rPr lang="pt-BR" sz="2400" dirty="0">
                <a:latin typeface="Times New Roman" panose="02020603050405020304" pitchFamily="18" charset="0"/>
                <a:ea typeface="Times New Roman" panose="02020603050405020304" pitchFamily="18" charset="0"/>
              </a:rPr>
              <a:t>Tổ chức thi đọc đúng, đọc hay, đọc diễn cảm giữa các nhóm.</a:t>
            </a:r>
            <a:endParaRPr lang="en-US" sz="2400" dirty="0">
              <a:effectLst/>
              <a:latin typeface="Times New Roman" panose="02020603050405020304" pitchFamily="18" charset="0"/>
              <a:ea typeface="Times New Roman" panose="02020603050405020304" pitchFamily="18" charset="0"/>
            </a:endParaRPr>
          </a:p>
        </p:txBody>
      </p:sp>
      <p:sp>
        <p:nvSpPr>
          <p:cNvPr id="12" name="Rounded Rectangle 11">
            <a:hlinkClick r:id="rId4" action="ppaction://hlinksldjump"/>
          </p:cNvPr>
          <p:cNvSpPr/>
          <p:nvPr/>
        </p:nvSpPr>
        <p:spPr bwMode="auto">
          <a:xfrm>
            <a:off x="9198556" y="2626790"/>
            <a:ext cx="2601543" cy="3655138"/>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indent="457200">
              <a:lnSpc>
                <a:spcPct val="130000"/>
              </a:lnSpc>
              <a:spcAft>
                <a:spcPts val="0"/>
              </a:spcAft>
            </a:pPr>
            <a:r>
              <a:rPr lang="af-ZA" sz="2400">
                <a:latin typeface="Times New Roman" panose="02020603050405020304" pitchFamily="18" charset="0"/>
                <a:ea typeface="Times New Roman" panose="02020603050405020304" pitchFamily="18" charset="0"/>
              </a:rPr>
              <a:t>Nâng cao chất lượng đọc mẫu của giáo viên, hướng dẫn học sinh đọc mẫu cho bạn trong nhóm</a:t>
            </a:r>
            <a:r>
              <a:rPr lang="pt-BR" sz="2400">
                <a:latin typeface="Times New Roman" panose="02020603050405020304" pitchFamily="18" charset="0"/>
                <a:ea typeface="Times New Roman" panose="02020603050405020304" pitchFamily="18" charset="0"/>
              </a:rPr>
              <a:t>.</a:t>
            </a:r>
            <a:endParaRPr lang="en-US" sz="2400">
              <a:effectLst/>
              <a:latin typeface="Times New Roman" panose="02020603050405020304" pitchFamily="18" charset="0"/>
              <a:ea typeface="Times New Roman" panose="02020603050405020304" pitchFamily="18" charset="0"/>
            </a:endParaRPr>
          </a:p>
        </p:txBody>
      </p:sp>
      <p:cxnSp>
        <p:nvCxnSpPr>
          <p:cNvPr id="14" name="Straight Arrow Connector 13"/>
          <p:cNvCxnSpPr/>
          <p:nvPr/>
        </p:nvCxnSpPr>
        <p:spPr bwMode="auto">
          <a:xfrm>
            <a:off x="7900800" y="2127917"/>
            <a:ext cx="0" cy="558252"/>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5" name="Straight Arrow Connector 14"/>
          <p:cNvCxnSpPr/>
          <p:nvPr/>
        </p:nvCxnSpPr>
        <p:spPr bwMode="auto">
          <a:xfrm>
            <a:off x="10022402" y="2127917"/>
            <a:ext cx="0" cy="558252"/>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13106017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26790" y="412624"/>
            <a:ext cx="10403210" cy="5320431"/>
          </a:xfrm>
          <a:prstGeom prst="rect">
            <a:avLst/>
          </a:prstGeom>
        </p:spPr>
        <p:txBody>
          <a:bodyPr wrap="square">
            <a:spAutoFit/>
          </a:bodyPr>
          <a:lstStyle/>
          <a:p>
            <a:pPr algn="just">
              <a:lnSpc>
                <a:spcPct val="120000"/>
              </a:lnSpc>
              <a:spcAft>
                <a:spcPts val="800"/>
              </a:spcAft>
            </a:pPr>
            <a:r>
              <a:rPr lang="en-US" sz="2800" b="1" dirty="0">
                <a:latin typeface="Times New Roman" panose="02020603050405020304" pitchFamily="18" charset="0"/>
                <a:ea typeface="Calibri" panose="020F0502020204030204" pitchFamily="34" charset="0"/>
                <a:cs typeface="Times New Roman" panose="02020603050405020304" pitchFamily="18" charset="0"/>
              </a:rPr>
              <a:t>1. </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Mục</a:t>
            </a:r>
            <a:r>
              <a:rPr lang="en-US" sz="2800" b="1" dirty="0">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tiêu</a:t>
            </a:r>
            <a:r>
              <a:rPr lang="en-US" sz="2800" b="1" dirty="0">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biện</a:t>
            </a:r>
            <a:r>
              <a:rPr lang="en-US" sz="2800" b="1" dirty="0">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pháp</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20000"/>
              </a:lnSpc>
            </a:pPr>
            <a:r>
              <a:rPr lang="af-ZA" sz="2800" dirty="0">
                <a:latin typeface="Times New Roman" panose="02020603050405020304" pitchFamily="18" charset="0"/>
                <a:cs typeface="Times New Roman" panose="02020603050405020304" pitchFamily="18" charset="0"/>
              </a:rPr>
              <a:t>- Củng cố, phát triển kĩ năng đọc trơn, đọc thầm, đọc lướt để chọn thông tin nhanh; khả năng đọc diễn cảm.</a:t>
            </a:r>
            <a:endParaRPr lang="en-US" sz="2800" dirty="0">
              <a:latin typeface="Times New Roman" panose="02020603050405020304" pitchFamily="18" charset="0"/>
              <a:cs typeface="Times New Roman" panose="02020603050405020304" pitchFamily="18" charset="0"/>
            </a:endParaRPr>
          </a:p>
          <a:p>
            <a:pPr algn="just">
              <a:lnSpc>
                <a:spcPct val="120000"/>
              </a:lnSpc>
            </a:pPr>
            <a:r>
              <a:rPr lang="af-ZA" sz="2800" dirty="0">
                <a:latin typeface="Times New Roman" panose="02020603050405020304" pitchFamily="18" charset="0"/>
                <a:cs typeface="Times New Roman" panose="02020603050405020304" pitchFamily="18" charset="0"/>
              </a:rPr>
              <a:t>- Phát triển kĩ năng đọc hiểu lên mức cao </a:t>
            </a:r>
            <a:r>
              <a:rPr lang="af-ZA" sz="2800" dirty="0" smtClean="0">
                <a:latin typeface="Times New Roman" panose="02020603050405020304" pitchFamily="18" charset="0"/>
                <a:cs typeface="Times New Roman" panose="02020603050405020304" pitchFamily="18" charset="0"/>
              </a:rPr>
              <a:t>hơn.</a:t>
            </a:r>
            <a:endParaRPr lang="en-US" sz="2800" dirty="0">
              <a:latin typeface="Times New Roman" panose="02020603050405020304" pitchFamily="18" charset="0"/>
              <a:cs typeface="Times New Roman" panose="02020603050405020304" pitchFamily="18" charset="0"/>
            </a:endParaRPr>
          </a:p>
          <a:p>
            <a:pPr algn="just">
              <a:lnSpc>
                <a:spcPct val="120000"/>
              </a:lnSpc>
            </a:pPr>
            <a:r>
              <a:rPr lang="af-ZA" sz="2800" dirty="0">
                <a:latin typeface="Times New Roman" panose="02020603050405020304" pitchFamily="18" charset="0"/>
                <a:cs typeface="Times New Roman" panose="02020603050405020304" pitchFamily="18" charset="0"/>
              </a:rPr>
              <a:t>- Mở rộng vốn hiểu biết về tự nhiên, xã hội và con người để hình thành nhân cách </a:t>
            </a:r>
            <a:r>
              <a:rPr lang="af-ZA" sz="2800" dirty="0" smtClean="0">
                <a:latin typeface="Times New Roman" panose="02020603050405020304" pitchFamily="18" charset="0"/>
                <a:cs typeface="Times New Roman" panose="02020603050405020304" pitchFamily="18" charset="0"/>
              </a:rPr>
              <a:t> </a:t>
            </a:r>
            <a:r>
              <a:rPr lang="af-ZA" sz="2800" dirty="0">
                <a:latin typeface="Times New Roman" panose="02020603050405020304" pitchFamily="18" charset="0"/>
                <a:cs typeface="Times New Roman" panose="02020603050405020304" pitchFamily="18" charset="0"/>
              </a:rPr>
              <a:t>con người mới.</a:t>
            </a:r>
            <a:endParaRPr lang="en-US" sz="2800" dirty="0">
              <a:latin typeface="Times New Roman" panose="02020603050405020304" pitchFamily="18" charset="0"/>
              <a:cs typeface="Times New Roman" panose="02020603050405020304" pitchFamily="18" charset="0"/>
            </a:endParaRPr>
          </a:p>
          <a:p>
            <a:pPr algn="just">
              <a:lnSpc>
                <a:spcPct val="120000"/>
              </a:lnSpc>
            </a:pPr>
            <a:r>
              <a:rPr lang="af-ZA" sz="2800" dirty="0">
                <a:latin typeface="Times New Roman" panose="02020603050405020304" pitchFamily="18" charset="0"/>
                <a:cs typeface="Times New Roman" panose="02020603050405020304" pitchFamily="18" charset="0"/>
              </a:rPr>
              <a:t>- Giáo dục ham đọc sách, thói quen làm việc với văn bản. </a:t>
            </a:r>
            <a:endParaRPr lang="en-US" sz="2800" dirty="0">
              <a:latin typeface="Times New Roman" panose="02020603050405020304" pitchFamily="18" charset="0"/>
              <a:cs typeface="Times New Roman" panose="02020603050405020304" pitchFamily="18" charset="0"/>
            </a:endParaRPr>
          </a:p>
          <a:p>
            <a:pPr algn="just">
              <a:lnSpc>
                <a:spcPct val="120000"/>
              </a:lnSpc>
            </a:pPr>
            <a:r>
              <a:rPr lang="af-ZA" sz="2800" dirty="0">
                <a:latin typeface="Times New Roman" panose="02020603050405020304" pitchFamily="18" charset="0"/>
                <a:cs typeface="Times New Roman" panose="02020603050405020304" pitchFamily="18" charset="0"/>
              </a:rPr>
              <a:t>- Làm giàu kiến thức về ngôn ngữ, đời sống, văn học, tư duy sáng tạo, tư duy thẩm mĩ.</a:t>
            </a:r>
            <a:endParaRPr lang="en-US" sz="2800" dirty="0">
              <a:latin typeface="Times New Roman" panose="02020603050405020304" pitchFamily="18" charset="0"/>
              <a:cs typeface="Times New Roman" panose="02020603050405020304" pitchFamily="18" charset="0"/>
            </a:endParaRPr>
          </a:p>
          <a:p>
            <a:pPr algn="just">
              <a:lnSpc>
                <a:spcPct val="120000"/>
              </a:lnSpc>
            </a:pPr>
            <a:r>
              <a:rPr lang="af-ZA" sz="2800" dirty="0">
                <a:latin typeface="Times New Roman" panose="02020603050405020304" pitchFamily="18" charset="0"/>
                <a:cs typeface="Times New Roman" panose="02020603050405020304" pitchFamily="18" charset="0"/>
              </a:rPr>
              <a:t>- Phát triển năng lực hợp tác, năng lực giao tiếp.</a:t>
            </a:r>
            <a:endParaRPr lang="en-US" sz="2800" dirty="0">
              <a:latin typeface="Times New Roman" panose="02020603050405020304" pitchFamily="18" charset="0"/>
              <a:cs typeface="Times New Roman" panose="02020603050405020304" pitchFamily="18" charset="0"/>
            </a:endParaRPr>
          </a:p>
        </p:txBody>
      </p:sp>
      <p:sp>
        <p:nvSpPr>
          <p:cNvPr id="3" name="Left Arrow 2">
            <a:hlinkClick r:id="rId2" action="ppaction://hlinksldjump"/>
          </p:cNvPr>
          <p:cNvSpPr/>
          <p:nvPr/>
        </p:nvSpPr>
        <p:spPr bwMode="auto">
          <a:xfrm>
            <a:off x="10592972" y="5964702"/>
            <a:ext cx="1181686" cy="731520"/>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40857408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6027" y="219304"/>
            <a:ext cx="8845691" cy="548099"/>
          </a:xfrm>
          <a:prstGeom prst="rect">
            <a:avLst/>
          </a:prstGeom>
        </p:spPr>
        <p:txBody>
          <a:bodyPr wrap="none">
            <a:spAutoFit/>
          </a:bodyPr>
          <a:lstStyle/>
          <a:p>
            <a:pPr algn="just">
              <a:lnSpc>
                <a:spcPct val="115000"/>
              </a:lnSpc>
              <a:spcAft>
                <a:spcPts val="800"/>
              </a:spcAft>
            </a:pPr>
            <a:r>
              <a:rPr lang="en-US" sz="2800" b="1" dirty="0">
                <a:latin typeface="Times New Roman" panose="02020603050405020304" pitchFamily="18" charset="0"/>
                <a:ea typeface="Calibri" panose="020F0502020204030204" pitchFamily="34" charset="0"/>
                <a:cs typeface="Times New Roman" panose="02020603050405020304" pitchFamily="18" charset="0"/>
              </a:rPr>
              <a:t>2. </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Cơ</a:t>
            </a:r>
            <a:r>
              <a:rPr lang="en-US" sz="2800" b="1" dirty="0">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sở</a:t>
            </a:r>
            <a:r>
              <a:rPr lang="en-US" sz="2800" b="1" dirty="0">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lí</a:t>
            </a:r>
            <a:r>
              <a:rPr lang="en-US" sz="2800" b="1" dirty="0">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luận</a:t>
            </a:r>
            <a:r>
              <a:rPr lang="en-US" sz="2800" b="1" dirty="0">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và</a:t>
            </a:r>
            <a:r>
              <a:rPr lang="en-US" sz="2800" b="1" dirty="0">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cơ</a:t>
            </a:r>
            <a:r>
              <a:rPr lang="en-US" sz="2800" b="1" dirty="0">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sở</a:t>
            </a:r>
            <a:r>
              <a:rPr lang="en-US" sz="2800" b="1" dirty="0">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thực</a:t>
            </a:r>
            <a:r>
              <a:rPr lang="en-US" sz="2800" b="1" dirty="0">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tiễn</a:t>
            </a:r>
            <a:r>
              <a:rPr lang="en-US" sz="2800" b="1" dirty="0">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để</a:t>
            </a:r>
            <a:r>
              <a:rPr lang="en-US" sz="2800" b="1" dirty="0">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xây</a:t>
            </a:r>
            <a:r>
              <a:rPr lang="en-US" sz="2800" b="1" dirty="0">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dựng</a:t>
            </a:r>
            <a:r>
              <a:rPr lang="en-US" sz="2800" b="1" dirty="0">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biện</a:t>
            </a:r>
            <a:r>
              <a:rPr lang="en-US" sz="2800" b="1" dirty="0">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pháp</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Rectangle 2"/>
          <p:cNvSpPr/>
          <p:nvPr/>
        </p:nvSpPr>
        <p:spPr>
          <a:xfrm>
            <a:off x="900035" y="782843"/>
            <a:ext cx="2757486" cy="548099"/>
          </a:xfrm>
          <a:prstGeom prst="rect">
            <a:avLst/>
          </a:prstGeom>
        </p:spPr>
        <p:txBody>
          <a:bodyPr wrap="none">
            <a:spAutoFit/>
          </a:bodyPr>
          <a:lstStyle/>
          <a:p>
            <a:pPr algn="just">
              <a:lnSpc>
                <a:spcPct val="115000"/>
              </a:lnSpc>
              <a:spcAft>
                <a:spcPts val="800"/>
              </a:spcAft>
            </a:pPr>
            <a:r>
              <a:rPr lang="en-US" sz="2800" b="1" dirty="0">
                <a:latin typeface="Times New Roman" panose="02020603050405020304" pitchFamily="18" charset="0"/>
                <a:ea typeface="Calibri" panose="020F0502020204030204" pitchFamily="34" charset="0"/>
                <a:cs typeface="Times New Roman" panose="02020603050405020304" pitchFamily="18" charset="0"/>
              </a:rPr>
              <a:t>2.1. </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Cơ</a:t>
            </a:r>
            <a:r>
              <a:rPr lang="en-US" sz="2800" b="1" dirty="0">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sở</a:t>
            </a:r>
            <a:r>
              <a:rPr lang="en-US" sz="2800" b="1" dirty="0">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lí</a:t>
            </a:r>
            <a:r>
              <a:rPr lang="en-US" sz="2800" b="1" dirty="0">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luận</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Rectangle 3"/>
          <p:cNvSpPr/>
          <p:nvPr/>
        </p:nvSpPr>
        <p:spPr>
          <a:xfrm>
            <a:off x="674423" y="1330942"/>
            <a:ext cx="10719515" cy="4745915"/>
          </a:xfrm>
          <a:prstGeom prst="rect">
            <a:avLst/>
          </a:prstGeom>
        </p:spPr>
        <p:txBody>
          <a:bodyPr wrap="square">
            <a:spAutoFit/>
          </a:bodyPr>
          <a:lstStyle/>
          <a:p>
            <a:pPr algn="just">
              <a:lnSpc>
                <a:spcPct val="120000"/>
              </a:lnSpc>
            </a:pPr>
            <a:r>
              <a:rPr lang="en-US" sz="2800" dirty="0" smtClean="0">
                <a:latin typeface="Times New Roman" panose="02020603050405020304" pitchFamily="18" charset="0"/>
                <a:ea typeface="Calibri" panose="020F0502020204030204" pitchFamily="34" charset="0"/>
                <a:cs typeface="Times New Roman" panose="02020603050405020304" pitchFamily="18" charset="0"/>
              </a:rPr>
              <a:t>	</a:t>
            </a:r>
            <a:r>
              <a:rPr lang="af-ZA" sz="2800" dirty="0">
                <a:latin typeface="Times New Roman" panose="02020603050405020304" pitchFamily="18" charset="0"/>
                <a:cs typeface="Times New Roman" panose="02020603050405020304" pitchFamily="18" charset="0"/>
              </a:rPr>
              <a:t>Tập đọc là phân môn học sinh được rèn kĩ năng đọc từ lớp 1 đến lớp 5. Ở lứa tuổi học sinh lớp 5, các em rất năng động, ham học, ham tìm tòi khám phá kiến thức. Nội dung chương trình môn Tiếng Việt nói chung và phân môn Tập đọc nói riêng rất phong phú; kênh </a:t>
            </a:r>
            <a:r>
              <a:rPr lang="af-ZA" sz="2800">
                <a:latin typeface="Times New Roman" panose="02020603050405020304" pitchFamily="18" charset="0"/>
                <a:cs typeface="Times New Roman" panose="02020603050405020304" pitchFamily="18" charset="0"/>
              </a:rPr>
              <a:t>hình </a:t>
            </a:r>
            <a:r>
              <a:rPr lang="af-ZA" sz="2800" smtClean="0">
                <a:latin typeface="Times New Roman" panose="02020603050405020304" pitchFamily="18" charset="0"/>
                <a:cs typeface="Times New Roman" panose="02020603050405020304" pitchFamily="18" charset="0"/>
              </a:rPr>
              <a:t>sách </a:t>
            </a:r>
            <a:r>
              <a:rPr lang="af-ZA" sz="2800" dirty="0">
                <a:latin typeface="Times New Roman" panose="02020603050405020304" pitchFamily="18" charset="0"/>
                <a:cs typeface="Times New Roman" panose="02020603050405020304" pitchFamily="18" charset="0"/>
              </a:rPr>
              <a:t>giáo khoa được trình bày đẹp, phù hợp tâm sinh lí lứa tuổi các em.</a:t>
            </a:r>
            <a:endParaRPr lang="en-US" sz="2800" dirty="0">
              <a:latin typeface="Times New Roman" panose="02020603050405020304" pitchFamily="18" charset="0"/>
              <a:cs typeface="Times New Roman" panose="02020603050405020304" pitchFamily="18" charset="0"/>
            </a:endParaRPr>
          </a:p>
          <a:p>
            <a:pPr algn="just">
              <a:lnSpc>
                <a:spcPct val="120000"/>
              </a:lnSpc>
            </a:pPr>
            <a:r>
              <a:rPr lang="af-ZA" sz="2800" dirty="0" smtClean="0">
                <a:latin typeface="Times New Roman" panose="02020603050405020304" pitchFamily="18" charset="0"/>
                <a:cs typeface="Times New Roman" panose="02020603050405020304" pitchFamily="18" charset="0"/>
              </a:rPr>
              <a:t>            Học </a:t>
            </a:r>
            <a:r>
              <a:rPr lang="af-ZA" sz="2800" dirty="0">
                <a:latin typeface="Times New Roman" panose="02020603050405020304" pitchFamily="18" charset="0"/>
                <a:cs typeface="Times New Roman" panose="02020603050405020304" pitchFamily="18" charset="0"/>
              </a:rPr>
              <a:t>sinh đã được làm quen môi trường học tập, được trang bị một khối lượng kiến thức nhất định đặc biệt là kĩ năng giao tiếp, kĩ năng đọc đúng ở các lớp </a:t>
            </a:r>
            <a:r>
              <a:rPr lang="af-ZA" sz="2800" dirty="0" smtClean="0">
                <a:latin typeface="Times New Roman" panose="02020603050405020304" pitchFamily="18" charset="0"/>
                <a:cs typeface="Times New Roman" panose="02020603050405020304" pitchFamily="18" charset="0"/>
              </a:rPr>
              <a:t>dưới,... Đây </a:t>
            </a:r>
            <a:r>
              <a:rPr lang="af-ZA" sz="2800" dirty="0">
                <a:latin typeface="Times New Roman" panose="02020603050405020304" pitchFamily="18" charset="0"/>
                <a:cs typeface="Times New Roman" panose="02020603050405020304" pitchFamily="18" charset="0"/>
              </a:rPr>
              <a:t>là cơ sở giúp các em học tốt phân môn Tập đọc lớp 5.</a:t>
            </a:r>
            <a:endParaRPr lang="en-US" sz="2800" dirty="0">
              <a:latin typeface="Times New Roman" panose="02020603050405020304" pitchFamily="18" charset="0"/>
              <a:cs typeface="Times New Roman" panose="02020603050405020304" pitchFamily="18" charset="0"/>
            </a:endParaRPr>
          </a:p>
        </p:txBody>
      </p:sp>
      <p:sp>
        <p:nvSpPr>
          <p:cNvPr id="6" name="Right Arrow 5">
            <a:hlinkClick r:id="rId2" action="ppaction://hlinksldjump"/>
          </p:cNvPr>
          <p:cNvSpPr/>
          <p:nvPr/>
        </p:nvSpPr>
        <p:spPr>
          <a:xfrm rot="10800000">
            <a:off x="10766737" y="5863998"/>
            <a:ext cx="901521" cy="7686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09795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randombar(horizont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69245" y="119927"/>
            <a:ext cx="3062057" cy="548099"/>
          </a:xfrm>
          <a:prstGeom prst="rect">
            <a:avLst/>
          </a:prstGeom>
        </p:spPr>
        <p:txBody>
          <a:bodyPr wrap="none">
            <a:spAutoFit/>
          </a:bodyPr>
          <a:lstStyle/>
          <a:p>
            <a:pPr algn="just">
              <a:lnSpc>
                <a:spcPct val="115000"/>
              </a:lnSpc>
              <a:spcAft>
                <a:spcPts val="800"/>
              </a:spcAft>
            </a:pPr>
            <a:r>
              <a:rPr lang="en-US" sz="2800" b="1" dirty="0">
                <a:latin typeface="Times New Roman" panose="02020603050405020304" pitchFamily="18" charset="0"/>
                <a:ea typeface="Calibri" panose="020F0502020204030204" pitchFamily="34" charset="0"/>
                <a:cs typeface="Times New Roman" panose="02020603050405020304" pitchFamily="18" charset="0"/>
              </a:rPr>
              <a:t>2.2 </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Cơ</a:t>
            </a:r>
            <a:r>
              <a:rPr lang="en-US" sz="2800" b="1" dirty="0">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sở</a:t>
            </a:r>
            <a:r>
              <a:rPr lang="en-US" sz="2800" b="1" dirty="0">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thực</a:t>
            </a:r>
            <a:r>
              <a:rPr lang="en-US" sz="2800" b="1" dirty="0">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tiễn</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Rectangle 2"/>
          <p:cNvSpPr/>
          <p:nvPr/>
        </p:nvSpPr>
        <p:spPr>
          <a:xfrm>
            <a:off x="859745" y="668026"/>
            <a:ext cx="10665506" cy="5745675"/>
          </a:xfrm>
          <a:prstGeom prst="rect">
            <a:avLst/>
          </a:prstGeom>
        </p:spPr>
        <p:txBody>
          <a:bodyPr wrap="square">
            <a:spAutoFit/>
          </a:bodyPr>
          <a:lstStyle/>
          <a:p>
            <a:pPr algn="just">
              <a:lnSpc>
                <a:spcPct val="110000"/>
              </a:lnSpc>
            </a:pPr>
            <a:r>
              <a:rPr lang="fr-FR" sz="2800" dirty="0">
                <a:latin typeface="Times New Roman" panose="02020603050405020304" pitchFamily="18" charset="0"/>
                <a:cs typeface="Times New Roman" panose="02020603050405020304" pitchFamily="18" charset="0"/>
              </a:rPr>
              <a:t> </a:t>
            </a:r>
            <a:r>
              <a:rPr lang="fr-FR" sz="2800" dirty="0" smtClean="0">
                <a:latin typeface="Times New Roman" panose="02020603050405020304" pitchFamily="18" charset="0"/>
                <a:cs typeface="Times New Roman" panose="02020603050405020304" pitchFamily="18" charset="0"/>
              </a:rPr>
              <a:t>    </a:t>
            </a:r>
            <a:r>
              <a:rPr lang="vi-VN" sz="2800" dirty="0" smtClean="0">
                <a:latin typeface="Times New Roman" panose="02020603050405020304" pitchFamily="18" charset="0"/>
                <a:cs typeface="Times New Roman" panose="02020603050405020304" pitchFamily="18" charset="0"/>
              </a:rPr>
              <a:t>Năm </a:t>
            </a:r>
            <a:r>
              <a:rPr lang="vi-VN" sz="2800" dirty="0">
                <a:latin typeface="Times New Roman" panose="02020603050405020304" pitchFamily="18" charset="0"/>
                <a:cs typeface="Times New Roman" panose="02020603050405020304" pitchFamily="18" charset="0"/>
              </a:rPr>
              <a:t>học 2021-2022, Trường Tiểu học Chiến Thắng tổ chức dạy học 2 buổi trên ngày, cơ sở vật chất cơ bản đáp ứng điều kiện cho việc giảng dạy và học tập. </a:t>
            </a:r>
          </a:p>
          <a:p>
            <a:pPr algn="just" defTabSz="400050">
              <a:lnSpc>
                <a:spcPct val="110000"/>
              </a:lnSpc>
            </a:pPr>
            <a:r>
              <a:rPr lang="en-US" sz="2800" dirty="0" smtClean="0">
                <a:latin typeface="Times New Roman" panose="02020603050405020304" pitchFamily="18" charset="0"/>
                <a:cs typeface="Times New Roman" panose="02020603050405020304" pitchFamily="18" charset="0"/>
              </a:rPr>
              <a:t>	</a:t>
            </a:r>
            <a:r>
              <a:rPr lang="vi-VN" sz="2800" dirty="0" smtClean="0">
                <a:latin typeface="Times New Roman" panose="02020603050405020304" pitchFamily="18" charset="0"/>
                <a:cs typeface="Times New Roman" panose="02020603050405020304" pitchFamily="18" charset="0"/>
              </a:rPr>
              <a:t>Hệ </a:t>
            </a:r>
            <a:r>
              <a:rPr lang="vi-VN" sz="2800" dirty="0">
                <a:latin typeface="Times New Roman" panose="02020603050405020304" pitchFamily="18" charset="0"/>
                <a:cs typeface="Times New Roman" panose="02020603050405020304" pitchFamily="18" charset="0"/>
              </a:rPr>
              <a:t>thống văn bản của Bộ Giáo dục và Đào tạo đã tạo điều kiện cho giáo viên luôn chủ động đề xuất giảng dạy đảm bảo theo chuẩn kiến thức, kĩ năng. Giáo viên có thể vận dụng các phương pháp và hình thức tổ chức dạy học trên cơ sở của một số công </a:t>
            </a:r>
            <a:r>
              <a:rPr lang="vi-VN" sz="2800" dirty="0" smtClean="0">
                <a:latin typeface="Times New Roman" panose="02020603050405020304" pitchFamily="18" charset="0"/>
                <a:cs typeface="Times New Roman" panose="02020603050405020304" pitchFamily="18" charset="0"/>
              </a:rPr>
              <a:t>văn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quyết</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định</a:t>
            </a:r>
            <a:r>
              <a:rPr lang="en-US" sz="2800" dirty="0">
                <a:latin typeface="Times New Roman" panose="02020603050405020304" pitchFamily="18" charset="0"/>
                <a:cs typeface="Times New Roman" panose="02020603050405020304" pitchFamily="18" charset="0"/>
              </a:rPr>
              <a:t>.</a:t>
            </a:r>
            <a:endParaRPr lang="vi-VN" sz="2800" dirty="0">
              <a:latin typeface="Times New Roman" panose="02020603050405020304" pitchFamily="18" charset="0"/>
              <a:cs typeface="Times New Roman" panose="02020603050405020304" pitchFamily="18" charset="0"/>
            </a:endParaRPr>
          </a:p>
          <a:p>
            <a:pPr algn="just" defTabSz="457200">
              <a:lnSpc>
                <a:spcPct val="110000"/>
              </a:lnSpc>
            </a:pPr>
            <a:r>
              <a:rPr lang="pt-BR" sz="2800" dirty="0" smtClean="0">
                <a:latin typeface="Times New Roman" panose="02020603050405020304" pitchFamily="18" charset="0"/>
                <a:cs typeface="Times New Roman" panose="02020603050405020304" pitchFamily="18" charset="0"/>
              </a:rPr>
              <a:t>      Vào </a:t>
            </a:r>
            <a:r>
              <a:rPr lang="pt-BR" sz="2800" dirty="0">
                <a:latin typeface="Times New Roman" panose="02020603050405020304" pitchFamily="18" charset="0"/>
                <a:cs typeface="Times New Roman" panose="02020603050405020304" pitchFamily="18" charset="0"/>
              </a:rPr>
              <a:t>đầu năm, tôi đã kiểm tra kĩ năng đọc ở lớp 5B, lựa chọn một bài tập đọc cụ thể trong chương trình sách giáo khoa Tiếng Việt 5, gọi từng em đọc để phân loại học sinh. Trong số 33 học sinh ở lớp này thu được kết quả như sau:</a:t>
            </a:r>
            <a:endParaRPr lang="en-US" sz="2800" dirty="0">
              <a:latin typeface="Times New Roman" panose="02020603050405020304" pitchFamily="18" charset="0"/>
              <a:cs typeface="Times New Roman" panose="02020603050405020304" pitchFamily="18" charset="0"/>
            </a:endParaRPr>
          </a:p>
          <a:p>
            <a:pPr algn="just" defTabSz="457200">
              <a:lnSpc>
                <a:spcPct val="110000"/>
              </a:lnSpc>
            </a:pPr>
            <a:endParaRPr lang="vi-VN" sz="2800" dirty="0">
              <a:latin typeface="Times New Roman" panose="02020603050405020304" pitchFamily="18" charset="0"/>
              <a:cs typeface="Times New Roman" panose="02020603050405020304" pitchFamily="18" charset="0"/>
            </a:endParaRPr>
          </a:p>
        </p:txBody>
      </p:sp>
      <p:sp>
        <p:nvSpPr>
          <p:cNvPr id="5" name="Right Arrow 4">
            <a:hlinkClick r:id="rId2" action="ppaction://hlinksldjump"/>
          </p:cNvPr>
          <p:cNvSpPr/>
          <p:nvPr/>
        </p:nvSpPr>
        <p:spPr>
          <a:xfrm rot="10800000">
            <a:off x="10766737" y="5863998"/>
            <a:ext cx="901521" cy="7686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13418394"/>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Default Design">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cean">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1471</TotalTime>
  <Words>2477</Words>
  <Application>Microsoft Office PowerPoint</Application>
  <PresentationFormat>Widescreen</PresentationFormat>
  <Paragraphs>189</Paragraphs>
  <Slides>27</Slides>
  <Notes>0</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27</vt:i4>
      </vt:variant>
    </vt:vector>
  </HeadingPairs>
  <TitlesOfParts>
    <vt:vector size="36" baseType="lpstr">
      <vt:lpstr>.VnTime</vt:lpstr>
      <vt:lpstr>Arial</vt:lpstr>
      <vt:lpstr>Calibri</vt:lpstr>
      <vt:lpstr>Calibri Light</vt:lpstr>
      <vt:lpstr>Times New Roman</vt:lpstr>
      <vt:lpstr>TimesNewRomanPSMT</vt:lpstr>
      <vt:lpstr>Default Design</vt:lpstr>
      <vt:lpstr>3_Default Design</vt:lpstr>
      <vt:lpstr>Ocean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DELL</cp:lastModifiedBy>
  <cp:revision>208</cp:revision>
  <dcterms:created xsi:type="dcterms:W3CDTF">2021-12-13T03:24:31Z</dcterms:created>
  <dcterms:modified xsi:type="dcterms:W3CDTF">2022-03-23T10:20:37Z</dcterms:modified>
</cp:coreProperties>
</file>