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sldIdLst>
    <p:sldId id="257" r:id="rId3"/>
    <p:sldId id="283" r:id="rId4"/>
    <p:sldId id="289" r:id="rId5"/>
    <p:sldId id="288" r:id="rId6"/>
    <p:sldId id="284" r:id="rId7"/>
    <p:sldId id="285" r:id="rId8"/>
    <p:sldId id="267" r:id="rId9"/>
    <p:sldId id="296" r:id="rId10"/>
    <p:sldId id="268" r:id="rId11"/>
    <p:sldId id="297" r:id="rId12"/>
    <p:sldId id="270" r:id="rId13"/>
    <p:sldId id="286" r:id="rId14"/>
    <p:sldId id="272" r:id="rId15"/>
    <p:sldId id="275" r:id="rId16"/>
    <p:sldId id="298" r:id="rId17"/>
    <p:sldId id="276" r:id="rId18"/>
    <p:sldId id="300" r:id="rId19"/>
    <p:sldId id="301" r:id="rId20"/>
    <p:sldId id="302" r:id="rId21"/>
    <p:sldId id="303" r:id="rId22"/>
    <p:sldId id="304" r:id="rId23"/>
    <p:sldId id="292" r:id="rId24"/>
    <p:sldId id="293" r:id="rId25"/>
    <p:sldId id="294" r:id="rId26"/>
    <p:sldId id="307" r:id="rId27"/>
    <p:sldId id="306" r:id="rId28"/>
    <p:sldId id="290" r:id="rId29"/>
    <p:sldId id="291" r:id="rId30"/>
    <p:sldId id="30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6120A16-4652-4514-8E69-53CBBC5CFA3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6258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98B9CE8-6988-4520-AB5E-294D6336B3B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290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5A3628E-4541-4187-9975-58261E79FB4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8231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1961F2-DC12-44AF-B2A1-C8F249FC0E4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01142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29A1A4-C4D7-4DA6-B43D-E437B9C6C7B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3146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17E5C3-3952-4574-9BF9-C071BD3F4EBA}"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32649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422C2-2999-4B29-9FEF-5C14587025CB}"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59319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851F28-DB15-4F05-AD9F-B3921662B15A}"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344444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3511C0-3A21-4827-84ED-7C74703647FB}"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89143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CA4354D-4F3B-4366-B529-3DC6EE942A30}"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3284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9FA3E9-CAA5-48B8-AB0E-17783B2C302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93958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005E600-5180-4B14-ACC9-6AA5048825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3641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D4FB79-0206-45E5-9541-F7B7BE35B1A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3881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C287DD-EF2C-4412-870D-FD4E2750426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501622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9CA3C1-1C90-4674-B08E-172F29740C1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297732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32874E3-2D72-4E59-9831-2155360C5B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3675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0AAD7D5-6F3D-4C00-BE61-3376E2A35C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9916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7918525-E06F-4549-9FEE-19191ABAA0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0323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6DD5E1F-F78A-4511-93B8-F5A955E8438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4408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1EA213A-11A8-41A3-A7F7-6E3A5F4A54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50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8FB58EE-AC8A-4889-AEB8-FDFF24708C1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7724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7676626-1519-4DCC-A9FA-3B2FFD8F9DD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0913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709F23D4-E1B9-477C-AE40-89140082DB95}"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783259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AC4415F8-91D5-4AC3-A1A2-C50CCF0FB5DF}" type="slidenum">
              <a:rPr lang="en-US" altLang="en-US" smtClean="0">
                <a:solidFill>
                  <a:prstClr val="black">
                    <a:tint val="75000"/>
                  </a:prstClr>
                </a:solidFill>
                <a:latin typeface="Arial" panose="020B0604020202020204" pitchFamily="34" charset="0"/>
              </a:rPr>
              <a:pPr fontAlgn="base">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8486935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7.xml"/><Relationship Id="rId5" Type="http://schemas.openxmlformats.org/officeDocument/2006/relationships/slide" Target="slide27.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17.xml"/><Relationship Id="rId2" Type="http://schemas.openxmlformats.org/officeDocument/2006/relationships/slide" Target="slide6.xml"/><Relationship Id="rId1" Type="http://schemas.openxmlformats.org/officeDocument/2006/relationships/slideLayout" Target="../slideLayouts/slideLayout7.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02020" y="222942"/>
            <a:ext cx="11891242" cy="3416320"/>
          </a:xfrm>
          <a:prstGeom prst="rect">
            <a:avLst/>
          </a:prstGeom>
        </p:spPr>
        <p:txBody>
          <a:bodyPr wrap="square">
            <a:spAutoFit/>
          </a:bodyPr>
          <a:lstStyle/>
          <a:p>
            <a:pPr algn="ctr"/>
            <a:r>
              <a:rPr lang="en-US" altLang="en-US" sz="3600" b="1" dirty="0">
                <a:solidFill>
                  <a:srgbClr val="0000CC"/>
                </a:solidFill>
                <a:latin typeface="Times New Roman" panose="02020603050405020304" pitchFamily="18" charset="0"/>
              </a:rPr>
              <a:t>CHÀO MỪNG BAN GIÁM KHẢO, QUÝ THẦY CÔ </a:t>
            </a:r>
            <a:br>
              <a:rPr lang="en-US" altLang="en-US" sz="3600" b="1" dirty="0">
                <a:solidFill>
                  <a:srgbClr val="0000CC"/>
                </a:solidFill>
                <a:latin typeface="Times New Roman" panose="02020603050405020304" pitchFamily="18" charset="0"/>
              </a:rPr>
            </a:br>
            <a:r>
              <a:rPr lang="en-US" altLang="en-US" sz="3600" b="1" dirty="0">
                <a:solidFill>
                  <a:srgbClr val="0000CC"/>
                </a:solidFill>
                <a:latin typeface="Times New Roman" panose="02020603050405020304" pitchFamily="18" charset="0"/>
              </a:rPr>
              <a:t>VỀ DỰ HỘI THI GIÁO VIÊN DẠY GIỎI.</a:t>
            </a:r>
            <a:br>
              <a:rPr lang="en-US" altLang="en-US" sz="3600" b="1" dirty="0">
                <a:solidFill>
                  <a:srgbClr val="0000CC"/>
                </a:solidFill>
                <a:latin typeface="Times New Roman" panose="02020603050405020304" pitchFamily="18" charset="0"/>
              </a:rPr>
            </a:br>
            <a:r>
              <a:rPr lang="en-US" altLang="en-US" sz="3600" b="1" dirty="0">
                <a:solidFill>
                  <a:srgbClr val="CC0000"/>
                </a:solidFill>
              </a:rPr>
              <a:t/>
            </a:r>
            <a:br>
              <a:rPr lang="en-US" altLang="en-US" sz="3600" b="1" dirty="0">
                <a:solidFill>
                  <a:srgbClr val="CC0000"/>
                </a:solidFill>
              </a:rPr>
            </a:br>
            <a:r>
              <a:rPr lang="en-US" altLang="en-US" sz="3600" b="1" dirty="0">
                <a:solidFill>
                  <a:srgbClr val="CC0000"/>
                </a:solidFill>
              </a:rPr>
              <a:t/>
            </a:r>
            <a:br>
              <a:rPr lang="en-US" altLang="en-US" sz="3600" b="1" dirty="0">
                <a:solidFill>
                  <a:srgbClr val="CC0000"/>
                </a:solidFill>
              </a:rPr>
            </a:br>
            <a:r>
              <a:rPr lang="en-US" altLang="en-US" sz="3600" b="1" dirty="0">
                <a:solidFill>
                  <a:srgbClr val="CC0000"/>
                </a:solidFill>
              </a:rPr>
              <a:t/>
            </a:r>
            <a:br>
              <a:rPr lang="en-US" altLang="en-US" sz="3600" b="1" dirty="0">
                <a:solidFill>
                  <a:srgbClr val="CC0000"/>
                </a:solidFill>
              </a:rPr>
            </a:br>
            <a:endParaRPr lang="en-US" sz="3600" dirty="0"/>
          </a:p>
        </p:txBody>
      </p:sp>
      <p:sp>
        <p:nvSpPr>
          <p:cNvPr id="6" name="WordArt 10"/>
          <p:cNvSpPr>
            <a:spLocks noChangeArrowheads="1" noChangeShapeType="1" noTextEdit="1"/>
          </p:cNvSpPr>
          <p:nvPr/>
        </p:nvSpPr>
        <p:spPr bwMode="auto">
          <a:xfrm>
            <a:off x="2419351" y="2006601"/>
            <a:ext cx="7302500" cy="46567"/>
          </a:xfrm>
          <a:prstGeom prst="rect">
            <a:avLst/>
          </a:prstGeom>
        </p:spPr>
        <p:txBody>
          <a:bodyPr spcFirstLastPara="1" wrap="none" fromWordArt="1">
            <a:prstTxWarp prst="textArchUp">
              <a:avLst>
                <a:gd name="adj" fmla="val 10800000"/>
              </a:avLst>
            </a:prstTxWarp>
          </a:bodyPr>
          <a:lstStyle/>
          <a:p>
            <a:pPr algn="ctr"/>
            <a:r>
              <a:rPr lang="en-US" sz="667" b="1" kern="10" dirty="0">
                <a:ln w="9525">
                  <a:solidFill>
                    <a:srgbClr val="000000"/>
                  </a:solidFill>
                  <a:round/>
                  <a:headEnd/>
                  <a:tailEnd/>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PHẦN THUYẾT TRÌNH</a:t>
            </a:r>
          </a:p>
        </p:txBody>
      </p:sp>
      <p:sp>
        <p:nvSpPr>
          <p:cNvPr id="3" name="Rectangle 2"/>
          <p:cNvSpPr/>
          <p:nvPr/>
        </p:nvSpPr>
        <p:spPr>
          <a:xfrm>
            <a:off x="98738" y="2485100"/>
            <a:ext cx="11552349" cy="2308324"/>
          </a:xfrm>
          <a:prstGeom prst="rect">
            <a:avLst/>
          </a:prstGeom>
        </p:spPr>
        <p:txBody>
          <a:bodyPr wrap="square">
            <a:spAutoFit/>
          </a:bodyPr>
          <a:lstStyle/>
          <a:p>
            <a:pPr algn="ctr"/>
            <a:r>
              <a:rPr lang="en-US" altLang="en-US" sz="3600" b="1" dirty="0">
                <a:solidFill>
                  <a:srgbClr val="0000FF"/>
                </a:solidFill>
                <a:latin typeface="Times New Roman" panose="02020603050405020304" pitchFamily="18" charset="0"/>
              </a:rPr>
              <a:t>BÁO CÁO BIỆN PHÁP NÂNG CAO </a:t>
            </a:r>
            <a:br>
              <a:rPr lang="en-US" altLang="en-US" sz="3600" b="1" dirty="0">
                <a:solidFill>
                  <a:srgbClr val="0000FF"/>
                </a:solidFill>
                <a:latin typeface="Times New Roman" panose="02020603050405020304" pitchFamily="18" charset="0"/>
              </a:rPr>
            </a:br>
            <a:r>
              <a:rPr lang="en-US" altLang="en-US" sz="3600" b="1" dirty="0">
                <a:solidFill>
                  <a:srgbClr val="0000FF"/>
                </a:solidFill>
                <a:latin typeface="Times New Roman" panose="02020603050405020304" pitchFamily="18" charset="0"/>
              </a:rPr>
              <a:t>CHẤT LƯỢNG GIÁO DỤC:</a:t>
            </a:r>
            <a:br>
              <a:rPr lang="en-US" altLang="en-US" sz="3600" b="1" dirty="0">
                <a:solidFill>
                  <a:srgbClr val="0000FF"/>
                </a:solidFill>
                <a:latin typeface="Times New Roman" panose="02020603050405020304" pitchFamily="18" charset="0"/>
              </a:rPr>
            </a:br>
            <a:r>
              <a:rPr lang="en-US" altLang="en-US" sz="3600" b="1" dirty="0">
                <a:solidFill>
                  <a:srgbClr val="0000FF"/>
                </a:solidFill>
                <a:latin typeface="Times New Roman" panose="02020603050405020304" pitchFamily="18" charset="0"/>
              </a:rPr>
              <a:t>“SỬ DỤNG LINH HOẠT, HIỆU QUẢ MỘT SỐ</a:t>
            </a:r>
          </a:p>
          <a:p>
            <a:pPr algn="ctr"/>
            <a:r>
              <a:rPr lang="en-US" altLang="en-US" sz="3600" b="1" dirty="0">
                <a:solidFill>
                  <a:srgbClr val="0000FF"/>
                </a:solidFill>
                <a:latin typeface="Times New Roman" panose="02020603050405020304" pitchFamily="18" charset="0"/>
              </a:rPr>
              <a:t>TRÒ CHƠI TRONG MÔN TIẾNG VIỆT 4”.</a:t>
            </a:r>
            <a:endParaRPr lang="en-US" sz="3600" dirty="0">
              <a:solidFill>
                <a:srgbClr val="0000FF"/>
              </a:solidFill>
            </a:endParaRPr>
          </a:p>
        </p:txBody>
      </p:sp>
      <p:sp>
        <p:nvSpPr>
          <p:cNvPr id="9" name="Rectangle 5"/>
          <p:cNvSpPr>
            <a:spLocks noChangeArrowheads="1"/>
          </p:cNvSpPr>
          <p:nvPr/>
        </p:nvSpPr>
        <p:spPr bwMode="auto">
          <a:xfrm>
            <a:off x="1795887" y="5184364"/>
            <a:ext cx="9042400" cy="143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lnSpc>
                <a:spcPct val="90000"/>
              </a:lnSpc>
              <a:spcBef>
                <a:spcPts val="2400"/>
              </a:spcBef>
            </a:pPr>
            <a:r>
              <a:rPr lang="en-US" altLang="en-US" sz="3733" b="1" i="1" dirty="0" err="1">
                <a:latin typeface="Times New Roman" panose="02020603050405020304" pitchFamily="18" charset="0"/>
              </a:rPr>
              <a:t>Người</a:t>
            </a:r>
            <a:r>
              <a:rPr lang="en-US" altLang="en-US" sz="3733" b="1" i="1" dirty="0">
                <a:latin typeface="Times New Roman" panose="02020603050405020304" pitchFamily="18" charset="0"/>
              </a:rPr>
              <a:t> </a:t>
            </a:r>
            <a:r>
              <a:rPr lang="en-US" altLang="en-US" sz="3733" b="1" i="1" dirty="0" err="1">
                <a:latin typeface="Times New Roman" panose="02020603050405020304" pitchFamily="18" charset="0"/>
              </a:rPr>
              <a:t>thực</a:t>
            </a:r>
            <a:r>
              <a:rPr lang="en-US" altLang="en-US" sz="3733" b="1" i="1" dirty="0">
                <a:latin typeface="Times New Roman" panose="02020603050405020304" pitchFamily="18" charset="0"/>
              </a:rPr>
              <a:t> </a:t>
            </a:r>
            <a:r>
              <a:rPr lang="en-US" altLang="en-US" sz="3733" b="1" i="1" dirty="0" err="1">
                <a:latin typeface="Times New Roman" panose="02020603050405020304" pitchFamily="18" charset="0"/>
              </a:rPr>
              <a:t>hiện</a:t>
            </a:r>
            <a:r>
              <a:rPr lang="en-US" altLang="en-US" sz="3733" b="1" i="1" dirty="0">
                <a:latin typeface="Times New Roman" panose="02020603050405020304" pitchFamily="18" charset="0"/>
              </a:rPr>
              <a:t>: Lê </a:t>
            </a:r>
            <a:r>
              <a:rPr lang="en-US" altLang="en-US" sz="3733" b="1" i="1" dirty="0" err="1">
                <a:latin typeface="Times New Roman" panose="02020603050405020304" pitchFamily="18" charset="0"/>
              </a:rPr>
              <a:t>Thuỳ</a:t>
            </a:r>
            <a:r>
              <a:rPr lang="en-US" altLang="en-US" sz="3733" b="1" i="1" dirty="0">
                <a:latin typeface="Times New Roman" panose="02020603050405020304" pitchFamily="18" charset="0"/>
              </a:rPr>
              <a:t> Dung</a:t>
            </a:r>
          </a:p>
          <a:p>
            <a:pPr algn="ctr">
              <a:lnSpc>
                <a:spcPct val="90000"/>
              </a:lnSpc>
              <a:spcBef>
                <a:spcPts val="2400"/>
              </a:spcBef>
            </a:pPr>
            <a:r>
              <a:rPr lang="en-US" altLang="en-US" sz="3733" b="1" i="1" dirty="0" err="1">
                <a:latin typeface="Times New Roman" panose="02020603050405020304" pitchFamily="18" charset="0"/>
              </a:rPr>
              <a:t>Trường</a:t>
            </a:r>
            <a:r>
              <a:rPr lang="en-US" altLang="en-US" sz="3733" b="1" i="1" dirty="0">
                <a:latin typeface="Times New Roman" panose="02020603050405020304" pitchFamily="18" charset="0"/>
              </a:rPr>
              <a:t> </a:t>
            </a:r>
            <a:r>
              <a:rPr lang="en-US" altLang="en-US" sz="3733" b="1" i="1" dirty="0" err="1">
                <a:latin typeface="Times New Roman" panose="02020603050405020304" pitchFamily="18" charset="0"/>
              </a:rPr>
              <a:t>Tiểu</a:t>
            </a:r>
            <a:r>
              <a:rPr lang="en-US" altLang="en-US" sz="3733" b="1" i="1" dirty="0">
                <a:latin typeface="Times New Roman" panose="02020603050405020304" pitchFamily="18" charset="0"/>
              </a:rPr>
              <a:t> </a:t>
            </a:r>
            <a:r>
              <a:rPr lang="en-US" altLang="en-US" sz="3733" b="1" i="1" dirty="0" err="1">
                <a:latin typeface="Times New Roman" panose="02020603050405020304" pitchFamily="18" charset="0"/>
              </a:rPr>
              <a:t>học</a:t>
            </a:r>
            <a:r>
              <a:rPr lang="en-US" altLang="en-US" sz="3733" b="1" i="1" dirty="0">
                <a:latin typeface="Times New Roman" panose="02020603050405020304" pitchFamily="18" charset="0"/>
              </a:rPr>
              <a:t> </a:t>
            </a:r>
            <a:r>
              <a:rPr lang="en-US" altLang="en-US" sz="3733" b="1" i="1" dirty="0" err="1">
                <a:latin typeface="Times New Roman" panose="02020603050405020304" pitchFamily="18" charset="0"/>
              </a:rPr>
              <a:t>Chiến</a:t>
            </a:r>
            <a:r>
              <a:rPr lang="en-US" altLang="en-US" sz="3733" b="1" i="1" dirty="0">
                <a:latin typeface="Times New Roman" panose="02020603050405020304" pitchFamily="18" charset="0"/>
              </a:rPr>
              <a:t> </a:t>
            </a:r>
            <a:r>
              <a:rPr lang="en-US" altLang="en-US" sz="3733" b="1" i="1" dirty="0" err="1">
                <a:latin typeface="Times New Roman" panose="02020603050405020304" pitchFamily="18" charset="0"/>
              </a:rPr>
              <a:t>Thắng</a:t>
            </a:r>
            <a:endParaRPr lang="en-US" altLang="en-US" sz="3733" b="1" i="1" dirty="0">
              <a:latin typeface="Times New Roman" panose="02020603050405020304" pitchFamily="18" charset="0"/>
            </a:endParaRPr>
          </a:p>
        </p:txBody>
      </p:sp>
    </p:spTree>
    <p:extLst>
      <p:ext uri="{BB962C8B-B14F-4D97-AF65-F5344CB8AC3E}">
        <p14:creationId xmlns:p14="http://schemas.microsoft.com/office/powerpoint/2010/main" val="3679604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79A711C-D610-4E8D-9862-524C569F356D}"/>
              </a:ext>
            </a:extLst>
          </p:cNvPr>
          <p:cNvSpPr txBox="1"/>
          <p:nvPr/>
        </p:nvSpPr>
        <p:spPr>
          <a:xfrm>
            <a:off x="199114" y="575885"/>
            <a:ext cx="11793771" cy="4611968"/>
          </a:xfrm>
          <a:prstGeom prst="rect">
            <a:avLst/>
          </a:prstGeom>
          <a:noFill/>
        </p:spPr>
        <p:txBody>
          <a:bodyPr wrap="square">
            <a:spAutoFit/>
          </a:bodyPr>
          <a:lstStyle/>
          <a:p>
            <a:pPr indent="457200" algn="just">
              <a:lnSpc>
                <a:spcPct val="130000"/>
              </a:lnSpc>
              <a:spcAft>
                <a:spcPts val="800"/>
              </a:spcAft>
            </a:pPr>
            <a:r>
              <a:rPr lang="en-US"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30000"/>
              </a:lnSpc>
              <a:spcAft>
                <a:spcPts val="800"/>
              </a:spcAft>
            </a:pP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dạy</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điệu</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trầm</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800"/>
              </a:spcAft>
              <a:tabLst>
                <a:tab pos="180340" algn="l"/>
                <a:tab pos="450215" algn="l"/>
                <a:tab pos="630555" algn="l"/>
                <a:tab pos="900430" algn="l"/>
                <a:tab pos="990600" algn="l"/>
                <a:tab pos="1350645" algn="l"/>
                <a:tab pos="1620520" algn="l"/>
              </a:tabLs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huy</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tiềm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khá</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giỏi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Do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chậm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0000"/>
              </a:lnSpc>
              <a:spcAft>
                <a:spcPts val="800"/>
              </a:spcAft>
              <a:tabLst>
                <a:tab pos="180340" algn="l"/>
                <a:tab pos="450215" algn="l"/>
                <a:tab pos="630555" algn="l"/>
                <a:tab pos="900430" algn="l"/>
                <a:tab pos="990600" algn="l"/>
                <a:tab pos="1350645" algn="l"/>
                <a:tab pos="1620520" algn="l"/>
              </a:tabLs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nhút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nhát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hạn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chế</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0000"/>
              </a:lnSpc>
              <a:spcAft>
                <a:spcPts val="800"/>
              </a:spcAft>
              <a:tabLst>
                <a:tab pos="180340" algn="l"/>
                <a:tab pos="450215" algn="l"/>
                <a:tab pos="630555" algn="l"/>
                <a:tab pos="900430" algn="l"/>
                <a:tab pos="990600" algn="l"/>
                <a:tab pos="1350645" algn="l"/>
                <a:tab pos="1620520" algn="l"/>
              </a:tabLs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74383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xmlns="" id="{0EBF8619-C4F6-402B-8281-628F13E391C4}"/>
              </a:ext>
            </a:extLst>
          </p:cNvPr>
          <p:cNvGraphicFramePr>
            <a:graphicFrameLocks noGrp="1"/>
          </p:cNvGraphicFramePr>
          <p:nvPr>
            <p:extLst>
              <p:ext uri="{D42A27DB-BD31-4B8C-83A1-F6EECF244321}">
                <p14:modId xmlns:p14="http://schemas.microsoft.com/office/powerpoint/2010/main" val="4235616633"/>
              </p:ext>
            </p:extLst>
          </p:nvPr>
        </p:nvGraphicFramePr>
        <p:xfrm>
          <a:off x="607596" y="1773142"/>
          <a:ext cx="10833373" cy="2594085"/>
        </p:xfrm>
        <a:graphic>
          <a:graphicData uri="http://schemas.openxmlformats.org/drawingml/2006/table">
            <a:tbl>
              <a:tblPr firstRow="1" firstCol="1" bandRow="1">
                <a:tableStyleId>{5C22544A-7EE6-4342-B048-85BDC9FD1C3A}</a:tableStyleId>
              </a:tblPr>
              <a:tblGrid>
                <a:gridCol w="1771761">
                  <a:extLst>
                    <a:ext uri="{9D8B030D-6E8A-4147-A177-3AD203B41FA5}">
                      <a16:colId xmlns:a16="http://schemas.microsoft.com/office/drawing/2014/main" xmlns="" val="20000"/>
                    </a:ext>
                  </a:extLst>
                </a:gridCol>
                <a:gridCol w="1452730">
                  <a:extLst>
                    <a:ext uri="{9D8B030D-6E8A-4147-A177-3AD203B41FA5}">
                      <a16:colId xmlns:a16="http://schemas.microsoft.com/office/drawing/2014/main" xmlns="" val="20001"/>
                    </a:ext>
                  </a:extLst>
                </a:gridCol>
                <a:gridCol w="1521093">
                  <a:extLst>
                    <a:ext uri="{9D8B030D-6E8A-4147-A177-3AD203B41FA5}">
                      <a16:colId xmlns:a16="http://schemas.microsoft.com/office/drawing/2014/main" xmlns="" val="20002"/>
                    </a:ext>
                  </a:extLst>
                </a:gridCol>
                <a:gridCol w="1521093">
                  <a:extLst>
                    <a:ext uri="{9D8B030D-6E8A-4147-A177-3AD203B41FA5}">
                      <a16:colId xmlns:a16="http://schemas.microsoft.com/office/drawing/2014/main" xmlns="" val="20003"/>
                    </a:ext>
                  </a:extLst>
                </a:gridCol>
                <a:gridCol w="1522232">
                  <a:extLst>
                    <a:ext uri="{9D8B030D-6E8A-4147-A177-3AD203B41FA5}">
                      <a16:colId xmlns:a16="http://schemas.microsoft.com/office/drawing/2014/main" xmlns="" val="20004"/>
                    </a:ext>
                  </a:extLst>
                </a:gridCol>
                <a:gridCol w="1522232">
                  <a:extLst>
                    <a:ext uri="{9D8B030D-6E8A-4147-A177-3AD203B41FA5}">
                      <a16:colId xmlns:a16="http://schemas.microsoft.com/office/drawing/2014/main" xmlns="" val="20005"/>
                    </a:ext>
                  </a:extLst>
                </a:gridCol>
                <a:gridCol w="1522232">
                  <a:extLst>
                    <a:ext uri="{9D8B030D-6E8A-4147-A177-3AD203B41FA5}">
                      <a16:colId xmlns:a16="http://schemas.microsoft.com/office/drawing/2014/main" xmlns="" val="20006"/>
                    </a:ext>
                  </a:extLst>
                </a:gridCol>
              </a:tblGrid>
              <a:tr h="643163">
                <a:tc rowSpan="2">
                  <a:txBody>
                    <a:bodyPr/>
                    <a:lstStyle/>
                    <a:p>
                      <a:pPr algn="ctr">
                        <a:lnSpc>
                          <a:spcPct val="150000"/>
                        </a:lnSpc>
                        <a:spcBef>
                          <a:spcPts val="500"/>
                        </a:spcBef>
                        <a:spcAft>
                          <a:spcPts val="0"/>
                        </a:spcAft>
                      </a:pPr>
                      <a:endParaRPr lang="en-US" sz="2800">
                        <a:solidFill>
                          <a:srgbClr val="FF0000"/>
                        </a:solidFill>
                        <a:effectLst/>
                        <a:latin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gridSpan="2">
                  <a:txBody>
                    <a:bodyPr/>
                    <a:lstStyle/>
                    <a:p>
                      <a:pPr algn="ctr">
                        <a:lnSpc>
                          <a:spcPct val="150000"/>
                        </a:lnSpc>
                        <a:spcBef>
                          <a:spcPts val="500"/>
                        </a:spcBef>
                        <a:spcAft>
                          <a:spcPts val="0"/>
                        </a:spcAft>
                      </a:pPr>
                      <a:r>
                        <a:rPr lang="en-US" sz="2800">
                          <a:solidFill>
                            <a:srgbClr val="FF0000"/>
                          </a:solidFill>
                          <a:effectLst/>
                          <a:latin typeface="Times New Roman" panose="02020603050405020304" pitchFamily="18" charset="0"/>
                          <a:cs typeface="Times New Roman" panose="02020603050405020304" pitchFamily="18" charset="0"/>
                        </a:rPr>
                        <a:t>HTT</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hMerge="1">
                  <a:txBody>
                    <a:bodyPr/>
                    <a:lstStyle/>
                    <a:p>
                      <a:endParaRPr lang="en-US"/>
                    </a:p>
                  </a:txBody>
                  <a:tcPr/>
                </a:tc>
                <a:tc gridSpan="2">
                  <a:txBody>
                    <a:bodyPr/>
                    <a:lstStyle/>
                    <a:p>
                      <a:pPr algn="ctr">
                        <a:lnSpc>
                          <a:spcPct val="150000"/>
                        </a:lnSpc>
                        <a:spcBef>
                          <a:spcPts val="500"/>
                        </a:spcBef>
                        <a:spcAft>
                          <a:spcPts val="0"/>
                        </a:spcAft>
                      </a:pPr>
                      <a:r>
                        <a:rPr lang="en-US" sz="2800">
                          <a:solidFill>
                            <a:srgbClr val="FF0000"/>
                          </a:solidFill>
                          <a:effectLst/>
                          <a:latin typeface="Times New Roman" panose="02020603050405020304" pitchFamily="18" charset="0"/>
                          <a:cs typeface="Times New Roman" panose="02020603050405020304" pitchFamily="18" charset="0"/>
                        </a:rPr>
                        <a:t>HT</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hMerge="1">
                  <a:txBody>
                    <a:bodyPr/>
                    <a:lstStyle/>
                    <a:p>
                      <a:endParaRPr lang="en-US"/>
                    </a:p>
                  </a:txBody>
                  <a:tcPr/>
                </a:tc>
                <a:tc gridSpan="2">
                  <a:txBody>
                    <a:bodyPr/>
                    <a:lstStyle/>
                    <a:p>
                      <a:pPr algn="ctr">
                        <a:lnSpc>
                          <a:spcPct val="150000"/>
                        </a:lnSpc>
                        <a:spcBef>
                          <a:spcPts val="500"/>
                        </a:spcBef>
                        <a:spcAft>
                          <a:spcPts val="0"/>
                        </a:spcAft>
                      </a:pPr>
                      <a:r>
                        <a:rPr lang="en-US" sz="2800">
                          <a:solidFill>
                            <a:srgbClr val="FF0000"/>
                          </a:solidFill>
                          <a:effectLst/>
                          <a:latin typeface="Times New Roman" panose="02020603050405020304" pitchFamily="18" charset="0"/>
                          <a:cs typeface="Times New Roman" panose="02020603050405020304" pitchFamily="18" charset="0"/>
                        </a:rPr>
                        <a:t>CHT</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xmlns="" val="10000"/>
                  </a:ext>
                </a:extLst>
              </a:tr>
              <a:tr h="1307759">
                <a:tc vMerge="1">
                  <a:txBody>
                    <a:bodyPr/>
                    <a:lstStyle/>
                    <a:p>
                      <a:endParaRPr lang="en-US"/>
                    </a:p>
                  </a:txBody>
                  <a:tcPr/>
                </a:tc>
                <a:tc>
                  <a:txBody>
                    <a:bodyPr/>
                    <a:lstStyle/>
                    <a:p>
                      <a:pPr algn="just">
                        <a:lnSpc>
                          <a:spcPct val="150000"/>
                        </a:lnSpc>
                        <a:spcBef>
                          <a:spcPts val="500"/>
                        </a:spcBef>
                        <a:spcAft>
                          <a:spcPts val="0"/>
                        </a:spcAft>
                      </a:pPr>
                      <a:r>
                        <a:rPr lang="en-US" sz="2800" dirty="0" err="1">
                          <a:solidFill>
                            <a:srgbClr val="FF0000"/>
                          </a:solidFill>
                          <a:effectLst/>
                          <a:latin typeface="Times New Roman" panose="02020603050405020304" pitchFamily="18" charset="0"/>
                          <a:cs typeface="Times New Roman" panose="02020603050405020304" pitchFamily="18" charset="0"/>
                        </a:rPr>
                        <a:t>Số</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lượng</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gn="just">
                        <a:lnSpc>
                          <a:spcPct val="150000"/>
                        </a:lnSpc>
                        <a:spcBef>
                          <a:spcPts val="500"/>
                        </a:spcBef>
                        <a:spcAft>
                          <a:spcPts val="0"/>
                        </a:spcAft>
                      </a:pPr>
                      <a:r>
                        <a:rPr lang="en-US" sz="2800" dirty="0" err="1">
                          <a:solidFill>
                            <a:srgbClr val="FF0000"/>
                          </a:solidFill>
                          <a:effectLst/>
                          <a:latin typeface="Times New Roman" panose="02020603050405020304" pitchFamily="18" charset="0"/>
                          <a:cs typeface="Times New Roman" panose="02020603050405020304" pitchFamily="18" charset="0"/>
                        </a:rPr>
                        <a:t>Tỉ</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lệ</a:t>
                      </a:r>
                      <a:r>
                        <a:rPr lang="en-US" sz="2800" dirty="0">
                          <a:solidFill>
                            <a:srgbClr val="FF0000"/>
                          </a:solidFill>
                          <a:effectLst/>
                          <a:latin typeface="Times New Roman" panose="02020603050405020304" pitchFamily="18"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gn="just">
                        <a:lnSpc>
                          <a:spcPct val="150000"/>
                        </a:lnSpc>
                        <a:spcBef>
                          <a:spcPts val="500"/>
                        </a:spcBef>
                        <a:spcAft>
                          <a:spcPts val="0"/>
                        </a:spcAft>
                      </a:pPr>
                      <a:r>
                        <a:rPr lang="en-US" sz="2800" dirty="0" err="1">
                          <a:solidFill>
                            <a:srgbClr val="FF0000"/>
                          </a:solidFill>
                          <a:effectLst/>
                          <a:latin typeface="Times New Roman" panose="02020603050405020304" pitchFamily="18" charset="0"/>
                          <a:cs typeface="Times New Roman" panose="02020603050405020304" pitchFamily="18" charset="0"/>
                        </a:rPr>
                        <a:t>Số</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lượng</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gn="just">
                        <a:lnSpc>
                          <a:spcPct val="150000"/>
                        </a:lnSpc>
                        <a:spcBef>
                          <a:spcPts val="500"/>
                        </a:spcBef>
                        <a:spcAft>
                          <a:spcPts val="0"/>
                        </a:spcAft>
                      </a:pPr>
                      <a:r>
                        <a:rPr lang="en-US" sz="2800" dirty="0" err="1">
                          <a:solidFill>
                            <a:srgbClr val="FF0000"/>
                          </a:solidFill>
                          <a:effectLst/>
                          <a:latin typeface="Times New Roman" panose="02020603050405020304" pitchFamily="18" charset="0"/>
                          <a:cs typeface="Times New Roman" panose="02020603050405020304" pitchFamily="18" charset="0"/>
                        </a:rPr>
                        <a:t>Tỉ</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lệ</a:t>
                      </a:r>
                      <a:r>
                        <a:rPr lang="en-US" sz="2800" dirty="0">
                          <a:solidFill>
                            <a:srgbClr val="FF0000"/>
                          </a:solidFill>
                          <a:effectLst/>
                          <a:latin typeface="Times New Roman" panose="02020603050405020304" pitchFamily="18"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gn="just">
                        <a:lnSpc>
                          <a:spcPct val="150000"/>
                        </a:lnSpc>
                        <a:spcBef>
                          <a:spcPts val="500"/>
                        </a:spcBef>
                        <a:spcAft>
                          <a:spcPts val="0"/>
                        </a:spcAft>
                      </a:pPr>
                      <a:r>
                        <a:rPr lang="en-US" sz="2800" dirty="0" err="1">
                          <a:solidFill>
                            <a:srgbClr val="FF0000"/>
                          </a:solidFill>
                          <a:effectLst/>
                          <a:latin typeface="Times New Roman" panose="02020603050405020304" pitchFamily="18" charset="0"/>
                          <a:cs typeface="Times New Roman" panose="02020603050405020304" pitchFamily="18" charset="0"/>
                        </a:rPr>
                        <a:t>Số</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lượng</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gn="just">
                        <a:lnSpc>
                          <a:spcPct val="150000"/>
                        </a:lnSpc>
                        <a:spcBef>
                          <a:spcPts val="500"/>
                        </a:spcBef>
                        <a:spcAft>
                          <a:spcPts val="0"/>
                        </a:spcAft>
                      </a:pPr>
                      <a:r>
                        <a:rPr lang="en-US" sz="2800" dirty="0" err="1">
                          <a:solidFill>
                            <a:srgbClr val="FF0000"/>
                          </a:solidFill>
                          <a:effectLst/>
                          <a:latin typeface="Times New Roman" panose="02020603050405020304" pitchFamily="18" charset="0"/>
                          <a:cs typeface="Times New Roman" panose="02020603050405020304" pitchFamily="18" charset="0"/>
                        </a:rPr>
                        <a:t>Tỉ</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lệ</a:t>
                      </a:r>
                      <a:r>
                        <a:rPr lang="en-US" sz="2800" dirty="0">
                          <a:solidFill>
                            <a:srgbClr val="FF0000"/>
                          </a:solidFill>
                          <a:effectLst/>
                          <a:latin typeface="Times New Roman" panose="02020603050405020304" pitchFamily="18"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xmlns="" val="10001"/>
                  </a:ext>
                </a:extLst>
              </a:tr>
              <a:tr h="643163">
                <a:tc>
                  <a:txBody>
                    <a:bodyPr/>
                    <a:lstStyle/>
                    <a:p>
                      <a:pPr algn="ctr">
                        <a:lnSpc>
                          <a:spcPct val="150000"/>
                        </a:lnSpc>
                        <a:spcBef>
                          <a:spcPts val="500"/>
                        </a:spcBef>
                        <a:spcAft>
                          <a:spcPts val="0"/>
                        </a:spcAft>
                      </a:pPr>
                      <a:r>
                        <a:rPr lang="en-US" sz="2800">
                          <a:solidFill>
                            <a:srgbClr val="FF0000"/>
                          </a:solidFill>
                          <a:effectLst/>
                          <a:latin typeface="Times New Roman" panose="02020603050405020304" pitchFamily="18" charset="0"/>
                          <a:cs typeface="Times New Roman" panose="02020603050405020304" pitchFamily="18" charset="0"/>
                        </a:rPr>
                        <a:t>36</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lnSpc>
                          <a:spcPct val="130000"/>
                        </a:lnSpc>
                        <a:spcAft>
                          <a:spcPts val="800"/>
                        </a:spcAft>
                        <a:tabLst>
                          <a:tab pos="180340" algn="l"/>
                          <a:tab pos="450215" algn="l"/>
                          <a:tab pos="630555" algn="l"/>
                          <a:tab pos="900430" algn="l"/>
                          <a:tab pos="990600" algn="l"/>
                          <a:tab pos="1350645" algn="l"/>
                          <a:tab pos="162052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13</a:t>
                      </a:r>
                    </a:p>
                  </a:txBody>
                  <a:tcPr marL="68580" marR="68580" marT="0" marB="0">
                    <a:solidFill>
                      <a:schemeClr val="bg2">
                        <a:lumMod val="90000"/>
                      </a:schemeClr>
                    </a:solidFill>
                  </a:tcPr>
                </a:tc>
                <a:tc>
                  <a:txBody>
                    <a:bodyPr/>
                    <a:lstStyle/>
                    <a:p>
                      <a:pPr algn="ctr">
                        <a:lnSpc>
                          <a:spcPct val="130000"/>
                        </a:lnSpc>
                        <a:spcAft>
                          <a:spcPts val="800"/>
                        </a:spcAft>
                        <a:tabLst>
                          <a:tab pos="180340" algn="l"/>
                          <a:tab pos="450215" algn="l"/>
                          <a:tab pos="630555" algn="l"/>
                          <a:tab pos="900430" algn="l"/>
                          <a:tab pos="990600" algn="l"/>
                          <a:tab pos="1350645" algn="l"/>
                          <a:tab pos="162052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36,1</a:t>
                      </a:r>
                    </a:p>
                  </a:txBody>
                  <a:tcPr marL="68580" marR="68580" marT="0" marB="0">
                    <a:solidFill>
                      <a:schemeClr val="bg2">
                        <a:lumMod val="90000"/>
                      </a:schemeClr>
                    </a:solidFill>
                  </a:tcPr>
                </a:tc>
                <a:tc>
                  <a:txBody>
                    <a:bodyPr/>
                    <a:lstStyle/>
                    <a:p>
                      <a:pPr algn="ctr">
                        <a:lnSpc>
                          <a:spcPct val="130000"/>
                        </a:lnSpc>
                        <a:spcAft>
                          <a:spcPts val="800"/>
                        </a:spcAft>
                        <a:tabLst>
                          <a:tab pos="180340" algn="l"/>
                          <a:tab pos="450215" algn="l"/>
                          <a:tab pos="630555" algn="l"/>
                          <a:tab pos="900430" algn="l"/>
                          <a:tab pos="990600" algn="l"/>
                          <a:tab pos="1350645" algn="l"/>
                          <a:tab pos="162052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18</a:t>
                      </a:r>
                    </a:p>
                  </a:txBody>
                  <a:tcPr marL="68580" marR="68580" marT="0" marB="0">
                    <a:solidFill>
                      <a:schemeClr val="bg2">
                        <a:lumMod val="90000"/>
                      </a:schemeClr>
                    </a:solidFill>
                  </a:tcPr>
                </a:tc>
                <a:tc>
                  <a:txBody>
                    <a:bodyPr/>
                    <a:lstStyle/>
                    <a:p>
                      <a:pPr algn="ctr">
                        <a:lnSpc>
                          <a:spcPct val="130000"/>
                        </a:lnSpc>
                        <a:spcAft>
                          <a:spcPts val="800"/>
                        </a:spcAft>
                        <a:tabLst>
                          <a:tab pos="180340" algn="l"/>
                          <a:tab pos="450215" algn="l"/>
                          <a:tab pos="630555" algn="l"/>
                          <a:tab pos="900430" algn="l"/>
                          <a:tab pos="990600" algn="l"/>
                          <a:tab pos="1350645" algn="l"/>
                          <a:tab pos="162052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50</a:t>
                      </a:r>
                    </a:p>
                  </a:txBody>
                  <a:tcPr marL="68580" marR="68580" marT="0" marB="0">
                    <a:solidFill>
                      <a:schemeClr val="bg2">
                        <a:lumMod val="90000"/>
                      </a:schemeClr>
                    </a:solidFill>
                  </a:tcPr>
                </a:tc>
                <a:tc>
                  <a:txBody>
                    <a:bodyPr/>
                    <a:lstStyle/>
                    <a:p>
                      <a:pPr algn="ctr">
                        <a:lnSpc>
                          <a:spcPct val="130000"/>
                        </a:lnSpc>
                        <a:spcAft>
                          <a:spcPts val="800"/>
                        </a:spcAft>
                        <a:tabLst>
                          <a:tab pos="180340" algn="l"/>
                          <a:tab pos="450215" algn="l"/>
                          <a:tab pos="630555" algn="l"/>
                          <a:tab pos="900430" algn="l"/>
                          <a:tab pos="990600" algn="l"/>
                          <a:tab pos="1350645" algn="l"/>
                          <a:tab pos="162052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5</a:t>
                      </a:r>
                    </a:p>
                  </a:txBody>
                  <a:tcPr marL="68580" marR="68580" marT="0" marB="0">
                    <a:solidFill>
                      <a:schemeClr val="bg2">
                        <a:lumMod val="90000"/>
                      </a:schemeClr>
                    </a:solidFill>
                  </a:tcPr>
                </a:tc>
                <a:tc>
                  <a:txBody>
                    <a:bodyPr/>
                    <a:lstStyle/>
                    <a:p>
                      <a:pPr algn="ctr">
                        <a:lnSpc>
                          <a:spcPct val="130000"/>
                        </a:lnSpc>
                        <a:spcAft>
                          <a:spcPts val="800"/>
                        </a:spcAft>
                        <a:tabLst>
                          <a:tab pos="180340" algn="l"/>
                          <a:tab pos="450215" algn="l"/>
                          <a:tab pos="630555" algn="l"/>
                          <a:tab pos="900430" algn="l"/>
                          <a:tab pos="990600" algn="l"/>
                          <a:tab pos="1350645" algn="l"/>
                          <a:tab pos="162052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13,9</a:t>
                      </a:r>
                    </a:p>
                  </a:txBody>
                  <a:tcPr marL="68580" marR="68580" marT="0" marB="0">
                    <a:solidFill>
                      <a:schemeClr val="bg2">
                        <a:lumMod val="90000"/>
                      </a:schemeClr>
                    </a:solidFill>
                  </a:tcPr>
                </a:tc>
                <a:extLst>
                  <a:ext uri="{0D108BD9-81ED-4DB2-BD59-A6C34878D82A}">
                    <a16:rowId xmlns:a16="http://schemas.microsoft.com/office/drawing/2014/main" xmlns="" val="10002"/>
                  </a:ext>
                </a:extLst>
              </a:tr>
            </a:tbl>
          </a:graphicData>
        </a:graphic>
      </p:graphicFrame>
      <p:sp>
        <p:nvSpPr>
          <p:cNvPr id="10" name="Text Box 38">
            <a:extLst>
              <a:ext uri="{FF2B5EF4-FFF2-40B4-BE49-F238E27FC236}">
                <a16:creationId xmlns:a16="http://schemas.microsoft.com/office/drawing/2014/main" xmlns="" id="{478AD38C-E203-4D68-B5C1-6EED27D70E7A}"/>
              </a:ext>
            </a:extLst>
          </p:cNvPr>
          <p:cNvSpPr txBox="1"/>
          <p:nvPr/>
        </p:nvSpPr>
        <p:spPr>
          <a:xfrm>
            <a:off x="1117685" y="1908375"/>
            <a:ext cx="1235556" cy="581856"/>
          </a:xfrm>
          <a:prstGeom prst="rect">
            <a:avLst/>
          </a:prstGeom>
          <a:solidFill>
            <a:schemeClr val="accent6">
              <a:lumMod val="20000"/>
              <a:lumOff val="8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Điểm</a:t>
            </a:r>
          </a:p>
        </p:txBody>
      </p:sp>
      <p:sp>
        <p:nvSpPr>
          <p:cNvPr id="11" name="Text Box 40">
            <a:extLst>
              <a:ext uri="{FF2B5EF4-FFF2-40B4-BE49-F238E27FC236}">
                <a16:creationId xmlns:a16="http://schemas.microsoft.com/office/drawing/2014/main" xmlns="" id="{FB188E63-479F-409F-A565-69451DEF67BE}"/>
              </a:ext>
            </a:extLst>
          </p:cNvPr>
          <p:cNvSpPr txBox="1"/>
          <p:nvPr/>
        </p:nvSpPr>
        <p:spPr>
          <a:xfrm>
            <a:off x="607595" y="3092646"/>
            <a:ext cx="1365818" cy="495228"/>
          </a:xfrm>
          <a:prstGeom prst="rect">
            <a:avLst/>
          </a:prstGeom>
          <a:solidFill>
            <a:schemeClr val="accent6">
              <a:lumMod val="20000"/>
              <a:lumOff val="8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Sĩ số</a:t>
            </a:r>
          </a:p>
        </p:txBody>
      </p:sp>
      <p:cxnSp>
        <p:nvCxnSpPr>
          <p:cNvPr id="12" name="Straight Connector 11">
            <a:extLst>
              <a:ext uri="{FF2B5EF4-FFF2-40B4-BE49-F238E27FC236}">
                <a16:creationId xmlns:a16="http://schemas.microsoft.com/office/drawing/2014/main" xmlns="" id="{A57675C5-3FBA-419E-904E-23BA266578FD}"/>
              </a:ext>
            </a:extLst>
          </p:cNvPr>
          <p:cNvCxnSpPr/>
          <p:nvPr/>
        </p:nvCxnSpPr>
        <p:spPr>
          <a:xfrm>
            <a:off x="607595" y="1781763"/>
            <a:ext cx="1689375" cy="191865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39134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9513BCE-EC34-4DE1-AAA5-B5E062F1052E}"/>
              </a:ext>
            </a:extLst>
          </p:cNvPr>
          <p:cNvSpPr txBox="1"/>
          <p:nvPr/>
        </p:nvSpPr>
        <p:spPr>
          <a:xfrm>
            <a:off x="76985" y="260157"/>
            <a:ext cx="12038029" cy="5061514"/>
          </a:xfrm>
          <a:prstGeom prst="rect">
            <a:avLst/>
          </a:prstGeom>
          <a:noFill/>
        </p:spPr>
        <p:txBody>
          <a:bodyPr wrap="square">
            <a:spAutoFit/>
          </a:bodyPr>
          <a:lstStyle/>
          <a:p>
            <a:pPr indent="457200">
              <a:lnSpc>
                <a:spcPct val="130000"/>
              </a:lnSpc>
              <a:spcAft>
                <a:spcPts val="800"/>
              </a:spcAft>
            </a:pPr>
            <a:r>
              <a:rPr lang="pt-BR" sz="2800" b="1" dirty="0">
                <a:latin typeface="Times New Roman" panose="02020603050405020304" pitchFamily="18" charset="0"/>
                <a:ea typeface="Calibri" panose="020F0502020204030204" pitchFamily="34" charset="0"/>
                <a:cs typeface="Times New Roman" panose="02020603050405020304" pitchFamily="18" charset="0"/>
              </a:rPr>
              <a:t>Biện pháp 1</a:t>
            </a:r>
            <a:r>
              <a:rPr lang="pt-BR" sz="2800" dirty="0">
                <a:latin typeface="Times New Roman" panose="02020603050405020304" pitchFamily="18" charset="0"/>
                <a:ea typeface="Calibri" panose="020F0502020204030204" pitchFamily="34" charset="0"/>
                <a:cs typeface="Times New Roman" panose="02020603050405020304" pitchFamily="18" charset="0"/>
              </a:rPr>
              <a:t>: </a:t>
            </a:r>
            <a:r>
              <a:rPr lang="pt-BR" sz="2800" b="1" dirty="0">
                <a:latin typeface="Times New Roman" panose="02020603050405020304" pitchFamily="18" charset="0"/>
                <a:ea typeface="Calibri" panose="020F0502020204030204" pitchFamily="34" charset="0"/>
                <a:cs typeface="Times New Roman" panose="02020603050405020304" pitchFamily="18" charset="0"/>
              </a:rPr>
              <a:t>Chọn lựa nội dung trò chơi phù hợp, hấp dẫn, thu hút 100% học sinh tham gia.</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800"/>
              </a:spcAft>
            </a:pP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30000"/>
              </a:lnSpc>
              <a:spcAft>
                <a:spcPts val="800"/>
              </a:spcAft>
            </a:pP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30000"/>
              </a:lnSpc>
              <a:spcAft>
                <a:spcPts val="800"/>
              </a:spcAft>
            </a:pP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linh</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936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605E5D0-0E6B-4785-8DD2-5736E2312FF3}"/>
              </a:ext>
            </a:extLst>
          </p:cNvPr>
          <p:cNvSpPr txBox="1"/>
          <p:nvPr/>
        </p:nvSpPr>
        <p:spPr>
          <a:xfrm>
            <a:off x="325533" y="279518"/>
            <a:ext cx="10757358" cy="560603"/>
          </a:xfrm>
          <a:prstGeom prst="rect">
            <a:avLst/>
          </a:prstGeom>
          <a:noFill/>
        </p:spPr>
        <p:txBody>
          <a:bodyPr wrap="square">
            <a:spAutoFit/>
          </a:bodyPr>
          <a:lstStyle/>
          <a:p>
            <a:pPr marR="13970" algn="just">
              <a:lnSpc>
                <a:spcPct val="130000"/>
              </a:lnSpc>
              <a:spcAft>
                <a:spcPts val="800"/>
              </a:spcAft>
            </a:pP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600" b="1" dirty="0">
                <a:effectLst/>
                <a:latin typeface="Times New Roman" panose="02020603050405020304" pitchFamily="18" charset="0"/>
                <a:ea typeface="Calibri" panose="020F0502020204030204" pitchFamily="34" charset="0"/>
                <a:cs typeface="Times New Roman" panose="02020603050405020304" pitchFamily="18" charset="0"/>
              </a:rPr>
              <a:t>Luật chơi chặt chẽ, công khai, công bằng và dễ đánh giá.</a:t>
            </a:r>
            <a:endParaRPr lang="en-US" sz="2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5EA18A09-ACD5-457D-AF41-31CC55941205}"/>
              </a:ext>
            </a:extLst>
          </p:cNvPr>
          <p:cNvSpPr txBox="1"/>
          <p:nvPr/>
        </p:nvSpPr>
        <p:spPr>
          <a:xfrm>
            <a:off x="193249" y="1003272"/>
            <a:ext cx="11805502" cy="4851456"/>
          </a:xfrm>
          <a:prstGeom prst="rect">
            <a:avLst/>
          </a:prstGeom>
          <a:noFill/>
        </p:spPr>
        <p:txBody>
          <a:bodyPr wrap="square">
            <a:spAutoFit/>
          </a:bodyPr>
          <a:lstStyle/>
          <a:p>
            <a:pPr marR="13970" algn="just">
              <a:lnSpc>
                <a:spcPct val="130000"/>
              </a:lnSpc>
              <a:spcAft>
                <a:spcPts val="800"/>
              </a:spcAft>
            </a:pPr>
            <a:r>
              <a:rPr lang="pt-BR" sz="2500" dirty="0">
                <a:effectLst/>
                <a:latin typeface="Times New Roman" panose="02020603050405020304" pitchFamily="18" charset="0"/>
                <a:ea typeface="Calibri" panose="020F0502020204030204" pitchFamily="34" charset="0"/>
                <a:cs typeface="Times New Roman" panose="02020603050405020304" pitchFamily="18" charset="0"/>
              </a:rPr>
              <a:t>     - Luật chơi cần được nêu rõ, cụ thể trước toàn học sinh để các em nắm được luật chơi của trò chơi đó. </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p>
            <a:pPr marR="13970" algn="just">
              <a:lnSpc>
                <a:spcPct val="130000"/>
              </a:lnSpc>
              <a:spcAft>
                <a:spcPts val="800"/>
              </a:spcAft>
            </a:pPr>
            <a:r>
              <a:rPr lang="pt-BR" sz="2500" dirty="0">
                <a:latin typeface="Times New Roman" panose="02020603050405020304" pitchFamily="18" charset="0"/>
                <a:ea typeface="Calibri" panose="020F0502020204030204" pitchFamily="34" charset="0"/>
                <a:cs typeface="Times New Roman" panose="02020603050405020304" pitchFamily="18" charset="0"/>
              </a:rPr>
              <a:t>    </a:t>
            </a:r>
            <a:r>
              <a:rPr lang="pt-BR" sz="2500" dirty="0">
                <a:effectLst/>
                <a:latin typeface="Times New Roman" panose="02020603050405020304" pitchFamily="18" charset="0"/>
                <a:ea typeface="Calibri" panose="020F0502020204030204" pitchFamily="34" charset="0"/>
                <a:cs typeface="Times New Roman" panose="02020603050405020304" pitchFamily="18" charset="0"/>
              </a:rPr>
              <a:t>- Khi tổ chức chơi, giáo viên cần chú ý lựa chọn nội dung kiến thức trong các trò chơi phải đảm bảo công bằng cho từng đối tượng học sinh và các đội chơi.</a:t>
            </a:r>
          </a:p>
          <a:p>
            <a:pPr marR="13970" algn="just">
              <a:lnSpc>
                <a:spcPct val="130000"/>
              </a:lnSpc>
              <a:spcAft>
                <a:spcPts val="800"/>
              </a:spcAft>
            </a:pPr>
            <a:r>
              <a:rPr lang="pt-BR" sz="2500" dirty="0">
                <a:latin typeface="Times New Roman" panose="02020603050405020304" pitchFamily="18" charset="0"/>
                <a:ea typeface="Calibri" panose="020F0502020204030204" pitchFamily="34" charset="0"/>
                <a:cs typeface="Times New Roman" panose="02020603050405020304" pitchFamily="18" charset="0"/>
              </a:rPr>
              <a:t>       </a:t>
            </a:r>
            <a:r>
              <a:rPr lang="pt-BR" sz="2500" dirty="0">
                <a:effectLst/>
                <a:latin typeface="Times New Roman" panose="02020603050405020304" pitchFamily="18" charset="0"/>
                <a:ea typeface="Calibri" panose="020F0502020204030204" pitchFamily="34" charset="0"/>
                <a:cs typeface="Times New Roman" panose="02020603050405020304" pitchFamily="18" charset="0"/>
              </a:rPr>
              <a:t> Ví dụ khi tổ chức trò chơi “Tiếp sức”, giáo viên lựa chọn hình thức chơi theo nhóm thì giáo viên cần lựa chọn nội dung yêu cầu khi chơi của các nhóm phải giống nhau đảm bảo công bằng giữa các đội.</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p>
            <a:pPr marR="13970" algn="just">
              <a:lnSpc>
                <a:spcPct val="130000"/>
              </a:lnSpc>
              <a:spcAft>
                <a:spcPts val="800"/>
              </a:spcAft>
            </a:pPr>
            <a:r>
              <a:rPr lang="pt-BR" sz="2500" dirty="0">
                <a:latin typeface="Times New Roman" panose="02020603050405020304" pitchFamily="18" charset="0"/>
                <a:ea typeface="Calibri" panose="020F0502020204030204" pitchFamily="34" charset="0"/>
                <a:cs typeface="Times New Roman" panose="02020603050405020304" pitchFamily="18" charset="0"/>
              </a:rPr>
              <a:t>     </a:t>
            </a:r>
            <a:r>
              <a:rPr lang="pt-BR" sz="2500" dirty="0">
                <a:effectLst/>
                <a:latin typeface="Times New Roman" panose="02020603050405020304" pitchFamily="18" charset="0"/>
                <a:ea typeface="Calibri" panose="020F0502020204030204" pitchFamily="34" charset="0"/>
                <a:cs typeface="Times New Roman" panose="02020603050405020304" pitchFamily="18" charset="0"/>
              </a:rPr>
              <a:t>- Trước khi tổ chức chơi, giáo viên cần nghiên cứu cách thức đánh giá, nhận xét, tổng kết rút kinh nghiệm. </a:t>
            </a: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08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65012187-5EB6-4CA6-B816-544A8ED38EFE}"/>
              </a:ext>
            </a:extLst>
          </p:cNvPr>
          <p:cNvSpPr txBox="1"/>
          <p:nvPr/>
        </p:nvSpPr>
        <p:spPr>
          <a:xfrm>
            <a:off x="269056" y="325664"/>
            <a:ext cx="10687050" cy="596574"/>
          </a:xfrm>
          <a:prstGeom prst="rect">
            <a:avLst/>
          </a:prstGeom>
          <a:noFill/>
        </p:spPr>
        <p:txBody>
          <a:bodyPr wrap="square">
            <a:spAutoFit/>
          </a:bodyPr>
          <a:lstStyle/>
          <a:p>
            <a:pPr marR="13970" algn="just">
              <a:lnSpc>
                <a:spcPct val="130000"/>
              </a:lnSpc>
              <a:spcAft>
                <a:spcPts val="800"/>
              </a:spcAft>
            </a:pPr>
            <a:r>
              <a:rPr lang="pt-BR" sz="2800" b="1" dirty="0">
                <a:effectLst/>
                <a:latin typeface="Times New Roman" panose="02020603050405020304" pitchFamily="18" charset="0"/>
                <a:ea typeface="Calibri" panose="020F0502020204030204" pitchFamily="34" charset="0"/>
                <a:cs typeface="Times New Roman" panose="02020603050405020304" pitchFamily="18" charset="0"/>
              </a:rPr>
              <a:t>Biện pháp 3: Nắm chắc quy trình khi tổ chức các trò chơi học tập.</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xmlns="" id="{2BB06FED-6222-4D1D-BC3F-AD9920D6BF9D}"/>
              </a:ext>
            </a:extLst>
          </p:cNvPr>
          <p:cNvSpPr txBox="1"/>
          <p:nvPr/>
        </p:nvSpPr>
        <p:spPr>
          <a:xfrm>
            <a:off x="269056" y="1016911"/>
            <a:ext cx="11653888" cy="3042371"/>
          </a:xfrm>
          <a:prstGeom prst="rect">
            <a:avLst/>
          </a:prstGeom>
          <a:noFill/>
        </p:spPr>
        <p:txBody>
          <a:bodyPr wrap="square">
            <a:spAutoFit/>
          </a:bodyPr>
          <a:lstStyle/>
          <a:p>
            <a:pPr marL="457200" indent="-457200" algn="just">
              <a:lnSpc>
                <a:spcPct val="130000"/>
              </a:lnSpc>
              <a:spcAft>
                <a:spcPts val="800"/>
              </a:spcAft>
              <a:buAutoNum type="alphaLcPeriod"/>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khảo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video,…..</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xmlns="" id="{C7A0DADC-D97E-4AED-A7E9-18E794E902A6}"/>
              </a:ext>
            </a:extLst>
          </p:cNvPr>
          <p:cNvSpPr txBox="1"/>
          <p:nvPr/>
        </p:nvSpPr>
        <p:spPr>
          <a:xfrm>
            <a:off x="269056" y="4320570"/>
            <a:ext cx="11599094" cy="1819472"/>
          </a:xfrm>
          <a:prstGeom prst="rect">
            <a:avLst/>
          </a:prstGeom>
          <a:noFill/>
        </p:spPr>
        <p:txBody>
          <a:bodyPr wrap="square">
            <a:spAutoFit/>
          </a:bodyPr>
          <a:lstStyle/>
          <a:p>
            <a:pPr algn="just">
              <a:lnSpc>
                <a:spcPct val="130000"/>
              </a:lnSpc>
              <a:spcAft>
                <a:spcPts val="8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30000"/>
              </a:lnSpc>
              <a:spcAft>
                <a:spcPts val="8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khởi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609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ircle(in)">
                                      <p:cBhvr>
                                        <p:cTn id="12" dur="2000"/>
                                        <p:tgtEl>
                                          <p:spTgt spid="11">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in)">
                                      <p:cBhvr>
                                        <p:cTn id="15" dur="20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3539E7C-98B8-4D39-9B7E-DFFF415972C1}"/>
              </a:ext>
            </a:extLst>
          </p:cNvPr>
          <p:cNvSpPr txBox="1"/>
          <p:nvPr/>
        </p:nvSpPr>
        <p:spPr>
          <a:xfrm>
            <a:off x="361949" y="284919"/>
            <a:ext cx="11830051" cy="3405356"/>
          </a:xfrm>
          <a:prstGeom prst="rect">
            <a:avLst/>
          </a:prstGeom>
          <a:noFill/>
        </p:spPr>
        <p:txBody>
          <a:bodyPr wrap="square">
            <a:spAutoFit/>
          </a:bodyPr>
          <a:lstStyle/>
          <a:p>
            <a:pPr algn="just">
              <a:lnSpc>
                <a:spcPct val="130000"/>
              </a:lnSpc>
            </a:pPr>
            <a:r>
              <a:rPr lang="en-US" sz="2400" b="1" dirty="0">
                <a:solidFill>
                  <a:srgbClr val="000000"/>
                </a:solidFill>
                <a:effectLst/>
                <a:latin typeface="Times New Roman" panose="02020603050405020304" pitchFamily="18" charset="0"/>
                <a:ea typeface="Times New Roman" panose="02020603050405020304" pitchFamily="18" charset="0"/>
              </a:rPr>
              <a:t>c. </a:t>
            </a:r>
            <a:r>
              <a:rPr lang="en-US" sz="2400" b="1" dirty="0" err="1">
                <a:solidFill>
                  <a:srgbClr val="000000"/>
                </a:solidFill>
                <a:effectLst/>
                <a:latin typeface="Times New Roman" panose="02020603050405020304" pitchFamily="18" charset="0"/>
                <a:ea typeface="Times New Roman" panose="02020603050405020304" pitchFamily="18" charset="0"/>
              </a:rPr>
              <a:t>Xây</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dựng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và</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thiết</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kế</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trò</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chơi</a:t>
            </a:r>
            <a:r>
              <a:rPr lang="en-US" sz="2400" b="1" dirty="0">
                <a:solidFill>
                  <a:srgbClr val="000000"/>
                </a:solidFill>
                <a:effectLst/>
                <a:latin typeface="Times New Roman" panose="02020603050405020304" pitchFamily="18" charset="0"/>
                <a:ea typeface="Times New Roman" panose="02020603050405020304" pitchFamily="18" charset="0"/>
              </a:rPr>
              <a:t>.</a:t>
            </a:r>
          </a:p>
          <a:p>
            <a:pPr indent="457200" algn="just">
              <a:lnSpc>
                <a:spcPct val="130000"/>
              </a:lnSpc>
            </a:pPr>
            <a:r>
              <a:rPr lang="en-US" sz="2400"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Mục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rõ</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mục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trò</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nhằm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ôn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cố</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kiến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kỹ</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năng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457200" algn="just">
              <a:lnSpc>
                <a:spcPct val="130000"/>
              </a:lnSpc>
            </a:pPr>
            <a:r>
              <a:rPr lang="en-US" sz="2400"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Đồ</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dùng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phục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vụ</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trò</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chơi</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457200" algn="just">
              <a:lnSpc>
                <a:spcPct val="130000"/>
              </a:lnSpc>
            </a:pPr>
            <a:r>
              <a:rPr lang="en-US" sz="2400"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luật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chơi</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457200" algn="just">
              <a:lnSpc>
                <a:spcPct val="130000"/>
              </a:lnSpc>
            </a:pPr>
            <a:r>
              <a:rPr lang="en-US" sz="2400"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Số</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tham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gia</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457200" algn="just">
              <a:lnSpc>
                <a:spcPct val="130000"/>
              </a:lnSpc>
            </a:pPr>
            <a:r>
              <a:rPr lang="en-US" sz="2400"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tính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điểm</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457200" algn="just">
              <a:lnSpc>
                <a:spcPct val="130000"/>
              </a:lnSpc>
            </a:pPr>
            <a:r>
              <a:rPr lang="en-US" sz="2400"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chơi</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xmlns="" id="{5A3F415E-DA6B-46FE-8553-4824705966DD}"/>
              </a:ext>
            </a:extLst>
          </p:cNvPr>
          <p:cNvSpPr txBox="1"/>
          <p:nvPr/>
        </p:nvSpPr>
        <p:spPr>
          <a:xfrm>
            <a:off x="497265" y="3690275"/>
            <a:ext cx="11694735" cy="2855462"/>
          </a:xfrm>
          <a:prstGeom prst="rect">
            <a:avLst/>
          </a:prstGeom>
          <a:noFill/>
        </p:spPr>
        <p:txBody>
          <a:bodyPr wrap="square">
            <a:spAutoFit/>
          </a:bodyPr>
          <a:lstStyle/>
          <a:p>
            <a:pPr algn="just">
              <a:lnSpc>
                <a:spcPct val="130000"/>
              </a:lnSpc>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dương</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GV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475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F9635AE-AFD3-4BCC-94B6-1F9A77E9C95B}"/>
              </a:ext>
            </a:extLst>
          </p:cNvPr>
          <p:cNvSpPr txBox="1"/>
          <p:nvPr/>
        </p:nvSpPr>
        <p:spPr>
          <a:xfrm>
            <a:off x="742065" y="142875"/>
            <a:ext cx="8811510" cy="560603"/>
          </a:xfrm>
          <a:prstGeom prst="rect">
            <a:avLst/>
          </a:prstGeom>
          <a:noFill/>
        </p:spPr>
        <p:txBody>
          <a:bodyPr wrap="square">
            <a:spAutoFit/>
          </a:bodyPr>
          <a:lstStyle/>
          <a:p>
            <a:pPr marR="13970" algn="just">
              <a:lnSpc>
                <a:spcPct val="130000"/>
              </a:lnSpc>
              <a:spcAft>
                <a:spcPts val="800"/>
              </a:spcAft>
            </a:pPr>
            <a:r>
              <a:rPr lang="pt-BR" sz="2600" b="1" dirty="0">
                <a:effectLst/>
                <a:latin typeface="Times New Roman" panose="02020603050405020304" pitchFamily="18" charset="0"/>
                <a:ea typeface="Calibri" panose="020F0502020204030204" pitchFamily="34" charset="0"/>
                <a:cs typeface="Times New Roman" panose="02020603050405020304" pitchFamily="18" charset="0"/>
              </a:rPr>
              <a:t>Biện pháp 4: Trò chơi dễ thực hiện, tránh rắc rối.</a:t>
            </a:r>
            <a:endParaRPr lang="en-US" sz="2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864CDFEB-DFB6-40AD-A804-B62F640C86BD}"/>
              </a:ext>
            </a:extLst>
          </p:cNvPr>
          <p:cNvSpPr txBox="1"/>
          <p:nvPr/>
        </p:nvSpPr>
        <p:spPr>
          <a:xfrm>
            <a:off x="304355" y="893828"/>
            <a:ext cx="11583285" cy="954107"/>
          </a:xfrm>
          <a:prstGeom prst="rect">
            <a:avLst/>
          </a:prstGeom>
          <a:noFill/>
        </p:spPr>
        <p:txBody>
          <a:bodyPr wrap="square">
            <a:spAutoFit/>
          </a:bodyPr>
          <a:lstStyle/>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p:sp>
        <p:nvSpPr>
          <p:cNvPr id="9" name="TextBox 8">
            <a:extLst>
              <a:ext uri="{FF2B5EF4-FFF2-40B4-BE49-F238E27FC236}">
                <a16:creationId xmlns:a16="http://schemas.microsoft.com/office/drawing/2014/main" xmlns="" id="{F16AF418-76BB-4169-A3B9-5118BE793DBB}"/>
              </a:ext>
            </a:extLst>
          </p:cNvPr>
          <p:cNvSpPr txBox="1"/>
          <p:nvPr/>
        </p:nvSpPr>
        <p:spPr>
          <a:xfrm>
            <a:off x="103887" y="2001973"/>
            <a:ext cx="11583285" cy="596574"/>
          </a:xfrm>
          <a:prstGeom prst="rect">
            <a:avLst/>
          </a:prstGeom>
          <a:noFill/>
        </p:spPr>
        <p:txBody>
          <a:bodyPr wrap="square">
            <a:spAutoFit/>
          </a:bodyPr>
          <a:lstStyle/>
          <a:p>
            <a:pPr indent="457200" algn="just">
              <a:lnSpc>
                <a:spcPct val="13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xmlns="" id="{E9705FDC-42CF-437E-B3D7-61B09BAB3EE9}"/>
              </a:ext>
            </a:extLst>
          </p:cNvPr>
          <p:cNvSpPr txBox="1"/>
          <p:nvPr/>
        </p:nvSpPr>
        <p:spPr>
          <a:xfrm>
            <a:off x="304355" y="2938374"/>
            <a:ext cx="11182351" cy="954107"/>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p:sp>
        <p:nvSpPr>
          <p:cNvPr id="13" name="TextBox 12">
            <a:extLst>
              <a:ext uri="{FF2B5EF4-FFF2-40B4-BE49-F238E27FC236}">
                <a16:creationId xmlns:a16="http://schemas.microsoft.com/office/drawing/2014/main" xmlns="" id="{E3F4DDA7-505A-4328-BDB1-F987DFC6D874}"/>
              </a:ext>
            </a:extLst>
          </p:cNvPr>
          <p:cNvSpPr txBox="1"/>
          <p:nvPr/>
        </p:nvSpPr>
        <p:spPr>
          <a:xfrm>
            <a:off x="152400" y="4336155"/>
            <a:ext cx="11535217" cy="1716880"/>
          </a:xfrm>
          <a:prstGeom prst="rect">
            <a:avLst/>
          </a:prstGeom>
          <a:noFill/>
        </p:spPr>
        <p:txBody>
          <a:bodyPr wrap="square">
            <a:spAutoFit/>
          </a:bodyPr>
          <a:lstStyle/>
          <a:p>
            <a:pPr indent="457200" algn="just">
              <a:lnSpc>
                <a:spcPct val="13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7748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932895F-2882-41C3-9329-514DCFF69FA3}"/>
              </a:ext>
            </a:extLst>
          </p:cNvPr>
          <p:cNvSpPr txBox="1"/>
          <p:nvPr/>
        </p:nvSpPr>
        <p:spPr>
          <a:xfrm>
            <a:off x="438150" y="102525"/>
            <a:ext cx="11315700" cy="1323439"/>
          </a:xfrm>
          <a:prstGeom prst="rect">
            <a:avLst/>
          </a:prstGeom>
          <a:noFill/>
        </p:spPr>
        <p:txBody>
          <a:bodyPr wrap="square">
            <a:spAutoFit/>
          </a:bodyPr>
          <a:lstStyle/>
          <a:p>
            <a:r>
              <a:rPr lang="pt-BR" sz="2800" b="1" dirty="0">
                <a:effectLst/>
                <a:latin typeface="Times New Roman" panose="02020603050405020304" pitchFamily="18" charset="0"/>
                <a:ea typeface="Calibri" panose="020F0502020204030204" pitchFamily="34" charset="0"/>
              </a:rPr>
              <a:t>Biện pháp 5</a:t>
            </a:r>
            <a:r>
              <a:rPr lang="en-US" sz="2800" b="1" dirty="0">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cường</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dạy</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phù</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b="1" dirty="0"/>
          </a:p>
        </p:txBody>
      </p:sp>
      <p:sp>
        <p:nvSpPr>
          <p:cNvPr id="5" name="TextBox 4">
            <a:extLst>
              <a:ext uri="{FF2B5EF4-FFF2-40B4-BE49-F238E27FC236}">
                <a16:creationId xmlns:a16="http://schemas.microsoft.com/office/drawing/2014/main" xmlns="" id="{6441F41C-4849-4CEB-96CD-734796C440EE}"/>
              </a:ext>
            </a:extLst>
          </p:cNvPr>
          <p:cNvSpPr txBox="1"/>
          <p:nvPr/>
        </p:nvSpPr>
        <p:spPr>
          <a:xfrm>
            <a:off x="514350" y="1169432"/>
            <a:ext cx="11163300" cy="5358711"/>
          </a:xfrm>
          <a:prstGeom prst="rect">
            <a:avLst/>
          </a:prstGeom>
          <a:noFill/>
        </p:spPr>
        <p:txBody>
          <a:bodyPr wrap="square">
            <a:spAutoFit/>
          </a:bodyPr>
          <a:lstStyle/>
          <a:p>
            <a:pPr algn="just">
              <a:lnSpc>
                <a:spcPct val="130000"/>
              </a:lnSpc>
              <a:spcAft>
                <a:spcPts val="800"/>
              </a:spcAft>
            </a:pPr>
            <a:r>
              <a:rPr lang="en-US" sz="2400" b="1"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dirty="0" err="1">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b="1"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b="1"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en-US" sz="2400" b="1"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40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13970" algn="just">
              <a:lnSpc>
                <a:spcPct val="130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sức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13970" indent="457200" algn="just">
              <a:lnSpc>
                <a:spcPct val="13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củng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mở</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rộng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thêm</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luỹ</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vốn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huy</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tin .</a:t>
            </a:r>
          </a:p>
          <a:p>
            <a:pPr marR="13970" indent="457200" algn="just">
              <a:lnSpc>
                <a:spcPct val="13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bút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R="13970" indent="457200" algn="just">
              <a:lnSpc>
                <a:spcPct val="13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3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phút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13970" indent="457200" algn="just">
              <a:lnSpc>
                <a:spcPct val="13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phút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36759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F06E6EF-06A0-45DB-A13A-682B05D3E363}"/>
              </a:ext>
            </a:extLst>
          </p:cNvPr>
          <p:cNvSpPr txBox="1"/>
          <p:nvPr/>
        </p:nvSpPr>
        <p:spPr>
          <a:xfrm>
            <a:off x="294967" y="239584"/>
            <a:ext cx="11602065" cy="6524158"/>
          </a:xfrm>
          <a:prstGeom prst="rect">
            <a:avLst/>
          </a:prstGeom>
          <a:noFill/>
        </p:spPr>
        <p:txBody>
          <a:bodyPr wrap="square">
            <a:spAutoFit/>
          </a:bodyPr>
          <a:lstStyle/>
          <a:p>
            <a:pPr marR="13970" algn="just">
              <a:lnSpc>
                <a:spcPct val="130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13970" algn="just">
              <a:lnSpc>
                <a:spcPct val="13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13970" algn="just">
              <a:lnSpc>
                <a:spcPct val="13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Rèn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nhanh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khoa 4.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Qua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minh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xạ</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nhanh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kịp</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p>
          <a:p>
            <a:pPr marR="13970" algn="just">
              <a:lnSpc>
                <a:spcPct val="13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khoa 4.</a:t>
            </a:r>
          </a:p>
          <a:p>
            <a:pPr marR="13970" algn="just">
              <a:lnSpc>
                <a:spcPct val="13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3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phút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13970" algn="just">
              <a:lnSpc>
                <a:spcPct val="13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chơi:Lớp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cử</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diện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bắt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thăm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quyền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diện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nhanh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R="13970" algn="just">
              <a:lnSpc>
                <a:spcPct val="130000"/>
              </a:lnSpc>
              <a:spcAft>
                <a:spcPts val="8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Ví</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dụ</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13970" algn="just">
              <a:lnSpc>
                <a:spcPct val="13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Khi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Nếu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nếu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thua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180982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961CFD0-9AAD-4D0C-BAB8-B8E52158C5B4}"/>
              </a:ext>
            </a:extLst>
          </p:cNvPr>
          <p:cNvSpPr txBox="1"/>
          <p:nvPr/>
        </p:nvSpPr>
        <p:spPr>
          <a:xfrm>
            <a:off x="357187" y="364590"/>
            <a:ext cx="11477625" cy="5358711"/>
          </a:xfrm>
          <a:prstGeom prst="rect">
            <a:avLst/>
          </a:prstGeom>
          <a:noFill/>
        </p:spPr>
        <p:txBody>
          <a:bodyPr wrap="square">
            <a:spAutoFit/>
          </a:bodyPr>
          <a:lstStyle/>
          <a:p>
            <a:pPr marR="13970" algn="just">
              <a:lnSpc>
                <a:spcPct val="130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điền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âm</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vần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13970" algn="just">
              <a:lnSpc>
                <a:spcPct val="130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Đố</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13970" algn="just">
              <a:lnSpc>
                <a:spcPct val="130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Rèn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âm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vốn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âm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SGK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xạ</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nhanh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sai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p>
          <a:p>
            <a:pPr marR="13970" algn="just">
              <a:lnSpc>
                <a:spcPct val="13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bút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R="13970" algn="just">
              <a:lnSpc>
                <a:spcPct val="13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3-5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phút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13970" algn="just">
              <a:lnSpc>
                <a:spcPct val="13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kia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đoán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âm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Nếu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đoán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bảng.Nhóm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068779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8601" y="414734"/>
            <a:ext cx="5305422" cy="1861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Times New Roman" panose="02020603050405020304" pitchFamily="18" charset="0"/>
                <a:cs typeface="Times New Roman" panose="02020603050405020304" pitchFamily="18" charset="0"/>
              </a:rPr>
              <a:t>Biện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pháp</a:t>
            </a:r>
            <a:endParaRPr lang="en-US" sz="2800" dirty="0">
              <a:solidFill>
                <a:srgbClr val="FF0000"/>
              </a:solidFill>
              <a:latin typeface="Times New Roman" panose="02020603050405020304" pitchFamily="18" charset="0"/>
              <a:cs typeface="Times New Roman" panose="02020603050405020304" pitchFamily="18" charset="0"/>
            </a:endParaRPr>
          </a:p>
          <a:p>
            <a:pPr algn="ctr"/>
            <a:r>
              <a:rPr lang="en-US" sz="2400" dirty="0" err="1">
                <a:solidFill>
                  <a:srgbClr val="FF0000"/>
                </a:solidFill>
                <a:latin typeface="Times New Roman" panose="02020603050405020304" pitchFamily="18" charset="0"/>
                <a:cs typeface="Times New Roman" panose="02020603050405020304" pitchFamily="18" charset="0"/>
              </a:rPr>
              <a:t>Sử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dụng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hoạt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hiệu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một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số</a:t>
            </a:r>
            <a:endParaRPr lang="en-US" sz="2400" dirty="0">
              <a:solidFill>
                <a:srgbClr val="FF0000"/>
              </a:solidFill>
              <a:latin typeface="Times New Roman" panose="02020603050405020304" pitchFamily="18" charset="0"/>
              <a:cs typeface="Times New Roman" panose="02020603050405020304" pitchFamily="18" charset="0"/>
            </a:endParaRPr>
          </a:p>
          <a:p>
            <a:pPr algn="ct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trò</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môn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Tiếng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Việt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lớp</a:t>
            </a:r>
            <a:r>
              <a:rPr lang="en-US" sz="2400" dirty="0">
                <a:solidFill>
                  <a:srgbClr val="FF0000"/>
                </a:solidFill>
                <a:latin typeface="Times New Roman" panose="02020603050405020304" pitchFamily="18" charset="0"/>
                <a:cs typeface="Times New Roman" panose="02020603050405020304" pitchFamily="18" charset="0"/>
              </a:rPr>
              <a:t> 4</a:t>
            </a:r>
          </a:p>
        </p:txBody>
      </p:sp>
      <p:sp>
        <p:nvSpPr>
          <p:cNvPr id="3" name="Rectangle 2">
            <a:hlinkClick r:id="rId2" action="ppaction://hlinksldjump"/>
          </p:cNvPr>
          <p:cNvSpPr/>
          <p:nvPr/>
        </p:nvSpPr>
        <p:spPr>
          <a:xfrm>
            <a:off x="1364566" y="3196178"/>
            <a:ext cx="1474991" cy="2366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0000"/>
                </a:solidFill>
                <a:latin typeface="Times New Roman" panose="02020603050405020304" pitchFamily="18" charset="0"/>
                <a:cs typeface="Times New Roman" panose="02020603050405020304" pitchFamily="18" charset="0"/>
              </a:rPr>
              <a:t>Lí do chọn biện pháp</a:t>
            </a:r>
          </a:p>
        </p:txBody>
      </p:sp>
      <p:sp>
        <p:nvSpPr>
          <p:cNvPr id="4" name="Rectangle 3">
            <a:hlinkClick r:id="rId3" action="ppaction://hlinksldjump"/>
          </p:cNvPr>
          <p:cNvSpPr/>
          <p:nvPr/>
        </p:nvSpPr>
        <p:spPr>
          <a:xfrm>
            <a:off x="3615642" y="3191196"/>
            <a:ext cx="1552133" cy="2423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0000"/>
                </a:solidFill>
                <a:latin typeface="Times New Roman" panose="02020603050405020304" pitchFamily="18" charset="0"/>
                <a:cs typeface="Times New Roman" panose="02020603050405020304" pitchFamily="18" charset="0"/>
              </a:rPr>
              <a:t>Đối tượng</a:t>
            </a:r>
          </a:p>
          <a:p>
            <a:pPr algn="ctr"/>
            <a:endParaRPr lang="en-US" sz="2400">
              <a:solidFill>
                <a:srgbClr val="FF0000"/>
              </a:solidFill>
              <a:latin typeface="Times New Roman" panose="02020603050405020304" pitchFamily="18" charset="0"/>
              <a:cs typeface="Times New Roman" panose="02020603050405020304" pitchFamily="18" charset="0"/>
            </a:endParaRPr>
          </a:p>
        </p:txBody>
      </p:sp>
      <p:sp>
        <p:nvSpPr>
          <p:cNvPr id="5" name="Rectangle 4">
            <a:hlinkClick r:id="rId4" action="ppaction://hlinksldjump"/>
          </p:cNvPr>
          <p:cNvSpPr/>
          <p:nvPr/>
        </p:nvSpPr>
        <p:spPr>
          <a:xfrm>
            <a:off x="5867766" y="3191197"/>
            <a:ext cx="1475562" cy="2423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0000"/>
                </a:solidFill>
                <a:latin typeface="Times New Roman" panose="02020603050405020304" pitchFamily="18" charset="0"/>
                <a:cs typeface="Times New Roman" panose="02020603050405020304" pitchFamily="18" charset="0"/>
              </a:rPr>
              <a:t>Nội dung</a:t>
            </a:r>
          </a:p>
          <a:p>
            <a:pPr marL="285750" indent="-285750" algn="ctr">
              <a:buFontTx/>
              <a:buChar char="-"/>
            </a:pPr>
            <a:endParaRPr lang="en-US" sz="2400">
              <a:solidFill>
                <a:srgbClr val="FF0000"/>
              </a:solidFill>
              <a:latin typeface="Times New Roman" panose="02020603050405020304" pitchFamily="18" charset="0"/>
              <a:cs typeface="Times New Roman" panose="02020603050405020304" pitchFamily="18" charset="0"/>
            </a:endParaRPr>
          </a:p>
        </p:txBody>
      </p:sp>
      <p:sp>
        <p:nvSpPr>
          <p:cNvPr id="6" name="Rectangle 5">
            <a:hlinkClick r:id="rId5" action="ppaction://hlinksldjump"/>
          </p:cNvPr>
          <p:cNvSpPr/>
          <p:nvPr/>
        </p:nvSpPr>
        <p:spPr>
          <a:xfrm>
            <a:off x="10176687" y="3175783"/>
            <a:ext cx="1397400" cy="2423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0000"/>
                </a:solidFill>
                <a:latin typeface="Times New Roman" panose="02020603050405020304" pitchFamily="18" charset="0"/>
                <a:cs typeface="Times New Roman" panose="02020603050405020304" pitchFamily="18" charset="0"/>
              </a:rPr>
              <a:t>Kết luận và đề xuất</a:t>
            </a:r>
          </a:p>
        </p:txBody>
      </p:sp>
      <p:cxnSp>
        <p:nvCxnSpPr>
          <p:cNvPr id="9" name="Straight Connector 8"/>
          <p:cNvCxnSpPr/>
          <p:nvPr/>
        </p:nvCxnSpPr>
        <p:spPr bwMode="auto">
          <a:xfrm flipH="1">
            <a:off x="2074258" y="1329630"/>
            <a:ext cx="196434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flipH="1">
            <a:off x="2074258" y="1329630"/>
            <a:ext cx="1" cy="184615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a:off x="4435311" y="2291713"/>
            <a:ext cx="0" cy="89948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a:off x="6461054" y="2291713"/>
            <a:ext cx="0" cy="89948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flipH="1">
            <a:off x="9344025" y="1329630"/>
            <a:ext cx="134742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flipH="1">
            <a:off x="10691445" y="1350024"/>
            <a:ext cx="1" cy="184615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Rectangle 22">
            <a:hlinkClick r:id="rId4" action="ppaction://hlinksldjump"/>
          </p:cNvPr>
          <p:cNvSpPr/>
          <p:nvPr/>
        </p:nvSpPr>
        <p:spPr>
          <a:xfrm>
            <a:off x="8102197" y="3191197"/>
            <a:ext cx="1475562" cy="2423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0000"/>
                </a:solidFill>
                <a:latin typeface="Times New Roman" panose="02020603050405020304" pitchFamily="18" charset="0"/>
                <a:cs typeface="Times New Roman" panose="02020603050405020304" pitchFamily="18" charset="0"/>
              </a:rPr>
              <a:t>Thực nghiệm tại đơn vị</a:t>
            </a:r>
          </a:p>
          <a:p>
            <a:pPr marL="285750" indent="-285750" algn="ctr">
              <a:buFontTx/>
              <a:buChar char="-"/>
            </a:pPr>
            <a:endParaRPr lang="en-US" sz="2400">
              <a:solidFill>
                <a:srgbClr val="FF0000"/>
              </a:solidFill>
              <a:latin typeface="Times New Roman" panose="02020603050405020304" pitchFamily="18" charset="0"/>
              <a:cs typeface="Times New Roman" panose="02020603050405020304" pitchFamily="18" charset="0"/>
            </a:endParaRPr>
          </a:p>
        </p:txBody>
      </p:sp>
      <p:cxnSp>
        <p:nvCxnSpPr>
          <p:cNvPr id="24" name="Straight Arrow Connector 23"/>
          <p:cNvCxnSpPr/>
          <p:nvPr/>
        </p:nvCxnSpPr>
        <p:spPr bwMode="auto">
          <a:xfrm>
            <a:off x="8611077" y="2291713"/>
            <a:ext cx="0" cy="89948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56304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ADD0762-3234-499E-9622-5FD23CFDE944}"/>
              </a:ext>
            </a:extLst>
          </p:cNvPr>
          <p:cNvSpPr txBox="1"/>
          <p:nvPr/>
        </p:nvSpPr>
        <p:spPr>
          <a:xfrm>
            <a:off x="238124" y="205674"/>
            <a:ext cx="11439525" cy="5806013"/>
          </a:xfrm>
          <a:prstGeom prst="rect">
            <a:avLst/>
          </a:prstGeom>
          <a:noFill/>
        </p:spPr>
        <p:txBody>
          <a:bodyPr wrap="square">
            <a:spAutoFit/>
          </a:bodyPr>
          <a:lstStyle/>
          <a:p>
            <a:pPr algn="just">
              <a:lnSpc>
                <a:spcPct val="130000"/>
              </a:lnSpc>
            </a:pPr>
            <a:r>
              <a:rPr lang="en-US" sz="2400" b="1" dirty="0">
                <a:solidFill>
                  <a:srgbClr val="000000"/>
                </a:solidFill>
                <a:effectLst/>
                <a:latin typeface="Times New Roman" panose="02020603050405020304" pitchFamily="18" charset="0"/>
                <a:ea typeface="Times New Roman" panose="02020603050405020304" pitchFamily="18" charset="0"/>
              </a:rPr>
              <a:t>d. </a:t>
            </a:r>
            <a:r>
              <a:rPr lang="en-US" sz="2400" b="1" dirty="0" err="1">
                <a:solidFill>
                  <a:srgbClr val="000000"/>
                </a:solidFill>
                <a:effectLst/>
                <a:latin typeface="Times New Roman" panose="02020603050405020304" pitchFamily="18" charset="0"/>
                <a:ea typeface="Times New Roman" panose="02020603050405020304" pitchFamily="18" charset="0"/>
              </a:rPr>
              <a:t>Trong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phân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môn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tập</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làm</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văn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Dạng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bài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trình</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bày</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miệng</a:t>
            </a:r>
            <a:r>
              <a:rPr lang="en-US" sz="2400" b="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30000"/>
              </a:lnSpc>
            </a:pP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Trò</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chơi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Thi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đố</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bạn</a:t>
            </a:r>
            <a:r>
              <a:rPr lang="en-US" sz="2400" b="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30000"/>
              </a:lnSpc>
            </a:pPr>
            <a:r>
              <a:rPr lang="en-US" sz="2400" dirty="0">
                <a:solidFill>
                  <a:srgbClr val="000000"/>
                </a:solidFill>
                <a:effectLst/>
                <a:latin typeface="Times New Roman" panose="02020603050405020304" pitchFamily="18" charset="0"/>
                <a:ea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rPr>
              <a:t>Mục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tiêu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Giúp</a:t>
            </a:r>
            <a:r>
              <a:rPr lang="en-US" sz="2400" dirty="0">
                <a:solidFill>
                  <a:srgbClr val="000000"/>
                </a:solidFill>
                <a:effectLst/>
                <a:latin typeface="Times New Roman" panose="02020603050405020304" pitchFamily="18" charset="0"/>
                <a:ea typeface="Times New Roman" panose="02020603050405020304" pitchFamily="18" charset="0"/>
              </a:rPr>
              <a:t> HS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hệ</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Tập</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tác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phong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nhanh</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nhẹn</a:t>
            </a:r>
            <a:r>
              <a:rPr lang="en-US" sz="2400" b="1" dirty="0">
                <a:solidFill>
                  <a:srgbClr val="000000"/>
                </a:solidFill>
                <a:effectLst/>
                <a:latin typeface="Times New Roman" panose="02020603050405020304" pitchFamily="18" charset="0"/>
                <a:ea typeface="Times New Roman" panose="02020603050405020304" pitchFamily="18" charset="0"/>
              </a:rPr>
              <a:t>.</a:t>
            </a:r>
            <a:endParaRPr lang="en-US" sz="2400" b="1" dirty="0">
              <a:effectLst/>
              <a:latin typeface="Times New Roman" panose="02020603050405020304" pitchFamily="18" charset="0"/>
              <a:ea typeface="Times New Roman" panose="02020603050405020304" pitchFamily="18" charset="0"/>
            </a:endParaRPr>
          </a:p>
          <a:p>
            <a:pPr algn="just">
              <a:lnSpc>
                <a:spcPct val="130000"/>
              </a:lnSpc>
            </a:pPr>
            <a:r>
              <a:rPr lang="en-US" sz="2400" dirty="0">
                <a:solidFill>
                  <a:srgbClr val="000000"/>
                </a:solidFill>
                <a:effectLst/>
                <a:latin typeface="Times New Roman" panose="02020603050405020304" pitchFamily="18" charset="0"/>
                <a:ea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rPr>
              <a:t>Chuẩn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30000"/>
              </a:lnSpc>
            </a:pPr>
            <a:r>
              <a:rPr lang="en-US" sz="2400" dirty="0">
                <a:solidFill>
                  <a:srgbClr val="000000"/>
                </a:solidFill>
                <a:effectLst/>
                <a:latin typeface="Times New Roman" panose="02020603050405020304" pitchFamily="18" charset="0"/>
                <a:ea typeface="Times New Roman" panose="02020603050405020304" pitchFamily="18" charset="0"/>
              </a:rPr>
              <a:t>                 - 1 </a:t>
            </a:r>
            <a:r>
              <a:rPr lang="en-US" sz="2400" dirty="0" err="1">
                <a:solidFill>
                  <a:srgbClr val="000000"/>
                </a:solidFill>
                <a:effectLst/>
                <a:latin typeface="Times New Roman" panose="02020603050405020304" pitchFamily="18" charset="0"/>
                <a:ea typeface="Times New Roman" panose="02020603050405020304" pitchFamily="18" charset="0"/>
              </a:rPr>
              <a:t>bảng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phụ</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sẵn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30000"/>
              </a:lnSpc>
            </a:pPr>
            <a:r>
              <a:rPr lang="en-US" sz="2400" dirty="0">
                <a:solidFill>
                  <a:srgbClr val="000000"/>
                </a:solidFill>
                <a:effectLst/>
                <a:latin typeface="Times New Roman" panose="02020603050405020304" pitchFamily="18" charset="0"/>
                <a:ea typeface="Times New Roman" panose="02020603050405020304" pitchFamily="18" charset="0"/>
              </a:rPr>
              <a:t>                - 1 </a:t>
            </a:r>
            <a:r>
              <a:rPr lang="en-US" sz="2400" dirty="0" err="1">
                <a:solidFill>
                  <a:srgbClr val="000000"/>
                </a:solidFill>
                <a:effectLst/>
                <a:latin typeface="Times New Roman" panose="02020603050405020304" pitchFamily="18" charset="0"/>
                <a:ea typeface="Times New Roman" panose="02020603050405020304" pitchFamily="18" charset="0"/>
              </a:rPr>
              <a:t>số</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băng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giấy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sẵn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30000"/>
              </a:lnSpc>
            </a:pPr>
            <a:r>
              <a:rPr lang="en-US" sz="2400" dirty="0">
                <a:solidFill>
                  <a:srgbClr val="000000"/>
                </a:solidFill>
                <a:effectLst/>
                <a:latin typeface="Times New Roman" panose="02020603050405020304" pitchFamily="18" charset="0"/>
                <a:ea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luật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Mỗi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tổ</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chuẩn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mẫu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pháp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nghệ</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thuật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Tổ</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này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tổ</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cầu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tổ</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pháp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nghệ</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thuật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tổ</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pháp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nghệ</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thuật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rPr>
              <a:t> so </a:t>
            </a:r>
            <a:r>
              <a:rPr lang="en-US" sz="2400" dirty="0" err="1">
                <a:solidFill>
                  <a:srgbClr val="000000"/>
                </a:solidFill>
                <a:effectLst/>
                <a:latin typeface="Times New Roman" panose="02020603050405020304" pitchFamily="18" charset="0"/>
                <a:ea typeface="Times New Roman" panose="02020603050405020304" pitchFamily="18" charset="0"/>
              </a:rPr>
              <a:t>sánh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hóa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rPr>
              <a:t> so </a:t>
            </a:r>
            <a:r>
              <a:rPr lang="en-US" sz="2400" dirty="0" err="1">
                <a:solidFill>
                  <a:srgbClr val="000000"/>
                </a:solidFill>
                <a:effectLst/>
                <a:latin typeface="Times New Roman" panose="02020603050405020304" pitchFamily="18" charset="0"/>
                <a:ea typeface="Times New Roman" panose="02020603050405020304" pitchFamily="18" charset="0"/>
              </a:rPr>
              <a:t>sánh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vậy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tổ</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rồi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tổ</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tìm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nhận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xét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Đội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đúng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25134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DF73FD-5B23-4C93-B627-63CFB6E80C7D}"/>
              </a:ext>
            </a:extLst>
          </p:cNvPr>
          <p:cNvSpPr txBox="1"/>
          <p:nvPr/>
        </p:nvSpPr>
        <p:spPr>
          <a:xfrm>
            <a:off x="619125" y="633619"/>
            <a:ext cx="10953750" cy="5590761"/>
          </a:xfrm>
          <a:prstGeom prst="rect">
            <a:avLst/>
          </a:prstGeom>
          <a:noFill/>
        </p:spPr>
        <p:txBody>
          <a:bodyPr wrap="square">
            <a:spAutoFit/>
          </a:bodyPr>
          <a:lstStyle/>
          <a:p>
            <a:pPr marR="13970" algn="just">
              <a:lnSpc>
                <a:spcPct val="130000"/>
              </a:lnSpc>
              <a:spcAft>
                <a:spcPts val="800"/>
              </a:spcAft>
            </a:pPr>
            <a:r>
              <a:rPr lang="pt-BR" sz="2800" b="1" dirty="0">
                <a:effectLst/>
                <a:latin typeface="Times New Roman" panose="02020603050405020304" pitchFamily="18" charset="0"/>
                <a:ea typeface="Calibri" panose="020F0502020204030204" pitchFamily="34" charset="0"/>
                <a:cs typeface="Times New Roman" panose="02020603050405020304" pitchFamily="18" charset="0"/>
              </a:rPr>
              <a:t>5. Yêu cầu khi thực hiện biện pháp</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R="13970" algn="just">
              <a:lnSpc>
                <a:spcPct val="130000"/>
              </a:lnSpc>
              <a:spcAft>
                <a:spcPts val="800"/>
              </a:spcAft>
            </a:pPr>
            <a:r>
              <a:rPr lang="pt-BR" sz="2800" dirty="0">
                <a:effectLst/>
                <a:latin typeface="Times New Roman" panose="02020603050405020304" pitchFamily="18" charset="0"/>
                <a:ea typeface="Calibri" panose="020F0502020204030204" pitchFamily="34" charset="0"/>
                <a:cs typeface="Times New Roman" panose="02020603050405020304" pitchFamily="18" charset="0"/>
              </a:rPr>
              <a:t>Để thực hiện tốt các trò chơi học tập ở các biện pháp tôi đã nêu ra thì </a:t>
            </a:r>
            <a:r>
              <a:rPr lang="pt-BR" sz="2800" b="1" dirty="0">
                <a:effectLst/>
                <a:latin typeface="Times New Roman" panose="02020603050405020304" pitchFamily="18" charset="0"/>
                <a:ea typeface="Calibri" panose="020F0502020204030204" pitchFamily="34" charset="0"/>
                <a:cs typeface="Times New Roman" panose="02020603050405020304" pitchFamily="18" charset="0"/>
              </a:rPr>
              <a:t>đối với học sinh </a:t>
            </a:r>
            <a:r>
              <a:rPr lang="pt-BR" sz="2800" dirty="0">
                <a:effectLst/>
                <a:latin typeface="Times New Roman" panose="02020603050405020304" pitchFamily="18" charset="0"/>
                <a:ea typeface="Calibri" panose="020F0502020204030204" pitchFamily="34" charset="0"/>
                <a:cs typeface="Times New Roman" panose="02020603050405020304" pitchFamily="18" charset="0"/>
              </a:rPr>
              <a:t>cần có những yêu cầu sau:</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R="13970" algn="just">
              <a:lnSpc>
                <a:spcPct val="130000"/>
              </a:lnSpc>
              <a:spcAft>
                <a:spcPts val="800"/>
              </a:spcAft>
            </a:pPr>
            <a:r>
              <a:rPr lang="pt-BR" sz="2800" dirty="0">
                <a:effectLst/>
                <a:latin typeface="Times New Roman" panose="02020603050405020304" pitchFamily="18" charset="0"/>
                <a:ea typeface="Calibri" panose="020F0502020204030204" pitchFamily="34" charset="0"/>
                <a:cs typeface="Times New Roman" panose="02020603050405020304" pitchFamily="18" charset="0"/>
              </a:rPr>
              <a:t>	- Lắng nghe giáo viên triển khai luật chơi, cách chơi để tham gia chơi một cách đúng luật.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R="13970" algn="just">
              <a:lnSpc>
                <a:spcPct val="130000"/>
              </a:lnSpc>
              <a:spcAft>
                <a:spcPts val="800"/>
              </a:spcAft>
            </a:pPr>
            <a:r>
              <a:rPr lang="pt-BR" sz="2800" dirty="0">
                <a:effectLst/>
                <a:latin typeface="Times New Roman" panose="02020603050405020304" pitchFamily="18" charset="0"/>
                <a:ea typeface="Calibri" panose="020F0502020204030204" pitchFamily="34" charset="0"/>
                <a:cs typeface="Times New Roman" panose="02020603050405020304" pitchFamily="18" charset="0"/>
              </a:rPr>
              <a:t>   	- Tâm thế mạnh dạn, sẵn sàng để chơi.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R="13970" algn="just">
              <a:lnSpc>
                <a:spcPct val="130000"/>
              </a:lnSpc>
              <a:spcAft>
                <a:spcPts val="800"/>
              </a:spcAft>
            </a:pPr>
            <a:r>
              <a:rPr lang="pt-BR" sz="2800" dirty="0">
                <a:effectLst/>
                <a:latin typeface="Times New Roman" panose="02020603050405020304" pitchFamily="18" charset="0"/>
                <a:ea typeface="Calibri" panose="020F0502020204030204" pitchFamily="34" charset="0"/>
                <a:cs typeface="Times New Roman" panose="02020603050405020304" pitchFamily="18" charset="0"/>
              </a:rPr>
              <a:t>   	- Qua trò chơi tiếp tục củng cố và mở rộng thêm kiến thức.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R="13970" algn="just">
              <a:lnSpc>
                <a:spcPct val="130000"/>
              </a:lnSpc>
              <a:spcAft>
                <a:spcPts val="800"/>
              </a:spcAft>
            </a:pPr>
            <a:r>
              <a:rPr lang="pt-BR" sz="2800" dirty="0">
                <a:effectLst/>
                <a:latin typeface="Times New Roman" panose="02020603050405020304" pitchFamily="18" charset="0"/>
                <a:ea typeface="Calibri" panose="020F0502020204030204" pitchFamily="34" charset="0"/>
                <a:cs typeface="Times New Roman" panose="02020603050405020304" pitchFamily="18" charset="0"/>
              </a:rPr>
              <a:t>* Với sự chuẩn bị đúng và đảm bảo các yêu cầu trên thì hoạt động “Trò chơi học tập” mới thực sự đem lại hiệu quả.</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3272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967087" y="450163"/>
            <a:ext cx="3573195" cy="1645920"/>
          </a:xfrm>
          <a:prstGeom prst="round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imes New Roman" panose="02020603050405020304" pitchFamily="18" charset="0"/>
                <a:cs typeface="Times New Roman" panose="02020603050405020304" pitchFamily="18" charset="0"/>
              </a:rPr>
              <a:t>Thực nghiệm tại đơn vị</a:t>
            </a:r>
          </a:p>
        </p:txBody>
      </p:sp>
      <p:cxnSp>
        <p:nvCxnSpPr>
          <p:cNvPr id="4" name="Straight Connector 3"/>
          <p:cNvCxnSpPr>
            <a:stCxn id="2" idx="1"/>
          </p:cNvCxnSpPr>
          <p:nvPr/>
        </p:nvCxnSpPr>
        <p:spPr>
          <a:xfrm>
            <a:off x="5753685" y="2096083"/>
            <a:ext cx="0" cy="745591"/>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2236763" y="2841674"/>
            <a:ext cx="7596554"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2236761" y="2841674"/>
            <a:ext cx="0" cy="8581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ound Diagonal Corner Rectangle 13"/>
          <p:cNvSpPr/>
          <p:nvPr/>
        </p:nvSpPr>
        <p:spPr>
          <a:xfrm>
            <a:off x="633044" y="3699803"/>
            <a:ext cx="3066759" cy="2729132"/>
          </a:xfrm>
          <a:prstGeom prst="round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a:solidFill>
                  <a:srgbClr val="FF0000"/>
                </a:solidFill>
                <a:latin typeface="Times New Roman" panose="02020603050405020304" pitchFamily="18" charset="0"/>
                <a:cs typeface="Times New Roman" panose="02020603050405020304" pitchFamily="18" charset="0"/>
              </a:rPr>
              <a:t>Đối tượng, nội dung, phương pháp thực hiện</a:t>
            </a:r>
          </a:p>
        </p:txBody>
      </p:sp>
      <p:cxnSp>
        <p:nvCxnSpPr>
          <p:cNvPr id="21" name="Straight Arrow Connector 20"/>
          <p:cNvCxnSpPr/>
          <p:nvPr/>
        </p:nvCxnSpPr>
        <p:spPr>
          <a:xfrm>
            <a:off x="5922498" y="2841674"/>
            <a:ext cx="0" cy="8721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ound Diagonal Corner Rectangle 21"/>
          <p:cNvSpPr/>
          <p:nvPr/>
        </p:nvSpPr>
        <p:spPr>
          <a:xfrm>
            <a:off x="5106571" y="3742003"/>
            <a:ext cx="2771337" cy="2729132"/>
          </a:xfrm>
          <a:prstGeom prst="round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a:solidFill>
                  <a:srgbClr val="FF0000"/>
                </a:solidFill>
                <a:latin typeface="Times New Roman" panose="02020603050405020304" pitchFamily="18" charset="0"/>
                <a:cs typeface="Times New Roman" panose="02020603050405020304" pitchFamily="18" charset="0"/>
              </a:rPr>
              <a:t>Tiến trình thực nghiệm</a:t>
            </a:r>
          </a:p>
        </p:txBody>
      </p:sp>
      <p:cxnSp>
        <p:nvCxnSpPr>
          <p:cNvPr id="41" name="Straight Arrow Connector 40"/>
          <p:cNvCxnSpPr/>
          <p:nvPr/>
        </p:nvCxnSpPr>
        <p:spPr>
          <a:xfrm>
            <a:off x="9833317" y="2869807"/>
            <a:ext cx="0" cy="8721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2" name="Round Diagonal Corner Rectangle 41"/>
          <p:cNvSpPr/>
          <p:nvPr/>
        </p:nvSpPr>
        <p:spPr>
          <a:xfrm>
            <a:off x="9017390" y="3770136"/>
            <a:ext cx="2771337" cy="2729132"/>
          </a:xfrm>
          <a:prstGeom prst="round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a:solidFill>
                  <a:srgbClr val="FF0000"/>
                </a:solidFill>
                <a:latin typeface="Times New Roman" panose="02020603050405020304" pitchFamily="18" charset="0"/>
                <a:cs typeface="Times New Roman" panose="02020603050405020304" pitchFamily="18" charset="0"/>
              </a:rPr>
              <a:t>Đánh giá kết quả thực nghiệm</a:t>
            </a:r>
          </a:p>
        </p:txBody>
      </p:sp>
    </p:spTree>
    <p:extLst>
      <p:ext uri="{BB962C8B-B14F-4D97-AF65-F5344CB8AC3E}">
        <p14:creationId xmlns:p14="http://schemas.microsoft.com/office/powerpoint/2010/main" val="21889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882681" y="379827"/>
            <a:ext cx="3573195" cy="1195753"/>
          </a:xfrm>
          <a:prstGeom prst="round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0000"/>
                </a:solidFill>
                <a:latin typeface="Times New Roman" panose="02020603050405020304" pitchFamily="18" charset="0"/>
                <a:cs typeface="Times New Roman" panose="02020603050405020304" pitchFamily="18" charset="0"/>
              </a:rPr>
              <a:t>Đối tượng, nội dung, phương pháp thực hiện</a:t>
            </a:r>
          </a:p>
        </p:txBody>
      </p:sp>
      <p:cxnSp>
        <p:nvCxnSpPr>
          <p:cNvPr id="3" name="Straight Arrow Connector 2"/>
          <p:cNvCxnSpPr/>
          <p:nvPr/>
        </p:nvCxnSpPr>
        <p:spPr>
          <a:xfrm>
            <a:off x="2152356" y="2233245"/>
            <a:ext cx="0" cy="10867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Round Diagonal Corner Rectangle 3"/>
          <p:cNvSpPr/>
          <p:nvPr/>
        </p:nvSpPr>
        <p:spPr>
          <a:xfrm>
            <a:off x="548641" y="3319980"/>
            <a:ext cx="2926080" cy="2968278"/>
          </a:xfrm>
          <a:prstGeom prst="round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FF0000"/>
                </a:solidFill>
                <a:latin typeface="Times New Roman" panose="02020603050405020304" pitchFamily="18" charset="0"/>
                <a:cs typeface="Times New Roman" panose="02020603050405020304" pitchFamily="18" charset="0"/>
              </a:rPr>
              <a:t>Đối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tượng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Học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lớp</a:t>
            </a:r>
            <a:r>
              <a:rPr lang="en-US" sz="2400" dirty="0">
                <a:solidFill>
                  <a:srgbClr val="FF0000"/>
                </a:solidFill>
                <a:latin typeface="Times New Roman" panose="02020603050405020304" pitchFamily="18" charset="0"/>
                <a:cs typeface="Times New Roman" panose="02020603050405020304" pitchFamily="18" charset="0"/>
              </a:rPr>
              <a:t> 4C, </a:t>
            </a:r>
            <a:r>
              <a:rPr lang="en-US" sz="2400" dirty="0" err="1">
                <a:solidFill>
                  <a:srgbClr val="FF0000"/>
                </a:solidFill>
                <a:latin typeface="Times New Roman" panose="02020603050405020304" pitchFamily="18" charset="0"/>
                <a:cs typeface="Times New Roman" panose="02020603050405020304" pitchFamily="18" charset="0"/>
              </a:rPr>
              <a:t>trường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Tiểu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học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Chiến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Thắng</a:t>
            </a:r>
            <a:r>
              <a:rPr lang="en-US" sz="2400" dirty="0">
                <a:solidFill>
                  <a:srgbClr val="FF0000"/>
                </a:solidFill>
                <a:latin typeface="Times New Roman" panose="02020603050405020304" pitchFamily="18" charset="0"/>
                <a:cs typeface="Times New Roman" panose="02020603050405020304" pitchFamily="18" charset="0"/>
              </a:rPr>
              <a:t>.</a:t>
            </a:r>
          </a:p>
        </p:txBody>
      </p:sp>
      <p:cxnSp>
        <p:nvCxnSpPr>
          <p:cNvPr id="5" name="Straight Connector 4"/>
          <p:cNvCxnSpPr/>
          <p:nvPr/>
        </p:nvCxnSpPr>
        <p:spPr>
          <a:xfrm flipH="1">
            <a:off x="5479364" y="1575580"/>
            <a:ext cx="1" cy="657665"/>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2152357" y="2233245"/>
            <a:ext cx="7779434"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5479364" y="2233245"/>
            <a:ext cx="0" cy="10867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Round Diagonal Corner Rectangle 7"/>
          <p:cNvSpPr/>
          <p:nvPr/>
        </p:nvSpPr>
        <p:spPr>
          <a:xfrm>
            <a:off x="4074794" y="3319980"/>
            <a:ext cx="3334044" cy="3066752"/>
          </a:xfrm>
          <a:prstGeom prst="round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FF0000"/>
                </a:solidFill>
                <a:latin typeface="Times New Roman" panose="02020603050405020304" pitchFamily="18" charset="0"/>
                <a:cs typeface="Times New Roman" panose="02020603050405020304" pitchFamily="18" charset="0"/>
              </a:rPr>
              <a:t>Nội</a:t>
            </a:r>
            <a:r>
              <a:rPr lang="en-US" sz="2400" dirty="0">
                <a:solidFill>
                  <a:srgbClr val="FF0000"/>
                </a:solidFill>
                <a:latin typeface="Times New Roman" panose="02020603050405020304" pitchFamily="18" charset="0"/>
                <a:cs typeface="Times New Roman" panose="02020603050405020304" pitchFamily="18" charset="0"/>
              </a:rPr>
              <a:t> dung: </a:t>
            </a:r>
            <a:r>
              <a:rPr lang="en-US" sz="2400" dirty="0" err="1">
                <a:solidFill>
                  <a:srgbClr val="FF0000"/>
                </a:solidFill>
                <a:latin typeface="Times New Roman" panose="02020603050405020304" pitchFamily="18" charset="0"/>
                <a:cs typeface="Times New Roman" panose="02020603050405020304" pitchFamily="18" charset="0"/>
              </a:rPr>
              <a:t>Sử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dụng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hoạt</a:t>
            </a:r>
            <a:r>
              <a:rPr lang="en-US" sz="2400" dirty="0">
                <a:solidFill>
                  <a:srgbClr val="FF0000"/>
                </a:solidFill>
                <a:latin typeface="Times New Roman" panose="02020603050405020304" pitchFamily="18" charset="0"/>
                <a:cs typeface="Times New Roman" panose="02020603050405020304" pitchFamily="18" charset="0"/>
              </a:rPr>
              <a:t> , </a:t>
            </a:r>
            <a:r>
              <a:rPr lang="en-US" sz="2400" dirty="0" err="1">
                <a:solidFill>
                  <a:srgbClr val="FF0000"/>
                </a:solidFill>
                <a:latin typeface="Times New Roman" panose="02020603050405020304" pitchFamily="18" charset="0"/>
                <a:cs typeface="Times New Roman" panose="02020603050405020304" pitchFamily="18" charset="0"/>
              </a:rPr>
              <a:t>hiệu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một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số</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trò</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môn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Tiếng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Việt</a:t>
            </a:r>
            <a:r>
              <a:rPr lang="en-US" sz="2400" dirty="0">
                <a:solidFill>
                  <a:srgbClr val="FF0000"/>
                </a:solidFill>
                <a:latin typeface="Times New Roman" panose="02020603050405020304" pitchFamily="18" charset="0"/>
                <a:cs typeface="Times New Roman" panose="02020603050405020304" pitchFamily="18" charset="0"/>
              </a:rPr>
              <a:t> 4</a:t>
            </a:r>
          </a:p>
        </p:txBody>
      </p:sp>
      <p:cxnSp>
        <p:nvCxnSpPr>
          <p:cNvPr id="9" name="Straight Arrow Connector 8"/>
          <p:cNvCxnSpPr/>
          <p:nvPr/>
        </p:nvCxnSpPr>
        <p:spPr>
          <a:xfrm>
            <a:off x="9931791" y="2233245"/>
            <a:ext cx="0" cy="10550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ound Diagonal Corner Rectangle 9"/>
          <p:cNvSpPr/>
          <p:nvPr/>
        </p:nvSpPr>
        <p:spPr>
          <a:xfrm>
            <a:off x="8131126" y="3288332"/>
            <a:ext cx="3277772" cy="2999926"/>
          </a:xfrm>
          <a:prstGeom prst="round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FF0000"/>
                </a:solidFill>
                <a:latin typeface="Times New Roman" panose="02020603050405020304" pitchFamily="18" charset="0"/>
                <a:cs typeface="Times New Roman" panose="02020603050405020304" pitchFamily="18" charset="0"/>
              </a:rPr>
              <a:t>Phương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thực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hiện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đáp</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trải</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2273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882681" y="379827"/>
            <a:ext cx="3573195" cy="1195753"/>
          </a:xfrm>
          <a:prstGeom prst="round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FF0000"/>
                </a:solidFill>
                <a:latin typeface="Times New Roman" panose="02020603050405020304" pitchFamily="18" charset="0"/>
                <a:cs typeface="Times New Roman" panose="02020603050405020304" pitchFamily="18" charset="0"/>
              </a:rPr>
              <a:t>Tiến trình thực nghiệm</a:t>
            </a:r>
          </a:p>
        </p:txBody>
      </p:sp>
      <p:cxnSp>
        <p:nvCxnSpPr>
          <p:cNvPr id="3" name="Straight Arrow Connector 2"/>
          <p:cNvCxnSpPr/>
          <p:nvPr/>
        </p:nvCxnSpPr>
        <p:spPr>
          <a:xfrm>
            <a:off x="2152356" y="2233245"/>
            <a:ext cx="0" cy="10867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Round Diagonal Corner Rectangle 3"/>
          <p:cNvSpPr/>
          <p:nvPr/>
        </p:nvSpPr>
        <p:spPr>
          <a:xfrm>
            <a:off x="548641" y="3238501"/>
            <a:ext cx="2926080" cy="3221207"/>
          </a:xfrm>
          <a:prstGeom prst="round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err="1">
                <a:solidFill>
                  <a:srgbClr val="FF0000"/>
                </a:solidFill>
                <a:latin typeface="Times New Roman" panose="02020603050405020304" pitchFamily="18" charset="0"/>
                <a:cs typeface="Times New Roman" panose="02020603050405020304" pitchFamily="18" charset="0"/>
              </a:rPr>
              <a:t>Bước</a:t>
            </a:r>
            <a:r>
              <a:rPr lang="en-US" sz="2400" dirty="0">
                <a:solidFill>
                  <a:srgbClr val="FF0000"/>
                </a:solidFill>
                <a:latin typeface="Times New Roman" panose="02020603050405020304" pitchFamily="18" charset="0"/>
                <a:cs typeface="Times New Roman" panose="02020603050405020304" pitchFamily="18" charset="0"/>
              </a:rPr>
              <a:t> 1: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nắm</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kĩ</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thái</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tham</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chơi</a:t>
            </a:r>
            <a:endPar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solidFill>
                <a:srgbClr val="FF0000"/>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flipH="1">
            <a:off x="5479364" y="1575580"/>
            <a:ext cx="1" cy="657665"/>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2152357" y="2233245"/>
            <a:ext cx="7779434"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5479364" y="2233245"/>
            <a:ext cx="0" cy="10867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Round Diagonal Corner Rectangle 7"/>
          <p:cNvSpPr/>
          <p:nvPr/>
        </p:nvSpPr>
        <p:spPr>
          <a:xfrm>
            <a:off x="4375052" y="3325260"/>
            <a:ext cx="3334044" cy="3066752"/>
          </a:xfrm>
          <a:prstGeom prst="round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err="1">
                <a:solidFill>
                  <a:srgbClr val="FF0000"/>
                </a:solidFill>
                <a:latin typeface="Times New Roman" panose="02020603050405020304" pitchFamily="18" charset="0"/>
                <a:cs typeface="Times New Roman" panose="02020603050405020304" pitchFamily="18" charset="0"/>
              </a:rPr>
              <a:t>Bước</a:t>
            </a:r>
            <a:r>
              <a:rPr lang="en-US" sz="2400" dirty="0">
                <a:solidFill>
                  <a:srgbClr val="FF0000"/>
                </a:solidFill>
                <a:latin typeface="Times New Roman" panose="02020603050405020304" pitchFamily="18" charset="0"/>
                <a:cs typeface="Times New Roman" panose="02020603050405020304" pitchFamily="18" charset="0"/>
              </a:rPr>
              <a:t> 2: </a:t>
            </a:r>
            <a:r>
              <a:rPr lang="en-US" sz="2400" dirty="0" err="1">
                <a:solidFill>
                  <a:srgbClr val="FF0000"/>
                </a:solidFill>
                <a:latin typeface="Times New Roman" panose="02020603050405020304" pitchFamily="18" charset="0"/>
                <a:cs typeface="Times New Roman" panose="02020603050405020304" pitchFamily="18" charset="0"/>
              </a:rPr>
              <a:t>Thực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hành</a:t>
            </a:r>
            <a:r>
              <a:rPr lang="en-US" sz="2400" dirty="0">
                <a:solidFill>
                  <a:srgbClr val="FF0000"/>
                </a:solidFill>
                <a:latin typeface="Times New Roman" panose="02020603050405020304" pitchFamily="18" charset="0"/>
                <a:cs typeface="Times New Roman" panose="02020603050405020304" pitchFamily="18" charset="0"/>
              </a:rPr>
              <a:t>: </a:t>
            </a:r>
          </a:p>
          <a:p>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lựa</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phù</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4.</a:t>
            </a:r>
          </a:p>
          <a:p>
            <a:endParaRPr lang="en-US" sz="2400" dirty="0">
              <a:solidFill>
                <a:srgbClr val="FF0000"/>
              </a:solidFill>
              <a:latin typeface="Times New Roman" panose="02020603050405020304" pitchFamily="18" charset="0"/>
              <a:cs typeface="Times New Roman" panose="02020603050405020304" pitchFamily="18" charset="0"/>
            </a:endParaRPr>
          </a:p>
        </p:txBody>
      </p:sp>
      <p:cxnSp>
        <p:nvCxnSpPr>
          <p:cNvPr id="9" name="Straight Arrow Connector 8"/>
          <p:cNvCxnSpPr/>
          <p:nvPr/>
        </p:nvCxnSpPr>
        <p:spPr>
          <a:xfrm>
            <a:off x="9931791" y="2233245"/>
            <a:ext cx="0" cy="10550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ound Diagonal Corner Rectangle 9"/>
          <p:cNvSpPr/>
          <p:nvPr/>
        </p:nvSpPr>
        <p:spPr>
          <a:xfrm>
            <a:off x="8178751" y="3165452"/>
            <a:ext cx="3277772" cy="3367303"/>
          </a:xfrm>
          <a:prstGeom prst="round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err="1">
                <a:solidFill>
                  <a:srgbClr val="FF0000"/>
                </a:solidFill>
                <a:latin typeface="Times New Roman" panose="02020603050405020304" pitchFamily="18" charset="0"/>
                <a:cs typeface="Times New Roman" panose="02020603050405020304" pitchFamily="18" charset="0"/>
              </a:rPr>
              <a:t>Bước</a:t>
            </a:r>
            <a:r>
              <a:rPr lang="en-US" sz="2400" dirty="0">
                <a:solidFill>
                  <a:srgbClr val="FF0000"/>
                </a:solidFill>
                <a:latin typeface="Times New Roman" panose="02020603050405020304" pitchFamily="18" charset="0"/>
                <a:cs typeface="Times New Roman" panose="02020603050405020304" pitchFamily="18" charset="0"/>
              </a:rPr>
              <a:t> 3: </a:t>
            </a:r>
            <a:r>
              <a:rPr lang="en-US" sz="2300" dirty="0" err="1">
                <a:solidFill>
                  <a:srgbClr val="FF0000"/>
                </a:solidFill>
                <a:effectLst/>
                <a:latin typeface="Times New Roman" panose="02020603050405020304" pitchFamily="18" charset="0"/>
                <a:ea typeface="Calibri" panose="020F0502020204030204" pitchFamily="34" charset="0"/>
              </a:rPr>
              <a:t>Tổng</a:t>
            </a:r>
            <a:r>
              <a:rPr lang="en-US" sz="2300" dirty="0">
                <a:solidFill>
                  <a:srgbClr val="FF0000"/>
                </a:solidFill>
                <a:effectLst/>
                <a:latin typeface="Times New Roman" panose="02020603050405020304" pitchFamily="18" charset="0"/>
                <a:ea typeface="Calibri" panose="020F0502020204030204" pitchFamily="34" charset="0"/>
              </a:rPr>
              <a:t> </a:t>
            </a:r>
            <a:r>
              <a:rPr lang="en-US" sz="2300" dirty="0" err="1">
                <a:solidFill>
                  <a:srgbClr val="FF0000"/>
                </a:solidFill>
                <a:effectLst/>
                <a:latin typeface="Times New Roman" panose="02020603050405020304" pitchFamily="18" charset="0"/>
                <a:ea typeface="Calibri" panose="020F0502020204030204" pitchFamily="34" charset="0"/>
              </a:rPr>
              <a:t>kết</a:t>
            </a:r>
            <a:r>
              <a:rPr lang="en-US" sz="2300" dirty="0">
                <a:solidFill>
                  <a:srgbClr val="FF0000"/>
                </a:solidFill>
                <a:effectLst/>
                <a:latin typeface="Times New Roman" panose="02020603050405020304" pitchFamily="18" charset="0"/>
                <a:ea typeface="Calibri" panose="020F0502020204030204" pitchFamily="34" charset="0"/>
              </a:rPr>
              <a:t>, </a:t>
            </a:r>
            <a:r>
              <a:rPr lang="en-US" sz="2300" dirty="0" err="1">
                <a:solidFill>
                  <a:srgbClr val="FF0000"/>
                </a:solidFill>
                <a:effectLst/>
                <a:latin typeface="Times New Roman" panose="02020603050405020304" pitchFamily="18" charset="0"/>
                <a:ea typeface="Calibri" panose="020F0502020204030204" pitchFamily="34" charset="0"/>
              </a:rPr>
              <a:t>đánh</a:t>
            </a:r>
            <a:r>
              <a:rPr lang="en-US" sz="2300" dirty="0">
                <a:solidFill>
                  <a:srgbClr val="FF0000"/>
                </a:solidFill>
                <a:effectLst/>
                <a:latin typeface="Times New Roman" panose="02020603050405020304" pitchFamily="18" charset="0"/>
                <a:ea typeface="Calibri" panose="020F0502020204030204" pitchFamily="34" charset="0"/>
              </a:rPr>
              <a:t> </a:t>
            </a:r>
            <a:r>
              <a:rPr lang="en-US" sz="2300" dirty="0" err="1">
                <a:solidFill>
                  <a:srgbClr val="FF0000"/>
                </a:solidFill>
                <a:effectLst/>
                <a:latin typeface="Times New Roman" panose="02020603050405020304" pitchFamily="18" charset="0"/>
                <a:ea typeface="Calibri" panose="020F0502020204030204" pitchFamily="34" charset="0"/>
              </a:rPr>
              <a:t>giá</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tham</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thái</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kỹ</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cung</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tuyên</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dương</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viên</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tất</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sz="23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1000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xmlns="" id="{11E57084-4075-48A5-A4DE-BB3EBDCD131C}"/>
              </a:ext>
            </a:extLst>
          </p:cNvPr>
          <p:cNvGraphicFramePr>
            <a:graphicFrameLocks noGrp="1"/>
          </p:cNvGraphicFramePr>
          <p:nvPr>
            <p:extLst>
              <p:ext uri="{D42A27DB-BD31-4B8C-83A1-F6EECF244321}">
                <p14:modId xmlns:p14="http://schemas.microsoft.com/office/powerpoint/2010/main" val="2831530587"/>
              </p:ext>
            </p:extLst>
          </p:nvPr>
        </p:nvGraphicFramePr>
        <p:xfrm>
          <a:off x="517948" y="1679938"/>
          <a:ext cx="10833373" cy="2594085"/>
        </p:xfrm>
        <a:graphic>
          <a:graphicData uri="http://schemas.openxmlformats.org/drawingml/2006/table">
            <a:tbl>
              <a:tblPr firstRow="1" firstCol="1" bandRow="1">
                <a:tableStyleId>{5C22544A-7EE6-4342-B048-85BDC9FD1C3A}</a:tableStyleId>
              </a:tblPr>
              <a:tblGrid>
                <a:gridCol w="1771761">
                  <a:extLst>
                    <a:ext uri="{9D8B030D-6E8A-4147-A177-3AD203B41FA5}">
                      <a16:colId xmlns:a16="http://schemas.microsoft.com/office/drawing/2014/main" xmlns="" val="20000"/>
                    </a:ext>
                  </a:extLst>
                </a:gridCol>
                <a:gridCol w="1452730">
                  <a:extLst>
                    <a:ext uri="{9D8B030D-6E8A-4147-A177-3AD203B41FA5}">
                      <a16:colId xmlns:a16="http://schemas.microsoft.com/office/drawing/2014/main" xmlns="" val="20001"/>
                    </a:ext>
                  </a:extLst>
                </a:gridCol>
                <a:gridCol w="1521093">
                  <a:extLst>
                    <a:ext uri="{9D8B030D-6E8A-4147-A177-3AD203B41FA5}">
                      <a16:colId xmlns:a16="http://schemas.microsoft.com/office/drawing/2014/main" xmlns="" val="20002"/>
                    </a:ext>
                  </a:extLst>
                </a:gridCol>
                <a:gridCol w="1521093">
                  <a:extLst>
                    <a:ext uri="{9D8B030D-6E8A-4147-A177-3AD203B41FA5}">
                      <a16:colId xmlns:a16="http://schemas.microsoft.com/office/drawing/2014/main" xmlns="" val="20003"/>
                    </a:ext>
                  </a:extLst>
                </a:gridCol>
                <a:gridCol w="1522232">
                  <a:extLst>
                    <a:ext uri="{9D8B030D-6E8A-4147-A177-3AD203B41FA5}">
                      <a16:colId xmlns:a16="http://schemas.microsoft.com/office/drawing/2014/main" xmlns="" val="20004"/>
                    </a:ext>
                  </a:extLst>
                </a:gridCol>
                <a:gridCol w="1522232">
                  <a:extLst>
                    <a:ext uri="{9D8B030D-6E8A-4147-A177-3AD203B41FA5}">
                      <a16:colId xmlns:a16="http://schemas.microsoft.com/office/drawing/2014/main" xmlns="" val="20005"/>
                    </a:ext>
                  </a:extLst>
                </a:gridCol>
                <a:gridCol w="1522232">
                  <a:extLst>
                    <a:ext uri="{9D8B030D-6E8A-4147-A177-3AD203B41FA5}">
                      <a16:colId xmlns:a16="http://schemas.microsoft.com/office/drawing/2014/main" xmlns="" val="20006"/>
                    </a:ext>
                  </a:extLst>
                </a:gridCol>
              </a:tblGrid>
              <a:tr h="643163">
                <a:tc rowSpan="2">
                  <a:txBody>
                    <a:bodyPr/>
                    <a:lstStyle/>
                    <a:p>
                      <a:pPr algn="ctr">
                        <a:lnSpc>
                          <a:spcPct val="150000"/>
                        </a:lnSpc>
                        <a:spcBef>
                          <a:spcPts val="500"/>
                        </a:spcBef>
                        <a:spcAft>
                          <a:spcPts val="0"/>
                        </a:spcAft>
                      </a:pPr>
                      <a:endParaRPr lang="en-US" sz="280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ct val="150000"/>
                        </a:lnSpc>
                        <a:spcBef>
                          <a:spcPts val="500"/>
                        </a:spcBef>
                        <a:spcAft>
                          <a:spcPts val="0"/>
                        </a:spcAft>
                      </a:pPr>
                      <a:r>
                        <a:rPr lang="en-US" sz="2800">
                          <a:solidFill>
                            <a:srgbClr val="FF0000"/>
                          </a:solidFill>
                          <a:effectLst/>
                          <a:latin typeface="Times New Roman" panose="02020603050405020304" pitchFamily="18" charset="0"/>
                          <a:cs typeface="Times New Roman" panose="02020603050405020304" pitchFamily="18" charset="0"/>
                        </a:rPr>
                        <a:t>HTT</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algn="ctr">
                        <a:lnSpc>
                          <a:spcPct val="150000"/>
                        </a:lnSpc>
                        <a:spcBef>
                          <a:spcPts val="500"/>
                        </a:spcBef>
                        <a:spcAft>
                          <a:spcPts val="0"/>
                        </a:spcAft>
                      </a:pPr>
                      <a:r>
                        <a:rPr lang="en-US" sz="2800">
                          <a:solidFill>
                            <a:srgbClr val="FF0000"/>
                          </a:solidFill>
                          <a:effectLst/>
                          <a:latin typeface="Times New Roman" panose="02020603050405020304" pitchFamily="18" charset="0"/>
                          <a:cs typeface="Times New Roman" panose="02020603050405020304" pitchFamily="18" charset="0"/>
                        </a:rPr>
                        <a:t>HT</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algn="ctr">
                        <a:lnSpc>
                          <a:spcPct val="150000"/>
                        </a:lnSpc>
                        <a:spcBef>
                          <a:spcPts val="500"/>
                        </a:spcBef>
                        <a:spcAft>
                          <a:spcPts val="0"/>
                        </a:spcAft>
                      </a:pPr>
                      <a:r>
                        <a:rPr lang="en-US" sz="2800">
                          <a:solidFill>
                            <a:srgbClr val="FF0000"/>
                          </a:solidFill>
                          <a:effectLst/>
                          <a:latin typeface="Times New Roman" panose="02020603050405020304" pitchFamily="18" charset="0"/>
                          <a:cs typeface="Times New Roman" panose="02020603050405020304" pitchFamily="18" charset="0"/>
                        </a:rPr>
                        <a:t>CHT</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xmlns="" val="10000"/>
                  </a:ext>
                </a:extLst>
              </a:tr>
              <a:tr h="1307759">
                <a:tc vMerge="1">
                  <a:txBody>
                    <a:bodyPr/>
                    <a:lstStyle/>
                    <a:p>
                      <a:endParaRPr lang="en-US"/>
                    </a:p>
                  </a:txBody>
                  <a:tcPr/>
                </a:tc>
                <a:tc>
                  <a:txBody>
                    <a:bodyPr/>
                    <a:lstStyle/>
                    <a:p>
                      <a:pPr algn="just">
                        <a:lnSpc>
                          <a:spcPct val="150000"/>
                        </a:lnSpc>
                        <a:spcBef>
                          <a:spcPts val="500"/>
                        </a:spcBef>
                        <a:spcAft>
                          <a:spcPts val="0"/>
                        </a:spcAft>
                      </a:pPr>
                      <a:r>
                        <a:rPr lang="en-US" sz="2800">
                          <a:solidFill>
                            <a:srgbClr val="FF0000"/>
                          </a:solidFill>
                          <a:effectLst/>
                          <a:latin typeface="Times New Roman" panose="02020603050405020304" pitchFamily="18" charset="0"/>
                          <a:cs typeface="Times New Roman" panose="02020603050405020304" pitchFamily="18" charset="0"/>
                        </a:rPr>
                        <a:t>Số lượng</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Bef>
                          <a:spcPts val="500"/>
                        </a:spcBef>
                        <a:spcAft>
                          <a:spcPts val="0"/>
                        </a:spcAft>
                      </a:pPr>
                      <a:r>
                        <a:rPr lang="en-US" sz="2800">
                          <a:solidFill>
                            <a:srgbClr val="FF0000"/>
                          </a:solidFill>
                          <a:effectLst/>
                          <a:latin typeface="Times New Roman" panose="02020603050405020304" pitchFamily="18" charset="0"/>
                          <a:cs typeface="Times New Roman" panose="02020603050405020304" pitchFamily="18" charset="0"/>
                        </a:rPr>
                        <a:t>Tỉ lệ %</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Bef>
                          <a:spcPts val="500"/>
                        </a:spcBef>
                        <a:spcAft>
                          <a:spcPts val="0"/>
                        </a:spcAft>
                      </a:pPr>
                      <a:r>
                        <a:rPr lang="en-US" sz="2800">
                          <a:solidFill>
                            <a:srgbClr val="FF0000"/>
                          </a:solidFill>
                          <a:effectLst/>
                          <a:latin typeface="Times New Roman" panose="02020603050405020304" pitchFamily="18" charset="0"/>
                          <a:cs typeface="Times New Roman" panose="02020603050405020304" pitchFamily="18" charset="0"/>
                        </a:rPr>
                        <a:t>Số lượng</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Bef>
                          <a:spcPts val="500"/>
                        </a:spcBef>
                        <a:spcAft>
                          <a:spcPts val="0"/>
                        </a:spcAft>
                      </a:pPr>
                      <a:r>
                        <a:rPr lang="en-US" sz="2800">
                          <a:solidFill>
                            <a:srgbClr val="FF0000"/>
                          </a:solidFill>
                          <a:effectLst/>
                          <a:latin typeface="Times New Roman" panose="02020603050405020304" pitchFamily="18" charset="0"/>
                          <a:cs typeface="Times New Roman" panose="02020603050405020304" pitchFamily="18" charset="0"/>
                        </a:rPr>
                        <a:t>Tỉ lệ %</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Bef>
                          <a:spcPts val="500"/>
                        </a:spcBef>
                        <a:spcAft>
                          <a:spcPts val="0"/>
                        </a:spcAft>
                      </a:pPr>
                      <a:r>
                        <a:rPr lang="en-US" sz="2800">
                          <a:solidFill>
                            <a:srgbClr val="FF0000"/>
                          </a:solidFill>
                          <a:effectLst/>
                          <a:latin typeface="Times New Roman" panose="02020603050405020304" pitchFamily="18" charset="0"/>
                          <a:cs typeface="Times New Roman" panose="02020603050405020304" pitchFamily="18" charset="0"/>
                        </a:rPr>
                        <a:t>Số lượng</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Bef>
                          <a:spcPts val="500"/>
                        </a:spcBef>
                        <a:spcAft>
                          <a:spcPts val="0"/>
                        </a:spcAft>
                      </a:pPr>
                      <a:r>
                        <a:rPr lang="en-US" sz="2800">
                          <a:solidFill>
                            <a:srgbClr val="FF0000"/>
                          </a:solidFill>
                          <a:effectLst/>
                          <a:latin typeface="Times New Roman" panose="02020603050405020304" pitchFamily="18" charset="0"/>
                          <a:cs typeface="Times New Roman" panose="02020603050405020304" pitchFamily="18" charset="0"/>
                        </a:rPr>
                        <a:t>Tỉ lệ %</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643163">
                <a:tc>
                  <a:txBody>
                    <a:bodyPr/>
                    <a:lstStyle/>
                    <a:p>
                      <a:pPr algn="ctr">
                        <a:lnSpc>
                          <a:spcPct val="150000"/>
                        </a:lnSpc>
                        <a:spcBef>
                          <a:spcPts val="500"/>
                        </a:spcBef>
                        <a:spcAft>
                          <a:spcPts val="0"/>
                        </a:spcAft>
                      </a:pPr>
                      <a:r>
                        <a:rPr lang="en-US" sz="2800">
                          <a:solidFill>
                            <a:srgbClr val="FF0000"/>
                          </a:solidFill>
                          <a:effectLst/>
                          <a:latin typeface="Times New Roman" panose="02020603050405020304" pitchFamily="18" charset="0"/>
                          <a:cs typeface="Times New Roman" panose="02020603050405020304" pitchFamily="18" charset="0"/>
                        </a:rPr>
                        <a:t>36</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Aft>
                          <a:spcPts val="800"/>
                        </a:spcAft>
                        <a:tabLst>
                          <a:tab pos="180340" algn="l"/>
                          <a:tab pos="450215" algn="l"/>
                          <a:tab pos="630555" algn="l"/>
                          <a:tab pos="900430" algn="l"/>
                          <a:tab pos="990600" algn="l"/>
                          <a:tab pos="1350645" algn="l"/>
                          <a:tab pos="1620520" algn="l"/>
                        </a:tabLst>
                      </a:pPr>
                      <a:r>
                        <a:rPr lang="en-US" sz="2800">
                          <a:effectLst/>
                          <a:latin typeface="Times New Roman" panose="02020603050405020304" pitchFamily="18" charset="0"/>
                          <a:ea typeface="Calibri" panose="020F0502020204030204" pitchFamily="34" charset="0"/>
                          <a:cs typeface="Times New Roman" panose="02020603050405020304" pitchFamily="18" charset="0"/>
                        </a:rPr>
                        <a:t>17</a:t>
                      </a:r>
                    </a:p>
                  </a:txBody>
                  <a:tcPr marL="68580" marR="68580" marT="0" marB="0"/>
                </a:tc>
                <a:tc>
                  <a:txBody>
                    <a:bodyPr/>
                    <a:lstStyle/>
                    <a:p>
                      <a:pPr algn="ctr">
                        <a:lnSpc>
                          <a:spcPct val="130000"/>
                        </a:lnSpc>
                        <a:spcAft>
                          <a:spcPts val="800"/>
                        </a:spcAft>
                        <a:tabLst>
                          <a:tab pos="180340" algn="l"/>
                          <a:tab pos="450215" algn="l"/>
                          <a:tab pos="630555" algn="l"/>
                          <a:tab pos="900430" algn="l"/>
                          <a:tab pos="990600" algn="l"/>
                          <a:tab pos="1350645" algn="l"/>
                          <a:tab pos="1620520" algn="l"/>
                        </a:tabLst>
                      </a:pPr>
                      <a:r>
                        <a:rPr lang="en-US" sz="2800">
                          <a:effectLst/>
                          <a:latin typeface="Times New Roman" panose="02020603050405020304" pitchFamily="18" charset="0"/>
                          <a:ea typeface="Calibri" panose="020F0502020204030204" pitchFamily="34" charset="0"/>
                          <a:cs typeface="Times New Roman" panose="02020603050405020304" pitchFamily="18" charset="0"/>
                        </a:rPr>
                        <a:t>47,2</a:t>
                      </a:r>
                    </a:p>
                  </a:txBody>
                  <a:tcPr marL="68580" marR="68580" marT="0" marB="0"/>
                </a:tc>
                <a:tc>
                  <a:txBody>
                    <a:bodyPr/>
                    <a:lstStyle/>
                    <a:p>
                      <a:pPr algn="ctr">
                        <a:lnSpc>
                          <a:spcPct val="130000"/>
                        </a:lnSpc>
                        <a:spcAft>
                          <a:spcPts val="800"/>
                        </a:spcAft>
                        <a:tabLst>
                          <a:tab pos="180340" algn="l"/>
                          <a:tab pos="450215" algn="l"/>
                          <a:tab pos="630555" algn="l"/>
                          <a:tab pos="900430" algn="l"/>
                          <a:tab pos="990600" algn="l"/>
                          <a:tab pos="1350645" algn="l"/>
                          <a:tab pos="1620520" algn="l"/>
                        </a:tabLst>
                      </a:pPr>
                      <a:r>
                        <a:rPr lang="en-US" sz="2800">
                          <a:effectLst/>
                          <a:latin typeface="Times New Roman" panose="02020603050405020304" pitchFamily="18" charset="0"/>
                          <a:ea typeface="Calibri" panose="020F0502020204030204" pitchFamily="34" charset="0"/>
                          <a:cs typeface="Times New Roman" panose="02020603050405020304" pitchFamily="18" charset="0"/>
                        </a:rPr>
                        <a:t>19</a:t>
                      </a:r>
                    </a:p>
                  </a:txBody>
                  <a:tcPr marL="68580" marR="68580" marT="0" marB="0"/>
                </a:tc>
                <a:tc>
                  <a:txBody>
                    <a:bodyPr/>
                    <a:lstStyle/>
                    <a:p>
                      <a:pPr algn="ctr">
                        <a:lnSpc>
                          <a:spcPct val="130000"/>
                        </a:lnSpc>
                        <a:spcAft>
                          <a:spcPts val="800"/>
                        </a:spcAft>
                        <a:tabLst>
                          <a:tab pos="180340" algn="l"/>
                          <a:tab pos="450215" algn="l"/>
                          <a:tab pos="630555" algn="l"/>
                          <a:tab pos="900430" algn="l"/>
                          <a:tab pos="990600" algn="l"/>
                          <a:tab pos="1350645" algn="l"/>
                          <a:tab pos="1620520" algn="l"/>
                        </a:tabLst>
                      </a:pPr>
                      <a:r>
                        <a:rPr lang="en-US" sz="2800">
                          <a:effectLst/>
                          <a:latin typeface="Times New Roman" panose="02020603050405020304" pitchFamily="18" charset="0"/>
                          <a:ea typeface="Calibri" panose="020F0502020204030204" pitchFamily="34" charset="0"/>
                          <a:cs typeface="Times New Roman" panose="02020603050405020304" pitchFamily="18" charset="0"/>
                        </a:rPr>
                        <a:t>52,8</a:t>
                      </a:r>
                    </a:p>
                  </a:txBody>
                  <a:tcPr marL="68580" marR="68580" marT="0" marB="0"/>
                </a:tc>
                <a:tc>
                  <a:txBody>
                    <a:bodyPr/>
                    <a:lstStyle/>
                    <a:p>
                      <a:pPr algn="ctr">
                        <a:lnSpc>
                          <a:spcPct val="130000"/>
                        </a:lnSpc>
                        <a:spcAft>
                          <a:spcPts val="800"/>
                        </a:spcAft>
                        <a:tabLst>
                          <a:tab pos="180340" algn="l"/>
                          <a:tab pos="450215" algn="l"/>
                          <a:tab pos="630555" algn="l"/>
                          <a:tab pos="900430" algn="l"/>
                          <a:tab pos="990600" algn="l"/>
                          <a:tab pos="1350645" algn="l"/>
                          <a:tab pos="1620520" algn="l"/>
                        </a:tabLst>
                      </a:pPr>
                      <a:r>
                        <a:rPr lang="en-US" sz="2800">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tc>
                <a:tc>
                  <a:txBody>
                    <a:bodyPr/>
                    <a:lstStyle/>
                    <a:p>
                      <a:pPr algn="ctr">
                        <a:lnSpc>
                          <a:spcPct val="130000"/>
                        </a:lnSpc>
                        <a:spcAft>
                          <a:spcPts val="800"/>
                        </a:spcAft>
                        <a:tabLst>
                          <a:tab pos="180340" algn="l"/>
                          <a:tab pos="450215" algn="l"/>
                          <a:tab pos="630555" algn="l"/>
                          <a:tab pos="900430" algn="l"/>
                          <a:tab pos="990600" algn="l"/>
                          <a:tab pos="1350645" algn="l"/>
                          <a:tab pos="162052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tc>
                <a:extLst>
                  <a:ext uri="{0D108BD9-81ED-4DB2-BD59-A6C34878D82A}">
                    <a16:rowId xmlns:a16="http://schemas.microsoft.com/office/drawing/2014/main" xmlns="" val="10002"/>
                  </a:ext>
                </a:extLst>
              </a:tr>
            </a:tbl>
          </a:graphicData>
        </a:graphic>
      </p:graphicFrame>
      <p:sp>
        <p:nvSpPr>
          <p:cNvPr id="9" name="Text Box 38">
            <a:extLst>
              <a:ext uri="{FF2B5EF4-FFF2-40B4-BE49-F238E27FC236}">
                <a16:creationId xmlns:a16="http://schemas.microsoft.com/office/drawing/2014/main" xmlns="" id="{52C02722-CFE4-4F70-BEFF-2E212EF919D9}"/>
              </a:ext>
            </a:extLst>
          </p:cNvPr>
          <p:cNvSpPr txBox="1"/>
          <p:nvPr/>
        </p:nvSpPr>
        <p:spPr>
          <a:xfrm>
            <a:off x="1028037" y="1815171"/>
            <a:ext cx="1235556" cy="58185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Điểm</a:t>
            </a:r>
          </a:p>
        </p:txBody>
      </p:sp>
      <p:sp>
        <p:nvSpPr>
          <p:cNvPr id="10" name="Text Box 40">
            <a:extLst>
              <a:ext uri="{FF2B5EF4-FFF2-40B4-BE49-F238E27FC236}">
                <a16:creationId xmlns:a16="http://schemas.microsoft.com/office/drawing/2014/main" xmlns="" id="{C2A147B3-34FD-45D5-BA40-6B7AD83E5729}"/>
              </a:ext>
            </a:extLst>
          </p:cNvPr>
          <p:cNvSpPr txBox="1"/>
          <p:nvPr/>
        </p:nvSpPr>
        <p:spPr>
          <a:xfrm>
            <a:off x="517947" y="2999442"/>
            <a:ext cx="1365818" cy="49522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Sĩ số</a:t>
            </a:r>
          </a:p>
        </p:txBody>
      </p:sp>
      <p:cxnSp>
        <p:nvCxnSpPr>
          <p:cNvPr id="11" name="Straight Connector 10">
            <a:extLst>
              <a:ext uri="{FF2B5EF4-FFF2-40B4-BE49-F238E27FC236}">
                <a16:creationId xmlns:a16="http://schemas.microsoft.com/office/drawing/2014/main" xmlns="" id="{1B44AD14-17AC-4E8D-ADA6-AD1DF7D3862E}"/>
              </a:ext>
            </a:extLst>
          </p:cNvPr>
          <p:cNvCxnSpPr/>
          <p:nvPr/>
        </p:nvCxnSpPr>
        <p:spPr>
          <a:xfrm>
            <a:off x="517947" y="1688559"/>
            <a:ext cx="1689375" cy="1918653"/>
          </a:xfrm>
          <a:prstGeom prst="line">
            <a:avLst/>
          </a:prstGeom>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xmlns="" id="{EA4170FB-643E-4699-9F73-39028765ACDC}"/>
              </a:ext>
            </a:extLst>
          </p:cNvPr>
          <p:cNvSpPr/>
          <p:nvPr/>
        </p:nvSpPr>
        <p:spPr>
          <a:xfrm>
            <a:off x="517947" y="502973"/>
            <a:ext cx="6987682" cy="548099"/>
          </a:xfrm>
          <a:prstGeom prst="rect">
            <a:avLst/>
          </a:prstGeom>
        </p:spPr>
        <p:txBody>
          <a:bodyPr wrap="none">
            <a:spAutoFit/>
          </a:bodyPr>
          <a:lstStyle/>
          <a:p>
            <a:pPr algn="just">
              <a:lnSpc>
                <a:spcPct val="115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ĐÁNH GIÁ KẾT QUẢ THỰC NGHIỆM: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9375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xmlns="" id="{11E57084-4075-48A5-A4DE-BB3EBDCD131C}"/>
              </a:ext>
            </a:extLst>
          </p:cNvPr>
          <p:cNvGraphicFramePr>
            <a:graphicFrameLocks noGrp="1"/>
          </p:cNvGraphicFramePr>
          <p:nvPr>
            <p:extLst>
              <p:ext uri="{D42A27DB-BD31-4B8C-83A1-F6EECF244321}">
                <p14:modId xmlns:p14="http://schemas.microsoft.com/office/powerpoint/2010/main" val="4218336763"/>
              </p:ext>
            </p:extLst>
          </p:nvPr>
        </p:nvGraphicFramePr>
        <p:xfrm>
          <a:off x="679313" y="3634243"/>
          <a:ext cx="10833373" cy="2594085"/>
        </p:xfrm>
        <a:graphic>
          <a:graphicData uri="http://schemas.openxmlformats.org/drawingml/2006/table">
            <a:tbl>
              <a:tblPr firstRow="1" firstCol="1" bandRow="1">
                <a:tableStyleId>{5C22544A-7EE6-4342-B048-85BDC9FD1C3A}</a:tableStyleId>
              </a:tblPr>
              <a:tblGrid>
                <a:gridCol w="1771761">
                  <a:extLst>
                    <a:ext uri="{9D8B030D-6E8A-4147-A177-3AD203B41FA5}">
                      <a16:colId xmlns:a16="http://schemas.microsoft.com/office/drawing/2014/main" xmlns="" val="20000"/>
                    </a:ext>
                  </a:extLst>
                </a:gridCol>
                <a:gridCol w="1452730">
                  <a:extLst>
                    <a:ext uri="{9D8B030D-6E8A-4147-A177-3AD203B41FA5}">
                      <a16:colId xmlns:a16="http://schemas.microsoft.com/office/drawing/2014/main" xmlns="" val="20001"/>
                    </a:ext>
                  </a:extLst>
                </a:gridCol>
                <a:gridCol w="1521093">
                  <a:extLst>
                    <a:ext uri="{9D8B030D-6E8A-4147-A177-3AD203B41FA5}">
                      <a16:colId xmlns:a16="http://schemas.microsoft.com/office/drawing/2014/main" xmlns="" val="20002"/>
                    </a:ext>
                  </a:extLst>
                </a:gridCol>
                <a:gridCol w="1521093">
                  <a:extLst>
                    <a:ext uri="{9D8B030D-6E8A-4147-A177-3AD203B41FA5}">
                      <a16:colId xmlns:a16="http://schemas.microsoft.com/office/drawing/2014/main" xmlns="" val="20003"/>
                    </a:ext>
                  </a:extLst>
                </a:gridCol>
                <a:gridCol w="1522232">
                  <a:extLst>
                    <a:ext uri="{9D8B030D-6E8A-4147-A177-3AD203B41FA5}">
                      <a16:colId xmlns:a16="http://schemas.microsoft.com/office/drawing/2014/main" xmlns="" val="20004"/>
                    </a:ext>
                  </a:extLst>
                </a:gridCol>
                <a:gridCol w="1522232">
                  <a:extLst>
                    <a:ext uri="{9D8B030D-6E8A-4147-A177-3AD203B41FA5}">
                      <a16:colId xmlns:a16="http://schemas.microsoft.com/office/drawing/2014/main" xmlns="" val="20005"/>
                    </a:ext>
                  </a:extLst>
                </a:gridCol>
                <a:gridCol w="1522232">
                  <a:extLst>
                    <a:ext uri="{9D8B030D-6E8A-4147-A177-3AD203B41FA5}">
                      <a16:colId xmlns:a16="http://schemas.microsoft.com/office/drawing/2014/main" xmlns="" val="20006"/>
                    </a:ext>
                  </a:extLst>
                </a:gridCol>
              </a:tblGrid>
              <a:tr h="643163">
                <a:tc rowSpan="2">
                  <a:txBody>
                    <a:bodyPr/>
                    <a:lstStyle/>
                    <a:p>
                      <a:pPr algn="ctr">
                        <a:lnSpc>
                          <a:spcPct val="150000"/>
                        </a:lnSpc>
                        <a:spcBef>
                          <a:spcPts val="500"/>
                        </a:spcBef>
                        <a:spcAft>
                          <a:spcPts val="0"/>
                        </a:spcAft>
                      </a:pPr>
                      <a:endParaRPr lang="en-US" sz="280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ct val="150000"/>
                        </a:lnSpc>
                        <a:spcBef>
                          <a:spcPts val="500"/>
                        </a:spcBef>
                        <a:spcAft>
                          <a:spcPts val="0"/>
                        </a:spcAft>
                      </a:pPr>
                      <a:r>
                        <a:rPr lang="en-US" sz="2800">
                          <a:solidFill>
                            <a:srgbClr val="FF0000"/>
                          </a:solidFill>
                          <a:effectLst/>
                          <a:latin typeface="Times New Roman" panose="02020603050405020304" pitchFamily="18" charset="0"/>
                          <a:cs typeface="Times New Roman" panose="02020603050405020304" pitchFamily="18" charset="0"/>
                        </a:rPr>
                        <a:t>HTT</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algn="ctr">
                        <a:lnSpc>
                          <a:spcPct val="150000"/>
                        </a:lnSpc>
                        <a:spcBef>
                          <a:spcPts val="500"/>
                        </a:spcBef>
                        <a:spcAft>
                          <a:spcPts val="0"/>
                        </a:spcAft>
                      </a:pPr>
                      <a:r>
                        <a:rPr lang="en-US" sz="2800">
                          <a:solidFill>
                            <a:srgbClr val="FF0000"/>
                          </a:solidFill>
                          <a:effectLst/>
                          <a:latin typeface="Times New Roman" panose="02020603050405020304" pitchFamily="18" charset="0"/>
                          <a:cs typeface="Times New Roman" panose="02020603050405020304" pitchFamily="18" charset="0"/>
                        </a:rPr>
                        <a:t>HT</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algn="ctr">
                        <a:lnSpc>
                          <a:spcPct val="150000"/>
                        </a:lnSpc>
                        <a:spcBef>
                          <a:spcPts val="500"/>
                        </a:spcBef>
                        <a:spcAft>
                          <a:spcPts val="0"/>
                        </a:spcAft>
                      </a:pPr>
                      <a:r>
                        <a:rPr lang="en-US" sz="2800">
                          <a:solidFill>
                            <a:srgbClr val="FF0000"/>
                          </a:solidFill>
                          <a:effectLst/>
                          <a:latin typeface="Times New Roman" panose="02020603050405020304" pitchFamily="18" charset="0"/>
                          <a:cs typeface="Times New Roman" panose="02020603050405020304" pitchFamily="18" charset="0"/>
                        </a:rPr>
                        <a:t>CHT</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xmlns="" val="10000"/>
                  </a:ext>
                </a:extLst>
              </a:tr>
              <a:tr h="1307759">
                <a:tc vMerge="1">
                  <a:txBody>
                    <a:bodyPr/>
                    <a:lstStyle/>
                    <a:p>
                      <a:endParaRPr lang="en-US"/>
                    </a:p>
                  </a:txBody>
                  <a:tcPr/>
                </a:tc>
                <a:tc>
                  <a:txBody>
                    <a:bodyPr/>
                    <a:lstStyle/>
                    <a:p>
                      <a:pPr algn="just">
                        <a:lnSpc>
                          <a:spcPct val="150000"/>
                        </a:lnSpc>
                        <a:spcBef>
                          <a:spcPts val="500"/>
                        </a:spcBef>
                        <a:spcAft>
                          <a:spcPts val="0"/>
                        </a:spcAft>
                      </a:pPr>
                      <a:r>
                        <a:rPr lang="en-US" sz="2800">
                          <a:solidFill>
                            <a:srgbClr val="FF0000"/>
                          </a:solidFill>
                          <a:effectLst/>
                          <a:latin typeface="Times New Roman" panose="02020603050405020304" pitchFamily="18" charset="0"/>
                          <a:cs typeface="Times New Roman" panose="02020603050405020304" pitchFamily="18" charset="0"/>
                        </a:rPr>
                        <a:t>Số lượng</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Bef>
                          <a:spcPts val="500"/>
                        </a:spcBef>
                        <a:spcAft>
                          <a:spcPts val="0"/>
                        </a:spcAft>
                      </a:pPr>
                      <a:r>
                        <a:rPr lang="en-US" sz="2800">
                          <a:solidFill>
                            <a:srgbClr val="FF0000"/>
                          </a:solidFill>
                          <a:effectLst/>
                          <a:latin typeface="Times New Roman" panose="02020603050405020304" pitchFamily="18" charset="0"/>
                          <a:cs typeface="Times New Roman" panose="02020603050405020304" pitchFamily="18" charset="0"/>
                        </a:rPr>
                        <a:t>Tỉ lệ %</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Bef>
                          <a:spcPts val="500"/>
                        </a:spcBef>
                        <a:spcAft>
                          <a:spcPts val="0"/>
                        </a:spcAft>
                      </a:pPr>
                      <a:r>
                        <a:rPr lang="en-US" sz="2800">
                          <a:solidFill>
                            <a:srgbClr val="FF0000"/>
                          </a:solidFill>
                          <a:effectLst/>
                          <a:latin typeface="Times New Roman" panose="02020603050405020304" pitchFamily="18" charset="0"/>
                          <a:cs typeface="Times New Roman" panose="02020603050405020304" pitchFamily="18" charset="0"/>
                        </a:rPr>
                        <a:t>Số lượng</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Bef>
                          <a:spcPts val="500"/>
                        </a:spcBef>
                        <a:spcAft>
                          <a:spcPts val="0"/>
                        </a:spcAft>
                      </a:pPr>
                      <a:r>
                        <a:rPr lang="en-US" sz="2800">
                          <a:solidFill>
                            <a:srgbClr val="FF0000"/>
                          </a:solidFill>
                          <a:effectLst/>
                          <a:latin typeface="Times New Roman" panose="02020603050405020304" pitchFamily="18" charset="0"/>
                          <a:cs typeface="Times New Roman" panose="02020603050405020304" pitchFamily="18" charset="0"/>
                        </a:rPr>
                        <a:t>Tỉ lệ %</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Bef>
                          <a:spcPts val="500"/>
                        </a:spcBef>
                        <a:spcAft>
                          <a:spcPts val="0"/>
                        </a:spcAft>
                      </a:pPr>
                      <a:r>
                        <a:rPr lang="en-US" sz="2800">
                          <a:solidFill>
                            <a:srgbClr val="FF0000"/>
                          </a:solidFill>
                          <a:effectLst/>
                          <a:latin typeface="Times New Roman" panose="02020603050405020304" pitchFamily="18" charset="0"/>
                          <a:cs typeface="Times New Roman" panose="02020603050405020304" pitchFamily="18" charset="0"/>
                        </a:rPr>
                        <a:t>Số lượng</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Bef>
                          <a:spcPts val="500"/>
                        </a:spcBef>
                        <a:spcAft>
                          <a:spcPts val="0"/>
                        </a:spcAft>
                      </a:pPr>
                      <a:r>
                        <a:rPr lang="en-US" sz="2800">
                          <a:solidFill>
                            <a:srgbClr val="FF0000"/>
                          </a:solidFill>
                          <a:effectLst/>
                          <a:latin typeface="Times New Roman" panose="02020603050405020304" pitchFamily="18" charset="0"/>
                          <a:cs typeface="Times New Roman" panose="02020603050405020304" pitchFamily="18" charset="0"/>
                        </a:rPr>
                        <a:t>Tỉ lệ %</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643163">
                <a:tc>
                  <a:txBody>
                    <a:bodyPr/>
                    <a:lstStyle/>
                    <a:p>
                      <a:pPr algn="ctr">
                        <a:lnSpc>
                          <a:spcPct val="150000"/>
                        </a:lnSpc>
                        <a:spcBef>
                          <a:spcPts val="500"/>
                        </a:spcBef>
                        <a:spcAft>
                          <a:spcPts val="0"/>
                        </a:spcAft>
                      </a:pPr>
                      <a:r>
                        <a:rPr lang="en-US" sz="2800">
                          <a:solidFill>
                            <a:srgbClr val="FF0000"/>
                          </a:solidFill>
                          <a:effectLst/>
                          <a:latin typeface="Times New Roman" panose="02020603050405020304" pitchFamily="18" charset="0"/>
                          <a:cs typeface="Times New Roman" panose="02020603050405020304" pitchFamily="18" charset="0"/>
                        </a:rPr>
                        <a:t>36</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Aft>
                          <a:spcPts val="800"/>
                        </a:spcAft>
                        <a:tabLst>
                          <a:tab pos="180340" algn="l"/>
                          <a:tab pos="450215" algn="l"/>
                          <a:tab pos="630555" algn="l"/>
                          <a:tab pos="900430" algn="l"/>
                          <a:tab pos="990600" algn="l"/>
                          <a:tab pos="1350645" algn="l"/>
                          <a:tab pos="1620520" algn="l"/>
                        </a:tabLst>
                      </a:pPr>
                      <a:r>
                        <a:rPr lang="en-US" sz="2800">
                          <a:effectLst/>
                          <a:latin typeface="Times New Roman" panose="02020603050405020304" pitchFamily="18" charset="0"/>
                          <a:ea typeface="Calibri" panose="020F0502020204030204" pitchFamily="34" charset="0"/>
                          <a:cs typeface="Times New Roman" panose="02020603050405020304" pitchFamily="18" charset="0"/>
                        </a:rPr>
                        <a:t>17</a:t>
                      </a:r>
                    </a:p>
                  </a:txBody>
                  <a:tcPr marL="68580" marR="68580" marT="0" marB="0"/>
                </a:tc>
                <a:tc>
                  <a:txBody>
                    <a:bodyPr/>
                    <a:lstStyle/>
                    <a:p>
                      <a:pPr algn="ctr">
                        <a:lnSpc>
                          <a:spcPct val="130000"/>
                        </a:lnSpc>
                        <a:spcAft>
                          <a:spcPts val="800"/>
                        </a:spcAft>
                        <a:tabLst>
                          <a:tab pos="180340" algn="l"/>
                          <a:tab pos="450215" algn="l"/>
                          <a:tab pos="630555" algn="l"/>
                          <a:tab pos="900430" algn="l"/>
                          <a:tab pos="990600" algn="l"/>
                          <a:tab pos="1350645" algn="l"/>
                          <a:tab pos="1620520" algn="l"/>
                        </a:tabLst>
                      </a:pPr>
                      <a:r>
                        <a:rPr lang="en-US" sz="2800">
                          <a:effectLst/>
                          <a:latin typeface="Times New Roman" panose="02020603050405020304" pitchFamily="18" charset="0"/>
                          <a:ea typeface="Calibri" panose="020F0502020204030204" pitchFamily="34" charset="0"/>
                          <a:cs typeface="Times New Roman" panose="02020603050405020304" pitchFamily="18" charset="0"/>
                        </a:rPr>
                        <a:t>47,2</a:t>
                      </a:r>
                    </a:p>
                  </a:txBody>
                  <a:tcPr marL="68580" marR="68580" marT="0" marB="0"/>
                </a:tc>
                <a:tc>
                  <a:txBody>
                    <a:bodyPr/>
                    <a:lstStyle/>
                    <a:p>
                      <a:pPr algn="ctr">
                        <a:lnSpc>
                          <a:spcPct val="130000"/>
                        </a:lnSpc>
                        <a:spcAft>
                          <a:spcPts val="800"/>
                        </a:spcAft>
                        <a:tabLst>
                          <a:tab pos="180340" algn="l"/>
                          <a:tab pos="450215" algn="l"/>
                          <a:tab pos="630555" algn="l"/>
                          <a:tab pos="900430" algn="l"/>
                          <a:tab pos="990600" algn="l"/>
                          <a:tab pos="1350645" algn="l"/>
                          <a:tab pos="1620520" algn="l"/>
                        </a:tabLst>
                      </a:pPr>
                      <a:r>
                        <a:rPr lang="en-US" sz="2800">
                          <a:effectLst/>
                          <a:latin typeface="Times New Roman" panose="02020603050405020304" pitchFamily="18" charset="0"/>
                          <a:ea typeface="Calibri" panose="020F0502020204030204" pitchFamily="34" charset="0"/>
                          <a:cs typeface="Times New Roman" panose="02020603050405020304" pitchFamily="18" charset="0"/>
                        </a:rPr>
                        <a:t>19</a:t>
                      </a:r>
                    </a:p>
                  </a:txBody>
                  <a:tcPr marL="68580" marR="68580" marT="0" marB="0"/>
                </a:tc>
                <a:tc>
                  <a:txBody>
                    <a:bodyPr/>
                    <a:lstStyle/>
                    <a:p>
                      <a:pPr algn="ctr">
                        <a:lnSpc>
                          <a:spcPct val="130000"/>
                        </a:lnSpc>
                        <a:spcAft>
                          <a:spcPts val="800"/>
                        </a:spcAft>
                        <a:tabLst>
                          <a:tab pos="180340" algn="l"/>
                          <a:tab pos="450215" algn="l"/>
                          <a:tab pos="630555" algn="l"/>
                          <a:tab pos="900430" algn="l"/>
                          <a:tab pos="990600" algn="l"/>
                          <a:tab pos="1350645" algn="l"/>
                          <a:tab pos="1620520" algn="l"/>
                        </a:tabLst>
                      </a:pPr>
                      <a:r>
                        <a:rPr lang="en-US" sz="2800">
                          <a:effectLst/>
                          <a:latin typeface="Times New Roman" panose="02020603050405020304" pitchFamily="18" charset="0"/>
                          <a:ea typeface="Calibri" panose="020F0502020204030204" pitchFamily="34" charset="0"/>
                          <a:cs typeface="Times New Roman" panose="02020603050405020304" pitchFamily="18" charset="0"/>
                        </a:rPr>
                        <a:t>52,8</a:t>
                      </a:r>
                    </a:p>
                  </a:txBody>
                  <a:tcPr marL="68580" marR="68580" marT="0" marB="0"/>
                </a:tc>
                <a:tc>
                  <a:txBody>
                    <a:bodyPr/>
                    <a:lstStyle/>
                    <a:p>
                      <a:pPr algn="ctr">
                        <a:lnSpc>
                          <a:spcPct val="130000"/>
                        </a:lnSpc>
                        <a:spcAft>
                          <a:spcPts val="800"/>
                        </a:spcAft>
                        <a:tabLst>
                          <a:tab pos="180340" algn="l"/>
                          <a:tab pos="450215" algn="l"/>
                          <a:tab pos="630555" algn="l"/>
                          <a:tab pos="900430" algn="l"/>
                          <a:tab pos="990600" algn="l"/>
                          <a:tab pos="1350645" algn="l"/>
                          <a:tab pos="1620520" algn="l"/>
                        </a:tabLst>
                      </a:pPr>
                      <a:r>
                        <a:rPr lang="en-US" sz="2800">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tc>
                <a:tc>
                  <a:txBody>
                    <a:bodyPr/>
                    <a:lstStyle/>
                    <a:p>
                      <a:pPr algn="ctr">
                        <a:lnSpc>
                          <a:spcPct val="130000"/>
                        </a:lnSpc>
                        <a:spcAft>
                          <a:spcPts val="800"/>
                        </a:spcAft>
                        <a:tabLst>
                          <a:tab pos="180340" algn="l"/>
                          <a:tab pos="450215" algn="l"/>
                          <a:tab pos="630555" algn="l"/>
                          <a:tab pos="900430" algn="l"/>
                          <a:tab pos="990600" algn="l"/>
                          <a:tab pos="1350645" algn="l"/>
                          <a:tab pos="162052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tc>
                <a:extLst>
                  <a:ext uri="{0D108BD9-81ED-4DB2-BD59-A6C34878D82A}">
                    <a16:rowId xmlns:a16="http://schemas.microsoft.com/office/drawing/2014/main" xmlns="" val="10002"/>
                  </a:ext>
                </a:extLst>
              </a:tr>
            </a:tbl>
          </a:graphicData>
        </a:graphic>
      </p:graphicFrame>
      <p:sp>
        <p:nvSpPr>
          <p:cNvPr id="9" name="Text Box 38">
            <a:extLst>
              <a:ext uri="{FF2B5EF4-FFF2-40B4-BE49-F238E27FC236}">
                <a16:creationId xmlns:a16="http://schemas.microsoft.com/office/drawing/2014/main" xmlns="" id="{52C02722-CFE4-4F70-BEFF-2E212EF919D9}"/>
              </a:ext>
            </a:extLst>
          </p:cNvPr>
          <p:cNvSpPr txBox="1"/>
          <p:nvPr/>
        </p:nvSpPr>
        <p:spPr>
          <a:xfrm>
            <a:off x="1189402" y="3769476"/>
            <a:ext cx="1235556" cy="58185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Điểm</a:t>
            </a:r>
          </a:p>
        </p:txBody>
      </p:sp>
      <p:sp>
        <p:nvSpPr>
          <p:cNvPr id="10" name="Text Box 40">
            <a:extLst>
              <a:ext uri="{FF2B5EF4-FFF2-40B4-BE49-F238E27FC236}">
                <a16:creationId xmlns:a16="http://schemas.microsoft.com/office/drawing/2014/main" xmlns="" id="{C2A147B3-34FD-45D5-BA40-6B7AD83E5729}"/>
              </a:ext>
            </a:extLst>
          </p:cNvPr>
          <p:cNvSpPr txBox="1"/>
          <p:nvPr/>
        </p:nvSpPr>
        <p:spPr>
          <a:xfrm>
            <a:off x="679312" y="4953747"/>
            <a:ext cx="1365818" cy="49522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Sĩ số</a:t>
            </a:r>
          </a:p>
        </p:txBody>
      </p:sp>
      <p:cxnSp>
        <p:nvCxnSpPr>
          <p:cNvPr id="11" name="Straight Connector 10">
            <a:extLst>
              <a:ext uri="{FF2B5EF4-FFF2-40B4-BE49-F238E27FC236}">
                <a16:creationId xmlns:a16="http://schemas.microsoft.com/office/drawing/2014/main" xmlns="" id="{1B44AD14-17AC-4E8D-ADA6-AD1DF7D3862E}"/>
              </a:ext>
            </a:extLst>
          </p:cNvPr>
          <p:cNvCxnSpPr/>
          <p:nvPr/>
        </p:nvCxnSpPr>
        <p:spPr>
          <a:xfrm>
            <a:off x="679312" y="3642864"/>
            <a:ext cx="1689375" cy="1918653"/>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2" name="Table 11">
            <a:extLst>
              <a:ext uri="{FF2B5EF4-FFF2-40B4-BE49-F238E27FC236}">
                <a16:creationId xmlns:a16="http://schemas.microsoft.com/office/drawing/2014/main" xmlns="" id="{6977F7A4-FDE5-4A43-A99E-F709C4F067ED}"/>
              </a:ext>
            </a:extLst>
          </p:cNvPr>
          <p:cNvGraphicFramePr>
            <a:graphicFrameLocks noGrp="1"/>
          </p:cNvGraphicFramePr>
          <p:nvPr>
            <p:extLst>
              <p:ext uri="{D42A27DB-BD31-4B8C-83A1-F6EECF244321}">
                <p14:modId xmlns:p14="http://schemas.microsoft.com/office/powerpoint/2010/main" val="3928500952"/>
              </p:ext>
            </p:extLst>
          </p:nvPr>
        </p:nvGraphicFramePr>
        <p:xfrm>
          <a:off x="607596" y="446364"/>
          <a:ext cx="10833373" cy="2594085"/>
        </p:xfrm>
        <a:graphic>
          <a:graphicData uri="http://schemas.openxmlformats.org/drawingml/2006/table">
            <a:tbl>
              <a:tblPr firstRow="1" firstCol="1" bandRow="1">
                <a:tableStyleId>{5C22544A-7EE6-4342-B048-85BDC9FD1C3A}</a:tableStyleId>
              </a:tblPr>
              <a:tblGrid>
                <a:gridCol w="1771761">
                  <a:extLst>
                    <a:ext uri="{9D8B030D-6E8A-4147-A177-3AD203B41FA5}">
                      <a16:colId xmlns:a16="http://schemas.microsoft.com/office/drawing/2014/main" xmlns="" val="20000"/>
                    </a:ext>
                  </a:extLst>
                </a:gridCol>
                <a:gridCol w="1452730">
                  <a:extLst>
                    <a:ext uri="{9D8B030D-6E8A-4147-A177-3AD203B41FA5}">
                      <a16:colId xmlns:a16="http://schemas.microsoft.com/office/drawing/2014/main" xmlns="" val="20001"/>
                    </a:ext>
                  </a:extLst>
                </a:gridCol>
                <a:gridCol w="1521093">
                  <a:extLst>
                    <a:ext uri="{9D8B030D-6E8A-4147-A177-3AD203B41FA5}">
                      <a16:colId xmlns:a16="http://schemas.microsoft.com/office/drawing/2014/main" xmlns="" val="20002"/>
                    </a:ext>
                  </a:extLst>
                </a:gridCol>
                <a:gridCol w="1521093">
                  <a:extLst>
                    <a:ext uri="{9D8B030D-6E8A-4147-A177-3AD203B41FA5}">
                      <a16:colId xmlns:a16="http://schemas.microsoft.com/office/drawing/2014/main" xmlns="" val="20003"/>
                    </a:ext>
                  </a:extLst>
                </a:gridCol>
                <a:gridCol w="1522232">
                  <a:extLst>
                    <a:ext uri="{9D8B030D-6E8A-4147-A177-3AD203B41FA5}">
                      <a16:colId xmlns:a16="http://schemas.microsoft.com/office/drawing/2014/main" xmlns="" val="20004"/>
                    </a:ext>
                  </a:extLst>
                </a:gridCol>
                <a:gridCol w="1522232">
                  <a:extLst>
                    <a:ext uri="{9D8B030D-6E8A-4147-A177-3AD203B41FA5}">
                      <a16:colId xmlns:a16="http://schemas.microsoft.com/office/drawing/2014/main" xmlns="" val="20005"/>
                    </a:ext>
                  </a:extLst>
                </a:gridCol>
                <a:gridCol w="1522232">
                  <a:extLst>
                    <a:ext uri="{9D8B030D-6E8A-4147-A177-3AD203B41FA5}">
                      <a16:colId xmlns:a16="http://schemas.microsoft.com/office/drawing/2014/main" xmlns="" val="20006"/>
                    </a:ext>
                  </a:extLst>
                </a:gridCol>
              </a:tblGrid>
              <a:tr h="643163">
                <a:tc rowSpan="2">
                  <a:txBody>
                    <a:bodyPr/>
                    <a:lstStyle/>
                    <a:p>
                      <a:pPr algn="ctr">
                        <a:lnSpc>
                          <a:spcPct val="150000"/>
                        </a:lnSpc>
                        <a:spcBef>
                          <a:spcPts val="500"/>
                        </a:spcBef>
                        <a:spcAft>
                          <a:spcPts val="0"/>
                        </a:spcAft>
                      </a:pPr>
                      <a:endParaRPr lang="en-US" sz="2800">
                        <a:solidFill>
                          <a:srgbClr val="FF0000"/>
                        </a:solidFill>
                        <a:effectLst/>
                        <a:latin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gridSpan="2">
                  <a:txBody>
                    <a:bodyPr/>
                    <a:lstStyle/>
                    <a:p>
                      <a:pPr algn="ctr">
                        <a:lnSpc>
                          <a:spcPct val="150000"/>
                        </a:lnSpc>
                        <a:spcBef>
                          <a:spcPts val="500"/>
                        </a:spcBef>
                        <a:spcAft>
                          <a:spcPts val="0"/>
                        </a:spcAft>
                      </a:pPr>
                      <a:r>
                        <a:rPr lang="en-US" sz="2800">
                          <a:solidFill>
                            <a:srgbClr val="FF0000"/>
                          </a:solidFill>
                          <a:effectLst/>
                          <a:latin typeface="Times New Roman" panose="02020603050405020304" pitchFamily="18" charset="0"/>
                          <a:cs typeface="Times New Roman" panose="02020603050405020304" pitchFamily="18" charset="0"/>
                        </a:rPr>
                        <a:t>HTT</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hMerge="1">
                  <a:txBody>
                    <a:bodyPr/>
                    <a:lstStyle/>
                    <a:p>
                      <a:endParaRPr lang="en-US"/>
                    </a:p>
                  </a:txBody>
                  <a:tcPr/>
                </a:tc>
                <a:tc gridSpan="2">
                  <a:txBody>
                    <a:bodyPr/>
                    <a:lstStyle/>
                    <a:p>
                      <a:pPr algn="ctr">
                        <a:lnSpc>
                          <a:spcPct val="150000"/>
                        </a:lnSpc>
                        <a:spcBef>
                          <a:spcPts val="500"/>
                        </a:spcBef>
                        <a:spcAft>
                          <a:spcPts val="0"/>
                        </a:spcAft>
                      </a:pPr>
                      <a:r>
                        <a:rPr lang="en-US" sz="2800">
                          <a:solidFill>
                            <a:srgbClr val="FF0000"/>
                          </a:solidFill>
                          <a:effectLst/>
                          <a:latin typeface="Times New Roman" panose="02020603050405020304" pitchFamily="18" charset="0"/>
                          <a:cs typeface="Times New Roman" panose="02020603050405020304" pitchFamily="18" charset="0"/>
                        </a:rPr>
                        <a:t>HT</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hMerge="1">
                  <a:txBody>
                    <a:bodyPr/>
                    <a:lstStyle/>
                    <a:p>
                      <a:endParaRPr lang="en-US"/>
                    </a:p>
                  </a:txBody>
                  <a:tcPr/>
                </a:tc>
                <a:tc gridSpan="2">
                  <a:txBody>
                    <a:bodyPr/>
                    <a:lstStyle/>
                    <a:p>
                      <a:pPr algn="ctr">
                        <a:lnSpc>
                          <a:spcPct val="150000"/>
                        </a:lnSpc>
                        <a:spcBef>
                          <a:spcPts val="500"/>
                        </a:spcBef>
                        <a:spcAft>
                          <a:spcPts val="0"/>
                        </a:spcAft>
                      </a:pPr>
                      <a:r>
                        <a:rPr lang="en-US" sz="2800">
                          <a:solidFill>
                            <a:srgbClr val="FF0000"/>
                          </a:solidFill>
                          <a:effectLst/>
                          <a:latin typeface="Times New Roman" panose="02020603050405020304" pitchFamily="18" charset="0"/>
                          <a:cs typeface="Times New Roman" panose="02020603050405020304" pitchFamily="18" charset="0"/>
                        </a:rPr>
                        <a:t>CHT</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xmlns="" val="10000"/>
                  </a:ext>
                </a:extLst>
              </a:tr>
              <a:tr h="1307759">
                <a:tc vMerge="1">
                  <a:txBody>
                    <a:bodyPr/>
                    <a:lstStyle/>
                    <a:p>
                      <a:endParaRPr lang="en-US"/>
                    </a:p>
                  </a:txBody>
                  <a:tcPr/>
                </a:tc>
                <a:tc>
                  <a:txBody>
                    <a:bodyPr/>
                    <a:lstStyle/>
                    <a:p>
                      <a:pPr algn="just">
                        <a:lnSpc>
                          <a:spcPct val="150000"/>
                        </a:lnSpc>
                        <a:spcBef>
                          <a:spcPts val="500"/>
                        </a:spcBef>
                        <a:spcAft>
                          <a:spcPts val="0"/>
                        </a:spcAft>
                      </a:pPr>
                      <a:r>
                        <a:rPr lang="en-US" sz="2800" dirty="0" err="1">
                          <a:solidFill>
                            <a:srgbClr val="FF0000"/>
                          </a:solidFill>
                          <a:effectLst/>
                          <a:latin typeface="Times New Roman" panose="02020603050405020304" pitchFamily="18" charset="0"/>
                          <a:cs typeface="Times New Roman" panose="02020603050405020304" pitchFamily="18" charset="0"/>
                        </a:rPr>
                        <a:t>Số</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lượng</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gn="just">
                        <a:lnSpc>
                          <a:spcPct val="150000"/>
                        </a:lnSpc>
                        <a:spcBef>
                          <a:spcPts val="500"/>
                        </a:spcBef>
                        <a:spcAft>
                          <a:spcPts val="0"/>
                        </a:spcAft>
                      </a:pPr>
                      <a:r>
                        <a:rPr lang="en-US" sz="2800" dirty="0" err="1">
                          <a:solidFill>
                            <a:srgbClr val="FF0000"/>
                          </a:solidFill>
                          <a:effectLst/>
                          <a:latin typeface="Times New Roman" panose="02020603050405020304" pitchFamily="18" charset="0"/>
                          <a:cs typeface="Times New Roman" panose="02020603050405020304" pitchFamily="18" charset="0"/>
                        </a:rPr>
                        <a:t>Tỉ</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lệ</a:t>
                      </a:r>
                      <a:r>
                        <a:rPr lang="en-US" sz="2800" dirty="0">
                          <a:solidFill>
                            <a:srgbClr val="FF0000"/>
                          </a:solidFill>
                          <a:effectLst/>
                          <a:latin typeface="Times New Roman" panose="02020603050405020304" pitchFamily="18"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gn="just">
                        <a:lnSpc>
                          <a:spcPct val="150000"/>
                        </a:lnSpc>
                        <a:spcBef>
                          <a:spcPts val="500"/>
                        </a:spcBef>
                        <a:spcAft>
                          <a:spcPts val="0"/>
                        </a:spcAft>
                      </a:pPr>
                      <a:r>
                        <a:rPr lang="en-US" sz="2800" dirty="0" err="1">
                          <a:solidFill>
                            <a:srgbClr val="FF0000"/>
                          </a:solidFill>
                          <a:effectLst/>
                          <a:latin typeface="Times New Roman" panose="02020603050405020304" pitchFamily="18" charset="0"/>
                          <a:cs typeface="Times New Roman" panose="02020603050405020304" pitchFamily="18" charset="0"/>
                        </a:rPr>
                        <a:t>Số</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lượng</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gn="just">
                        <a:lnSpc>
                          <a:spcPct val="150000"/>
                        </a:lnSpc>
                        <a:spcBef>
                          <a:spcPts val="500"/>
                        </a:spcBef>
                        <a:spcAft>
                          <a:spcPts val="0"/>
                        </a:spcAft>
                      </a:pPr>
                      <a:r>
                        <a:rPr lang="en-US" sz="2800" dirty="0" err="1">
                          <a:solidFill>
                            <a:srgbClr val="FF0000"/>
                          </a:solidFill>
                          <a:effectLst/>
                          <a:latin typeface="Times New Roman" panose="02020603050405020304" pitchFamily="18" charset="0"/>
                          <a:cs typeface="Times New Roman" panose="02020603050405020304" pitchFamily="18" charset="0"/>
                        </a:rPr>
                        <a:t>Tỉ</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lệ</a:t>
                      </a:r>
                      <a:r>
                        <a:rPr lang="en-US" sz="2800" dirty="0">
                          <a:solidFill>
                            <a:srgbClr val="FF0000"/>
                          </a:solidFill>
                          <a:effectLst/>
                          <a:latin typeface="Times New Roman" panose="02020603050405020304" pitchFamily="18"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gn="just">
                        <a:lnSpc>
                          <a:spcPct val="150000"/>
                        </a:lnSpc>
                        <a:spcBef>
                          <a:spcPts val="500"/>
                        </a:spcBef>
                        <a:spcAft>
                          <a:spcPts val="0"/>
                        </a:spcAft>
                      </a:pPr>
                      <a:r>
                        <a:rPr lang="en-US" sz="2800" dirty="0" err="1">
                          <a:solidFill>
                            <a:srgbClr val="FF0000"/>
                          </a:solidFill>
                          <a:effectLst/>
                          <a:latin typeface="Times New Roman" panose="02020603050405020304" pitchFamily="18" charset="0"/>
                          <a:cs typeface="Times New Roman" panose="02020603050405020304" pitchFamily="18" charset="0"/>
                        </a:rPr>
                        <a:t>Số</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lượng</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gn="just">
                        <a:lnSpc>
                          <a:spcPct val="150000"/>
                        </a:lnSpc>
                        <a:spcBef>
                          <a:spcPts val="500"/>
                        </a:spcBef>
                        <a:spcAft>
                          <a:spcPts val="0"/>
                        </a:spcAft>
                      </a:pPr>
                      <a:r>
                        <a:rPr lang="en-US" sz="2800" dirty="0" err="1">
                          <a:solidFill>
                            <a:srgbClr val="FF0000"/>
                          </a:solidFill>
                          <a:effectLst/>
                          <a:latin typeface="Times New Roman" panose="02020603050405020304" pitchFamily="18" charset="0"/>
                          <a:cs typeface="Times New Roman" panose="02020603050405020304" pitchFamily="18" charset="0"/>
                        </a:rPr>
                        <a:t>Tỉ</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lệ</a:t>
                      </a:r>
                      <a:r>
                        <a:rPr lang="en-US" sz="2800" dirty="0">
                          <a:solidFill>
                            <a:srgbClr val="FF0000"/>
                          </a:solidFill>
                          <a:effectLst/>
                          <a:latin typeface="Times New Roman" panose="02020603050405020304" pitchFamily="18"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xmlns="" val="10001"/>
                  </a:ext>
                </a:extLst>
              </a:tr>
              <a:tr h="643163">
                <a:tc>
                  <a:txBody>
                    <a:bodyPr/>
                    <a:lstStyle/>
                    <a:p>
                      <a:pPr algn="ctr">
                        <a:lnSpc>
                          <a:spcPct val="150000"/>
                        </a:lnSpc>
                        <a:spcBef>
                          <a:spcPts val="500"/>
                        </a:spcBef>
                        <a:spcAft>
                          <a:spcPts val="0"/>
                        </a:spcAft>
                      </a:pPr>
                      <a:r>
                        <a:rPr lang="en-US" sz="2800">
                          <a:solidFill>
                            <a:srgbClr val="FF0000"/>
                          </a:solidFill>
                          <a:effectLst/>
                          <a:latin typeface="Times New Roman" panose="02020603050405020304" pitchFamily="18" charset="0"/>
                          <a:cs typeface="Times New Roman" panose="02020603050405020304" pitchFamily="18" charset="0"/>
                        </a:rPr>
                        <a:t>36</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lnSpc>
                          <a:spcPct val="130000"/>
                        </a:lnSpc>
                        <a:spcAft>
                          <a:spcPts val="800"/>
                        </a:spcAft>
                        <a:tabLst>
                          <a:tab pos="180340" algn="l"/>
                          <a:tab pos="450215" algn="l"/>
                          <a:tab pos="630555" algn="l"/>
                          <a:tab pos="900430" algn="l"/>
                          <a:tab pos="990600" algn="l"/>
                          <a:tab pos="1350645" algn="l"/>
                          <a:tab pos="162052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13</a:t>
                      </a:r>
                    </a:p>
                  </a:txBody>
                  <a:tcPr marL="68580" marR="68580" marT="0" marB="0">
                    <a:solidFill>
                      <a:schemeClr val="bg2">
                        <a:lumMod val="90000"/>
                      </a:schemeClr>
                    </a:solidFill>
                  </a:tcPr>
                </a:tc>
                <a:tc>
                  <a:txBody>
                    <a:bodyPr/>
                    <a:lstStyle/>
                    <a:p>
                      <a:pPr algn="ctr">
                        <a:lnSpc>
                          <a:spcPct val="130000"/>
                        </a:lnSpc>
                        <a:spcAft>
                          <a:spcPts val="800"/>
                        </a:spcAft>
                        <a:tabLst>
                          <a:tab pos="180340" algn="l"/>
                          <a:tab pos="450215" algn="l"/>
                          <a:tab pos="630555" algn="l"/>
                          <a:tab pos="900430" algn="l"/>
                          <a:tab pos="990600" algn="l"/>
                          <a:tab pos="1350645" algn="l"/>
                          <a:tab pos="162052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36,1</a:t>
                      </a:r>
                    </a:p>
                  </a:txBody>
                  <a:tcPr marL="68580" marR="68580" marT="0" marB="0">
                    <a:solidFill>
                      <a:schemeClr val="bg2">
                        <a:lumMod val="90000"/>
                      </a:schemeClr>
                    </a:solidFill>
                  </a:tcPr>
                </a:tc>
                <a:tc>
                  <a:txBody>
                    <a:bodyPr/>
                    <a:lstStyle/>
                    <a:p>
                      <a:pPr algn="ctr">
                        <a:lnSpc>
                          <a:spcPct val="130000"/>
                        </a:lnSpc>
                        <a:spcAft>
                          <a:spcPts val="800"/>
                        </a:spcAft>
                        <a:tabLst>
                          <a:tab pos="180340" algn="l"/>
                          <a:tab pos="450215" algn="l"/>
                          <a:tab pos="630555" algn="l"/>
                          <a:tab pos="900430" algn="l"/>
                          <a:tab pos="990600" algn="l"/>
                          <a:tab pos="1350645" algn="l"/>
                          <a:tab pos="162052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18</a:t>
                      </a:r>
                    </a:p>
                  </a:txBody>
                  <a:tcPr marL="68580" marR="68580" marT="0" marB="0">
                    <a:solidFill>
                      <a:schemeClr val="bg2">
                        <a:lumMod val="90000"/>
                      </a:schemeClr>
                    </a:solidFill>
                  </a:tcPr>
                </a:tc>
                <a:tc>
                  <a:txBody>
                    <a:bodyPr/>
                    <a:lstStyle/>
                    <a:p>
                      <a:pPr algn="ctr">
                        <a:lnSpc>
                          <a:spcPct val="130000"/>
                        </a:lnSpc>
                        <a:spcAft>
                          <a:spcPts val="800"/>
                        </a:spcAft>
                        <a:tabLst>
                          <a:tab pos="180340" algn="l"/>
                          <a:tab pos="450215" algn="l"/>
                          <a:tab pos="630555" algn="l"/>
                          <a:tab pos="900430" algn="l"/>
                          <a:tab pos="990600" algn="l"/>
                          <a:tab pos="1350645" algn="l"/>
                          <a:tab pos="162052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50</a:t>
                      </a:r>
                    </a:p>
                  </a:txBody>
                  <a:tcPr marL="68580" marR="68580" marT="0" marB="0">
                    <a:solidFill>
                      <a:schemeClr val="bg2">
                        <a:lumMod val="90000"/>
                      </a:schemeClr>
                    </a:solidFill>
                  </a:tcPr>
                </a:tc>
                <a:tc>
                  <a:txBody>
                    <a:bodyPr/>
                    <a:lstStyle/>
                    <a:p>
                      <a:pPr algn="ctr">
                        <a:lnSpc>
                          <a:spcPct val="130000"/>
                        </a:lnSpc>
                        <a:spcAft>
                          <a:spcPts val="800"/>
                        </a:spcAft>
                        <a:tabLst>
                          <a:tab pos="180340" algn="l"/>
                          <a:tab pos="450215" algn="l"/>
                          <a:tab pos="630555" algn="l"/>
                          <a:tab pos="900430" algn="l"/>
                          <a:tab pos="990600" algn="l"/>
                          <a:tab pos="1350645" algn="l"/>
                          <a:tab pos="162052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5</a:t>
                      </a:r>
                    </a:p>
                  </a:txBody>
                  <a:tcPr marL="68580" marR="68580" marT="0" marB="0">
                    <a:solidFill>
                      <a:schemeClr val="bg2">
                        <a:lumMod val="90000"/>
                      </a:schemeClr>
                    </a:solidFill>
                  </a:tcPr>
                </a:tc>
                <a:tc>
                  <a:txBody>
                    <a:bodyPr/>
                    <a:lstStyle/>
                    <a:p>
                      <a:pPr algn="ctr">
                        <a:lnSpc>
                          <a:spcPct val="130000"/>
                        </a:lnSpc>
                        <a:spcAft>
                          <a:spcPts val="800"/>
                        </a:spcAft>
                        <a:tabLst>
                          <a:tab pos="180340" algn="l"/>
                          <a:tab pos="450215" algn="l"/>
                          <a:tab pos="630555" algn="l"/>
                          <a:tab pos="900430" algn="l"/>
                          <a:tab pos="990600" algn="l"/>
                          <a:tab pos="1350645" algn="l"/>
                          <a:tab pos="162052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13,9</a:t>
                      </a:r>
                    </a:p>
                  </a:txBody>
                  <a:tcPr marL="68580" marR="68580" marT="0" marB="0">
                    <a:solidFill>
                      <a:schemeClr val="bg2">
                        <a:lumMod val="90000"/>
                      </a:schemeClr>
                    </a:solidFill>
                  </a:tcPr>
                </a:tc>
                <a:extLst>
                  <a:ext uri="{0D108BD9-81ED-4DB2-BD59-A6C34878D82A}">
                    <a16:rowId xmlns:a16="http://schemas.microsoft.com/office/drawing/2014/main" xmlns="" val="10002"/>
                  </a:ext>
                </a:extLst>
              </a:tr>
            </a:tbl>
          </a:graphicData>
        </a:graphic>
      </p:graphicFrame>
      <p:sp>
        <p:nvSpPr>
          <p:cNvPr id="13" name="Text Box 38">
            <a:extLst>
              <a:ext uri="{FF2B5EF4-FFF2-40B4-BE49-F238E27FC236}">
                <a16:creationId xmlns:a16="http://schemas.microsoft.com/office/drawing/2014/main" xmlns="" id="{876BEEC0-7AC9-44CC-B355-BB73EB5391B2}"/>
              </a:ext>
            </a:extLst>
          </p:cNvPr>
          <p:cNvSpPr txBox="1"/>
          <p:nvPr/>
        </p:nvSpPr>
        <p:spPr>
          <a:xfrm>
            <a:off x="1117685" y="581597"/>
            <a:ext cx="1235556" cy="581856"/>
          </a:xfrm>
          <a:prstGeom prst="rect">
            <a:avLst/>
          </a:prstGeom>
          <a:solidFill>
            <a:schemeClr val="accent6">
              <a:lumMod val="20000"/>
              <a:lumOff val="8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Điểm</a:t>
            </a:r>
          </a:p>
        </p:txBody>
      </p:sp>
      <p:sp>
        <p:nvSpPr>
          <p:cNvPr id="14" name="Text Box 40">
            <a:extLst>
              <a:ext uri="{FF2B5EF4-FFF2-40B4-BE49-F238E27FC236}">
                <a16:creationId xmlns:a16="http://schemas.microsoft.com/office/drawing/2014/main" xmlns="" id="{68135A85-7723-45FD-9498-A87BD9CFC6E6}"/>
              </a:ext>
            </a:extLst>
          </p:cNvPr>
          <p:cNvSpPr txBox="1"/>
          <p:nvPr/>
        </p:nvSpPr>
        <p:spPr>
          <a:xfrm>
            <a:off x="607595" y="1765868"/>
            <a:ext cx="1365818" cy="495228"/>
          </a:xfrm>
          <a:prstGeom prst="rect">
            <a:avLst/>
          </a:prstGeom>
          <a:solidFill>
            <a:schemeClr val="accent6">
              <a:lumMod val="20000"/>
              <a:lumOff val="8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Sĩ số</a:t>
            </a:r>
          </a:p>
        </p:txBody>
      </p:sp>
      <p:cxnSp>
        <p:nvCxnSpPr>
          <p:cNvPr id="15" name="Straight Connector 14">
            <a:extLst>
              <a:ext uri="{FF2B5EF4-FFF2-40B4-BE49-F238E27FC236}">
                <a16:creationId xmlns:a16="http://schemas.microsoft.com/office/drawing/2014/main" xmlns="" id="{4C4A78CF-2D3E-4B3B-AFAE-0CFAC4ADD32D}"/>
              </a:ext>
            </a:extLst>
          </p:cNvPr>
          <p:cNvCxnSpPr/>
          <p:nvPr/>
        </p:nvCxnSpPr>
        <p:spPr>
          <a:xfrm>
            <a:off x="607595" y="454985"/>
            <a:ext cx="1689375" cy="191865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67070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183" y="66818"/>
            <a:ext cx="11580642" cy="5838842"/>
          </a:xfrm>
          <a:prstGeom prst="rect">
            <a:avLst/>
          </a:prstGeom>
        </p:spPr>
        <p:txBody>
          <a:bodyPr wrap="square">
            <a:spAutoFit/>
          </a:bodyPr>
          <a:lstStyle/>
          <a:p>
            <a:pPr algn="just">
              <a:lnSpc>
                <a:spcPct val="130000"/>
              </a:lnSpc>
              <a:spcAft>
                <a:spcPts val="8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IV KẾT LUẬN VÀ ĐỀ XUẤT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30000"/>
              </a:lnSpc>
              <a:spcAft>
                <a:spcPts val="800"/>
              </a:spcAft>
              <a:buAutoNum type="arabicPeriod"/>
            </a:pPr>
            <a:r>
              <a:rPr lang="en-US" sz="2400" b="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0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tổ</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dạy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trò</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đòi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hỏi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chuẩn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kỹ</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lưỡng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kế</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dạy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lựa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chọn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nội</a:t>
            </a:r>
            <a:r>
              <a:rPr lang="en-US" sz="2400" dirty="0">
                <a:solidFill>
                  <a:srgbClr val="000000"/>
                </a:solidFill>
                <a:effectLst/>
                <a:latin typeface="Times New Roman" panose="02020603050405020304" pitchFamily="18" charset="0"/>
                <a:ea typeface="Times New Roman" panose="02020603050405020304" pitchFamily="18" charset="0"/>
              </a:rPr>
              <a:t> dung </a:t>
            </a:r>
            <a:r>
              <a:rPr lang="en-US" sz="2400" dirty="0" err="1">
                <a:solidFill>
                  <a:srgbClr val="000000"/>
                </a:solidFill>
                <a:effectLst/>
                <a:latin typeface="Times New Roman" panose="02020603050405020304" pitchFamily="18" charset="0"/>
                <a:ea typeface="Times New Roman" panose="02020603050405020304" pitchFamily="18" charset="0"/>
              </a:rPr>
              <a:t>thực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phù</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hợp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trò</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thiết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kế</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giúp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lĩnh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hội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khám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kiến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tốt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nhất</a:t>
            </a:r>
            <a:r>
              <a:rPr lang="en-US" sz="2400" dirty="0">
                <a:solidFill>
                  <a:srgbClr val="000000"/>
                </a:solidFill>
                <a:effectLst/>
                <a:latin typeface="Times New Roman" panose="02020603050405020304" pitchFamily="18" charset="0"/>
                <a:ea typeface="Times New Roman" panose="02020603050405020304" pitchFamily="18" charset="0"/>
              </a:rPr>
              <a:t>. </a:t>
            </a:r>
          </a:p>
          <a:p>
            <a:pPr algn="just">
              <a:lnSpc>
                <a:spcPct val="130000"/>
              </a:lnSpc>
              <a:spcAft>
                <a:spcPts val="800"/>
              </a:spcAft>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rPr>
              <a:t>Khi </a:t>
            </a:r>
            <a:r>
              <a:rPr lang="en-US" sz="2400" dirty="0" err="1">
                <a:solidFill>
                  <a:srgbClr val="000000"/>
                </a:solidFill>
                <a:effectLst/>
                <a:latin typeface="Times New Roman" panose="02020603050405020304" pitchFamily="18" charset="0"/>
                <a:ea typeface="Times New Roman" panose="02020603050405020304" pitchFamily="18" charset="0"/>
              </a:rPr>
              <a:t>tổ</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dạy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theo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tổ</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này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thì</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quản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lý</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trò</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điều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hành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trò</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cũng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yếu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tố</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rất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trọng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đảm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bảo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lớp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cũng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thực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rPr>
              <a:t>. </a:t>
            </a:r>
          </a:p>
          <a:p>
            <a:pPr algn="just">
              <a:lnSpc>
                <a:spcPct val="130000"/>
              </a:lnSpc>
              <a:spcAft>
                <a:spcPts val="800"/>
              </a:spcAft>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cạnh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thì</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yếu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tố</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sở</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phòng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cũng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đồ</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dùng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liệu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liên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cũng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rất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trọng</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30000"/>
              </a:lnSpc>
              <a:spcAft>
                <a:spcPts val="80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xmlns="" id="{EBDF6CD0-3217-4E58-925B-E7D7DB9762F8}"/>
              </a:ext>
            </a:extLst>
          </p:cNvPr>
          <p:cNvSpPr txBox="1"/>
          <p:nvPr/>
        </p:nvSpPr>
        <p:spPr>
          <a:xfrm>
            <a:off x="354183" y="5162856"/>
            <a:ext cx="11190117" cy="1695144"/>
          </a:xfrm>
          <a:prstGeom prst="rect">
            <a:avLst/>
          </a:prstGeom>
          <a:noFill/>
        </p:spPr>
        <p:txBody>
          <a:bodyPr wrap="square">
            <a:spAutoFit/>
          </a:bodyPr>
          <a:lstStyle/>
          <a:p>
            <a:pPr>
              <a:lnSpc>
                <a:spcPct val="150000"/>
              </a:lnSpc>
            </a:pP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Các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biện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pháp</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không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chỉ</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áp</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dụng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với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môn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Tiếng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Việt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mà</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có</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thể</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áp</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dụng</a:t>
            </a:r>
            <a:r>
              <a:rPr lang="en-US" sz="2400" dirty="0">
                <a:solidFill>
                  <a:srgbClr val="000000"/>
                </a:solidFill>
                <a:effectLst/>
                <a:latin typeface="Times New Roman" panose="02020603050405020304" pitchFamily="18" charset="0"/>
                <a:ea typeface="Calibri" panose="020F0502020204030204" pitchFamily="34" charset="0"/>
              </a:rPr>
              <a:t> ở </a:t>
            </a:r>
            <a:r>
              <a:rPr lang="en-US" sz="2400" dirty="0" err="1">
                <a:solidFill>
                  <a:srgbClr val="000000"/>
                </a:solidFill>
                <a:effectLst/>
                <a:latin typeface="Times New Roman" panose="02020603050405020304" pitchFamily="18" charset="0"/>
                <a:ea typeface="Calibri" panose="020F0502020204030204" pitchFamily="34" charset="0"/>
              </a:rPr>
              <a:t>tất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cả</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các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môn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này</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áp</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dụng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được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cho</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tất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cả</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các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môn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học</a:t>
            </a:r>
            <a:r>
              <a:rPr lang="en-US" sz="2400" dirty="0">
                <a:solidFill>
                  <a:srgbClr val="000000"/>
                </a:solidFill>
                <a:effectLst/>
                <a:latin typeface="Times New Roman" panose="02020603050405020304" pitchFamily="18" charset="0"/>
                <a:ea typeface="Calibri" panose="020F0502020204030204" pitchFamily="34" charset="0"/>
              </a:rPr>
              <a:t> ở </a:t>
            </a:r>
            <a:r>
              <a:rPr lang="en-US" sz="2400" dirty="0" err="1">
                <a:solidFill>
                  <a:srgbClr val="000000"/>
                </a:solidFill>
                <a:effectLst/>
                <a:latin typeface="Times New Roman" panose="02020603050405020304" pitchFamily="18" charset="0"/>
                <a:ea typeface="Calibri" panose="020F0502020204030204" pitchFamily="34" charset="0"/>
              </a:rPr>
              <a:t>bậc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tiểu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học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trong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các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bài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cung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cấp</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kiến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thức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mới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luyện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tập</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thực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hành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ôn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tập</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rèn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kỹ</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năng</a:t>
            </a:r>
            <a:r>
              <a:rPr lang="en-US" sz="2400" dirty="0">
                <a:solidFill>
                  <a:srgbClr val="000000"/>
                </a:solidFill>
                <a:effectLst/>
                <a:latin typeface="Times New Roman" panose="02020603050405020304" pitchFamily="18" charset="0"/>
                <a:ea typeface="Calibri" panose="020F0502020204030204" pitchFamily="34" charset="0"/>
              </a:rPr>
              <a:t>. </a:t>
            </a:r>
            <a:endParaRPr lang="en-US" sz="2400" dirty="0"/>
          </a:p>
        </p:txBody>
      </p:sp>
    </p:spTree>
    <p:extLst>
      <p:ext uri="{BB962C8B-B14F-4D97-AF65-F5344CB8AC3E}">
        <p14:creationId xmlns:p14="http://schemas.microsoft.com/office/powerpoint/2010/main" val="2794304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579" y="0"/>
            <a:ext cx="10751821" cy="6195863"/>
          </a:xfrm>
          <a:prstGeom prst="rect">
            <a:avLst/>
          </a:prstGeom>
        </p:spPr>
        <p:txBody>
          <a:bodyPr wrap="square">
            <a:spAutoFit/>
          </a:bodyPr>
          <a:lstStyle/>
          <a:p>
            <a:pPr algn="just">
              <a:lnSpc>
                <a:spcPct val="130000"/>
              </a:lnSpc>
              <a:spcAft>
                <a:spcPts val="8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2.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xuất</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400" dirty="0">
                <a:solidFill>
                  <a:srgbClr val="000000"/>
                </a:solidFill>
                <a:effectLst/>
                <a:latin typeface="Times New Roman" panose="02020603050405020304" pitchFamily="18" charset="0"/>
                <a:ea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rPr>
              <a:t>Nhà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trang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sở</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phòng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tốt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bàn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ghế</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tổ</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nhóm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mang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tính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tổ</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chuyên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tiết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vui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lồng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ghép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trò</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giảng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dạy</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457200" algn="just">
              <a:lnSpc>
                <a:spcPct val="150000"/>
              </a:lnSpc>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đồng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xét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trước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tổ</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trò</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nhất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chuẩn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đồ</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dùng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tổ</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theo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này</a:t>
            </a: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algn="just">
              <a:lnSpc>
                <a:spcPct val="150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     - Ban </a:t>
            </a:r>
            <a:r>
              <a:rPr lang="en-US" sz="2400" dirty="0" err="1">
                <a:solidFill>
                  <a:srgbClr val="000000"/>
                </a:solidFill>
                <a:effectLst/>
                <a:latin typeface="Times New Roman" panose="02020603050405020304" pitchFamily="18" charset="0"/>
                <a:ea typeface="Times New Roman" panose="02020603050405020304" pitchFamily="18" charset="0"/>
              </a:rPr>
              <a:t>giám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hiệu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thực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triển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khai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năng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tổ</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dạy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rPr>
              <a:t>trò</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xét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nội</a:t>
            </a:r>
            <a:r>
              <a:rPr lang="en-US" sz="2400" dirty="0">
                <a:solidFill>
                  <a:srgbClr val="000000"/>
                </a:solidFill>
                <a:effectLst/>
                <a:latin typeface="Times New Roman" panose="02020603050405020304" pitchFamily="18" charset="0"/>
                <a:ea typeface="Times New Roman" panose="02020603050405020304" pitchFamily="18" charset="0"/>
              </a:rPr>
              <a:t> dung </a:t>
            </a:r>
            <a:r>
              <a:rPr lang="en-US" sz="2400" dirty="0" err="1">
                <a:solidFill>
                  <a:srgbClr val="000000"/>
                </a:solidFill>
                <a:effectLst/>
                <a:latin typeface="Times New Roman" panose="02020603050405020304" pitchFamily="18" charset="0"/>
                <a:ea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pháp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triển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khai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thực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nâng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cao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lượng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dạy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30000"/>
              </a:lnSpc>
              <a:spcAft>
                <a:spcPts val="80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8852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WordArt 3">
            <a:extLst>
              <a:ext uri="{FF2B5EF4-FFF2-40B4-BE49-F238E27FC236}">
                <a16:creationId xmlns:a16="http://schemas.microsoft.com/office/drawing/2014/main" xmlns="" id="{7E8C8931-2535-4EBA-9039-04288D50D89D}"/>
              </a:ext>
            </a:extLst>
          </p:cNvPr>
          <p:cNvSpPr>
            <a:spLocks noChangeArrowheads="1" noChangeShapeType="1" noTextEdit="1"/>
          </p:cNvSpPr>
          <p:nvPr/>
        </p:nvSpPr>
        <p:spPr bwMode="auto">
          <a:xfrm>
            <a:off x="1783389" y="809625"/>
            <a:ext cx="8856036" cy="4379063"/>
          </a:xfrm>
          <a:prstGeom prst="rect">
            <a:avLst/>
          </a:prstGeom>
        </p:spPr>
        <p:txBody>
          <a:bodyPr wrap="none" fromWordArt="1">
            <a:prstTxWarp prst="textCascadeUp">
              <a:avLst>
                <a:gd name="adj" fmla="val 44444"/>
              </a:avLst>
            </a:prstTxWarp>
            <a:scene3d>
              <a:camera prst="legacyPerspectiveFront">
                <a:rot lat="20519966" lon="1080000" rev="0"/>
              </a:camera>
              <a:lightRig rig="legacyHarsh2" dir="b"/>
            </a:scene3d>
            <a:sp3d extrusionH="430200" prstMaterial="legacyMatte">
              <a:extrusionClr>
                <a:srgbClr val="FF6600"/>
              </a:extrusionClr>
              <a:contourClr>
                <a:srgbClr val="FFE701"/>
              </a:contourClr>
            </a:sp3d>
          </a:bodyPr>
          <a:lstStyle/>
          <a:p>
            <a:pPr algn="ctr"/>
            <a:r>
              <a:rPr lang="en-US" sz="3600" b="1" kern="10" dirty="0">
                <a:ln w="9525">
                  <a:round/>
                  <a:headEnd/>
                  <a:tailEnd/>
                </a:ln>
                <a:gradFill rotWithShape="1">
                  <a:gsLst>
                    <a:gs pos="0">
                      <a:srgbClr val="FFE701"/>
                    </a:gs>
                    <a:gs pos="100000">
                      <a:srgbClr val="FE3E02"/>
                    </a:gs>
                  </a:gsLst>
                  <a:lin ang="5400000" scaled="1"/>
                </a:gradFill>
                <a:cs typeface="Arial" panose="020B0604020202020204" pitchFamily="34" charset="0"/>
              </a:rPr>
              <a:t>XIN CHÂN THÀNH CẢM ƠN!</a:t>
            </a:r>
          </a:p>
        </p:txBody>
      </p:sp>
    </p:spTree>
    <p:extLst>
      <p:ext uri="{BB962C8B-B14F-4D97-AF65-F5344CB8AC3E}">
        <p14:creationId xmlns:p14="http://schemas.microsoft.com/office/powerpoint/2010/main" val="1707374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0104" y="375016"/>
            <a:ext cx="10358907" cy="522259"/>
          </a:xfrm>
          <a:prstGeom prst="rect">
            <a:avLst/>
          </a:prstGeom>
        </p:spPr>
        <p:txBody>
          <a:bodyPr wrap="square">
            <a:spAutoFit/>
          </a:bodyPr>
          <a:lstStyle/>
          <a:p>
            <a:pPr marL="514350" indent="-514350" algn="just">
              <a:lnSpc>
                <a:spcPct val="107000"/>
              </a:lnSpc>
              <a:spcAft>
                <a:spcPts val="800"/>
              </a:spcAft>
              <a:buAutoNum type="arabicPeriod"/>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Lí</a:t>
            </a:r>
            <a:r>
              <a:rPr lang="en-US" sz="2800" b="1" dirty="0">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biện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3" name="Rectangle 2"/>
          <p:cNvSpPr/>
          <p:nvPr/>
        </p:nvSpPr>
        <p:spPr>
          <a:xfrm>
            <a:off x="0" y="4440667"/>
            <a:ext cx="11321755" cy="2086340"/>
          </a:xfrm>
          <a:prstGeom prst="rect">
            <a:avLst/>
          </a:prstGeom>
        </p:spPr>
        <p:txBody>
          <a:bodyPr wrap="square">
            <a:spAutoFit/>
          </a:bodyPr>
          <a:lstStyle/>
          <a:p>
            <a:pPr>
              <a:lnSpc>
                <a:spcPct val="150000"/>
              </a:lnSpc>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Xuất</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giảng</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dạy</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tôi</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thấy</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chưa</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dùng</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đặt</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dùng</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dấu</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viết</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kể</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chuyện</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kĩ</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bày</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còn</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chậm</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000" dirty="0"/>
          </a:p>
        </p:txBody>
      </p:sp>
      <p:sp>
        <p:nvSpPr>
          <p:cNvPr id="6" name="TextBox 5">
            <a:extLst>
              <a:ext uri="{FF2B5EF4-FFF2-40B4-BE49-F238E27FC236}">
                <a16:creationId xmlns:a16="http://schemas.microsoft.com/office/drawing/2014/main" xmlns="" id="{359A4A07-2D17-4A8D-9BBD-3F9F8683E356}"/>
              </a:ext>
            </a:extLst>
          </p:cNvPr>
          <p:cNvSpPr txBox="1"/>
          <p:nvPr/>
        </p:nvSpPr>
        <p:spPr>
          <a:xfrm>
            <a:off x="120797" y="807159"/>
            <a:ext cx="11950405" cy="4197559"/>
          </a:xfrm>
          <a:prstGeom prst="rect">
            <a:avLst/>
          </a:prstGeom>
          <a:noFill/>
        </p:spPr>
        <p:txBody>
          <a:bodyPr wrap="square">
            <a:spAutoFit/>
          </a:bodyPr>
          <a:lstStyle/>
          <a:p>
            <a:pPr marR="13970" indent="533400" algn="just">
              <a:lnSpc>
                <a:spcPct val="130000"/>
              </a:lnSpc>
            </a:pPr>
            <a:r>
              <a:rPr lang="en-US" sz="3000" dirty="0" err="1">
                <a:solidFill>
                  <a:srgbClr val="000000"/>
                </a:solidFill>
                <a:latin typeface="Times New Roman" panose="02020603050405020304" pitchFamily="18" charset="0"/>
                <a:ea typeface="Times New Roman" panose="02020603050405020304" pitchFamily="18" charset="0"/>
              </a:rPr>
              <a:t>T</a:t>
            </a:r>
            <a:r>
              <a:rPr lang="en-US" sz="3000" dirty="0" err="1">
                <a:solidFill>
                  <a:srgbClr val="000000"/>
                </a:solidFill>
                <a:effectLst/>
                <a:latin typeface="Times New Roman" panose="02020603050405020304" pitchFamily="18" charset="0"/>
                <a:ea typeface="Times New Roman" panose="02020603050405020304" pitchFamily="18" charset="0"/>
              </a:rPr>
              <a:t>rò</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chơi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học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tập</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là</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một</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hoạt</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động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vừa</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nhẹ</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nhàng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lại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hiệu</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quả</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vì</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các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em</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vừa</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được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chơi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vừa</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được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học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bài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Trên</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thực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tế</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nhiều</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giáo</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viên</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tổ</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chức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trò</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chơi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học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tập</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trong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giờ</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học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chưa</a:t>
            </a:r>
            <a:r>
              <a:rPr lang="en-US" sz="3000" dirty="0">
                <a:solidFill>
                  <a:srgbClr val="000000"/>
                </a:solidFill>
                <a:effectLst/>
                <a:latin typeface="Times New Roman" panose="02020603050405020304" pitchFamily="18" charset="0"/>
                <a:ea typeface="Times New Roman" panose="02020603050405020304" pitchFamily="18" charset="0"/>
              </a:rPr>
              <a:t> khoa </a:t>
            </a:r>
            <a:r>
              <a:rPr lang="en-US" sz="3000" dirty="0" err="1">
                <a:solidFill>
                  <a:srgbClr val="000000"/>
                </a:solidFill>
                <a:effectLst/>
                <a:latin typeface="Times New Roman" panose="02020603050405020304" pitchFamily="18" charset="0"/>
                <a:ea typeface="Times New Roman" panose="02020603050405020304" pitchFamily="18" charset="0"/>
              </a:rPr>
              <a:t>học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chưa</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gây</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hứng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thú</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cho</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học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sinh</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mang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tính</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hình</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thức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Đặc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biệt</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trong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giờ</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học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Tiếng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Việt</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có</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trò</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chơi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giáo</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viên</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đưa</a:t>
            </a:r>
            <a:r>
              <a:rPr lang="en-US" sz="3000" dirty="0">
                <a:solidFill>
                  <a:srgbClr val="000000"/>
                </a:solidFill>
                <a:effectLst/>
                <a:latin typeface="Times New Roman" panose="02020603050405020304" pitchFamily="18" charset="0"/>
                <a:ea typeface="Times New Roman" panose="02020603050405020304" pitchFamily="18" charset="0"/>
              </a:rPr>
              <a:t> ra </a:t>
            </a:r>
            <a:r>
              <a:rPr lang="en-US" sz="3000" dirty="0" err="1">
                <a:solidFill>
                  <a:srgbClr val="000000"/>
                </a:solidFill>
                <a:effectLst/>
                <a:latin typeface="Times New Roman" panose="02020603050405020304" pitchFamily="18" charset="0"/>
                <a:ea typeface="Times New Roman" panose="02020603050405020304" pitchFamily="18" charset="0"/>
              </a:rPr>
              <a:t>chưa</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hợp</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lý</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với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nội</a:t>
            </a:r>
            <a:r>
              <a:rPr lang="en-US" sz="3000" dirty="0">
                <a:solidFill>
                  <a:srgbClr val="000000"/>
                </a:solidFill>
                <a:effectLst/>
                <a:latin typeface="Times New Roman" panose="02020603050405020304" pitchFamily="18" charset="0"/>
                <a:ea typeface="Times New Roman" panose="02020603050405020304" pitchFamily="18" charset="0"/>
              </a:rPr>
              <a:t> dung </a:t>
            </a:r>
            <a:r>
              <a:rPr lang="en-US" sz="3000" dirty="0" err="1">
                <a:solidFill>
                  <a:srgbClr val="000000"/>
                </a:solidFill>
                <a:effectLst/>
                <a:latin typeface="Times New Roman" panose="02020603050405020304" pitchFamily="18" charset="0"/>
                <a:ea typeface="Times New Roman" panose="02020603050405020304" pitchFamily="18" charset="0"/>
              </a:rPr>
              <a:t>giờ</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học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chưa</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cung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cấp</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được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kiến</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thức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cần</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hướng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tới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mà</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thiên</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về</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sự</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giải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trí</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nhiều</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hơn</a:t>
            </a:r>
            <a:r>
              <a:rPr lang="en-US" sz="3000" dirty="0">
                <a:solidFill>
                  <a:srgbClr val="000000"/>
                </a:solidFill>
                <a:effectLst/>
                <a:latin typeface="Times New Roman" panose="02020603050405020304" pitchFamily="18" charset="0"/>
                <a:ea typeface="Times New Roman" panose="02020603050405020304" pitchFamily="18" charset="0"/>
              </a:rPr>
              <a:t>. </a:t>
            </a:r>
            <a:endParaRPr lang="en-US" sz="3000" dirty="0">
              <a:effectLst/>
              <a:latin typeface="Times New Roman" panose="02020603050405020304" pitchFamily="18" charset="0"/>
              <a:ea typeface="Times New Roman" panose="02020603050405020304" pitchFamily="18" charset="0"/>
            </a:endParaRPr>
          </a:p>
          <a:p>
            <a:pPr marR="13970" indent="533400" algn="just">
              <a:lnSpc>
                <a:spcPct val="130000"/>
              </a:lnSpc>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09287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2418" y="884238"/>
            <a:ext cx="9880209" cy="1681486"/>
          </a:xfrm>
          <a:prstGeom prst="rect">
            <a:avLst/>
          </a:prstGeom>
        </p:spPr>
        <p:txBody>
          <a:bodyPr wrap="square">
            <a:spAutoFit/>
          </a:bodyPr>
          <a:lstStyle/>
          <a:p>
            <a:pPr algn="just">
              <a:lnSpc>
                <a:spcPct val="115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áp</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latin typeface="Times New Roman" panose="02020603050405020304" pitchFamily="18" charset="0"/>
                <a:ea typeface="Calibri" panose="020F0502020204030204" pitchFamily="34" charset="0"/>
                <a:cs typeface="Times New Roman" panose="02020603050405020304" pitchFamily="18" charset="0"/>
              </a:rPr>
              <a:t> 4C,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huyện</a:t>
            </a:r>
            <a:r>
              <a:rPr lang="en-US" sz="2800" dirty="0">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Lão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phố</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Phòng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101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4185635" y="231820"/>
            <a:ext cx="2942822" cy="844354"/>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Nội</a:t>
            </a:r>
            <a:r>
              <a:rPr kumimoji="0" lang="en-US" sz="2400" b="0" i="0" u="none" strike="noStrike" cap="none" normalizeH="0">
                <a:ln>
                  <a:noFill/>
                </a:ln>
                <a:solidFill>
                  <a:srgbClr val="FF0000"/>
                </a:solidFill>
                <a:effectLst/>
                <a:latin typeface="Times New Roman" panose="02020603050405020304" pitchFamily="18" charset="0"/>
                <a:cs typeface="Times New Roman" panose="02020603050405020304" pitchFamily="18" charset="0"/>
              </a:rPr>
              <a:t> dung biện pháp</a:t>
            </a:r>
            <a:endParaRPr kumimoji="0" lang="en-US" sz="24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p:txBody>
      </p:sp>
      <p:sp>
        <p:nvSpPr>
          <p:cNvPr id="3" name="Rounded Rectangle 2">
            <a:hlinkClick r:id="rId2" action="ppaction://hlinksldjump"/>
          </p:cNvPr>
          <p:cNvSpPr/>
          <p:nvPr/>
        </p:nvSpPr>
        <p:spPr bwMode="auto">
          <a:xfrm>
            <a:off x="0" y="2254590"/>
            <a:ext cx="1543078" cy="991675"/>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Mục</a:t>
            </a:r>
            <a:r>
              <a:rPr kumimoji="0" lang="en-US" sz="2400" b="0" i="0" u="none" strike="noStrike" cap="none" normalizeH="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0" i="0" u="none" strike="noStrike" cap="none" normalizeH="0" dirty="0" err="1">
                <a:ln>
                  <a:noFill/>
                </a:ln>
                <a:solidFill>
                  <a:srgbClr val="FF0000"/>
                </a:solidFill>
                <a:effectLst/>
                <a:latin typeface="Times New Roman" panose="02020603050405020304" pitchFamily="18" charset="0"/>
                <a:cs typeface="Times New Roman" panose="02020603050405020304" pitchFamily="18" charset="0"/>
              </a:rPr>
              <a:t>tiêu</a:t>
            </a:r>
            <a:endParaRPr kumimoji="0" lang="en-US" sz="2400" b="0" i="0" u="none" strike="noStrike" cap="none" normalizeH="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4" name="Rounded Rectangle 3"/>
          <p:cNvSpPr/>
          <p:nvPr/>
        </p:nvSpPr>
        <p:spPr bwMode="auto">
          <a:xfrm>
            <a:off x="1945610" y="2209560"/>
            <a:ext cx="2207236" cy="1277873"/>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Cơ</a:t>
            </a:r>
            <a:r>
              <a:rPr kumimoji="0" lang="en-US" sz="2400" b="0" i="0" u="none" strike="noStrike" cap="none" normalizeH="0">
                <a:ln>
                  <a:noFill/>
                </a:ln>
                <a:solidFill>
                  <a:srgbClr val="FF0000"/>
                </a:solidFill>
                <a:effectLst/>
                <a:latin typeface="Times New Roman" panose="02020603050405020304" pitchFamily="18" charset="0"/>
                <a:cs typeface="Times New Roman" panose="02020603050405020304" pitchFamily="18" charset="0"/>
              </a:rPr>
              <a:t> sở lí luận và cơ sở thực tiễn</a:t>
            </a:r>
            <a:endParaRPr kumimoji="0" lang="en-US" sz="24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p:txBody>
      </p:sp>
      <p:sp>
        <p:nvSpPr>
          <p:cNvPr id="5" name="Rounded Rectangle 4"/>
          <p:cNvSpPr/>
          <p:nvPr/>
        </p:nvSpPr>
        <p:spPr bwMode="auto">
          <a:xfrm>
            <a:off x="7330626" y="1876781"/>
            <a:ext cx="4118003" cy="1056068"/>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Nội</a:t>
            </a:r>
            <a:r>
              <a:rPr kumimoji="0" lang="en-US" sz="2400" b="0" i="0" u="none" strike="noStrike" cap="none" normalizeH="0" dirty="0">
                <a:ln>
                  <a:noFill/>
                </a:ln>
                <a:solidFill>
                  <a:srgbClr val="FF0000"/>
                </a:solidFill>
                <a:effectLst/>
                <a:latin typeface="Times New Roman" panose="02020603050405020304" pitchFamily="18" charset="0"/>
                <a:cs typeface="Times New Roman" panose="02020603050405020304" pitchFamily="18" charset="0"/>
              </a:rPr>
              <a:t> dung </a:t>
            </a:r>
            <a:r>
              <a:rPr kumimoji="0" lang="en-US" sz="2400" b="0" i="0" u="none" strike="noStrike" cap="none" normalizeH="0" dirty="0" err="1">
                <a:ln>
                  <a:noFill/>
                </a:ln>
                <a:solidFill>
                  <a:srgbClr val="FF0000"/>
                </a:solidFill>
                <a:effectLst/>
                <a:latin typeface="Times New Roman" panose="02020603050405020304" pitchFamily="18" charset="0"/>
                <a:cs typeface="Times New Roman" panose="02020603050405020304" pitchFamily="18" charset="0"/>
              </a:rPr>
              <a:t>cụ</a:t>
            </a:r>
            <a:r>
              <a:rPr kumimoji="0" lang="en-US" sz="2400" b="0" i="0" u="none" strike="noStrike" cap="none" normalizeH="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0" i="0" u="none" strike="noStrike" cap="none" normalizeH="0" dirty="0" err="1">
                <a:ln>
                  <a:noFill/>
                </a:ln>
                <a:solidFill>
                  <a:srgbClr val="FF0000"/>
                </a:solidFill>
                <a:effectLst/>
                <a:latin typeface="Times New Roman" panose="02020603050405020304" pitchFamily="18" charset="0"/>
                <a:cs typeface="Times New Roman" panose="02020603050405020304" pitchFamily="18" charset="0"/>
              </a:rPr>
              <a:t>thể</a:t>
            </a:r>
            <a:r>
              <a:rPr kumimoji="0" lang="en-US" sz="2400" b="0" i="0" u="none" strike="noStrike" cap="none" normalizeH="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0" i="0" u="none" strike="noStrike" cap="none" normalizeH="0" dirty="0" err="1">
                <a:ln>
                  <a:noFill/>
                </a:ln>
                <a:solidFill>
                  <a:srgbClr val="FF0000"/>
                </a:solidFill>
                <a:effectLst/>
                <a:latin typeface="Times New Roman" panose="02020603050405020304" pitchFamily="18" charset="0"/>
                <a:cs typeface="Times New Roman" panose="02020603050405020304" pitchFamily="18" charset="0"/>
              </a:rPr>
              <a:t>của</a:t>
            </a:r>
            <a:r>
              <a:rPr kumimoji="0" lang="en-US" sz="2400" b="0" i="0" u="none" strike="noStrike" cap="none" normalizeH="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0" i="0" u="none" strike="noStrike" cap="none" normalizeH="0" dirty="0" err="1">
                <a:ln>
                  <a:noFill/>
                </a:ln>
                <a:solidFill>
                  <a:srgbClr val="FF0000"/>
                </a:solidFill>
                <a:effectLst/>
                <a:latin typeface="Times New Roman" panose="02020603050405020304" pitchFamily="18" charset="0"/>
                <a:cs typeface="Times New Roman" panose="02020603050405020304" pitchFamily="18" charset="0"/>
              </a:rPr>
              <a:t>từng</a:t>
            </a:r>
            <a:r>
              <a:rPr kumimoji="0" lang="en-US" sz="2400" b="0" i="0" u="none" strike="noStrike" cap="none" normalizeH="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0" i="0" u="none" strike="noStrike" cap="none" normalizeH="0" dirty="0" err="1">
                <a:ln>
                  <a:noFill/>
                </a:ln>
                <a:solidFill>
                  <a:srgbClr val="FF0000"/>
                </a:solidFill>
                <a:effectLst/>
                <a:latin typeface="Times New Roman" panose="02020603050405020304" pitchFamily="18" charset="0"/>
                <a:cs typeface="Times New Roman" panose="02020603050405020304" pitchFamily="18" charset="0"/>
              </a:rPr>
              <a:t>biện</a:t>
            </a:r>
            <a:r>
              <a:rPr kumimoji="0" lang="en-US" sz="2400" b="0" i="0" u="none" strike="noStrike" cap="none" normalizeH="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0" i="0" u="none" strike="noStrike" cap="none" normalizeH="0" dirty="0" err="1">
                <a:ln>
                  <a:noFill/>
                </a:ln>
                <a:solidFill>
                  <a:srgbClr val="FF0000"/>
                </a:solidFill>
                <a:effectLst/>
                <a:latin typeface="Times New Roman" panose="02020603050405020304" pitchFamily="18" charset="0"/>
                <a:cs typeface="Times New Roman" panose="02020603050405020304" pitchFamily="18" charset="0"/>
              </a:rPr>
              <a:t>pháp</a:t>
            </a:r>
            <a:r>
              <a:rPr kumimoji="0" lang="en-US" sz="2400" b="0" i="0" u="none" strike="noStrike" cap="none" normalizeH="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0" i="0" u="none" strike="noStrike" cap="none" normalizeH="0" dirty="0" err="1">
                <a:ln>
                  <a:noFill/>
                </a:ln>
                <a:solidFill>
                  <a:srgbClr val="FF0000"/>
                </a:solidFill>
                <a:effectLst/>
                <a:latin typeface="Times New Roman" panose="02020603050405020304" pitchFamily="18" charset="0"/>
                <a:cs typeface="Times New Roman" panose="02020603050405020304" pitchFamily="18" charset="0"/>
              </a:rPr>
              <a:t>và</a:t>
            </a:r>
            <a:r>
              <a:rPr kumimoji="0" lang="en-US" sz="2400" b="0" i="0" u="none" strike="noStrike" cap="none" normalizeH="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0" i="0" u="none" strike="noStrike" cap="none" normalizeH="0" dirty="0" err="1">
                <a:ln>
                  <a:noFill/>
                </a:ln>
                <a:solidFill>
                  <a:srgbClr val="FF0000"/>
                </a:solidFill>
                <a:effectLst/>
                <a:latin typeface="Times New Roman" panose="02020603050405020304" pitchFamily="18" charset="0"/>
                <a:cs typeface="Times New Roman" panose="02020603050405020304" pitchFamily="18" charset="0"/>
              </a:rPr>
              <a:t>cách</a:t>
            </a:r>
            <a:r>
              <a:rPr kumimoji="0" lang="en-US" sz="2400" b="0" i="0" u="none" strike="noStrike" cap="none" normalizeH="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0" i="0" u="none" strike="noStrike" cap="none" normalizeH="0" dirty="0" err="1">
                <a:ln>
                  <a:noFill/>
                </a:ln>
                <a:solidFill>
                  <a:srgbClr val="FF0000"/>
                </a:solidFill>
                <a:effectLst/>
                <a:latin typeface="Times New Roman" panose="02020603050405020304" pitchFamily="18" charset="0"/>
                <a:cs typeface="Times New Roman" panose="02020603050405020304" pitchFamily="18" charset="0"/>
              </a:rPr>
              <a:t>thức</a:t>
            </a:r>
            <a:r>
              <a:rPr kumimoji="0" lang="en-US" sz="2400" b="0" i="0" u="none" strike="noStrike" cap="none" normalizeH="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0" i="0" u="none" strike="noStrike" cap="none" normalizeH="0" dirty="0" err="1">
                <a:ln>
                  <a:noFill/>
                </a:ln>
                <a:solidFill>
                  <a:srgbClr val="FF0000"/>
                </a:solidFill>
                <a:effectLst/>
                <a:latin typeface="Times New Roman" panose="02020603050405020304" pitchFamily="18" charset="0"/>
                <a:cs typeface="Times New Roman" panose="02020603050405020304" pitchFamily="18" charset="0"/>
              </a:rPr>
              <a:t>thực</a:t>
            </a:r>
            <a:r>
              <a:rPr kumimoji="0" lang="en-US" sz="2400" b="0" i="0" u="none" strike="noStrike" cap="none" normalizeH="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0" i="0" u="none" strike="noStrike" cap="none" normalizeH="0" dirty="0" err="1">
                <a:ln>
                  <a:noFill/>
                </a:ln>
                <a:solidFill>
                  <a:srgbClr val="FF0000"/>
                </a:solidFill>
                <a:effectLst/>
                <a:latin typeface="Times New Roman" panose="02020603050405020304" pitchFamily="18" charset="0"/>
                <a:cs typeface="Times New Roman" panose="02020603050405020304" pitchFamily="18" charset="0"/>
              </a:rPr>
              <a:t>hiện</a:t>
            </a:r>
            <a:endPar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7" name="Rounded Rectangle 6">
            <a:hlinkClick r:id="rId3" action="ppaction://hlinksldjump"/>
          </p:cNvPr>
          <p:cNvSpPr/>
          <p:nvPr/>
        </p:nvSpPr>
        <p:spPr bwMode="auto">
          <a:xfrm>
            <a:off x="2081316" y="4088216"/>
            <a:ext cx="1883551" cy="569889"/>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Cơ</a:t>
            </a:r>
            <a:r>
              <a:rPr kumimoji="0" lang="en-US" sz="2400" b="0" i="0" u="none" strike="noStrike" cap="none" normalizeH="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0" i="0" u="none" strike="noStrike" cap="none" normalizeH="0" dirty="0" err="1">
                <a:ln>
                  <a:noFill/>
                </a:ln>
                <a:solidFill>
                  <a:srgbClr val="FF0000"/>
                </a:solidFill>
                <a:effectLst/>
                <a:latin typeface="Times New Roman" panose="02020603050405020304" pitchFamily="18" charset="0"/>
                <a:cs typeface="Times New Roman" panose="02020603050405020304" pitchFamily="18" charset="0"/>
              </a:rPr>
              <a:t>sở</a:t>
            </a:r>
            <a:r>
              <a:rPr kumimoji="0" lang="en-US" sz="2400" b="0" i="0" u="none" strike="noStrike" cap="none" normalizeH="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0" i="0" u="none" strike="noStrike" cap="none" normalizeH="0" dirty="0" err="1">
                <a:ln>
                  <a:noFill/>
                </a:ln>
                <a:solidFill>
                  <a:srgbClr val="FF0000"/>
                </a:solidFill>
                <a:effectLst/>
                <a:latin typeface="Times New Roman" panose="02020603050405020304" pitchFamily="18" charset="0"/>
                <a:cs typeface="Times New Roman" panose="02020603050405020304" pitchFamily="18" charset="0"/>
              </a:rPr>
              <a:t>lí</a:t>
            </a:r>
            <a:r>
              <a:rPr kumimoji="0" lang="en-US" sz="2400" b="0" i="0" u="none" strike="noStrike" cap="none" normalizeH="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0" i="0" u="none" strike="noStrike" cap="none" normalizeH="0" dirty="0" err="1">
                <a:ln>
                  <a:noFill/>
                </a:ln>
                <a:solidFill>
                  <a:srgbClr val="FF0000"/>
                </a:solidFill>
                <a:effectLst/>
                <a:latin typeface="Times New Roman" panose="02020603050405020304" pitchFamily="18" charset="0"/>
                <a:cs typeface="Times New Roman" panose="02020603050405020304" pitchFamily="18" charset="0"/>
              </a:rPr>
              <a:t>luận</a:t>
            </a:r>
            <a:endPar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8" name="Rounded Rectangle 7">
            <a:hlinkClick r:id="rId4" action="ppaction://hlinksldjump"/>
          </p:cNvPr>
          <p:cNvSpPr/>
          <p:nvPr/>
        </p:nvSpPr>
        <p:spPr bwMode="auto">
          <a:xfrm>
            <a:off x="2055300" y="5503041"/>
            <a:ext cx="1784816" cy="983484"/>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Cơ</a:t>
            </a:r>
            <a:r>
              <a:rPr kumimoji="0" lang="en-US" sz="2400" b="0" i="0" u="none" strike="noStrike" cap="none" normalizeH="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0" i="0" u="none" strike="noStrike" cap="none" normalizeH="0" dirty="0" err="1">
                <a:ln>
                  <a:noFill/>
                </a:ln>
                <a:solidFill>
                  <a:srgbClr val="FF0000"/>
                </a:solidFill>
                <a:effectLst/>
                <a:latin typeface="Times New Roman" panose="02020603050405020304" pitchFamily="18" charset="0"/>
                <a:cs typeface="Times New Roman" panose="02020603050405020304" pitchFamily="18" charset="0"/>
              </a:rPr>
              <a:t>sở</a:t>
            </a:r>
            <a:r>
              <a:rPr kumimoji="0" lang="en-US" sz="2400" b="0" i="0" u="none" strike="noStrike" cap="none" normalizeH="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0" i="0" u="none" strike="noStrike" cap="none" normalizeH="0" dirty="0" err="1">
                <a:ln>
                  <a:noFill/>
                </a:ln>
                <a:solidFill>
                  <a:srgbClr val="FF0000"/>
                </a:solidFill>
                <a:effectLst/>
                <a:latin typeface="Times New Roman" panose="02020603050405020304" pitchFamily="18" charset="0"/>
                <a:cs typeface="Times New Roman" panose="02020603050405020304" pitchFamily="18" charset="0"/>
              </a:rPr>
              <a:t>thực</a:t>
            </a:r>
            <a:r>
              <a:rPr kumimoji="0" lang="en-US" sz="2400" b="0" i="0" u="none" strike="noStrike" cap="none" normalizeH="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0" i="0" u="none" strike="noStrike" cap="none" normalizeH="0" dirty="0" err="1">
                <a:ln>
                  <a:noFill/>
                </a:ln>
                <a:solidFill>
                  <a:srgbClr val="FF0000"/>
                </a:solidFill>
                <a:effectLst/>
                <a:latin typeface="Times New Roman" panose="02020603050405020304" pitchFamily="18" charset="0"/>
                <a:cs typeface="Times New Roman" panose="02020603050405020304" pitchFamily="18" charset="0"/>
              </a:rPr>
              <a:t>tiễn</a:t>
            </a:r>
            <a:endPar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cxnSp>
        <p:nvCxnSpPr>
          <p:cNvPr id="15" name="Straight Connector 14"/>
          <p:cNvCxnSpPr/>
          <p:nvPr/>
        </p:nvCxnSpPr>
        <p:spPr bwMode="auto">
          <a:xfrm flipH="1">
            <a:off x="5872786" y="1076174"/>
            <a:ext cx="3220" cy="31474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1043189" y="1390918"/>
            <a:ext cx="8099210" cy="722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p:nvPr/>
        </p:nvCxnSpPr>
        <p:spPr bwMode="auto">
          <a:xfrm>
            <a:off x="1044817" y="1398145"/>
            <a:ext cx="1" cy="85644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a:off x="3279264" y="1354959"/>
            <a:ext cx="0" cy="81702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p:nvPr/>
        </p:nvCxnSpPr>
        <p:spPr bwMode="auto">
          <a:xfrm>
            <a:off x="9121748" y="1354959"/>
            <a:ext cx="0" cy="49704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1674233" y="2741380"/>
            <a:ext cx="28977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1681491" y="2713715"/>
            <a:ext cx="0" cy="306843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p:nvPr/>
        </p:nvCxnSpPr>
        <p:spPr bwMode="auto">
          <a:xfrm>
            <a:off x="1708450" y="4306614"/>
            <a:ext cx="373482" cy="801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p:cNvCxnSpPr/>
          <p:nvPr/>
        </p:nvCxnSpPr>
        <p:spPr bwMode="auto">
          <a:xfrm>
            <a:off x="1674233" y="5763583"/>
            <a:ext cx="373482" cy="801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xmlns="" id="{A76E06D7-E219-4A77-9963-4392AB311E1C}"/>
              </a:ext>
            </a:extLst>
          </p:cNvPr>
          <p:cNvCxnSpPr/>
          <p:nvPr/>
        </p:nvCxnSpPr>
        <p:spPr bwMode="auto">
          <a:xfrm flipH="1">
            <a:off x="5291156" y="3171887"/>
            <a:ext cx="1" cy="64916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xmlns="" id="{8973773B-62BC-423D-B553-A8A267B35B82}"/>
              </a:ext>
            </a:extLst>
          </p:cNvPr>
          <p:cNvCxnSpPr/>
          <p:nvPr/>
        </p:nvCxnSpPr>
        <p:spPr bwMode="auto">
          <a:xfrm>
            <a:off x="6838661" y="3184749"/>
            <a:ext cx="0" cy="63630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a:extLst>
              <a:ext uri="{FF2B5EF4-FFF2-40B4-BE49-F238E27FC236}">
                <a16:creationId xmlns:a16="http://schemas.microsoft.com/office/drawing/2014/main" xmlns="" id="{1DE12A05-77FE-4657-92CA-0F5EF04C1F97}"/>
              </a:ext>
            </a:extLst>
          </p:cNvPr>
          <p:cNvCxnSpPr/>
          <p:nvPr/>
        </p:nvCxnSpPr>
        <p:spPr bwMode="auto">
          <a:xfrm>
            <a:off x="8667539" y="3153813"/>
            <a:ext cx="0" cy="68010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a:extLst>
              <a:ext uri="{FF2B5EF4-FFF2-40B4-BE49-F238E27FC236}">
                <a16:creationId xmlns:a16="http://schemas.microsoft.com/office/drawing/2014/main" xmlns="" id="{8D8BEFB5-1586-46D0-B57F-193E1539CEDA}"/>
              </a:ext>
            </a:extLst>
          </p:cNvPr>
          <p:cNvCxnSpPr/>
          <p:nvPr/>
        </p:nvCxnSpPr>
        <p:spPr bwMode="auto">
          <a:xfrm>
            <a:off x="10129216" y="3153813"/>
            <a:ext cx="0" cy="62639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a:extLst>
              <a:ext uri="{FF2B5EF4-FFF2-40B4-BE49-F238E27FC236}">
                <a16:creationId xmlns:a16="http://schemas.microsoft.com/office/drawing/2014/main" xmlns="" id="{56104ADF-8A1B-475F-97F4-90B50BC069D2}"/>
              </a:ext>
            </a:extLst>
          </p:cNvPr>
          <p:cNvCxnSpPr/>
          <p:nvPr/>
        </p:nvCxnSpPr>
        <p:spPr bwMode="auto">
          <a:xfrm>
            <a:off x="11701659" y="3153813"/>
            <a:ext cx="0" cy="66724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a:extLst>
              <a:ext uri="{FF2B5EF4-FFF2-40B4-BE49-F238E27FC236}">
                <a16:creationId xmlns:a16="http://schemas.microsoft.com/office/drawing/2014/main" xmlns="" id="{F15FB679-292D-4878-8D68-D2447A70C619}"/>
              </a:ext>
            </a:extLst>
          </p:cNvPr>
          <p:cNvCxnSpPr/>
          <p:nvPr/>
        </p:nvCxnSpPr>
        <p:spPr bwMode="auto">
          <a:xfrm flipV="1">
            <a:off x="5303142" y="3153813"/>
            <a:ext cx="6398517" cy="1807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Rounded Rectangle 10">
            <a:hlinkClick r:id="rId5" action="ppaction://hlinksldjump"/>
            <a:extLst>
              <a:ext uri="{FF2B5EF4-FFF2-40B4-BE49-F238E27FC236}">
                <a16:creationId xmlns:a16="http://schemas.microsoft.com/office/drawing/2014/main" xmlns="" id="{26448550-5630-48F1-B723-E90FDD6EFB0C}"/>
              </a:ext>
            </a:extLst>
          </p:cNvPr>
          <p:cNvSpPr/>
          <p:nvPr/>
        </p:nvSpPr>
        <p:spPr bwMode="auto">
          <a:xfrm>
            <a:off x="4139407" y="3810205"/>
            <a:ext cx="1784815" cy="2975499"/>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nSpc>
                <a:spcPct val="130000"/>
              </a:lnSpc>
              <a:spcAft>
                <a:spcPts val="800"/>
              </a:spcAft>
            </a:pPr>
            <a:r>
              <a:rPr lang="pt-BR"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Chọn lựa nội dung trò chơi phù hợp, hấp dẫn, thu hút 100% học sinh tham gia.</a:t>
            </a: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4" name="Rounded Rectangle 11">
            <a:hlinkClick r:id="rId6" action="ppaction://hlinksldjump"/>
            <a:extLst>
              <a:ext uri="{FF2B5EF4-FFF2-40B4-BE49-F238E27FC236}">
                <a16:creationId xmlns:a16="http://schemas.microsoft.com/office/drawing/2014/main" xmlns="" id="{B07151AA-48D7-4F95-9E9E-D0B72AFAA698}"/>
              </a:ext>
            </a:extLst>
          </p:cNvPr>
          <p:cNvSpPr/>
          <p:nvPr/>
        </p:nvSpPr>
        <p:spPr bwMode="auto">
          <a:xfrm>
            <a:off x="6067091" y="3840486"/>
            <a:ext cx="1440580" cy="2962637"/>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R="13970">
              <a:lnSpc>
                <a:spcPct val="130000"/>
              </a:lnSpc>
              <a:spcAft>
                <a:spcPts val="800"/>
              </a:spcAft>
            </a:pPr>
            <a:r>
              <a:rPr lang="pt-BR"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Luật chơi chặt chẽ công khai, công bằng và dễ đánh giá</a:t>
            </a:r>
            <a:r>
              <a:rPr lang="pt-BR"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Rounded Rectangle 11">
            <a:hlinkClick r:id="rId6" action="ppaction://hlinksldjump"/>
            <a:extLst>
              <a:ext uri="{FF2B5EF4-FFF2-40B4-BE49-F238E27FC236}">
                <a16:creationId xmlns:a16="http://schemas.microsoft.com/office/drawing/2014/main" xmlns="" id="{D26CAFE5-D599-4D8E-84F6-19E4BE315628}"/>
              </a:ext>
            </a:extLst>
          </p:cNvPr>
          <p:cNvSpPr/>
          <p:nvPr/>
        </p:nvSpPr>
        <p:spPr bwMode="auto">
          <a:xfrm>
            <a:off x="7641448" y="3859214"/>
            <a:ext cx="1440580" cy="2962637"/>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pt-BR"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Nắm chắc quy trình khi tổ chức các trò chơi học tập.</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36" name="Rounded Rectangle 12">
            <a:hlinkClick r:id="rId7" action="ppaction://hlinksldjump"/>
            <a:extLst>
              <a:ext uri="{FF2B5EF4-FFF2-40B4-BE49-F238E27FC236}">
                <a16:creationId xmlns:a16="http://schemas.microsoft.com/office/drawing/2014/main" xmlns="" id="{11A1F196-4A60-4D90-84C9-27EAF2C20F58}"/>
              </a:ext>
            </a:extLst>
          </p:cNvPr>
          <p:cNvSpPr/>
          <p:nvPr/>
        </p:nvSpPr>
        <p:spPr bwMode="auto">
          <a:xfrm>
            <a:off x="9203549" y="3913435"/>
            <a:ext cx="1371029" cy="292649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pt-BR" sz="2000" dirty="0">
                <a:solidFill>
                  <a:srgbClr val="FF0000"/>
                </a:solidFill>
                <a:latin typeface="Times New Roman" panose="02020603050405020304" pitchFamily="18" charset="0"/>
                <a:cs typeface="Times New Roman" panose="02020603050405020304" pitchFamily="18" charset="0"/>
              </a:rPr>
              <a:t>Trò chơi dễ thực hiện, tránh rắc rối.</a:t>
            </a:r>
            <a:endParaRPr lang="en-US" sz="2000" dirty="0"/>
          </a:p>
        </p:txBody>
      </p:sp>
      <p:sp>
        <p:nvSpPr>
          <p:cNvPr id="39" name="Rounded Rectangle 12">
            <a:hlinkClick r:id="rId7" action="ppaction://hlinksldjump"/>
            <a:extLst>
              <a:ext uri="{FF2B5EF4-FFF2-40B4-BE49-F238E27FC236}">
                <a16:creationId xmlns:a16="http://schemas.microsoft.com/office/drawing/2014/main" xmlns="" id="{B8FE2B39-9F05-4C25-964A-6612687F1E0A}"/>
              </a:ext>
            </a:extLst>
          </p:cNvPr>
          <p:cNvSpPr/>
          <p:nvPr/>
        </p:nvSpPr>
        <p:spPr bwMode="auto">
          <a:xfrm>
            <a:off x="10667524" y="3931509"/>
            <a:ext cx="1440579" cy="289034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cường</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phù</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a:p>
            <a:r>
              <a:rPr lang="pt-BR" sz="2200" dirty="0">
                <a:solidFill>
                  <a:srgbClr val="FF0000"/>
                </a:solidFill>
                <a:latin typeface="Times New Roman" panose="02020603050405020304" pitchFamily="18" charset="0"/>
                <a:cs typeface="Times New Roman" panose="02020603050405020304" pitchFamily="18" charset="0"/>
              </a:rPr>
              <a:t>.</a:t>
            </a:r>
            <a:endParaRPr lang="en-US" dirty="0"/>
          </a:p>
        </p:txBody>
      </p:sp>
      <p:cxnSp>
        <p:nvCxnSpPr>
          <p:cNvPr id="41" name="Straight Connector 40">
            <a:extLst>
              <a:ext uri="{FF2B5EF4-FFF2-40B4-BE49-F238E27FC236}">
                <a16:creationId xmlns:a16="http://schemas.microsoft.com/office/drawing/2014/main" xmlns="" id="{015D0732-CAC7-4CD2-9DCA-88BEACC479E8}"/>
              </a:ext>
            </a:extLst>
          </p:cNvPr>
          <p:cNvCxnSpPr/>
          <p:nvPr/>
        </p:nvCxnSpPr>
        <p:spPr bwMode="auto">
          <a:xfrm>
            <a:off x="9142399" y="2904145"/>
            <a:ext cx="0" cy="26741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03461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950" y="582127"/>
            <a:ext cx="11506200" cy="3726405"/>
          </a:xfrm>
          <a:prstGeom prst="rect">
            <a:avLst/>
          </a:prstGeom>
        </p:spPr>
        <p:txBody>
          <a:bodyPr wrap="square">
            <a:spAutoFit/>
          </a:bodyPr>
          <a:lstStyle/>
          <a:p>
            <a:pPr algn="just">
              <a:lnSpc>
                <a:spcPct val="115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Mục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tiêu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biện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pháp</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2800" dirty="0">
                <a:effectLst/>
                <a:latin typeface="Times New Roman" panose="02020603050405020304" pitchFamily="18" charset="0"/>
                <a:ea typeface="Times New Roman" panose="02020603050405020304" pitchFamily="18" charset="0"/>
              </a:rPr>
              <a:t>Qua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trò</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tập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tiếp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tốt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Đồng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triển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kĩ</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như</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kĩ</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kĩ</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tiếp</a:t>
            </a:r>
            <a:r>
              <a:rPr lang="en-US" sz="2800" dirty="0">
                <a:effectLst/>
                <a:latin typeface="Times New Roman" panose="02020603050405020304" pitchFamily="18" charset="0"/>
                <a:ea typeface="Times New Roman" panose="02020603050405020304" pitchFamily="18" charset="0"/>
              </a:rPr>
              <a:t>. </a:t>
            </a:r>
          </a:p>
          <a:p>
            <a:pPr algn="just">
              <a:lnSpc>
                <a:spcPct val="115000"/>
              </a:lnSpc>
              <a:spcAft>
                <a:spcPts val="800"/>
              </a:spcAft>
            </a:pPr>
            <a:r>
              <a:rPr lang="en-US" sz="2800" dirty="0">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trò</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giúp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vừa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vừa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phù</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đặc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tâm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Tiểu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Do </a:t>
            </a:r>
            <a:r>
              <a:rPr lang="en-US" sz="2800" dirty="0" err="1">
                <a:effectLst/>
                <a:latin typeface="Times New Roman" panose="02020603050405020304" pitchFamily="18" charset="0"/>
                <a:ea typeface="Times New Roman" panose="02020603050405020304" pitchFamily="18" charset="0"/>
              </a:rPr>
              <a:t>vậy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thú</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tiếp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tốt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hơn</a:t>
            </a:r>
            <a:r>
              <a:rPr lang="en-US" sz="2800" dirty="0">
                <a:effectLst/>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5740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6027" y="557632"/>
            <a:ext cx="8845691" cy="548099"/>
          </a:xfrm>
          <a:prstGeom prst="rect">
            <a:avLst/>
          </a:prstGeom>
        </p:spPr>
        <p:txBody>
          <a:bodyPr wrap="none">
            <a:spAutoFit/>
          </a:bodyPr>
          <a:lstStyle/>
          <a:p>
            <a:pPr algn="just">
              <a:lnSpc>
                <a:spcPct val="115000"/>
              </a:lnSpc>
              <a:spcAft>
                <a:spcPts val="800"/>
              </a:spcAft>
            </a:pPr>
            <a:r>
              <a:rPr lang="en-US" sz="2800" b="1">
                <a:latin typeface="Times New Roman" panose="02020603050405020304" pitchFamily="18" charset="0"/>
                <a:ea typeface="Calibri" panose="020F0502020204030204" pitchFamily="34" charset="0"/>
                <a:cs typeface="Times New Roman" panose="02020603050405020304" pitchFamily="18" charset="0"/>
              </a:rPr>
              <a:t>2. Cơ sở lí luận và cơ sở thực tiễn để xây dựng biện pháp</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836027" y="1105731"/>
            <a:ext cx="2757486" cy="548099"/>
          </a:xfrm>
          <a:prstGeom prst="rect">
            <a:avLst/>
          </a:prstGeom>
        </p:spPr>
        <p:txBody>
          <a:bodyPr wrap="none">
            <a:spAutoFit/>
          </a:bodyPr>
          <a:lstStyle/>
          <a:p>
            <a:pPr algn="just">
              <a:lnSpc>
                <a:spcPct val="115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2.1.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Cơ</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sở</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lí</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luận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273139" y="1653830"/>
            <a:ext cx="10944358" cy="4620239"/>
          </a:xfrm>
          <a:prstGeom prst="rect">
            <a:avLst/>
          </a:prstGeom>
        </p:spPr>
        <p:txBody>
          <a:bodyPr wrap="square">
            <a:spAutoFit/>
          </a:bodyPr>
          <a:lstStyle/>
          <a:p>
            <a:pPr marR="13970" algn="just">
              <a:lnSpc>
                <a:spcPct val="130000"/>
              </a:lnSpc>
              <a:spcAft>
                <a:spcPts val="800"/>
              </a:spcAft>
            </a:pPr>
            <a:r>
              <a:rPr lang="pt-BR" sz="2800" dirty="0">
                <a:latin typeface="Times New Roman" panose="02020603050405020304" pitchFamily="18" charset="0"/>
                <a:ea typeface="Calibri" panose="020F0502020204030204" pitchFamily="34" charset="0"/>
                <a:cs typeface="Times New Roman" panose="02020603050405020304" pitchFamily="18" charset="0"/>
              </a:rPr>
              <a:t>- Khi học tập học sinh sẽ sử dụng các giác quan và các bộ phận của cơ thể để tham gia vào việc học. Vì vậy hình thức tổ chức dạy học hiệu quả nhất là thầy tổ chức và trò hoạt động. Học sinh ở lứa tuổi này thường nhạy cảm, luôn có sự so sánh mình với bạn. </a:t>
            </a:r>
          </a:p>
          <a:p>
            <a:pPr marR="13970" algn="just">
              <a:lnSpc>
                <a:spcPct val="130000"/>
              </a:lnSpc>
              <a:spcAft>
                <a:spcPts val="800"/>
              </a:spcAft>
            </a:pPr>
            <a:r>
              <a:rPr lang="pt-BR" sz="2800" dirty="0">
                <a:latin typeface="Times New Roman" panose="02020603050405020304" pitchFamily="18" charset="0"/>
                <a:ea typeface="Calibri" panose="020F0502020204030204" pitchFamily="34" charset="0"/>
                <a:cs typeface="Times New Roman" panose="02020603050405020304" pitchFamily="18" charset="0"/>
              </a:rPr>
              <a:t>- Do vậy giáo viên cần tạo cho học sinh có cơ hội tự khẳng định bản thân trước tập thể. Người thầy phải đưa ra các biện pháp dạy học thật linh hoạt và phù hợp với đối tượng học sinh. Thông qua đó giúp học sinh tự đánh giá và đánh giá bạn về kết quả học tập một cách chính xác.</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9795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5A1DE18-B7A9-4304-93BC-0266FA0C0FF7}"/>
              </a:ext>
            </a:extLst>
          </p:cNvPr>
          <p:cNvSpPr txBox="1"/>
          <p:nvPr/>
        </p:nvSpPr>
        <p:spPr>
          <a:xfrm>
            <a:off x="196795" y="476158"/>
            <a:ext cx="11303110" cy="5077800"/>
          </a:xfrm>
          <a:prstGeom prst="rect">
            <a:avLst/>
          </a:prstGeom>
          <a:noFill/>
        </p:spPr>
        <p:txBody>
          <a:bodyPr wrap="square">
            <a:spAutoFit/>
          </a:bodyPr>
          <a:lstStyle/>
          <a:p>
            <a:pPr algn="just">
              <a:lnSpc>
                <a:spcPct val="130000"/>
              </a:lnSpc>
            </a:pPr>
            <a:r>
              <a:rPr lang="en-US" sz="2400" dirty="0">
                <a:effectLst/>
                <a:latin typeface="Times New Roman" panose="02020603050405020304" pitchFamily="18" charset="0"/>
                <a:ea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rPr>
              <a:t>2.2 </a:t>
            </a:r>
            <a:r>
              <a:rPr lang="en-US" sz="2800" b="1" dirty="0" err="1">
                <a:effectLst/>
                <a:latin typeface="Times New Roman" panose="02020603050405020304" pitchFamily="18" charset="0"/>
                <a:ea typeface="Times New Roman" panose="02020603050405020304" pitchFamily="18" charset="0"/>
              </a:rPr>
              <a:t>Cơ</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sở</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về</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mới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phương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pháp</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dạy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học</a:t>
            </a:r>
            <a:r>
              <a:rPr lang="en-US" sz="2800" b="1" dirty="0">
                <a:effectLst/>
                <a:latin typeface="Times New Roman" panose="02020603050405020304" pitchFamily="18" charset="0"/>
                <a:ea typeface="Times New Roman" panose="02020603050405020304" pitchFamily="18" charset="0"/>
              </a:rPr>
              <a:t> ở </a:t>
            </a:r>
            <a:r>
              <a:rPr lang="en-US" sz="2800" b="1" dirty="0" err="1">
                <a:effectLst/>
                <a:latin typeface="Times New Roman" panose="02020603050405020304" pitchFamily="18" charset="0"/>
                <a:ea typeface="Times New Roman" panose="02020603050405020304" pitchFamily="18" charset="0"/>
              </a:rPr>
              <a:t>Tiểu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học</a:t>
            </a:r>
            <a:r>
              <a:rPr lang="en-US" sz="2800" b="1" dirty="0">
                <a:effectLst/>
                <a:latin typeface="Times New Roman" panose="02020603050405020304" pitchFamily="18" charset="0"/>
                <a:ea typeface="Times New Roman" panose="02020603050405020304" pitchFamily="18" charset="0"/>
              </a:rPr>
              <a:t>.</a:t>
            </a:r>
          </a:p>
          <a:p>
            <a:pPr algn="just">
              <a:lnSpc>
                <a:spcPct val="130000"/>
              </a:lnSpc>
            </a:pPr>
            <a:r>
              <a:rPr lang="en-US" sz="2800" dirty="0">
                <a:effectLst/>
                <a:latin typeface="Times New Roman" panose="02020603050405020304" pitchFamily="18" charset="0"/>
                <a:ea typeface="Times New Roman" panose="02020603050405020304" pitchFamily="18" charset="0"/>
              </a:rPr>
              <a:t>      Theo </a:t>
            </a:r>
            <a:r>
              <a:rPr lang="en-US" sz="2800" dirty="0" err="1">
                <a:effectLst/>
                <a:latin typeface="Times New Roman" panose="02020603050405020304" pitchFamily="18" charset="0"/>
                <a:ea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hướng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dục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phổ</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rPr>
              <a:t> 2018 </a:t>
            </a:r>
            <a:r>
              <a:rPr lang="en-US" sz="2800" dirty="0" err="1">
                <a:effectLst/>
                <a:latin typeface="Times New Roman" panose="02020603050405020304" pitchFamily="18" charset="0"/>
                <a:ea typeface="Times New Roman" panose="02020603050405020304" pitchFamily="18" charset="0"/>
              </a:rPr>
              <a:t>coi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trọng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dạy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sở</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huy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cực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chủ</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lập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giúp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quyết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chiếm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lĩnh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cầu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nâng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dạy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a:t>
            </a:r>
          </a:p>
          <a:p>
            <a:pPr algn="just">
              <a:lnSpc>
                <a:spcPct val="130000"/>
              </a:lnSpc>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tổ</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trò</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tập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nghiên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cứu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suy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nghĩ</a:t>
            </a:r>
            <a:r>
              <a:rPr lang="en-US" sz="2800" dirty="0">
                <a:effectLst/>
                <a:latin typeface="Times New Roman" panose="02020603050405020304" pitchFamily="18" charset="0"/>
                <a:ea typeface="Times New Roman" panose="02020603050405020304" pitchFamily="18" charset="0"/>
              </a:rPr>
              <a:t>, chia </a:t>
            </a:r>
            <a:r>
              <a:rPr lang="en-US" sz="2800" dirty="0" err="1">
                <a:effectLst/>
                <a:latin typeface="Times New Roman" panose="02020603050405020304" pitchFamily="18" charset="0"/>
                <a:ea typeface="Times New Roman" panose="02020603050405020304" pitchFamily="18" charset="0"/>
              </a:rPr>
              <a:t>sẻ</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vướng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mắc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thân</a:t>
            </a:r>
            <a:r>
              <a:rPr lang="en-US" sz="2800" dirty="0">
                <a:effectLst/>
                <a:latin typeface="Times New Roman" panose="02020603050405020304" pitchFamily="18" charset="0"/>
                <a:ea typeface="Times New Roman" panose="02020603050405020304" pitchFamily="18" charset="0"/>
              </a:rPr>
              <a:t>. Khi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trò</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tập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sẽ</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chỉnh</a:t>
            </a:r>
            <a:r>
              <a:rPr lang="en-US" sz="2800" dirty="0">
                <a:effectLst/>
                <a:latin typeface="Times New Roman" panose="02020603050405020304" pitchFamily="18" charset="0"/>
                <a:ea typeface="Times New Roman" panose="02020603050405020304" pitchFamily="18" charset="0"/>
              </a:rPr>
              <a:t> ,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hỏi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thêm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rPr>
              <a:t>.</a:t>
            </a:r>
          </a:p>
        </p:txBody>
      </p:sp>
      <p:sp>
        <p:nvSpPr>
          <p:cNvPr id="4" name="TextBox 3">
            <a:extLst>
              <a:ext uri="{FF2B5EF4-FFF2-40B4-BE49-F238E27FC236}">
                <a16:creationId xmlns:a16="http://schemas.microsoft.com/office/drawing/2014/main" xmlns="" id="{1F571C24-AFC0-47F4-9110-772F331707DC}"/>
              </a:ext>
            </a:extLst>
          </p:cNvPr>
          <p:cNvSpPr txBox="1"/>
          <p:nvPr/>
        </p:nvSpPr>
        <p:spPr>
          <a:xfrm>
            <a:off x="692094" y="3841503"/>
            <a:ext cx="10807811" cy="452496"/>
          </a:xfrm>
          <a:prstGeom prst="rect">
            <a:avLst/>
          </a:prstGeom>
          <a:noFill/>
        </p:spPr>
        <p:txBody>
          <a:bodyPr wrap="square">
            <a:spAutoFit/>
          </a:bodyPr>
          <a:lstStyle/>
          <a:p>
            <a:pPr algn="just">
              <a:lnSpc>
                <a:spcPct val="130000"/>
              </a:lnSpc>
            </a:pPr>
            <a:r>
              <a:rPr lang="en-US" sz="20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700295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8582" y="415964"/>
            <a:ext cx="3062057" cy="548099"/>
          </a:xfrm>
          <a:prstGeom prst="rect">
            <a:avLst/>
          </a:prstGeom>
        </p:spPr>
        <p:txBody>
          <a:bodyPr wrap="none">
            <a:spAutoFit/>
          </a:bodyPr>
          <a:lstStyle/>
          <a:p>
            <a:pPr algn="just">
              <a:lnSpc>
                <a:spcPct val="115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2.3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Cơ</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sở</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tiễn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617218" y="1126467"/>
            <a:ext cx="10760888" cy="4849148"/>
          </a:xfrm>
          <a:prstGeom prst="rect">
            <a:avLst/>
          </a:prstGeom>
        </p:spPr>
        <p:txBody>
          <a:bodyPr wrap="square">
            <a:spAutoFit/>
          </a:bodyPr>
          <a:lstStyle/>
          <a:p>
            <a:pPr algn="just">
              <a:lnSpc>
                <a:spcPct val="130000"/>
              </a:lnSpc>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Tiểu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tổ</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2 </a:t>
            </a:r>
            <a:r>
              <a:rPr lang="en-US" sz="2800" dirty="0" err="1">
                <a:effectLst/>
                <a:latin typeface="Times New Roman" panose="02020603050405020304" pitchFamily="18" charset="0"/>
                <a:ea typeface="Times New Roman" panose="02020603050405020304" pitchFamily="18" charset="0"/>
              </a:rPr>
              <a:t>buổi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ngày</a:t>
            </a:r>
            <a:r>
              <a:rPr lang="en-US" sz="2800" dirty="0">
                <a:effectLst/>
                <a:latin typeface="Times New Roman" panose="02020603050405020304" pitchFamily="18" charset="0"/>
                <a:ea typeface="Times New Roman" panose="02020603050405020304" pitchFamily="18" charset="0"/>
              </a:rPr>
              <a:t> , </a:t>
            </a:r>
            <a:r>
              <a:rPr lang="en-US" sz="2800" dirty="0" err="1">
                <a:effectLst/>
                <a:latin typeface="Times New Roman" panose="02020603050405020304" pitchFamily="18" charset="0"/>
                <a:ea typeface="Times New Roman" panose="02020603050405020304" pitchFamily="18" charset="0"/>
              </a:rPr>
              <a:t>cơ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sở</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đáp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dạy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tập</a:t>
            </a:r>
            <a:r>
              <a:rPr lang="en-US" sz="2800" dirty="0">
                <a:effectLst/>
                <a:latin typeface="Times New Roman" panose="02020603050405020304" pitchFamily="18" charset="0"/>
                <a:ea typeface="Times New Roman" panose="02020603050405020304" pitchFamily="18" charset="0"/>
              </a:rPr>
              <a:t> . </a:t>
            </a:r>
          </a:p>
          <a:p>
            <a:pPr algn="just">
              <a:lnSpc>
                <a:spcPct val="130000"/>
              </a:lnSpc>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luôn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tâm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phụ</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huynh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cấp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uỷ</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quyền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địa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Phòng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dục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Sở</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dục</a:t>
            </a:r>
            <a:r>
              <a:rPr lang="en-US" sz="2800" dirty="0">
                <a:effectLst/>
                <a:latin typeface="Times New Roman" panose="02020603050405020304" pitchFamily="18" charset="0"/>
                <a:ea typeface="Times New Roman" panose="02020603050405020304" pitchFamily="18" charset="0"/>
              </a:rPr>
              <a:t>.</a:t>
            </a:r>
          </a:p>
          <a:p>
            <a:pPr>
              <a:lnSpc>
                <a:spcPct val="150000"/>
              </a:lnSpc>
            </a:pP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Hệ</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thống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văn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bản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Bộ</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Giáo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dục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Đào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tạo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tạo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điều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kiện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giáo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viên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luôn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chủ</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động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đề</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xuất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giảng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dạy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bảo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theo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chuẩn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kiến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thức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kĩ</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năng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Giáo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viên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vận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dụng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phương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pháp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thức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tổ</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chức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dạy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học</a:t>
            </a:r>
            <a:r>
              <a:rPr lang="en-US" sz="2800" dirty="0">
                <a:effectLst/>
                <a:latin typeface="Times New Roman" panose="02020603050405020304" pitchFamily="18" charset="0"/>
                <a:ea typeface="Calibri" panose="020F0502020204030204" pitchFamily="34" charset="0"/>
              </a:rPr>
              <a:t>. </a:t>
            </a:r>
            <a:endParaRPr lang="en-US" sz="2800" dirty="0"/>
          </a:p>
        </p:txBody>
      </p:sp>
    </p:spTree>
    <p:extLst>
      <p:ext uri="{BB962C8B-B14F-4D97-AF65-F5344CB8AC3E}">
        <p14:creationId xmlns:p14="http://schemas.microsoft.com/office/powerpoint/2010/main" val="101341839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969</TotalTime>
  <Words>2473</Words>
  <Application>Microsoft Office PowerPoint</Application>
  <PresentationFormat>Widescreen</PresentationFormat>
  <Paragraphs>217</Paragraphs>
  <Slides>29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Calibri Light</vt:lpstr>
      <vt:lpstr>Tahoma</vt:lpstr>
      <vt:lpstr>Times New Roman</vt:lpstr>
      <vt:lpstr>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128</cp:revision>
  <dcterms:created xsi:type="dcterms:W3CDTF">2021-12-13T03:24:31Z</dcterms:created>
  <dcterms:modified xsi:type="dcterms:W3CDTF">2022-03-23T02:07:08Z</dcterms:modified>
</cp:coreProperties>
</file>