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</p:sldMasterIdLst>
  <p:sldIdLst>
    <p:sldId id="257" r:id="rId3"/>
    <p:sldId id="283" r:id="rId4"/>
    <p:sldId id="289" r:id="rId5"/>
    <p:sldId id="288" r:id="rId6"/>
    <p:sldId id="284" r:id="rId7"/>
    <p:sldId id="285" r:id="rId8"/>
    <p:sldId id="267" r:id="rId9"/>
    <p:sldId id="268" r:id="rId10"/>
    <p:sldId id="270" r:id="rId11"/>
    <p:sldId id="312" r:id="rId12"/>
    <p:sldId id="286" r:id="rId13"/>
    <p:sldId id="297" r:id="rId14"/>
    <p:sldId id="298" r:id="rId15"/>
    <p:sldId id="299" r:id="rId16"/>
    <p:sldId id="300" r:id="rId17"/>
    <p:sldId id="275" r:id="rId18"/>
    <p:sldId id="301" r:id="rId19"/>
    <p:sldId id="302" r:id="rId20"/>
    <p:sldId id="303" r:id="rId21"/>
    <p:sldId id="304" r:id="rId22"/>
    <p:sldId id="310" r:id="rId23"/>
    <p:sldId id="292" r:id="rId24"/>
    <p:sldId id="293" r:id="rId25"/>
    <p:sldId id="294" r:id="rId26"/>
    <p:sldId id="295" r:id="rId27"/>
    <p:sldId id="290" r:id="rId28"/>
    <p:sldId id="291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120A16-4652-4514-8E69-53CBBC5CFA3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258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8B9CE8-6988-4520-AB5E-294D6336B3B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290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A3628E-4541-4187-9975-58261E79FB4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231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961F2-DC12-44AF-B2A1-C8F249FC0E48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142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A1A4-C4D7-4DA6-B43D-E437B9C6C7B5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146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E5C3-3952-4574-9BF9-C071BD3F4EBA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649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22C2-2999-4B29-9FEF-5C14587025CB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90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1F28-DB15-4F05-AD9F-B3921662B15A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4446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511C0-3A21-4827-84ED-7C74703647FB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1436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4354D-4F3B-4366-B529-3DC6EE942A3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49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FA3E9-CAA5-48B8-AB0E-17783B2C3025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958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05E600-5180-4B14-ACC9-6AA50488259E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6419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4FB79-0206-45E5-9541-F7B7BE35B1AD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8819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87DD-EF2C-4412-870D-FD4E27504266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6226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CA3C1-1C90-4674-B08E-172F29740C11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732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2874E3-2D72-4E59-9831-2155360C5B0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675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AAD7D5-6F3D-4C00-BE61-3376E2A35CA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916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918525-E06F-4549-9FEE-19191ABAA07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323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DD5E1F-F78A-4511-93B8-F5A955E8438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408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EA213A-11A8-41A3-A7F7-6E3A5F4A54C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0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FB58EE-AC8A-4889-AEB8-FDFF24708C1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724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676626-1519-4DCC-A9FA-3B2FFD8F9DD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913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09F23D4-E1B9-477C-AE40-89140082DB95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259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C4415F8-91D5-4AC3-A1A2-C50CCF0FB5DF}" type="slidenum">
              <a:rPr lang="en-US" altLang="en-US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693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2.xml"/><Relationship Id="rId5" Type="http://schemas.openxmlformats.org/officeDocument/2006/relationships/slide" Target="slide26.xml"/><Relationship Id="rId4" Type="http://schemas.openxmlformats.org/officeDocument/2006/relationships/slide" Target="slide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4101" y="222942"/>
            <a:ext cx="95561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CHÀO MỪNG BGK, QUÝ THẦY CÔ GIÁO </a:t>
            </a:r>
            <a:br>
              <a:rPr lang="en-US" alt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</a:br>
            <a:r>
              <a:rPr lang="en-US" alt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VỀ DỰ HỘI THI GIÁO VIÊN DẠY GIỎI</a:t>
            </a:r>
            <a:br>
              <a:rPr lang="en-US" alt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</a:br>
            <a:r>
              <a:rPr lang="en-US" altLang="en-US" sz="3600" b="1" dirty="0" smtClean="0">
                <a:solidFill>
                  <a:srgbClr val="CC0000"/>
                </a:solidFill>
              </a:rPr>
              <a:t/>
            </a:r>
            <a:br>
              <a:rPr lang="en-US" altLang="en-US" sz="3600" b="1" dirty="0" smtClean="0">
                <a:solidFill>
                  <a:srgbClr val="CC0000"/>
                </a:solidFill>
              </a:rPr>
            </a:br>
            <a:r>
              <a:rPr lang="en-US" altLang="en-US" sz="3600" b="1" dirty="0" smtClean="0">
                <a:solidFill>
                  <a:srgbClr val="CC0000"/>
                </a:solidFill>
              </a:rPr>
              <a:t/>
            </a:r>
            <a:br>
              <a:rPr lang="en-US" altLang="en-US" sz="3600" b="1" dirty="0" smtClean="0">
                <a:solidFill>
                  <a:srgbClr val="CC0000"/>
                </a:solidFill>
              </a:rPr>
            </a:br>
            <a:r>
              <a:rPr lang="en-US" altLang="en-US" sz="3600" b="1" dirty="0" smtClean="0">
                <a:solidFill>
                  <a:srgbClr val="CC0000"/>
                </a:solidFill>
              </a:rPr>
              <a:t/>
            </a:r>
            <a:br>
              <a:rPr lang="en-US" altLang="en-US" sz="3600" b="1" dirty="0" smtClean="0">
                <a:solidFill>
                  <a:srgbClr val="CC0000"/>
                </a:solidFill>
              </a:rPr>
            </a:br>
            <a:endParaRPr lang="en-US" sz="3600" dirty="0"/>
          </a:p>
        </p:txBody>
      </p:sp>
      <p:sp>
        <p:nvSpPr>
          <p:cNvPr id="6" name="WordArt 10"/>
          <p:cNvSpPr>
            <a:spLocks noChangeArrowheads="1" noChangeShapeType="1" noTextEdit="1"/>
          </p:cNvSpPr>
          <p:nvPr/>
        </p:nvSpPr>
        <p:spPr bwMode="auto">
          <a:xfrm>
            <a:off x="2419351" y="2006601"/>
            <a:ext cx="7302500" cy="46567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667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PHẦN THUYẾT TRÌNH</a:t>
            </a:r>
          </a:p>
        </p:txBody>
      </p:sp>
      <p:sp>
        <p:nvSpPr>
          <p:cNvPr id="3" name="Rectangle 2"/>
          <p:cNvSpPr/>
          <p:nvPr/>
        </p:nvSpPr>
        <p:spPr>
          <a:xfrm>
            <a:off x="540913" y="2485100"/>
            <a:ext cx="1155234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BÁO CÁO BIỆN PHÁP NÂNG CAO </a:t>
            </a:r>
            <a:b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CHẤT LƯỢNG GIÁO DỤC:</a:t>
            </a:r>
            <a:b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MỘT SỐ BIỆN PHÁP NÂNG CAO CHẤT LƯỢNG CHỮ VIẾT CHO HỌC SINH LỚP 1 TRONG CHƯƠNG TRÌNH GDPT 2018.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795887" y="5329732"/>
            <a:ext cx="9042400" cy="1434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2400"/>
              </a:spcBef>
            </a:pPr>
            <a:r>
              <a:rPr lang="en-US" altLang="en-US" sz="3733" b="1" i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sz="3733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733" b="1" i="1" dirty="0" err="1">
                <a:latin typeface="Times New Roman" panose="02020603050405020304" pitchFamily="18" charset="0"/>
              </a:rPr>
              <a:t>thực</a:t>
            </a:r>
            <a:r>
              <a:rPr lang="en-US" altLang="en-US" sz="3733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733" b="1" i="1" dirty="0" err="1">
                <a:latin typeface="Times New Roman" panose="02020603050405020304" pitchFamily="18" charset="0"/>
              </a:rPr>
              <a:t>hiện</a:t>
            </a:r>
            <a:r>
              <a:rPr lang="en-US" altLang="en-US" sz="3733" b="1" i="1" dirty="0">
                <a:latin typeface="Times New Roman" panose="02020603050405020304" pitchFamily="18" charset="0"/>
              </a:rPr>
              <a:t>: </a:t>
            </a:r>
            <a:r>
              <a:rPr lang="en-US" altLang="en-US" sz="3733" b="1" i="1" dirty="0" err="1" smtClean="0">
                <a:latin typeface="Times New Roman" panose="02020603050405020304" pitchFamily="18" charset="0"/>
              </a:rPr>
              <a:t>Đặng</a:t>
            </a:r>
            <a:r>
              <a:rPr lang="en-US" altLang="en-US" sz="3733" b="1" i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733" b="1" i="1" dirty="0" err="1" smtClean="0">
                <a:latin typeface="Times New Roman" panose="02020603050405020304" pitchFamily="18" charset="0"/>
              </a:rPr>
              <a:t>Thị</a:t>
            </a:r>
            <a:r>
              <a:rPr lang="en-US" altLang="en-US" sz="3733" b="1" i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733" b="1" i="1" dirty="0" err="1" smtClean="0">
                <a:latin typeface="Times New Roman" panose="02020603050405020304" pitchFamily="18" charset="0"/>
              </a:rPr>
              <a:t>Sáng</a:t>
            </a:r>
            <a:endParaRPr lang="en-US" altLang="en-US" sz="3733" b="1" i="1" dirty="0" smtClean="0">
              <a:latin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ts val="2400"/>
              </a:spcBef>
            </a:pPr>
            <a:r>
              <a:rPr lang="en-US" altLang="en-US" sz="3733" b="1" i="1" dirty="0" err="1" smtClean="0">
                <a:latin typeface="Times New Roman" panose="02020603050405020304" pitchFamily="18" charset="0"/>
              </a:rPr>
              <a:t>Trường</a:t>
            </a:r>
            <a:r>
              <a:rPr lang="en-US" altLang="en-US" sz="3733" b="1" i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733" b="1" i="1" dirty="0" err="1">
                <a:latin typeface="Times New Roman" panose="02020603050405020304" pitchFamily="18" charset="0"/>
              </a:rPr>
              <a:t>tiểu</a:t>
            </a:r>
            <a:r>
              <a:rPr lang="en-US" altLang="en-US" sz="3733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733" b="1" i="1" dirty="0" err="1">
                <a:latin typeface="Times New Roman" panose="02020603050405020304" pitchFamily="18" charset="0"/>
              </a:rPr>
              <a:t>học</a:t>
            </a:r>
            <a:r>
              <a:rPr lang="en-US" altLang="en-US" sz="3733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733" b="1" i="1" dirty="0" err="1" smtClean="0">
                <a:latin typeface="Times New Roman" panose="02020603050405020304" pitchFamily="18" charset="0"/>
              </a:rPr>
              <a:t>Chiến</a:t>
            </a:r>
            <a:r>
              <a:rPr lang="en-US" altLang="en-US" sz="3733" b="1" i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733" b="1" i="1" dirty="0" err="1" smtClean="0">
                <a:latin typeface="Times New Roman" panose="02020603050405020304" pitchFamily="18" charset="0"/>
              </a:rPr>
              <a:t>Thắng</a:t>
            </a:r>
            <a:endParaRPr lang="en-US" altLang="en-US" sz="3733" b="1" i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60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649705" y="1098998"/>
            <a:ext cx="10923375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Giáo 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618920" y="3818041"/>
            <a:ext cx="109541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4050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4096" y="1779900"/>
            <a:ext cx="10264462" cy="1460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nl-NL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dung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Left Arrow 2">
            <a:hlinkClick r:id="rId2" action="ppaction://hlinksldjump"/>
          </p:cNvPr>
          <p:cNvSpPr/>
          <p:nvPr/>
        </p:nvSpPr>
        <p:spPr>
          <a:xfrm>
            <a:off x="10625070" y="6078828"/>
            <a:ext cx="1081826" cy="64394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6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44956" y="1035268"/>
            <a:ext cx="10204361" cy="596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800"/>
              </a:spcAft>
            </a:pP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Left Arrow 2">
            <a:hlinkClick r:id="rId2" action="ppaction://hlinksldjump"/>
          </p:cNvPr>
          <p:cNvSpPr/>
          <p:nvPr/>
        </p:nvSpPr>
        <p:spPr>
          <a:xfrm>
            <a:off x="10625070" y="6078828"/>
            <a:ext cx="1081826" cy="64394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74938" y="409016"/>
            <a:ext cx="103652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4938" y="1333555"/>
            <a:ext cx="10088452" cy="2600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HS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25-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472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44956" y="1035268"/>
            <a:ext cx="10204361" cy="596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800"/>
              </a:spcAft>
            </a:pP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Left Arrow 2">
            <a:hlinkClick r:id="rId2" action="ppaction://hlinksldjump"/>
          </p:cNvPr>
          <p:cNvSpPr/>
          <p:nvPr/>
        </p:nvSpPr>
        <p:spPr>
          <a:xfrm>
            <a:off x="10625070" y="6078828"/>
            <a:ext cx="1081826" cy="64394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244956" y="421895"/>
            <a:ext cx="777328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257" y="1282964"/>
            <a:ext cx="10088452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0257" y="2366338"/>
            <a:ext cx="10281636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ô li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HS.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00257" y="3471255"/>
            <a:ext cx="10281636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HS: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00257" y="4558797"/>
            <a:ext cx="4288353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con,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phấn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khăn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lau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00257" y="5235135"/>
            <a:ext cx="4854195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bút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162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44956" y="1035268"/>
            <a:ext cx="10204361" cy="596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800"/>
              </a:spcAft>
            </a:pP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Left Arrow 2">
            <a:hlinkClick r:id="rId2" action="ppaction://hlinksldjump"/>
          </p:cNvPr>
          <p:cNvSpPr/>
          <p:nvPr/>
        </p:nvSpPr>
        <p:spPr>
          <a:xfrm>
            <a:off x="10625070" y="6078828"/>
            <a:ext cx="1081826" cy="64394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244956" y="421895"/>
            <a:ext cx="904767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1" dirty="0"/>
              <a:t>.</a:t>
            </a:r>
            <a:endParaRPr lang="en-US" sz="2800" dirty="0"/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50148" y="1376002"/>
            <a:ext cx="10088452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43353" y="2396098"/>
            <a:ext cx="5774338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m, n,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u, ư, t</a:t>
            </a:r>
          </a:p>
        </p:txBody>
      </p:sp>
      <p:sp>
        <p:nvSpPr>
          <p:cNvPr id="7" name="Rectangle 6"/>
          <p:cNvSpPr/>
          <p:nvPr/>
        </p:nvSpPr>
        <p:spPr>
          <a:xfrm>
            <a:off x="1243353" y="2912676"/>
            <a:ext cx="5381601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l, h, b, k, y</a:t>
            </a:r>
          </a:p>
        </p:txBody>
      </p:sp>
      <p:sp>
        <p:nvSpPr>
          <p:cNvPr id="8" name="Rectangle 7"/>
          <p:cNvSpPr/>
          <p:nvPr/>
        </p:nvSpPr>
        <p:spPr>
          <a:xfrm>
            <a:off x="1244956" y="3465376"/>
            <a:ext cx="576792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o, ô, ơ, a, ă, â</a:t>
            </a:r>
          </a:p>
        </p:txBody>
      </p:sp>
    </p:spTree>
    <p:extLst>
      <p:ext uri="{BB962C8B-B14F-4D97-AF65-F5344CB8AC3E}">
        <p14:creationId xmlns:p14="http://schemas.microsoft.com/office/powerpoint/2010/main" val="1914305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44956" y="1035268"/>
            <a:ext cx="10204361" cy="596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800"/>
              </a:spcAft>
            </a:pP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Left Arrow 2">
            <a:hlinkClick r:id="rId2" action="ppaction://hlinksldjump"/>
          </p:cNvPr>
          <p:cNvSpPr/>
          <p:nvPr/>
        </p:nvSpPr>
        <p:spPr>
          <a:xfrm>
            <a:off x="10625070" y="6078828"/>
            <a:ext cx="1081826" cy="64394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77531" y="425743"/>
            <a:ext cx="99394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77531" y="1806890"/>
            <a:ext cx="10088452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cẩn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74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03583" y="476004"/>
            <a:ext cx="10694503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Biện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5: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Giúp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nắm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vững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giờ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8985" y="1559378"/>
            <a:ext cx="10747512" cy="1962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Khái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niệm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kẻ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dòng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li,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ô li,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bút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dừng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bút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kẻ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mấy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nét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trí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phụ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thanh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đâu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nét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?...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6609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03583" y="334337"/>
            <a:ext cx="10694503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6105" y="3064285"/>
            <a:ext cx="10654747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46086" y="1133602"/>
            <a:ext cx="10234784" cy="3149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xuyên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kẻ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ô li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ô li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yếu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kém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luyện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Luôn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nhắc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cố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giống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chấm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chữa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thật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kĩ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càng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thấy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rõ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lưu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ý,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sửa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chữa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65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45765" y="545589"/>
            <a:ext cx="10630109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Biện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7: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35822" y="1339504"/>
            <a:ext cx="10522038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Để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giúp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bớt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căng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giờ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khuyến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khích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thần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đua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giản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dễ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phiếu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57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0760" y="465142"/>
            <a:ext cx="10630109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79449" y="465142"/>
            <a:ext cx="8786426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Biện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8: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Khích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lệ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36372" y="1412586"/>
            <a:ext cx="10058400" cy="3065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Cuối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tuần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xét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khen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ngợi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cố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gắng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tháng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chấm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sạch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xếp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Khen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thưởng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tuần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khích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lực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25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3524" y="414734"/>
            <a:ext cx="4701856" cy="18615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GDPT 2018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1364566" y="3196178"/>
            <a:ext cx="1474991" cy="23661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 do chọn biện pháp</a:t>
            </a:r>
          </a:p>
        </p:txBody>
      </p:sp>
      <p:sp>
        <p:nvSpPr>
          <p:cNvPr id="4" name="Rectangle 3">
            <a:hlinkClick r:id="rId3" action="ppaction://hlinksldjump"/>
          </p:cNvPr>
          <p:cNvSpPr/>
          <p:nvPr/>
        </p:nvSpPr>
        <p:spPr>
          <a:xfrm>
            <a:off x="3615642" y="3191196"/>
            <a:ext cx="1552133" cy="24231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 tượng</a:t>
            </a:r>
          </a:p>
          <a:p>
            <a:pPr algn="ctr"/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5867766" y="3191197"/>
            <a:ext cx="1475562" cy="2423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</a:t>
            </a:r>
          </a:p>
          <a:p>
            <a:pPr marL="285750" indent="-285750" algn="ctr">
              <a:buFontTx/>
              <a:buChar char="-"/>
            </a:pP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hlinkClick r:id="rId5" action="ppaction://hlinksldjump"/>
          </p:cNvPr>
          <p:cNvSpPr/>
          <p:nvPr/>
        </p:nvSpPr>
        <p:spPr>
          <a:xfrm>
            <a:off x="10176687" y="3175783"/>
            <a:ext cx="1397400" cy="24231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luận và đề xuất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flipH="1">
            <a:off x="2074258" y="1329630"/>
            <a:ext cx="220926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Arrow Connector 10"/>
          <p:cNvCxnSpPr/>
          <p:nvPr/>
        </p:nvCxnSpPr>
        <p:spPr bwMode="auto">
          <a:xfrm flipH="1">
            <a:off x="2074258" y="1329630"/>
            <a:ext cx="1" cy="184615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4435311" y="2291713"/>
            <a:ext cx="0" cy="89948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6461054" y="2291713"/>
            <a:ext cx="0" cy="89948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 flipH="1">
            <a:off x="8985380" y="1329630"/>
            <a:ext cx="170606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/>
          <p:nvPr/>
        </p:nvCxnSpPr>
        <p:spPr bwMode="auto">
          <a:xfrm flipH="1">
            <a:off x="10691445" y="1350024"/>
            <a:ext cx="1" cy="184615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22">
            <a:hlinkClick r:id="rId6" action="ppaction://hlinksldjump"/>
          </p:cNvPr>
          <p:cNvSpPr/>
          <p:nvPr/>
        </p:nvSpPr>
        <p:spPr>
          <a:xfrm>
            <a:off x="8102197" y="3191197"/>
            <a:ext cx="1475562" cy="2423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nghiệm tại đơn vị</a:t>
            </a:r>
          </a:p>
          <a:p>
            <a:pPr marL="285750" indent="-285750" algn="ctr">
              <a:buFontTx/>
              <a:buChar char="-"/>
            </a:pP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8611077" y="2291713"/>
            <a:ext cx="0" cy="89948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45630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0760" y="465142"/>
            <a:ext cx="10630109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2581" y="748765"/>
            <a:ext cx="10637949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Biện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9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Họp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phụ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huynh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6220" y="1659996"/>
            <a:ext cx="9934649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Họp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phụ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huynh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giúp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cha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mẹ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thống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biện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nhằm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nâng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dục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đủ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37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71418" y="229396"/>
            <a:ext cx="10264462" cy="740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nl-NL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Yêu cầu khi thực hiện biện pháp: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Left Arrow 2">
            <a:hlinkClick r:id="rId2" action="ppaction://hlinksldjump"/>
          </p:cNvPr>
          <p:cNvSpPr/>
          <p:nvPr/>
        </p:nvSpPr>
        <p:spPr>
          <a:xfrm>
            <a:off x="10625070" y="6078828"/>
            <a:ext cx="1081826" cy="64394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50104" y="1248430"/>
            <a:ext cx="10906539" cy="4700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khoa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Luôn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trì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sửa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kịp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lực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say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mê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đủ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dạy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đảm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tiêu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1.</a:t>
            </a:r>
          </a:p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phụ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huynh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HS:</a:t>
            </a:r>
          </a:p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đủ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con. </a:t>
            </a:r>
          </a:p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rèn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con ở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môn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13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3348510" y="492368"/>
            <a:ext cx="5080796" cy="1575582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236763" y="2841674"/>
            <a:ext cx="75965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36761" y="2841674"/>
            <a:ext cx="0" cy="858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ound Diagonal Corner Rectangle 13"/>
          <p:cNvSpPr/>
          <p:nvPr/>
        </p:nvSpPr>
        <p:spPr>
          <a:xfrm>
            <a:off x="633044" y="3699803"/>
            <a:ext cx="3066759" cy="2729132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 tượng, nội dung, phương pháp thực hiện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922498" y="2841674"/>
            <a:ext cx="0" cy="872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ound Diagonal Corner Rectangle 21"/>
          <p:cNvSpPr/>
          <p:nvPr/>
        </p:nvSpPr>
        <p:spPr>
          <a:xfrm>
            <a:off x="5106571" y="3742003"/>
            <a:ext cx="2771337" cy="2729132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 trình thực nghiệm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9833317" y="2869807"/>
            <a:ext cx="0" cy="872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Round Diagonal Corner Rectangle 41"/>
          <p:cNvSpPr/>
          <p:nvPr/>
        </p:nvSpPr>
        <p:spPr>
          <a:xfrm>
            <a:off x="9017390" y="3770136"/>
            <a:ext cx="2771337" cy="2729132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 giá kết quả thực nghiệm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908069" y="2083205"/>
            <a:ext cx="9619" cy="7737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8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3474721" y="379827"/>
            <a:ext cx="3981155" cy="1195753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152356" y="2233245"/>
            <a:ext cx="0" cy="10867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ound Diagonal Corner Rectangle 3"/>
          <p:cNvSpPr/>
          <p:nvPr/>
        </p:nvSpPr>
        <p:spPr>
          <a:xfrm>
            <a:off x="548641" y="3319980"/>
            <a:ext cx="2926080" cy="2968278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5479364" y="1575580"/>
            <a:ext cx="1" cy="6576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152357" y="2233245"/>
            <a:ext cx="777943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479364" y="2233245"/>
            <a:ext cx="0" cy="10867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ound Diagonal Corner Rectangle 7"/>
          <p:cNvSpPr/>
          <p:nvPr/>
        </p:nvSpPr>
        <p:spPr>
          <a:xfrm>
            <a:off x="3882682" y="3319980"/>
            <a:ext cx="3334044" cy="3066752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dung: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9931791" y="2233245"/>
            <a:ext cx="0" cy="1055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ound Diagonal Corner Rectangle 9"/>
          <p:cNvSpPr/>
          <p:nvPr/>
        </p:nvSpPr>
        <p:spPr>
          <a:xfrm>
            <a:off x="8092489" y="3319980"/>
            <a:ext cx="3277772" cy="2999926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27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3882681" y="379827"/>
            <a:ext cx="3573195" cy="1195753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152356" y="2233245"/>
            <a:ext cx="0" cy="10867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ound Diagonal Corner Rectangle 3"/>
          <p:cNvSpPr/>
          <p:nvPr/>
        </p:nvSpPr>
        <p:spPr>
          <a:xfrm>
            <a:off x="540913" y="3326969"/>
            <a:ext cx="3018211" cy="1760186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5479364" y="1575580"/>
            <a:ext cx="1" cy="6576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152357" y="2233245"/>
            <a:ext cx="777943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479364" y="2233245"/>
            <a:ext cx="0" cy="10867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ound Diagonal Corner Rectangle 7"/>
          <p:cNvSpPr/>
          <p:nvPr/>
        </p:nvSpPr>
        <p:spPr>
          <a:xfrm>
            <a:off x="3953022" y="3288332"/>
            <a:ext cx="3334044" cy="1798823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9931791" y="2233245"/>
            <a:ext cx="0" cy="1055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ound Diagonal Corner Rectangle 9"/>
          <p:cNvSpPr/>
          <p:nvPr/>
        </p:nvSpPr>
        <p:spPr>
          <a:xfrm>
            <a:off x="8131126" y="3288332"/>
            <a:ext cx="3277772" cy="1798823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00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55351" y="360457"/>
            <a:ext cx="48237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ea typeface="Calibri" panose="020F0502020204030204" pitchFamily="34" charset="0"/>
              </a:rPr>
              <a:t>Đánh giá kết quả thực nghiệm</a:t>
            </a:r>
            <a:endParaRPr lang="en-US" sz="2800"/>
          </a:p>
        </p:txBody>
      </p:sp>
      <p:sp>
        <p:nvSpPr>
          <p:cNvPr id="7" name="Rectangle 6"/>
          <p:cNvSpPr/>
          <p:nvPr/>
        </p:nvSpPr>
        <p:spPr>
          <a:xfrm>
            <a:off x="955969" y="883677"/>
            <a:ext cx="9646276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kiểm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12,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tháng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030451"/>
              </p:ext>
            </p:extLst>
          </p:nvPr>
        </p:nvGraphicFramePr>
        <p:xfrm>
          <a:off x="685803" y="2176602"/>
          <a:ext cx="10455440" cy="20698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6692"/>
                <a:gridCol w="2074961"/>
                <a:gridCol w="1939690"/>
                <a:gridCol w="2807149"/>
                <a:gridCol w="523358"/>
                <a:gridCol w="273590"/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Tháng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12(36h/s)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b="1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Tháng</a:t>
                      </a: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1(36h/s)</a:t>
                      </a:r>
                    </a:p>
                  </a:txBody>
                  <a:tcPr marL="95250" marR="9525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3545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b="1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lượng</a:t>
                      </a:r>
                      <a:endParaRPr lang="en-US" sz="2400" b="1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b="1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lượng</a:t>
                      </a:r>
                      <a:endParaRPr lang="en-US" sz="2400" b="1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 gridSpan="2"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0" marR="9525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07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72,3</a:t>
                      </a: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95250" marR="9525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88,9</a:t>
                      </a:r>
                    </a:p>
                  </a:txBody>
                  <a:tcPr marL="95250" marR="9525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0716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b="1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</a:t>
                      </a: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22,2</a:t>
                      </a: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0" marR="95250" marT="0" marB="0" anchor="ctr"/>
                </a:tc>
                <a:tc gridSpan="2"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11,1</a:t>
                      </a:r>
                    </a:p>
                  </a:txBody>
                  <a:tcPr marL="95250" marR="9525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0716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b="1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</a:t>
                      </a: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5,5</a:t>
                      </a: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0" marR="95250" marT="0" marB="0" anchor="ctr"/>
                </a:tc>
                <a:tc gridSpan="2"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0" marR="9525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728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21446" y="160726"/>
            <a:ext cx="10020886" cy="1155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V.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 LUẬN VÀ ĐỀ XUẤT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06719" y="1268017"/>
            <a:ext cx="10422904" cy="4049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fr-FR" sz="24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Qua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lũy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áp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fr-F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fr-F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 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Rèn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 »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thấy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rằng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rèn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đóng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vai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trọng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rèn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luyện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fr-F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fr-F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biệt</a:t>
            </a:r>
            <a:r>
              <a:rPr lang="fr-F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fr-F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giúp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sạch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đình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kiện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ban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sở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giúp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thoải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mái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khi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linh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giảng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dạy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là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kiên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trì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cẩn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thận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lòng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nghề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mến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fr-F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fr-F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9430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2175" y="334850"/>
            <a:ext cx="9908345" cy="40065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chuẩn“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đẹp”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41516" y="4465502"/>
            <a:ext cx="9789661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tấm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gương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theo.</a:t>
            </a:r>
            <a:endParaRPr lang="en-US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iáo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kiên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trì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vượt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tòi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lĩnh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thần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trách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say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mê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tụy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85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0104" y="1016306"/>
            <a:ext cx="1035890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uyển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4908" y="2323626"/>
            <a:ext cx="1035890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-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2021-2022,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GDPT 2018. Môn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môn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dung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 bwMode="auto">
          <a:xfrm>
            <a:off x="10592972" y="5964702"/>
            <a:ext cx="1181686" cy="731520"/>
          </a:xfrm>
          <a:prstGeom prst="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52959" y="3550137"/>
            <a:ext cx="10444102" cy="2088673"/>
          </a:xfrm>
        </p:spPr>
        <p:txBody>
          <a:bodyPr/>
          <a:lstStyle/>
          <a:p>
            <a:pPr algn="l"/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nay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cẩn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thận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99930" y="540623"/>
            <a:ext cx="9978887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biện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pháp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287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72418" y="884238"/>
            <a:ext cx="9880209" cy="1681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tượng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800"/>
              </a:spcAft>
            </a:pP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1A,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Tiểu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Chiến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Thắng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huyện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Lão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phố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Hải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Phòng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Left Arrow 2">
            <a:hlinkClick r:id="rId2" action="ppaction://hlinksldjump"/>
          </p:cNvPr>
          <p:cNvSpPr/>
          <p:nvPr/>
        </p:nvSpPr>
        <p:spPr bwMode="auto">
          <a:xfrm>
            <a:off x="10592972" y="5964702"/>
            <a:ext cx="1181686" cy="731520"/>
          </a:xfrm>
          <a:prstGeom prst="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0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>
            <a:off x="3032805" y="740197"/>
            <a:ext cx="5065295" cy="979921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kumimoji="0" lang="en-US" sz="36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kumimoji="0" lang="en-US" sz="3600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kumimoji="0" lang="en-US" sz="36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 bwMode="auto">
          <a:xfrm>
            <a:off x="779521" y="2891307"/>
            <a:ext cx="1525530" cy="1169605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endParaRPr kumimoji="0" lang="en-US" sz="2400" b="0" i="0" u="none" strike="noStrike" cap="none" normalizeH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 bwMode="auto">
          <a:xfrm>
            <a:off x="2564946" y="2891307"/>
            <a:ext cx="2453429" cy="1056068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tiễn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5325868" y="2834141"/>
            <a:ext cx="2980645" cy="1480282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 flipH="1">
            <a:off x="5885665" y="1720118"/>
            <a:ext cx="3220" cy="3147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>
            <a:off x="1593802" y="2016331"/>
            <a:ext cx="773537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3697860" y="2035649"/>
            <a:ext cx="0" cy="8170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Straight Arrow Connector 22"/>
          <p:cNvCxnSpPr/>
          <p:nvPr/>
        </p:nvCxnSpPr>
        <p:spPr bwMode="auto">
          <a:xfrm>
            <a:off x="6888592" y="2042089"/>
            <a:ext cx="0" cy="79205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Left Arrow 24">
            <a:hlinkClick r:id="rId3" action="ppaction://hlinksldjump"/>
          </p:cNvPr>
          <p:cNvSpPr/>
          <p:nvPr/>
        </p:nvSpPr>
        <p:spPr bwMode="auto">
          <a:xfrm rot="10800000">
            <a:off x="225342" y="5987293"/>
            <a:ext cx="1181686" cy="731520"/>
          </a:xfrm>
          <a:prstGeom prst="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1583182" y="2016331"/>
            <a:ext cx="19265" cy="8749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9"/>
          <p:cNvSpPr/>
          <p:nvPr/>
        </p:nvSpPr>
        <p:spPr bwMode="auto">
          <a:xfrm>
            <a:off x="8710981" y="2891307"/>
            <a:ext cx="2622428" cy="1551905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9329173" y="2016331"/>
            <a:ext cx="0" cy="8749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60346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1928" y="962859"/>
            <a:ext cx="9702084" cy="428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tiêu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biện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pháp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dung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môn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mỉ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cẩn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Left Arrow 2">
            <a:hlinkClick r:id="rId2" action="ppaction://hlinksldjump"/>
          </p:cNvPr>
          <p:cNvSpPr/>
          <p:nvPr/>
        </p:nvSpPr>
        <p:spPr bwMode="auto">
          <a:xfrm>
            <a:off x="10592972" y="5964702"/>
            <a:ext cx="1181686" cy="731520"/>
          </a:xfrm>
          <a:prstGeom prst="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74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6027" y="557632"/>
            <a:ext cx="8845691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8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Cơ sở lí luận và cơ sở thực tiễn để xây dựng biện pháp</a:t>
            </a:r>
            <a:endParaRPr lang="en-US" sz="28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6027" y="1105731"/>
            <a:ext cx="2757486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8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2.1. Cơ sở lí luận</a:t>
            </a:r>
            <a:endParaRPr lang="en-US" sz="28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48743" y="1653830"/>
            <a:ext cx="10719515" cy="2640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rè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vụng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/>
          </a:p>
        </p:txBody>
      </p:sp>
      <p:sp>
        <p:nvSpPr>
          <p:cNvPr id="6" name="Right Arrow 5">
            <a:hlinkClick r:id="rId2" action="ppaction://hlinksldjump"/>
          </p:cNvPr>
          <p:cNvSpPr/>
          <p:nvPr/>
        </p:nvSpPr>
        <p:spPr>
          <a:xfrm rot="10800000">
            <a:off x="10766737" y="5863998"/>
            <a:ext cx="901521" cy="7686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795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8582" y="415964"/>
            <a:ext cx="3062057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8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2.2 Cơ sở thực tiễn</a:t>
            </a:r>
            <a:endParaRPr lang="en-US" sz="28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ight Arrow 4">
            <a:hlinkClick r:id="rId2" action="ppaction://hlinksldjump"/>
          </p:cNvPr>
          <p:cNvSpPr/>
          <p:nvPr/>
        </p:nvSpPr>
        <p:spPr>
          <a:xfrm rot="10800000">
            <a:off x="10766737" y="5863998"/>
            <a:ext cx="901521" cy="7686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78582" y="1414824"/>
            <a:ext cx="10219976" cy="2640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2021-2022,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trực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giảng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dạy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1.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Ngay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buổi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nét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biện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phù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rèn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9,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khảo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1341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Arrow 7">
            <a:hlinkClick r:id="rId2" action="ppaction://hlinksldjump"/>
          </p:cNvPr>
          <p:cNvSpPr/>
          <p:nvPr/>
        </p:nvSpPr>
        <p:spPr>
          <a:xfrm rot="10800000">
            <a:off x="10766737" y="5863998"/>
            <a:ext cx="901521" cy="7686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630490"/>
              </p:ext>
            </p:extLst>
          </p:nvPr>
        </p:nvGraphicFramePr>
        <p:xfrm>
          <a:off x="540913" y="1184856"/>
          <a:ext cx="10915918" cy="17128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1323"/>
                <a:gridCol w="1595020"/>
                <a:gridCol w="1428873"/>
                <a:gridCol w="1495331"/>
                <a:gridCol w="1595020"/>
                <a:gridCol w="1595020"/>
                <a:gridCol w="1495331"/>
              </a:tblGrid>
              <a:tr h="501714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HS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094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lượng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 lệ %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</a:tr>
              <a:tr h="5017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vi-VN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16,7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55,5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27,8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9134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1437</TotalTime>
  <Words>1883</Words>
  <Application>Microsoft Office PowerPoint</Application>
  <PresentationFormat>Widescreen</PresentationFormat>
  <Paragraphs>142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Calibri</vt:lpstr>
      <vt:lpstr>Calibri Light</vt:lpstr>
      <vt:lpstr>Tahoma</vt:lpstr>
      <vt:lpstr>Times New Roman</vt:lpstr>
      <vt:lpstr>Default Design</vt:lpstr>
      <vt:lpstr>3_Default Design</vt:lpstr>
      <vt:lpstr>PowerPoint Presentation</vt:lpstr>
      <vt:lpstr>PowerPoint Presentation</vt:lpstr>
      <vt:lpstr>- Thực tế hiện nay còn không ít các em đã học lên lớp trên nhưng chữ viết chưa cẩn thận và sai các nét cơ bản.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*Nguyên nhân dẫn đến chữ viết chưa đẹp của học sinh.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138</cp:revision>
  <dcterms:created xsi:type="dcterms:W3CDTF">2021-12-13T03:24:31Z</dcterms:created>
  <dcterms:modified xsi:type="dcterms:W3CDTF">2022-03-23T01:55:41Z</dcterms:modified>
</cp:coreProperties>
</file>