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32" r:id="rId3"/>
    <p:sldMasterId id="2147483744" r:id="rId4"/>
    <p:sldMasterId id="2147483757" r:id="rId5"/>
  </p:sldMasterIdLst>
  <p:sldIdLst>
    <p:sldId id="299" r:id="rId6"/>
    <p:sldId id="283" r:id="rId7"/>
    <p:sldId id="289" r:id="rId8"/>
    <p:sldId id="288" r:id="rId9"/>
    <p:sldId id="284" r:id="rId10"/>
    <p:sldId id="285" r:id="rId11"/>
    <p:sldId id="267" r:id="rId12"/>
    <p:sldId id="268" r:id="rId13"/>
    <p:sldId id="269" r:id="rId14"/>
    <p:sldId id="270" r:id="rId15"/>
    <p:sldId id="286" r:id="rId16"/>
    <p:sldId id="272" r:id="rId17"/>
    <p:sldId id="298" r:id="rId18"/>
    <p:sldId id="275" r:id="rId19"/>
    <p:sldId id="276" r:id="rId20"/>
    <p:sldId id="277" r:id="rId21"/>
    <p:sldId id="278" r:id="rId22"/>
    <p:sldId id="280" r:id="rId23"/>
    <p:sldId id="282" r:id="rId24"/>
    <p:sldId id="304" r:id="rId25"/>
    <p:sldId id="294" r:id="rId26"/>
    <p:sldId id="295" r:id="rId27"/>
    <p:sldId id="297" r:id="rId28"/>
    <p:sldId id="290" r:id="rId29"/>
    <p:sldId id="291" r:id="rId30"/>
    <p:sldId id="301" r:id="rId31"/>
    <p:sldId id="30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B9BD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6120A16-4652-4514-8E69-53CBBC5CFA3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66258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98B9CE8-6988-4520-AB5E-294D6336B3B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73290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5A3628E-4541-4187-9975-58261E79FB4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5823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961F2-DC12-44AF-B2A1-C8F249FC0E48}"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01142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729A1A4-C4D7-4DA6-B43D-E437B9C6C7B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4314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7E5C3-3952-4574-9BF9-C071BD3F4EB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032649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422C2-2999-4B29-9FEF-5C14587025C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859319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C851F28-DB15-4F05-AD9F-B3921662B15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344444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3511C0-3A21-4827-84ED-7C74703647F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2891436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A4354D-4F3B-4366-B529-3DC6EE942A30}"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3284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09FA3E9-CAA5-48B8-AB0E-17783B2C302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29395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005E600-5180-4B14-ACC9-6AA50488259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1364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D4FB79-0206-45E5-9541-F7B7BE35B1A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78388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C287DD-EF2C-4412-870D-FD4E27504266}"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501622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9CA3C1-1C90-4674-B08E-172F29740C11}"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297732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166C41C-B732-4762-A32D-1820B6E6C2B1}"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8110848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1A36E17-F5CF-420D-B56B-10C11E60E13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5855929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7CDC2FE-75ED-4405-942B-761BECB72EF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765813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57A1A44-9A70-488C-B93A-631298635086}"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8042604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D867CD5-FBFA-4020-B0CB-96CC8917BD1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1455291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C3C7220-79A1-4A3C-AD57-FFDDE33600A0}"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612610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8F63D27-C7B7-4A24-969F-E222EA1DE042}"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668291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32874E3-2D72-4E59-9831-2155360C5B0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236750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ADCD6D-F327-4BCA-AE87-8B203B2FD2F7}"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6751532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9C408B0-618C-4F44-86CA-36F84B66AB93}"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2814797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C8DC7AF-8567-42E0-8681-B8069F06E75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0939479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1271AC-7BF4-47AE-B448-C9F18BCADA64}"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0860360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8513" cy="6851650"/>
            <a:chOff x="1" y="0"/>
            <a:chExt cx="5763" cy="4316"/>
          </a:xfrm>
        </p:grpSpPr>
        <p:sp>
          <p:nvSpPr>
            <p:cNvPr id="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29"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0" name="Freeform 9"/>
              <p:cNvSpPr>
                <a:spLocks/>
              </p:cNvSpPr>
              <p:nvPr userDrawn="1"/>
            </p:nvSpPr>
            <p:spPr bwMode="hidden">
              <a:xfrm>
                <a:off x="3358" y="0"/>
                <a:ext cx="338"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1"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2"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3"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4"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5"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6"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7"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8"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39"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40"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grpSp>
        <p:sp>
          <p:nvSpPr>
            <p:cNvPr id="9" name="Freeform 20"/>
            <p:cNvSpPr>
              <a:spLocks/>
            </p:cNvSpPr>
            <p:nvPr/>
          </p:nvSpPr>
          <p:spPr bwMode="hidden">
            <a:xfrm>
              <a:off x="6" y="2901"/>
              <a:ext cx="605"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0"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1"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2" name="Freeform 23"/>
            <p:cNvSpPr>
              <a:spLocks/>
            </p:cNvSpPr>
            <p:nvPr/>
          </p:nvSpPr>
          <p:spPr bwMode="hidden">
            <a:xfrm>
              <a:off x="5041" y="0"/>
              <a:ext cx="719" cy="845"/>
            </a:xfrm>
            <a:custGeom>
              <a:avLst/>
              <a:gdLst>
                <a:gd name="T0" fmla="*/ 743 w 717"/>
                <a:gd name="T1" fmla="*/ 845 h 845"/>
                <a:gd name="T2" fmla="*/ 743 w 717"/>
                <a:gd name="T3" fmla="*/ 821 h 845"/>
                <a:gd name="T4" fmla="*/ 600 w 717"/>
                <a:gd name="T5" fmla="*/ 605 h 845"/>
                <a:gd name="T6" fmla="*/ 419 w 717"/>
                <a:gd name="T7" fmla="*/ 396 h 845"/>
                <a:gd name="T8" fmla="*/ 234 w 717"/>
                <a:gd name="T9" fmla="*/ 192 h 845"/>
                <a:gd name="T10" fmla="*/ 17 w 717"/>
                <a:gd name="T11" fmla="*/ 0 h 845"/>
                <a:gd name="T12" fmla="*/ 0 w 717"/>
                <a:gd name="T13" fmla="*/ 0 h 845"/>
                <a:gd name="T14" fmla="*/ 222 w 717"/>
                <a:gd name="T15" fmla="*/ 198 h 845"/>
                <a:gd name="T16" fmla="*/ 413 w 717"/>
                <a:gd name="T17" fmla="*/ 408 h 845"/>
                <a:gd name="T18" fmla="*/ 594 w 717"/>
                <a:gd name="T19" fmla="*/ 623 h 845"/>
                <a:gd name="T20" fmla="*/ 743 w 717"/>
                <a:gd name="T21" fmla="*/ 845 h 845"/>
                <a:gd name="T22" fmla="*/ 74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3" name="Freeform 24"/>
            <p:cNvSpPr>
              <a:spLocks/>
            </p:cNvSpPr>
            <p:nvPr/>
          </p:nvSpPr>
          <p:spPr bwMode="hidden">
            <a:xfrm>
              <a:off x="5352" y="0"/>
              <a:ext cx="408" cy="414"/>
            </a:xfrm>
            <a:custGeom>
              <a:avLst/>
              <a:gdLst>
                <a:gd name="T0" fmla="*/ 420 w 407"/>
                <a:gd name="T1" fmla="*/ 414 h 414"/>
                <a:gd name="T2" fmla="*/ 420 w 407"/>
                <a:gd name="T3" fmla="*/ 396 h 414"/>
                <a:gd name="T4" fmla="*/ 235 w 407"/>
                <a:gd name="T5" fmla="*/ 192 h 414"/>
                <a:gd name="T6" fmla="*/ 12 w 407"/>
                <a:gd name="T7" fmla="*/ 0 h 414"/>
                <a:gd name="T8" fmla="*/ 0 w 407"/>
                <a:gd name="T9" fmla="*/ 0 h 414"/>
                <a:gd name="T10" fmla="*/ 108 w 407"/>
                <a:gd name="T11" fmla="*/ 102 h 414"/>
                <a:gd name="T12" fmla="*/ 229 w 407"/>
                <a:gd name="T13" fmla="*/ 204 h 414"/>
                <a:gd name="T14" fmla="*/ 420 w 407"/>
                <a:gd name="T15" fmla="*/ 414 h 414"/>
                <a:gd name="T16" fmla="*/ 42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4"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5" name="Freeform 26"/>
            <p:cNvSpPr>
              <a:spLocks/>
            </p:cNvSpPr>
            <p:nvPr/>
          </p:nvSpPr>
          <p:spPr bwMode="hidden">
            <a:xfrm>
              <a:off x="6" y="0"/>
              <a:ext cx="588" cy="599"/>
            </a:xfrm>
            <a:custGeom>
              <a:avLst/>
              <a:gdLst>
                <a:gd name="T0" fmla="*/ 612 w 586"/>
                <a:gd name="T1" fmla="*/ 0 h 599"/>
                <a:gd name="T2" fmla="*/ 594 w 586"/>
                <a:gd name="T3" fmla="*/ 0 h 599"/>
                <a:gd name="T4" fmla="*/ 420 w 586"/>
                <a:gd name="T5" fmla="*/ 132 h 599"/>
                <a:gd name="T6" fmla="*/ 270 w 586"/>
                <a:gd name="T7" fmla="*/ 270 h 599"/>
                <a:gd name="T8" fmla="*/ 120 w 586"/>
                <a:gd name="T9" fmla="*/ 420 h 599"/>
                <a:gd name="T10" fmla="*/ 0 w 586"/>
                <a:gd name="T11" fmla="*/ 575 h 599"/>
                <a:gd name="T12" fmla="*/ 0 w 586"/>
                <a:gd name="T13" fmla="*/ 599 h 599"/>
                <a:gd name="T14" fmla="*/ 120 w 586"/>
                <a:gd name="T15" fmla="*/ 432 h 599"/>
                <a:gd name="T16" fmla="*/ 270 w 586"/>
                <a:gd name="T17" fmla="*/ 282 h 599"/>
                <a:gd name="T18" fmla="*/ 426 w 586"/>
                <a:gd name="T19" fmla="*/ 138 h 599"/>
                <a:gd name="T20" fmla="*/ 612 w 586"/>
                <a:gd name="T21" fmla="*/ 0 h 599"/>
                <a:gd name="T22" fmla="*/ 61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6" name="Freeform 27"/>
            <p:cNvSpPr>
              <a:spLocks/>
            </p:cNvSpPr>
            <p:nvPr/>
          </p:nvSpPr>
          <p:spPr bwMode="hidden">
            <a:xfrm>
              <a:off x="6" y="0"/>
              <a:ext cx="270" cy="252"/>
            </a:xfrm>
            <a:custGeom>
              <a:avLst/>
              <a:gdLst>
                <a:gd name="T0" fmla="*/ 282 w 269"/>
                <a:gd name="T1" fmla="*/ 0 h 252"/>
                <a:gd name="T2" fmla="*/ 26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2 w 269"/>
                <a:gd name="T15" fmla="*/ 0 h 252"/>
                <a:gd name="T16" fmla="*/ 28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sp>
        <p:nvSpPr>
          <p:cNvPr id="7207" name="Rectangle 39"/>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noProof="0" smtClean="0"/>
              <a:t>Click to edit Master title style</a:t>
            </a:r>
          </a:p>
        </p:txBody>
      </p:sp>
      <p:sp>
        <p:nvSpPr>
          <p:cNvPr id="7208" name="Rectangle 40"/>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42" name="Rectangle 42"/>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3" name="Rectangle 43"/>
          <p:cNvSpPr>
            <a:spLocks noGrp="1" noChangeArrowheads="1"/>
          </p:cNvSpPr>
          <p:nvPr>
            <p:ph type="sldNum" sz="quarter" idx="12"/>
          </p:nvPr>
        </p:nvSpPr>
        <p:spPr/>
        <p:txBody>
          <a:bodyPr/>
          <a:lstStyle>
            <a:lvl1pPr>
              <a:defRPr/>
            </a:lvl1pPr>
          </a:lstStyle>
          <a:p>
            <a:fld id="{65AAC7C3-523E-4701-8391-DD30F0C9981D}"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1963692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C0D432A2-450E-4990-9BC4-001AB6CB8530}"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4518933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A0F59FDA-A210-4E14-8F97-D9575C2610D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4923092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2"/>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2"/>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D2476C01-F413-4894-B859-2CF292528A25}"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49523689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7" y="1535113"/>
            <a:ext cx="538903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7" y="2174875"/>
            <a:ext cx="538903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2"/>
          <p:cNvSpPr>
            <a:spLocks noGrp="1" noChangeArrowheads="1"/>
          </p:cNvSpPr>
          <p:nvPr>
            <p:ph type="sldNum" sz="quarter" idx="12"/>
          </p:nvPr>
        </p:nvSpPr>
        <p:spPr>
          <a:ln/>
        </p:spPr>
        <p:txBody>
          <a:bodyPr/>
          <a:lstStyle>
            <a:lvl1pPr>
              <a:defRPr/>
            </a:lvl1pPr>
          </a:lstStyle>
          <a:p>
            <a:fld id="{07CF1872-3B17-4DA8-9233-2035FAC416D2}"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3644518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2"/>
          <p:cNvSpPr>
            <a:spLocks noGrp="1" noChangeArrowheads="1"/>
          </p:cNvSpPr>
          <p:nvPr>
            <p:ph type="sldNum" sz="quarter" idx="12"/>
          </p:nvPr>
        </p:nvSpPr>
        <p:spPr>
          <a:ln/>
        </p:spPr>
        <p:txBody>
          <a:bodyPr/>
          <a:lstStyle>
            <a:lvl1pPr>
              <a:defRPr/>
            </a:lvl1pPr>
          </a:lstStyle>
          <a:p>
            <a:fld id="{5FDB610C-B674-41B9-8BA8-358227EE8AC9}"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92234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10AAD7D5-6F3D-4C00-BE61-3376E2A35CA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3991674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2"/>
          <p:cNvSpPr>
            <a:spLocks noGrp="1" noChangeArrowheads="1"/>
          </p:cNvSpPr>
          <p:nvPr>
            <p:ph type="sldNum" sz="quarter" idx="12"/>
          </p:nvPr>
        </p:nvSpPr>
        <p:spPr>
          <a:ln/>
        </p:spPr>
        <p:txBody>
          <a:bodyPr/>
          <a:lstStyle>
            <a:lvl1pPr>
              <a:defRPr/>
            </a:lvl1pPr>
          </a:lstStyle>
          <a:p>
            <a:fld id="{00078534-F555-4682-B591-A6B2F4E8DB5E}"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2289358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4"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5C314A86-1908-450D-BACA-A219E5AE5FD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4460811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2"/>
          <p:cNvSpPr>
            <a:spLocks noGrp="1" noChangeArrowheads="1"/>
          </p:cNvSpPr>
          <p:nvPr>
            <p:ph type="sldNum" sz="quarter" idx="12"/>
          </p:nvPr>
        </p:nvSpPr>
        <p:spPr>
          <a:ln/>
        </p:spPr>
        <p:txBody>
          <a:bodyPr/>
          <a:lstStyle>
            <a:lvl1pPr>
              <a:defRPr/>
            </a:lvl1pPr>
          </a:lstStyle>
          <a:p>
            <a:fld id="{447645D8-6296-4EA8-A34B-F22E377970C5}"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3429337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EAC3C8A0-192F-4718-A980-A58876A99777}"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306656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2"/>
          <p:cNvSpPr>
            <a:spLocks noGrp="1" noChangeArrowheads="1"/>
          </p:cNvSpPr>
          <p:nvPr>
            <p:ph type="sldNum" sz="quarter" idx="12"/>
          </p:nvPr>
        </p:nvSpPr>
        <p:spPr>
          <a:ln/>
        </p:spPr>
        <p:txBody>
          <a:bodyPr/>
          <a:lstStyle>
            <a:lvl1pPr>
              <a:defRPr/>
            </a:lvl1pPr>
          </a:lstStyle>
          <a:p>
            <a:fld id="{E0453D9D-9A8D-45B3-87BC-61766AF1DD90}"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5599195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7813"/>
            <a:ext cx="109728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41"/>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2"/>
          <p:cNvSpPr>
            <a:spLocks noGrp="1" noChangeArrowheads="1"/>
          </p:cNvSpPr>
          <p:nvPr>
            <p:ph type="sldNum" sz="quarter" idx="12"/>
          </p:nvPr>
        </p:nvSpPr>
        <p:spPr>
          <a:ln/>
        </p:spPr>
        <p:txBody>
          <a:bodyPr/>
          <a:lstStyle>
            <a:lvl1pPr>
              <a:defRPr/>
            </a:lvl1pPr>
          </a:lstStyle>
          <a:p>
            <a:fld id="{A76A9C73-D4B6-4073-8F89-24839AD23512}"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1572386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48D8450-B539-40B1-B3CB-28184B761CB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7254866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E94C059-3A92-4C26-80A5-24F5EEE49B5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320734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CA437C0-4279-4C3E-8F68-D2655A37C33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146333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FEF385C-A62E-471D-B468-4604E002EAC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1711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7918525-E06F-4549-9FEE-19191ABAA07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603237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BDB190C-3474-4E85-8C9A-E284428ADE9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488874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7991437-2F3A-48A4-AD77-080C4A8E35C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9623033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FB7D837-C190-47A8-99CC-FC0483529C4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2816860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B59F0BC-F62D-45FE-B5C6-3C4EB25A69D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478812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AAC60FD-0468-40A6-8F52-9A239F7FB59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23173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C9AE7D-C332-4EF1-9DFE-D9744B3A23B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608205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48B4CD-CB95-4C4F-A068-1D49B1D0B65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649646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92100"/>
            <a:ext cx="10972800" cy="5727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Rectangle 6"/>
          <p:cNvSpPr>
            <a:spLocks noGrp="1" noChangeArrowheads="1"/>
          </p:cNvSpPr>
          <p:nvPr>
            <p:ph type="sldNum" sz="quarter" idx="12"/>
          </p:nvPr>
        </p:nvSpPr>
        <p:spPr/>
        <p:txBody>
          <a:bodyPr/>
          <a:lstStyle>
            <a:lvl1pPr>
              <a:defRPr/>
            </a:lvl1pPr>
          </a:lstStyle>
          <a:p>
            <a:pPr>
              <a:defRPr/>
            </a:pPr>
            <a:fld id="{4A930DE9-964C-473A-A1FC-7BDA066B97B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548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F6DD5E1F-F78A-4511-93B8-F5A955E8438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4440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A1EA213A-11A8-41A3-A7F7-6E3A5F4A54C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75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8FB58EE-AC8A-4889-AEB8-FDFF24708C1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37724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7676626-1519-4DCC-A9FA-3B2FFD8F9DD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6091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709F23D4-E1B9-477C-AE40-89140082DB95}"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783259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AC4415F8-91D5-4AC3-A1A2-C50CCF0FB5DF}" type="slidenum">
              <a:rPr lang="en-US" altLang="en-US" smtClean="0">
                <a:solidFill>
                  <a:prstClr val="black">
                    <a:tint val="75000"/>
                  </a:prstClr>
                </a:solidFill>
                <a:latin typeface="Arial" panose="020B0604020202020204" pitchFamily="34" charset="0"/>
              </a:rPr>
              <a:pPr fontAlgn="base">
                <a:spcBef>
                  <a:spcPct val="0"/>
                </a:spcBef>
                <a:spcAft>
                  <a:spcPct val="0"/>
                </a:spcAft>
              </a:pPr>
              <a:t>‹#›</a:t>
            </a:fld>
            <a:endParaRPr lang="en-US" altLang="en-US">
              <a:solidFill>
                <a:prstClr val="black">
                  <a:tint val="75000"/>
                </a:prstClr>
              </a:solidFill>
              <a:latin typeface="Arial" panose="020B0604020202020204" pitchFamily="34" charset="0"/>
            </a:endParaRPr>
          </a:p>
        </p:txBody>
      </p:sp>
    </p:spTree>
    <p:extLst>
      <p:ext uri="{BB962C8B-B14F-4D97-AF65-F5344CB8AC3E}">
        <p14:creationId xmlns:p14="http://schemas.microsoft.com/office/powerpoint/2010/main" val="8486935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F867C6DF-9EE2-4DF5-B60D-86C18D37AC4F}" type="slidenum">
              <a:rPr lang="en-US" altLang="en-US" smtClean="0">
                <a:solidFill>
                  <a:prstClr val="black">
                    <a:tint val="75000"/>
                  </a:prstClr>
                </a:solidFill>
                <a:latin typeface="Arial" panose="020B0604020202020204" pitchFamily="34" charset="0"/>
              </a:rPr>
              <a:pPr fontAlgn="base">
                <a:spcBef>
                  <a:spcPct val="0"/>
                </a:spcBef>
                <a:spcAft>
                  <a:spcPct val="0"/>
                </a:spcAft>
              </a:pPr>
              <a:t>‹#›</a:t>
            </a:fld>
            <a:endParaRPr lang="en-US" altLang="en-US">
              <a:solidFill>
                <a:prstClr val="black">
                  <a:tint val="75000"/>
                </a:prstClr>
              </a:solidFill>
              <a:latin typeface="Arial" panose="020B0604020202020204" pitchFamily="34" charset="0"/>
            </a:endParaRPr>
          </a:p>
        </p:txBody>
      </p:sp>
    </p:spTree>
    <p:extLst>
      <p:ext uri="{BB962C8B-B14F-4D97-AF65-F5344CB8AC3E}">
        <p14:creationId xmlns:p14="http://schemas.microsoft.com/office/powerpoint/2010/main" val="260690865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629" y="0"/>
            <a:ext cx="12198513" cy="6851650"/>
            <a:chOff x="1" y="0"/>
            <a:chExt cx="5763" cy="4316"/>
          </a:xfrm>
        </p:grpSpPr>
        <p:sp>
          <p:nvSpPr>
            <p:cNvPr id="614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4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4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grpSp>
          <p:nvGrpSpPr>
            <p:cNvPr id="1035" name="Group 6"/>
            <p:cNvGrpSpPr>
              <a:grpSpLocks/>
            </p:cNvGrpSpPr>
            <p:nvPr/>
          </p:nvGrpSpPr>
          <p:grpSpPr bwMode="auto">
            <a:xfrm>
              <a:off x="288" y="0"/>
              <a:ext cx="5098" cy="4316"/>
              <a:chOff x="288" y="0"/>
              <a:chExt cx="5098" cy="4316"/>
            </a:xfrm>
          </p:grpSpPr>
          <p:sp>
            <p:nvSpPr>
              <p:cNvPr id="615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3" name="Freeform 9"/>
              <p:cNvSpPr>
                <a:spLocks/>
              </p:cNvSpPr>
              <p:nvPr userDrawn="1"/>
            </p:nvSpPr>
            <p:spPr bwMode="hidden">
              <a:xfrm>
                <a:off x="3358" y="0"/>
                <a:ext cx="338"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5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grpSp>
        <p:sp>
          <p:nvSpPr>
            <p:cNvPr id="6164" name="Freeform 20"/>
            <p:cNvSpPr>
              <a:spLocks/>
            </p:cNvSpPr>
            <p:nvPr/>
          </p:nvSpPr>
          <p:spPr bwMode="hidden">
            <a:xfrm>
              <a:off x="6" y="2901"/>
              <a:ext cx="605"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616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039" name="Freeform 23"/>
            <p:cNvSpPr>
              <a:spLocks/>
            </p:cNvSpPr>
            <p:nvPr/>
          </p:nvSpPr>
          <p:spPr bwMode="hidden">
            <a:xfrm>
              <a:off x="5041" y="0"/>
              <a:ext cx="719" cy="845"/>
            </a:xfrm>
            <a:custGeom>
              <a:avLst/>
              <a:gdLst>
                <a:gd name="T0" fmla="*/ 743 w 717"/>
                <a:gd name="T1" fmla="*/ 845 h 845"/>
                <a:gd name="T2" fmla="*/ 743 w 717"/>
                <a:gd name="T3" fmla="*/ 821 h 845"/>
                <a:gd name="T4" fmla="*/ 600 w 717"/>
                <a:gd name="T5" fmla="*/ 605 h 845"/>
                <a:gd name="T6" fmla="*/ 419 w 717"/>
                <a:gd name="T7" fmla="*/ 396 h 845"/>
                <a:gd name="T8" fmla="*/ 234 w 717"/>
                <a:gd name="T9" fmla="*/ 192 h 845"/>
                <a:gd name="T10" fmla="*/ 17 w 717"/>
                <a:gd name="T11" fmla="*/ 0 h 845"/>
                <a:gd name="T12" fmla="*/ 0 w 717"/>
                <a:gd name="T13" fmla="*/ 0 h 845"/>
                <a:gd name="T14" fmla="*/ 222 w 717"/>
                <a:gd name="T15" fmla="*/ 198 h 845"/>
                <a:gd name="T16" fmla="*/ 413 w 717"/>
                <a:gd name="T17" fmla="*/ 408 h 845"/>
                <a:gd name="T18" fmla="*/ 594 w 717"/>
                <a:gd name="T19" fmla="*/ 623 h 845"/>
                <a:gd name="T20" fmla="*/ 743 w 717"/>
                <a:gd name="T21" fmla="*/ 845 h 845"/>
                <a:gd name="T22" fmla="*/ 74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0" name="Freeform 24"/>
            <p:cNvSpPr>
              <a:spLocks/>
            </p:cNvSpPr>
            <p:nvPr/>
          </p:nvSpPr>
          <p:spPr bwMode="hidden">
            <a:xfrm>
              <a:off x="5352" y="0"/>
              <a:ext cx="408" cy="414"/>
            </a:xfrm>
            <a:custGeom>
              <a:avLst/>
              <a:gdLst>
                <a:gd name="T0" fmla="*/ 420 w 407"/>
                <a:gd name="T1" fmla="*/ 414 h 414"/>
                <a:gd name="T2" fmla="*/ 420 w 407"/>
                <a:gd name="T3" fmla="*/ 396 h 414"/>
                <a:gd name="T4" fmla="*/ 235 w 407"/>
                <a:gd name="T5" fmla="*/ 192 h 414"/>
                <a:gd name="T6" fmla="*/ 12 w 407"/>
                <a:gd name="T7" fmla="*/ 0 h 414"/>
                <a:gd name="T8" fmla="*/ 0 w 407"/>
                <a:gd name="T9" fmla="*/ 0 h 414"/>
                <a:gd name="T10" fmla="*/ 108 w 407"/>
                <a:gd name="T11" fmla="*/ 102 h 414"/>
                <a:gd name="T12" fmla="*/ 229 w 407"/>
                <a:gd name="T13" fmla="*/ 204 h 414"/>
                <a:gd name="T14" fmla="*/ 420 w 407"/>
                <a:gd name="T15" fmla="*/ 414 h 414"/>
                <a:gd name="T16" fmla="*/ 42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616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en-US" sz="1800">
                <a:solidFill>
                  <a:srgbClr val="FFFFFF"/>
                </a:solidFill>
                <a:latin typeface="Arial" charset="0"/>
              </a:endParaRPr>
            </a:p>
          </p:txBody>
        </p:sp>
        <p:sp>
          <p:nvSpPr>
            <p:cNvPr id="1042" name="Freeform 26"/>
            <p:cNvSpPr>
              <a:spLocks/>
            </p:cNvSpPr>
            <p:nvPr/>
          </p:nvSpPr>
          <p:spPr bwMode="hidden">
            <a:xfrm>
              <a:off x="6" y="0"/>
              <a:ext cx="588" cy="599"/>
            </a:xfrm>
            <a:custGeom>
              <a:avLst/>
              <a:gdLst>
                <a:gd name="T0" fmla="*/ 612 w 586"/>
                <a:gd name="T1" fmla="*/ 0 h 599"/>
                <a:gd name="T2" fmla="*/ 594 w 586"/>
                <a:gd name="T3" fmla="*/ 0 h 599"/>
                <a:gd name="T4" fmla="*/ 420 w 586"/>
                <a:gd name="T5" fmla="*/ 132 h 599"/>
                <a:gd name="T6" fmla="*/ 270 w 586"/>
                <a:gd name="T7" fmla="*/ 270 h 599"/>
                <a:gd name="T8" fmla="*/ 120 w 586"/>
                <a:gd name="T9" fmla="*/ 420 h 599"/>
                <a:gd name="T10" fmla="*/ 0 w 586"/>
                <a:gd name="T11" fmla="*/ 575 h 599"/>
                <a:gd name="T12" fmla="*/ 0 w 586"/>
                <a:gd name="T13" fmla="*/ 599 h 599"/>
                <a:gd name="T14" fmla="*/ 120 w 586"/>
                <a:gd name="T15" fmla="*/ 432 h 599"/>
                <a:gd name="T16" fmla="*/ 270 w 586"/>
                <a:gd name="T17" fmla="*/ 282 h 599"/>
                <a:gd name="T18" fmla="*/ 426 w 586"/>
                <a:gd name="T19" fmla="*/ 138 h 599"/>
                <a:gd name="T20" fmla="*/ 612 w 586"/>
                <a:gd name="T21" fmla="*/ 0 h 599"/>
                <a:gd name="T22" fmla="*/ 61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3" name="Freeform 27"/>
            <p:cNvSpPr>
              <a:spLocks/>
            </p:cNvSpPr>
            <p:nvPr/>
          </p:nvSpPr>
          <p:spPr bwMode="hidden">
            <a:xfrm>
              <a:off x="6" y="0"/>
              <a:ext cx="270" cy="252"/>
            </a:xfrm>
            <a:custGeom>
              <a:avLst/>
              <a:gdLst>
                <a:gd name="T0" fmla="*/ 282 w 269"/>
                <a:gd name="T1" fmla="*/ 0 h 252"/>
                <a:gd name="T2" fmla="*/ 26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2 w 269"/>
                <a:gd name="T15" fmla="*/ 0 h 252"/>
                <a:gd name="T16" fmla="*/ 28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smtClean="0">
                <a:solidFill>
                  <a:srgbClr val="FFFFFF"/>
                </a:solidFill>
                <a:latin typeface="Arial" panose="020B0604020202020204" pitchFamily="34" charset="0"/>
              </a:endParaRPr>
            </a:p>
          </p:txBody>
        </p:sp>
      </p:grpSp>
      <p:sp>
        <p:nvSpPr>
          <p:cNvPr id="6183" name="Rectangle 39"/>
          <p:cNvSpPr>
            <a:spLocks noGrp="1" noChangeArrowheads="1"/>
          </p:cNvSpPr>
          <p:nvPr>
            <p:ph type="title"/>
          </p:nvPr>
        </p:nvSpPr>
        <p:spPr bwMode="auto">
          <a:xfrm>
            <a:off x="608949" y="277814"/>
            <a:ext cx="10974103"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84" name="Rectangle 40"/>
          <p:cNvSpPr>
            <a:spLocks noGrp="1" noChangeArrowheads="1"/>
          </p:cNvSpPr>
          <p:nvPr>
            <p:ph type="dt" sz="half" idx="2"/>
          </p:nvPr>
        </p:nvSpPr>
        <p:spPr bwMode="auto">
          <a:xfrm>
            <a:off x="608949" y="6243638"/>
            <a:ext cx="284610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6185" name="Rectangle 41"/>
          <p:cNvSpPr>
            <a:spLocks noGrp="1" noChangeArrowheads="1"/>
          </p:cNvSpPr>
          <p:nvPr>
            <p:ph type="ftr" sz="quarter" idx="3"/>
          </p:nvPr>
        </p:nvSpPr>
        <p:spPr bwMode="auto">
          <a:xfrm>
            <a:off x="4164949" y="6248400"/>
            <a:ext cx="386210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defRPr/>
            </a:pPr>
            <a:endParaRPr lang="en-US">
              <a:solidFill>
                <a:srgbClr val="FFFFFF"/>
              </a:solidFill>
            </a:endParaRPr>
          </a:p>
        </p:txBody>
      </p:sp>
      <p:sp>
        <p:nvSpPr>
          <p:cNvPr id="6186" name="Rectangle 42"/>
          <p:cNvSpPr>
            <a:spLocks noGrp="1" noChangeArrowheads="1"/>
          </p:cNvSpPr>
          <p:nvPr>
            <p:ph type="sldNum" sz="quarter" idx="4"/>
          </p:nvPr>
        </p:nvSpPr>
        <p:spPr bwMode="auto">
          <a:xfrm>
            <a:off x="8736949" y="6243638"/>
            <a:ext cx="284610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Verdana" panose="020B0604030504040204" pitchFamily="34" charset="0"/>
              </a:defRPr>
            </a:lvl1pPr>
          </a:lstStyle>
          <a:p>
            <a:pPr fontAlgn="base">
              <a:spcBef>
                <a:spcPct val="0"/>
              </a:spcBef>
              <a:spcAft>
                <a:spcPct val="0"/>
              </a:spcAft>
            </a:pPr>
            <a:fld id="{3FA8A3F8-E604-4BCF-BA8D-E52F2A9C59CD}" type="slidenum">
              <a:rPr lang="en-US" altLang="en-US" smtClean="0">
                <a:solidFill>
                  <a:srgbClr val="FFFFFF"/>
                </a:solidFill>
              </a:rPr>
              <a:pPr fontAlgn="base">
                <a:spcBef>
                  <a:spcPct val="0"/>
                </a:spcBef>
                <a:spcAft>
                  <a:spcPct val="0"/>
                </a:spcAft>
              </a:pPr>
              <a:t>‹#›</a:t>
            </a:fld>
            <a:endParaRPr lang="en-US" altLang="en-US" smtClean="0">
              <a:solidFill>
                <a:srgbClr val="FFFFFF"/>
              </a:solidFill>
            </a:endParaRPr>
          </a:p>
        </p:txBody>
      </p:sp>
      <p:sp>
        <p:nvSpPr>
          <p:cNvPr id="6187" name="Rectangle 43"/>
          <p:cNvSpPr>
            <a:spLocks noGrp="1" noChangeArrowheads="1"/>
          </p:cNvSpPr>
          <p:nvPr>
            <p:ph type="body" idx="1"/>
          </p:nvPr>
        </p:nvSpPr>
        <p:spPr bwMode="auto">
          <a:xfrm>
            <a:off x="608949" y="1600201"/>
            <a:ext cx="10974103"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258912303"/>
      </p:ext>
    </p:extLst>
  </p:cSld>
  <p:clrMap bg1="dk2" tx1="lt1" bg2="dk1"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VnTime" panose="020B7200000000000000"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VnTime" panose="020B7200000000000000"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eaLnBrk="0" fontAlgn="base" hangingPunct="0">
              <a:spcBef>
                <a:spcPct val="0"/>
              </a:spcBef>
              <a:spcAft>
                <a:spcPct val="0"/>
              </a:spcAft>
              <a:defRPr/>
            </a:pPr>
            <a:fld id="{5D9BDBCA-780E-4913-96DA-DCEED83311E4}" type="slidenum">
              <a:rPr lang="en-US">
                <a:solidFill>
                  <a:prstClr val="black">
                    <a:tint val="75000"/>
                  </a:prstClr>
                </a:solidFill>
                <a:latin typeface=".VnTime" panose="020B7200000000000000" pitchFamily="34" charset="0"/>
              </a:rPr>
              <a:pPr eaLnBrk="0" fontAlgn="base" hangingPunct="0">
                <a:spcBef>
                  <a:spcPct val="0"/>
                </a:spcBef>
                <a:spcAft>
                  <a:spcPct val="0"/>
                </a:spcAft>
                <a:defRPr/>
              </a:pPr>
              <a:t>‹#›</a:t>
            </a:fld>
            <a:endParaRPr lang="en-US">
              <a:solidFill>
                <a:prstClr val="black">
                  <a:tint val="75000"/>
                </a:prstClr>
              </a:solidFill>
              <a:latin typeface=".VnTime" panose="020B7200000000000000" pitchFamily="34" charset="0"/>
            </a:endParaRPr>
          </a:p>
        </p:txBody>
      </p:sp>
    </p:spTree>
    <p:extLst>
      <p:ext uri="{BB962C8B-B14F-4D97-AF65-F5344CB8AC3E}">
        <p14:creationId xmlns:p14="http://schemas.microsoft.com/office/powerpoint/2010/main" val="19914756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21.xml"/><Relationship Id="rId5" Type="http://schemas.openxmlformats.org/officeDocument/2006/relationships/slide" Target="slide24.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7.xml"/><Relationship Id="rId7" Type="http://schemas.openxmlformats.org/officeDocument/2006/relationships/slide" Target="slide18.xml"/><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8.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gradFill>
          <a:gsLst>
            <a:gs pos="1000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sp>
        <p:nvSpPr>
          <p:cNvPr id="3076" name="Text Box 14"/>
          <p:cNvSpPr txBox="1">
            <a:spLocks noChangeArrowheads="1"/>
          </p:cNvSpPr>
          <p:nvPr/>
        </p:nvSpPr>
        <p:spPr bwMode="auto">
          <a:xfrm>
            <a:off x="-19320" y="258423"/>
            <a:ext cx="122113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1">
                <a:solidFill>
                  <a:srgbClr val="FFFF00"/>
                </a:solidFill>
                <a:latin typeface="Times New Roman" panose="02020603050405020304" pitchFamily="18" charset="0"/>
              </a:rPr>
              <a:t>CHÀO MỪNG </a:t>
            </a:r>
            <a:r>
              <a:rPr lang="en-US" altLang="en-US" sz="3200" b="1" smtClean="0">
                <a:solidFill>
                  <a:srgbClr val="FFFF00"/>
                </a:solidFill>
                <a:latin typeface="Times New Roman" panose="02020603050405020304" pitchFamily="18" charset="0"/>
              </a:rPr>
              <a:t>BAN GIÁM KHẢO, THẦY </a:t>
            </a:r>
            <a:r>
              <a:rPr lang="en-US" altLang="en-US" sz="3200" b="1">
                <a:solidFill>
                  <a:srgbClr val="FFFF00"/>
                </a:solidFill>
                <a:latin typeface="Times New Roman" panose="02020603050405020304" pitchFamily="18" charset="0"/>
              </a:rPr>
              <a:t>CÔ GIÁO </a:t>
            </a:r>
            <a:br>
              <a:rPr lang="en-US" altLang="en-US" sz="3200" b="1">
                <a:solidFill>
                  <a:srgbClr val="FFFF00"/>
                </a:solidFill>
                <a:latin typeface="Times New Roman" panose="02020603050405020304" pitchFamily="18" charset="0"/>
              </a:rPr>
            </a:br>
            <a:r>
              <a:rPr lang="en-US" altLang="en-US" sz="3200" b="1">
                <a:solidFill>
                  <a:srgbClr val="FFFF00"/>
                </a:solidFill>
                <a:latin typeface="Times New Roman" panose="02020603050405020304" pitchFamily="18" charset="0"/>
              </a:rPr>
              <a:t>VỀ DỰ HỘI THI GIÁO VIÊN DẠY </a:t>
            </a:r>
            <a:r>
              <a:rPr lang="en-US" altLang="en-US" sz="3200" b="1" smtClean="0">
                <a:solidFill>
                  <a:srgbClr val="FFFF00"/>
                </a:solidFill>
                <a:latin typeface="Times New Roman" panose="02020603050405020304" pitchFamily="18" charset="0"/>
              </a:rPr>
              <a:t>GIỎI</a:t>
            </a:r>
          </a:p>
          <a:p>
            <a:pPr algn="ctr" eaLnBrk="1" fontAlgn="base" hangingPunct="1">
              <a:spcBef>
                <a:spcPct val="0"/>
              </a:spcBef>
              <a:spcAft>
                <a:spcPct val="0"/>
              </a:spcAft>
            </a:pPr>
            <a:r>
              <a:rPr lang="en-US" altLang="en-US" sz="3200" b="1" smtClean="0">
                <a:solidFill>
                  <a:srgbClr val="FFFF00"/>
                </a:solidFill>
                <a:latin typeface="Times New Roman" panose="02020603050405020304" pitchFamily="18" charset="0"/>
              </a:rPr>
              <a:t>NĂM HỌC 2021 - 2022</a:t>
            </a:r>
            <a:endParaRPr lang="en-US" altLang="en-US" sz="3200" b="1">
              <a:solidFill>
                <a:srgbClr val="FFFF00"/>
              </a:solidFill>
              <a:latin typeface="Times New Roman" panose="02020603050405020304" pitchFamily="18" charset="0"/>
              <a:cs typeface="Times New Roman" panose="02020603050405020304" pitchFamily="18" charset="0"/>
            </a:endParaRPr>
          </a:p>
        </p:txBody>
      </p:sp>
      <p:pic>
        <p:nvPicPr>
          <p:cNvPr id="3078" name="Picture 27" descr="Animate"/>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50838" y="1865162"/>
            <a:ext cx="116522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Rectangle 1"/>
          <p:cNvSpPr>
            <a:spLocks noChangeArrowheads="1"/>
          </p:cNvSpPr>
          <p:nvPr/>
        </p:nvSpPr>
        <p:spPr bwMode="auto">
          <a:xfrm>
            <a:off x="161926" y="1955582"/>
            <a:ext cx="12030074"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5400" b="1" smtClean="0">
                <a:solidFill>
                  <a:srgbClr val="FF0000"/>
                </a:solidFill>
                <a:latin typeface="Times New Roman" panose="02020603050405020304" pitchFamily="18" charset="0"/>
                <a:cs typeface="Times New Roman" panose="02020603050405020304" pitchFamily="18" charset="0"/>
              </a:rPr>
              <a:t>PHẦN THUYẾT TRÌNH</a:t>
            </a:r>
            <a:endParaRPr lang="en-US" altLang="en-US" sz="5400" b="1">
              <a:solidFill>
                <a:srgbClr val="FF0000"/>
              </a:solidFill>
              <a:latin typeface="Times New Roman" panose="02020603050405020304" pitchFamily="18" charset="0"/>
              <a:cs typeface="Times New Roman" panose="02020603050405020304" pitchFamily="18" charset="0"/>
            </a:endParaRPr>
          </a:p>
          <a:p>
            <a:pPr algn="ctr"/>
            <a:r>
              <a:rPr lang="en-US" altLang="en-US" sz="3600" b="1">
                <a:solidFill>
                  <a:srgbClr val="FFFF00"/>
                </a:solidFill>
                <a:latin typeface="Times New Roman" panose="02020603050405020304" pitchFamily="18" charset="0"/>
              </a:rPr>
              <a:t>BÁO CÁO BIỆN PHÁP </a:t>
            </a:r>
            <a:endParaRPr lang="en-US" altLang="en-US" sz="3600" b="1" smtClean="0">
              <a:solidFill>
                <a:srgbClr val="FFFF00"/>
              </a:solidFill>
              <a:latin typeface="Times New Roman" panose="02020603050405020304" pitchFamily="18" charset="0"/>
            </a:endParaRPr>
          </a:p>
          <a:p>
            <a:pPr algn="ctr"/>
            <a:r>
              <a:rPr lang="en-US" altLang="en-US" sz="3600" b="1" smtClean="0">
                <a:solidFill>
                  <a:srgbClr val="FFFF00"/>
                </a:solidFill>
                <a:latin typeface="Times New Roman" panose="02020603050405020304" pitchFamily="18" charset="0"/>
              </a:rPr>
              <a:t>VẬN </a:t>
            </a:r>
            <a:r>
              <a:rPr lang="en-US" altLang="en-US" sz="3600" b="1">
                <a:solidFill>
                  <a:srgbClr val="FFFF00"/>
                </a:solidFill>
                <a:latin typeface="Times New Roman" panose="02020603050405020304" pitchFamily="18" charset="0"/>
              </a:rPr>
              <a:t>DỤNG LINH HOẠT CÁC PHƯƠNG PHÁP VÀ KĨ THUẬT DẠY GIẢI TOÁN CÓ LỜI VĂN CHO </a:t>
            </a:r>
          </a:p>
          <a:p>
            <a:pPr algn="ctr"/>
            <a:r>
              <a:rPr lang="en-US" altLang="en-US" sz="3600" b="1">
                <a:solidFill>
                  <a:srgbClr val="FFFF00"/>
                </a:solidFill>
                <a:latin typeface="Times New Roman" panose="02020603050405020304" pitchFamily="18" charset="0"/>
              </a:rPr>
              <a:t>HỌC SINH  LỚP 3 NHẰM TIẾP CẬN CHƯƠNG TRÌNH GDPT 2018.</a:t>
            </a:r>
            <a:endParaRPr lang="en-US" sz="3600">
              <a:solidFill>
                <a:srgbClr val="FFFF00"/>
              </a:solidFill>
            </a:endParaRPr>
          </a:p>
        </p:txBody>
      </p:sp>
      <p:sp>
        <p:nvSpPr>
          <p:cNvPr id="3080" name="TextBox 15"/>
          <p:cNvSpPr txBox="1">
            <a:spLocks noChangeArrowheads="1"/>
          </p:cNvSpPr>
          <p:nvPr/>
        </p:nvSpPr>
        <p:spPr bwMode="auto">
          <a:xfrm>
            <a:off x="2244681" y="5790976"/>
            <a:ext cx="84201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2400" b="1" i="1">
                <a:latin typeface="Times New Roman" panose="02020603050405020304" pitchFamily="18" charset="0"/>
              </a:rPr>
              <a:t>Người thực hiện: Phạm Thị Thương</a:t>
            </a:r>
          </a:p>
          <a:p>
            <a:pPr algn="ctr">
              <a:lnSpc>
                <a:spcPct val="90000"/>
              </a:lnSpc>
            </a:pPr>
            <a:r>
              <a:rPr lang="en-US" altLang="en-US" sz="2400" b="1" i="1">
                <a:latin typeface="Times New Roman" panose="02020603050405020304" pitchFamily="18" charset="0"/>
              </a:rPr>
              <a:t>Trường </a:t>
            </a:r>
            <a:r>
              <a:rPr lang="en-US" altLang="en-US" sz="2400" b="1" i="1" smtClean="0">
                <a:latin typeface="Times New Roman" panose="02020603050405020304" pitchFamily="18" charset="0"/>
              </a:rPr>
              <a:t>Tiểu </a:t>
            </a:r>
            <a:r>
              <a:rPr lang="en-US" altLang="en-US" sz="2400" b="1" i="1">
                <a:latin typeface="Times New Roman" panose="02020603050405020304" pitchFamily="18" charset="0"/>
              </a:rPr>
              <a:t>học Chiến Thắng</a:t>
            </a:r>
          </a:p>
        </p:txBody>
      </p:sp>
    </p:spTree>
    <p:extLst>
      <p:ext uri="{BB962C8B-B14F-4D97-AF65-F5344CB8AC3E}">
        <p14:creationId xmlns:p14="http://schemas.microsoft.com/office/powerpoint/2010/main" val="363288602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76626933"/>
              </p:ext>
            </p:extLst>
          </p:nvPr>
        </p:nvGraphicFramePr>
        <p:xfrm>
          <a:off x="1390917" y="2047740"/>
          <a:ext cx="9427336" cy="2807595"/>
        </p:xfrm>
        <a:graphic>
          <a:graphicData uri="http://schemas.openxmlformats.org/drawingml/2006/table">
            <a:tbl>
              <a:tblPr firstRow="1" firstCol="1" bandRow="1">
                <a:tableStyleId>{21E4AEA4-8DFA-4A89-87EB-49C32662AFE0}</a:tableStyleId>
              </a:tblPr>
              <a:tblGrid>
                <a:gridCol w="1541807"/>
                <a:gridCol w="1264183"/>
                <a:gridCol w="1323674"/>
                <a:gridCol w="1323674"/>
                <a:gridCol w="1324666"/>
                <a:gridCol w="1324666"/>
                <a:gridCol w="1324666"/>
              </a:tblGrid>
              <a:tr h="877809">
                <a:tc row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 </a:t>
                      </a:r>
                    </a:p>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CHT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1977">
                <a:tc vMerge="1">
                  <a:txBody>
                    <a:bodyPr/>
                    <a:lstStyle/>
                    <a:p>
                      <a:endParaRPr lang="en-US"/>
                    </a:p>
                  </a:txBody>
                  <a:tcPr/>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877809">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36</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7</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19,4%</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25</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69,5%</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4</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11,1</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grpSp>
        <p:nvGrpSpPr>
          <p:cNvPr id="7" name="Group 6"/>
          <p:cNvGrpSpPr/>
          <p:nvPr/>
        </p:nvGrpSpPr>
        <p:grpSpPr>
          <a:xfrm>
            <a:off x="1399490" y="2066805"/>
            <a:ext cx="1524014" cy="1899888"/>
            <a:chOff x="1747220" y="2195594"/>
            <a:chExt cx="1524014" cy="1899888"/>
          </a:xfrm>
        </p:grpSpPr>
        <p:sp>
          <p:nvSpPr>
            <p:cNvPr id="3" name="Text Box 35"/>
            <p:cNvSpPr txBox="1"/>
            <p:nvPr/>
          </p:nvSpPr>
          <p:spPr>
            <a:xfrm>
              <a:off x="2265915" y="2515198"/>
              <a:ext cx="1005319"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cxnSp>
          <p:nvCxnSpPr>
            <p:cNvPr id="4" name="Straight Connector 3"/>
            <p:cNvCxnSpPr/>
            <p:nvPr/>
          </p:nvCxnSpPr>
          <p:spPr>
            <a:xfrm>
              <a:off x="1747220" y="2195594"/>
              <a:ext cx="1524014" cy="1899888"/>
            </a:xfrm>
            <a:prstGeom prst="line">
              <a:avLst/>
            </a:prstGeom>
          </p:spPr>
          <p:style>
            <a:lnRef idx="1">
              <a:schemeClr val="dk1"/>
            </a:lnRef>
            <a:fillRef idx="0">
              <a:schemeClr val="dk1"/>
            </a:fillRef>
            <a:effectRef idx="0">
              <a:schemeClr val="dk1"/>
            </a:effectRef>
            <a:fontRef idx="minor">
              <a:schemeClr val="tx1"/>
            </a:fontRef>
          </p:style>
        </p:cxnSp>
        <p:sp>
          <p:nvSpPr>
            <p:cNvPr id="6" name="Text Box 36"/>
            <p:cNvSpPr txBox="1"/>
            <p:nvPr/>
          </p:nvSpPr>
          <p:spPr>
            <a:xfrm>
              <a:off x="1858702" y="3408371"/>
              <a:ext cx="909872"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grpSp>
      <p:sp>
        <p:nvSpPr>
          <p:cNvPr id="8" name="Right Arrow 7">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9134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1217" y="208677"/>
            <a:ext cx="10766738" cy="6318974"/>
          </a:xfrm>
          <a:prstGeom prst="rect">
            <a:avLst/>
          </a:prstGeom>
        </p:spPr>
        <p:txBody>
          <a:bodyPr wrap="square">
            <a:spAutoFit/>
          </a:bodyPr>
          <a:lstStyle/>
          <a:p>
            <a:pPr algn="just">
              <a:lnSpc>
                <a:spcPct val="130000"/>
              </a:lnSpc>
              <a:spcAft>
                <a:spcPts val="800"/>
              </a:spcAft>
            </a:pPr>
            <a:r>
              <a:rPr lang="nl-NL" sz="2400" b="1" smtClean="0">
                <a:latin typeface="Times New Roman" panose="02020603050405020304" pitchFamily="18" charset="0"/>
                <a:ea typeface="Calibri" panose="020F0502020204030204" pitchFamily="34" charset="0"/>
                <a:cs typeface="Times New Roman" panose="02020603050405020304" pitchFamily="18" charset="0"/>
              </a:rPr>
              <a:t> </a:t>
            </a:r>
            <a:r>
              <a:rPr lang="nl-NL" sz="2400" b="1" smtClean="0">
                <a:latin typeface="Times New Roman" panose="02020603050405020304" pitchFamily="18" charset="0"/>
                <a:ea typeface="Calibri" panose="020F0502020204030204" pitchFamily="34" charset="0"/>
                <a:cs typeface="Times New Roman" panose="02020603050405020304" pitchFamily="18" charset="0"/>
              </a:rPr>
              <a:t>Biện pháp 1: </a:t>
            </a:r>
            <a:r>
              <a:rPr lang="en-US" sz="2400"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Nâng </a:t>
            </a:r>
            <a:r>
              <a:rPr lang="en-US" sz="2400"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cao chất lượng giải toán có lời văn.</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30000"/>
              </a:lnSpc>
              <a:spcAft>
                <a:spcPts val="800"/>
              </a:spcAft>
            </a:pPr>
            <a:r>
              <a:rPr lang="nl-NL" sz="2400">
                <a:latin typeface="Times New Roman" panose="02020603050405020304" pitchFamily="18" charset="0"/>
                <a:ea typeface="Calibri" panose="020F0502020204030204" pitchFamily="34" charset="0"/>
                <a:cs typeface="Times New Roman" panose="02020603050405020304" pitchFamily="18" charset="0"/>
              </a:rPr>
              <a:t>- Thứ nhất, giáo viên cần nắm vững các bài toán cơ bản ở dạng cơ </a:t>
            </a:r>
            <a:r>
              <a:rPr lang="nl-NL" sz="2400" smtClean="0">
                <a:latin typeface="Times New Roman" panose="02020603050405020304" pitchFamily="18" charset="0"/>
                <a:ea typeface="Calibri" panose="020F0502020204030204" pitchFamily="34" charset="0"/>
                <a:cs typeface="Times New Roman" panose="02020603050405020304" pitchFamily="18" charset="0"/>
              </a:rPr>
              <a:t>bản và giúp </a:t>
            </a:r>
            <a:r>
              <a:rPr lang="nl-NL" sz="2400">
                <a:latin typeface="Times New Roman" panose="02020603050405020304" pitchFamily="18" charset="0"/>
                <a:ea typeface="Calibri" panose="020F0502020204030204" pitchFamily="34" charset="0"/>
                <a:cs typeface="Times New Roman" panose="02020603050405020304" pitchFamily="18" charset="0"/>
              </a:rPr>
              <a:t>học sinh nhận biết </a:t>
            </a:r>
            <a:r>
              <a:rPr lang="nl-NL" sz="2400" smtClean="0">
                <a:latin typeface="Times New Roman" panose="02020603050405020304" pitchFamily="18" charset="0"/>
                <a:ea typeface="Calibri" panose="020F0502020204030204" pitchFamily="34" charset="0"/>
                <a:cs typeface="Times New Roman" panose="02020603050405020304" pitchFamily="18" charset="0"/>
              </a:rPr>
              <a:t>cách giải </a:t>
            </a:r>
            <a:r>
              <a:rPr lang="nl-NL" sz="2400">
                <a:latin typeface="Times New Roman" panose="02020603050405020304" pitchFamily="18" charset="0"/>
                <a:ea typeface="Calibri" panose="020F0502020204030204" pitchFamily="34" charset="0"/>
                <a:cs typeface="Times New Roman" panose="02020603050405020304" pitchFamily="18" charset="0"/>
              </a:rPr>
              <a:t>của các dạng toán đó.</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30000"/>
              </a:lnSpc>
              <a:spcAft>
                <a:spcPts val="800"/>
              </a:spcAft>
            </a:pPr>
            <a:r>
              <a:rPr lang="nl-NL" sz="2400" b="1">
                <a:latin typeface="Times New Roman" panose="02020603050405020304" pitchFamily="18" charset="0"/>
                <a:ea typeface="Calibri" panose="020F0502020204030204" pitchFamily="34" charset="0"/>
                <a:cs typeface="Times New Roman" panose="02020603050405020304" pitchFamily="18" charset="0"/>
              </a:rPr>
              <a:t>- </a:t>
            </a:r>
            <a:r>
              <a:rPr lang="nl-NL" sz="2400">
                <a:latin typeface="Times New Roman" panose="02020603050405020304" pitchFamily="18" charset="0"/>
                <a:ea typeface="Calibri" panose="020F0502020204030204" pitchFamily="34" charset="0"/>
                <a:cs typeface="Times New Roman" panose="02020603050405020304" pitchFamily="18" charset="0"/>
              </a:rPr>
              <a:t>Thứ hai,</a:t>
            </a:r>
            <a:r>
              <a:rPr lang="nl-NL" sz="2400" b="1">
                <a:latin typeface="Times New Roman" panose="02020603050405020304" pitchFamily="18" charset="0"/>
                <a:ea typeface="Calibri" panose="020F0502020204030204" pitchFamily="34" charset="0"/>
                <a:cs typeface="Times New Roman" panose="02020603050405020304" pitchFamily="18" charset="0"/>
              </a:rPr>
              <a:t> </a:t>
            </a:r>
            <a:r>
              <a:rPr lang="nl-NL" sz="2400">
                <a:latin typeface="Times New Roman" panose="02020603050405020304" pitchFamily="18" charset="0"/>
                <a:ea typeface="Calibri" panose="020F0502020204030204" pitchFamily="34" charset="0"/>
                <a:cs typeface="Times New Roman" panose="02020603050405020304" pitchFamily="18" charset="0"/>
              </a:rPr>
              <a:t>giáo viên giúp học sinh nắm được cách giải bài toán có lời văn </a:t>
            </a:r>
            <a:r>
              <a:rPr lang="nl-NL" sz="2400" smtClean="0">
                <a:latin typeface="Times New Roman" panose="02020603050405020304" pitchFamily="18" charset="0"/>
                <a:ea typeface="Calibri" panose="020F0502020204030204" pitchFamily="34" charset="0"/>
                <a:cs typeface="Times New Roman" panose="02020603050405020304" pitchFamily="18" charset="0"/>
              </a:rPr>
              <a:t>theo </a:t>
            </a:r>
            <a:r>
              <a:rPr lang="nl-NL" sz="2400">
                <a:latin typeface="Times New Roman" panose="02020603050405020304" pitchFamily="18" charset="0"/>
                <a:ea typeface="Calibri" panose="020F0502020204030204" pitchFamily="34" charset="0"/>
                <a:cs typeface="Times New Roman" panose="02020603050405020304" pitchFamily="18" charset="0"/>
              </a:rPr>
              <a:t>bốn bước.</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30000"/>
              </a:lnSpc>
              <a:spcAft>
                <a:spcPts val="800"/>
              </a:spcAft>
            </a:pPr>
            <a:r>
              <a:rPr lang="nl-NL" sz="2400" b="1">
                <a:latin typeface="Times New Roman" panose="02020603050405020304" pitchFamily="18" charset="0"/>
                <a:ea typeface="Calibri" panose="020F0502020204030204" pitchFamily="34" charset="0"/>
                <a:cs typeface="Times New Roman" panose="02020603050405020304" pitchFamily="18" charset="0"/>
              </a:rPr>
              <a:t>-</a:t>
            </a:r>
            <a:r>
              <a:rPr lang="nl-NL" sz="2400">
                <a:latin typeface="Times New Roman" panose="02020603050405020304" pitchFamily="18" charset="0"/>
                <a:ea typeface="Calibri" panose="020F0502020204030204" pitchFamily="34" charset="0"/>
                <a:cs typeface="Times New Roman" panose="02020603050405020304" pitchFamily="18" charset="0"/>
              </a:rPr>
              <a:t> Thứ ba, giáo viên giúp học sinh phát huy được tính tích cực, chủ động, sáng tạo khi giải toán.</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30000"/>
              </a:lnSpc>
              <a:spcAft>
                <a:spcPts val="800"/>
              </a:spcAft>
            </a:pPr>
            <a:r>
              <a:rPr lang="nl-NL" sz="2400" smtClean="0">
                <a:latin typeface="Times New Roman" panose="02020603050405020304" pitchFamily="18" charset="0"/>
                <a:ea typeface="Calibri" panose="020F0502020204030204" pitchFamily="34" charset="0"/>
                <a:cs typeface="Times New Roman" panose="02020603050405020304" pitchFamily="18" charset="0"/>
              </a:rPr>
              <a:t>- </a:t>
            </a:r>
            <a:r>
              <a:rPr lang="nl-NL" sz="2400">
                <a:latin typeface="Times New Roman" panose="02020603050405020304" pitchFamily="18" charset="0"/>
                <a:ea typeface="Calibri" panose="020F0502020204030204" pitchFamily="34" charset="0"/>
                <a:cs typeface="Times New Roman" panose="02020603050405020304" pitchFamily="18" charset="0"/>
              </a:rPr>
              <a:t>Thứ tư, giáo viên tăng cường kiểm tra bài luyện tập của học </a:t>
            </a:r>
            <a:r>
              <a:rPr lang="nl-NL" sz="2400" smtClean="0">
                <a:latin typeface="Times New Roman" panose="02020603050405020304" pitchFamily="18" charset="0"/>
                <a:ea typeface="Calibri" panose="020F0502020204030204" pitchFamily="34" charset="0"/>
                <a:cs typeface="Times New Roman" panose="02020603050405020304" pitchFamily="18" charset="0"/>
              </a:rPr>
              <a:t>sinh, kịp </a:t>
            </a:r>
            <a:r>
              <a:rPr lang="nl-NL" sz="2400">
                <a:latin typeface="Times New Roman" panose="02020603050405020304" pitchFamily="18" charset="0"/>
                <a:ea typeface="Calibri" panose="020F0502020204030204" pitchFamily="34" charset="0"/>
                <a:cs typeface="Times New Roman" panose="02020603050405020304" pitchFamily="18" charset="0"/>
              </a:rPr>
              <a:t>thời đánh giá, động viên sự cố gắng của học </a:t>
            </a:r>
            <a:r>
              <a:rPr lang="nl-NL" sz="2400" smtClean="0">
                <a:latin typeface="Times New Roman" panose="02020603050405020304" pitchFamily="18" charset="0"/>
                <a:ea typeface="Calibri" panose="020F0502020204030204" pitchFamily="34" charset="0"/>
                <a:cs typeface="Times New Roman" panose="02020603050405020304" pitchFamily="18" charset="0"/>
              </a:rPr>
              <a:t>sinh và tư </a:t>
            </a:r>
            <a:r>
              <a:rPr lang="nl-NL" sz="2400">
                <a:latin typeface="Times New Roman" panose="02020603050405020304" pitchFamily="18" charset="0"/>
                <a:ea typeface="Calibri" panose="020F0502020204030204" pitchFamily="34" charset="0"/>
                <a:cs typeface="Times New Roman" panose="02020603050405020304" pitchFamily="18" charset="0"/>
              </a:rPr>
              <a:t>vấn, giúp đỡ học sinh gặp khó khăn trong việc giải các bài toán.</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nl-NL" sz="2400" b="1" smtClean="0">
                <a:latin typeface="Times New Roman" panose="02020603050405020304" pitchFamily="18" charset="0"/>
                <a:ea typeface="Calibri" panose="020F0502020204030204" pitchFamily="34" charset="0"/>
                <a:cs typeface="Times New Roman" panose="02020603050405020304" pitchFamily="18" charset="0"/>
              </a:rPr>
              <a:t>     -</a:t>
            </a:r>
            <a:r>
              <a:rPr lang="nl-NL" sz="2400">
                <a:latin typeface="Times New Roman" panose="02020603050405020304" pitchFamily="18" charset="0"/>
                <a:ea typeface="Calibri" panose="020F0502020204030204" pitchFamily="34" charset="0"/>
                <a:cs typeface="Times New Roman" panose="02020603050405020304" pitchFamily="18" charset="0"/>
              </a:rPr>
              <a:t>Thứ năm, giáo viên tăng cường giúp đỡ các em nắm vững </a:t>
            </a:r>
            <a:r>
              <a:rPr lang="nl-NL" sz="2400" smtClean="0">
                <a:latin typeface="Times New Roman" panose="02020603050405020304" pitchFamily="18" charset="0"/>
                <a:ea typeface="Calibri" panose="020F0502020204030204" pitchFamily="34" charset="0"/>
                <a:cs typeface="Times New Roman" panose="02020603050405020304" pitchFamily="18" charset="0"/>
              </a:rPr>
              <a:t>cách </a:t>
            </a:r>
            <a:r>
              <a:rPr lang="nl-NL" sz="2400">
                <a:latin typeface="Times New Roman" panose="02020603050405020304" pitchFamily="18" charset="0"/>
                <a:ea typeface="Calibri" panose="020F0502020204030204" pitchFamily="34" charset="0"/>
                <a:cs typeface="Times New Roman" panose="02020603050405020304" pitchFamily="18" charset="0"/>
              </a:rPr>
              <a:t>thức thực hiện các dạng toán giải một cách thường xuyên ngay tại lớp.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936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circle(in)">
                                      <p:cBhvr>
                                        <p:cTn id="17" dur="2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randombar(horizont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4956" y="1035268"/>
            <a:ext cx="10204361" cy="5133713"/>
          </a:xfrm>
          <a:prstGeom prst="rect">
            <a:avLst/>
          </a:prstGeom>
        </p:spPr>
        <p:txBody>
          <a:bodyPr wrap="square">
            <a:spAutoFit/>
          </a:bodyPr>
          <a:lstStyle/>
          <a:p>
            <a:pPr indent="457200" algn="just">
              <a:lnSpc>
                <a:spcPct val="130000"/>
              </a:lnSpc>
              <a:spcAft>
                <a:spcPts val="800"/>
              </a:spcAft>
            </a:pPr>
            <a:r>
              <a:rPr lang="nl-NL" sz="2800" i="1" smtClean="0">
                <a:latin typeface="Times New Roman" panose="02020603050405020304" pitchFamily="18" charset="0"/>
                <a:ea typeface="Calibri" panose="020F0502020204030204" pitchFamily="34" charset="0"/>
                <a:cs typeface="Times New Roman" panose="02020603050405020304" pitchFamily="18" charset="0"/>
              </a:rPr>
              <a:t>+ Kĩ thuật đọc tích cực: </a:t>
            </a:r>
            <a:r>
              <a:rPr lang="nl-NL" sz="2800" smtClean="0">
                <a:latin typeface="Times New Roman" panose="02020603050405020304" pitchFamily="18" charset="0"/>
                <a:ea typeface="Calibri" panose="020F0502020204030204" pitchFamily="34" charset="0"/>
                <a:cs typeface="Times New Roman" panose="02020603050405020304" pitchFamily="18" charset="0"/>
              </a:rPr>
              <a:t>Là hình thức học tập nhằm giúp học sinh tăng cường khả năng tự học. Học sinh tự đọc bài, xác định được yếu tố đã cho, yếu tố cần tìm của bài toán đề từ đó trao đổi nhóm đôi, nhóm 4 tìm cách giải bài toán. Kĩ thuật này rất phù hợp cho việc tìm hiểu yêu cầu của bài toán. Vì vậy, tôi đã giúp học sinh của lớp mình vận dụng một số bước của kĩ thuật đọc tích cực vào việc tìm hiểu bài ở các phân môn nói chung và môn Toán nói riêng. Các em luôn có thói quen tóm tắt đề bài và chia sẻ những băn khoăn, thắc mắc của mình trong nhóm. Từ đó các em thống nhất cách giải các bài toán.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244956" y="421895"/>
            <a:ext cx="9680855" cy="523220"/>
          </a:xfrm>
          <a:prstGeom prst="rect">
            <a:avLst/>
          </a:prstGeom>
        </p:spPr>
        <p:txBody>
          <a:bodyPr wrap="none">
            <a:spAutoFit/>
          </a:bodyPr>
          <a:lstStyle/>
          <a:p>
            <a:r>
              <a:rPr lang="nl-NL" sz="2800" b="1" smtClean="0">
                <a:latin typeface="Times New Roman" panose="02020603050405020304" pitchFamily="18" charset="0"/>
                <a:ea typeface="Calibri" panose="020F0502020204030204" pitchFamily="34" charset="0"/>
              </a:rPr>
              <a:t>Biện pháp 2: Vận </a:t>
            </a:r>
            <a:r>
              <a:rPr lang="nl-NL" sz="2800" b="1">
                <a:latin typeface="Times New Roman" panose="02020603050405020304" pitchFamily="18" charset="0"/>
                <a:ea typeface="Calibri" panose="020F0502020204030204" pitchFamily="34" charset="0"/>
              </a:rPr>
              <a:t>dụng một số kĩ thuật dạy giải toán có lời văn</a:t>
            </a:r>
            <a:endParaRPr lang="en-US" sz="2800"/>
          </a:p>
        </p:txBody>
      </p:sp>
    </p:spTree>
    <p:extLst>
      <p:ext uri="{BB962C8B-B14F-4D97-AF65-F5344CB8AC3E}">
        <p14:creationId xmlns:p14="http://schemas.microsoft.com/office/powerpoint/2010/main" val="35208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2985" y="616546"/>
            <a:ext cx="10552090" cy="3903954"/>
          </a:xfrm>
          <a:prstGeom prst="rect">
            <a:avLst/>
          </a:prstGeom>
        </p:spPr>
        <p:txBody>
          <a:bodyPr wrap="square">
            <a:spAutoFit/>
          </a:bodyPr>
          <a:lstStyle/>
          <a:p>
            <a:pPr>
              <a:lnSpc>
                <a:spcPct val="150000"/>
              </a:lnSpc>
            </a:pPr>
            <a:r>
              <a:rPr lang="nl-NL" sz="2400">
                <a:latin typeface="Times New Roman" panose="02020603050405020304" pitchFamily="18" charset="0"/>
                <a:ea typeface="Calibri" panose="020F0502020204030204" pitchFamily="34" charset="0"/>
                <a:cs typeface="Times New Roman" panose="02020603050405020304" pitchFamily="18" charset="0"/>
              </a:rPr>
              <a:t>+ </a:t>
            </a:r>
            <a:r>
              <a:rPr lang="en-US" sz="2400" b="1">
                <a:latin typeface="Times New Roman" panose="02020603050405020304" pitchFamily="18" charset="0"/>
                <a:ea typeface="Calibri" panose="020F0502020204030204" pitchFamily="34" charset="0"/>
                <a:cs typeface="Times New Roman" panose="02020603050405020304" pitchFamily="18" charset="0"/>
              </a:rPr>
              <a:t>Kỹ thuật “Các mảnh ghép” : </a:t>
            </a:r>
            <a:r>
              <a:rPr lang="en-US" sz="2400">
                <a:latin typeface="Times New Roman" panose="02020603050405020304" pitchFamily="18" charset="0"/>
                <a:ea typeface="Calibri" panose="020F0502020204030204" pitchFamily="34" charset="0"/>
                <a:cs typeface="Times New Roman" panose="02020603050405020304" pitchFamily="18" charset="0"/>
              </a:rPr>
              <a:t>Là hình thức học tập kết hợp giữa cá nhân với nhóm và các nhóm với </a:t>
            </a:r>
            <a:r>
              <a:rPr lang="en-US" sz="2400" smtClean="0">
                <a:latin typeface="Times New Roman" panose="02020603050405020304" pitchFamily="18" charset="0"/>
                <a:ea typeface="Calibri" panose="020F0502020204030204" pitchFamily="34" charset="0"/>
                <a:cs typeface="Times New Roman" panose="02020603050405020304" pitchFamily="18" charset="0"/>
              </a:rPr>
              <a:t>nhau. </a:t>
            </a:r>
          </a:p>
          <a:p>
            <a:pPr>
              <a:lnSpc>
                <a:spcPct val="150000"/>
              </a:lnSpc>
            </a:pPr>
            <a:r>
              <a:rPr lang="en-US" sz="2400">
                <a:latin typeface="Times New Roman" panose="02020603050405020304" pitchFamily="18" charset="0"/>
                <a:cs typeface="Times New Roman" panose="02020603050405020304" pitchFamily="18" charset="0"/>
              </a:rPr>
              <a:t>– Cùng nhau giải quyết một bài toán cụ thể nhưng có nhiều cách giải khác nhau</a:t>
            </a:r>
          </a:p>
          <a:p>
            <a:pPr>
              <a:lnSpc>
                <a:spcPct val="150000"/>
              </a:lnSpc>
            </a:pPr>
            <a:r>
              <a:rPr lang="en-US" sz="2400">
                <a:latin typeface="Times New Roman" panose="02020603050405020304" pitchFamily="18" charset="0"/>
                <a:cs typeface="Times New Roman" panose="02020603050405020304" pitchFamily="18" charset="0"/>
              </a:rPr>
              <a:t>– Khuyến khích sự tham gia tích cực của học sinh</a:t>
            </a:r>
          </a:p>
          <a:p>
            <a:pPr>
              <a:lnSpc>
                <a:spcPct val="150000"/>
              </a:lnSpc>
            </a:pPr>
            <a:r>
              <a:rPr lang="en-US" sz="2400">
                <a:latin typeface="Times New Roman" panose="02020603050405020304" pitchFamily="18" charset="0"/>
                <a:cs typeface="Times New Roman" panose="02020603050405020304" pitchFamily="18" charset="0"/>
              </a:rPr>
              <a:t>– Nâng cao vai trò cá nhân trong quá trình hợp tác (Mỗi cá nhân không chỉ hoàn thành bài v</a:t>
            </a:r>
            <a:r>
              <a:rPr lang="vi-VN" sz="2400">
                <a:latin typeface="Times New Roman" panose="02020603050405020304" pitchFamily="18" charset="0"/>
                <a:cs typeface="Times New Roman" panose="02020603050405020304" pitchFamily="18" charset="0"/>
              </a:rPr>
              <a:t>ới một cách làm mà còn biết được các cách làm khác).</a:t>
            </a:r>
            <a:endParaRPr lang="en-US" sz="2400">
              <a:latin typeface="Times New Roman" panose="02020603050405020304" pitchFamily="18" charset="0"/>
              <a:cs typeface="Times New Roman" panose="02020603050405020304" pitchFamily="18" charset="0"/>
            </a:endParaRPr>
          </a:p>
          <a:p>
            <a:pPr>
              <a:lnSpc>
                <a:spcPct val="150000"/>
              </a:lnSpc>
            </a:pP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289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29803" y="738146"/>
            <a:ext cx="10552090" cy="1052596"/>
          </a:xfrm>
          <a:prstGeom prst="rect">
            <a:avLst/>
          </a:prstGeom>
        </p:spPr>
        <p:txBody>
          <a:bodyPr wrap="square">
            <a:spAutoFit/>
          </a:bodyPr>
          <a:lstStyle/>
          <a:p>
            <a:pPr indent="457200" algn="just">
              <a:lnSpc>
                <a:spcPct val="130000"/>
              </a:lnSpc>
              <a:spcAft>
                <a:spcPts val="800"/>
              </a:spcAft>
            </a:pPr>
            <a:r>
              <a:rPr lang="en-US" sz="2400" b="1" i="1">
                <a:latin typeface="Times New Roman" panose="02020603050405020304" pitchFamily="18" charset="0"/>
                <a:ea typeface="Calibri" panose="020F0502020204030204" pitchFamily="34" charset="0"/>
                <a:cs typeface="Times New Roman" panose="02020603050405020304" pitchFamily="18" charset="0"/>
              </a:rPr>
              <a:t>Ví dụ:</a:t>
            </a:r>
            <a:r>
              <a:rPr lang="en-US" sz="2400" i="1">
                <a:latin typeface="Times New Roman" panose="02020603050405020304" pitchFamily="18" charset="0"/>
                <a:ea typeface="Calibri" panose="020F0502020204030204" pitchFamily="34" charset="0"/>
                <a:cs typeface="Times New Roman" panose="02020603050405020304" pitchFamily="18" charset="0"/>
              </a:rPr>
              <a:t> Bài 1/52 - Toán 3</a:t>
            </a:r>
            <a:r>
              <a:rPr lang="en-US" sz="2400">
                <a:latin typeface="Times New Roman" panose="02020603050405020304" pitchFamily="18" charset="0"/>
                <a:ea typeface="Calibri" panose="020F0502020204030204" pitchFamily="34" charset="0"/>
                <a:cs typeface="Times New Roman" panose="02020603050405020304" pitchFamily="18" charset="0"/>
              </a:rPr>
              <a:t>: Một bến xe có 45 ô tô. Lúc đầu có 18 ô tô rời bến, sau đó có thêm 17 ô tô rời bến. Hỏi bến xe đó còn lại bao nhiêu ô tô ?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450760" y="3023745"/>
            <a:ext cx="4842456" cy="3486083"/>
          </a:xfrm>
          <a:prstGeom prst="rect">
            <a:avLst/>
          </a:prstGeom>
        </p:spPr>
        <p:txBody>
          <a:bodyPr wrap="square">
            <a:spAutoFit/>
          </a:bodyPr>
          <a:lstStyle/>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Bài giải</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Số </a:t>
            </a:r>
            <a:r>
              <a:rPr lang="en-US" sz="2400">
                <a:latin typeface="Times New Roman" panose="02020603050405020304" pitchFamily="18" charset="0"/>
                <a:ea typeface="Calibri" panose="020F0502020204030204" pitchFamily="34" charset="0"/>
                <a:cs typeface="Times New Roman" panose="02020603050405020304" pitchFamily="18" charset="0"/>
              </a:rPr>
              <a:t>xe ô tô rời bến </a:t>
            </a:r>
            <a:r>
              <a:rPr lang="en-US" sz="2400" smtClean="0">
                <a:latin typeface="Times New Roman" panose="02020603050405020304" pitchFamily="18" charset="0"/>
                <a:ea typeface="Calibri" panose="020F0502020204030204" pitchFamily="34" charset="0"/>
                <a:cs typeface="Times New Roman" panose="02020603050405020304" pitchFamily="18" charset="0"/>
              </a:rPr>
              <a:t>là:</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17 </a:t>
            </a:r>
            <a:r>
              <a:rPr lang="en-US" sz="2400">
                <a:latin typeface="Times New Roman" panose="02020603050405020304" pitchFamily="18" charset="0"/>
                <a:ea typeface="Calibri" panose="020F0502020204030204" pitchFamily="34" charset="0"/>
                <a:cs typeface="Times New Roman" panose="02020603050405020304" pitchFamily="18" charset="0"/>
              </a:rPr>
              <a:t>+ 18 = 35 (ô tô)</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Số </a:t>
            </a:r>
            <a:r>
              <a:rPr lang="en-US" sz="2400">
                <a:latin typeface="Times New Roman" panose="02020603050405020304" pitchFamily="18" charset="0"/>
                <a:ea typeface="Calibri" panose="020F0502020204030204" pitchFamily="34" charset="0"/>
                <a:cs typeface="Times New Roman" panose="02020603050405020304" pitchFamily="18" charset="0"/>
              </a:rPr>
              <a:t>xe ô tô còn lại trên bến </a:t>
            </a:r>
            <a:r>
              <a:rPr lang="en-US" sz="2400" smtClean="0">
                <a:latin typeface="Times New Roman" panose="02020603050405020304" pitchFamily="18" charset="0"/>
                <a:ea typeface="Calibri" panose="020F0502020204030204" pitchFamily="34" charset="0"/>
                <a:cs typeface="Times New Roman" panose="02020603050405020304" pitchFamily="18" charset="0"/>
              </a:rPr>
              <a:t>là:</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 45 – 35 = 10 (ô tô)</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                         Đáp </a:t>
            </a:r>
            <a:r>
              <a:rPr lang="en-US" sz="2400">
                <a:latin typeface="Times New Roman" panose="02020603050405020304" pitchFamily="18" charset="0"/>
                <a:ea typeface="Calibri" panose="020F0502020204030204" pitchFamily="34" charset="0"/>
                <a:cs typeface="Times New Roman" panose="02020603050405020304" pitchFamily="18" charset="0"/>
              </a:rPr>
              <a:t>số: 10 ô tô.</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6005848" y="3023745"/>
            <a:ext cx="5731097" cy="3486083"/>
          </a:xfrm>
          <a:prstGeom prst="rect">
            <a:avLst/>
          </a:prstGeom>
        </p:spPr>
        <p:txBody>
          <a:bodyPr wrap="square">
            <a:spAutoFit/>
          </a:bodyPr>
          <a:lstStyle/>
          <a:p>
            <a:pPr algn="ctr">
              <a:lnSpc>
                <a:spcPct val="130000"/>
              </a:lnSpc>
              <a:spcAft>
                <a:spcPts val="800"/>
              </a:spcAft>
            </a:pPr>
            <a:r>
              <a:rPr lang="en-US" sz="2400">
                <a:latin typeface="Times New Roman" panose="02020603050405020304" pitchFamily="18" charset="0"/>
                <a:ea typeface="Calibri" panose="020F0502020204030204" pitchFamily="34" charset="0"/>
                <a:cs typeface="Times New Roman" panose="02020603050405020304" pitchFamily="18" charset="0"/>
              </a:rPr>
              <a:t>Bài </a:t>
            </a:r>
            <a:r>
              <a:rPr lang="en-US" sz="2400" smtClean="0">
                <a:latin typeface="Times New Roman" panose="02020603050405020304" pitchFamily="18" charset="0"/>
                <a:ea typeface="Calibri" panose="020F0502020204030204" pitchFamily="34" charset="0"/>
                <a:cs typeface="Times New Roman" panose="02020603050405020304" pitchFamily="18" charset="0"/>
              </a:rPr>
              <a:t>giải</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Sau </a:t>
            </a:r>
            <a:r>
              <a:rPr lang="en-US" sz="2400">
                <a:latin typeface="Times New Roman" panose="02020603050405020304" pitchFamily="18" charset="0"/>
                <a:ea typeface="Calibri" panose="020F0502020204030204" pitchFamily="34" charset="0"/>
                <a:cs typeface="Times New Roman" panose="02020603050405020304" pitchFamily="18" charset="0"/>
              </a:rPr>
              <a:t>lần thứ nhất rời bến, số xe ô tô còn lại </a:t>
            </a:r>
            <a:r>
              <a:rPr lang="en-US" sz="2400" smtClean="0">
                <a:latin typeface="Times New Roman" panose="02020603050405020304" pitchFamily="18" charset="0"/>
                <a:ea typeface="Calibri" panose="020F0502020204030204" pitchFamily="34" charset="0"/>
                <a:cs typeface="Times New Roman" panose="02020603050405020304" pitchFamily="18" charset="0"/>
              </a:rPr>
              <a:t>là:</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45 </a:t>
            </a:r>
            <a:r>
              <a:rPr lang="en-US" sz="2400">
                <a:latin typeface="Times New Roman" panose="02020603050405020304" pitchFamily="18" charset="0"/>
                <a:ea typeface="Calibri" panose="020F0502020204030204" pitchFamily="34" charset="0"/>
                <a:cs typeface="Times New Roman" panose="02020603050405020304" pitchFamily="18" charset="0"/>
              </a:rPr>
              <a:t>– 18 = 27 (ô </a:t>
            </a:r>
            <a:r>
              <a:rPr lang="en-US" sz="2400" smtClean="0">
                <a:latin typeface="Times New Roman" panose="02020603050405020304" pitchFamily="18" charset="0"/>
                <a:ea typeface="Calibri" panose="020F0502020204030204" pitchFamily="34" charset="0"/>
                <a:cs typeface="Times New Roman" panose="02020603050405020304" pitchFamily="18" charset="0"/>
              </a:rPr>
              <a:t>tô)</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Số </a:t>
            </a:r>
            <a:r>
              <a:rPr lang="en-US" sz="2400">
                <a:latin typeface="Times New Roman" panose="02020603050405020304" pitchFamily="18" charset="0"/>
                <a:ea typeface="Calibri" panose="020F0502020204030204" pitchFamily="34" charset="0"/>
                <a:cs typeface="Times New Roman" panose="02020603050405020304" pitchFamily="18" charset="0"/>
              </a:rPr>
              <a:t>xe ô tô còn lại sau hai lần rời bến là:</a:t>
            </a:r>
          </a:p>
          <a:p>
            <a:pPr algn="ctr">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27 </a:t>
            </a:r>
            <a:r>
              <a:rPr lang="en-US" sz="2400">
                <a:latin typeface="Times New Roman" panose="02020603050405020304" pitchFamily="18" charset="0"/>
                <a:ea typeface="Calibri" panose="020F0502020204030204" pitchFamily="34" charset="0"/>
                <a:cs typeface="Times New Roman" panose="02020603050405020304" pitchFamily="18" charset="0"/>
              </a:rPr>
              <a:t>– 17 = 10 ( ô tô)         </a:t>
            </a:r>
          </a:p>
          <a:p>
            <a:pPr algn="ctr">
              <a:lnSpc>
                <a:spcPct val="130000"/>
              </a:lnSpc>
              <a:spcAft>
                <a:spcPts val="800"/>
              </a:spcAft>
            </a:pPr>
            <a:r>
              <a:rPr lang="en-US" sz="2400">
                <a:latin typeface="Times New Roman" panose="02020603050405020304" pitchFamily="18" charset="0"/>
                <a:ea typeface="Calibri" panose="020F0502020204030204" pitchFamily="34" charset="0"/>
                <a:cs typeface="Times New Roman" panose="02020603050405020304" pitchFamily="18" charset="0"/>
              </a:rPr>
              <a:t>               </a:t>
            </a:r>
            <a:r>
              <a:rPr lang="en-US" sz="2400" smtClean="0">
                <a:latin typeface="Times New Roman" panose="02020603050405020304" pitchFamily="18" charset="0"/>
                <a:ea typeface="Calibri" panose="020F0502020204030204" pitchFamily="34" charset="0"/>
                <a:cs typeface="Times New Roman" panose="02020603050405020304" pitchFamily="18" charset="0"/>
              </a:rPr>
              <a:t>Đáp </a:t>
            </a:r>
            <a:r>
              <a:rPr lang="en-US" sz="2400">
                <a:latin typeface="Times New Roman" panose="02020603050405020304" pitchFamily="18" charset="0"/>
                <a:ea typeface="Calibri" panose="020F0502020204030204" pitchFamily="34" charset="0"/>
                <a:cs typeface="Times New Roman" panose="02020603050405020304" pitchFamily="18" charset="0"/>
              </a:rPr>
              <a:t>số: 10 ô tô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7" name="Straight Connector 6"/>
          <p:cNvCxnSpPr/>
          <p:nvPr/>
        </p:nvCxnSpPr>
        <p:spPr>
          <a:xfrm>
            <a:off x="5525036" y="3023745"/>
            <a:ext cx="0" cy="3834255"/>
          </a:xfrm>
          <a:prstGeom prst="line">
            <a:avLst/>
          </a:prstGeom>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729803" y="2614411"/>
            <a:ext cx="1240665" cy="461665"/>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Cách 1:</a:t>
            </a:r>
            <a:endParaRPr lang="en-US" sz="2400">
              <a:latin typeface="Times New Roman" panose="02020603050405020304" pitchFamily="18" charset="0"/>
              <a:cs typeface="Times New Roman" panose="02020603050405020304" pitchFamily="18" charset="0"/>
            </a:endParaRPr>
          </a:p>
        </p:txBody>
      </p:sp>
      <p:sp>
        <p:nvSpPr>
          <p:cNvPr id="9" name="TextBox 8"/>
          <p:cNvSpPr txBox="1"/>
          <p:nvPr/>
        </p:nvSpPr>
        <p:spPr>
          <a:xfrm>
            <a:off x="6005848" y="2614411"/>
            <a:ext cx="1240665" cy="461665"/>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Cách 2:</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609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1012" y="241663"/>
            <a:ext cx="11234671" cy="1532727"/>
          </a:xfrm>
          <a:prstGeom prst="rect">
            <a:avLst/>
          </a:prstGeom>
        </p:spPr>
        <p:txBody>
          <a:bodyPr wrap="square">
            <a:spAutoFit/>
          </a:bodyPr>
          <a:lstStyle/>
          <a:p>
            <a:pPr indent="457200" algn="just">
              <a:lnSpc>
                <a:spcPct val="130000"/>
              </a:lnSpc>
              <a:spcBef>
                <a:spcPts val="1000"/>
              </a:spcBef>
              <a:spcAft>
                <a:spcPts val="0"/>
              </a:spcAft>
            </a:pPr>
            <a:r>
              <a:rPr lang="x-none" sz="2400" b="1" i="1">
                <a:latin typeface="Times New Roman" panose="02020603050405020304" pitchFamily="18" charset="0"/>
                <a:ea typeface="Times New Roman" panose="02020603050405020304" pitchFamily="18" charset="0"/>
                <a:cs typeface="Times New Roman" panose="02020603050405020304" pitchFamily="18" charset="0"/>
              </a:rPr>
              <a:t>+ </a:t>
            </a:r>
            <a:r>
              <a:rPr lang="x-none" sz="2400" i="1">
                <a:latin typeface="Times New Roman" panose="02020603050405020304" pitchFamily="18" charset="0"/>
                <a:ea typeface="Times New Roman" panose="02020603050405020304" pitchFamily="18" charset="0"/>
                <a:cs typeface="Times New Roman" panose="02020603050405020304" pitchFamily="18" charset="0"/>
              </a:rPr>
              <a:t>Kỹ thuật khăn phủ </a:t>
            </a:r>
            <a:r>
              <a:rPr lang="x-none" sz="2400" i="1" smtClean="0">
                <a:latin typeface="Times New Roman" panose="02020603050405020304" pitchFamily="18" charset="0"/>
                <a:ea typeface="Times New Roman" panose="02020603050405020304" pitchFamily="18" charset="0"/>
                <a:cs typeface="Times New Roman" panose="02020603050405020304" pitchFamily="18" charset="0"/>
              </a:rPr>
              <a:t>bàn: </a:t>
            </a:r>
            <a:r>
              <a:rPr lang="x-none" sz="2400">
                <a:latin typeface="Times New Roman" panose="02020603050405020304" pitchFamily="18" charset="0"/>
                <a:ea typeface="Times New Roman" panose="02020603050405020304" pitchFamily="18" charset="0"/>
                <a:cs typeface="Times New Roman" panose="02020603050405020304" pitchFamily="18" charset="0"/>
              </a:rPr>
              <a:t>Là phương pháp dạy học tích cực tổ chức hoạt động mang tính kết hợp giữa hoạt động cá nhân với hoạt động nhóm nhằm thúc đẩy sự tham gia tích cực của học sinh đồng thời  phát triển mô hình có sự tương tác giữa học sinh với nhau.</a:t>
            </a:r>
            <a:endParaRPr lang="en-US" sz="2400" b="1" i="1">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58197" y="1750437"/>
            <a:ext cx="11449090" cy="1635319"/>
          </a:xfrm>
          <a:prstGeom prst="rect">
            <a:avLst/>
          </a:prstGeom>
        </p:spPr>
        <p:txBody>
          <a:bodyPr wrap="square">
            <a:spAutoFit/>
          </a:bodyPr>
          <a:lstStyle/>
          <a:p>
            <a:pPr indent="457200" algn="just">
              <a:lnSpc>
                <a:spcPct val="130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Ví dụ:</a:t>
            </a:r>
            <a:r>
              <a:rPr lang="en-US" sz="2400">
                <a:latin typeface="Times New Roman" panose="02020603050405020304" pitchFamily="18" charset="0"/>
                <a:ea typeface="Calibri" panose="020F0502020204030204" pitchFamily="34" charset="0"/>
                <a:cs typeface="Times New Roman" panose="02020603050405020304" pitchFamily="18" charset="0"/>
              </a:rPr>
              <a:t> Bài 2 trang 71- Toán 3:</a:t>
            </a:r>
          </a:p>
          <a:p>
            <a:pPr indent="457200" algn="just">
              <a:lnSpc>
                <a:spcPct val="130000"/>
              </a:lnSpc>
              <a:spcAft>
                <a:spcPts val="800"/>
              </a:spcAft>
            </a:pPr>
            <a:r>
              <a:rPr lang="en-US" sz="2400">
                <a:latin typeface="Times New Roman" panose="02020603050405020304" pitchFamily="18" charset="0"/>
                <a:ea typeface="Calibri" panose="020F0502020204030204" pitchFamily="34" charset="0"/>
                <a:cs typeface="Times New Roman" panose="02020603050405020304" pitchFamily="18" charset="0"/>
              </a:rPr>
              <a:t>Mỗi lớp học có 33 học sinh, phòng học của lớp đó chỉ có 2 chỗ ngồi. Hỏi cần ít nhất bao nhiêu bàn học như thế?</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1094703" y="3181503"/>
            <a:ext cx="11257007" cy="3486083"/>
          </a:xfrm>
          <a:prstGeom prst="rect">
            <a:avLst/>
          </a:prstGeom>
        </p:spPr>
        <p:txBody>
          <a:bodyPr wrap="square">
            <a:spAutoFit/>
          </a:bodyPr>
          <a:lstStyle/>
          <a:p>
            <a:pPr marL="2286000" algn="just">
              <a:lnSpc>
                <a:spcPct val="130000"/>
              </a:lnSpc>
              <a:spcAft>
                <a:spcPts val="800"/>
              </a:spcAft>
            </a:pPr>
            <a:r>
              <a:rPr lang="pt-BR" sz="2400" b="1" smtClean="0">
                <a:latin typeface="Times New Roman" panose="02020603050405020304" pitchFamily="18" charset="0"/>
                <a:ea typeface="Calibri" panose="020F0502020204030204" pitchFamily="34" charset="0"/>
                <a:cs typeface="Times New Roman" panose="02020603050405020304" pitchFamily="18" charset="0"/>
              </a:rPr>
              <a:t>                        Bài </a:t>
            </a:r>
            <a:r>
              <a:rPr lang="pt-BR" sz="2400" b="1">
                <a:latin typeface="Times New Roman" panose="02020603050405020304" pitchFamily="18" charset="0"/>
                <a:ea typeface="Calibri" panose="020F0502020204030204" pitchFamily="34" charset="0"/>
                <a:cs typeface="Times New Roman" panose="02020603050405020304" pitchFamily="18" charset="0"/>
              </a:rPr>
              <a:t>giải :</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pt-BR" sz="2400">
                <a:latin typeface="Times New Roman" panose="02020603050405020304" pitchFamily="18" charset="0"/>
                <a:ea typeface="Calibri" panose="020F0502020204030204" pitchFamily="34" charset="0"/>
                <a:cs typeface="Times New Roman" panose="02020603050405020304" pitchFamily="18" charset="0"/>
              </a:rPr>
              <a:t>		Thực hiện phép chia :		33 : 2 = 16 (dư 1)</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pt-BR" sz="2400">
                <a:latin typeface="Times New Roman" panose="02020603050405020304" pitchFamily="18" charset="0"/>
                <a:ea typeface="Calibri" panose="020F0502020204030204" pitchFamily="34" charset="0"/>
                <a:cs typeface="Times New Roman" panose="02020603050405020304" pitchFamily="18" charset="0"/>
              </a:rPr>
              <a:t>	Số bàn có 2 Hs ngồi là 16 bàn, còn 1 Hs nữa nên cần có thêm 1 bàn nữa.</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pt-BR" sz="2400">
                <a:latin typeface="Times New Roman" panose="02020603050405020304" pitchFamily="18" charset="0"/>
                <a:ea typeface="Calibri" panose="020F0502020204030204" pitchFamily="34" charset="0"/>
                <a:cs typeface="Times New Roman" panose="02020603050405020304" pitchFamily="18" charset="0"/>
              </a:rPr>
              <a:t>		Vậy số bàn cần có ít nhất là :</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pt-BR" sz="2400">
                <a:latin typeface="Times New Roman" panose="02020603050405020304" pitchFamily="18" charset="0"/>
                <a:ea typeface="Calibri" panose="020F0502020204030204" pitchFamily="34" charset="0"/>
                <a:cs typeface="Times New Roman" panose="02020603050405020304" pitchFamily="18" charset="0"/>
              </a:rPr>
              <a:t>						16 + 1 = 17 (cái bàn)</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pt-BR" sz="2400">
                <a:latin typeface="Times New Roman" panose="02020603050405020304" pitchFamily="18" charset="0"/>
                <a:ea typeface="Calibri" panose="020F0502020204030204" pitchFamily="34" charset="0"/>
                <a:cs typeface="Times New Roman" panose="02020603050405020304" pitchFamily="18" charset="0"/>
              </a:rPr>
              <a:t>							  </a:t>
            </a:r>
            <a:r>
              <a:rPr lang="pt-BR" sz="2400" b="1">
                <a:latin typeface="Times New Roman" panose="02020603050405020304" pitchFamily="18" charset="0"/>
                <a:ea typeface="Calibri" panose="020F0502020204030204" pitchFamily="34" charset="0"/>
                <a:cs typeface="Times New Roman" panose="02020603050405020304" pitchFamily="18" charset="0"/>
              </a:rPr>
              <a:t>Đáp số</a:t>
            </a:r>
            <a:r>
              <a:rPr lang="pt-BR" sz="2400">
                <a:latin typeface="Times New Roman" panose="02020603050405020304" pitchFamily="18" charset="0"/>
                <a:ea typeface="Calibri" panose="020F0502020204030204" pitchFamily="34" charset="0"/>
                <a:cs typeface="Times New Roman" panose="02020603050405020304" pitchFamily="18" charset="0"/>
              </a:rPr>
              <a:t> : 17 cái bàn.</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774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8743" y="408579"/>
            <a:ext cx="10861184" cy="1004699"/>
          </a:xfrm>
          <a:prstGeom prst="rect">
            <a:avLst/>
          </a:prstGeom>
        </p:spPr>
        <p:txBody>
          <a:bodyPr wrap="square">
            <a:spAutoFit/>
          </a:bodyPr>
          <a:lstStyle/>
          <a:p>
            <a:pPr indent="457200" algn="just">
              <a:lnSpc>
                <a:spcPct val="130000"/>
              </a:lnSpc>
              <a:spcAft>
                <a:spcPts val="0"/>
              </a:spcAft>
            </a:pPr>
            <a:r>
              <a:rPr lang="en-US" sz="2400" b="1" i="1">
                <a:latin typeface="Times New Roman" panose="02020603050405020304" pitchFamily="18" charset="0"/>
                <a:ea typeface="Times New Roman" panose="02020603050405020304" pitchFamily="18" charset="0"/>
              </a:rPr>
              <a:t>+ Kỹ thuật “Lược đồ tư duy”:</a:t>
            </a:r>
            <a:r>
              <a:rPr lang="en-US" sz="2400" b="1">
                <a:latin typeface="Times New Roman" panose="02020603050405020304" pitchFamily="18" charset="0"/>
                <a:ea typeface="Times New Roman" panose="02020603050405020304" pitchFamily="18" charset="0"/>
              </a:rPr>
              <a:t> </a:t>
            </a:r>
            <a:r>
              <a:rPr lang="en-US" sz="2400">
                <a:latin typeface="Times New Roman" panose="02020603050405020304" pitchFamily="18" charset="0"/>
                <a:ea typeface="Times New Roman" panose="02020603050405020304" pitchFamily="18" charset="0"/>
              </a:rPr>
              <a:t>Giáo viên để học sinh tự lựa chọn sơ </a:t>
            </a:r>
            <a:r>
              <a:rPr lang="en-US" sz="2400" smtClean="0">
                <a:latin typeface="Times New Roman" panose="02020603050405020304" pitchFamily="18" charset="0"/>
                <a:ea typeface="Times New Roman" panose="02020603050405020304" pitchFamily="18" charset="0"/>
              </a:rPr>
              <a:t>đồ để tìm </a:t>
            </a:r>
            <a:r>
              <a:rPr lang="en-US" sz="2400">
                <a:latin typeface="Times New Roman" panose="02020603050405020304" pitchFamily="18" charset="0"/>
                <a:ea typeface="Times New Roman" panose="02020603050405020304" pitchFamily="18" charset="0"/>
              </a:rPr>
              <a:t>ra cách giải toán nhanh nhất.</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051775" y="1413278"/>
            <a:ext cx="10758152" cy="1052596"/>
          </a:xfrm>
          <a:prstGeom prst="rect">
            <a:avLst/>
          </a:prstGeom>
        </p:spPr>
        <p:txBody>
          <a:bodyPr wrap="square">
            <a:spAutoFit/>
          </a:bodyPr>
          <a:lstStyle/>
          <a:p>
            <a:pPr indent="457200" algn="just">
              <a:lnSpc>
                <a:spcPct val="130000"/>
              </a:lnSpc>
              <a:spcAft>
                <a:spcPts val="0"/>
              </a:spcAft>
            </a:pPr>
            <a:r>
              <a:rPr lang="en-US" sz="2400" b="1">
                <a:latin typeface="Times New Roman" panose="02020603050405020304" pitchFamily="18" charset="0"/>
                <a:ea typeface="Times New Roman" panose="02020603050405020304" pitchFamily="18" charset="0"/>
              </a:rPr>
              <a:t>Ví </a:t>
            </a:r>
            <a:r>
              <a:rPr lang="en-US" sz="2400" b="1" smtClean="0">
                <a:latin typeface="Times New Roman" panose="02020603050405020304" pitchFamily="18" charset="0"/>
                <a:ea typeface="Times New Roman" panose="02020603050405020304" pitchFamily="18" charset="0"/>
              </a:rPr>
              <a:t>dụ: </a:t>
            </a:r>
            <a:r>
              <a:rPr lang="en-US" sz="2400">
                <a:latin typeface="Times New Roman" panose="02020603050405020304" pitchFamily="18" charset="0"/>
                <a:ea typeface="Times New Roman" panose="02020603050405020304" pitchFamily="18" charset="0"/>
              </a:rPr>
              <a:t>Có hai bao gạo, bao thứ nhất có 45 kg gạo, bao thứ hai gấp đôi bao thứ nhất. Hỏi cả hai bao có bao nhiêu kilôgam </a:t>
            </a:r>
            <a:r>
              <a:rPr lang="en-US" sz="2400" smtClean="0">
                <a:latin typeface="Times New Roman" panose="02020603050405020304" pitchFamily="18" charset="0"/>
                <a:ea typeface="Times New Roman" panose="02020603050405020304" pitchFamily="18" charset="0"/>
              </a:rPr>
              <a:t>gạo?</a:t>
            </a:r>
            <a:endParaRPr lang="en-US" sz="2400">
              <a:effectLst/>
              <a:latin typeface="Times New Roman" panose="02020603050405020304" pitchFamily="18" charset="0"/>
              <a:ea typeface="Times New Roman" panose="02020603050405020304" pitchFamily="18" charset="0"/>
            </a:endParaRPr>
          </a:p>
        </p:txBody>
      </p:sp>
      <p:sp>
        <p:nvSpPr>
          <p:cNvPr id="4" name="Rectangle 3"/>
          <p:cNvSpPr/>
          <p:nvPr/>
        </p:nvSpPr>
        <p:spPr>
          <a:xfrm>
            <a:off x="1144100" y="2465874"/>
            <a:ext cx="4906792" cy="572464"/>
          </a:xfrm>
          <a:prstGeom prst="rect">
            <a:avLst/>
          </a:prstGeom>
        </p:spPr>
        <p:txBody>
          <a:bodyPr wrap="none">
            <a:spAutoFit/>
          </a:bodyPr>
          <a:lstStyle/>
          <a:p>
            <a:pPr indent="226695" algn="just">
              <a:lnSpc>
                <a:spcPct val="130000"/>
              </a:lnSpc>
              <a:spcAft>
                <a:spcPts val="0"/>
              </a:spcAft>
            </a:pPr>
            <a:r>
              <a:rPr lang="en-US" sz="2400" i="1" smtClean="0">
                <a:latin typeface="Times New Roman" panose="02020603050405020304" pitchFamily="18" charset="0"/>
                <a:ea typeface="Times New Roman" panose="02020603050405020304" pitchFamily="18" charset="0"/>
              </a:rPr>
              <a:t>+ Bước 1</a:t>
            </a:r>
            <a:r>
              <a:rPr lang="en-US" sz="2400" smtClean="0">
                <a:latin typeface="Times New Roman" panose="02020603050405020304" pitchFamily="18" charset="0"/>
                <a:ea typeface="Times New Roman" panose="02020603050405020304" pitchFamily="18" charset="0"/>
              </a:rPr>
              <a:t>: Hs đọc kĩ đề, tìm hiểu đề.</a:t>
            </a:r>
            <a:endParaRPr lang="en-US" sz="24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1162638" y="3064308"/>
            <a:ext cx="9372280" cy="572464"/>
          </a:xfrm>
          <a:prstGeom prst="rect">
            <a:avLst/>
          </a:prstGeom>
        </p:spPr>
        <p:txBody>
          <a:bodyPr wrap="square">
            <a:spAutoFit/>
          </a:bodyPr>
          <a:lstStyle/>
          <a:p>
            <a:pPr indent="226695" algn="just">
              <a:lnSpc>
                <a:spcPct val="130000"/>
              </a:lnSpc>
              <a:spcAft>
                <a:spcPts val="0"/>
              </a:spcAft>
            </a:pPr>
            <a:r>
              <a:rPr lang="en-US" sz="2400" i="1">
                <a:latin typeface="Times New Roman" panose="02020603050405020304" pitchFamily="18" charset="0"/>
                <a:ea typeface="Times New Roman" panose="02020603050405020304" pitchFamily="18" charset="0"/>
              </a:rPr>
              <a:t>+ Bước 2:</a:t>
            </a:r>
            <a:r>
              <a:rPr lang="en-US" sz="2400">
                <a:latin typeface="Times New Roman" panose="02020603050405020304" pitchFamily="18" charset="0"/>
                <a:ea typeface="Times New Roman" panose="02020603050405020304" pitchFamily="18" charset="0"/>
              </a:rPr>
              <a:t> Tóm tắt: Gv hướng dẫn Hs tóm tắt bằng sơ đồ đoạn thẳng.</a:t>
            </a:r>
            <a:endParaRPr lang="en-US" sz="2400">
              <a:effectLst/>
              <a:latin typeface="Times New Roman" panose="02020603050405020304" pitchFamily="18" charset="0"/>
              <a:ea typeface="Times New Roman" panose="02020603050405020304" pitchFamily="18" charset="0"/>
            </a:endParaRPr>
          </a:p>
        </p:txBody>
      </p:sp>
      <p:sp>
        <p:nvSpPr>
          <p:cNvPr id="32" name="Right Brace 31"/>
          <p:cNvSpPr>
            <a:spLocks/>
          </p:cNvSpPr>
          <p:nvPr/>
        </p:nvSpPr>
        <p:spPr bwMode="auto">
          <a:xfrm rot="-5400000">
            <a:off x="4005185" y="3410348"/>
            <a:ext cx="418084" cy="2364042"/>
          </a:xfrm>
          <a:prstGeom prst="rightBrace">
            <a:avLst>
              <a:gd name="adj1" fmla="val 54469"/>
              <a:gd name="adj2" fmla="val 50000"/>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33" name="Text Box 33"/>
          <p:cNvSpPr txBox="1">
            <a:spLocks noChangeArrowheads="1"/>
          </p:cNvSpPr>
          <p:nvPr/>
        </p:nvSpPr>
        <p:spPr bwMode="auto">
          <a:xfrm>
            <a:off x="3500300" y="4040427"/>
            <a:ext cx="1161852" cy="342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91440" tIns="45720" rIns="91440" bIns="45720" anchor="t" anchorCtr="0" upright="1">
            <a:noAutofit/>
          </a:bodyPr>
          <a:lstStyle/>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45 kg</a:t>
            </a:r>
          </a:p>
        </p:txBody>
      </p:sp>
      <p:cxnSp>
        <p:nvCxnSpPr>
          <p:cNvPr id="36" name="Straight Connector 35"/>
          <p:cNvCxnSpPr>
            <a:cxnSpLocks noChangeShapeType="1"/>
          </p:cNvCxnSpPr>
          <p:nvPr/>
        </p:nvCxnSpPr>
        <p:spPr bwMode="auto">
          <a:xfrm>
            <a:off x="3032205" y="4844206"/>
            <a:ext cx="2364043"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7" name="Straight Connector 36"/>
          <p:cNvCxnSpPr>
            <a:cxnSpLocks noChangeShapeType="1"/>
          </p:cNvCxnSpPr>
          <p:nvPr/>
        </p:nvCxnSpPr>
        <p:spPr bwMode="auto">
          <a:xfrm>
            <a:off x="3018271" y="4715418"/>
            <a:ext cx="0" cy="20633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Straight Connector 40"/>
          <p:cNvCxnSpPr>
            <a:cxnSpLocks noChangeShapeType="1"/>
          </p:cNvCxnSpPr>
          <p:nvPr/>
        </p:nvCxnSpPr>
        <p:spPr bwMode="auto">
          <a:xfrm>
            <a:off x="5396248" y="4717164"/>
            <a:ext cx="0" cy="20633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Straight Connector 41"/>
          <p:cNvCxnSpPr>
            <a:cxnSpLocks noChangeShapeType="1"/>
          </p:cNvCxnSpPr>
          <p:nvPr/>
        </p:nvCxnSpPr>
        <p:spPr bwMode="auto">
          <a:xfrm>
            <a:off x="3049350" y="5381032"/>
            <a:ext cx="4343123"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Straight Connector 42"/>
          <p:cNvCxnSpPr>
            <a:cxnSpLocks noChangeShapeType="1"/>
          </p:cNvCxnSpPr>
          <p:nvPr/>
        </p:nvCxnSpPr>
        <p:spPr bwMode="auto">
          <a:xfrm>
            <a:off x="3027125" y="5324517"/>
            <a:ext cx="0" cy="1143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4" name="Straight Connector 43"/>
          <p:cNvCxnSpPr>
            <a:cxnSpLocks noChangeShapeType="1"/>
          </p:cNvCxnSpPr>
          <p:nvPr/>
        </p:nvCxnSpPr>
        <p:spPr bwMode="auto">
          <a:xfrm>
            <a:off x="4540965" y="5323882"/>
            <a:ext cx="0" cy="1143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5" name="Right Brace 44"/>
          <p:cNvSpPr>
            <a:spLocks/>
          </p:cNvSpPr>
          <p:nvPr/>
        </p:nvSpPr>
        <p:spPr bwMode="auto">
          <a:xfrm rot="5400000">
            <a:off x="4026539" y="4419463"/>
            <a:ext cx="370294" cy="2369123"/>
          </a:xfrm>
          <a:prstGeom prst="rightBrace">
            <a:avLst>
              <a:gd name="adj1" fmla="val 110149"/>
              <a:gd name="adj2" fmla="val 50000"/>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55" name="Straight Connector 54"/>
          <p:cNvCxnSpPr>
            <a:cxnSpLocks noChangeShapeType="1"/>
          </p:cNvCxnSpPr>
          <p:nvPr/>
        </p:nvCxnSpPr>
        <p:spPr bwMode="auto">
          <a:xfrm>
            <a:off x="5434885" y="5257610"/>
            <a:ext cx="0" cy="20633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6" name="Straight Connector 55"/>
          <p:cNvCxnSpPr>
            <a:cxnSpLocks noChangeShapeType="1"/>
          </p:cNvCxnSpPr>
          <p:nvPr/>
        </p:nvCxnSpPr>
        <p:spPr bwMode="auto">
          <a:xfrm>
            <a:off x="7392473" y="5286661"/>
            <a:ext cx="0" cy="20633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7" name="Right Brace 56"/>
          <p:cNvSpPr>
            <a:spLocks/>
          </p:cNvSpPr>
          <p:nvPr/>
        </p:nvSpPr>
        <p:spPr bwMode="auto">
          <a:xfrm>
            <a:off x="7661211" y="4383328"/>
            <a:ext cx="331139" cy="1109664"/>
          </a:xfrm>
          <a:prstGeom prst="rightBrace">
            <a:avLst>
              <a:gd name="adj1" fmla="val 37276"/>
              <a:gd name="adj2" fmla="val 50000"/>
            </a:avLst>
          </a:prstGeom>
          <a:noFill/>
          <a:ln w="9525">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sz="2400"/>
          </a:p>
        </p:txBody>
      </p:sp>
      <p:sp>
        <p:nvSpPr>
          <p:cNvPr id="58" name="Text Box 30"/>
          <p:cNvSpPr txBox="1">
            <a:spLocks noChangeArrowheads="1"/>
          </p:cNvSpPr>
          <p:nvPr/>
        </p:nvSpPr>
        <p:spPr bwMode="auto">
          <a:xfrm>
            <a:off x="7992350" y="4672756"/>
            <a:ext cx="1133654" cy="6139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91440" tIns="45720" rIns="91440" bIns="45720" anchor="t" anchorCtr="0" upright="1">
            <a:noAutofit/>
          </a:bodyPr>
          <a:lstStyle/>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kg</a:t>
            </a:r>
          </a:p>
        </p:txBody>
      </p:sp>
      <p:sp>
        <p:nvSpPr>
          <p:cNvPr id="59" name="Text Box 30"/>
          <p:cNvSpPr txBox="1">
            <a:spLocks noChangeArrowheads="1"/>
          </p:cNvSpPr>
          <p:nvPr/>
        </p:nvSpPr>
        <p:spPr bwMode="auto">
          <a:xfrm>
            <a:off x="3643811" y="5832644"/>
            <a:ext cx="1133654" cy="6139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91440" tIns="45720" rIns="91440" bIns="45720" anchor="t" anchorCtr="0" upright="1">
            <a:noAutofit/>
          </a:bodyPr>
          <a:lstStyle/>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kg</a:t>
            </a:r>
          </a:p>
        </p:txBody>
      </p:sp>
      <p:sp>
        <p:nvSpPr>
          <p:cNvPr id="60" name="Rectangle 59"/>
          <p:cNvSpPr/>
          <p:nvPr/>
        </p:nvSpPr>
        <p:spPr>
          <a:xfrm>
            <a:off x="1214836" y="4610376"/>
            <a:ext cx="1930337" cy="461665"/>
          </a:xfrm>
          <a:prstGeom prst="rect">
            <a:avLst/>
          </a:prstGeom>
        </p:spPr>
        <p:txBody>
          <a:bodyPr wrap="none">
            <a:spAutoFit/>
          </a:bodyPr>
          <a:lstStyle/>
          <a:p>
            <a:r>
              <a:rPr lang="en-US" sz="2400">
                <a:latin typeface="Times New Roman" panose="02020603050405020304" pitchFamily="18" charset="0"/>
                <a:ea typeface="Calibri" panose="020F0502020204030204" pitchFamily="34" charset="0"/>
              </a:rPr>
              <a:t>Bao thứ </a:t>
            </a:r>
            <a:r>
              <a:rPr lang="en-US" sz="2400" smtClean="0">
                <a:latin typeface="Times New Roman" panose="02020603050405020304" pitchFamily="18" charset="0"/>
                <a:ea typeface="Calibri" panose="020F0502020204030204" pitchFamily="34" charset="0"/>
              </a:rPr>
              <a:t>nhất: </a:t>
            </a:r>
            <a:endParaRPr lang="en-US" sz="2400"/>
          </a:p>
        </p:txBody>
      </p:sp>
      <p:sp>
        <p:nvSpPr>
          <p:cNvPr id="61" name="Rectangle 60"/>
          <p:cNvSpPr/>
          <p:nvPr/>
        </p:nvSpPr>
        <p:spPr>
          <a:xfrm>
            <a:off x="1189086" y="5176109"/>
            <a:ext cx="1776448" cy="461665"/>
          </a:xfrm>
          <a:prstGeom prst="rect">
            <a:avLst/>
          </a:prstGeom>
        </p:spPr>
        <p:txBody>
          <a:bodyPr wrap="none">
            <a:spAutoFit/>
          </a:bodyPr>
          <a:lstStyle/>
          <a:p>
            <a:r>
              <a:rPr lang="en-US" sz="2400">
                <a:latin typeface="Times New Roman" panose="02020603050405020304" pitchFamily="18" charset="0"/>
                <a:ea typeface="Calibri" panose="020F0502020204030204" pitchFamily="34" charset="0"/>
              </a:rPr>
              <a:t>Bao thứ </a:t>
            </a:r>
            <a:r>
              <a:rPr lang="en-US" sz="2400" smtClean="0">
                <a:latin typeface="Times New Roman" panose="02020603050405020304" pitchFamily="18" charset="0"/>
                <a:ea typeface="Calibri" panose="020F0502020204030204" pitchFamily="34" charset="0"/>
              </a:rPr>
              <a:t>hai: </a:t>
            </a:r>
            <a:endParaRPr lang="en-US" sz="2400"/>
          </a:p>
        </p:txBody>
      </p:sp>
      <p:sp>
        <p:nvSpPr>
          <p:cNvPr id="62" name="Rectangle 61"/>
          <p:cNvSpPr/>
          <p:nvPr/>
        </p:nvSpPr>
        <p:spPr>
          <a:xfrm>
            <a:off x="1051775" y="3669886"/>
            <a:ext cx="1309974" cy="461665"/>
          </a:xfrm>
          <a:prstGeom prst="rect">
            <a:avLst/>
          </a:prstGeom>
        </p:spPr>
        <p:txBody>
          <a:bodyPr wrap="none">
            <a:spAutoFit/>
          </a:bodyPr>
          <a:lstStyle/>
          <a:p>
            <a:r>
              <a:rPr lang="en-US" sz="2400" smtClean="0">
                <a:latin typeface="Times New Roman" panose="02020603050405020304" pitchFamily="18" charset="0"/>
                <a:ea typeface="Calibri" panose="020F0502020204030204" pitchFamily="34" charset="0"/>
              </a:rPr>
              <a:t>Tóm tắt: </a:t>
            </a:r>
            <a:endParaRPr lang="en-US" sz="2400"/>
          </a:p>
        </p:txBody>
      </p:sp>
    </p:spTree>
    <p:extLst>
      <p:ext uri="{BB962C8B-B14F-4D97-AF65-F5344CB8AC3E}">
        <p14:creationId xmlns:p14="http://schemas.microsoft.com/office/powerpoint/2010/main" val="21264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p:cTn id="24" dur="500" fill="hold"/>
                                        <p:tgtEl>
                                          <p:spTgt spid="32"/>
                                        </p:tgtEl>
                                        <p:attrNameLst>
                                          <p:attrName>ppt_w</p:attrName>
                                        </p:attrNameLst>
                                      </p:cBhvr>
                                      <p:tavLst>
                                        <p:tav tm="0">
                                          <p:val>
                                            <p:fltVal val="0"/>
                                          </p:val>
                                        </p:tav>
                                        <p:tav tm="100000">
                                          <p:val>
                                            <p:strVal val="#ppt_w"/>
                                          </p:val>
                                        </p:tav>
                                      </p:tavLst>
                                    </p:anim>
                                    <p:anim calcmode="lin" valueType="num">
                                      <p:cBhvr>
                                        <p:cTn id="25" dur="500" fill="hold"/>
                                        <p:tgtEl>
                                          <p:spTgt spid="32"/>
                                        </p:tgtEl>
                                        <p:attrNameLst>
                                          <p:attrName>ppt_h</p:attrName>
                                        </p:attrNameLst>
                                      </p:cBhvr>
                                      <p:tavLst>
                                        <p:tav tm="0">
                                          <p:val>
                                            <p:fltVal val="0"/>
                                          </p:val>
                                        </p:tav>
                                        <p:tav tm="100000">
                                          <p:val>
                                            <p:strVal val="#ppt_h"/>
                                          </p:val>
                                        </p:tav>
                                      </p:tavLst>
                                    </p:anim>
                                    <p:animEffect transition="in" filter="fade">
                                      <p:cBhvr>
                                        <p:cTn id="26" dur="500"/>
                                        <p:tgtEl>
                                          <p:spTgt spid="32"/>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anim calcmode="lin" valueType="num">
                                      <p:cBhvr>
                                        <p:cTn id="29" dur="500" fill="hold"/>
                                        <p:tgtEl>
                                          <p:spTgt spid="33"/>
                                        </p:tgtEl>
                                        <p:attrNameLst>
                                          <p:attrName>ppt_w</p:attrName>
                                        </p:attrNameLst>
                                      </p:cBhvr>
                                      <p:tavLst>
                                        <p:tav tm="0">
                                          <p:val>
                                            <p:fltVal val="0"/>
                                          </p:val>
                                        </p:tav>
                                        <p:tav tm="100000">
                                          <p:val>
                                            <p:strVal val="#ppt_w"/>
                                          </p:val>
                                        </p:tav>
                                      </p:tavLst>
                                    </p:anim>
                                    <p:anim calcmode="lin" valueType="num">
                                      <p:cBhvr>
                                        <p:cTn id="30" dur="500" fill="hold"/>
                                        <p:tgtEl>
                                          <p:spTgt spid="33"/>
                                        </p:tgtEl>
                                        <p:attrNameLst>
                                          <p:attrName>ppt_h</p:attrName>
                                        </p:attrNameLst>
                                      </p:cBhvr>
                                      <p:tavLst>
                                        <p:tav tm="0">
                                          <p:val>
                                            <p:fltVal val="0"/>
                                          </p:val>
                                        </p:tav>
                                        <p:tav tm="100000">
                                          <p:val>
                                            <p:strVal val="#ppt_h"/>
                                          </p:val>
                                        </p:tav>
                                      </p:tavLst>
                                    </p:anim>
                                    <p:animEffect transition="in" filter="fade">
                                      <p:cBhvr>
                                        <p:cTn id="31" dur="500"/>
                                        <p:tgtEl>
                                          <p:spTgt spid="33"/>
                                        </p:tgtEl>
                                      </p:cBhvr>
                                    </p:animEffect>
                                  </p:childTnLst>
                                </p:cTn>
                              </p:par>
                              <p:par>
                                <p:cTn id="32" presetID="53" presetClass="entr" presetSubtype="16" fill="hold" nodeType="withEffect">
                                  <p:stCondLst>
                                    <p:cond delay="0"/>
                                  </p:stCondLst>
                                  <p:childTnLst>
                                    <p:set>
                                      <p:cBhvr>
                                        <p:cTn id="33" dur="1" fill="hold">
                                          <p:stCondLst>
                                            <p:cond delay="0"/>
                                          </p:stCondLst>
                                        </p:cTn>
                                        <p:tgtEl>
                                          <p:spTgt spid="36"/>
                                        </p:tgtEl>
                                        <p:attrNameLst>
                                          <p:attrName>style.visibility</p:attrName>
                                        </p:attrNameLst>
                                      </p:cBhvr>
                                      <p:to>
                                        <p:strVal val="visible"/>
                                      </p:to>
                                    </p:set>
                                    <p:anim calcmode="lin" valueType="num">
                                      <p:cBhvr>
                                        <p:cTn id="34" dur="500" fill="hold"/>
                                        <p:tgtEl>
                                          <p:spTgt spid="36"/>
                                        </p:tgtEl>
                                        <p:attrNameLst>
                                          <p:attrName>ppt_w</p:attrName>
                                        </p:attrNameLst>
                                      </p:cBhvr>
                                      <p:tavLst>
                                        <p:tav tm="0">
                                          <p:val>
                                            <p:fltVal val="0"/>
                                          </p:val>
                                        </p:tav>
                                        <p:tav tm="100000">
                                          <p:val>
                                            <p:strVal val="#ppt_w"/>
                                          </p:val>
                                        </p:tav>
                                      </p:tavLst>
                                    </p:anim>
                                    <p:anim calcmode="lin" valueType="num">
                                      <p:cBhvr>
                                        <p:cTn id="35" dur="500" fill="hold"/>
                                        <p:tgtEl>
                                          <p:spTgt spid="36"/>
                                        </p:tgtEl>
                                        <p:attrNameLst>
                                          <p:attrName>ppt_h</p:attrName>
                                        </p:attrNameLst>
                                      </p:cBhvr>
                                      <p:tavLst>
                                        <p:tav tm="0">
                                          <p:val>
                                            <p:fltVal val="0"/>
                                          </p:val>
                                        </p:tav>
                                        <p:tav tm="100000">
                                          <p:val>
                                            <p:strVal val="#ppt_h"/>
                                          </p:val>
                                        </p:tav>
                                      </p:tavLst>
                                    </p:anim>
                                    <p:animEffect transition="in" filter="fade">
                                      <p:cBhvr>
                                        <p:cTn id="36" dur="500"/>
                                        <p:tgtEl>
                                          <p:spTgt spid="36"/>
                                        </p:tgtEl>
                                      </p:cBhvr>
                                    </p:animEffect>
                                  </p:childTnLst>
                                </p:cTn>
                              </p:par>
                              <p:par>
                                <p:cTn id="37" presetID="53" presetClass="entr" presetSubtype="16"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anim calcmode="lin" valueType="num">
                                      <p:cBhvr>
                                        <p:cTn id="39" dur="500" fill="hold"/>
                                        <p:tgtEl>
                                          <p:spTgt spid="37"/>
                                        </p:tgtEl>
                                        <p:attrNameLst>
                                          <p:attrName>ppt_w</p:attrName>
                                        </p:attrNameLst>
                                      </p:cBhvr>
                                      <p:tavLst>
                                        <p:tav tm="0">
                                          <p:val>
                                            <p:fltVal val="0"/>
                                          </p:val>
                                        </p:tav>
                                        <p:tav tm="100000">
                                          <p:val>
                                            <p:strVal val="#ppt_w"/>
                                          </p:val>
                                        </p:tav>
                                      </p:tavLst>
                                    </p:anim>
                                    <p:anim calcmode="lin" valueType="num">
                                      <p:cBhvr>
                                        <p:cTn id="40" dur="500" fill="hold"/>
                                        <p:tgtEl>
                                          <p:spTgt spid="37"/>
                                        </p:tgtEl>
                                        <p:attrNameLst>
                                          <p:attrName>ppt_h</p:attrName>
                                        </p:attrNameLst>
                                      </p:cBhvr>
                                      <p:tavLst>
                                        <p:tav tm="0">
                                          <p:val>
                                            <p:fltVal val="0"/>
                                          </p:val>
                                        </p:tav>
                                        <p:tav tm="100000">
                                          <p:val>
                                            <p:strVal val="#ppt_h"/>
                                          </p:val>
                                        </p:tav>
                                      </p:tavLst>
                                    </p:anim>
                                    <p:animEffect transition="in" filter="fade">
                                      <p:cBhvr>
                                        <p:cTn id="41" dur="500"/>
                                        <p:tgtEl>
                                          <p:spTgt spid="37"/>
                                        </p:tgtEl>
                                      </p:cBhvr>
                                    </p:animEffect>
                                  </p:childTnLst>
                                </p:cTn>
                              </p:par>
                              <p:par>
                                <p:cTn id="42" presetID="53" presetClass="entr" presetSubtype="16" fill="hold" nodeType="withEffect">
                                  <p:stCondLst>
                                    <p:cond delay="0"/>
                                  </p:stCondLst>
                                  <p:childTnLst>
                                    <p:set>
                                      <p:cBhvr>
                                        <p:cTn id="43" dur="1" fill="hold">
                                          <p:stCondLst>
                                            <p:cond delay="0"/>
                                          </p:stCondLst>
                                        </p:cTn>
                                        <p:tgtEl>
                                          <p:spTgt spid="41"/>
                                        </p:tgtEl>
                                        <p:attrNameLst>
                                          <p:attrName>style.visibility</p:attrName>
                                        </p:attrNameLst>
                                      </p:cBhvr>
                                      <p:to>
                                        <p:strVal val="visible"/>
                                      </p:to>
                                    </p:set>
                                    <p:anim calcmode="lin" valueType="num">
                                      <p:cBhvr>
                                        <p:cTn id="44" dur="500" fill="hold"/>
                                        <p:tgtEl>
                                          <p:spTgt spid="41"/>
                                        </p:tgtEl>
                                        <p:attrNameLst>
                                          <p:attrName>ppt_w</p:attrName>
                                        </p:attrNameLst>
                                      </p:cBhvr>
                                      <p:tavLst>
                                        <p:tav tm="0">
                                          <p:val>
                                            <p:fltVal val="0"/>
                                          </p:val>
                                        </p:tav>
                                        <p:tav tm="100000">
                                          <p:val>
                                            <p:strVal val="#ppt_w"/>
                                          </p:val>
                                        </p:tav>
                                      </p:tavLst>
                                    </p:anim>
                                    <p:anim calcmode="lin" valueType="num">
                                      <p:cBhvr>
                                        <p:cTn id="45" dur="500" fill="hold"/>
                                        <p:tgtEl>
                                          <p:spTgt spid="41"/>
                                        </p:tgtEl>
                                        <p:attrNameLst>
                                          <p:attrName>ppt_h</p:attrName>
                                        </p:attrNameLst>
                                      </p:cBhvr>
                                      <p:tavLst>
                                        <p:tav tm="0">
                                          <p:val>
                                            <p:fltVal val="0"/>
                                          </p:val>
                                        </p:tav>
                                        <p:tav tm="100000">
                                          <p:val>
                                            <p:strVal val="#ppt_h"/>
                                          </p:val>
                                        </p:tav>
                                      </p:tavLst>
                                    </p:anim>
                                    <p:animEffect transition="in" filter="fade">
                                      <p:cBhvr>
                                        <p:cTn id="46" dur="500"/>
                                        <p:tgtEl>
                                          <p:spTgt spid="41"/>
                                        </p:tgtEl>
                                      </p:cBhvr>
                                    </p:animEffect>
                                  </p:childTnLst>
                                </p:cTn>
                              </p:par>
                              <p:par>
                                <p:cTn id="47" presetID="53" presetClass="entr" presetSubtype="16"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anim calcmode="lin" valueType="num">
                                      <p:cBhvr>
                                        <p:cTn id="49" dur="500" fill="hold"/>
                                        <p:tgtEl>
                                          <p:spTgt spid="42"/>
                                        </p:tgtEl>
                                        <p:attrNameLst>
                                          <p:attrName>ppt_w</p:attrName>
                                        </p:attrNameLst>
                                      </p:cBhvr>
                                      <p:tavLst>
                                        <p:tav tm="0">
                                          <p:val>
                                            <p:fltVal val="0"/>
                                          </p:val>
                                        </p:tav>
                                        <p:tav tm="100000">
                                          <p:val>
                                            <p:strVal val="#ppt_w"/>
                                          </p:val>
                                        </p:tav>
                                      </p:tavLst>
                                    </p:anim>
                                    <p:anim calcmode="lin" valueType="num">
                                      <p:cBhvr>
                                        <p:cTn id="50" dur="500" fill="hold"/>
                                        <p:tgtEl>
                                          <p:spTgt spid="42"/>
                                        </p:tgtEl>
                                        <p:attrNameLst>
                                          <p:attrName>ppt_h</p:attrName>
                                        </p:attrNameLst>
                                      </p:cBhvr>
                                      <p:tavLst>
                                        <p:tav tm="0">
                                          <p:val>
                                            <p:fltVal val="0"/>
                                          </p:val>
                                        </p:tav>
                                        <p:tav tm="100000">
                                          <p:val>
                                            <p:strVal val="#ppt_h"/>
                                          </p:val>
                                        </p:tav>
                                      </p:tavLst>
                                    </p:anim>
                                    <p:animEffect transition="in" filter="fade">
                                      <p:cBhvr>
                                        <p:cTn id="51" dur="500"/>
                                        <p:tgtEl>
                                          <p:spTgt spid="42"/>
                                        </p:tgtEl>
                                      </p:cBhvr>
                                    </p:animEffect>
                                  </p:childTnLst>
                                </p:cTn>
                              </p:par>
                              <p:par>
                                <p:cTn id="52" presetID="53" presetClass="entr" presetSubtype="16" fill="hold" nodeType="withEffect">
                                  <p:stCondLst>
                                    <p:cond delay="0"/>
                                  </p:stCondLst>
                                  <p:childTnLst>
                                    <p:set>
                                      <p:cBhvr>
                                        <p:cTn id="53" dur="1" fill="hold">
                                          <p:stCondLst>
                                            <p:cond delay="0"/>
                                          </p:stCondLst>
                                        </p:cTn>
                                        <p:tgtEl>
                                          <p:spTgt spid="43"/>
                                        </p:tgtEl>
                                        <p:attrNameLst>
                                          <p:attrName>style.visibility</p:attrName>
                                        </p:attrNameLst>
                                      </p:cBhvr>
                                      <p:to>
                                        <p:strVal val="visible"/>
                                      </p:to>
                                    </p:set>
                                    <p:anim calcmode="lin" valueType="num">
                                      <p:cBhvr>
                                        <p:cTn id="54" dur="500" fill="hold"/>
                                        <p:tgtEl>
                                          <p:spTgt spid="43"/>
                                        </p:tgtEl>
                                        <p:attrNameLst>
                                          <p:attrName>ppt_w</p:attrName>
                                        </p:attrNameLst>
                                      </p:cBhvr>
                                      <p:tavLst>
                                        <p:tav tm="0">
                                          <p:val>
                                            <p:fltVal val="0"/>
                                          </p:val>
                                        </p:tav>
                                        <p:tav tm="100000">
                                          <p:val>
                                            <p:strVal val="#ppt_w"/>
                                          </p:val>
                                        </p:tav>
                                      </p:tavLst>
                                    </p:anim>
                                    <p:anim calcmode="lin" valueType="num">
                                      <p:cBhvr>
                                        <p:cTn id="55" dur="500" fill="hold"/>
                                        <p:tgtEl>
                                          <p:spTgt spid="43"/>
                                        </p:tgtEl>
                                        <p:attrNameLst>
                                          <p:attrName>ppt_h</p:attrName>
                                        </p:attrNameLst>
                                      </p:cBhvr>
                                      <p:tavLst>
                                        <p:tav tm="0">
                                          <p:val>
                                            <p:fltVal val="0"/>
                                          </p:val>
                                        </p:tav>
                                        <p:tav tm="100000">
                                          <p:val>
                                            <p:strVal val="#ppt_h"/>
                                          </p:val>
                                        </p:tav>
                                      </p:tavLst>
                                    </p:anim>
                                    <p:animEffect transition="in" filter="fade">
                                      <p:cBhvr>
                                        <p:cTn id="56" dur="500"/>
                                        <p:tgtEl>
                                          <p:spTgt spid="43"/>
                                        </p:tgtEl>
                                      </p:cBhvr>
                                    </p:animEffect>
                                  </p:childTnLst>
                                </p:cTn>
                              </p:par>
                              <p:par>
                                <p:cTn id="57" presetID="53" presetClass="entr" presetSubtype="16" fill="hold" nodeType="withEffect">
                                  <p:stCondLst>
                                    <p:cond delay="0"/>
                                  </p:stCondLst>
                                  <p:childTnLst>
                                    <p:set>
                                      <p:cBhvr>
                                        <p:cTn id="58" dur="1" fill="hold">
                                          <p:stCondLst>
                                            <p:cond delay="0"/>
                                          </p:stCondLst>
                                        </p:cTn>
                                        <p:tgtEl>
                                          <p:spTgt spid="44"/>
                                        </p:tgtEl>
                                        <p:attrNameLst>
                                          <p:attrName>style.visibility</p:attrName>
                                        </p:attrNameLst>
                                      </p:cBhvr>
                                      <p:to>
                                        <p:strVal val="visible"/>
                                      </p:to>
                                    </p:set>
                                    <p:anim calcmode="lin" valueType="num">
                                      <p:cBhvr>
                                        <p:cTn id="59" dur="500" fill="hold"/>
                                        <p:tgtEl>
                                          <p:spTgt spid="44"/>
                                        </p:tgtEl>
                                        <p:attrNameLst>
                                          <p:attrName>ppt_w</p:attrName>
                                        </p:attrNameLst>
                                      </p:cBhvr>
                                      <p:tavLst>
                                        <p:tav tm="0">
                                          <p:val>
                                            <p:fltVal val="0"/>
                                          </p:val>
                                        </p:tav>
                                        <p:tav tm="100000">
                                          <p:val>
                                            <p:strVal val="#ppt_w"/>
                                          </p:val>
                                        </p:tav>
                                      </p:tavLst>
                                    </p:anim>
                                    <p:anim calcmode="lin" valueType="num">
                                      <p:cBhvr>
                                        <p:cTn id="60" dur="500" fill="hold"/>
                                        <p:tgtEl>
                                          <p:spTgt spid="44"/>
                                        </p:tgtEl>
                                        <p:attrNameLst>
                                          <p:attrName>ppt_h</p:attrName>
                                        </p:attrNameLst>
                                      </p:cBhvr>
                                      <p:tavLst>
                                        <p:tav tm="0">
                                          <p:val>
                                            <p:fltVal val="0"/>
                                          </p:val>
                                        </p:tav>
                                        <p:tav tm="100000">
                                          <p:val>
                                            <p:strVal val="#ppt_h"/>
                                          </p:val>
                                        </p:tav>
                                      </p:tavLst>
                                    </p:anim>
                                    <p:animEffect transition="in" filter="fade">
                                      <p:cBhvr>
                                        <p:cTn id="61" dur="500"/>
                                        <p:tgtEl>
                                          <p:spTgt spid="44"/>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45"/>
                                        </p:tgtEl>
                                        <p:attrNameLst>
                                          <p:attrName>style.visibility</p:attrName>
                                        </p:attrNameLst>
                                      </p:cBhvr>
                                      <p:to>
                                        <p:strVal val="visible"/>
                                      </p:to>
                                    </p:set>
                                    <p:anim calcmode="lin" valueType="num">
                                      <p:cBhvr>
                                        <p:cTn id="64" dur="500" fill="hold"/>
                                        <p:tgtEl>
                                          <p:spTgt spid="45"/>
                                        </p:tgtEl>
                                        <p:attrNameLst>
                                          <p:attrName>ppt_w</p:attrName>
                                        </p:attrNameLst>
                                      </p:cBhvr>
                                      <p:tavLst>
                                        <p:tav tm="0">
                                          <p:val>
                                            <p:fltVal val="0"/>
                                          </p:val>
                                        </p:tav>
                                        <p:tav tm="100000">
                                          <p:val>
                                            <p:strVal val="#ppt_w"/>
                                          </p:val>
                                        </p:tav>
                                      </p:tavLst>
                                    </p:anim>
                                    <p:anim calcmode="lin" valueType="num">
                                      <p:cBhvr>
                                        <p:cTn id="65" dur="500" fill="hold"/>
                                        <p:tgtEl>
                                          <p:spTgt spid="45"/>
                                        </p:tgtEl>
                                        <p:attrNameLst>
                                          <p:attrName>ppt_h</p:attrName>
                                        </p:attrNameLst>
                                      </p:cBhvr>
                                      <p:tavLst>
                                        <p:tav tm="0">
                                          <p:val>
                                            <p:fltVal val="0"/>
                                          </p:val>
                                        </p:tav>
                                        <p:tav tm="100000">
                                          <p:val>
                                            <p:strVal val="#ppt_h"/>
                                          </p:val>
                                        </p:tav>
                                      </p:tavLst>
                                    </p:anim>
                                    <p:animEffect transition="in" filter="fade">
                                      <p:cBhvr>
                                        <p:cTn id="66" dur="500"/>
                                        <p:tgtEl>
                                          <p:spTgt spid="45"/>
                                        </p:tgtEl>
                                      </p:cBhvr>
                                    </p:animEffect>
                                  </p:childTnLst>
                                </p:cTn>
                              </p:par>
                              <p:par>
                                <p:cTn id="67" presetID="53" presetClass="entr" presetSubtype="16" fill="hold" nodeType="withEffect">
                                  <p:stCondLst>
                                    <p:cond delay="0"/>
                                  </p:stCondLst>
                                  <p:childTnLst>
                                    <p:set>
                                      <p:cBhvr>
                                        <p:cTn id="68" dur="1" fill="hold">
                                          <p:stCondLst>
                                            <p:cond delay="0"/>
                                          </p:stCondLst>
                                        </p:cTn>
                                        <p:tgtEl>
                                          <p:spTgt spid="55"/>
                                        </p:tgtEl>
                                        <p:attrNameLst>
                                          <p:attrName>style.visibility</p:attrName>
                                        </p:attrNameLst>
                                      </p:cBhvr>
                                      <p:to>
                                        <p:strVal val="visible"/>
                                      </p:to>
                                    </p:set>
                                    <p:anim calcmode="lin" valueType="num">
                                      <p:cBhvr>
                                        <p:cTn id="69" dur="500" fill="hold"/>
                                        <p:tgtEl>
                                          <p:spTgt spid="55"/>
                                        </p:tgtEl>
                                        <p:attrNameLst>
                                          <p:attrName>ppt_w</p:attrName>
                                        </p:attrNameLst>
                                      </p:cBhvr>
                                      <p:tavLst>
                                        <p:tav tm="0">
                                          <p:val>
                                            <p:fltVal val="0"/>
                                          </p:val>
                                        </p:tav>
                                        <p:tav tm="100000">
                                          <p:val>
                                            <p:strVal val="#ppt_w"/>
                                          </p:val>
                                        </p:tav>
                                      </p:tavLst>
                                    </p:anim>
                                    <p:anim calcmode="lin" valueType="num">
                                      <p:cBhvr>
                                        <p:cTn id="70" dur="500" fill="hold"/>
                                        <p:tgtEl>
                                          <p:spTgt spid="55"/>
                                        </p:tgtEl>
                                        <p:attrNameLst>
                                          <p:attrName>ppt_h</p:attrName>
                                        </p:attrNameLst>
                                      </p:cBhvr>
                                      <p:tavLst>
                                        <p:tav tm="0">
                                          <p:val>
                                            <p:fltVal val="0"/>
                                          </p:val>
                                        </p:tav>
                                        <p:tav tm="100000">
                                          <p:val>
                                            <p:strVal val="#ppt_h"/>
                                          </p:val>
                                        </p:tav>
                                      </p:tavLst>
                                    </p:anim>
                                    <p:animEffect transition="in" filter="fade">
                                      <p:cBhvr>
                                        <p:cTn id="71" dur="500"/>
                                        <p:tgtEl>
                                          <p:spTgt spid="55"/>
                                        </p:tgtEl>
                                      </p:cBhvr>
                                    </p:animEffect>
                                  </p:childTnLst>
                                </p:cTn>
                              </p:par>
                              <p:par>
                                <p:cTn id="72" presetID="53" presetClass="entr" presetSubtype="16" fill="hold" nodeType="withEffect">
                                  <p:stCondLst>
                                    <p:cond delay="0"/>
                                  </p:stCondLst>
                                  <p:childTnLst>
                                    <p:set>
                                      <p:cBhvr>
                                        <p:cTn id="73" dur="1" fill="hold">
                                          <p:stCondLst>
                                            <p:cond delay="0"/>
                                          </p:stCondLst>
                                        </p:cTn>
                                        <p:tgtEl>
                                          <p:spTgt spid="56"/>
                                        </p:tgtEl>
                                        <p:attrNameLst>
                                          <p:attrName>style.visibility</p:attrName>
                                        </p:attrNameLst>
                                      </p:cBhvr>
                                      <p:to>
                                        <p:strVal val="visible"/>
                                      </p:to>
                                    </p:set>
                                    <p:anim calcmode="lin" valueType="num">
                                      <p:cBhvr>
                                        <p:cTn id="74" dur="500" fill="hold"/>
                                        <p:tgtEl>
                                          <p:spTgt spid="56"/>
                                        </p:tgtEl>
                                        <p:attrNameLst>
                                          <p:attrName>ppt_w</p:attrName>
                                        </p:attrNameLst>
                                      </p:cBhvr>
                                      <p:tavLst>
                                        <p:tav tm="0">
                                          <p:val>
                                            <p:fltVal val="0"/>
                                          </p:val>
                                        </p:tav>
                                        <p:tav tm="100000">
                                          <p:val>
                                            <p:strVal val="#ppt_w"/>
                                          </p:val>
                                        </p:tav>
                                      </p:tavLst>
                                    </p:anim>
                                    <p:anim calcmode="lin" valueType="num">
                                      <p:cBhvr>
                                        <p:cTn id="75" dur="500" fill="hold"/>
                                        <p:tgtEl>
                                          <p:spTgt spid="56"/>
                                        </p:tgtEl>
                                        <p:attrNameLst>
                                          <p:attrName>ppt_h</p:attrName>
                                        </p:attrNameLst>
                                      </p:cBhvr>
                                      <p:tavLst>
                                        <p:tav tm="0">
                                          <p:val>
                                            <p:fltVal val="0"/>
                                          </p:val>
                                        </p:tav>
                                        <p:tav tm="100000">
                                          <p:val>
                                            <p:strVal val="#ppt_h"/>
                                          </p:val>
                                        </p:tav>
                                      </p:tavLst>
                                    </p:anim>
                                    <p:animEffect transition="in" filter="fade">
                                      <p:cBhvr>
                                        <p:cTn id="76" dur="500"/>
                                        <p:tgtEl>
                                          <p:spTgt spid="56"/>
                                        </p:tgtEl>
                                      </p:cBhvr>
                                    </p:animEffect>
                                  </p:childTnLst>
                                </p:cTn>
                              </p:par>
                              <p:par>
                                <p:cTn id="77" presetID="53" presetClass="entr" presetSubtype="16" fill="hold" grpId="0" nodeType="withEffect">
                                  <p:stCondLst>
                                    <p:cond delay="0"/>
                                  </p:stCondLst>
                                  <p:childTnLst>
                                    <p:set>
                                      <p:cBhvr>
                                        <p:cTn id="78" dur="1" fill="hold">
                                          <p:stCondLst>
                                            <p:cond delay="0"/>
                                          </p:stCondLst>
                                        </p:cTn>
                                        <p:tgtEl>
                                          <p:spTgt spid="57"/>
                                        </p:tgtEl>
                                        <p:attrNameLst>
                                          <p:attrName>style.visibility</p:attrName>
                                        </p:attrNameLst>
                                      </p:cBhvr>
                                      <p:to>
                                        <p:strVal val="visible"/>
                                      </p:to>
                                    </p:set>
                                    <p:anim calcmode="lin" valueType="num">
                                      <p:cBhvr>
                                        <p:cTn id="79" dur="500" fill="hold"/>
                                        <p:tgtEl>
                                          <p:spTgt spid="57"/>
                                        </p:tgtEl>
                                        <p:attrNameLst>
                                          <p:attrName>ppt_w</p:attrName>
                                        </p:attrNameLst>
                                      </p:cBhvr>
                                      <p:tavLst>
                                        <p:tav tm="0">
                                          <p:val>
                                            <p:fltVal val="0"/>
                                          </p:val>
                                        </p:tav>
                                        <p:tav tm="100000">
                                          <p:val>
                                            <p:strVal val="#ppt_w"/>
                                          </p:val>
                                        </p:tav>
                                      </p:tavLst>
                                    </p:anim>
                                    <p:anim calcmode="lin" valueType="num">
                                      <p:cBhvr>
                                        <p:cTn id="80" dur="500" fill="hold"/>
                                        <p:tgtEl>
                                          <p:spTgt spid="57"/>
                                        </p:tgtEl>
                                        <p:attrNameLst>
                                          <p:attrName>ppt_h</p:attrName>
                                        </p:attrNameLst>
                                      </p:cBhvr>
                                      <p:tavLst>
                                        <p:tav tm="0">
                                          <p:val>
                                            <p:fltVal val="0"/>
                                          </p:val>
                                        </p:tav>
                                        <p:tav tm="100000">
                                          <p:val>
                                            <p:strVal val="#ppt_h"/>
                                          </p:val>
                                        </p:tav>
                                      </p:tavLst>
                                    </p:anim>
                                    <p:animEffect transition="in" filter="fade">
                                      <p:cBhvr>
                                        <p:cTn id="81" dur="500"/>
                                        <p:tgtEl>
                                          <p:spTgt spid="57"/>
                                        </p:tgtEl>
                                      </p:cBhvr>
                                    </p:animEffect>
                                  </p:childTnLst>
                                </p:cTn>
                              </p:par>
                              <p:par>
                                <p:cTn id="82" presetID="53" presetClass="entr" presetSubtype="16" fill="hold" grpId="0" nodeType="withEffect">
                                  <p:stCondLst>
                                    <p:cond delay="0"/>
                                  </p:stCondLst>
                                  <p:childTnLst>
                                    <p:set>
                                      <p:cBhvr>
                                        <p:cTn id="83" dur="1" fill="hold">
                                          <p:stCondLst>
                                            <p:cond delay="0"/>
                                          </p:stCondLst>
                                        </p:cTn>
                                        <p:tgtEl>
                                          <p:spTgt spid="58"/>
                                        </p:tgtEl>
                                        <p:attrNameLst>
                                          <p:attrName>style.visibility</p:attrName>
                                        </p:attrNameLst>
                                      </p:cBhvr>
                                      <p:to>
                                        <p:strVal val="visible"/>
                                      </p:to>
                                    </p:set>
                                    <p:anim calcmode="lin" valueType="num">
                                      <p:cBhvr>
                                        <p:cTn id="84" dur="500" fill="hold"/>
                                        <p:tgtEl>
                                          <p:spTgt spid="58"/>
                                        </p:tgtEl>
                                        <p:attrNameLst>
                                          <p:attrName>ppt_w</p:attrName>
                                        </p:attrNameLst>
                                      </p:cBhvr>
                                      <p:tavLst>
                                        <p:tav tm="0">
                                          <p:val>
                                            <p:fltVal val="0"/>
                                          </p:val>
                                        </p:tav>
                                        <p:tav tm="100000">
                                          <p:val>
                                            <p:strVal val="#ppt_w"/>
                                          </p:val>
                                        </p:tav>
                                      </p:tavLst>
                                    </p:anim>
                                    <p:anim calcmode="lin" valueType="num">
                                      <p:cBhvr>
                                        <p:cTn id="85" dur="500" fill="hold"/>
                                        <p:tgtEl>
                                          <p:spTgt spid="58"/>
                                        </p:tgtEl>
                                        <p:attrNameLst>
                                          <p:attrName>ppt_h</p:attrName>
                                        </p:attrNameLst>
                                      </p:cBhvr>
                                      <p:tavLst>
                                        <p:tav tm="0">
                                          <p:val>
                                            <p:fltVal val="0"/>
                                          </p:val>
                                        </p:tav>
                                        <p:tav tm="100000">
                                          <p:val>
                                            <p:strVal val="#ppt_h"/>
                                          </p:val>
                                        </p:tav>
                                      </p:tavLst>
                                    </p:anim>
                                    <p:animEffect transition="in" filter="fade">
                                      <p:cBhvr>
                                        <p:cTn id="86" dur="500"/>
                                        <p:tgtEl>
                                          <p:spTgt spid="58"/>
                                        </p:tgtEl>
                                      </p:cBhvr>
                                    </p:animEffect>
                                  </p:childTnLst>
                                </p:cTn>
                              </p:par>
                              <p:par>
                                <p:cTn id="87" presetID="53" presetClass="entr" presetSubtype="16" fill="hold" grpId="0" nodeType="withEffect">
                                  <p:stCondLst>
                                    <p:cond delay="0"/>
                                  </p:stCondLst>
                                  <p:childTnLst>
                                    <p:set>
                                      <p:cBhvr>
                                        <p:cTn id="88" dur="1" fill="hold">
                                          <p:stCondLst>
                                            <p:cond delay="0"/>
                                          </p:stCondLst>
                                        </p:cTn>
                                        <p:tgtEl>
                                          <p:spTgt spid="59"/>
                                        </p:tgtEl>
                                        <p:attrNameLst>
                                          <p:attrName>style.visibility</p:attrName>
                                        </p:attrNameLst>
                                      </p:cBhvr>
                                      <p:to>
                                        <p:strVal val="visible"/>
                                      </p:to>
                                    </p:set>
                                    <p:anim calcmode="lin" valueType="num">
                                      <p:cBhvr>
                                        <p:cTn id="89" dur="500" fill="hold"/>
                                        <p:tgtEl>
                                          <p:spTgt spid="59"/>
                                        </p:tgtEl>
                                        <p:attrNameLst>
                                          <p:attrName>ppt_w</p:attrName>
                                        </p:attrNameLst>
                                      </p:cBhvr>
                                      <p:tavLst>
                                        <p:tav tm="0">
                                          <p:val>
                                            <p:fltVal val="0"/>
                                          </p:val>
                                        </p:tav>
                                        <p:tav tm="100000">
                                          <p:val>
                                            <p:strVal val="#ppt_w"/>
                                          </p:val>
                                        </p:tav>
                                      </p:tavLst>
                                    </p:anim>
                                    <p:anim calcmode="lin" valueType="num">
                                      <p:cBhvr>
                                        <p:cTn id="90" dur="500" fill="hold"/>
                                        <p:tgtEl>
                                          <p:spTgt spid="59"/>
                                        </p:tgtEl>
                                        <p:attrNameLst>
                                          <p:attrName>ppt_h</p:attrName>
                                        </p:attrNameLst>
                                      </p:cBhvr>
                                      <p:tavLst>
                                        <p:tav tm="0">
                                          <p:val>
                                            <p:fltVal val="0"/>
                                          </p:val>
                                        </p:tav>
                                        <p:tav tm="100000">
                                          <p:val>
                                            <p:strVal val="#ppt_h"/>
                                          </p:val>
                                        </p:tav>
                                      </p:tavLst>
                                    </p:anim>
                                    <p:animEffect transition="in" filter="fade">
                                      <p:cBhvr>
                                        <p:cTn id="91" dur="500"/>
                                        <p:tgtEl>
                                          <p:spTgt spid="59"/>
                                        </p:tgtEl>
                                      </p:cBhvr>
                                    </p:animEffect>
                                  </p:childTnLst>
                                </p:cTn>
                              </p:par>
                              <p:par>
                                <p:cTn id="92" presetID="53" presetClass="entr" presetSubtype="16" fill="hold" grpId="0" nodeType="withEffect">
                                  <p:stCondLst>
                                    <p:cond delay="0"/>
                                  </p:stCondLst>
                                  <p:childTnLst>
                                    <p:set>
                                      <p:cBhvr>
                                        <p:cTn id="93" dur="1" fill="hold">
                                          <p:stCondLst>
                                            <p:cond delay="0"/>
                                          </p:stCondLst>
                                        </p:cTn>
                                        <p:tgtEl>
                                          <p:spTgt spid="60"/>
                                        </p:tgtEl>
                                        <p:attrNameLst>
                                          <p:attrName>style.visibility</p:attrName>
                                        </p:attrNameLst>
                                      </p:cBhvr>
                                      <p:to>
                                        <p:strVal val="visible"/>
                                      </p:to>
                                    </p:set>
                                    <p:anim calcmode="lin" valueType="num">
                                      <p:cBhvr>
                                        <p:cTn id="94" dur="500" fill="hold"/>
                                        <p:tgtEl>
                                          <p:spTgt spid="60"/>
                                        </p:tgtEl>
                                        <p:attrNameLst>
                                          <p:attrName>ppt_w</p:attrName>
                                        </p:attrNameLst>
                                      </p:cBhvr>
                                      <p:tavLst>
                                        <p:tav tm="0">
                                          <p:val>
                                            <p:fltVal val="0"/>
                                          </p:val>
                                        </p:tav>
                                        <p:tav tm="100000">
                                          <p:val>
                                            <p:strVal val="#ppt_w"/>
                                          </p:val>
                                        </p:tav>
                                      </p:tavLst>
                                    </p:anim>
                                    <p:anim calcmode="lin" valueType="num">
                                      <p:cBhvr>
                                        <p:cTn id="95" dur="500" fill="hold"/>
                                        <p:tgtEl>
                                          <p:spTgt spid="60"/>
                                        </p:tgtEl>
                                        <p:attrNameLst>
                                          <p:attrName>ppt_h</p:attrName>
                                        </p:attrNameLst>
                                      </p:cBhvr>
                                      <p:tavLst>
                                        <p:tav tm="0">
                                          <p:val>
                                            <p:fltVal val="0"/>
                                          </p:val>
                                        </p:tav>
                                        <p:tav tm="100000">
                                          <p:val>
                                            <p:strVal val="#ppt_h"/>
                                          </p:val>
                                        </p:tav>
                                      </p:tavLst>
                                    </p:anim>
                                    <p:animEffect transition="in" filter="fade">
                                      <p:cBhvr>
                                        <p:cTn id="96" dur="500"/>
                                        <p:tgtEl>
                                          <p:spTgt spid="60"/>
                                        </p:tgtEl>
                                      </p:cBhvr>
                                    </p:animEffect>
                                  </p:childTnLst>
                                </p:cTn>
                              </p:par>
                              <p:par>
                                <p:cTn id="97" presetID="53" presetClass="entr" presetSubtype="16" fill="hold" grpId="0" nodeType="withEffect">
                                  <p:stCondLst>
                                    <p:cond delay="0"/>
                                  </p:stCondLst>
                                  <p:childTnLst>
                                    <p:set>
                                      <p:cBhvr>
                                        <p:cTn id="98" dur="1" fill="hold">
                                          <p:stCondLst>
                                            <p:cond delay="0"/>
                                          </p:stCondLst>
                                        </p:cTn>
                                        <p:tgtEl>
                                          <p:spTgt spid="61"/>
                                        </p:tgtEl>
                                        <p:attrNameLst>
                                          <p:attrName>style.visibility</p:attrName>
                                        </p:attrNameLst>
                                      </p:cBhvr>
                                      <p:to>
                                        <p:strVal val="visible"/>
                                      </p:to>
                                    </p:set>
                                    <p:anim calcmode="lin" valueType="num">
                                      <p:cBhvr>
                                        <p:cTn id="99" dur="500" fill="hold"/>
                                        <p:tgtEl>
                                          <p:spTgt spid="61"/>
                                        </p:tgtEl>
                                        <p:attrNameLst>
                                          <p:attrName>ppt_w</p:attrName>
                                        </p:attrNameLst>
                                      </p:cBhvr>
                                      <p:tavLst>
                                        <p:tav tm="0">
                                          <p:val>
                                            <p:fltVal val="0"/>
                                          </p:val>
                                        </p:tav>
                                        <p:tav tm="100000">
                                          <p:val>
                                            <p:strVal val="#ppt_w"/>
                                          </p:val>
                                        </p:tav>
                                      </p:tavLst>
                                    </p:anim>
                                    <p:anim calcmode="lin" valueType="num">
                                      <p:cBhvr>
                                        <p:cTn id="100" dur="500" fill="hold"/>
                                        <p:tgtEl>
                                          <p:spTgt spid="61"/>
                                        </p:tgtEl>
                                        <p:attrNameLst>
                                          <p:attrName>ppt_h</p:attrName>
                                        </p:attrNameLst>
                                      </p:cBhvr>
                                      <p:tavLst>
                                        <p:tav tm="0">
                                          <p:val>
                                            <p:fltVal val="0"/>
                                          </p:val>
                                        </p:tav>
                                        <p:tav tm="100000">
                                          <p:val>
                                            <p:strVal val="#ppt_h"/>
                                          </p:val>
                                        </p:tav>
                                      </p:tavLst>
                                    </p:anim>
                                    <p:animEffect transition="in" filter="fade">
                                      <p:cBhvr>
                                        <p:cTn id="101" dur="500"/>
                                        <p:tgtEl>
                                          <p:spTgt spid="61"/>
                                        </p:tgtEl>
                                      </p:cBhvr>
                                    </p:animEffect>
                                  </p:childTnLst>
                                </p:cTn>
                              </p:par>
                              <p:par>
                                <p:cTn id="102" presetID="53" presetClass="entr" presetSubtype="16" fill="hold" grpId="0" nodeType="withEffect">
                                  <p:stCondLst>
                                    <p:cond delay="0"/>
                                  </p:stCondLst>
                                  <p:childTnLst>
                                    <p:set>
                                      <p:cBhvr>
                                        <p:cTn id="103" dur="1" fill="hold">
                                          <p:stCondLst>
                                            <p:cond delay="0"/>
                                          </p:stCondLst>
                                        </p:cTn>
                                        <p:tgtEl>
                                          <p:spTgt spid="62"/>
                                        </p:tgtEl>
                                        <p:attrNameLst>
                                          <p:attrName>style.visibility</p:attrName>
                                        </p:attrNameLst>
                                      </p:cBhvr>
                                      <p:to>
                                        <p:strVal val="visible"/>
                                      </p:to>
                                    </p:set>
                                    <p:anim calcmode="lin" valueType="num">
                                      <p:cBhvr>
                                        <p:cTn id="104" dur="500" fill="hold"/>
                                        <p:tgtEl>
                                          <p:spTgt spid="62"/>
                                        </p:tgtEl>
                                        <p:attrNameLst>
                                          <p:attrName>ppt_w</p:attrName>
                                        </p:attrNameLst>
                                      </p:cBhvr>
                                      <p:tavLst>
                                        <p:tav tm="0">
                                          <p:val>
                                            <p:fltVal val="0"/>
                                          </p:val>
                                        </p:tav>
                                        <p:tav tm="100000">
                                          <p:val>
                                            <p:strVal val="#ppt_w"/>
                                          </p:val>
                                        </p:tav>
                                      </p:tavLst>
                                    </p:anim>
                                    <p:anim calcmode="lin" valueType="num">
                                      <p:cBhvr>
                                        <p:cTn id="105" dur="500" fill="hold"/>
                                        <p:tgtEl>
                                          <p:spTgt spid="62"/>
                                        </p:tgtEl>
                                        <p:attrNameLst>
                                          <p:attrName>ppt_h</p:attrName>
                                        </p:attrNameLst>
                                      </p:cBhvr>
                                      <p:tavLst>
                                        <p:tav tm="0">
                                          <p:val>
                                            <p:fltVal val="0"/>
                                          </p:val>
                                        </p:tav>
                                        <p:tav tm="100000">
                                          <p:val>
                                            <p:strVal val="#ppt_h"/>
                                          </p:val>
                                        </p:tav>
                                      </p:tavLst>
                                    </p:anim>
                                    <p:animEffect transition="in" filter="fade">
                                      <p:cBhvr>
                                        <p:cTn id="106"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32" grpId="0" animBg="1"/>
      <p:bldP spid="33" grpId="0"/>
      <p:bldP spid="45" grpId="0" animBg="1"/>
      <p:bldP spid="57" grpId="0" animBg="1"/>
      <p:bldP spid="58" grpId="0"/>
      <p:bldP spid="59" grpId="0"/>
      <p:bldP spid="60" grpId="0"/>
      <p:bldP spid="61" grpId="0"/>
      <p:bldP spid="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5198" y="251580"/>
            <a:ext cx="3760645" cy="579967"/>
          </a:xfrm>
          <a:prstGeom prst="rect">
            <a:avLst/>
          </a:prstGeom>
        </p:spPr>
        <p:txBody>
          <a:bodyPr wrap="none">
            <a:spAutoFit/>
          </a:bodyPr>
          <a:lstStyle/>
          <a:p>
            <a:pPr indent="226695" algn="just">
              <a:lnSpc>
                <a:spcPct val="150000"/>
              </a:lnSpc>
              <a:spcAft>
                <a:spcPts val="800"/>
              </a:spcAft>
            </a:pPr>
            <a:r>
              <a:rPr lang="en-US" sz="2400" i="1">
                <a:latin typeface="Times New Roman" panose="02020603050405020304" pitchFamily="18" charset="0"/>
                <a:ea typeface="Calibri" panose="020F0502020204030204" pitchFamily="34" charset="0"/>
                <a:cs typeface="Times New Roman" panose="02020603050405020304" pitchFamily="18" charset="0"/>
              </a:rPr>
              <a:t>+ Bước 3:</a:t>
            </a:r>
            <a:r>
              <a:rPr lang="en-US" sz="2400">
                <a:latin typeface="Times New Roman" panose="02020603050405020304" pitchFamily="18" charset="0"/>
                <a:ea typeface="Calibri" panose="020F0502020204030204" pitchFamily="34" charset="0"/>
                <a:cs typeface="Times New Roman" panose="02020603050405020304" pitchFamily="18" charset="0"/>
              </a:rPr>
              <a:t> Hướng dẫn giải.</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 Box 20"/>
          <p:cNvSpPr txBox="1">
            <a:spLocks noChangeArrowheads="1"/>
          </p:cNvSpPr>
          <p:nvPr/>
        </p:nvSpPr>
        <p:spPr bwMode="auto">
          <a:xfrm>
            <a:off x="4685983" y="541563"/>
            <a:ext cx="5782171" cy="207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91440" tIns="45720" rIns="91440" bIns="45720" anchor="t" anchorCtr="0" upright="1">
            <a:noAutofit/>
          </a:bodyPr>
          <a:lstStyle/>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Số gạo 2 bao </a:t>
            </a:r>
          </a:p>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Bao 1 + Bao 2</a:t>
            </a:r>
          </a:p>
          <a:p>
            <a:pPr algn="ctr">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45 kg          45 </a:t>
            </a:r>
            <a:r>
              <a:rPr lang="en-US" sz="2400" smtClean="0">
                <a:effectLst/>
                <a:latin typeface="Times New Roman" panose="02020603050405020304" pitchFamily="18" charset="0"/>
                <a:ea typeface="Calibri" panose="020F0502020204030204" pitchFamily="34" charset="0"/>
                <a:cs typeface="Times New Roman" panose="02020603050405020304" pitchFamily="18" charset="0"/>
              </a:rPr>
              <a:t>x2</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961620" y="3479703"/>
            <a:ext cx="7873285" cy="2949718"/>
          </a:xfrm>
          <a:prstGeom prst="rect">
            <a:avLst/>
          </a:prstGeom>
        </p:spPr>
        <p:txBody>
          <a:bodyPr wrap="square">
            <a:spAutoFit/>
          </a:bodyPr>
          <a:lstStyle/>
          <a:p>
            <a:pPr algn="just">
              <a:lnSpc>
                <a:spcPct val="107000"/>
              </a:lnSpc>
              <a:spcAft>
                <a:spcPts val="800"/>
              </a:spcAft>
              <a:tabLst>
                <a:tab pos="247650" algn="l"/>
              </a:tabLst>
            </a:pPr>
            <a:r>
              <a:rPr lang="en-US" sz="2400" i="1">
                <a:latin typeface="Times New Roman" panose="02020603050405020304" pitchFamily="18" charset="0"/>
                <a:ea typeface="Calibri" panose="020F0502020204030204" pitchFamily="34" charset="0"/>
                <a:cs typeface="Times New Roman" panose="02020603050405020304" pitchFamily="18" charset="0"/>
              </a:rPr>
              <a:t>+ Bước 4</a:t>
            </a:r>
            <a:r>
              <a:rPr lang="en-US" sz="2400">
                <a:latin typeface="Times New Roman" panose="02020603050405020304" pitchFamily="18" charset="0"/>
                <a:ea typeface="Calibri" panose="020F0502020204030204" pitchFamily="34" charset="0"/>
                <a:cs typeface="Times New Roman" panose="02020603050405020304" pitchFamily="18" charset="0"/>
              </a:rPr>
              <a:t> :			        </a:t>
            </a:r>
            <a:r>
              <a:rPr lang="en-US" sz="2400" b="1">
                <a:latin typeface="Times New Roman" panose="02020603050405020304" pitchFamily="18" charset="0"/>
                <a:ea typeface="Calibri" panose="020F0502020204030204" pitchFamily="34" charset="0"/>
                <a:cs typeface="Times New Roman" panose="02020603050405020304" pitchFamily="18" charset="0"/>
              </a:rPr>
              <a:t>Bài giải </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tabLst>
                <a:tab pos="247650" algn="l"/>
              </a:tabLst>
            </a:pPr>
            <a:r>
              <a:rPr lang="en-US" sz="2400">
                <a:latin typeface="Times New Roman" panose="02020603050405020304" pitchFamily="18" charset="0"/>
                <a:ea typeface="Calibri" panose="020F0502020204030204" pitchFamily="34" charset="0"/>
                <a:cs typeface="Times New Roman" panose="02020603050405020304" pitchFamily="18" charset="0"/>
              </a:rPr>
              <a:t>					Số gạo bao thứ hai có là :</a:t>
            </a:r>
          </a:p>
          <a:p>
            <a:pPr algn="just">
              <a:lnSpc>
                <a:spcPct val="107000"/>
              </a:lnSpc>
              <a:spcAft>
                <a:spcPts val="800"/>
              </a:spcAft>
              <a:tabLst>
                <a:tab pos="247650" algn="l"/>
              </a:tabLst>
            </a:pPr>
            <a:r>
              <a:rPr lang="en-US" sz="2400">
                <a:latin typeface="Times New Roman" panose="02020603050405020304" pitchFamily="18" charset="0"/>
                <a:ea typeface="Calibri" panose="020F0502020204030204" pitchFamily="34" charset="0"/>
                <a:cs typeface="Times New Roman" panose="02020603050405020304" pitchFamily="18" charset="0"/>
              </a:rPr>
              <a:t>						45 x 2 = 90 (kg)</a:t>
            </a:r>
          </a:p>
          <a:p>
            <a:pPr algn="just">
              <a:lnSpc>
                <a:spcPct val="107000"/>
              </a:lnSpc>
              <a:spcAft>
                <a:spcPts val="800"/>
              </a:spcAft>
              <a:tabLst>
                <a:tab pos="247650" algn="l"/>
              </a:tabLst>
            </a:pPr>
            <a:r>
              <a:rPr lang="en-US" sz="2400">
                <a:latin typeface="Times New Roman" panose="02020603050405020304" pitchFamily="18" charset="0"/>
                <a:ea typeface="Calibri" panose="020F0502020204030204" pitchFamily="34" charset="0"/>
                <a:cs typeface="Times New Roman" panose="02020603050405020304" pitchFamily="18" charset="0"/>
              </a:rPr>
              <a:t>					Số gạo 2 bao có tất cả là :</a:t>
            </a:r>
          </a:p>
          <a:p>
            <a:pPr algn="just">
              <a:lnSpc>
                <a:spcPct val="107000"/>
              </a:lnSpc>
              <a:spcAft>
                <a:spcPts val="800"/>
              </a:spcAft>
              <a:tabLst>
                <a:tab pos="247650" algn="l"/>
              </a:tabLst>
            </a:pPr>
            <a:r>
              <a:rPr lang="en-US" sz="2400">
                <a:latin typeface="Times New Roman" panose="02020603050405020304" pitchFamily="18" charset="0"/>
                <a:ea typeface="Calibri" panose="020F0502020204030204" pitchFamily="34" charset="0"/>
                <a:cs typeface="Times New Roman" panose="02020603050405020304" pitchFamily="18" charset="0"/>
              </a:rPr>
              <a:t>						45 + 90 = 135 (kg)</a:t>
            </a:r>
          </a:p>
          <a:p>
            <a:pPr algn="just">
              <a:lnSpc>
                <a:spcPct val="107000"/>
              </a:lnSpc>
              <a:spcAft>
                <a:spcPts val="800"/>
              </a:spcAft>
              <a:tabLst>
                <a:tab pos="247650" algn="l"/>
              </a:tabLst>
            </a:pPr>
            <a:r>
              <a:rPr lang="en-US" sz="2400">
                <a:latin typeface="Times New Roman" panose="02020603050405020304" pitchFamily="18" charset="0"/>
                <a:ea typeface="Calibri" panose="020F0502020204030204" pitchFamily="34" charset="0"/>
                <a:cs typeface="Times New Roman" panose="02020603050405020304" pitchFamily="18" charset="0"/>
              </a:rPr>
              <a:t>							</a:t>
            </a:r>
            <a:r>
              <a:rPr lang="en-US" sz="2400" b="1">
                <a:latin typeface="Times New Roman" panose="02020603050405020304" pitchFamily="18" charset="0"/>
                <a:ea typeface="Calibri" panose="020F0502020204030204" pitchFamily="34" charset="0"/>
                <a:cs typeface="Times New Roman" panose="02020603050405020304" pitchFamily="18" charset="0"/>
              </a:rPr>
              <a:t>Đáp số</a:t>
            </a:r>
            <a:r>
              <a:rPr lang="en-US" sz="2400">
                <a:latin typeface="Times New Roman" panose="02020603050405020304" pitchFamily="18" charset="0"/>
                <a:ea typeface="Calibri" panose="020F0502020204030204" pitchFamily="34" charset="0"/>
                <a:cs typeface="Times New Roman" panose="02020603050405020304" pitchFamily="18" charset="0"/>
              </a:rPr>
              <a:t> : 135 kg.</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093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2" name="Picture 8"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7838" y="2304381"/>
            <a:ext cx="5355916" cy="4556339"/>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7835" y="371031"/>
            <a:ext cx="5341631" cy="2234976"/>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954272">
            <a:off x="357449" y="2413569"/>
            <a:ext cx="5538310" cy="238706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258" y="1018506"/>
            <a:ext cx="5355918" cy="1587499"/>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1551906"/>
            <a:ext cx="3581400" cy="210212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89258" y="171549"/>
            <a:ext cx="8775159" cy="523220"/>
          </a:xfrm>
          <a:prstGeom prst="rect">
            <a:avLst/>
          </a:prstGeom>
        </p:spPr>
        <p:txBody>
          <a:bodyPr wrap="none">
            <a:spAutoFit/>
          </a:bodyPr>
          <a:lstStyle/>
          <a:p>
            <a:r>
              <a:rPr lang="nl-NL" sz="2800" b="1" smtClean="0">
                <a:latin typeface="Times New Roman" panose="02020603050405020304" pitchFamily="18" charset="0"/>
                <a:ea typeface="Calibri" panose="020F0502020204030204" pitchFamily="34" charset="0"/>
              </a:rPr>
              <a:t>Biện pháp 2: Phương pháp chung để giải </a:t>
            </a:r>
            <a:r>
              <a:rPr lang="nl-NL" sz="2800" b="1">
                <a:latin typeface="Times New Roman" panose="02020603050405020304" pitchFamily="18" charset="0"/>
                <a:ea typeface="Calibri" panose="020F0502020204030204" pitchFamily="34" charset="0"/>
              </a:rPr>
              <a:t>toán có lời văn</a:t>
            </a:r>
            <a:endParaRPr lang="en-US" sz="2800"/>
          </a:p>
        </p:txBody>
      </p:sp>
    </p:spTree>
    <p:extLst>
      <p:ext uri="{BB962C8B-B14F-4D97-AF65-F5344CB8AC3E}">
        <p14:creationId xmlns:p14="http://schemas.microsoft.com/office/powerpoint/2010/main" val="2728429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righ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right)">
                                      <p:cBhvr>
                                        <p:cTn id="17" dur="500"/>
                                        <p:tgtEl>
                                          <p:spTgt spid="215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1511"/>
                                        </p:tgtEl>
                                        <p:attrNameLst>
                                          <p:attrName>style.visibility</p:attrName>
                                        </p:attrNameLst>
                                      </p:cBhvr>
                                      <p:to>
                                        <p:strVal val="visible"/>
                                      </p:to>
                                    </p:set>
                                    <p:animEffect transition="in" filter="wipe(left)">
                                      <p:cBhvr>
                                        <p:cTn id="22" dur="500"/>
                                        <p:tgtEl>
                                          <p:spTgt spid="215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2"/>
                                        </p:tgtEl>
                                        <p:attrNameLst>
                                          <p:attrName>style.visibility</p:attrName>
                                        </p:attrNameLst>
                                      </p:cBhvr>
                                      <p:to>
                                        <p:strVal val="visible"/>
                                      </p:to>
                                    </p:set>
                                    <p:animEffect transition="in" filter="wipe(left)">
                                      <p:cBhvr>
                                        <p:cTn id="27" dur="5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66671" y="1312538"/>
            <a:ext cx="10109915" cy="1772793"/>
          </a:xfrm>
          <a:prstGeom prst="rect">
            <a:avLst/>
          </a:prstGeom>
        </p:spPr>
        <p:txBody>
          <a:bodyPr wrap="square">
            <a:spAutoFit/>
          </a:bodyPr>
          <a:lstStyle/>
          <a:p>
            <a:pPr indent="450215" algn="just">
              <a:lnSpc>
                <a:spcPct val="130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 Hướng dẫn và giúp học sinh giải toán có lời văn nhằm giúp các em phát triển tư duy trí tuệ, </a:t>
            </a:r>
            <a:r>
              <a:rPr lang="en-US" sz="2800" smtClean="0">
                <a:latin typeface="Times New Roman" panose="02020603050405020304" pitchFamily="18" charset="0"/>
                <a:ea typeface="Calibri" panose="020F0502020204030204" pitchFamily="34" charset="0"/>
                <a:cs typeface="Times New Roman" panose="02020603050405020304" pitchFamily="18" charset="0"/>
              </a:rPr>
              <a:t>các em </a:t>
            </a:r>
            <a:r>
              <a:rPr lang="en-US" sz="2800">
                <a:latin typeface="Times New Roman" panose="02020603050405020304" pitchFamily="18" charset="0"/>
                <a:ea typeface="Calibri" panose="020F0502020204030204" pitchFamily="34" charset="0"/>
                <a:cs typeface="Times New Roman" panose="02020603050405020304" pitchFamily="18" charset="0"/>
              </a:rPr>
              <a:t>linh hoạt, sáng tạo, làm chủ trong mọi lĩnh vực và trong cuộc sống thực tế hằng ngày</a:t>
            </a:r>
            <a:r>
              <a:rPr lang="en-US" sz="2800" smtClean="0">
                <a:latin typeface="Times New Roman" panose="02020603050405020304" pitchFamily="18" charset="0"/>
                <a:ea typeface="Calibri" panose="020F0502020204030204" pitchFamily="34" charset="0"/>
                <a:cs typeface="Times New Roman" panose="02020603050405020304" pitchFamily="18" charset="0"/>
              </a:rPr>
              <a:t>.</a:t>
            </a:r>
            <a:endParaRPr lang="en-US" sz="280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378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283524" y="414734"/>
            <a:ext cx="4701856" cy="18615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FF0000"/>
                </a:solidFill>
                <a:latin typeface="Times New Roman" panose="02020603050405020304" pitchFamily="18" charset="0"/>
                <a:cs typeface="Times New Roman" panose="02020603050405020304" pitchFamily="18" charset="0"/>
              </a:rPr>
              <a:t>Biện pháp</a:t>
            </a:r>
          </a:p>
          <a:p>
            <a:pPr algn="ctr"/>
            <a:r>
              <a:rPr lang="en-US" sz="2400" smtClean="0">
                <a:solidFill>
                  <a:srgbClr val="FF0000"/>
                </a:solidFill>
                <a:latin typeface="Times New Roman" panose="02020603050405020304" pitchFamily="18" charset="0"/>
                <a:cs typeface="Times New Roman" panose="02020603050405020304" pitchFamily="18" charset="0"/>
              </a:rPr>
              <a:t>Vận dụng linh hoạt các  phương pháp và kĩ thuật dạy các bài toán có lời văn cho học sinh lớp 3 nhằm tiếp cần chương trình GDPT 2018</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a:hlinkClick r:id="rId2" action="ppaction://hlinksldjump"/>
          </p:cNvPr>
          <p:cNvSpPr/>
          <p:nvPr/>
        </p:nvSpPr>
        <p:spPr>
          <a:xfrm>
            <a:off x="1364566" y="3196178"/>
            <a:ext cx="1474991" cy="23661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Lí do chọn biện pháp</a:t>
            </a:r>
          </a:p>
        </p:txBody>
      </p:sp>
      <p:sp>
        <p:nvSpPr>
          <p:cNvPr id="4" name="Rectangle 3">
            <a:hlinkClick r:id="rId3" action="ppaction://hlinksldjump"/>
          </p:cNvPr>
          <p:cNvSpPr/>
          <p:nvPr/>
        </p:nvSpPr>
        <p:spPr>
          <a:xfrm>
            <a:off x="3615642" y="3191196"/>
            <a:ext cx="1552133" cy="24231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Đối tượng</a:t>
            </a:r>
          </a:p>
          <a:p>
            <a:pPr algn="ct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a:hlinkClick r:id="rId4" action="ppaction://hlinksldjump"/>
          </p:cNvPr>
          <p:cNvSpPr/>
          <p:nvPr/>
        </p:nvSpPr>
        <p:spPr>
          <a:xfrm>
            <a:off x="5867766"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Nội dung</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sp>
        <p:nvSpPr>
          <p:cNvPr id="6" name="Rectangle 5">
            <a:hlinkClick r:id="rId5" action="ppaction://hlinksldjump"/>
          </p:cNvPr>
          <p:cNvSpPr/>
          <p:nvPr/>
        </p:nvSpPr>
        <p:spPr>
          <a:xfrm>
            <a:off x="10176687" y="3175783"/>
            <a:ext cx="1397400" cy="24231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Kết luận và đề xuất</a:t>
            </a: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9" name="Straight Connector 8"/>
          <p:cNvCxnSpPr/>
          <p:nvPr/>
        </p:nvCxnSpPr>
        <p:spPr bwMode="auto">
          <a:xfrm flipH="1">
            <a:off x="2074258" y="1329630"/>
            <a:ext cx="22092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flipH="1">
            <a:off x="2074258" y="1329630"/>
            <a:ext cx="1" cy="184615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a:off x="4435311"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p:nvPr/>
        </p:nvCxnSpPr>
        <p:spPr bwMode="auto">
          <a:xfrm>
            <a:off x="6461054"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flipH="1">
            <a:off x="8985380" y="1329630"/>
            <a:ext cx="17060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flipH="1">
            <a:off x="10691445" y="1350024"/>
            <a:ext cx="1" cy="184615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22">
            <a:hlinkClick r:id="rId6" action="ppaction://hlinksldjump"/>
          </p:cNvPr>
          <p:cNvSpPr/>
          <p:nvPr/>
        </p:nvSpPr>
        <p:spPr>
          <a:xfrm>
            <a:off x="8102197"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Thực nghiệm tại đơn vị</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24" name="Straight Arrow Connector 23"/>
          <p:cNvCxnSpPr/>
          <p:nvPr/>
        </p:nvCxnSpPr>
        <p:spPr bwMode="auto">
          <a:xfrm>
            <a:off x="8611077" y="2291713"/>
            <a:ext cx="0" cy="899484"/>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56304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802979" y="1109803"/>
            <a:ext cx="3573195" cy="119575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latin typeface="Times New Roman" panose="02020603050405020304" pitchFamily="18" charset="0"/>
                <a:cs typeface="Times New Roman" panose="02020603050405020304" pitchFamily="18" charset="0"/>
              </a:rPr>
              <a:t>Đối tượng, nội dung, phương pháp thực hiện</a:t>
            </a:r>
          </a:p>
        </p:txBody>
      </p:sp>
      <p:cxnSp>
        <p:nvCxnSpPr>
          <p:cNvPr id="3" name="Straight Arrow Connector 2"/>
          <p:cNvCxnSpPr/>
          <p:nvPr/>
        </p:nvCxnSpPr>
        <p:spPr>
          <a:xfrm>
            <a:off x="2152355" y="2962141"/>
            <a:ext cx="0" cy="641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548640" y="3603315"/>
            <a:ext cx="2926080" cy="296827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Đối </a:t>
            </a:r>
            <a:r>
              <a:rPr lang="en-US" sz="2400" smtClean="0">
                <a:solidFill>
                  <a:srgbClr val="FF0000"/>
                </a:solidFill>
                <a:latin typeface="Times New Roman" panose="02020603050405020304" pitchFamily="18" charset="0"/>
                <a:cs typeface="Times New Roman" panose="02020603050405020304" pitchFamily="18" charset="0"/>
              </a:rPr>
              <a:t>tượng: </a:t>
            </a:r>
            <a:r>
              <a:rPr lang="en-US" sz="2400">
                <a:solidFill>
                  <a:srgbClr val="FF0000"/>
                </a:solidFill>
                <a:latin typeface="Times New Roman" panose="02020603050405020304" pitchFamily="18" charset="0"/>
                <a:cs typeface="Times New Roman" panose="02020603050405020304" pitchFamily="18" charset="0"/>
              </a:rPr>
              <a:t>Học sinh lớp 3B, trường Tiểu học Chiến Thắng.</a:t>
            </a:r>
          </a:p>
        </p:txBody>
      </p:sp>
      <p:cxnSp>
        <p:nvCxnSpPr>
          <p:cNvPr id="5" name="Straight Connector 4"/>
          <p:cNvCxnSpPr/>
          <p:nvPr/>
        </p:nvCxnSpPr>
        <p:spPr>
          <a:xfrm flipH="1">
            <a:off x="5466482" y="2290955"/>
            <a:ext cx="1" cy="65766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139476" y="2940893"/>
            <a:ext cx="3327007" cy="0"/>
          </a:xfrm>
          <a:prstGeom prst="line">
            <a:avLst/>
          </a:prstGeom>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3882681" y="3603315"/>
            <a:ext cx="3334044" cy="306675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Nội dung: Vận dụng </a:t>
            </a:r>
            <a:r>
              <a:rPr lang="en-US" sz="2400" smtClean="0">
                <a:solidFill>
                  <a:srgbClr val="FF0000"/>
                </a:solidFill>
                <a:latin typeface="Times New Roman" panose="02020603050405020304" pitchFamily="18" charset="0"/>
                <a:cs typeface="Times New Roman" panose="02020603050405020304" pitchFamily="18" charset="0"/>
              </a:rPr>
              <a:t>linh hoạt các </a:t>
            </a:r>
            <a:r>
              <a:rPr lang="en-US" sz="2400">
                <a:solidFill>
                  <a:srgbClr val="FF0000"/>
                </a:solidFill>
                <a:latin typeface="Times New Roman" panose="02020603050405020304" pitchFamily="18" charset="0"/>
                <a:cs typeface="Times New Roman" panose="02020603050405020304" pitchFamily="18" charset="0"/>
              </a:rPr>
              <a:t>phương pháp và kĩ thuật dạy học vào dạy các bài toán có lời văn cho học sinh lớp 3 nhằm tiếp cận chương trình GDPT 2018.</a:t>
            </a:r>
          </a:p>
        </p:txBody>
      </p:sp>
      <p:sp>
        <p:nvSpPr>
          <p:cNvPr id="10" name="Round Diagonal Corner Rectangle 9"/>
          <p:cNvSpPr/>
          <p:nvPr/>
        </p:nvSpPr>
        <p:spPr>
          <a:xfrm>
            <a:off x="8131125" y="3571667"/>
            <a:ext cx="3277772" cy="2999926"/>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Phương pháp thực hiện: Phương pháp thực nghiệm, phương pháp vấn đáp, phương pháp quan sát, phương pháp dạy học theo nhóm. </a:t>
            </a:r>
          </a:p>
        </p:txBody>
      </p:sp>
      <p:cxnSp>
        <p:nvCxnSpPr>
          <p:cNvPr id="12" name="Straight Connector 11"/>
          <p:cNvCxnSpPr/>
          <p:nvPr/>
        </p:nvCxnSpPr>
        <p:spPr>
          <a:xfrm>
            <a:off x="5479363" y="2935693"/>
            <a:ext cx="4593795" cy="0"/>
          </a:xfrm>
          <a:prstGeom prst="line">
            <a:avLst/>
          </a:prstGeom>
        </p:spPr>
        <p:style>
          <a:lnRef idx="1">
            <a:schemeClr val="dk1"/>
          </a:lnRef>
          <a:fillRef idx="0">
            <a:schemeClr val="dk1"/>
          </a:fillRef>
          <a:effectRef idx="0">
            <a:schemeClr val="dk1"/>
          </a:effectRef>
          <a:fontRef idx="minor">
            <a:schemeClr val="tx1"/>
          </a:fontRef>
        </p:style>
      </p:cxnSp>
      <p:sp>
        <p:nvSpPr>
          <p:cNvPr id="13" name="Round Diagonal Corner Rectangle 12"/>
          <p:cNvSpPr/>
          <p:nvPr/>
        </p:nvSpPr>
        <p:spPr>
          <a:xfrm>
            <a:off x="-175482" y="155116"/>
            <a:ext cx="6003589" cy="728223"/>
          </a:xfrm>
          <a:prstGeom prst="round2Diag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solidFill>
                  <a:srgbClr val="FF0000"/>
                </a:solidFill>
                <a:latin typeface="Times New Roman" panose="02020603050405020304" pitchFamily="18" charset="0"/>
                <a:cs typeface="Times New Roman" panose="02020603050405020304" pitchFamily="18" charset="0"/>
              </a:rPr>
              <a:t>Thực nghiệm tại đơn vị</a:t>
            </a:r>
            <a:endParaRPr lang="en-US" sz="3600" b="1">
              <a:solidFill>
                <a:srgbClr val="FF0000"/>
              </a:solidFill>
              <a:latin typeface="Times New Roman" panose="02020603050405020304" pitchFamily="18" charset="0"/>
              <a:cs typeface="Times New Roman" panose="02020603050405020304" pitchFamily="18" charset="0"/>
            </a:endParaRPr>
          </a:p>
        </p:txBody>
      </p:sp>
      <p:cxnSp>
        <p:nvCxnSpPr>
          <p:cNvPr id="14" name="Straight Arrow Connector 13"/>
          <p:cNvCxnSpPr/>
          <p:nvPr/>
        </p:nvCxnSpPr>
        <p:spPr>
          <a:xfrm>
            <a:off x="5479363" y="2962141"/>
            <a:ext cx="0" cy="641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10062458" y="2935693"/>
            <a:ext cx="0" cy="6411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49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par>
                                <p:cTn id="8" presetID="22" presetClass="entr" presetSubtype="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up)">
                                      <p:cBhvr>
                                        <p:cTn id="10" dur="500"/>
                                        <p:tgtEl>
                                          <p:spTgt spid="3"/>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up)">
                                      <p:cBhvr>
                                        <p:cTn id="13" dur="500"/>
                                        <p:tgtEl>
                                          <p:spTgt spid="4"/>
                                        </p:tgtEl>
                                      </p:cBhvr>
                                    </p:animEffect>
                                  </p:childTnLst>
                                </p:cTn>
                              </p:par>
                              <p:par>
                                <p:cTn id="14" presetID="22" presetClass="entr" presetSubtype="1"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up)">
                                      <p:cBhvr>
                                        <p:cTn id="16" dur="500"/>
                                        <p:tgtEl>
                                          <p:spTgt spid="5"/>
                                        </p:tgtEl>
                                      </p:cBhvr>
                                    </p:animEffect>
                                  </p:childTnLst>
                                </p:cTn>
                              </p:par>
                              <p:par>
                                <p:cTn id="17" presetID="22" presetClass="entr" presetSubtype="1"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500"/>
                                        <p:tgtEl>
                                          <p:spTgt spid="6"/>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
                                        <p:tgtEl>
                                          <p:spTgt spid="8"/>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par>
                                <p:cTn id="26" presetID="22" presetClass="entr" presetSubtype="1"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up)">
                                      <p:cBhvr>
                                        <p:cTn id="28" dur="500"/>
                                        <p:tgtEl>
                                          <p:spTgt spid="12"/>
                                        </p:tgtEl>
                                      </p:cBhvr>
                                    </p:animEffect>
                                  </p:childTnLst>
                                </p:cTn>
                              </p:par>
                              <p:par>
                                <p:cTn id="29" presetID="22" presetClass="entr" presetSubtype="1"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up)">
                                      <p:cBhvr>
                                        <p:cTn id="31" dur="500"/>
                                        <p:tgtEl>
                                          <p:spTgt spid="14"/>
                                        </p:tgtEl>
                                      </p:cBhvr>
                                    </p:animEffect>
                                  </p:childTnLst>
                                </p:cTn>
                              </p:par>
                              <p:par>
                                <p:cTn id="32" presetID="22" presetClass="entr" presetSubtype="1"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up)">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8"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882682" y="379827"/>
            <a:ext cx="3573195" cy="119575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smtClean="0">
                <a:solidFill>
                  <a:srgbClr val="FF0000"/>
                </a:solidFill>
                <a:latin typeface="Times New Roman" panose="02020603050405020304" pitchFamily="18" charset="0"/>
                <a:cs typeface="Times New Roman" panose="02020603050405020304" pitchFamily="18" charset="0"/>
              </a:rPr>
              <a:t>Tiến </a:t>
            </a:r>
            <a:r>
              <a:rPr lang="en-US" sz="2400">
                <a:solidFill>
                  <a:srgbClr val="FF0000"/>
                </a:solidFill>
                <a:latin typeface="Times New Roman" panose="02020603050405020304" pitchFamily="18" charset="0"/>
                <a:cs typeface="Times New Roman" panose="02020603050405020304" pitchFamily="18" charset="0"/>
              </a:rPr>
              <a:t>trình thực nghiệm</a:t>
            </a:r>
          </a:p>
        </p:txBody>
      </p:sp>
      <p:cxnSp>
        <p:nvCxnSpPr>
          <p:cNvPr id="3" name="Straight Arrow Connector 2"/>
          <p:cNvCxnSpPr/>
          <p:nvPr/>
        </p:nvCxnSpPr>
        <p:spPr>
          <a:xfrm>
            <a:off x="2152356" y="2233245"/>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548641" y="3319980"/>
            <a:ext cx="2926080" cy="296827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Bước 1: Giúp học sinh nắm được các bước thực hiện của từng phương pháp dạy học và kĩ thuật dạy học.</a:t>
            </a:r>
          </a:p>
        </p:txBody>
      </p:sp>
      <p:cxnSp>
        <p:nvCxnSpPr>
          <p:cNvPr id="5" name="Straight Connector 4"/>
          <p:cNvCxnSpPr/>
          <p:nvPr/>
        </p:nvCxnSpPr>
        <p:spPr>
          <a:xfrm flipH="1">
            <a:off x="5479364" y="1575580"/>
            <a:ext cx="1" cy="65766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152357" y="2233245"/>
            <a:ext cx="7779434"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5479364" y="2233245"/>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3882682" y="3319980"/>
            <a:ext cx="3334044" cy="306675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Bước 2: Vận </a:t>
            </a:r>
            <a:r>
              <a:rPr lang="en-US" sz="2400" smtClean="0">
                <a:solidFill>
                  <a:srgbClr val="FF0000"/>
                </a:solidFill>
                <a:latin typeface="Times New Roman" panose="02020603050405020304" pitchFamily="18" charset="0"/>
                <a:cs typeface="Times New Roman" panose="02020603050405020304" pitchFamily="18" charset="0"/>
              </a:rPr>
              <a:t>dụng: </a:t>
            </a:r>
            <a:r>
              <a:rPr lang="en-US" sz="2400">
                <a:solidFill>
                  <a:srgbClr val="FF0000"/>
                </a:solidFill>
                <a:latin typeface="Times New Roman" panose="02020603050405020304" pitchFamily="18" charset="0"/>
                <a:cs typeface="Times New Roman" panose="02020603050405020304" pitchFamily="18" charset="0"/>
              </a:rPr>
              <a:t>Dựa vào yêu cầu cần đạt và đặc điểm về trình độ, tâm lí lứa tuổi của học sinh </a:t>
            </a:r>
            <a:r>
              <a:rPr lang="en-US" sz="2400" smtClean="0">
                <a:solidFill>
                  <a:srgbClr val="FF0000"/>
                </a:solidFill>
                <a:latin typeface="Times New Roman" panose="02020603050405020304" pitchFamily="18" charset="0"/>
                <a:cs typeface="Times New Roman" panose="02020603050405020304" pitchFamily="18" charset="0"/>
              </a:rPr>
              <a:t> để lựa chọn phương pháp và kĩ thuật dạy học phù hợp.</a:t>
            </a: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9" name="Straight Arrow Connector 8"/>
          <p:cNvCxnSpPr/>
          <p:nvPr/>
        </p:nvCxnSpPr>
        <p:spPr>
          <a:xfrm>
            <a:off x="9931791" y="2233245"/>
            <a:ext cx="0" cy="10550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ound Diagonal Corner Rectangle 9"/>
          <p:cNvSpPr/>
          <p:nvPr/>
        </p:nvSpPr>
        <p:spPr>
          <a:xfrm>
            <a:off x="8131126" y="3288332"/>
            <a:ext cx="3277772" cy="2999926"/>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a:solidFill>
                  <a:srgbClr val="FF0000"/>
                </a:solidFill>
                <a:latin typeface="Times New Roman" panose="02020603050405020304" pitchFamily="18" charset="0"/>
                <a:cs typeface="Times New Roman" panose="02020603050405020304" pitchFamily="18" charset="0"/>
              </a:rPr>
              <a:t>Bước 3: Tổng kết, rút kinh </a:t>
            </a:r>
            <a:r>
              <a:rPr lang="en-US" sz="2400" smtClean="0">
                <a:solidFill>
                  <a:srgbClr val="FF0000"/>
                </a:solidFill>
                <a:latin typeface="Times New Roman" panose="02020603050405020304" pitchFamily="18" charset="0"/>
                <a:cs typeface="Times New Roman" panose="02020603050405020304" pitchFamily="18" charset="0"/>
              </a:rPr>
              <a:t>nghiệm: </a:t>
            </a:r>
            <a:r>
              <a:rPr lang="en-US" sz="2400">
                <a:solidFill>
                  <a:srgbClr val="FF0000"/>
                </a:solidFill>
                <a:latin typeface="Times New Roman" panose="02020603050405020304" pitchFamily="18" charset="0"/>
                <a:cs typeface="Times New Roman" panose="02020603050405020304" pitchFamily="18" charset="0"/>
              </a:rPr>
              <a:t>Sau mỗi tiết dạy, tôi thường đánh giá sự phù hợp của các phương pháp và kĩ thuật dạy mà tôi đã áp dụng</a:t>
            </a:r>
          </a:p>
        </p:txBody>
      </p:sp>
    </p:spTree>
    <p:extLst>
      <p:ext uri="{BB962C8B-B14F-4D97-AF65-F5344CB8AC3E}">
        <p14:creationId xmlns:p14="http://schemas.microsoft.com/office/powerpoint/2010/main" val="312100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par>
                                <p:cTn id="8" presetID="22" presetClass="entr" presetSubtype="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up)">
                                      <p:cBhvr>
                                        <p:cTn id="10" dur="500"/>
                                        <p:tgtEl>
                                          <p:spTgt spid="6"/>
                                        </p:tgtEl>
                                      </p:cBhvr>
                                    </p:animEffect>
                                  </p:childTnLst>
                                </p:cTn>
                              </p:par>
                              <p:par>
                                <p:cTn id="11" presetID="22" presetClass="entr" presetSubtype="1"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500"/>
                                        <p:tgtEl>
                                          <p:spTgt spid="3"/>
                                        </p:tgtEl>
                                      </p:cBhvr>
                                    </p:animEffect>
                                  </p:childTnLst>
                                </p:cTn>
                              </p:par>
                              <p:par>
                                <p:cTn id="14" presetID="22" presetClass="entr" presetSubtype="1"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par>
                                <p:cTn id="17" presetID="22" presetClass="entr" presetSubtype="1"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up)">
                                      <p:cBhvr>
                                        <p:cTn id="25" dur="500"/>
                                        <p:tgtEl>
                                          <p:spTgt spid="8"/>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up)">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51" y="360457"/>
            <a:ext cx="4823756" cy="523220"/>
          </a:xfrm>
          <a:prstGeom prst="rect">
            <a:avLst/>
          </a:prstGeom>
        </p:spPr>
        <p:txBody>
          <a:bodyPr wrap="none">
            <a:spAutoFit/>
          </a:bodyPr>
          <a:lstStyle/>
          <a:p>
            <a:r>
              <a:rPr lang="en-US" sz="2800" b="1">
                <a:latin typeface="Times New Roman" panose="02020603050405020304" pitchFamily="18" charset="0"/>
                <a:ea typeface="Calibri" panose="020F0502020204030204" pitchFamily="34" charset="0"/>
              </a:rPr>
              <a:t>Đánh giá kết quả thực nghiệm</a:t>
            </a:r>
            <a:endParaRPr lang="en-US" sz="2800"/>
          </a:p>
        </p:txBody>
      </p:sp>
      <p:graphicFrame>
        <p:nvGraphicFramePr>
          <p:cNvPr id="3" name="Table 2"/>
          <p:cNvGraphicFramePr>
            <a:graphicFrameLocks noGrp="1"/>
          </p:cNvGraphicFramePr>
          <p:nvPr>
            <p:extLst>
              <p:ext uri="{D42A27DB-BD31-4B8C-83A1-F6EECF244321}">
                <p14:modId xmlns:p14="http://schemas.microsoft.com/office/powerpoint/2010/main" val="676237715"/>
              </p:ext>
            </p:extLst>
          </p:nvPr>
        </p:nvGraphicFramePr>
        <p:xfrm>
          <a:off x="955352" y="1885071"/>
          <a:ext cx="10833373" cy="2594085"/>
        </p:xfrm>
        <a:graphic>
          <a:graphicData uri="http://schemas.openxmlformats.org/drawingml/2006/table">
            <a:tbl>
              <a:tblPr firstRow="1" firstCol="1" bandRow="1">
                <a:tableStyleId>{5C22544A-7EE6-4342-B048-85BDC9FD1C3A}</a:tableStyleId>
              </a:tblPr>
              <a:tblGrid>
                <a:gridCol w="1771761"/>
                <a:gridCol w="1452730"/>
                <a:gridCol w="1521093"/>
                <a:gridCol w="1521093"/>
                <a:gridCol w="1522232"/>
                <a:gridCol w="1522232"/>
                <a:gridCol w="1522232"/>
              </a:tblGrid>
              <a:tr h="643163">
                <a:tc rowSpan="2">
                  <a:txBody>
                    <a:bodyPr/>
                    <a:lstStyle/>
                    <a:p>
                      <a:pPr algn="ctr">
                        <a:lnSpc>
                          <a:spcPct val="150000"/>
                        </a:lnSpc>
                        <a:spcBef>
                          <a:spcPts val="500"/>
                        </a:spcBef>
                        <a:spcAft>
                          <a:spcPts val="0"/>
                        </a:spcAft>
                      </a:pPr>
                      <a:endParaRPr lang="en-US" sz="280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HTT</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HT</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CHT</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307759">
                <a:tc vMerge="1">
                  <a:txBody>
                    <a:bodyPr/>
                    <a:lstStyle/>
                    <a:p>
                      <a:endParaRPr lang="en-US"/>
                    </a:p>
                  </a:txBody>
                  <a:tcPr/>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Số lượng</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Tỉ lệ %</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Số lượng</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Tỉ lệ %</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Số lượng</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Tỉ lệ %</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43163">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36</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17</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47,2%</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19</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52,8%</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0</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800">
                          <a:solidFill>
                            <a:srgbClr val="FF0000"/>
                          </a:solidFill>
                          <a:effectLst/>
                          <a:latin typeface="Times New Roman" panose="02020603050405020304" pitchFamily="18" charset="0"/>
                          <a:cs typeface="Times New Roman" panose="02020603050405020304" pitchFamily="18" charset="0"/>
                        </a:rPr>
                        <a:t>0</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Text Box 38"/>
          <p:cNvSpPr txBox="1"/>
          <p:nvPr/>
        </p:nvSpPr>
        <p:spPr>
          <a:xfrm>
            <a:off x="1465441" y="2020304"/>
            <a:ext cx="1235556" cy="5818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5" name="Text Box 40"/>
          <p:cNvSpPr txBox="1"/>
          <p:nvPr/>
        </p:nvSpPr>
        <p:spPr>
          <a:xfrm>
            <a:off x="955351" y="3204575"/>
            <a:ext cx="1365818" cy="49522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6" name="Straight Connector 5"/>
          <p:cNvCxnSpPr/>
          <p:nvPr/>
        </p:nvCxnSpPr>
        <p:spPr>
          <a:xfrm>
            <a:off x="955351" y="1893692"/>
            <a:ext cx="1689375" cy="191865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772898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45024158"/>
              </p:ext>
            </p:extLst>
          </p:nvPr>
        </p:nvGraphicFramePr>
        <p:xfrm>
          <a:off x="1656523" y="4075474"/>
          <a:ext cx="10058399" cy="2154688"/>
        </p:xfrm>
        <a:graphic>
          <a:graphicData uri="http://schemas.openxmlformats.org/drawingml/2006/table">
            <a:tbl>
              <a:tblPr firstRow="1" firstCol="1" bandRow="1">
                <a:tableStyleId>{5C22544A-7EE6-4342-B048-85BDC9FD1C3A}</a:tableStyleId>
              </a:tblPr>
              <a:tblGrid>
                <a:gridCol w="1614872"/>
                <a:gridCol w="1324091"/>
                <a:gridCol w="1386401"/>
                <a:gridCol w="1386401"/>
                <a:gridCol w="1387439"/>
                <a:gridCol w="1387439"/>
                <a:gridCol w="1571756"/>
              </a:tblGrid>
              <a:tr h="520039">
                <a:tc rowSpan="2">
                  <a:txBody>
                    <a:bodyPr/>
                    <a:lstStyle/>
                    <a:p>
                      <a:pPr algn="ctr">
                        <a:lnSpc>
                          <a:spcPct val="150000"/>
                        </a:lnSpc>
                        <a:spcBef>
                          <a:spcPts val="500"/>
                        </a:spcBef>
                        <a:spcAft>
                          <a:spcPts val="0"/>
                        </a:spcAft>
                      </a:pPr>
                      <a:endParaRPr lang="en-US" sz="240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CHT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7408">
                <a:tc vMerge="1">
                  <a:txBody>
                    <a:bodyPr/>
                    <a:lstStyle/>
                    <a:p>
                      <a:endParaRPr lang="en-US"/>
                    </a:p>
                  </a:txBody>
                  <a:tcPr/>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20039">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36</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17</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47,2%</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19</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52,8%</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3" name="Text Box 38"/>
          <p:cNvSpPr txBox="1"/>
          <p:nvPr/>
        </p:nvSpPr>
        <p:spPr>
          <a:xfrm>
            <a:off x="2175395" y="4249869"/>
            <a:ext cx="1235556" cy="5818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4" name="Text Box 40"/>
          <p:cNvSpPr txBox="1"/>
          <p:nvPr/>
        </p:nvSpPr>
        <p:spPr>
          <a:xfrm>
            <a:off x="1768743" y="5072783"/>
            <a:ext cx="1365818" cy="49522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5" name="Straight Connector 4"/>
          <p:cNvCxnSpPr/>
          <p:nvPr/>
        </p:nvCxnSpPr>
        <p:spPr>
          <a:xfrm>
            <a:off x="1656522" y="4061134"/>
            <a:ext cx="1590261" cy="1541182"/>
          </a:xfrm>
          <a:prstGeom prst="line">
            <a:avLst/>
          </a:prstGeom>
        </p:spPr>
        <p:style>
          <a:lnRef idx="1">
            <a:schemeClr val="dk1"/>
          </a:lnRef>
          <a:fillRef idx="0">
            <a:schemeClr val="dk1"/>
          </a:fillRef>
          <a:effectRef idx="0">
            <a:schemeClr val="dk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2835904606"/>
              </p:ext>
            </p:extLst>
          </p:nvPr>
        </p:nvGraphicFramePr>
        <p:xfrm>
          <a:off x="1656522" y="840949"/>
          <a:ext cx="10058399" cy="2109516"/>
        </p:xfrm>
        <a:graphic>
          <a:graphicData uri="http://schemas.openxmlformats.org/drawingml/2006/table">
            <a:tbl>
              <a:tblPr firstRow="1" firstCol="1" bandRow="1">
                <a:tableStyleId>{21E4AEA4-8DFA-4A89-87EB-49C32662AFE0}</a:tableStyleId>
              </a:tblPr>
              <a:tblGrid>
                <a:gridCol w="1645016"/>
                <a:gridCol w="1348807"/>
                <a:gridCol w="1412281"/>
                <a:gridCol w="1412281"/>
                <a:gridCol w="1413338"/>
                <a:gridCol w="1413338"/>
                <a:gridCol w="1413338"/>
              </a:tblGrid>
              <a:tr h="659551">
                <a:tc row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 </a:t>
                      </a:r>
                    </a:p>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CHT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790414">
                <a:tc vMerge="1">
                  <a:txBody>
                    <a:bodyPr/>
                    <a:lstStyle/>
                    <a:p>
                      <a:endParaRPr lang="en-US"/>
                    </a:p>
                  </a:txBody>
                  <a:tcPr/>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659551">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36</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7</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19,4%</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25</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69,5%</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4</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11,1</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8" name="Text Box 35"/>
          <p:cNvSpPr txBox="1"/>
          <p:nvPr/>
        </p:nvSpPr>
        <p:spPr>
          <a:xfrm>
            <a:off x="2344834" y="1052094"/>
            <a:ext cx="1154272" cy="34677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cxnSp>
        <p:nvCxnSpPr>
          <p:cNvPr id="9" name="Straight Connector 8"/>
          <p:cNvCxnSpPr/>
          <p:nvPr/>
        </p:nvCxnSpPr>
        <p:spPr>
          <a:xfrm>
            <a:off x="1683026" y="883871"/>
            <a:ext cx="1590261" cy="1425450"/>
          </a:xfrm>
          <a:prstGeom prst="line">
            <a:avLst/>
          </a:prstGeom>
        </p:spPr>
        <p:style>
          <a:lnRef idx="1">
            <a:schemeClr val="dk1"/>
          </a:lnRef>
          <a:fillRef idx="0">
            <a:schemeClr val="dk1"/>
          </a:fillRef>
          <a:effectRef idx="0">
            <a:schemeClr val="dk1"/>
          </a:effectRef>
          <a:fontRef idx="minor">
            <a:schemeClr val="tx1"/>
          </a:fontRef>
        </p:style>
      </p:cxnSp>
      <p:sp>
        <p:nvSpPr>
          <p:cNvPr id="10" name="Text Box 36"/>
          <p:cNvSpPr txBox="1"/>
          <p:nvPr/>
        </p:nvSpPr>
        <p:spPr>
          <a:xfrm>
            <a:off x="1877287" y="1753772"/>
            <a:ext cx="1044683" cy="34677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spTree>
    <p:extLst>
      <p:ext uri="{BB962C8B-B14F-4D97-AF65-F5344CB8AC3E}">
        <p14:creationId xmlns:p14="http://schemas.microsoft.com/office/powerpoint/2010/main" val="3575705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9677" y="672954"/>
            <a:ext cx="10020886" cy="3658437"/>
          </a:xfrm>
          <a:prstGeom prst="rect">
            <a:avLst/>
          </a:prstGeom>
        </p:spPr>
        <p:txBody>
          <a:bodyPr wrap="square">
            <a:spAutoFit/>
          </a:bodyPr>
          <a:lstStyle/>
          <a:p>
            <a:pPr algn="just">
              <a:lnSpc>
                <a:spcPct val="130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IV KẾT LUẬN VÀ ĐỀ XUẤT</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1. Kết luận</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30000"/>
              </a:lnSpc>
              <a:spcAft>
                <a:spcPts val="800"/>
              </a:spcAft>
            </a:pPr>
            <a:r>
              <a:rPr lang="en-US" sz="2400">
                <a:latin typeface="Times New Roman" panose="02020603050405020304" pitchFamily="18" charset="0"/>
                <a:ea typeface="Calibri" panose="020F0502020204030204" pitchFamily="34" charset="0"/>
                <a:cs typeface="Times New Roman" panose="02020603050405020304" pitchFamily="18" charset="0"/>
              </a:rPr>
              <a:t>Việc tiếp cận chương trình Giáo dục phổ thông 2018 là việc vô cùng cần thiết và phải làm ngay. Nó giúp giáo viên chủ động hơn trong việc tiếp cận, thực hiện chương trình GDPT 2018 đối với lớp 3 năm học 2022 – 2023. Đ</a:t>
            </a:r>
            <a:r>
              <a:rPr lang="en-US" sz="2400" smtClean="0">
                <a:latin typeface="Times New Roman" panose="02020603050405020304" pitchFamily="18" charset="0"/>
                <a:ea typeface="Calibri" panose="020F0502020204030204" pitchFamily="34" charset="0"/>
                <a:cs typeface="Times New Roman" panose="02020603050405020304" pitchFamily="18" charset="0"/>
              </a:rPr>
              <a:t>ể </a:t>
            </a:r>
            <a:r>
              <a:rPr lang="en-US" sz="2400">
                <a:latin typeface="Times New Roman" panose="02020603050405020304" pitchFamily="18" charset="0"/>
                <a:ea typeface="Calibri" panose="020F0502020204030204" pitchFamily="34" charset="0"/>
                <a:cs typeface="Times New Roman" panose="02020603050405020304" pitchFamily="18" charset="0"/>
              </a:rPr>
              <a:t>đạt được những mục đích trên, người giáo viên cần phải linh hoạt lựa chọn những phương pháp và kĩ thuật dạy học áp dụng vào trong các tiết dạy.</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43048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2079" y="947492"/>
            <a:ext cx="9908345" cy="4721292"/>
          </a:xfrm>
          <a:prstGeom prst="rect">
            <a:avLst/>
          </a:prstGeom>
        </p:spPr>
        <p:txBody>
          <a:bodyPr wrap="square">
            <a:spAutoFit/>
          </a:bodyPr>
          <a:lstStyle/>
          <a:p>
            <a:pPr algn="just">
              <a:lnSpc>
                <a:spcPct val="130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2. Đề xuất</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     - Giáo </a:t>
            </a:r>
            <a:r>
              <a:rPr lang="en-US" sz="2400">
                <a:latin typeface="Times New Roman" panose="02020603050405020304" pitchFamily="18" charset="0"/>
                <a:ea typeface="Calibri" panose="020F0502020204030204" pitchFamily="34" charset="0"/>
                <a:cs typeface="Times New Roman" panose="02020603050405020304" pitchFamily="18" charset="0"/>
              </a:rPr>
              <a:t>viên thường xuyên đổi mới phương pháp và hình thức tổ chức dạy học, trong quá trình dạy học luôn lấy học sinh làm trung tâm. </a:t>
            </a:r>
            <a:endParaRPr lang="en-US" sz="240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    - Các </a:t>
            </a:r>
            <a:r>
              <a:rPr lang="en-US" sz="2400">
                <a:latin typeface="Times New Roman" panose="02020603050405020304" pitchFamily="18" charset="0"/>
                <a:ea typeface="Calibri" panose="020F0502020204030204" pitchFamily="34" charset="0"/>
                <a:cs typeface="Times New Roman" panose="02020603050405020304" pitchFamily="18" charset="0"/>
              </a:rPr>
              <a:t>phụ huynh cần quan tâm đến việc học tập, rèn luyện của con em </a:t>
            </a:r>
            <a:r>
              <a:rPr lang="en-US" sz="2400" smtClean="0">
                <a:latin typeface="Times New Roman" panose="02020603050405020304" pitchFamily="18" charset="0"/>
                <a:ea typeface="Calibri" panose="020F0502020204030204" pitchFamily="34" charset="0"/>
                <a:cs typeface="Times New Roman" panose="02020603050405020304" pitchFamily="18" charset="0"/>
              </a:rPr>
              <a:t>mình, thường </a:t>
            </a:r>
            <a:r>
              <a:rPr lang="en-US" sz="2400">
                <a:latin typeface="Times New Roman" panose="02020603050405020304" pitchFamily="18" charset="0"/>
                <a:ea typeface="Calibri" panose="020F0502020204030204" pitchFamily="34" charset="0"/>
                <a:cs typeface="Times New Roman" panose="02020603050405020304" pitchFamily="18" charset="0"/>
              </a:rPr>
              <a:t>xuyên kiểm tra sách vở, đồ dùng học tập, đôn đốc, quản lí việc học tập của con ở nhà. </a:t>
            </a:r>
            <a:endParaRPr lang="en-US" sz="240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    - Nhà </a:t>
            </a:r>
            <a:r>
              <a:rPr lang="en-US" sz="2400">
                <a:latin typeface="Times New Roman" panose="02020603050405020304" pitchFamily="18" charset="0"/>
                <a:ea typeface="Calibri" panose="020F0502020204030204" pitchFamily="34" charset="0"/>
                <a:cs typeface="Times New Roman" panose="02020603050405020304" pitchFamily="18" charset="0"/>
              </a:rPr>
              <a:t>trường thường xuyên tổ chức các chuyên đề đổi mới phương pháp, kĩ thuật và hình thức tổ chức dạy học để giáo viên được học hỏi nâng cao trình độ chuyên môn.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8852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EJ14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solidFill>
            <a:srgbClr val="FFFF00"/>
          </a:solidFill>
          <a:ln w="9525">
            <a:solidFill>
              <a:srgbClr val="FF3300"/>
            </a:solidFill>
            <a:miter lim="800000"/>
            <a:headEnd/>
            <a:tailEnd/>
          </a:ln>
        </p:spPr>
      </p:pic>
      <p:sp>
        <p:nvSpPr>
          <p:cNvPr id="4099" name="WordArt 2"/>
          <p:cNvSpPr>
            <a:spLocks noChangeArrowheads="1" noChangeShapeType="1" noTextEdit="1"/>
          </p:cNvSpPr>
          <p:nvPr/>
        </p:nvSpPr>
        <p:spPr bwMode="auto">
          <a:xfrm>
            <a:off x="1287887" y="1646349"/>
            <a:ext cx="9925318" cy="3124200"/>
          </a:xfrm>
          <a:prstGeom prst="rect">
            <a:avLst/>
          </a:prstGeom>
        </p:spPr>
        <p:txBody>
          <a:bodyPr wrap="none" fromWordArt="1">
            <a:prstTxWarp prst="textDeflate">
              <a:avLst>
                <a:gd name="adj" fmla="val 25296"/>
              </a:avLst>
            </a:prstTxWarp>
          </a:bodyPr>
          <a:lstStyle/>
          <a:p>
            <a:pPr algn="ctr" eaLnBrk="0" fontAlgn="base" hangingPunct="0">
              <a:spcBef>
                <a:spcPct val="0"/>
              </a:spcBef>
              <a:spcAft>
                <a:spcPct val="0"/>
              </a:spcAft>
            </a:pPr>
            <a:r>
              <a:rPr lang="en-US" sz="4000" b="1" kern="10" smtClean="0">
                <a:ln w="9525">
                  <a:solidFill>
                    <a:srgbClr val="FF6600"/>
                  </a:solidFill>
                  <a:round/>
                  <a:headEnd/>
                  <a:tailEnd/>
                </a:ln>
                <a:solidFill>
                  <a:srgbClr val="D60093"/>
                </a:solidFill>
                <a:latin typeface="Times New Roman" panose="02020603050405020304" pitchFamily="18" charset="0"/>
                <a:cs typeface="Times New Roman" panose="02020603050405020304" pitchFamily="18" charset="0"/>
              </a:rPr>
              <a:t> XIN CHÂN THÀNH CẢM ƠN! </a:t>
            </a:r>
          </a:p>
        </p:txBody>
      </p:sp>
    </p:spTree>
    <p:extLst>
      <p:ext uri="{BB962C8B-B14F-4D97-AF65-F5344CB8AC3E}">
        <p14:creationId xmlns:p14="http://schemas.microsoft.com/office/powerpoint/2010/main" val="32896689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198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8490" y="404225"/>
            <a:ext cx="10547798" cy="6323269"/>
          </a:xfrm>
          <a:prstGeom prst="rect">
            <a:avLst/>
          </a:prstGeom>
        </p:spPr>
        <p:txBody>
          <a:bodyPr wrap="square">
            <a:spAutoFit/>
          </a:bodyPr>
          <a:lstStyle/>
          <a:p>
            <a:pPr algn="just">
              <a:lnSpc>
                <a:spcPct val="107000"/>
              </a:lnSpc>
              <a:spcAft>
                <a:spcPts val="800"/>
              </a:spcAft>
            </a:pPr>
            <a:r>
              <a:rPr lang="en-US" sz="2400" b="1">
                <a:latin typeface="Times New Roman" panose="02020603050405020304" pitchFamily="18" charset="0"/>
                <a:ea typeface="Calibri" panose="020F0502020204030204" pitchFamily="34" charset="0"/>
                <a:cs typeface="Times New Roman" panose="02020603050405020304" pitchFamily="18" charset="0"/>
              </a:rPr>
              <a:t>1. Lí do chọn biện pháp</a:t>
            </a:r>
            <a:endParaRPr lang="en-US" sz="24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en-US" sz="2400" smtClean="0">
                <a:latin typeface="Times New Roman" panose="02020603050405020304" pitchFamily="18" charset="0"/>
                <a:ea typeface="Calibri" panose="020F0502020204030204" pitchFamily="34" charset="0"/>
                <a:cs typeface="Times New Roman" panose="02020603050405020304" pitchFamily="18" charset="0"/>
              </a:rPr>
              <a:t>Chương </a:t>
            </a:r>
            <a:r>
              <a:rPr lang="en-US" sz="2400">
                <a:latin typeface="Times New Roman" panose="02020603050405020304" pitchFamily="18" charset="0"/>
                <a:ea typeface="Calibri" panose="020F0502020204030204" pitchFamily="34" charset="0"/>
                <a:cs typeface="Times New Roman" panose="02020603050405020304" pitchFamily="18" charset="0"/>
              </a:rPr>
              <a:t>trình tổng thể ban hành theo thông tư 32/2018/TT-BGDĐT ngày 26/12/2018 đã nêu “Giáo dục toán học hình thành và phát triển cho học sinh những phẩm chất chủ yếu, năng lực chung và năng lực toán </a:t>
            </a:r>
            <a:r>
              <a:rPr lang="en-US" sz="2400" smtClean="0">
                <a:latin typeface="Times New Roman" panose="02020603050405020304" pitchFamily="18" charset="0"/>
                <a:ea typeface="Calibri" panose="020F0502020204030204" pitchFamily="34" charset="0"/>
                <a:cs typeface="Times New Roman" panose="02020603050405020304" pitchFamily="18" charset="0"/>
              </a:rPr>
              <a:t>học.</a:t>
            </a:r>
          </a:p>
          <a:p>
            <a:pPr indent="457200" algn="just">
              <a:lnSpc>
                <a:spcPct val="107000"/>
              </a:lnSpc>
              <a:spcAft>
                <a:spcPts val="800"/>
              </a:spcAft>
            </a:pPr>
            <a:r>
              <a:rPr lang="en-US" sz="2400" smtClean="0">
                <a:latin typeface="Times New Roman" panose="02020603050405020304" pitchFamily="18" charset="0"/>
                <a:cs typeface="Times New Roman" panose="02020603050405020304" pitchFamily="18" charset="0"/>
              </a:rPr>
              <a:t>Trong </a:t>
            </a:r>
            <a:r>
              <a:rPr lang="en-US" sz="2400">
                <a:latin typeface="Times New Roman" panose="02020603050405020304" pitchFamily="18" charset="0"/>
                <a:cs typeface="Times New Roman" panose="02020603050405020304" pitchFamily="18" charset="0"/>
              </a:rPr>
              <a:t>quá trình giảng dạy, việc lựa chọn phương pháp và kĩ thuật dạy học toán cần thực hiện phù hợp với tiến trình nhận thức của học sinh</a:t>
            </a:r>
            <a:r>
              <a:rPr lang="en-US" sz="2400" smtClean="0">
                <a:latin typeface="Times New Roman" panose="02020603050405020304" pitchFamily="18" charset="0"/>
                <a:cs typeface="Times New Roman" panose="02020603050405020304" pitchFamily="18" charset="0"/>
              </a:rPr>
              <a:t>.</a:t>
            </a:r>
          </a:p>
          <a:p>
            <a:pPr algn="just">
              <a:lnSpc>
                <a:spcPct val="120000"/>
              </a:lnSpc>
            </a:pPr>
            <a:r>
              <a:rPr lang="en-US" sz="2400">
                <a:latin typeface="Times New Roman" panose="02020603050405020304" pitchFamily="18" charset="0"/>
                <a:ea typeface="Calibri" panose="020F0502020204030204" pitchFamily="34" charset="0"/>
                <a:cs typeface="Times New Roman" panose="02020603050405020304" pitchFamily="18" charset="0"/>
              </a:rPr>
              <a:t> </a:t>
            </a:r>
            <a:r>
              <a:rPr lang="en-US" sz="2400" smtClean="0">
                <a:latin typeface="Times New Roman" panose="02020603050405020304" pitchFamily="18" charset="0"/>
                <a:ea typeface="Calibri" panose="020F0502020204030204" pitchFamily="34" charset="0"/>
                <a:cs typeface="Times New Roman" panose="02020603050405020304" pitchFamily="18" charset="0"/>
              </a:rPr>
              <a:t>     Thực </a:t>
            </a:r>
            <a:r>
              <a:rPr lang="en-US" sz="2400">
                <a:latin typeface="Times New Roman" panose="02020603050405020304" pitchFamily="18" charset="0"/>
                <a:ea typeface="Calibri" panose="020F0502020204030204" pitchFamily="34" charset="0"/>
                <a:cs typeface="Times New Roman" panose="02020603050405020304" pitchFamily="18" charset="0"/>
              </a:rPr>
              <a:t>tế giảng dạy tôi thấy học sinh gặp khó khăn trong việc giải các bài toán có lời văn.</a:t>
            </a:r>
          </a:p>
          <a:p>
            <a:pPr algn="just">
              <a:lnSpc>
                <a:spcPct val="12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     Học </a:t>
            </a:r>
            <a:r>
              <a:rPr lang="en-US" sz="2400">
                <a:latin typeface="Times New Roman" panose="02020603050405020304" pitchFamily="18" charset="0"/>
                <a:cs typeface="Times New Roman" panose="02020603050405020304" pitchFamily="18" charset="0"/>
              </a:rPr>
              <a:t>sinh thường thụ động khi giải các bài toán có lời văn, hay sa vào kiểu học vẹt nên mau quên kiến thức; không nghĩ ra được các cách giải khác nhau; khả năng vận dụng thực hành chưa </a:t>
            </a:r>
            <a:r>
              <a:rPr lang="en-US" sz="2400" smtClean="0">
                <a:latin typeface="Times New Roman" panose="02020603050405020304" pitchFamily="18" charset="0"/>
                <a:cs typeface="Times New Roman" panose="02020603050405020304" pitchFamily="18" charset="0"/>
              </a:rPr>
              <a:t>tốt. </a:t>
            </a:r>
            <a:r>
              <a:rPr lang="en-US" sz="2400">
                <a:latin typeface="Times New Roman" panose="02020603050405020304" pitchFamily="18" charset="0"/>
                <a:cs typeface="Times New Roman" panose="02020603050405020304" pitchFamily="18" charset="0"/>
              </a:rPr>
              <a:t>Việc dạy học chưa phát huy được tính tích cực, chủ động, sáng tạo của người học. </a:t>
            </a:r>
          </a:p>
          <a:p>
            <a:pPr indent="457200" algn="just">
              <a:lnSpc>
                <a:spcPct val="107000"/>
              </a:lnSpc>
              <a:spcAft>
                <a:spcPts val="800"/>
              </a:spcAft>
            </a:pPr>
            <a:endParaRPr lang="en-US" sz="2400">
              <a:latin typeface="Times New Roman" panose="02020603050405020304" pitchFamily="18" charset="0"/>
              <a:cs typeface="Times New Roman" panose="02020603050405020304" pitchFamily="18" charset="0"/>
            </a:endParaRPr>
          </a:p>
          <a:p>
            <a:pPr indent="457200" algn="just">
              <a:lnSpc>
                <a:spcPct val="107000"/>
              </a:lnSpc>
              <a:spcAft>
                <a:spcPts val="800"/>
              </a:spcAft>
            </a:pP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Left Arrow 3">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509287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2418" y="884238"/>
            <a:ext cx="9880209" cy="1681486"/>
          </a:xfrm>
          <a:prstGeom prst="rect">
            <a:avLst/>
          </a:prstGeom>
        </p:spPr>
        <p:txBody>
          <a:bodyPr wrap="squar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 Đối tượng áp dụng:</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Học sinh lớp 3B, trường Tiểu học Chiến Thắng, huyện An Lão, thành phố Hải Phòng.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49101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4185635" y="231820"/>
            <a:ext cx="2942822" cy="844354"/>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biện pháp</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3" name="Rounded Rectangle 2">
            <a:hlinkClick r:id="rId2" action="ppaction://hlinksldjump"/>
          </p:cNvPr>
          <p:cNvSpPr/>
          <p:nvPr/>
        </p:nvSpPr>
        <p:spPr bwMode="auto">
          <a:xfrm>
            <a:off x="363839" y="2247363"/>
            <a:ext cx="2086379" cy="991675"/>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Mục</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tiêu</a:t>
            </a:r>
          </a:p>
        </p:txBody>
      </p:sp>
      <p:sp>
        <p:nvSpPr>
          <p:cNvPr id="4" name="Rounded Rectangle 3"/>
          <p:cNvSpPr/>
          <p:nvPr/>
        </p:nvSpPr>
        <p:spPr bwMode="auto">
          <a:xfrm>
            <a:off x="3174639" y="2215166"/>
            <a:ext cx="2453429"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 và cơ sở thực tiễn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5" name="Rounded Rectangle 4"/>
          <p:cNvSpPr/>
          <p:nvPr/>
        </p:nvSpPr>
        <p:spPr bwMode="auto">
          <a:xfrm>
            <a:off x="7283001" y="2182970"/>
            <a:ext cx="4118003"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của từng biện pháp</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7" name="Rounded Rectangle 6">
            <a:hlinkClick r:id="rId3" action="ppaction://hlinksldjump"/>
          </p:cNvPr>
          <p:cNvSpPr/>
          <p:nvPr/>
        </p:nvSpPr>
        <p:spPr bwMode="auto">
          <a:xfrm>
            <a:off x="3258347" y="3840336"/>
            <a:ext cx="1883551" cy="569889"/>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Rounded Rectangle 7">
            <a:hlinkClick r:id="rId4" action="ppaction://hlinksldjump"/>
          </p:cNvPr>
          <p:cNvSpPr/>
          <p:nvPr/>
        </p:nvSpPr>
        <p:spPr bwMode="auto">
          <a:xfrm>
            <a:off x="3213271" y="5549217"/>
            <a:ext cx="1928627" cy="566663"/>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thực tiễn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1" name="Rounded Rectangle 10">
            <a:hlinkClick r:id="rId5" action="ppaction://hlinksldjump"/>
          </p:cNvPr>
          <p:cNvSpPr/>
          <p:nvPr/>
        </p:nvSpPr>
        <p:spPr bwMode="auto">
          <a:xfrm>
            <a:off x="5512155" y="4125280"/>
            <a:ext cx="1929422" cy="236567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Nâng</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cao chất lượng giải toán có lời văn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2" name="Rounded Rectangle 11">
            <a:hlinkClick r:id="rId6" action="ppaction://hlinksldjump"/>
          </p:cNvPr>
          <p:cNvSpPr/>
          <p:nvPr/>
        </p:nvSpPr>
        <p:spPr bwMode="auto">
          <a:xfrm>
            <a:off x="7756291" y="4117262"/>
            <a:ext cx="2057412" cy="237369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2400">
                <a:solidFill>
                  <a:srgbClr val="FF0000"/>
                </a:solidFill>
                <a:latin typeface="Times New Roman" panose="02020603050405020304" pitchFamily="18" charset="0"/>
                <a:cs typeface="Times New Roman" panose="02020603050405020304" pitchFamily="18" charset="0"/>
              </a:rPr>
              <a:t>Vận dụng một số kĩ thuật dạy học vào dạy giải toán có lời văn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13" name="Rounded Rectangle 12">
            <a:hlinkClick r:id="rId7" action="ppaction://hlinksldjump"/>
          </p:cNvPr>
          <p:cNvSpPr/>
          <p:nvPr/>
        </p:nvSpPr>
        <p:spPr bwMode="auto">
          <a:xfrm>
            <a:off x="10087364" y="4117262"/>
            <a:ext cx="1647690" cy="237369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r>
              <a:rPr lang="en-US" sz="2400">
                <a:solidFill>
                  <a:srgbClr val="FF0000"/>
                </a:solidFill>
                <a:latin typeface="Times New Roman" panose="02020603050405020304" pitchFamily="18" charset="0"/>
                <a:cs typeface="Times New Roman" panose="02020603050405020304" pitchFamily="18" charset="0"/>
              </a:rPr>
              <a:t>Nắm chắc phương pháp chung để giải toán có lời văn.</a:t>
            </a:r>
          </a:p>
        </p:txBody>
      </p:sp>
      <p:cxnSp>
        <p:nvCxnSpPr>
          <p:cNvPr id="15" name="Straight Connector 14"/>
          <p:cNvCxnSpPr/>
          <p:nvPr/>
        </p:nvCxnSpPr>
        <p:spPr bwMode="auto">
          <a:xfrm flipH="1">
            <a:off x="5872786" y="1076174"/>
            <a:ext cx="3220"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a:off x="1407028" y="1398145"/>
            <a:ext cx="77353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a:endCxn id="3" idx="0"/>
          </p:cNvCxnSpPr>
          <p:nvPr/>
        </p:nvCxnSpPr>
        <p:spPr bwMode="auto">
          <a:xfrm>
            <a:off x="1407028" y="1390918"/>
            <a:ext cx="1" cy="85644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a:off x="4675031" y="1398145"/>
            <a:ext cx="0" cy="81702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9142399" y="1390918"/>
            <a:ext cx="0" cy="7920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a:endCxn id="4" idx="1"/>
          </p:cNvCxnSpPr>
          <p:nvPr/>
        </p:nvCxnSpPr>
        <p:spPr bwMode="auto">
          <a:xfrm>
            <a:off x="2884865" y="2743200"/>
            <a:ext cx="28977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Connector 27"/>
          <p:cNvCxnSpPr/>
          <p:nvPr/>
        </p:nvCxnSpPr>
        <p:spPr bwMode="auto">
          <a:xfrm>
            <a:off x="2884865" y="2743200"/>
            <a:ext cx="0" cy="306843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p:cNvCxnSpPr>
            <a:endCxn id="7" idx="1"/>
          </p:cNvCxnSpPr>
          <p:nvPr/>
        </p:nvCxnSpPr>
        <p:spPr bwMode="auto">
          <a:xfrm>
            <a:off x="2884865" y="4117262"/>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Arrow Connector 30"/>
          <p:cNvCxnSpPr/>
          <p:nvPr/>
        </p:nvCxnSpPr>
        <p:spPr bwMode="auto">
          <a:xfrm>
            <a:off x="2881641" y="5793911"/>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Connector 31"/>
          <p:cNvCxnSpPr/>
          <p:nvPr/>
        </p:nvCxnSpPr>
        <p:spPr bwMode="auto">
          <a:xfrm flipH="1">
            <a:off x="8947582" y="3232580"/>
            <a:ext cx="1"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Connector 33"/>
          <p:cNvCxnSpPr/>
          <p:nvPr/>
        </p:nvCxnSpPr>
        <p:spPr bwMode="auto">
          <a:xfrm>
            <a:off x="6922392" y="3559010"/>
            <a:ext cx="414056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p:cNvCxnSpPr/>
          <p:nvPr/>
        </p:nvCxnSpPr>
        <p:spPr bwMode="auto">
          <a:xfrm>
            <a:off x="6922392" y="3559010"/>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Straight Arrow Connector 36"/>
          <p:cNvCxnSpPr/>
          <p:nvPr/>
        </p:nvCxnSpPr>
        <p:spPr bwMode="auto">
          <a:xfrm>
            <a:off x="8941140" y="3567028"/>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Arrow Connector 37"/>
          <p:cNvCxnSpPr/>
          <p:nvPr/>
        </p:nvCxnSpPr>
        <p:spPr bwMode="auto">
          <a:xfrm>
            <a:off x="11055708" y="3554381"/>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Left Arrow 24">
            <a:hlinkClick r:id="rId8" action="ppaction://hlinksldjump"/>
          </p:cNvPr>
          <p:cNvSpPr/>
          <p:nvPr/>
        </p:nvSpPr>
        <p:spPr bwMode="auto">
          <a:xfrm rot="10800000">
            <a:off x="225342" y="5987293"/>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603461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4806" y="524977"/>
            <a:ext cx="9702084" cy="3766159"/>
          </a:xfrm>
          <a:prstGeom prst="rect">
            <a:avLst/>
          </a:prstGeom>
        </p:spPr>
        <p:txBody>
          <a:bodyPr wrap="squar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1. Mục tiêu biện pháp</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lnSpc>
                <a:spcPct val="115000"/>
              </a:lnSpc>
              <a:spcAft>
                <a:spcPts val="800"/>
              </a:spcAft>
              <a:buFontTx/>
              <a:buChar char="-"/>
            </a:pPr>
            <a:r>
              <a:rPr lang="en-US" sz="2800" smtClean="0">
                <a:latin typeface="Times New Roman" panose="02020603050405020304" pitchFamily="18" charset="0"/>
                <a:ea typeface="Calibri" panose="020F0502020204030204" pitchFamily="34" charset="0"/>
                <a:cs typeface="Times New Roman" panose="02020603050405020304" pitchFamily="18" charset="0"/>
              </a:rPr>
              <a:t>Tìm </a:t>
            </a:r>
            <a:r>
              <a:rPr lang="en-US" sz="2800">
                <a:latin typeface="Times New Roman" panose="02020603050405020304" pitchFamily="18" charset="0"/>
                <a:ea typeface="Calibri" panose="020F0502020204030204" pitchFamily="34" charset="0"/>
                <a:cs typeface="Times New Roman" panose="02020603050405020304" pitchFamily="18" charset="0"/>
              </a:rPr>
              <a:t>hiểu thực trạng về hiệu quả việc giải toán có lời văn của học sinh lớp </a:t>
            </a:r>
            <a:r>
              <a:rPr lang="en-US" sz="2800" smtClean="0">
                <a:latin typeface="Times New Roman" panose="02020603050405020304" pitchFamily="18" charset="0"/>
                <a:ea typeface="Calibri" panose="020F0502020204030204" pitchFamily="34" charset="0"/>
                <a:cs typeface="Times New Roman" panose="02020603050405020304" pitchFamily="18" charset="0"/>
              </a:rPr>
              <a:t>3.</a:t>
            </a:r>
          </a:p>
          <a:p>
            <a:pPr marL="457200" indent="-457200" algn="just">
              <a:lnSpc>
                <a:spcPct val="115000"/>
              </a:lnSpc>
              <a:spcAft>
                <a:spcPts val="800"/>
              </a:spcAft>
              <a:buFontTx/>
              <a:buChar char="-"/>
            </a:pPr>
            <a:r>
              <a:rPr lang="en-US" sz="2800" smtClean="0">
                <a:latin typeface="Times New Roman" panose="02020603050405020304" pitchFamily="18" charset="0"/>
                <a:ea typeface="Calibri" panose="020F0502020204030204" pitchFamily="34" charset="0"/>
                <a:cs typeface="Times New Roman" panose="02020603050405020304" pitchFamily="18" charset="0"/>
              </a:rPr>
              <a:t> Nghiên </a:t>
            </a:r>
            <a:r>
              <a:rPr lang="en-US" sz="2800">
                <a:latin typeface="Times New Roman" panose="02020603050405020304" pitchFamily="18" charset="0"/>
                <a:ea typeface="Calibri" panose="020F0502020204030204" pitchFamily="34" charset="0"/>
                <a:cs typeface="Times New Roman" panose="02020603050405020304" pitchFamily="18" charset="0"/>
              </a:rPr>
              <a:t>cứu nội dung của mỗi dạng toán để lựa chọn các phương pháp, kĩ thuật dạy học phù hợp nhằm phát huy tính tích cực, chủ động, sáng tạo của người học. Qua đó giúp học sinh phát triển được năng lực và phẩm chất.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85740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027" y="557632"/>
            <a:ext cx="8845691" cy="548099"/>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 Cơ sở lí luận và cơ sở thực tiễn để xây dựng biện pháp</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836027" y="1105731"/>
            <a:ext cx="2757486" cy="548099"/>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2.1. Cơ sở lí luận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948743" y="1653830"/>
            <a:ext cx="10719515" cy="1643527"/>
          </a:xfrm>
          <a:prstGeom prst="rect">
            <a:avLst/>
          </a:prstGeom>
        </p:spPr>
        <p:txBody>
          <a:bodyPr wrap="square">
            <a:spAutoFit/>
          </a:bodyPr>
          <a:lstStyle/>
          <a:p>
            <a:pPr algn="just">
              <a:lnSpc>
                <a:spcPct val="120000"/>
              </a:lnSpc>
            </a:pPr>
            <a:r>
              <a:rPr lang="en-US" sz="2800" smtClean="0">
                <a:latin typeface="Times New Roman" panose="02020603050405020304" pitchFamily="18" charset="0"/>
                <a:ea typeface="Calibri" panose="020F0502020204030204" pitchFamily="34" charset="0"/>
              </a:rPr>
              <a:t>	Việc </a:t>
            </a:r>
            <a:r>
              <a:rPr lang="en-US" sz="2800">
                <a:latin typeface="Times New Roman" panose="02020603050405020304" pitchFamily="18" charset="0"/>
                <a:ea typeface="Calibri" panose="020F0502020204030204" pitchFamily="34" charset="0"/>
              </a:rPr>
              <a:t>giải toán giúp học sinh củng cố, vận dụng các kiến thức, rèn luyện kỹ năng tính </a:t>
            </a:r>
            <a:r>
              <a:rPr lang="en-US" sz="2800" smtClean="0">
                <a:latin typeface="Times New Roman" panose="02020603050405020304" pitchFamily="18" charset="0"/>
                <a:ea typeface="Calibri" panose="020F0502020204030204" pitchFamily="34" charset="0"/>
              </a:rPr>
              <a:t>toán. </a:t>
            </a:r>
            <a:r>
              <a:rPr lang="en-US" sz="2800">
                <a:latin typeface="Times New Roman" panose="02020603050405020304" pitchFamily="18" charset="0"/>
                <a:ea typeface="Calibri" panose="020F0502020204030204" pitchFamily="34" charset="0"/>
              </a:rPr>
              <a:t>Toán có lời văn thực chất là những bài toán thực tế. </a:t>
            </a:r>
            <a:endParaRPr lang="en-US" sz="2800"/>
          </a:p>
        </p:txBody>
      </p:sp>
      <p:sp>
        <p:nvSpPr>
          <p:cNvPr id="5" name="Rectangle 4"/>
          <p:cNvSpPr/>
          <p:nvPr/>
        </p:nvSpPr>
        <p:spPr>
          <a:xfrm>
            <a:off x="687180" y="3591689"/>
            <a:ext cx="10246983" cy="1977977"/>
          </a:xfrm>
          <a:prstGeom prst="rect">
            <a:avLst/>
          </a:prstGeom>
        </p:spPr>
        <p:txBody>
          <a:bodyPr wrap="square">
            <a:spAutoFit/>
          </a:bodyPr>
          <a:lstStyle/>
          <a:p>
            <a:pPr indent="457200" algn="just">
              <a:lnSpc>
                <a:spcPct val="130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Đề bài của bài toán có lời văn bao giờ cũng có hai phần: </a:t>
            </a:r>
          </a:p>
          <a:p>
            <a:pPr indent="457200" algn="just">
              <a:lnSpc>
                <a:spcPct val="130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 Phần đã cho hay còn gọi giả thiết của bài toán. </a:t>
            </a:r>
          </a:p>
          <a:p>
            <a:pPr indent="457200" algn="just">
              <a:lnSpc>
                <a:spcPct val="130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 Phần phải tìm hay còn gọi kết luận.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ight Arrow 5">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979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8582" y="415964"/>
            <a:ext cx="3062057" cy="548099"/>
          </a:xfrm>
          <a:prstGeom prst="rect">
            <a:avLst/>
          </a:prstGeom>
        </p:spPr>
        <p:txBody>
          <a:bodyPr wrap="none">
            <a:spAutoFit/>
          </a:bodyPr>
          <a:lstStyle/>
          <a:p>
            <a:pPr algn="just">
              <a:lnSpc>
                <a:spcPct val="115000"/>
              </a:lnSpc>
              <a:spcAft>
                <a:spcPts val="800"/>
              </a:spcAft>
            </a:pPr>
            <a:r>
              <a:rPr lang="en-US" sz="2800" b="1">
                <a:latin typeface="Times New Roman" panose="02020603050405020304" pitchFamily="18" charset="0"/>
                <a:ea typeface="Calibri" panose="020F0502020204030204" pitchFamily="34" charset="0"/>
                <a:cs typeface="Times New Roman" panose="02020603050405020304" pitchFamily="18" charset="0"/>
              </a:rPr>
              <a:t>2.2 Cơ sở thực tiễn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778582" y="1083852"/>
            <a:ext cx="10760888" cy="954107"/>
          </a:xfrm>
          <a:prstGeom prst="rect">
            <a:avLst/>
          </a:prstGeom>
        </p:spPr>
        <p:txBody>
          <a:bodyPr wrap="square">
            <a:spAutoFit/>
          </a:bodyPr>
          <a:lstStyle/>
          <a:p>
            <a:r>
              <a:rPr lang="fr-FR" sz="2800">
                <a:latin typeface="Times New Roman" panose="02020603050405020304" pitchFamily="18" charset="0"/>
                <a:ea typeface="Calibri" panose="020F0502020204030204" pitchFamily="34" charset="0"/>
              </a:rPr>
              <a:t> </a:t>
            </a:r>
            <a:r>
              <a:rPr lang="fr-FR" sz="2800" smtClean="0">
                <a:latin typeface="Times New Roman" panose="02020603050405020304" pitchFamily="18" charset="0"/>
                <a:ea typeface="Calibri" panose="020F0502020204030204" pitchFamily="34" charset="0"/>
              </a:rPr>
              <a:t>    Giải </a:t>
            </a:r>
            <a:r>
              <a:rPr lang="fr-FR" sz="2800">
                <a:latin typeface="Times New Roman" panose="02020603050405020304" pitchFamily="18" charset="0"/>
                <a:ea typeface="Calibri" panose="020F0502020204030204" pitchFamily="34" charset="0"/>
              </a:rPr>
              <a:t>toán có lời văn là th</a:t>
            </a:r>
            <a:r>
              <a:rPr lang="en-US" sz="2800">
                <a:latin typeface="Times New Roman" panose="02020603050405020304" pitchFamily="18" charset="0"/>
                <a:ea typeface="Calibri" panose="020F0502020204030204" pitchFamily="34" charset="0"/>
              </a:rPr>
              <a:t>iết lập được quan hệ giữa các đại lượng đã cho để tìm đại lượng chưa </a:t>
            </a:r>
            <a:r>
              <a:rPr lang="en-US" sz="2800" smtClean="0">
                <a:latin typeface="Times New Roman" panose="02020603050405020304" pitchFamily="18" charset="0"/>
                <a:ea typeface="Calibri" panose="020F0502020204030204" pitchFamily="34" charset="0"/>
              </a:rPr>
              <a:t>biết.</a:t>
            </a:r>
            <a:endParaRPr lang="en-US" sz="2800"/>
          </a:p>
        </p:txBody>
      </p:sp>
      <p:sp>
        <p:nvSpPr>
          <p:cNvPr id="4" name="Rectangle 3"/>
          <p:cNvSpPr/>
          <p:nvPr/>
        </p:nvSpPr>
        <p:spPr>
          <a:xfrm>
            <a:off x="778582" y="2294975"/>
            <a:ext cx="10760888" cy="2074414"/>
          </a:xfrm>
          <a:prstGeom prst="rect">
            <a:avLst/>
          </a:prstGeom>
        </p:spPr>
        <p:txBody>
          <a:bodyPr wrap="square">
            <a:spAutoFit/>
          </a:bodyPr>
          <a:lstStyle/>
          <a:p>
            <a:pPr indent="457200" algn="just">
              <a:lnSpc>
                <a:spcPct val="115000"/>
              </a:lnSpc>
              <a:spcAft>
                <a:spcPts val="800"/>
              </a:spcAft>
            </a:pPr>
            <a:r>
              <a:rPr lang="en-US" sz="2800">
                <a:latin typeface="Times New Roman" panose="02020603050405020304" pitchFamily="18" charset="0"/>
                <a:ea typeface="Calibri" panose="020F0502020204030204" pitchFamily="34" charset="0"/>
                <a:cs typeface="Times New Roman" panose="02020603050405020304" pitchFamily="18" charset="0"/>
              </a:rPr>
              <a:t>Một số giải pháp cũ đã tiến hành: </a:t>
            </a:r>
            <a:r>
              <a:rPr lang="en-US" sz="2800" smtClean="0">
                <a:latin typeface="Times New Roman" panose="02020603050405020304" pitchFamily="18" charset="0"/>
                <a:ea typeface="Calibri" panose="020F0502020204030204" pitchFamily="34" charset="0"/>
                <a:cs typeface="Times New Roman" panose="02020603050405020304" pitchFamily="18" charset="0"/>
              </a:rPr>
              <a:t>Giáo </a:t>
            </a:r>
            <a:r>
              <a:rPr lang="en-US" sz="2800">
                <a:latin typeface="Times New Roman" panose="02020603050405020304" pitchFamily="18" charset="0"/>
                <a:ea typeface="Calibri" panose="020F0502020204030204" pitchFamily="34" charset="0"/>
                <a:cs typeface="Times New Roman" panose="02020603050405020304" pitchFamily="18" charset="0"/>
              </a:rPr>
              <a:t>viên còn sử dụng các phương pháp, kỹ thuật dạy học truyền thống như đàm thoại, nêu vấn đề, hoạt động cặp đôi...; dạy học trong không gian lớp học; sử dụng các đồ dùng dạy học sẵn có...</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ight Arrow 4">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3418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4536986" y="956629"/>
            <a:ext cx="0" cy="5743977"/>
          </a:xfrm>
          <a:prstGeom prst="line">
            <a:avLst/>
          </a:prstGeom>
        </p:spPr>
        <p:style>
          <a:lnRef idx="3">
            <a:schemeClr val="dk1"/>
          </a:lnRef>
          <a:fillRef idx="0">
            <a:schemeClr val="dk1"/>
          </a:fillRef>
          <a:effectRef idx="2">
            <a:schemeClr val="dk1"/>
          </a:effectRef>
          <a:fontRef idx="minor">
            <a:schemeClr val="tx1"/>
          </a:fontRef>
        </p:style>
      </p:cxnSp>
      <p:sp>
        <p:nvSpPr>
          <p:cNvPr id="4" name="Rectangle 3"/>
          <p:cNvSpPr/>
          <p:nvPr/>
        </p:nvSpPr>
        <p:spPr>
          <a:xfrm>
            <a:off x="1460278" y="349827"/>
            <a:ext cx="1518364" cy="548099"/>
          </a:xfrm>
          <a:prstGeom prst="rect">
            <a:avLst/>
          </a:prstGeom>
        </p:spPr>
        <p:txBody>
          <a:bodyPr wrap="none">
            <a:spAutoFit/>
          </a:bodyPr>
          <a:lstStyle/>
          <a:p>
            <a:pPr algn="just">
              <a:lnSpc>
                <a:spcPct val="115000"/>
              </a:lnSpc>
              <a:spcAft>
                <a:spcPts val="800"/>
              </a:spcAft>
            </a:pPr>
            <a:r>
              <a:rPr lang="en-US" sz="2800" b="1" smtClean="0">
                <a:latin typeface="Times New Roman" panose="02020603050405020304" pitchFamily="18" charset="0"/>
                <a:ea typeface="Calibri" panose="020F0502020204030204" pitchFamily="34" charset="0"/>
                <a:cs typeface="Times New Roman" panose="02020603050405020304" pitchFamily="18" charset="0"/>
              </a:rPr>
              <a:t>Ưu điểm</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7310897" y="349828"/>
            <a:ext cx="1451038" cy="548099"/>
          </a:xfrm>
          <a:prstGeom prst="rect">
            <a:avLst/>
          </a:prstGeom>
        </p:spPr>
        <p:txBody>
          <a:bodyPr wrap="none">
            <a:spAutoFit/>
          </a:bodyPr>
          <a:lstStyle/>
          <a:p>
            <a:pPr algn="just">
              <a:lnSpc>
                <a:spcPct val="115000"/>
              </a:lnSpc>
              <a:spcAft>
                <a:spcPts val="800"/>
              </a:spcAft>
            </a:pPr>
            <a:r>
              <a:rPr lang="en-US" sz="2800" b="1" smtClean="0">
                <a:latin typeface="Times New Roman" panose="02020603050405020304" pitchFamily="18" charset="0"/>
                <a:ea typeface="Calibri" panose="020F0502020204030204" pitchFamily="34" charset="0"/>
                <a:cs typeface="Times New Roman" panose="02020603050405020304" pitchFamily="18" charset="0"/>
              </a:rPr>
              <a:t>Hạn chế</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p:cNvSpPr txBox="1"/>
          <p:nvPr/>
        </p:nvSpPr>
        <p:spPr>
          <a:xfrm>
            <a:off x="776356" y="1409241"/>
            <a:ext cx="3563825" cy="2246769"/>
          </a:xfrm>
          <a:prstGeom prst="rect">
            <a:avLst/>
          </a:prstGeom>
          <a:noFill/>
        </p:spPr>
        <p:txBody>
          <a:bodyPr wrap="square" rtlCol="0">
            <a:spAutoFit/>
          </a:bodyPr>
          <a:lstStyle/>
          <a:p>
            <a:r>
              <a:rPr lang="en-US" sz="2800" smtClean="0">
                <a:latin typeface="Times New Roman" panose="02020603050405020304" pitchFamily="18" charset="0"/>
                <a:cs typeface="Times New Roman" panose="02020603050405020304" pitchFamily="18" charset="0"/>
              </a:rPr>
              <a:t>Dễ </a:t>
            </a:r>
            <a:r>
              <a:rPr lang="en-US" sz="2800">
                <a:latin typeface="Times New Roman" panose="02020603050405020304" pitchFamily="18" charset="0"/>
                <a:cs typeface="Times New Roman" panose="02020603050405020304" pitchFamily="18" charset="0"/>
              </a:rPr>
              <a:t>tổ chức, mất ít thời gian; giáo viên quản lý học sinh dễ; các tài liệu tham khảo và sách hướng dẫn đa dạng</a:t>
            </a:r>
          </a:p>
        </p:txBody>
      </p:sp>
      <p:sp>
        <p:nvSpPr>
          <p:cNvPr id="7" name="TextBox 6"/>
          <p:cNvSpPr txBox="1"/>
          <p:nvPr/>
        </p:nvSpPr>
        <p:spPr>
          <a:xfrm>
            <a:off x="4733792" y="1293331"/>
            <a:ext cx="7217801" cy="4832092"/>
          </a:xfrm>
          <a:prstGeom prst="rect">
            <a:avLst/>
          </a:prstGeom>
          <a:noFill/>
        </p:spPr>
        <p:txBody>
          <a:bodyPr wrap="square" rtlCol="0">
            <a:spAutoFit/>
          </a:bodyPr>
          <a:lstStyle/>
          <a:p>
            <a:pPr algn="just"/>
            <a:r>
              <a:rPr lang="vi-VN" sz="2800" b="1">
                <a:latin typeface="+mj-lt"/>
              </a:rPr>
              <a:t>- </a:t>
            </a:r>
            <a:r>
              <a:rPr lang="vi-VN" sz="2800">
                <a:latin typeface="+mj-lt"/>
              </a:rPr>
              <a:t>Không củng cố, khắc sâu được </a:t>
            </a:r>
            <a:r>
              <a:rPr lang="en-US" sz="2800">
                <a:latin typeface="Times New Roman" panose="02020603050405020304" pitchFamily="18" charset="0"/>
                <a:cs typeface="Times New Roman" panose="02020603050405020304" pitchFamily="18" charset="0"/>
              </a:rPr>
              <a:t>kiến thức </a:t>
            </a:r>
            <a:r>
              <a:rPr lang="vi-VN" sz="2800">
                <a:latin typeface="Times New Roman" panose="02020603050405020304" pitchFamily="18" charset="0"/>
                <a:cs typeface="Times New Roman" panose="02020603050405020304" pitchFamily="18" charset="0"/>
              </a:rPr>
              <a:t>cho học </a:t>
            </a:r>
            <a:r>
              <a:rPr lang="en-US" sz="2800">
                <a:latin typeface="Times New Roman" panose="02020603050405020304" pitchFamily="18" charset="0"/>
                <a:cs typeface="Times New Roman" panose="02020603050405020304" pitchFamily="18" charset="0"/>
              </a:rPr>
              <a:t>sinh, </a:t>
            </a:r>
            <a:r>
              <a:rPr lang="pt-PT" sz="2800">
                <a:latin typeface="Times New Roman" panose="02020603050405020304" pitchFamily="18" charset="0"/>
                <a:cs typeface="Times New Roman" panose="02020603050405020304" pitchFamily="18" charset="0"/>
              </a:rPr>
              <a:t>chưa khai thác hết các cách giải của một bài toán, chưa phát huy hết năng lực của học sinh.</a:t>
            </a:r>
            <a:r>
              <a:rPr lang="vi-VN" sz="2800">
                <a:latin typeface="Times New Roman" panose="02020603050405020304" pitchFamily="18" charset="0"/>
                <a:cs typeface="Times New Roman" panose="02020603050405020304" pitchFamily="18" charset="0"/>
              </a:rPr>
              <a:t>    </a:t>
            </a:r>
            <a:endParaRPr lang="en-US" sz="2800">
              <a:latin typeface="Times New Roman" panose="02020603050405020304" pitchFamily="18" charset="0"/>
              <a:cs typeface="Times New Roman" panose="02020603050405020304" pitchFamily="18" charset="0"/>
            </a:endParaRPr>
          </a:p>
          <a:p>
            <a:pPr algn="just"/>
            <a:r>
              <a:rPr lang="vi-VN" sz="2800">
                <a:latin typeface="+mj-lt"/>
              </a:rPr>
              <a:t>- Nhiều học sinh </a:t>
            </a:r>
            <a:r>
              <a:rPr lang="en-US" sz="2800">
                <a:latin typeface="Times New Roman" panose="02020603050405020304" pitchFamily="18" charset="0"/>
                <a:cs typeface="Times New Roman" panose="02020603050405020304" pitchFamily="18" charset="0"/>
              </a:rPr>
              <a:t>viết đúng phép tính để giải bài toán song lại không biết viết câu lời giải cho phù hợp.</a:t>
            </a:r>
          </a:p>
          <a:p>
            <a:pPr algn="just"/>
            <a:r>
              <a:rPr lang="vi-VN" sz="2800" smtClean="0">
                <a:latin typeface="+mj-lt"/>
              </a:rPr>
              <a:t>- </a:t>
            </a:r>
            <a:r>
              <a:rPr lang="vi-VN" sz="2800">
                <a:latin typeface="+mj-lt"/>
              </a:rPr>
              <a:t>Không gây được hứng thú học tập cho học sinh khi học các tiết học về</a:t>
            </a:r>
            <a:r>
              <a:rPr lang="en-US" sz="2800">
                <a:latin typeface="+mj-lt"/>
              </a:rPr>
              <a:t> </a:t>
            </a:r>
            <a:r>
              <a:rPr lang="en-US" sz="2800">
                <a:latin typeface="Times New Roman" panose="02020603050405020304" pitchFamily="18" charset="0"/>
                <a:cs typeface="Times New Roman" panose="02020603050405020304" pitchFamily="18" charset="0"/>
              </a:rPr>
              <a:t>giải toán nên h</a:t>
            </a:r>
            <a:r>
              <a:rPr lang="vi-VN" sz="2800">
                <a:latin typeface="+mj-lt"/>
              </a:rPr>
              <a:t>iệu quả tiết học chưa cao</a:t>
            </a:r>
            <a:r>
              <a:rPr lang="en-US" sz="2800">
                <a:latin typeface="+mj-lt"/>
              </a:rPr>
              <a:t>, </a:t>
            </a:r>
            <a:r>
              <a:rPr lang="vi-VN" sz="2800">
                <a:latin typeface="+mj-lt"/>
              </a:rPr>
              <a:t>không khí học tập chưa thật sôi nổi</a:t>
            </a:r>
            <a:r>
              <a:rPr lang="en-US" sz="2800">
                <a:latin typeface="+mj-lt"/>
              </a:rPr>
              <a:t>.</a:t>
            </a:r>
          </a:p>
        </p:txBody>
      </p:sp>
    </p:spTree>
    <p:extLst>
      <p:ext uri="{BB962C8B-B14F-4D97-AF65-F5344CB8AC3E}">
        <p14:creationId xmlns:p14="http://schemas.microsoft.com/office/powerpoint/2010/main" val="198677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6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cea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970</TotalTime>
  <Words>2087</Words>
  <Application>Microsoft Office PowerPoint</Application>
  <PresentationFormat>Widescreen</PresentationFormat>
  <Paragraphs>203</Paragraphs>
  <Slides>27</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27</vt:i4>
      </vt:variant>
    </vt:vector>
  </HeadingPairs>
  <TitlesOfParts>
    <vt:vector size="39" baseType="lpstr">
      <vt:lpstr>.VnTime</vt:lpstr>
      <vt:lpstr>Arial</vt:lpstr>
      <vt:lpstr>Calibri</vt:lpstr>
      <vt:lpstr>Calibri Light</vt:lpstr>
      <vt:lpstr>Times New Roman</vt:lpstr>
      <vt:lpstr>Verdana</vt:lpstr>
      <vt:lpstr>Wingdings</vt:lpstr>
      <vt:lpstr>Default Design</vt:lpstr>
      <vt:lpstr>3_Default Design</vt:lpstr>
      <vt:lpstr>6_Default Design</vt:lpstr>
      <vt:lpstr>Globe</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98</cp:revision>
  <dcterms:created xsi:type="dcterms:W3CDTF">2021-12-13T03:24:31Z</dcterms:created>
  <dcterms:modified xsi:type="dcterms:W3CDTF">2022-03-23T01:57:51Z</dcterms:modified>
</cp:coreProperties>
</file>