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/>
          <p:nvPr/>
        </p:nvSpPr>
        <p:spPr>
          <a:xfrm>
            <a:off x="689113" y="76200"/>
            <a:ext cx="9750287" cy="2105660"/>
          </a:xfrm>
          <a:prstGeom prst="rect">
            <a:avLst/>
          </a:prstGeom>
        </p:spPr>
        <p:txBody>
          <a:bodyPr/>
          <a:lstStyle/>
          <a:p>
            <a:pPr algn="ctr" eaLnBrk="1" hangingPunct="1">
              <a:buNone/>
            </a:pPr>
            <a:r>
              <a:rPr sz="4000" b="1" i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4000" b="1" i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iếng</a:t>
            </a:r>
            <a:r>
              <a:rPr lang="en-US" sz="40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việt</a:t>
            </a:r>
          </a:p>
          <a:p>
            <a:pPr algn="ctr" eaLnBrk="1" hangingPunct="1">
              <a:buNone/>
            </a:pPr>
            <a:r>
              <a:rPr lang="en-US" sz="4000" b="1" i="1" dirty="0" err="1">
                <a:solidFill>
                  <a:schemeClr val="tx2"/>
                </a:solidFill>
                <a:latin typeface="Arial" panose="020B0604020202020204" pitchFamily="34" charset="0"/>
              </a:rPr>
              <a:t>Ôn</a:t>
            </a:r>
            <a:r>
              <a:rPr lang="en-US" sz="4000" b="1" i="1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tx2"/>
                </a:solidFill>
                <a:latin typeface="Arial" panose="020B0604020202020204" pitchFamily="34" charset="0"/>
              </a:rPr>
              <a:t>tập</a:t>
            </a:r>
            <a:r>
              <a:rPr lang="en-US" sz="4000" b="1" i="1" dirty="0">
                <a:solidFill>
                  <a:schemeClr val="tx2"/>
                </a:solidFill>
                <a:latin typeface="Arial" panose="020B0604020202020204" pitchFamily="34" charset="0"/>
              </a:rPr>
              <a:t> (</a:t>
            </a:r>
            <a:r>
              <a:rPr lang="en-US" sz="4000" b="1" i="1" dirty="0" err="1">
                <a:solidFill>
                  <a:schemeClr val="tx2"/>
                </a:solidFill>
                <a:latin typeface="Arial" panose="020B0604020202020204" pitchFamily="34" charset="0"/>
              </a:rPr>
              <a:t>tiết</a:t>
            </a:r>
            <a:r>
              <a:rPr lang="en-US" sz="4000" b="1" i="1" dirty="0">
                <a:solidFill>
                  <a:schemeClr val="tx2"/>
                </a:solidFill>
                <a:latin typeface="Arial" panose="020B0604020202020204" pitchFamily="34" charset="0"/>
              </a:rPr>
              <a:t> 1)</a:t>
            </a:r>
          </a:p>
          <a:p>
            <a:pPr algn="ctr" eaLnBrk="1" hangingPunct="1">
              <a:buNone/>
            </a:pPr>
            <a:r>
              <a:rPr lang="en-US" sz="4000" b="1" i="1" dirty="0" err="1">
                <a:solidFill>
                  <a:schemeClr val="tx2"/>
                </a:solidFill>
                <a:latin typeface="Arial" panose="020B0604020202020204" pitchFamily="34" charset="0"/>
              </a:rPr>
              <a:t>Vở</a:t>
            </a:r>
            <a:r>
              <a:rPr lang="en-US" sz="4000" b="1" i="1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tx2"/>
                </a:solidFill>
                <a:latin typeface="Arial" panose="020B0604020202020204" pitchFamily="34" charset="0"/>
              </a:rPr>
              <a:t>Tiếng</a:t>
            </a:r>
            <a:r>
              <a:rPr lang="en-US" sz="4000" b="1" i="1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tx2"/>
                </a:solidFill>
                <a:latin typeface="Arial" panose="020B0604020202020204" pitchFamily="34" charset="0"/>
              </a:rPr>
              <a:t>Việt</a:t>
            </a:r>
            <a:r>
              <a:rPr lang="en-US" sz="4000" b="1" i="1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tx2"/>
                </a:solidFill>
                <a:latin typeface="Arial" panose="020B0604020202020204" pitchFamily="34" charset="0"/>
              </a:rPr>
              <a:t>trang</a:t>
            </a:r>
            <a:r>
              <a:rPr lang="en-US" sz="4000" b="1" i="1">
                <a:solidFill>
                  <a:schemeClr val="tx2"/>
                </a:solidFill>
                <a:latin typeface="Arial" panose="020B0604020202020204" pitchFamily="34" charset="0"/>
              </a:rPr>
              <a:t> 38,39  </a:t>
            </a:r>
            <a:endParaRPr lang="vi-VN" sz="4000" b="1" i="1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algn="ctr" eaLnBrk="1" hangingPunct="1">
              <a:buNone/>
            </a:pPr>
            <a:br>
              <a:rPr sz="4000" b="1" i="1" dirty="0">
                <a:solidFill>
                  <a:schemeClr val="tx2"/>
                </a:solidFill>
                <a:latin typeface="Arial" panose="020B0604020202020204" pitchFamily="34" charset="0"/>
              </a:rPr>
            </a:br>
            <a:endParaRPr sz="4000" b="1" i="1" dirty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495300" y="2256790"/>
            <a:ext cx="11518900" cy="3415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1: Viết tên các bài tập đọc thuộc chủ điểm </a:t>
            </a: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Bảo vệ Tổ quốc :</a:t>
            </a:r>
          </a:p>
          <a:p>
            <a:pPr>
              <a:lnSpc>
                <a:spcPct val="150000"/>
              </a:lnSpc>
            </a:pP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................................................................................................</a:t>
            </a:r>
          </a:p>
          <a:p>
            <a:pPr>
              <a:lnSpc>
                <a:spcPct val="150000"/>
              </a:lnSpc>
            </a:pP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................................................................................................</a:t>
            </a:r>
          </a:p>
          <a:p>
            <a:pPr>
              <a:lnSpc>
                <a:spcPct val="150000"/>
              </a:lnSpc>
            </a:pP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................................................................................................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495935" y="3068320"/>
            <a:ext cx="11149330" cy="25285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Bà Trưng, Bộ đội về làng, Báo cáo kết       quả tháng thi đua, Ở lại với chiến khu, Chú ở bên Bác Hồ, Trên đường mòn Hồ Chí Minh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/>
          <p:nvPr/>
        </p:nvSpPr>
        <p:spPr>
          <a:xfrm>
            <a:off x="355600" y="-65405"/>
            <a:ext cx="11569700" cy="95410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800" dirty="0" err="1"/>
              <a:t>Vở</a:t>
            </a:r>
            <a:r>
              <a:rPr lang="en-US" sz="2800" dirty="0"/>
              <a:t> </a:t>
            </a:r>
            <a:r>
              <a:rPr lang="en-US" sz="2800" dirty="0" err="1"/>
              <a:t>Tiếng</a:t>
            </a:r>
            <a:r>
              <a:rPr lang="en-US" sz="2800" dirty="0"/>
              <a:t> </a:t>
            </a:r>
            <a:r>
              <a:rPr lang="en-US" sz="2800" dirty="0" err="1"/>
              <a:t>Việt</a:t>
            </a:r>
            <a:r>
              <a:rPr lang="en-US" sz="2800" dirty="0"/>
              <a:t>/ 39 </a:t>
            </a:r>
            <a:r>
              <a:rPr lang="en-US" sz="2800" dirty="0" err="1"/>
              <a:t>Bài</a:t>
            </a:r>
            <a:r>
              <a:rPr lang="en-US" sz="2800" dirty="0"/>
              <a:t> 1  </a:t>
            </a:r>
          </a:p>
          <a:p>
            <a:r>
              <a:rPr lang="en-US" sz="2800" dirty="0"/>
              <a:t>2: </a:t>
            </a:r>
            <a:r>
              <a:rPr lang="en-US" sz="2800" dirty="0" err="1"/>
              <a:t>Viết</a:t>
            </a:r>
            <a:r>
              <a:rPr lang="en-US" sz="2800" dirty="0"/>
              <a:t> </a:t>
            </a:r>
            <a:r>
              <a:rPr lang="en-US" sz="2800" dirty="0" err="1"/>
              <a:t>nội</a:t>
            </a:r>
            <a:r>
              <a:rPr lang="en-US" sz="2800" dirty="0"/>
              <a:t> dung </a:t>
            </a:r>
            <a:r>
              <a:rPr lang="en-US" sz="2800" dirty="0" err="1"/>
              <a:t>các</a:t>
            </a:r>
            <a:r>
              <a:rPr lang="en-US" sz="2800" dirty="0"/>
              <a:t> </a:t>
            </a:r>
            <a:r>
              <a:rPr lang="en-US" sz="2800" dirty="0" err="1"/>
              <a:t>tranh</a:t>
            </a:r>
            <a:r>
              <a:rPr lang="en-US" sz="2800" dirty="0"/>
              <a:t> </a:t>
            </a:r>
            <a:r>
              <a:rPr lang="en-US" sz="2800" dirty="0" err="1"/>
              <a:t>dưới</a:t>
            </a:r>
            <a:r>
              <a:rPr lang="en-US" sz="2800" dirty="0"/>
              <a:t> </a:t>
            </a:r>
            <a:r>
              <a:rPr lang="en-US" sz="2800" dirty="0" err="1"/>
              <a:t>đây</a:t>
            </a:r>
            <a:r>
              <a:rPr lang="en-US" sz="2800" dirty="0"/>
              <a:t> </a:t>
            </a:r>
            <a:r>
              <a:rPr lang="en-US" sz="2800" dirty="0" err="1"/>
              <a:t>và</a:t>
            </a:r>
            <a:r>
              <a:rPr lang="en-US" sz="2800" dirty="0"/>
              <a:t> </a:t>
            </a:r>
            <a:r>
              <a:rPr lang="en-US" sz="2800" dirty="0" err="1"/>
              <a:t>kể</a:t>
            </a:r>
            <a:r>
              <a:rPr lang="en-US" sz="2800" dirty="0"/>
              <a:t> </a:t>
            </a:r>
            <a:r>
              <a:rPr lang="en-US" sz="2800" dirty="0" err="1"/>
              <a:t>lại</a:t>
            </a:r>
            <a:r>
              <a:rPr lang="en-US" sz="2800" dirty="0"/>
              <a:t> </a:t>
            </a:r>
            <a:r>
              <a:rPr lang="en-US" sz="2800" dirty="0" err="1"/>
              <a:t>câu</a:t>
            </a:r>
            <a:r>
              <a:rPr lang="en-US" sz="2800" dirty="0"/>
              <a:t> </a:t>
            </a:r>
            <a:r>
              <a:rPr lang="en-US" sz="2800" dirty="0" err="1"/>
              <a:t>chuyện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tên</a:t>
            </a:r>
            <a:r>
              <a:rPr lang="en-US" sz="2800" dirty="0"/>
              <a:t> </a:t>
            </a:r>
            <a:r>
              <a:rPr lang="en-US" sz="2800" dirty="0" err="1"/>
              <a:t>Quả</a:t>
            </a:r>
            <a:r>
              <a:rPr lang="en-US" sz="2800" dirty="0"/>
              <a:t> </a:t>
            </a:r>
            <a:r>
              <a:rPr lang="en-US" sz="2800" dirty="0" err="1"/>
              <a:t>táo</a:t>
            </a:r>
            <a:r>
              <a:rPr lang="en-US" sz="2800" dirty="0"/>
              <a:t>. </a:t>
            </a:r>
          </a:p>
        </p:txBody>
      </p:sp>
      <p:sp>
        <p:nvSpPr>
          <p:cNvPr id="5" name="Text Box 4"/>
          <p:cNvSpPr txBox="1"/>
          <p:nvPr/>
        </p:nvSpPr>
        <p:spPr>
          <a:xfrm>
            <a:off x="266700" y="875334"/>
            <a:ext cx="12330430" cy="69856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      </a:t>
            </a:r>
            <a:r>
              <a:rPr lang="en-US" sz="3200" dirty="0" err="1">
                <a:solidFill>
                  <a:srgbClr val="FF0000"/>
                </a:solidFill>
              </a:rPr>
              <a:t>Thỏ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muốn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hái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quả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táo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trên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cây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nhưng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cây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cao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quá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nên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không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hái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tới</a:t>
            </a:r>
            <a:r>
              <a:rPr lang="en-US" sz="3200" dirty="0">
                <a:solidFill>
                  <a:srgbClr val="FF0000"/>
                </a:solidFill>
              </a:rPr>
              <a:t>. </a:t>
            </a:r>
            <a:r>
              <a:rPr lang="en-US" sz="3200" dirty="0" err="1">
                <a:solidFill>
                  <a:srgbClr val="FF0000"/>
                </a:solidFill>
              </a:rPr>
              <a:t>Thỏ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bèn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nhờ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anh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quạ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hái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giúp</a:t>
            </a:r>
            <a:r>
              <a:rPr lang="en-US" sz="3200" dirty="0">
                <a:solidFill>
                  <a:srgbClr val="FF0000"/>
                </a:solidFill>
              </a:rPr>
              <a:t>.</a:t>
            </a:r>
          </a:p>
          <a:p>
            <a:r>
              <a:rPr lang="en-US" sz="3200" dirty="0" err="1">
                <a:solidFill>
                  <a:srgbClr val="FF0000"/>
                </a:solidFill>
              </a:rPr>
              <a:t>Quạ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làm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rơi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quả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táo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xuống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lưng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chị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Nhím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xù</a:t>
            </a:r>
            <a:r>
              <a:rPr lang="en-US" sz="3200" dirty="0">
                <a:solidFill>
                  <a:srgbClr val="FF0000"/>
                </a:solidFill>
              </a:rPr>
              <a:t>. </a:t>
            </a:r>
            <a:r>
              <a:rPr lang="en-US" sz="3200" dirty="0" err="1">
                <a:solidFill>
                  <a:srgbClr val="FF0000"/>
                </a:solidFill>
              </a:rPr>
              <a:t>Chị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Nhím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xù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liền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mang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quả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táo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trên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lưng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chạy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vào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rừng</a:t>
            </a:r>
            <a:r>
              <a:rPr lang="en-US" sz="3200" dirty="0">
                <a:solidFill>
                  <a:srgbClr val="FF0000"/>
                </a:solidFill>
              </a:rPr>
              <a:t>. </a:t>
            </a:r>
            <a:r>
              <a:rPr lang="en-US" sz="3200" dirty="0" err="1">
                <a:solidFill>
                  <a:srgbClr val="FF0000"/>
                </a:solidFill>
              </a:rPr>
              <a:t>thỏ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đuổi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theo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vừa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kêu</a:t>
            </a:r>
            <a:r>
              <a:rPr lang="en-US" sz="3200" dirty="0">
                <a:solidFill>
                  <a:srgbClr val="FF0000"/>
                </a:solidFill>
              </a:rPr>
              <a:t> : “</a:t>
            </a:r>
            <a:r>
              <a:rPr lang="en-US" sz="3200" dirty="0" err="1">
                <a:solidFill>
                  <a:srgbClr val="FF0000"/>
                </a:solidFill>
              </a:rPr>
              <a:t>Chị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Nhím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trả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lại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quả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táo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cho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tôi</a:t>
            </a:r>
            <a:r>
              <a:rPr lang="en-US" sz="3200" dirty="0">
                <a:solidFill>
                  <a:srgbClr val="FF0000"/>
                </a:solidFill>
              </a:rPr>
              <a:t>”.</a:t>
            </a:r>
          </a:p>
          <a:p>
            <a:r>
              <a:rPr lang="en-US" sz="3200" dirty="0" err="1">
                <a:solidFill>
                  <a:srgbClr val="FF0000"/>
                </a:solidFill>
              </a:rPr>
              <a:t>Thỏ</a:t>
            </a:r>
            <a:r>
              <a:rPr lang="en-US" sz="3200" dirty="0">
                <a:solidFill>
                  <a:srgbClr val="FF0000"/>
                </a:solidFill>
              </a:rPr>
              <a:t>, </a:t>
            </a:r>
            <a:r>
              <a:rPr lang="en-US" sz="3200" dirty="0" err="1">
                <a:solidFill>
                  <a:srgbClr val="FF0000"/>
                </a:solidFill>
              </a:rPr>
              <a:t>Nhím</a:t>
            </a:r>
            <a:r>
              <a:rPr lang="en-US" sz="3200" dirty="0">
                <a:solidFill>
                  <a:srgbClr val="FF0000"/>
                </a:solidFill>
              </a:rPr>
              <a:t>, </a:t>
            </a:r>
            <a:r>
              <a:rPr lang="en-US" sz="3200" dirty="0" err="1">
                <a:solidFill>
                  <a:srgbClr val="FF0000"/>
                </a:solidFill>
              </a:rPr>
              <a:t>Quạ</a:t>
            </a:r>
            <a:r>
              <a:rPr lang="en-US" sz="3200" dirty="0">
                <a:solidFill>
                  <a:srgbClr val="FF0000"/>
                </a:solidFill>
              </a:rPr>
              <a:t>, ai </a:t>
            </a:r>
            <a:r>
              <a:rPr lang="en-US" sz="3200" dirty="0" err="1">
                <a:solidFill>
                  <a:srgbClr val="FF0000"/>
                </a:solidFill>
              </a:rPr>
              <a:t>cũng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muốn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quả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táo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thuộc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về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mình</a:t>
            </a:r>
            <a:r>
              <a:rPr lang="en-US" sz="3200" dirty="0">
                <a:solidFill>
                  <a:srgbClr val="FF0000"/>
                </a:solidFill>
              </a:rPr>
              <a:t>. </a:t>
            </a:r>
            <a:r>
              <a:rPr lang="en-US" sz="3200" dirty="0" err="1">
                <a:solidFill>
                  <a:srgbClr val="FF0000"/>
                </a:solidFill>
              </a:rPr>
              <a:t>Tính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cãi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nhau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làm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ồn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cả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một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góc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rừng</a:t>
            </a:r>
            <a:r>
              <a:rPr lang="en-US" sz="3200" dirty="0">
                <a:solidFill>
                  <a:srgbClr val="FF0000"/>
                </a:solidFill>
              </a:rPr>
              <a:t>.</a:t>
            </a:r>
          </a:p>
          <a:p>
            <a:r>
              <a:rPr lang="en-US" sz="3200" dirty="0">
                <a:solidFill>
                  <a:srgbClr val="FF0000"/>
                </a:solidFill>
              </a:rPr>
              <a:t>   </a:t>
            </a:r>
            <a:r>
              <a:rPr lang="en-US" sz="3200" dirty="0" err="1">
                <a:solidFill>
                  <a:srgbClr val="FF0000"/>
                </a:solidFill>
              </a:rPr>
              <a:t>Bác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Gấu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từ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đằng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xa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đi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lại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hỏi</a:t>
            </a:r>
            <a:r>
              <a:rPr lang="en-US" sz="3200" dirty="0">
                <a:solidFill>
                  <a:srgbClr val="FF0000"/>
                </a:solidFill>
              </a:rPr>
              <a:t> : “</a:t>
            </a:r>
            <a:r>
              <a:rPr lang="en-US" sz="3200" dirty="0" err="1">
                <a:solidFill>
                  <a:srgbClr val="FF0000"/>
                </a:solidFill>
              </a:rPr>
              <a:t>Có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chuyện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gì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thế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các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cháu</a:t>
            </a:r>
            <a:r>
              <a:rPr lang="en-US" sz="3200" dirty="0">
                <a:solidFill>
                  <a:srgbClr val="FF0000"/>
                </a:solidFill>
              </a:rPr>
              <a:t>” ? </a:t>
            </a:r>
            <a:r>
              <a:rPr lang="en-US" sz="3200" dirty="0" err="1">
                <a:solidFill>
                  <a:srgbClr val="FF0000"/>
                </a:solidFill>
              </a:rPr>
              <a:t>Cả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ba</a:t>
            </a:r>
            <a:r>
              <a:rPr lang="en-US" sz="3200" dirty="0">
                <a:solidFill>
                  <a:srgbClr val="FF0000"/>
                </a:solidFill>
              </a:rPr>
              <a:t> con </a:t>
            </a:r>
            <a:r>
              <a:rPr lang="en-US" sz="3200" dirty="0" err="1">
                <a:solidFill>
                  <a:srgbClr val="FF0000"/>
                </a:solidFill>
              </a:rPr>
              <a:t>vậy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đều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kề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lại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đầu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đuôi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cho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bác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Gấu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nghe</a:t>
            </a:r>
            <a:r>
              <a:rPr lang="en-US" sz="3200" dirty="0">
                <a:solidFill>
                  <a:srgbClr val="FF0000"/>
                </a:solidFill>
              </a:rPr>
              <a:t>.</a:t>
            </a:r>
          </a:p>
          <a:p>
            <a:r>
              <a:rPr lang="en-US" sz="3200" dirty="0">
                <a:solidFill>
                  <a:srgbClr val="FF0000"/>
                </a:solidFill>
              </a:rPr>
              <a:t>   Nghe </a:t>
            </a:r>
            <a:r>
              <a:rPr lang="en-US" sz="3200" dirty="0" err="1">
                <a:solidFill>
                  <a:srgbClr val="FF0000"/>
                </a:solidFill>
              </a:rPr>
              <a:t>xong</a:t>
            </a:r>
            <a:r>
              <a:rPr lang="en-US" sz="3200" dirty="0">
                <a:solidFill>
                  <a:srgbClr val="FF0000"/>
                </a:solidFill>
              </a:rPr>
              <a:t>, </a:t>
            </a:r>
            <a:r>
              <a:rPr lang="en-US" sz="3200" dirty="0" err="1">
                <a:solidFill>
                  <a:srgbClr val="FF0000"/>
                </a:solidFill>
              </a:rPr>
              <a:t>bác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Gấu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ôn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tồn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phân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xử</a:t>
            </a:r>
            <a:r>
              <a:rPr lang="en-US" sz="3200" dirty="0">
                <a:solidFill>
                  <a:srgbClr val="FF0000"/>
                </a:solidFill>
              </a:rPr>
              <a:t> : “Ai </a:t>
            </a:r>
            <a:r>
              <a:rPr lang="en-US" sz="3200" dirty="0" err="1">
                <a:solidFill>
                  <a:srgbClr val="FF0000"/>
                </a:solidFill>
              </a:rPr>
              <a:t>cũng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có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công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cả</a:t>
            </a:r>
            <a:r>
              <a:rPr lang="en-US" sz="3200" dirty="0">
                <a:solidFill>
                  <a:srgbClr val="FF0000"/>
                </a:solidFill>
              </a:rPr>
              <a:t>, </a:t>
            </a:r>
            <a:r>
              <a:rPr lang="en-US" sz="3200" dirty="0" err="1">
                <a:solidFill>
                  <a:srgbClr val="FF0000"/>
                </a:solidFill>
              </a:rPr>
              <a:t>các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cháu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lên</a:t>
            </a:r>
            <a:r>
              <a:rPr lang="en-US" sz="3200" dirty="0">
                <a:solidFill>
                  <a:srgbClr val="FF0000"/>
                </a:solidFill>
              </a:rPr>
              <a:t> chia </a:t>
            </a:r>
            <a:r>
              <a:rPr lang="en-US" sz="3200" dirty="0" err="1">
                <a:solidFill>
                  <a:srgbClr val="FF0000"/>
                </a:solidFill>
              </a:rPr>
              <a:t>quả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táo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làm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ba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phần</a:t>
            </a:r>
            <a:r>
              <a:rPr lang="en-US" sz="3200" dirty="0">
                <a:solidFill>
                  <a:srgbClr val="FF0000"/>
                </a:solidFill>
              </a:rPr>
              <a:t>”.</a:t>
            </a:r>
          </a:p>
          <a:p>
            <a:r>
              <a:rPr lang="en-US" sz="3200" dirty="0">
                <a:solidFill>
                  <a:srgbClr val="FF0000"/>
                </a:solidFill>
              </a:rPr>
              <a:t>   </a:t>
            </a:r>
            <a:r>
              <a:rPr lang="en-US" sz="3200" dirty="0" err="1">
                <a:solidFill>
                  <a:srgbClr val="FF0000"/>
                </a:solidFill>
              </a:rPr>
              <a:t>Thỏ</a:t>
            </a:r>
            <a:r>
              <a:rPr lang="en-US" sz="3200" dirty="0">
                <a:solidFill>
                  <a:srgbClr val="FF0000"/>
                </a:solidFill>
              </a:rPr>
              <a:t>, </a:t>
            </a:r>
            <a:r>
              <a:rPr lang="en-US" sz="3200" dirty="0" err="1">
                <a:solidFill>
                  <a:srgbClr val="FF0000"/>
                </a:solidFill>
              </a:rPr>
              <a:t>Nhím</a:t>
            </a:r>
            <a:r>
              <a:rPr lang="en-US" sz="3200" dirty="0">
                <a:solidFill>
                  <a:srgbClr val="FF0000"/>
                </a:solidFill>
              </a:rPr>
              <a:t>, </a:t>
            </a:r>
            <a:r>
              <a:rPr lang="en-US" sz="3200" dirty="0" err="1">
                <a:solidFill>
                  <a:srgbClr val="FF0000"/>
                </a:solidFill>
              </a:rPr>
              <a:t>Quạ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rất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hài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lòng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về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cách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phân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xử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đó</a:t>
            </a:r>
            <a:r>
              <a:rPr lang="en-US" sz="3200" dirty="0">
                <a:solidFill>
                  <a:srgbClr val="FF0000"/>
                </a:solidFill>
              </a:rPr>
              <a:t>. </a:t>
            </a:r>
            <a:r>
              <a:rPr lang="en-US" sz="3200" dirty="0" err="1">
                <a:solidFill>
                  <a:srgbClr val="FF0000"/>
                </a:solidFill>
              </a:rPr>
              <a:t>Chúng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cắt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táo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ra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làm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bốn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phần</a:t>
            </a:r>
            <a:r>
              <a:rPr lang="en-US" sz="3200" dirty="0">
                <a:solidFill>
                  <a:srgbClr val="FF0000"/>
                </a:solidFill>
              </a:rPr>
              <a:t>, </a:t>
            </a:r>
            <a:r>
              <a:rPr lang="en-US" sz="3200" dirty="0" err="1">
                <a:solidFill>
                  <a:srgbClr val="FF0000"/>
                </a:solidFill>
              </a:rPr>
              <a:t>giành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một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phần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cho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bác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Gấu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để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cảm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ơn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bác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đã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giúp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chúng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cháu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hiểu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được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lẽ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công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en-US" sz="3200" dirty="0" err="1">
                <a:solidFill>
                  <a:srgbClr val="0070C0"/>
                </a:solidFill>
              </a:rPr>
              <a:t>bằng</a:t>
            </a:r>
            <a:r>
              <a:rPr lang="en-US" sz="3200" dirty="0">
                <a:solidFill>
                  <a:srgbClr val="0070C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0" y="-127635"/>
            <a:ext cx="12330430" cy="69856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     </a:t>
            </a:r>
            <a:r>
              <a:rPr lang="en-US" sz="3200" b="1" dirty="0" err="1">
                <a:solidFill>
                  <a:srgbClr val="FF0000"/>
                </a:solidFill>
              </a:rPr>
              <a:t>Thỏ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muốn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hái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quả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táo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trên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cây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nhưng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cây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cao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quá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nên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không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hái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tới</a:t>
            </a:r>
            <a:r>
              <a:rPr lang="en-US" sz="3200" b="1" dirty="0">
                <a:solidFill>
                  <a:srgbClr val="FF0000"/>
                </a:solidFill>
              </a:rPr>
              <a:t>. </a:t>
            </a:r>
            <a:r>
              <a:rPr lang="en-US" sz="3200" b="1" dirty="0" err="1">
                <a:solidFill>
                  <a:srgbClr val="FF0000"/>
                </a:solidFill>
              </a:rPr>
              <a:t>Thỏ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bèn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nhờ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anh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quạ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hái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giúp</a:t>
            </a:r>
            <a:r>
              <a:rPr lang="en-US" sz="3200" b="1" dirty="0">
                <a:solidFill>
                  <a:srgbClr val="FF0000"/>
                </a:solidFill>
              </a:rPr>
              <a:t>.</a:t>
            </a:r>
          </a:p>
          <a:p>
            <a:r>
              <a:rPr lang="en-US" sz="3200" b="1" dirty="0" err="1">
                <a:solidFill>
                  <a:srgbClr val="FF0000"/>
                </a:solidFill>
              </a:rPr>
              <a:t>Quạ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làm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rơi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quả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táo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xuống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lưng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chị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Nhím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xù</a:t>
            </a:r>
            <a:r>
              <a:rPr lang="en-US" sz="3200" b="1" dirty="0">
                <a:solidFill>
                  <a:srgbClr val="FF0000"/>
                </a:solidFill>
              </a:rPr>
              <a:t>. </a:t>
            </a:r>
            <a:r>
              <a:rPr lang="en-US" sz="3200" b="1" dirty="0" err="1">
                <a:solidFill>
                  <a:srgbClr val="FF0000"/>
                </a:solidFill>
              </a:rPr>
              <a:t>Chị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Nhím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xù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liền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mang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quả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táo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trên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lưng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chạy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vào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rừng</a:t>
            </a:r>
            <a:r>
              <a:rPr lang="en-US" sz="3200" b="1" dirty="0">
                <a:solidFill>
                  <a:srgbClr val="FF0000"/>
                </a:solidFill>
              </a:rPr>
              <a:t>. </a:t>
            </a:r>
            <a:r>
              <a:rPr lang="en-US" sz="3200" b="1" dirty="0" err="1">
                <a:solidFill>
                  <a:srgbClr val="FF0000"/>
                </a:solidFill>
              </a:rPr>
              <a:t>thỏ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đuổi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theo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vừa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kêu</a:t>
            </a:r>
            <a:r>
              <a:rPr lang="en-US" sz="3200" b="1" dirty="0">
                <a:solidFill>
                  <a:srgbClr val="FF0000"/>
                </a:solidFill>
              </a:rPr>
              <a:t> : “</a:t>
            </a:r>
            <a:r>
              <a:rPr lang="en-US" sz="3200" b="1" dirty="0" err="1">
                <a:solidFill>
                  <a:srgbClr val="FF0000"/>
                </a:solidFill>
              </a:rPr>
              <a:t>Chị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Nhím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trả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lại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quả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táo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cho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tôi</a:t>
            </a:r>
            <a:r>
              <a:rPr lang="en-US" sz="3200" b="1" dirty="0">
                <a:solidFill>
                  <a:srgbClr val="FF0000"/>
                </a:solidFill>
              </a:rPr>
              <a:t>”.</a:t>
            </a:r>
          </a:p>
          <a:p>
            <a:r>
              <a:rPr lang="en-US" sz="3200" b="1" dirty="0">
                <a:solidFill>
                  <a:srgbClr val="FF0000"/>
                </a:solidFill>
              </a:rPr>
              <a:t>       </a:t>
            </a:r>
            <a:r>
              <a:rPr lang="en-US" sz="3200" b="1" dirty="0" err="1">
                <a:solidFill>
                  <a:srgbClr val="FF0000"/>
                </a:solidFill>
              </a:rPr>
              <a:t>Thỏ</a:t>
            </a:r>
            <a:r>
              <a:rPr lang="en-US" sz="3200" b="1" dirty="0">
                <a:solidFill>
                  <a:srgbClr val="FF0000"/>
                </a:solidFill>
              </a:rPr>
              <a:t>, </a:t>
            </a:r>
            <a:r>
              <a:rPr lang="en-US" sz="3200" b="1" dirty="0" err="1">
                <a:solidFill>
                  <a:srgbClr val="FF0000"/>
                </a:solidFill>
              </a:rPr>
              <a:t>Nhím</a:t>
            </a:r>
            <a:r>
              <a:rPr lang="en-US" sz="3200" b="1" dirty="0">
                <a:solidFill>
                  <a:srgbClr val="FF0000"/>
                </a:solidFill>
              </a:rPr>
              <a:t>, </a:t>
            </a:r>
            <a:r>
              <a:rPr lang="en-US" sz="3200" b="1" dirty="0" err="1">
                <a:solidFill>
                  <a:srgbClr val="FF0000"/>
                </a:solidFill>
              </a:rPr>
              <a:t>Quạ</a:t>
            </a:r>
            <a:r>
              <a:rPr lang="en-US" sz="3200" b="1" dirty="0">
                <a:solidFill>
                  <a:srgbClr val="FF0000"/>
                </a:solidFill>
              </a:rPr>
              <a:t>, ai </a:t>
            </a:r>
            <a:r>
              <a:rPr lang="en-US" sz="3200" b="1" dirty="0" err="1">
                <a:solidFill>
                  <a:srgbClr val="FF0000"/>
                </a:solidFill>
              </a:rPr>
              <a:t>cũng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muốn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quả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táo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thuộc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về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mình</a:t>
            </a:r>
            <a:r>
              <a:rPr lang="en-US" sz="3200" b="1" dirty="0">
                <a:solidFill>
                  <a:srgbClr val="FF0000"/>
                </a:solidFill>
              </a:rPr>
              <a:t>. </a:t>
            </a:r>
            <a:r>
              <a:rPr lang="en-US" sz="3200" b="1" dirty="0" err="1">
                <a:solidFill>
                  <a:srgbClr val="FF0000"/>
                </a:solidFill>
              </a:rPr>
              <a:t>Tính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cãi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nhau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làm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ồn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cả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một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góc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rừng</a:t>
            </a:r>
            <a:r>
              <a:rPr lang="en-US" sz="3200" b="1" dirty="0">
                <a:solidFill>
                  <a:srgbClr val="FF0000"/>
                </a:solidFill>
              </a:rPr>
              <a:t>.</a:t>
            </a:r>
          </a:p>
          <a:p>
            <a:r>
              <a:rPr lang="en-US" sz="3200" b="1" dirty="0">
                <a:solidFill>
                  <a:srgbClr val="FF0000"/>
                </a:solidFill>
              </a:rPr>
              <a:t>      </a:t>
            </a:r>
            <a:r>
              <a:rPr lang="en-US" sz="3200" b="1" dirty="0" err="1">
                <a:solidFill>
                  <a:srgbClr val="FF0000"/>
                </a:solidFill>
              </a:rPr>
              <a:t>Bác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Gấu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từ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đằng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xa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đi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lại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hỏi</a:t>
            </a:r>
            <a:r>
              <a:rPr lang="en-US" sz="3200" b="1" dirty="0">
                <a:solidFill>
                  <a:srgbClr val="FF0000"/>
                </a:solidFill>
              </a:rPr>
              <a:t> : “</a:t>
            </a:r>
            <a:r>
              <a:rPr lang="en-US" sz="3200" b="1" dirty="0" err="1">
                <a:solidFill>
                  <a:srgbClr val="FF0000"/>
                </a:solidFill>
              </a:rPr>
              <a:t>Có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chuyện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gì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thế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các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cháu</a:t>
            </a:r>
            <a:r>
              <a:rPr lang="en-US" sz="3200" b="1" dirty="0">
                <a:solidFill>
                  <a:srgbClr val="FF0000"/>
                </a:solidFill>
              </a:rPr>
              <a:t>” ? </a:t>
            </a:r>
            <a:r>
              <a:rPr lang="en-US" sz="3200" b="1" dirty="0" err="1">
                <a:solidFill>
                  <a:srgbClr val="FF0000"/>
                </a:solidFill>
              </a:rPr>
              <a:t>Cả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ba</a:t>
            </a:r>
            <a:r>
              <a:rPr lang="en-US" sz="3200" b="1" dirty="0">
                <a:solidFill>
                  <a:srgbClr val="FF0000"/>
                </a:solidFill>
              </a:rPr>
              <a:t> con </a:t>
            </a:r>
            <a:r>
              <a:rPr lang="en-US" sz="3200" b="1" dirty="0" err="1">
                <a:solidFill>
                  <a:srgbClr val="FF0000"/>
                </a:solidFill>
              </a:rPr>
              <a:t>vậy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đều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kề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lại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đầu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đuôi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cho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bác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Gấu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nghe</a:t>
            </a:r>
            <a:r>
              <a:rPr lang="en-US" sz="3200" b="1" dirty="0">
                <a:solidFill>
                  <a:srgbClr val="FF0000"/>
                </a:solidFill>
              </a:rPr>
              <a:t>.</a:t>
            </a:r>
          </a:p>
          <a:p>
            <a:r>
              <a:rPr lang="en-US" sz="3200" b="1" dirty="0">
                <a:solidFill>
                  <a:srgbClr val="FF0000"/>
                </a:solidFill>
              </a:rPr>
              <a:t>      Nghe </a:t>
            </a:r>
            <a:r>
              <a:rPr lang="en-US" sz="3200" b="1" dirty="0" err="1">
                <a:solidFill>
                  <a:srgbClr val="FF0000"/>
                </a:solidFill>
              </a:rPr>
              <a:t>xong</a:t>
            </a:r>
            <a:r>
              <a:rPr lang="en-US" sz="3200" b="1" dirty="0">
                <a:solidFill>
                  <a:srgbClr val="FF0000"/>
                </a:solidFill>
              </a:rPr>
              <a:t>, </a:t>
            </a:r>
            <a:r>
              <a:rPr lang="en-US" sz="3200" b="1" dirty="0" err="1">
                <a:solidFill>
                  <a:srgbClr val="FF0000"/>
                </a:solidFill>
              </a:rPr>
              <a:t>bác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Gấu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ôn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tồn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phân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xử</a:t>
            </a:r>
            <a:r>
              <a:rPr lang="en-US" sz="3200" b="1" dirty="0">
                <a:solidFill>
                  <a:srgbClr val="FF0000"/>
                </a:solidFill>
              </a:rPr>
              <a:t> : “Ai </a:t>
            </a:r>
            <a:r>
              <a:rPr lang="en-US" sz="3200" b="1" dirty="0" err="1">
                <a:solidFill>
                  <a:srgbClr val="FF0000"/>
                </a:solidFill>
              </a:rPr>
              <a:t>cũng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có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công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cả</a:t>
            </a:r>
            <a:r>
              <a:rPr lang="en-US" sz="3200" b="1" dirty="0">
                <a:solidFill>
                  <a:srgbClr val="FF0000"/>
                </a:solidFill>
              </a:rPr>
              <a:t>, </a:t>
            </a:r>
            <a:r>
              <a:rPr lang="en-US" sz="3200" b="1" dirty="0" err="1">
                <a:solidFill>
                  <a:srgbClr val="FF0000"/>
                </a:solidFill>
              </a:rPr>
              <a:t>các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cháu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lên</a:t>
            </a:r>
            <a:r>
              <a:rPr lang="en-US" sz="3200" b="1" dirty="0">
                <a:solidFill>
                  <a:srgbClr val="FF0000"/>
                </a:solidFill>
              </a:rPr>
              <a:t> chia </a:t>
            </a:r>
            <a:r>
              <a:rPr lang="en-US" sz="3200" b="1" dirty="0" err="1">
                <a:solidFill>
                  <a:srgbClr val="FF0000"/>
                </a:solidFill>
              </a:rPr>
              <a:t>quả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táo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làm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ba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phần</a:t>
            </a:r>
            <a:r>
              <a:rPr lang="en-US" sz="3200" b="1" dirty="0">
                <a:solidFill>
                  <a:srgbClr val="FF0000"/>
                </a:solidFill>
              </a:rPr>
              <a:t>”.</a:t>
            </a:r>
          </a:p>
          <a:p>
            <a:r>
              <a:rPr lang="en-US" sz="3200" b="1" dirty="0">
                <a:solidFill>
                  <a:srgbClr val="FF0000"/>
                </a:solidFill>
              </a:rPr>
              <a:t>      </a:t>
            </a:r>
            <a:r>
              <a:rPr lang="en-US" sz="3200" b="1" dirty="0" err="1">
                <a:solidFill>
                  <a:srgbClr val="FF0000"/>
                </a:solidFill>
              </a:rPr>
              <a:t>Thỏ</a:t>
            </a:r>
            <a:r>
              <a:rPr lang="en-US" sz="3200" b="1" dirty="0">
                <a:solidFill>
                  <a:srgbClr val="FF0000"/>
                </a:solidFill>
              </a:rPr>
              <a:t>, </a:t>
            </a:r>
            <a:r>
              <a:rPr lang="en-US" sz="3200" b="1" dirty="0" err="1">
                <a:solidFill>
                  <a:srgbClr val="FF0000"/>
                </a:solidFill>
              </a:rPr>
              <a:t>Nhím</a:t>
            </a:r>
            <a:r>
              <a:rPr lang="en-US" sz="3200" b="1" dirty="0">
                <a:solidFill>
                  <a:srgbClr val="FF0000"/>
                </a:solidFill>
              </a:rPr>
              <a:t>, </a:t>
            </a:r>
            <a:r>
              <a:rPr lang="en-US" sz="3200" b="1" dirty="0" err="1">
                <a:solidFill>
                  <a:srgbClr val="FF0000"/>
                </a:solidFill>
              </a:rPr>
              <a:t>Quạ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rất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hài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lòng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về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cách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phân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xử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đó</a:t>
            </a:r>
            <a:r>
              <a:rPr lang="en-US" sz="3200" b="1" dirty="0">
                <a:solidFill>
                  <a:srgbClr val="FF0000"/>
                </a:solidFill>
              </a:rPr>
              <a:t>. </a:t>
            </a:r>
            <a:r>
              <a:rPr lang="en-US" sz="3200" b="1" dirty="0" err="1">
                <a:solidFill>
                  <a:srgbClr val="FF0000"/>
                </a:solidFill>
              </a:rPr>
              <a:t>Chúng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cắt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táo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ra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làm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bốn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phần</a:t>
            </a:r>
            <a:r>
              <a:rPr lang="en-US" sz="3200" b="1" dirty="0">
                <a:solidFill>
                  <a:srgbClr val="FF0000"/>
                </a:solidFill>
              </a:rPr>
              <a:t>, </a:t>
            </a:r>
            <a:r>
              <a:rPr lang="en-US" sz="3200" b="1" dirty="0" err="1">
                <a:solidFill>
                  <a:srgbClr val="FF0000"/>
                </a:solidFill>
              </a:rPr>
              <a:t>giành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một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phần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cho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bác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Gấu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để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cảm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ơn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bác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đã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giúp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chúng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cháu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hiểu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được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lẽ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công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bằng</a:t>
            </a:r>
            <a:r>
              <a:rPr lang="en-US" sz="3200" b="1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19903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484</Words>
  <Application>Microsoft Office PowerPoint</Application>
  <PresentationFormat>Widescreen</PresentationFormat>
  <Paragraphs>23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DELL</dc:creator>
  <cp:lastModifiedBy>Trường Tiểu học Chiến Thắng</cp:lastModifiedBy>
  <cp:revision>5</cp:revision>
  <dcterms:created xsi:type="dcterms:W3CDTF">2022-02-10T04:27:46Z</dcterms:created>
  <dcterms:modified xsi:type="dcterms:W3CDTF">2022-03-30T02:03:16Z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7BFC2885BD194ED1B6DB61491CF79770</vt:lpwstr>
  </property>
  <property fmtid="{D5CDD505-2E9C-101B-9397-08002B2CF9AE}" pid="3" name="KSOProductBuildVer">
    <vt:lpwstr>1033-11.2.0.10463</vt:lpwstr>
  </property>
</Properties>
</file>