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wav" ContentType="audio/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7" r:id="rId2"/>
    <p:sldId id="258" r:id="rId3"/>
    <p:sldId id="272" r:id="rId4"/>
    <p:sldId id="276" r:id="rId5"/>
    <p:sldId id="273" r:id="rId6"/>
    <p:sldId id="274" r:id="rId7"/>
    <p:sldId id="275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56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10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gif"/><Relationship Id="rId5" Type="http://schemas.openxmlformats.org/officeDocument/2006/relationships/image" Target="../media/image8.gif"/><Relationship Id="rId4" Type="http://schemas.openxmlformats.org/officeDocument/2006/relationships/image" Target="../media/image7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10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gif"/><Relationship Id="rId5" Type="http://schemas.openxmlformats.org/officeDocument/2006/relationships/image" Target="../media/image8.gif"/><Relationship Id="rId4" Type="http://schemas.openxmlformats.org/officeDocument/2006/relationships/image" Target="../media/image7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10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gif"/><Relationship Id="rId5" Type="http://schemas.openxmlformats.org/officeDocument/2006/relationships/image" Target="../media/image8.gif"/><Relationship Id="rId4" Type="http://schemas.openxmlformats.org/officeDocument/2006/relationships/image" Target="../media/image7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4" descr="EJ1450">
            <a:extLst>
              <a:ext uri="{FF2B5EF4-FFF2-40B4-BE49-F238E27FC236}">
                <a16:creationId xmlns:a16="http://schemas.microsoft.com/office/drawing/2014/main" id="{2CAC0287-CD6A-4AB4-9B90-4060935A8B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1308"/>
            <a:ext cx="9144000" cy="5275385"/>
          </a:xfrm>
          <a:prstGeom prst="rect">
            <a:avLst/>
          </a:prstGeom>
          <a:solidFill>
            <a:srgbClr val="FFFF00"/>
          </a:solidFill>
          <a:ln w="9525">
            <a:solidFill>
              <a:srgbClr val="FF3300"/>
            </a:solidFill>
            <a:miter lim="800000"/>
            <a:headEnd/>
            <a:tailEnd/>
          </a:ln>
        </p:spPr>
      </p:pic>
      <p:sp>
        <p:nvSpPr>
          <p:cNvPr id="7171" name="WordArt 2">
            <a:extLst>
              <a:ext uri="{FF2B5EF4-FFF2-40B4-BE49-F238E27FC236}">
                <a16:creationId xmlns:a16="http://schemas.microsoft.com/office/drawing/2014/main" id="{40DCE107-BD09-4D0B-8BB8-4E9080E8EE6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543539" y="1878135"/>
            <a:ext cx="5743087" cy="1107587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5296"/>
              </a:avLst>
            </a:prstTxWarp>
          </a:bodyPr>
          <a:lstStyle/>
          <a:p>
            <a:pPr algn="ctr"/>
            <a:r>
              <a:rPr lang="en-US" sz="3077" b="1" kern="1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D60093"/>
                </a:solidFill>
              </a:rPr>
              <a:t> CHÀO MỪNG CÁC THẦY CÔ GIÁO VỀ DỰ GIỜ  </a:t>
            </a:r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C677093D-84D3-4DFB-9EBB-819C57FE3F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3539" y="2985722"/>
            <a:ext cx="5371856" cy="1039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61" b="1" dirty="0" err="1">
                <a:solidFill>
                  <a:srgbClr val="000099"/>
                </a:solidFill>
              </a:rPr>
              <a:t>Môn</a:t>
            </a:r>
            <a:r>
              <a:rPr lang="en-US" altLang="en-US" sz="2461" b="1" dirty="0">
                <a:solidFill>
                  <a:srgbClr val="000099"/>
                </a:solidFill>
              </a:rPr>
              <a:t>: </a:t>
            </a:r>
            <a:r>
              <a:rPr lang="en-US" altLang="en-US" sz="2461" b="1" dirty="0" err="1">
                <a:solidFill>
                  <a:srgbClr val="000099"/>
                </a:solidFill>
              </a:rPr>
              <a:t>Toán</a:t>
            </a:r>
            <a:r>
              <a:rPr lang="en-US" altLang="en-US" sz="2461" b="1" dirty="0">
                <a:solidFill>
                  <a:srgbClr val="000099"/>
                </a:solidFill>
              </a:rPr>
              <a:t> </a:t>
            </a:r>
            <a:r>
              <a:rPr lang="en-US" altLang="en-US" sz="2461" b="1" dirty="0" err="1">
                <a:solidFill>
                  <a:srgbClr val="000099"/>
                </a:solidFill>
              </a:rPr>
              <a:t>lớp</a:t>
            </a:r>
            <a:r>
              <a:rPr lang="en-US" altLang="en-US" sz="2461" b="1" dirty="0">
                <a:solidFill>
                  <a:srgbClr val="000099"/>
                </a:solidFill>
              </a:rPr>
              <a:t> 4</a:t>
            </a:r>
          </a:p>
          <a:p>
            <a:pPr algn="ctr">
              <a:spcBef>
                <a:spcPct val="50000"/>
              </a:spcBef>
            </a:pPr>
            <a:r>
              <a:rPr lang="en-US" altLang="en-US" sz="2461" b="1" dirty="0" err="1">
                <a:solidFill>
                  <a:srgbClr val="000099"/>
                </a:solidFill>
              </a:rPr>
              <a:t>Giáo</a:t>
            </a:r>
            <a:r>
              <a:rPr lang="en-US" altLang="en-US" sz="2461" b="1" dirty="0">
                <a:solidFill>
                  <a:srgbClr val="000099"/>
                </a:solidFill>
              </a:rPr>
              <a:t> </a:t>
            </a:r>
            <a:r>
              <a:rPr lang="en-US" altLang="en-US" sz="2461" b="1" dirty="0" err="1">
                <a:solidFill>
                  <a:srgbClr val="000099"/>
                </a:solidFill>
              </a:rPr>
              <a:t>viên</a:t>
            </a:r>
            <a:r>
              <a:rPr lang="en-US" altLang="en-US" sz="2461" b="1" dirty="0">
                <a:solidFill>
                  <a:srgbClr val="000099"/>
                </a:solidFill>
              </a:rPr>
              <a:t> </a:t>
            </a:r>
            <a:r>
              <a:rPr lang="en-US" altLang="en-US" sz="2461" b="1" dirty="0" err="1">
                <a:solidFill>
                  <a:srgbClr val="000099"/>
                </a:solidFill>
              </a:rPr>
              <a:t>thực</a:t>
            </a:r>
            <a:r>
              <a:rPr lang="en-US" altLang="en-US" sz="2461" b="1" dirty="0">
                <a:solidFill>
                  <a:srgbClr val="000099"/>
                </a:solidFill>
              </a:rPr>
              <a:t> </a:t>
            </a:r>
            <a:r>
              <a:rPr lang="en-US" altLang="en-US" sz="2461" b="1" dirty="0" err="1">
                <a:solidFill>
                  <a:srgbClr val="000099"/>
                </a:solidFill>
              </a:rPr>
              <a:t>hiện</a:t>
            </a:r>
            <a:r>
              <a:rPr lang="en-US" altLang="en-US" sz="2461" b="1" dirty="0">
                <a:solidFill>
                  <a:srgbClr val="000099"/>
                </a:solidFill>
              </a:rPr>
              <a:t> : </a:t>
            </a:r>
            <a:r>
              <a:rPr lang="en-US" altLang="en-US" sz="2461" b="1" dirty="0" err="1">
                <a:solidFill>
                  <a:srgbClr val="000099"/>
                </a:solidFill>
              </a:rPr>
              <a:t>Phạm</a:t>
            </a:r>
            <a:r>
              <a:rPr lang="en-US" altLang="en-US" sz="2461" b="1" dirty="0">
                <a:solidFill>
                  <a:srgbClr val="000099"/>
                </a:solidFill>
              </a:rPr>
              <a:t> </a:t>
            </a:r>
            <a:r>
              <a:rPr lang="en-US" altLang="en-US" sz="2461" b="1" dirty="0" err="1">
                <a:solidFill>
                  <a:srgbClr val="000099"/>
                </a:solidFill>
              </a:rPr>
              <a:t>Thị</a:t>
            </a:r>
            <a:r>
              <a:rPr lang="en-US" altLang="en-US" sz="2461" b="1" dirty="0">
                <a:solidFill>
                  <a:srgbClr val="000099"/>
                </a:solidFill>
              </a:rPr>
              <a:t> </a:t>
            </a:r>
            <a:r>
              <a:rPr lang="en-US" altLang="en-US" sz="2461" b="1" dirty="0" err="1">
                <a:solidFill>
                  <a:srgbClr val="000099"/>
                </a:solidFill>
              </a:rPr>
              <a:t>Tuyết</a:t>
            </a:r>
            <a:endParaRPr lang="en-US" altLang="en-US" sz="2461" b="1" i="1" dirty="0">
              <a:solidFill>
                <a:srgbClr val="000099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esktop\ĐỒNG HỒ\Góc nhọn (3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352" y="-1554163"/>
            <a:ext cx="3080169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dmin\Desktop\ĐỒNG HỒ\Góc tù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0"/>
            <a:ext cx="3048000" cy="2862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Admin\Desktop\ĐỒNG HỒ\Góc bẹt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895600"/>
            <a:ext cx="3695700" cy="3667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0683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Admin\Desktop\hinh-anh-co-viet-nam-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0"/>
            <a:ext cx="9144000" cy="60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85406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03710" y="439615"/>
            <a:ext cx="6121318" cy="491942"/>
          </a:xfrm>
          <a:prstGeom prst="rect">
            <a:avLst/>
          </a:prstGeom>
        </p:spPr>
        <p:txBody>
          <a:bodyPr lIns="29983" tIns="14992" rIns="29983" bIns="14992">
            <a:spAutoFit/>
          </a:bodyPr>
          <a:lstStyle/>
          <a:p>
            <a:pPr eaLnBrk="1" hangingPunct="1">
              <a:defRPr/>
            </a:pPr>
            <a:r>
              <a:rPr lang="en-US" sz="30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Times New Roman" pitchFamily="18" charset="0"/>
              </a:rPr>
              <a:t>Bài</a:t>
            </a:r>
            <a:r>
              <a:rPr lang="en-US" sz="3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Times New Roman" pitchFamily="18" charset="0"/>
              </a:rPr>
              <a:t> 2: </a:t>
            </a:r>
            <a:r>
              <a:rPr lang="en-US" sz="30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Times New Roman" pitchFamily="18" charset="0"/>
              </a:rPr>
              <a:t>Trong</a:t>
            </a:r>
            <a:r>
              <a:rPr lang="en-US" sz="3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sz="30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Times New Roman" pitchFamily="18" charset="0"/>
              </a:rPr>
              <a:t>các</a:t>
            </a:r>
            <a:r>
              <a:rPr lang="en-US" sz="3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sz="30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Times New Roman" pitchFamily="18" charset="0"/>
              </a:rPr>
              <a:t>hình</a:t>
            </a:r>
            <a:r>
              <a:rPr lang="en-US" sz="3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Times New Roman" pitchFamily="18" charset="0"/>
              </a:rPr>
              <a:t> tam </a:t>
            </a:r>
            <a:r>
              <a:rPr lang="en-US" sz="30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Times New Roman" pitchFamily="18" charset="0"/>
              </a:rPr>
              <a:t>giác</a:t>
            </a:r>
            <a:r>
              <a:rPr lang="en-US" sz="3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sz="30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Times New Roman" pitchFamily="18" charset="0"/>
              </a:rPr>
              <a:t>sau</a:t>
            </a:r>
            <a:r>
              <a:rPr lang="en-US" sz="3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Times New Roman" pitchFamily="18" charset="0"/>
              </a:rPr>
              <a:t>:</a:t>
            </a:r>
            <a:endParaRPr lang="en-US" sz="3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pSp>
        <p:nvGrpSpPr>
          <p:cNvPr id="19459" name="Group 69"/>
          <p:cNvGrpSpPr>
            <a:grpSpLocks/>
          </p:cNvGrpSpPr>
          <p:nvPr/>
        </p:nvGrpSpPr>
        <p:grpSpPr bwMode="auto">
          <a:xfrm>
            <a:off x="-149685" y="3863243"/>
            <a:ext cx="3287583" cy="2492375"/>
            <a:chOff x="0" y="2132"/>
            <a:chExt cx="2071" cy="1570"/>
          </a:xfrm>
        </p:grpSpPr>
        <p:grpSp>
          <p:nvGrpSpPr>
            <p:cNvPr id="19488" name="Group 50"/>
            <p:cNvGrpSpPr>
              <a:grpSpLocks/>
            </p:cNvGrpSpPr>
            <p:nvPr/>
          </p:nvGrpSpPr>
          <p:grpSpPr bwMode="auto">
            <a:xfrm>
              <a:off x="166" y="2379"/>
              <a:ext cx="1563" cy="1001"/>
              <a:chOff x="320" y="2366"/>
              <a:chExt cx="1563" cy="1001"/>
            </a:xfrm>
          </p:grpSpPr>
          <p:sp>
            <p:nvSpPr>
              <p:cNvPr id="34" name="Line 47"/>
              <p:cNvSpPr>
                <a:spLocks noChangeShapeType="1"/>
              </p:cNvSpPr>
              <p:nvPr/>
            </p:nvSpPr>
            <p:spPr bwMode="auto">
              <a:xfrm flipH="1">
                <a:off x="320" y="2366"/>
                <a:ext cx="578" cy="1001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/>
                <a:tailEnd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35" name="Line 48"/>
              <p:cNvSpPr>
                <a:spLocks noChangeShapeType="1"/>
              </p:cNvSpPr>
              <p:nvPr/>
            </p:nvSpPr>
            <p:spPr bwMode="auto">
              <a:xfrm>
                <a:off x="321" y="3367"/>
                <a:ext cx="1562" cy="0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/>
                <a:tailEnd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36" name="Line 49"/>
              <p:cNvSpPr>
                <a:spLocks noChangeShapeType="1"/>
              </p:cNvSpPr>
              <p:nvPr/>
            </p:nvSpPr>
            <p:spPr bwMode="auto">
              <a:xfrm>
                <a:off x="894" y="2390"/>
                <a:ext cx="972" cy="972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/>
                <a:tailEnd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</p:grpSp>
        <p:sp>
          <p:nvSpPr>
            <p:cNvPr id="31" name="Text Box 61"/>
            <p:cNvSpPr txBox="1">
              <a:spLocks noChangeArrowheads="1"/>
            </p:cNvSpPr>
            <p:nvPr/>
          </p:nvSpPr>
          <p:spPr bwMode="auto">
            <a:xfrm>
              <a:off x="499" y="2132"/>
              <a:ext cx="425" cy="339"/>
            </a:xfrm>
            <a:prstGeom prst="rect">
              <a:avLst/>
            </a:prstGeom>
            <a:noFill/>
            <a:ln w="571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0000CC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A</a:t>
              </a:r>
            </a:p>
          </p:txBody>
        </p:sp>
        <p:sp>
          <p:nvSpPr>
            <p:cNvPr id="32" name="Text Box 63"/>
            <p:cNvSpPr txBox="1">
              <a:spLocks noChangeArrowheads="1"/>
            </p:cNvSpPr>
            <p:nvPr/>
          </p:nvSpPr>
          <p:spPr bwMode="auto">
            <a:xfrm>
              <a:off x="0" y="3363"/>
              <a:ext cx="425" cy="339"/>
            </a:xfrm>
            <a:prstGeom prst="rect">
              <a:avLst/>
            </a:prstGeom>
            <a:noFill/>
            <a:ln w="571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0000CC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B</a:t>
              </a:r>
            </a:p>
          </p:txBody>
        </p:sp>
        <p:sp>
          <p:nvSpPr>
            <p:cNvPr id="33" name="Text Box 64"/>
            <p:cNvSpPr txBox="1">
              <a:spLocks noChangeArrowheads="1"/>
            </p:cNvSpPr>
            <p:nvPr/>
          </p:nvSpPr>
          <p:spPr bwMode="auto">
            <a:xfrm>
              <a:off x="1646" y="3274"/>
              <a:ext cx="425" cy="339"/>
            </a:xfrm>
            <a:prstGeom prst="rect">
              <a:avLst/>
            </a:prstGeom>
            <a:noFill/>
            <a:ln w="571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0000CC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C</a:t>
              </a:r>
            </a:p>
          </p:txBody>
        </p:sp>
      </p:grpSp>
      <p:grpSp>
        <p:nvGrpSpPr>
          <p:cNvPr id="19460" name="Group 78"/>
          <p:cNvGrpSpPr>
            <a:grpSpLocks/>
          </p:cNvGrpSpPr>
          <p:nvPr/>
        </p:nvGrpSpPr>
        <p:grpSpPr bwMode="auto">
          <a:xfrm>
            <a:off x="1266507" y="3745788"/>
            <a:ext cx="4478464" cy="2580298"/>
            <a:chOff x="1172" y="2022"/>
            <a:chExt cx="2821" cy="1625"/>
          </a:xfrm>
        </p:grpSpPr>
        <p:grpSp>
          <p:nvGrpSpPr>
            <p:cNvPr id="19481" name="Group 51"/>
            <p:cNvGrpSpPr>
              <a:grpSpLocks/>
            </p:cNvGrpSpPr>
            <p:nvPr/>
          </p:nvGrpSpPr>
          <p:grpSpPr bwMode="auto">
            <a:xfrm rot="-9458972">
              <a:off x="1347" y="2828"/>
              <a:ext cx="2361" cy="334"/>
              <a:chOff x="320" y="2381"/>
              <a:chExt cx="1563" cy="998"/>
            </a:xfrm>
          </p:grpSpPr>
          <p:sp>
            <p:nvSpPr>
              <p:cNvPr id="43" name="Line 52"/>
              <p:cNvSpPr>
                <a:spLocks noChangeShapeType="1"/>
              </p:cNvSpPr>
              <p:nvPr/>
            </p:nvSpPr>
            <p:spPr bwMode="auto">
              <a:xfrm flipH="1">
                <a:off x="320" y="2381"/>
                <a:ext cx="576" cy="998"/>
              </a:xfrm>
              <a:prstGeom prst="line">
                <a:avLst/>
              </a:prstGeom>
              <a:ln>
                <a:solidFill>
                  <a:srgbClr val="FF0000"/>
                </a:solidFill>
                <a:headEnd/>
                <a:tailEnd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44" name="Line 53"/>
              <p:cNvSpPr>
                <a:spLocks noChangeShapeType="1"/>
              </p:cNvSpPr>
              <p:nvPr/>
            </p:nvSpPr>
            <p:spPr bwMode="auto">
              <a:xfrm>
                <a:off x="321" y="3375"/>
                <a:ext cx="1562" cy="0"/>
              </a:xfrm>
              <a:prstGeom prst="line">
                <a:avLst/>
              </a:prstGeom>
              <a:ln>
                <a:solidFill>
                  <a:srgbClr val="FF0000"/>
                </a:solidFill>
                <a:headEnd/>
                <a:tailEnd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45" name="Line 54"/>
              <p:cNvSpPr>
                <a:spLocks noChangeShapeType="1"/>
              </p:cNvSpPr>
              <p:nvPr/>
            </p:nvSpPr>
            <p:spPr bwMode="auto">
              <a:xfrm>
                <a:off x="897" y="2392"/>
                <a:ext cx="972" cy="973"/>
              </a:xfrm>
              <a:prstGeom prst="line">
                <a:avLst/>
              </a:prstGeom>
              <a:ln>
                <a:solidFill>
                  <a:srgbClr val="FF0000"/>
                </a:solidFill>
                <a:headEnd/>
                <a:tailEnd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</p:grpSp>
        <p:sp>
          <p:nvSpPr>
            <p:cNvPr id="40" name="Text Box 60"/>
            <p:cNvSpPr txBox="1">
              <a:spLocks noChangeArrowheads="1"/>
            </p:cNvSpPr>
            <p:nvPr/>
          </p:nvSpPr>
          <p:spPr bwMode="auto">
            <a:xfrm>
              <a:off x="1172" y="2022"/>
              <a:ext cx="425" cy="3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0000CC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M</a:t>
              </a:r>
            </a:p>
          </p:txBody>
        </p:sp>
        <p:sp>
          <p:nvSpPr>
            <p:cNvPr id="41" name="Text Box 62"/>
            <p:cNvSpPr txBox="1">
              <a:spLocks noChangeArrowheads="1"/>
            </p:cNvSpPr>
            <p:nvPr/>
          </p:nvSpPr>
          <p:spPr bwMode="auto">
            <a:xfrm>
              <a:off x="2521" y="3240"/>
              <a:ext cx="425" cy="3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0000CC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N</a:t>
              </a:r>
            </a:p>
          </p:txBody>
        </p:sp>
        <p:sp>
          <p:nvSpPr>
            <p:cNvPr id="42" name="Text Box 65"/>
            <p:cNvSpPr txBox="1">
              <a:spLocks noChangeArrowheads="1"/>
            </p:cNvSpPr>
            <p:nvPr/>
          </p:nvSpPr>
          <p:spPr bwMode="auto">
            <a:xfrm>
              <a:off x="3568" y="3308"/>
              <a:ext cx="425" cy="3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0000CC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P</a:t>
              </a:r>
            </a:p>
          </p:txBody>
        </p:sp>
      </p:grpSp>
      <p:grpSp>
        <p:nvGrpSpPr>
          <p:cNvPr id="19461" name="Group 79"/>
          <p:cNvGrpSpPr>
            <a:grpSpLocks/>
          </p:cNvGrpSpPr>
          <p:nvPr/>
        </p:nvGrpSpPr>
        <p:grpSpPr bwMode="auto">
          <a:xfrm>
            <a:off x="5583423" y="4206748"/>
            <a:ext cx="3465746" cy="2031389"/>
            <a:chOff x="3693" y="2249"/>
            <a:chExt cx="2183" cy="1280"/>
          </a:xfrm>
        </p:grpSpPr>
        <p:sp>
          <p:nvSpPr>
            <p:cNvPr id="19477" name="AutoShape 44"/>
            <p:cNvSpPr>
              <a:spLocks noChangeArrowheads="1"/>
            </p:cNvSpPr>
            <p:nvPr/>
          </p:nvSpPr>
          <p:spPr bwMode="auto">
            <a:xfrm>
              <a:off x="3994" y="2535"/>
              <a:ext cx="1599" cy="754"/>
            </a:xfrm>
            <a:prstGeom prst="rtTriangle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endParaRPr lang="vi-VN" altLang="en-US" sz="2000"/>
            </a:p>
          </p:txBody>
        </p:sp>
        <p:sp>
          <p:nvSpPr>
            <p:cNvPr id="48" name="Text Box 66"/>
            <p:cNvSpPr txBox="1">
              <a:spLocks noChangeArrowheads="1"/>
            </p:cNvSpPr>
            <p:nvPr/>
          </p:nvSpPr>
          <p:spPr bwMode="auto">
            <a:xfrm>
              <a:off x="3693" y="2249"/>
              <a:ext cx="425" cy="3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0000CC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D</a:t>
              </a:r>
            </a:p>
          </p:txBody>
        </p:sp>
        <p:sp>
          <p:nvSpPr>
            <p:cNvPr id="49" name="Text Box 67"/>
            <p:cNvSpPr txBox="1">
              <a:spLocks noChangeArrowheads="1"/>
            </p:cNvSpPr>
            <p:nvPr/>
          </p:nvSpPr>
          <p:spPr bwMode="auto">
            <a:xfrm>
              <a:off x="3693" y="3147"/>
              <a:ext cx="425" cy="3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0000CC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E</a:t>
              </a:r>
            </a:p>
          </p:txBody>
        </p:sp>
        <p:sp>
          <p:nvSpPr>
            <p:cNvPr id="50" name="Text Box 68"/>
            <p:cNvSpPr txBox="1">
              <a:spLocks noChangeArrowheads="1"/>
            </p:cNvSpPr>
            <p:nvPr/>
          </p:nvSpPr>
          <p:spPr bwMode="auto">
            <a:xfrm>
              <a:off x="5451" y="3190"/>
              <a:ext cx="425" cy="3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0000CC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G</a:t>
              </a:r>
            </a:p>
          </p:txBody>
        </p:sp>
      </p:grpSp>
      <p:sp>
        <p:nvSpPr>
          <p:cNvPr id="26" name="Rectangle 25"/>
          <p:cNvSpPr/>
          <p:nvPr/>
        </p:nvSpPr>
        <p:spPr>
          <a:xfrm>
            <a:off x="1353807" y="1025769"/>
            <a:ext cx="6391376" cy="507330"/>
          </a:xfrm>
          <a:prstGeom prst="rect">
            <a:avLst/>
          </a:prstGeom>
        </p:spPr>
        <p:txBody>
          <a:bodyPr lIns="29983" tIns="14992" rIns="29983" bIns="14992">
            <a:spAutoFit/>
          </a:bodyPr>
          <a:lstStyle/>
          <a:p>
            <a:pPr eaLnBrk="1" hangingPunct="1">
              <a:defRPr/>
            </a:pPr>
            <a:r>
              <a:rPr lang="en-US" sz="31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Times New Roman" pitchFamily="18" charset="0"/>
              </a:rPr>
              <a:t>Hình</a:t>
            </a:r>
            <a:r>
              <a:rPr lang="en-US" sz="31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Times New Roman" pitchFamily="18" charset="0"/>
              </a:rPr>
              <a:t> tam </a:t>
            </a:r>
            <a:r>
              <a:rPr lang="en-US" sz="31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Times New Roman" pitchFamily="18" charset="0"/>
              </a:rPr>
              <a:t>giác</a:t>
            </a:r>
            <a:r>
              <a:rPr lang="en-US" sz="31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sz="3100" b="1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Times New Roman" pitchFamily="18" charset="0"/>
              </a:rPr>
              <a:t>nào</a:t>
            </a:r>
            <a:r>
              <a:rPr lang="en-US" sz="3100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Times New Roman" pitchFamily="18" charset="0"/>
              </a:rPr>
              <a:t> có ba </a:t>
            </a:r>
            <a:r>
              <a:rPr lang="en-US" sz="3100" b="1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Times New Roman" pitchFamily="18" charset="0"/>
              </a:rPr>
              <a:t>góc</a:t>
            </a:r>
            <a:r>
              <a:rPr lang="en-US" sz="3100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Times New Roman" pitchFamily="18" charset="0"/>
              </a:rPr>
              <a:t> nhọn? </a:t>
            </a:r>
            <a:endParaRPr lang="en-US" dirty="0"/>
          </a:p>
        </p:txBody>
      </p:sp>
      <p:pic>
        <p:nvPicPr>
          <p:cNvPr id="19464" name="Picture 30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5" y="-17096"/>
            <a:ext cx="1278557" cy="1687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5" name="Picture 27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746876" y="215357"/>
            <a:ext cx="1518505" cy="1162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Oval 29"/>
          <p:cNvSpPr>
            <a:spLocks noChangeArrowheads="1"/>
          </p:cNvSpPr>
          <p:nvPr/>
        </p:nvSpPr>
        <p:spPr bwMode="auto">
          <a:xfrm>
            <a:off x="48526" y="0"/>
            <a:ext cx="585126" cy="703385"/>
          </a:xfrm>
          <a:prstGeom prst="ellipse">
            <a:avLst/>
          </a:prstGeom>
          <a:noFill/>
          <a:ln>
            <a:noFill/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lIns="29983" tIns="14992" rIns="29983" bIns="14992" anchor="ctr"/>
          <a:lstStyle/>
          <a:p>
            <a:pPr algn="ctr">
              <a:defRPr/>
            </a:pPr>
            <a:r>
              <a:rPr lang="en-US" u="sng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vant" pitchFamily="34" charset="0"/>
              </a:rPr>
              <a:t>3</a:t>
            </a:r>
            <a:r>
              <a:rPr lang="vi-VN" u="sng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vant" pitchFamily="34" charset="0"/>
              </a:rPr>
              <a:t>0</a:t>
            </a:r>
            <a:r>
              <a:rPr lang="en-US" u="sng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vant" pitchFamily="34" charset="0"/>
              </a:rPr>
              <a:t>.10</a:t>
            </a:r>
          </a:p>
          <a:p>
            <a:pPr algn="ctr">
              <a:defRPr/>
            </a:pPr>
            <a:r>
              <a:rPr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vant" pitchFamily="34" charset="0"/>
              </a:rPr>
              <a:t>2020</a:t>
            </a:r>
          </a:p>
        </p:txBody>
      </p:sp>
      <p:sp>
        <p:nvSpPr>
          <p:cNvPr id="2" name="Rectangle 1"/>
          <p:cNvSpPr/>
          <p:nvPr/>
        </p:nvSpPr>
        <p:spPr>
          <a:xfrm>
            <a:off x="1355206" y="1670539"/>
            <a:ext cx="5655587" cy="5693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100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Times New Roman" pitchFamily="18" charset="0"/>
              </a:rPr>
              <a:t>Hình tam giác nào có góc vuông? </a:t>
            </a:r>
            <a:endParaRPr lang="en-US" sz="3100" dirty="0"/>
          </a:p>
        </p:txBody>
      </p:sp>
      <p:sp>
        <p:nvSpPr>
          <p:cNvPr id="3" name="Rectangle 2"/>
          <p:cNvSpPr/>
          <p:nvPr/>
        </p:nvSpPr>
        <p:spPr>
          <a:xfrm>
            <a:off x="1385888" y="2344556"/>
            <a:ext cx="4993546" cy="5693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100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Times New Roman" pitchFamily="18" charset="0"/>
              </a:rPr>
              <a:t>Hình tam giác nào có góc </a:t>
            </a:r>
            <a:r>
              <a:rPr lang="en-US" sz="3100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tù</a:t>
            </a:r>
            <a:r>
              <a:rPr lang="en-US" sz="3100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Times New Roman" pitchFamily="18" charset="0"/>
              </a:rPr>
              <a:t>? </a:t>
            </a:r>
            <a:endParaRPr lang="en-US" sz="3100" dirty="0"/>
          </a:p>
        </p:txBody>
      </p:sp>
    </p:spTree>
    <p:extLst>
      <p:ext uri="{BB962C8B-B14F-4D97-AF65-F5344CB8AC3E}">
        <p14:creationId xmlns:p14="http://schemas.microsoft.com/office/powerpoint/2010/main" val="41103748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3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1447800"/>
            <a:ext cx="84582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WordArt 5"/>
          <p:cNvSpPr>
            <a:spLocks noChangeArrowheads="1" noChangeShapeType="1" noTextEdit="1"/>
          </p:cNvSpPr>
          <p:nvPr/>
        </p:nvSpPr>
        <p:spPr bwMode="auto">
          <a:xfrm>
            <a:off x="1905000" y="574964"/>
            <a:ext cx="51816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BahamasBH"/>
              </a:rPr>
              <a:t>AI NHANH, AI ĐÚNG?</a:t>
            </a:r>
          </a:p>
        </p:txBody>
      </p:sp>
      <p:pic>
        <p:nvPicPr>
          <p:cNvPr id="14342" name="Picture 6" descr="star_tip_md_wht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1181" y="-18805"/>
            <a:ext cx="8382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3" name="Picture 7" descr="people008"/>
          <p:cNvPicPr>
            <a:picLocks noChangeAspect="1" noChangeArrowheads="1" noCrop="1"/>
          </p:cNvPicPr>
          <p:nvPr/>
        </p:nvPicPr>
        <p:blipFill>
          <a:blip r:embed="rId6">
            <a:lum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82" y="12990"/>
            <a:ext cx="801528" cy="942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2193486" y="1600200"/>
            <a:ext cx="70866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600">
                <a:solidFill>
                  <a:schemeClr val="tx2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u="sng">
                <a:solidFill>
                  <a:schemeClr val="tx2"/>
                </a:solidFill>
                <a:latin typeface="Times New Roman" pitchFamily="18" charset="0"/>
                <a:cs typeface="Arial" charset="0"/>
              </a:rPr>
              <a:t>Câu 1</a:t>
            </a:r>
            <a:r>
              <a:rPr lang="en-US" sz="3600">
                <a:solidFill>
                  <a:schemeClr val="tx2"/>
                </a:solidFill>
                <a:latin typeface="Times New Roman" pitchFamily="18" charset="0"/>
                <a:cs typeface="Arial" charset="0"/>
              </a:rPr>
              <a:t>: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Hình tam giác có ba góc nhọn là: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 A, Hình 1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 B, Hình 2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 C, Hình 3</a:t>
            </a:r>
          </a:p>
        </p:txBody>
      </p:sp>
      <p:sp>
        <p:nvSpPr>
          <p:cNvPr id="40969" name="AutoShape 9"/>
          <p:cNvSpPr>
            <a:spLocks noChangeArrowheads="1"/>
          </p:cNvSpPr>
          <p:nvPr/>
        </p:nvSpPr>
        <p:spPr bwMode="auto">
          <a:xfrm>
            <a:off x="8001000" y="32660"/>
            <a:ext cx="1143000" cy="1491340"/>
          </a:xfrm>
          <a:prstGeom prst="cloudCallout">
            <a:avLst>
              <a:gd name="adj1" fmla="val 248750"/>
              <a:gd name="adj2" fmla="val 75167"/>
            </a:avLst>
          </a:prstGeom>
          <a:solidFill>
            <a:srgbClr val="00CCFF"/>
          </a:solidFill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24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  <a:cs typeface="Arial" charset="0"/>
              </a:rPr>
              <a:t>10 gi©y b¾t ®Çu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0" y="1600200"/>
            <a:ext cx="1774825" cy="1371600"/>
            <a:chOff x="4450" y="0"/>
            <a:chExt cx="1118" cy="1104"/>
          </a:xfrm>
        </p:grpSpPr>
        <p:pic>
          <p:nvPicPr>
            <p:cNvPr id="14376" name="Picture 11" descr="CLOCK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77" name="AutoShape 12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kumimoji="1" lang="en-US" sz="6600" b="1">
                  <a:solidFill>
                    <a:srgbClr val="FF3300"/>
                  </a:solidFill>
                  <a:latin typeface="Times New Roman" pitchFamily="18" charset="0"/>
                  <a:cs typeface="Arial" charset="0"/>
                </a:rPr>
                <a:t>01s </a:t>
              </a:r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0" y="1600200"/>
            <a:ext cx="1774825" cy="1371600"/>
            <a:chOff x="4450" y="0"/>
            <a:chExt cx="1118" cy="1104"/>
          </a:xfrm>
        </p:grpSpPr>
        <p:pic>
          <p:nvPicPr>
            <p:cNvPr id="14374" name="Picture 14" descr="CLOCK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75" name="AutoShape 15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kumimoji="1" lang="en-US" sz="6600" b="1">
                  <a:solidFill>
                    <a:srgbClr val="FF3300"/>
                  </a:solidFill>
                  <a:latin typeface="Times New Roman" pitchFamily="18" charset="0"/>
                  <a:cs typeface="Arial" charset="0"/>
                </a:rPr>
                <a:t>02s </a:t>
              </a:r>
            </a:p>
          </p:txBody>
        </p:sp>
      </p:grp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0" y="1600200"/>
            <a:ext cx="1774825" cy="1371600"/>
            <a:chOff x="4450" y="0"/>
            <a:chExt cx="1118" cy="1104"/>
          </a:xfrm>
        </p:grpSpPr>
        <p:pic>
          <p:nvPicPr>
            <p:cNvPr id="14372" name="Picture 17" descr="CLOCK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73" name="AutoShape 18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kumimoji="1" lang="en-US" sz="6600" b="1">
                  <a:solidFill>
                    <a:srgbClr val="FF3300"/>
                  </a:solidFill>
                  <a:latin typeface="Times New Roman" pitchFamily="18" charset="0"/>
                  <a:cs typeface="Arial" charset="0"/>
                </a:rPr>
                <a:t>03s </a:t>
              </a:r>
            </a:p>
          </p:txBody>
        </p:sp>
      </p:grp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1600200"/>
            <a:ext cx="1774825" cy="1371600"/>
            <a:chOff x="4450" y="0"/>
            <a:chExt cx="1118" cy="1104"/>
          </a:xfrm>
        </p:grpSpPr>
        <p:pic>
          <p:nvPicPr>
            <p:cNvPr id="14370" name="Picture 20" descr="CLOCK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71" name="AutoShape 21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kumimoji="1" lang="en-US" sz="6600" b="1">
                  <a:solidFill>
                    <a:srgbClr val="FF3300"/>
                  </a:solidFill>
                  <a:latin typeface="Times New Roman" pitchFamily="18" charset="0"/>
                  <a:cs typeface="Arial" charset="0"/>
                </a:rPr>
                <a:t>04s </a:t>
              </a:r>
            </a:p>
          </p:txBody>
        </p:sp>
      </p:grpSp>
      <p:grpSp>
        <p:nvGrpSpPr>
          <p:cNvPr id="6" name="Group 22"/>
          <p:cNvGrpSpPr>
            <a:grpSpLocks/>
          </p:cNvGrpSpPr>
          <p:nvPr/>
        </p:nvGrpSpPr>
        <p:grpSpPr bwMode="auto">
          <a:xfrm>
            <a:off x="0" y="1600200"/>
            <a:ext cx="1774825" cy="1371600"/>
            <a:chOff x="4450" y="0"/>
            <a:chExt cx="1118" cy="1104"/>
          </a:xfrm>
        </p:grpSpPr>
        <p:pic>
          <p:nvPicPr>
            <p:cNvPr id="14368" name="Picture 23" descr="CLOCK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69" name="AutoShape 24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kumimoji="1" lang="en-US" sz="6600" b="1">
                  <a:solidFill>
                    <a:srgbClr val="FF3300"/>
                  </a:solidFill>
                  <a:latin typeface="Times New Roman" pitchFamily="18" charset="0"/>
                  <a:cs typeface="Arial" charset="0"/>
                </a:rPr>
                <a:t>05s </a:t>
              </a:r>
            </a:p>
          </p:txBody>
        </p:sp>
      </p:grpSp>
      <p:grpSp>
        <p:nvGrpSpPr>
          <p:cNvPr id="7" name="Group 25"/>
          <p:cNvGrpSpPr>
            <a:grpSpLocks/>
          </p:cNvGrpSpPr>
          <p:nvPr/>
        </p:nvGrpSpPr>
        <p:grpSpPr bwMode="auto">
          <a:xfrm>
            <a:off x="0" y="1600200"/>
            <a:ext cx="1774825" cy="1371600"/>
            <a:chOff x="4450" y="0"/>
            <a:chExt cx="1118" cy="1104"/>
          </a:xfrm>
        </p:grpSpPr>
        <p:pic>
          <p:nvPicPr>
            <p:cNvPr id="14366" name="Picture 26" descr="CLOCK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67" name="AutoShape 27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kumimoji="1" lang="en-US" sz="6600" b="1">
                  <a:solidFill>
                    <a:srgbClr val="FF3300"/>
                  </a:solidFill>
                  <a:latin typeface="Times New Roman" pitchFamily="18" charset="0"/>
                  <a:cs typeface="Arial" charset="0"/>
                </a:rPr>
                <a:t>06s </a:t>
              </a:r>
            </a:p>
          </p:txBody>
        </p:sp>
      </p:grpSp>
      <p:grpSp>
        <p:nvGrpSpPr>
          <p:cNvPr id="8" name="Group 28"/>
          <p:cNvGrpSpPr>
            <a:grpSpLocks/>
          </p:cNvGrpSpPr>
          <p:nvPr/>
        </p:nvGrpSpPr>
        <p:grpSpPr bwMode="auto">
          <a:xfrm>
            <a:off x="0" y="1600200"/>
            <a:ext cx="1774825" cy="1371600"/>
            <a:chOff x="4450" y="0"/>
            <a:chExt cx="1118" cy="1104"/>
          </a:xfrm>
        </p:grpSpPr>
        <p:pic>
          <p:nvPicPr>
            <p:cNvPr id="14364" name="Picture 29" descr="CLOCK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65" name="AutoShape 30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kumimoji="1" lang="en-US" sz="6600" b="1">
                  <a:solidFill>
                    <a:srgbClr val="FF3300"/>
                  </a:solidFill>
                  <a:latin typeface="Times New Roman" pitchFamily="18" charset="0"/>
                  <a:cs typeface="Arial" charset="0"/>
                </a:rPr>
                <a:t>07s </a:t>
              </a:r>
            </a:p>
          </p:txBody>
        </p:sp>
      </p:grpSp>
      <p:grpSp>
        <p:nvGrpSpPr>
          <p:cNvPr id="9" name="Group 31"/>
          <p:cNvGrpSpPr>
            <a:grpSpLocks/>
          </p:cNvGrpSpPr>
          <p:nvPr/>
        </p:nvGrpSpPr>
        <p:grpSpPr bwMode="auto">
          <a:xfrm>
            <a:off x="0" y="1600200"/>
            <a:ext cx="1774825" cy="1371600"/>
            <a:chOff x="4450" y="0"/>
            <a:chExt cx="1118" cy="1104"/>
          </a:xfrm>
        </p:grpSpPr>
        <p:pic>
          <p:nvPicPr>
            <p:cNvPr id="14362" name="Picture 32" descr="CLOCK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63" name="AutoShape 33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kumimoji="1" lang="en-US" sz="6600" b="1">
                  <a:solidFill>
                    <a:srgbClr val="FF3300"/>
                  </a:solidFill>
                  <a:latin typeface="Times New Roman" pitchFamily="18" charset="0"/>
                  <a:cs typeface="Arial" charset="0"/>
                </a:rPr>
                <a:t>08s </a:t>
              </a:r>
            </a:p>
          </p:txBody>
        </p:sp>
      </p:grpSp>
      <p:grpSp>
        <p:nvGrpSpPr>
          <p:cNvPr id="10" name="Group 34"/>
          <p:cNvGrpSpPr>
            <a:grpSpLocks/>
          </p:cNvGrpSpPr>
          <p:nvPr/>
        </p:nvGrpSpPr>
        <p:grpSpPr bwMode="auto">
          <a:xfrm>
            <a:off x="0" y="1600200"/>
            <a:ext cx="1774825" cy="1371600"/>
            <a:chOff x="4450" y="0"/>
            <a:chExt cx="1118" cy="1104"/>
          </a:xfrm>
        </p:grpSpPr>
        <p:pic>
          <p:nvPicPr>
            <p:cNvPr id="14360" name="Picture 35" descr="CLOCK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61" name="AutoShape 36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kumimoji="1" lang="en-US" sz="6600" b="1">
                  <a:solidFill>
                    <a:srgbClr val="FF3300"/>
                  </a:solidFill>
                  <a:latin typeface="Times New Roman" pitchFamily="18" charset="0"/>
                  <a:cs typeface="Arial" charset="0"/>
                </a:rPr>
                <a:t>09s </a:t>
              </a:r>
            </a:p>
          </p:txBody>
        </p:sp>
      </p:grpSp>
      <p:grpSp>
        <p:nvGrpSpPr>
          <p:cNvPr id="11" name="Group 37"/>
          <p:cNvGrpSpPr>
            <a:grpSpLocks/>
          </p:cNvGrpSpPr>
          <p:nvPr/>
        </p:nvGrpSpPr>
        <p:grpSpPr bwMode="auto">
          <a:xfrm>
            <a:off x="0" y="1600200"/>
            <a:ext cx="1774825" cy="1371600"/>
            <a:chOff x="4450" y="0"/>
            <a:chExt cx="1118" cy="1104"/>
          </a:xfrm>
        </p:grpSpPr>
        <p:pic>
          <p:nvPicPr>
            <p:cNvPr id="14358" name="Picture 38" descr="CLOCK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59" name="AutoShape 39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kumimoji="1" lang="en-US" sz="6600" b="1">
                  <a:solidFill>
                    <a:srgbClr val="FF3300"/>
                  </a:solidFill>
                  <a:latin typeface="Times New Roman" pitchFamily="18" charset="0"/>
                  <a:cs typeface="Arial" charset="0"/>
                </a:rPr>
                <a:t>10s </a:t>
              </a:r>
            </a:p>
          </p:txBody>
        </p:sp>
      </p:grpSp>
      <p:sp>
        <p:nvSpPr>
          <p:cNvPr id="41000" name="AutoShape 40"/>
          <p:cNvSpPr>
            <a:spLocks noChangeArrowheads="1"/>
          </p:cNvSpPr>
          <p:nvPr/>
        </p:nvSpPr>
        <p:spPr bwMode="auto">
          <a:xfrm>
            <a:off x="7982581" y="19917"/>
            <a:ext cx="1066800" cy="1164647"/>
          </a:xfrm>
          <a:prstGeom prst="cloudCallout">
            <a:avLst>
              <a:gd name="adj1" fmla="val 136398"/>
              <a:gd name="adj2" fmla="val -98051"/>
            </a:avLst>
          </a:prstGeom>
          <a:solidFill>
            <a:srgbClr val="00CCFF"/>
          </a:solidFill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16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Đ</a:t>
            </a:r>
            <a:r>
              <a:rPr lang="en-US" sz="16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  <a:cs typeface="Arial" charset="0"/>
              </a:rPr>
              <a:t>· hÕt 10 gi©y</a:t>
            </a:r>
          </a:p>
        </p:txBody>
      </p:sp>
      <p:sp>
        <p:nvSpPr>
          <p:cNvPr id="41001" name="Text Box 41"/>
          <p:cNvSpPr txBox="1">
            <a:spLocks noChangeArrowheads="1"/>
          </p:cNvSpPr>
          <p:nvPr/>
        </p:nvSpPr>
        <p:spPr bwMode="auto">
          <a:xfrm>
            <a:off x="2154562" y="6174582"/>
            <a:ext cx="4572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1" algn="ctr"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Đáp án: 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A</a:t>
            </a:r>
          </a:p>
        </p:txBody>
      </p:sp>
      <p:grpSp>
        <p:nvGrpSpPr>
          <p:cNvPr id="42" name="Group 69"/>
          <p:cNvGrpSpPr>
            <a:grpSpLocks/>
          </p:cNvGrpSpPr>
          <p:nvPr/>
        </p:nvGrpSpPr>
        <p:grpSpPr bwMode="auto">
          <a:xfrm>
            <a:off x="679095" y="3652420"/>
            <a:ext cx="2039059" cy="1894865"/>
            <a:chOff x="0" y="2079"/>
            <a:chExt cx="2071" cy="1628"/>
          </a:xfrm>
        </p:grpSpPr>
        <p:grpSp>
          <p:nvGrpSpPr>
            <p:cNvPr id="43" name="Group 50"/>
            <p:cNvGrpSpPr>
              <a:grpSpLocks/>
            </p:cNvGrpSpPr>
            <p:nvPr/>
          </p:nvGrpSpPr>
          <p:grpSpPr bwMode="auto">
            <a:xfrm>
              <a:off x="166" y="2379"/>
              <a:ext cx="1563" cy="1001"/>
              <a:chOff x="320" y="2366"/>
              <a:chExt cx="1563" cy="1001"/>
            </a:xfrm>
          </p:grpSpPr>
          <p:sp>
            <p:nvSpPr>
              <p:cNvPr id="47" name="Line 47"/>
              <p:cNvSpPr>
                <a:spLocks noChangeShapeType="1"/>
              </p:cNvSpPr>
              <p:nvPr/>
            </p:nvSpPr>
            <p:spPr bwMode="auto">
              <a:xfrm flipH="1">
                <a:off x="320" y="2366"/>
                <a:ext cx="578" cy="1001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/>
                <a:tailEnd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48" name="Line 48"/>
              <p:cNvSpPr>
                <a:spLocks noChangeShapeType="1"/>
              </p:cNvSpPr>
              <p:nvPr/>
            </p:nvSpPr>
            <p:spPr bwMode="auto">
              <a:xfrm>
                <a:off x="321" y="3367"/>
                <a:ext cx="1562" cy="0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/>
                <a:tailEnd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49" name="Line 49"/>
              <p:cNvSpPr>
                <a:spLocks noChangeShapeType="1"/>
              </p:cNvSpPr>
              <p:nvPr/>
            </p:nvSpPr>
            <p:spPr bwMode="auto">
              <a:xfrm>
                <a:off x="894" y="2390"/>
                <a:ext cx="972" cy="972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/>
                <a:tailEnd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</p:grpSp>
        <p:sp>
          <p:nvSpPr>
            <p:cNvPr id="44" name="Text Box 61"/>
            <p:cNvSpPr txBox="1">
              <a:spLocks noChangeArrowheads="1"/>
            </p:cNvSpPr>
            <p:nvPr/>
          </p:nvSpPr>
          <p:spPr bwMode="auto">
            <a:xfrm>
              <a:off x="319" y="2079"/>
              <a:ext cx="425" cy="344"/>
            </a:xfrm>
            <a:prstGeom prst="rect">
              <a:avLst/>
            </a:prstGeom>
            <a:noFill/>
            <a:ln w="571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0000CC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A</a:t>
              </a:r>
            </a:p>
          </p:txBody>
        </p:sp>
        <p:sp>
          <p:nvSpPr>
            <p:cNvPr id="45" name="Text Box 63"/>
            <p:cNvSpPr txBox="1">
              <a:spLocks noChangeArrowheads="1"/>
            </p:cNvSpPr>
            <p:nvPr/>
          </p:nvSpPr>
          <p:spPr bwMode="auto">
            <a:xfrm>
              <a:off x="0" y="3363"/>
              <a:ext cx="425" cy="344"/>
            </a:xfrm>
            <a:prstGeom prst="rect">
              <a:avLst/>
            </a:prstGeom>
            <a:noFill/>
            <a:ln w="571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0000CC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B</a:t>
              </a:r>
            </a:p>
          </p:txBody>
        </p:sp>
        <p:sp>
          <p:nvSpPr>
            <p:cNvPr id="46" name="Text Box 64"/>
            <p:cNvSpPr txBox="1">
              <a:spLocks noChangeArrowheads="1"/>
            </p:cNvSpPr>
            <p:nvPr/>
          </p:nvSpPr>
          <p:spPr bwMode="auto">
            <a:xfrm>
              <a:off x="1646" y="3274"/>
              <a:ext cx="425" cy="344"/>
            </a:xfrm>
            <a:prstGeom prst="rect">
              <a:avLst/>
            </a:prstGeom>
            <a:noFill/>
            <a:ln w="571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0000CC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C</a:t>
              </a:r>
            </a:p>
          </p:txBody>
        </p:sp>
      </p:grpSp>
      <p:grpSp>
        <p:nvGrpSpPr>
          <p:cNvPr id="50" name="Group 78"/>
          <p:cNvGrpSpPr>
            <a:grpSpLocks/>
          </p:cNvGrpSpPr>
          <p:nvPr/>
        </p:nvGrpSpPr>
        <p:grpSpPr bwMode="auto">
          <a:xfrm>
            <a:off x="4909465" y="3936791"/>
            <a:ext cx="3854530" cy="1507590"/>
            <a:chOff x="1136" y="2450"/>
            <a:chExt cx="2882" cy="894"/>
          </a:xfrm>
        </p:grpSpPr>
        <p:grpSp>
          <p:nvGrpSpPr>
            <p:cNvPr id="51" name="Group 51"/>
            <p:cNvGrpSpPr>
              <a:grpSpLocks/>
            </p:cNvGrpSpPr>
            <p:nvPr/>
          </p:nvGrpSpPr>
          <p:grpSpPr bwMode="auto">
            <a:xfrm rot="-9458972">
              <a:off x="1347" y="2828"/>
              <a:ext cx="2361" cy="334"/>
              <a:chOff x="320" y="2381"/>
              <a:chExt cx="1563" cy="998"/>
            </a:xfrm>
          </p:grpSpPr>
          <p:sp>
            <p:nvSpPr>
              <p:cNvPr id="55" name="Line 52"/>
              <p:cNvSpPr>
                <a:spLocks noChangeShapeType="1"/>
              </p:cNvSpPr>
              <p:nvPr/>
            </p:nvSpPr>
            <p:spPr bwMode="auto">
              <a:xfrm flipH="1">
                <a:off x="320" y="2381"/>
                <a:ext cx="576" cy="998"/>
              </a:xfrm>
              <a:prstGeom prst="line">
                <a:avLst/>
              </a:prstGeom>
              <a:ln>
                <a:solidFill>
                  <a:srgbClr val="FF0000"/>
                </a:solidFill>
                <a:headEnd/>
                <a:tailEnd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56" name="Line 53"/>
              <p:cNvSpPr>
                <a:spLocks noChangeShapeType="1"/>
              </p:cNvSpPr>
              <p:nvPr/>
            </p:nvSpPr>
            <p:spPr bwMode="auto">
              <a:xfrm>
                <a:off x="321" y="3375"/>
                <a:ext cx="1562" cy="0"/>
              </a:xfrm>
              <a:prstGeom prst="line">
                <a:avLst/>
              </a:prstGeom>
              <a:ln>
                <a:solidFill>
                  <a:srgbClr val="FF0000"/>
                </a:solidFill>
                <a:headEnd/>
                <a:tailEnd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57" name="Line 54"/>
              <p:cNvSpPr>
                <a:spLocks noChangeShapeType="1"/>
              </p:cNvSpPr>
              <p:nvPr/>
            </p:nvSpPr>
            <p:spPr bwMode="auto">
              <a:xfrm>
                <a:off x="897" y="2392"/>
                <a:ext cx="972" cy="973"/>
              </a:xfrm>
              <a:prstGeom prst="line">
                <a:avLst/>
              </a:prstGeom>
              <a:ln>
                <a:solidFill>
                  <a:srgbClr val="FF0000"/>
                </a:solidFill>
                <a:headEnd/>
                <a:tailEnd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</p:grpSp>
        <p:sp>
          <p:nvSpPr>
            <p:cNvPr id="52" name="Text Box 60"/>
            <p:cNvSpPr txBox="1">
              <a:spLocks noChangeArrowheads="1"/>
            </p:cNvSpPr>
            <p:nvPr/>
          </p:nvSpPr>
          <p:spPr bwMode="auto">
            <a:xfrm>
              <a:off x="1136" y="2450"/>
              <a:ext cx="425" cy="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0000CC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M</a:t>
              </a:r>
            </a:p>
          </p:txBody>
        </p:sp>
        <p:sp>
          <p:nvSpPr>
            <p:cNvPr id="53" name="Text Box 62"/>
            <p:cNvSpPr txBox="1">
              <a:spLocks noChangeArrowheads="1"/>
            </p:cNvSpPr>
            <p:nvPr/>
          </p:nvSpPr>
          <p:spPr bwMode="auto">
            <a:xfrm>
              <a:off x="2310" y="3154"/>
              <a:ext cx="425" cy="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0000CC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N</a:t>
              </a:r>
            </a:p>
          </p:txBody>
        </p:sp>
        <p:sp>
          <p:nvSpPr>
            <p:cNvPr id="54" name="Text Box 65"/>
            <p:cNvSpPr txBox="1">
              <a:spLocks noChangeArrowheads="1"/>
            </p:cNvSpPr>
            <p:nvPr/>
          </p:nvSpPr>
          <p:spPr bwMode="auto">
            <a:xfrm>
              <a:off x="3593" y="3104"/>
              <a:ext cx="425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0000CC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P</a:t>
              </a:r>
            </a:p>
          </p:txBody>
        </p:sp>
      </p:grpSp>
      <p:grpSp>
        <p:nvGrpSpPr>
          <p:cNvPr id="58" name="Group 79"/>
          <p:cNvGrpSpPr>
            <a:grpSpLocks/>
          </p:cNvGrpSpPr>
          <p:nvPr/>
        </p:nvGrpSpPr>
        <p:grpSpPr bwMode="auto">
          <a:xfrm>
            <a:off x="2900318" y="3665495"/>
            <a:ext cx="3122655" cy="1755946"/>
            <a:chOff x="3693" y="2249"/>
            <a:chExt cx="2310" cy="1211"/>
          </a:xfrm>
        </p:grpSpPr>
        <p:sp>
          <p:nvSpPr>
            <p:cNvPr id="59" name="AutoShape 44"/>
            <p:cNvSpPr>
              <a:spLocks noChangeArrowheads="1"/>
            </p:cNvSpPr>
            <p:nvPr/>
          </p:nvSpPr>
          <p:spPr bwMode="auto">
            <a:xfrm>
              <a:off x="3994" y="2535"/>
              <a:ext cx="1599" cy="754"/>
            </a:xfrm>
            <a:prstGeom prst="rtTriangle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endParaRPr lang="vi-VN" altLang="en-US" sz="2000"/>
            </a:p>
          </p:txBody>
        </p:sp>
        <p:sp>
          <p:nvSpPr>
            <p:cNvPr id="60" name="Text Box 66"/>
            <p:cNvSpPr txBox="1">
              <a:spLocks noChangeArrowheads="1"/>
            </p:cNvSpPr>
            <p:nvPr/>
          </p:nvSpPr>
          <p:spPr bwMode="auto">
            <a:xfrm>
              <a:off x="3693" y="2249"/>
              <a:ext cx="425" cy="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0000CC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D</a:t>
              </a:r>
            </a:p>
          </p:txBody>
        </p:sp>
        <p:sp>
          <p:nvSpPr>
            <p:cNvPr id="61" name="Text Box 67"/>
            <p:cNvSpPr txBox="1">
              <a:spLocks noChangeArrowheads="1"/>
            </p:cNvSpPr>
            <p:nvPr/>
          </p:nvSpPr>
          <p:spPr bwMode="auto">
            <a:xfrm>
              <a:off x="3693" y="3147"/>
              <a:ext cx="425" cy="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0000CC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E</a:t>
              </a:r>
            </a:p>
          </p:txBody>
        </p:sp>
        <p:sp>
          <p:nvSpPr>
            <p:cNvPr id="62" name="Text Box 68"/>
            <p:cNvSpPr txBox="1">
              <a:spLocks noChangeArrowheads="1"/>
            </p:cNvSpPr>
            <p:nvPr/>
          </p:nvSpPr>
          <p:spPr bwMode="auto">
            <a:xfrm>
              <a:off x="5578" y="3184"/>
              <a:ext cx="425" cy="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0000CC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G</a:t>
              </a:r>
            </a:p>
          </p:txBody>
        </p:sp>
      </p:grpSp>
      <p:sp>
        <p:nvSpPr>
          <p:cNvPr id="63" name="TextBox 62"/>
          <p:cNvSpPr txBox="1"/>
          <p:nvPr/>
        </p:nvSpPr>
        <p:spPr>
          <a:xfrm>
            <a:off x="1301289" y="5335670"/>
            <a:ext cx="6495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/>
              <a:t>H1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7244075" y="5273522"/>
            <a:ext cx="6495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/>
              <a:t>H3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4063203" y="5273521"/>
            <a:ext cx="6495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/>
              <a:t>H2</a:t>
            </a:r>
          </a:p>
        </p:txBody>
      </p:sp>
    </p:spTree>
    <p:extLst>
      <p:ext uri="{BB962C8B-B14F-4D97-AF65-F5344CB8AC3E}">
        <p14:creationId xmlns:p14="http://schemas.microsoft.com/office/powerpoint/2010/main" val="18542987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409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5" presetClass="exit" presetSubtype="1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" dur="500"/>
                                        <p:tgtEl>
                                          <p:spTgt spid="409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3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4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4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1000"/>
                                        <p:tgtEl>
                                          <p:spTgt spid="4100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10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9" grpId="0" animBg="1"/>
      <p:bldP spid="40969" grpId="1" animBg="1"/>
      <p:bldP spid="41000" grpId="0" animBg="1"/>
      <p:bldP spid="4100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3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1447800"/>
            <a:ext cx="84582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WordArt 5"/>
          <p:cNvSpPr>
            <a:spLocks noChangeArrowheads="1" noChangeShapeType="1" noTextEdit="1"/>
          </p:cNvSpPr>
          <p:nvPr/>
        </p:nvSpPr>
        <p:spPr bwMode="auto">
          <a:xfrm>
            <a:off x="1905000" y="574964"/>
            <a:ext cx="51816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BahamasBH"/>
              </a:rPr>
              <a:t>AI NHANH, AI ĐÚNG?</a:t>
            </a:r>
          </a:p>
        </p:txBody>
      </p:sp>
      <p:pic>
        <p:nvPicPr>
          <p:cNvPr id="14342" name="Picture 6" descr="star_tip_md_wht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1181" y="-18805"/>
            <a:ext cx="8382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3" name="Picture 7" descr="people008"/>
          <p:cNvPicPr>
            <a:picLocks noChangeAspect="1" noChangeArrowheads="1" noCrop="1"/>
          </p:cNvPicPr>
          <p:nvPr/>
        </p:nvPicPr>
        <p:blipFill>
          <a:blip r:embed="rId6">
            <a:lum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82" y="12990"/>
            <a:ext cx="801528" cy="942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2193486" y="1600200"/>
            <a:ext cx="70866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600">
                <a:solidFill>
                  <a:schemeClr val="tx2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u="sng">
                <a:solidFill>
                  <a:schemeClr val="tx2"/>
                </a:solidFill>
                <a:latin typeface="Times New Roman" pitchFamily="18" charset="0"/>
                <a:cs typeface="Arial" charset="0"/>
              </a:rPr>
              <a:t>Câu 2</a:t>
            </a:r>
            <a:r>
              <a:rPr lang="en-US" sz="3600">
                <a:solidFill>
                  <a:schemeClr val="tx2"/>
                </a:solidFill>
                <a:latin typeface="Times New Roman" pitchFamily="18" charset="0"/>
                <a:cs typeface="Arial" charset="0"/>
              </a:rPr>
              <a:t>: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Hình tam giác có góc tù là: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 A, Hình 1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 B, Hình 2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 C, Hình 3</a:t>
            </a:r>
          </a:p>
        </p:txBody>
      </p:sp>
      <p:sp>
        <p:nvSpPr>
          <p:cNvPr id="40969" name="AutoShape 9"/>
          <p:cNvSpPr>
            <a:spLocks noChangeArrowheads="1"/>
          </p:cNvSpPr>
          <p:nvPr/>
        </p:nvSpPr>
        <p:spPr bwMode="auto">
          <a:xfrm>
            <a:off x="8001000" y="32660"/>
            <a:ext cx="1143000" cy="1491340"/>
          </a:xfrm>
          <a:prstGeom prst="cloudCallout">
            <a:avLst>
              <a:gd name="adj1" fmla="val 248750"/>
              <a:gd name="adj2" fmla="val 75167"/>
            </a:avLst>
          </a:prstGeom>
          <a:solidFill>
            <a:srgbClr val="00CCFF"/>
          </a:solidFill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24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  <a:cs typeface="Arial" charset="0"/>
              </a:rPr>
              <a:t>10 gi©y b¾t ®Çu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0" y="1600200"/>
            <a:ext cx="1774825" cy="1371600"/>
            <a:chOff x="4450" y="0"/>
            <a:chExt cx="1118" cy="1104"/>
          </a:xfrm>
        </p:grpSpPr>
        <p:pic>
          <p:nvPicPr>
            <p:cNvPr id="14376" name="Picture 11" descr="CLOCK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77" name="AutoShape 12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kumimoji="1" lang="en-US" sz="6600" b="1">
                  <a:solidFill>
                    <a:srgbClr val="FF3300"/>
                  </a:solidFill>
                  <a:latin typeface="Times New Roman" pitchFamily="18" charset="0"/>
                  <a:cs typeface="Arial" charset="0"/>
                </a:rPr>
                <a:t>01s </a:t>
              </a:r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0" y="1600200"/>
            <a:ext cx="1774825" cy="1371600"/>
            <a:chOff x="4450" y="0"/>
            <a:chExt cx="1118" cy="1104"/>
          </a:xfrm>
        </p:grpSpPr>
        <p:pic>
          <p:nvPicPr>
            <p:cNvPr id="14374" name="Picture 14" descr="CLOCK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75" name="AutoShape 15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kumimoji="1" lang="en-US" sz="6600" b="1">
                  <a:solidFill>
                    <a:srgbClr val="FF3300"/>
                  </a:solidFill>
                  <a:latin typeface="Times New Roman" pitchFamily="18" charset="0"/>
                  <a:cs typeface="Arial" charset="0"/>
                </a:rPr>
                <a:t>02s </a:t>
              </a:r>
            </a:p>
          </p:txBody>
        </p:sp>
      </p:grp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0" y="1600200"/>
            <a:ext cx="1774825" cy="1371600"/>
            <a:chOff x="4450" y="0"/>
            <a:chExt cx="1118" cy="1104"/>
          </a:xfrm>
        </p:grpSpPr>
        <p:pic>
          <p:nvPicPr>
            <p:cNvPr id="14372" name="Picture 17" descr="CLOCK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73" name="AutoShape 18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kumimoji="1" lang="en-US" sz="6600" b="1">
                  <a:solidFill>
                    <a:srgbClr val="FF3300"/>
                  </a:solidFill>
                  <a:latin typeface="Times New Roman" pitchFamily="18" charset="0"/>
                  <a:cs typeface="Arial" charset="0"/>
                </a:rPr>
                <a:t>03s </a:t>
              </a:r>
            </a:p>
          </p:txBody>
        </p:sp>
      </p:grp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1600200"/>
            <a:ext cx="1774825" cy="1371600"/>
            <a:chOff x="4450" y="0"/>
            <a:chExt cx="1118" cy="1104"/>
          </a:xfrm>
        </p:grpSpPr>
        <p:pic>
          <p:nvPicPr>
            <p:cNvPr id="14370" name="Picture 20" descr="CLOCK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71" name="AutoShape 21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kumimoji="1" lang="en-US" sz="6600" b="1">
                  <a:solidFill>
                    <a:srgbClr val="FF3300"/>
                  </a:solidFill>
                  <a:latin typeface="Times New Roman" pitchFamily="18" charset="0"/>
                  <a:cs typeface="Arial" charset="0"/>
                </a:rPr>
                <a:t>04s </a:t>
              </a:r>
            </a:p>
          </p:txBody>
        </p:sp>
      </p:grpSp>
      <p:grpSp>
        <p:nvGrpSpPr>
          <p:cNvPr id="6" name="Group 22"/>
          <p:cNvGrpSpPr>
            <a:grpSpLocks/>
          </p:cNvGrpSpPr>
          <p:nvPr/>
        </p:nvGrpSpPr>
        <p:grpSpPr bwMode="auto">
          <a:xfrm>
            <a:off x="0" y="1600200"/>
            <a:ext cx="1774825" cy="1371600"/>
            <a:chOff x="4450" y="0"/>
            <a:chExt cx="1118" cy="1104"/>
          </a:xfrm>
        </p:grpSpPr>
        <p:pic>
          <p:nvPicPr>
            <p:cNvPr id="14368" name="Picture 23" descr="CLOCK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69" name="AutoShape 24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kumimoji="1" lang="en-US" sz="6600" b="1">
                  <a:solidFill>
                    <a:srgbClr val="FF3300"/>
                  </a:solidFill>
                  <a:latin typeface="Times New Roman" pitchFamily="18" charset="0"/>
                  <a:cs typeface="Arial" charset="0"/>
                </a:rPr>
                <a:t>05s </a:t>
              </a:r>
            </a:p>
          </p:txBody>
        </p:sp>
      </p:grpSp>
      <p:grpSp>
        <p:nvGrpSpPr>
          <p:cNvPr id="7" name="Group 25"/>
          <p:cNvGrpSpPr>
            <a:grpSpLocks/>
          </p:cNvGrpSpPr>
          <p:nvPr/>
        </p:nvGrpSpPr>
        <p:grpSpPr bwMode="auto">
          <a:xfrm>
            <a:off x="0" y="1600200"/>
            <a:ext cx="1774825" cy="1371600"/>
            <a:chOff x="4450" y="0"/>
            <a:chExt cx="1118" cy="1104"/>
          </a:xfrm>
        </p:grpSpPr>
        <p:pic>
          <p:nvPicPr>
            <p:cNvPr id="14366" name="Picture 26" descr="CLOCK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67" name="AutoShape 27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kumimoji="1" lang="en-US" sz="6600" b="1">
                  <a:solidFill>
                    <a:srgbClr val="FF3300"/>
                  </a:solidFill>
                  <a:latin typeface="Times New Roman" pitchFamily="18" charset="0"/>
                  <a:cs typeface="Arial" charset="0"/>
                </a:rPr>
                <a:t>06s </a:t>
              </a:r>
            </a:p>
          </p:txBody>
        </p:sp>
      </p:grpSp>
      <p:grpSp>
        <p:nvGrpSpPr>
          <p:cNvPr id="8" name="Group 28"/>
          <p:cNvGrpSpPr>
            <a:grpSpLocks/>
          </p:cNvGrpSpPr>
          <p:nvPr/>
        </p:nvGrpSpPr>
        <p:grpSpPr bwMode="auto">
          <a:xfrm>
            <a:off x="0" y="1600200"/>
            <a:ext cx="1774825" cy="1371600"/>
            <a:chOff x="4450" y="0"/>
            <a:chExt cx="1118" cy="1104"/>
          </a:xfrm>
        </p:grpSpPr>
        <p:pic>
          <p:nvPicPr>
            <p:cNvPr id="14364" name="Picture 29" descr="CLOCK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65" name="AutoShape 30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kumimoji="1" lang="en-US" sz="6600" b="1">
                  <a:solidFill>
                    <a:srgbClr val="FF3300"/>
                  </a:solidFill>
                  <a:latin typeface="Times New Roman" pitchFamily="18" charset="0"/>
                  <a:cs typeface="Arial" charset="0"/>
                </a:rPr>
                <a:t>07s </a:t>
              </a:r>
            </a:p>
          </p:txBody>
        </p:sp>
      </p:grpSp>
      <p:grpSp>
        <p:nvGrpSpPr>
          <p:cNvPr id="9" name="Group 31"/>
          <p:cNvGrpSpPr>
            <a:grpSpLocks/>
          </p:cNvGrpSpPr>
          <p:nvPr/>
        </p:nvGrpSpPr>
        <p:grpSpPr bwMode="auto">
          <a:xfrm>
            <a:off x="0" y="1600200"/>
            <a:ext cx="1774825" cy="1371600"/>
            <a:chOff x="4450" y="0"/>
            <a:chExt cx="1118" cy="1104"/>
          </a:xfrm>
        </p:grpSpPr>
        <p:pic>
          <p:nvPicPr>
            <p:cNvPr id="14362" name="Picture 32" descr="CLOCK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63" name="AutoShape 33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kumimoji="1" lang="en-US" sz="6600" b="1">
                  <a:solidFill>
                    <a:srgbClr val="FF3300"/>
                  </a:solidFill>
                  <a:latin typeface="Times New Roman" pitchFamily="18" charset="0"/>
                  <a:cs typeface="Arial" charset="0"/>
                </a:rPr>
                <a:t>08s </a:t>
              </a:r>
            </a:p>
          </p:txBody>
        </p:sp>
      </p:grpSp>
      <p:grpSp>
        <p:nvGrpSpPr>
          <p:cNvPr id="10" name="Group 34"/>
          <p:cNvGrpSpPr>
            <a:grpSpLocks/>
          </p:cNvGrpSpPr>
          <p:nvPr/>
        </p:nvGrpSpPr>
        <p:grpSpPr bwMode="auto">
          <a:xfrm>
            <a:off x="0" y="1600200"/>
            <a:ext cx="1774825" cy="1371600"/>
            <a:chOff x="4450" y="0"/>
            <a:chExt cx="1118" cy="1104"/>
          </a:xfrm>
        </p:grpSpPr>
        <p:pic>
          <p:nvPicPr>
            <p:cNvPr id="14360" name="Picture 35" descr="CLOCK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61" name="AutoShape 36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kumimoji="1" lang="en-US" sz="6600" b="1">
                  <a:solidFill>
                    <a:srgbClr val="FF3300"/>
                  </a:solidFill>
                  <a:latin typeface="Times New Roman" pitchFamily="18" charset="0"/>
                  <a:cs typeface="Arial" charset="0"/>
                </a:rPr>
                <a:t>09s </a:t>
              </a:r>
            </a:p>
          </p:txBody>
        </p:sp>
      </p:grpSp>
      <p:grpSp>
        <p:nvGrpSpPr>
          <p:cNvPr id="11" name="Group 37"/>
          <p:cNvGrpSpPr>
            <a:grpSpLocks/>
          </p:cNvGrpSpPr>
          <p:nvPr/>
        </p:nvGrpSpPr>
        <p:grpSpPr bwMode="auto">
          <a:xfrm>
            <a:off x="0" y="1600200"/>
            <a:ext cx="1774825" cy="1371600"/>
            <a:chOff x="4450" y="0"/>
            <a:chExt cx="1118" cy="1104"/>
          </a:xfrm>
        </p:grpSpPr>
        <p:pic>
          <p:nvPicPr>
            <p:cNvPr id="14358" name="Picture 38" descr="CLOCK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59" name="AutoShape 39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kumimoji="1" lang="en-US" sz="6600" b="1">
                  <a:solidFill>
                    <a:srgbClr val="FF3300"/>
                  </a:solidFill>
                  <a:latin typeface="Times New Roman" pitchFamily="18" charset="0"/>
                  <a:cs typeface="Arial" charset="0"/>
                </a:rPr>
                <a:t>10s </a:t>
              </a:r>
            </a:p>
          </p:txBody>
        </p:sp>
      </p:grpSp>
      <p:sp>
        <p:nvSpPr>
          <p:cNvPr id="41000" name="AutoShape 40"/>
          <p:cNvSpPr>
            <a:spLocks noChangeArrowheads="1"/>
          </p:cNvSpPr>
          <p:nvPr/>
        </p:nvSpPr>
        <p:spPr bwMode="auto">
          <a:xfrm>
            <a:off x="7982581" y="19917"/>
            <a:ext cx="1066800" cy="1164647"/>
          </a:xfrm>
          <a:prstGeom prst="cloudCallout">
            <a:avLst>
              <a:gd name="adj1" fmla="val 136398"/>
              <a:gd name="adj2" fmla="val -98051"/>
            </a:avLst>
          </a:prstGeom>
          <a:solidFill>
            <a:srgbClr val="00CCFF"/>
          </a:solidFill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16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Đ</a:t>
            </a:r>
            <a:r>
              <a:rPr lang="en-US" sz="16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  <a:cs typeface="Arial" charset="0"/>
              </a:rPr>
              <a:t>· hÕt 10 gi©y</a:t>
            </a:r>
          </a:p>
        </p:txBody>
      </p:sp>
      <p:sp>
        <p:nvSpPr>
          <p:cNvPr id="41001" name="Text Box 41"/>
          <p:cNvSpPr txBox="1">
            <a:spLocks noChangeArrowheads="1"/>
          </p:cNvSpPr>
          <p:nvPr/>
        </p:nvSpPr>
        <p:spPr bwMode="auto">
          <a:xfrm>
            <a:off x="2154562" y="6174582"/>
            <a:ext cx="4572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1" algn="ctr"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Đáp án: 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C</a:t>
            </a:r>
          </a:p>
        </p:txBody>
      </p:sp>
      <p:grpSp>
        <p:nvGrpSpPr>
          <p:cNvPr id="42" name="Group 69"/>
          <p:cNvGrpSpPr>
            <a:grpSpLocks/>
          </p:cNvGrpSpPr>
          <p:nvPr/>
        </p:nvGrpSpPr>
        <p:grpSpPr bwMode="auto">
          <a:xfrm>
            <a:off x="679095" y="3652420"/>
            <a:ext cx="2039059" cy="1894865"/>
            <a:chOff x="0" y="2079"/>
            <a:chExt cx="2071" cy="1628"/>
          </a:xfrm>
        </p:grpSpPr>
        <p:grpSp>
          <p:nvGrpSpPr>
            <p:cNvPr id="43" name="Group 50"/>
            <p:cNvGrpSpPr>
              <a:grpSpLocks/>
            </p:cNvGrpSpPr>
            <p:nvPr/>
          </p:nvGrpSpPr>
          <p:grpSpPr bwMode="auto">
            <a:xfrm>
              <a:off x="166" y="2379"/>
              <a:ext cx="1563" cy="1001"/>
              <a:chOff x="320" y="2366"/>
              <a:chExt cx="1563" cy="1001"/>
            </a:xfrm>
          </p:grpSpPr>
          <p:sp>
            <p:nvSpPr>
              <p:cNvPr id="47" name="Line 47"/>
              <p:cNvSpPr>
                <a:spLocks noChangeShapeType="1"/>
              </p:cNvSpPr>
              <p:nvPr/>
            </p:nvSpPr>
            <p:spPr bwMode="auto">
              <a:xfrm flipH="1">
                <a:off x="320" y="2366"/>
                <a:ext cx="578" cy="1001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/>
                <a:tailEnd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48" name="Line 48"/>
              <p:cNvSpPr>
                <a:spLocks noChangeShapeType="1"/>
              </p:cNvSpPr>
              <p:nvPr/>
            </p:nvSpPr>
            <p:spPr bwMode="auto">
              <a:xfrm>
                <a:off x="321" y="3367"/>
                <a:ext cx="1562" cy="0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/>
                <a:tailEnd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49" name="Line 49"/>
              <p:cNvSpPr>
                <a:spLocks noChangeShapeType="1"/>
              </p:cNvSpPr>
              <p:nvPr/>
            </p:nvSpPr>
            <p:spPr bwMode="auto">
              <a:xfrm>
                <a:off x="894" y="2390"/>
                <a:ext cx="972" cy="972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/>
                <a:tailEnd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</p:grpSp>
        <p:sp>
          <p:nvSpPr>
            <p:cNvPr id="44" name="Text Box 61"/>
            <p:cNvSpPr txBox="1">
              <a:spLocks noChangeArrowheads="1"/>
            </p:cNvSpPr>
            <p:nvPr/>
          </p:nvSpPr>
          <p:spPr bwMode="auto">
            <a:xfrm>
              <a:off x="319" y="2079"/>
              <a:ext cx="425" cy="344"/>
            </a:xfrm>
            <a:prstGeom prst="rect">
              <a:avLst/>
            </a:prstGeom>
            <a:noFill/>
            <a:ln w="571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0000CC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A</a:t>
              </a:r>
            </a:p>
          </p:txBody>
        </p:sp>
        <p:sp>
          <p:nvSpPr>
            <p:cNvPr id="45" name="Text Box 63"/>
            <p:cNvSpPr txBox="1">
              <a:spLocks noChangeArrowheads="1"/>
            </p:cNvSpPr>
            <p:nvPr/>
          </p:nvSpPr>
          <p:spPr bwMode="auto">
            <a:xfrm>
              <a:off x="0" y="3363"/>
              <a:ext cx="425" cy="344"/>
            </a:xfrm>
            <a:prstGeom prst="rect">
              <a:avLst/>
            </a:prstGeom>
            <a:noFill/>
            <a:ln w="571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0000CC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B</a:t>
              </a:r>
            </a:p>
          </p:txBody>
        </p:sp>
        <p:sp>
          <p:nvSpPr>
            <p:cNvPr id="46" name="Text Box 64"/>
            <p:cNvSpPr txBox="1">
              <a:spLocks noChangeArrowheads="1"/>
            </p:cNvSpPr>
            <p:nvPr/>
          </p:nvSpPr>
          <p:spPr bwMode="auto">
            <a:xfrm>
              <a:off x="1646" y="3274"/>
              <a:ext cx="425" cy="344"/>
            </a:xfrm>
            <a:prstGeom prst="rect">
              <a:avLst/>
            </a:prstGeom>
            <a:noFill/>
            <a:ln w="571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0000CC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C</a:t>
              </a:r>
            </a:p>
          </p:txBody>
        </p:sp>
      </p:grpSp>
      <p:grpSp>
        <p:nvGrpSpPr>
          <p:cNvPr id="50" name="Group 78"/>
          <p:cNvGrpSpPr>
            <a:grpSpLocks/>
          </p:cNvGrpSpPr>
          <p:nvPr/>
        </p:nvGrpSpPr>
        <p:grpSpPr bwMode="auto">
          <a:xfrm>
            <a:off x="4909465" y="3936790"/>
            <a:ext cx="3854530" cy="1467118"/>
            <a:chOff x="1136" y="2450"/>
            <a:chExt cx="2882" cy="870"/>
          </a:xfrm>
        </p:grpSpPr>
        <p:grpSp>
          <p:nvGrpSpPr>
            <p:cNvPr id="51" name="Group 51"/>
            <p:cNvGrpSpPr>
              <a:grpSpLocks/>
            </p:cNvGrpSpPr>
            <p:nvPr/>
          </p:nvGrpSpPr>
          <p:grpSpPr bwMode="auto">
            <a:xfrm rot="-9458972">
              <a:off x="1347" y="2828"/>
              <a:ext cx="2361" cy="334"/>
              <a:chOff x="320" y="2381"/>
              <a:chExt cx="1563" cy="998"/>
            </a:xfrm>
          </p:grpSpPr>
          <p:sp>
            <p:nvSpPr>
              <p:cNvPr id="55" name="Line 52"/>
              <p:cNvSpPr>
                <a:spLocks noChangeShapeType="1"/>
              </p:cNvSpPr>
              <p:nvPr/>
            </p:nvSpPr>
            <p:spPr bwMode="auto">
              <a:xfrm flipH="1">
                <a:off x="320" y="2381"/>
                <a:ext cx="576" cy="998"/>
              </a:xfrm>
              <a:prstGeom prst="line">
                <a:avLst/>
              </a:prstGeom>
              <a:ln>
                <a:solidFill>
                  <a:srgbClr val="FF0000"/>
                </a:solidFill>
                <a:headEnd/>
                <a:tailEnd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56" name="Line 53"/>
              <p:cNvSpPr>
                <a:spLocks noChangeShapeType="1"/>
              </p:cNvSpPr>
              <p:nvPr/>
            </p:nvSpPr>
            <p:spPr bwMode="auto">
              <a:xfrm>
                <a:off x="321" y="3375"/>
                <a:ext cx="1562" cy="0"/>
              </a:xfrm>
              <a:prstGeom prst="line">
                <a:avLst/>
              </a:prstGeom>
              <a:ln>
                <a:solidFill>
                  <a:srgbClr val="FF0000"/>
                </a:solidFill>
                <a:headEnd/>
                <a:tailEnd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57" name="Line 54"/>
              <p:cNvSpPr>
                <a:spLocks noChangeShapeType="1"/>
              </p:cNvSpPr>
              <p:nvPr/>
            </p:nvSpPr>
            <p:spPr bwMode="auto">
              <a:xfrm>
                <a:off x="897" y="2392"/>
                <a:ext cx="972" cy="973"/>
              </a:xfrm>
              <a:prstGeom prst="line">
                <a:avLst/>
              </a:prstGeom>
              <a:ln>
                <a:solidFill>
                  <a:srgbClr val="FF0000"/>
                </a:solidFill>
                <a:headEnd/>
                <a:tailEnd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</p:grpSp>
        <p:sp>
          <p:nvSpPr>
            <p:cNvPr id="52" name="Text Box 60"/>
            <p:cNvSpPr txBox="1">
              <a:spLocks noChangeArrowheads="1"/>
            </p:cNvSpPr>
            <p:nvPr/>
          </p:nvSpPr>
          <p:spPr bwMode="auto">
            <a:xfrm>
              <a:off x="1136" y="2450"/>
              <a:ext cx="425" cy="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0000CC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M</a:t>
              </a:r>
            </a:p>
          </p:txBody>
        </p:sp>
        <p:sp>
          <p:nvSpPr>
            <p:cNvPr id="53" name="Text Box 62"/>
            <p:cNvSpPr txBox="1">
              <a:spLocks noChangeArrowheads="1"/>
            </p:cNvSpPr>
            <p:nvPr/>
          </p:nvSpPr>
          <p:spPr bwMode="auto">
            <a:xfrm>
              <a:off x="2304" y="3130"/>
              <a:ext cx="425" cy="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0000CC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N</a:t>
              </a:r>
            </a:p>
          </p:txBody>
        </p:sp>
        <p:sp>
          <p:nvSpPr>
            <p:cNvPr id="54" name="Text Box 65"/>
            <p:cNvSpPr txBox="1">
              <a:spLocks noChangeArrowheads="1"/>
            </p:cNvSpPr>
            <p:nvPr/>
          </p:nvSpPr>
          <p:spPr bwMode="auto">
            <a:xfrm>
              <a:off x="3593" y="3104"/>
              <a:ext cx="425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0000CC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P</a:t>
              </a:r>
            </a:p>
          </p:txBody>
        </p:sp>
      </p:grpSp>
      <p:grpSp>
        <p:nvGrpSpPr>
          <p:cNvPr id="58" name="Group 79"/>
          <p:cNvGrpSpPr>
            <a:grpSpLocks/>
          </p:cNvGrpSpPr>
          <p:nvPr/>
        </p:nvGrpSpPr>
        <p:grpSpPr bwMode="auto">
          <a:xfrm>
            <a:off x="2900318" y="3665495"/>
            <a:ext cx="3122655" cy="1755946"/>
            <a:chOff x="3693" y="2249"/>
            <a:chExt cx="2310" cy="1211"/>
          </a:xfrm>
        </p:grpSpPr>
        <p:sp>
          <p:nvSpPr>
            <p:cNvPr id="59" name="AutoShape 44"/>
            <p:cNvSpPr>
              <a:spLocks noChangeArrowheads="1"/>
            </p:cNvSpPr>
            <p:nvPr/>
          </p:nvSpPr>
          <p:spPr bwMode="auto">
            <a:xfrm>
              <a:off x="3994" y="2535"/>
              <a:ext cx="1599" cy="754"/>
            </a:xfrm>
            <a:prstGeom prst="rtTriangle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endParaRPr lang="vi-VN" altLang="en-US" sz="2000"/>
            </a:p>
          </p:txBody>
        </p:sp>
        <p:sp>
          <p:nvSpPr>
            <p:cNvPr id="60" name="Text Box 66"/>
            <p:cNvSpPr txBox="1">
              <a:spLocks noChangeArrowheads="1"/>
            </p:cNvSpPr>
            <p:nvPr/>
          </p:nvSpPr>
          <p:spPr bwMode="auto">
            <a:xfrm>
              <a:off x="3693" y="2249"/>
              <a:ext cx="425" cy="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0000CC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D</a:t>
              </a:r>
            </a:p>
          </p:txBody>
        </p:sp>
        <p:sp>
          <p:nvSpPr>
            <p:cNvPr id="61" name="Text Box 67"/>
            <p:cNvSpPr txBox="1">
              <a:spLocks noChangeArrowheads="1"/>
            </p:cNvSpPr>
            <p:nvPr/>
          </p:nvSpPr>
          <p:spPr bwMode="auto">
            <a:xfrm>
              <a:off x="3693" y="3147"/>
              <a:ext cx="425" cy="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0000CC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E</a:t>
              </a:r>
            </a:p>
          </p:txBody>
        </p:sp>
        <p:sp>
          <p:nvSpPr>
            <p:cNvPr id="62" name="Text Box 68"/>
            <p:cNvSpPr txBox="1">
              <a:spLocks noChangeArrowheads="1"/>
            </p:cNvSpPr>
            <p:nvPr/>
          </p:nvSpPr>
          <p:spPr bwMode="auto">
            <a:xfrm>
              <a:off x="5578" y="3184"/>
              <a:ext cx="425" cy="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0000CC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G</a:t>
              </a:r>
            </a:p>
          </p:txBody>
        </p:sp>
      </p:grpSp>
      <p:sp>
        <p:nvSpPr>
          <p:cNvPr id="63" name="TextBox 62"/>
          <p:cNvSpPr txBox="1"/>
          <p:nvPr/>
        </p:nvSpPr>
        <p:spPr>
          <a:xfrm>
            <a:off x="1301289" y="5335670"/>
            <a:ext cx="6495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/>
              <a:t>H1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7244075" y="5273522"/>
            <a:ext cx="6495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/>
              <a:t>H3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4063203" y="5273521"/>
            <a:ext cx="6495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/>
              <a:t>H2</a:t>
            </a:r>
          </a:p>
        </p:txBody>
      </p:sp>
    </p:spTree>
    <p:extLst>
      <p:ext uri="{BB962C8B-B14F-4D97-AF65-F5344CB8AC3E}">
        <p14:creationId xmlns:p14="http://schemas.microsoft.com/office/powerpoint/2010/main" val="39308282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409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5" presetClass="exit" presetSubtype="1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" dur="500"/>
                                        <p:tgtEl>
                                          <p:spTgt spid="409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3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4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4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1000"/>
                                        <p:tgtEl>
                                          <p:spTgt spid="4100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10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9" grpId="0" animBg="1"/>
      <p:bldP spid="40969" grpId="1" animBg="1"/>
      <p:bldP spid="41000" grpId="0" animBg="1"/>
      <p:bldP spid="4100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3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1447800"/>
            <a:ext cx="84582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WordArt 5"/>
          <p:cNvSpPr>
            <a:spLocks noChangeArrowheads="1" noChangeShapeType="1" noTextEdit="1"/>
          </p:cNvSpPr>
          <p:nvPr/>
        </p:nvSpPr>
        <p:spPr bwMode="auto">
          <a:xfrm>
            <a:off x="1905000" y="574964"/>
            <a:ext cx="51816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BahamasBH"/>
              </a:rPr>
              <a:t>AI NHANH, AI ĐÚNG?</a:t>
            </a:r>
          </a:p>
        </p:txBody>
      </p:sp>
      <p:pic>
        <p:nvPicPr>
          <p:cNvPr id="14342" name="Picture 6" descr="star_tip_md_wht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1181" y="-18805"/>
            <a:ext cx="8382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3" name="Picture 7" descr="people008"/>
          <p:cNvPicPr>
            <a:picLocks noChangeAspect="1" noChangeArrowheads="1" noCrop="1"/>
          </p:cNvPicPr>
          <p:nvPr/>
        </p:nvPicPr>
        <p:blipFill>
          <a:blip r:embed="rId6">
            <a:lum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82" y="12990"/>
            <a:ext cx="801528" cy="942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2193486" y="1600200"/>
            <a:ext cx="70866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600">
                <a:solidFill>
                  <a:schemeClr val="tx2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u="sng">
                <a:solidFill>
                  <a:schemeClr val="tx2"/>
                </a:solidFill>
                <a:latin typeface="Times New Roman" pitchFamily="18" charset="0"/>
                <a:cs typeface="Arial" charset="0"/>
              </a:rPr>
              <a:t>Câu 1</a:t>
            </a:r>
            <a:r>
              <a:rPr lang="en-US" sz="3600">
                <a:solidFill>
                  <a:schemeClr val="tx2"/>
                </a:solidFill>
                <a:latin typeface="Times New Roman" pitchFamily="18" charset="0"/>
                <a:cs typeface="Arial" charset="0"/>
              </a:rPr>
              <a:t>: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Hình tam giác có góc vuông là: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 A, Hình 1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 B, Hình 2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 C, Hình 3</a:t>
            </a:r>
          </a:p>
        </p:txBody>
      </p:sp>
      <p:sp>
        <p:nvSpPr>
          <p:cNvPr id="40969" name="AutoShape 9"/>
          <p:cNvSpPr>
            <a:spLocks noChangeArrowheads="1"/>
          </p:cNvSpPr>
          <p:nvPr/>
        </p:nvSpPr>
        <p:spPr bwMode="auto">
          <a:xfrm>
            <a:off x="8001000" y="32660"/>
            <a:ext cx="1143000" cy="1491340"/>
          </a:xfrm>
          <a:prstGeom prst="cloudCallout">
            <a:avLst>
              <a:gd name="adj1" fmla="val 248750"/>
              <a:gd name="adj2" fmla="val 75167"/>
            </a:avLst>
          </a:prstGeom>
          <a:solidFill>
            <a:srgbClr val="00CCFF"/>
          </a:solidFill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24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  <a:cs typeface="Arial" charset="0"/>
              </a:rPr>
              <a:t>10 gi©y b¾t ®Çu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0" y="1600200"/>
            <a:ext cx="1774825" cy="1371600"/>
            <a:chOff x="4450" y="0"/>
            <a:chExt cx="1118" cy="1104"/>
          </a:xfrm>
        </p:grpSpPr>
        <p:pic>
          <p:nvPicPr>
            <p:cNvPr id="14376" name="Picture 11" descr="CLOCK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77" name="AutoShape 12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kumimoji="1" lang="en-US" sz="6600" b="1">
                  <a:solidFill>
                    <a:srgbClr val="FF3300"/>
                  </a:solidFill>
                  <a:latin typeface="Times New Roman" pitchFamily="18" charset="0"/>
                  <a:cs typeface="Arial" charset="0"/>
                </a:rPr>
                <a:t>01s </a:t>
              </a:r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0" y="1600200"/>
            <a:ext cx="1774825" cy="1371600"/>
            <a:chOff x="4450" y="0"/>
            <a:chExt cx="1118" cy="1104"/>
          </a:xfrm>
        </p:grpSpPr>
        <p:pic>
          <p:nvPicPr>
            <p:cNvPr id="14374" name="Picture 14" descr="CLOCK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75" name="AutoShape 15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kumimoji="1" lang="en-US" sz="6600" b="1">
                  <a:solidFill>
                    <a:srgbClr val="FF3300"/>
                  </a:solidFill>
                  <a:latin typeface="Times New Roman" pitchFamily="18" charset="0"/>
                  <a:cs typeface="Arial" charset="0"/>
                </a:rPr>
                <a:t>02s </a:t>
              </a:r>
            </a:p>
          </p:txBody>
        </p:sp>
      </p:grp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0" y="1600200"/>
            <a:ext cx="1774825" cy="1371600"/>
            <a:chOff x="4450" y="0"/>
            <a:chExt cx="1118" cy="1104"/>
          </a:xfrm>
        </p:grpSpPr>
        <p:pic>
          <p:nvPicPr>
            <p:cNvPr id="14372" name="Picture 17" descr="CLOCK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73" name="AutoShape 18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kumimoji="1" lang="en-US" sz="6600" b="1">
                  <a:solidFill>
                    <a:srgbClr val="FF3300"/>
                  </a:solidFill>
                  <a:latin typeface="Times New Roman" pitchFamily="18" charset="0"/>
                  <a:cs typeface="Arial" charset="0"/>
                </a:rPr>
                <a:t>03s </a:t>
              </a:r>
            </a:p>
          </p:txBody>
        </p:sp>
      </p:grp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1600200"/>
            <a:ext cx="1774825" cy="1371600"/>
            <a:chOff x="4450" y="0"/>
            <a:chExt cx="1118" cy="1104"/>
          </a:xfrm>
        </p:grpSpPr>
        <p:pic>
          <p:nvPicPr>
            <p:cNvPr id="14370" name="Picture 20" descr="CLOCK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71" name="AutoShape 21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kumimoji="1" lang="en-US" sz="6600" b="1">
                  <a:solidFill>
                    <a:srgbClr val="FF3300"/>
                  </a:solidFill>
                  <a:latin typeface="Times New Roman" pitchFamily="18" charset="0"/>
                  <a:cs typeface="Arial" charset="0"/>
                </a:rPr>
                <a:t>04s </a:t>
              </a:r>
            </a:p>
          </p:txBody>
        </p:sp>
      </p:grpSp>
      <p:grpSp>
        <p:nvGrpSpPr>
          <p:cNvPr id="6" name="Group 22"/>
          <p:cNvGrpSpPr>
            <a:grpSpLocks/>
          </p:cNvGrpSpPr>
          <p:nvPr/>
        </p:nvGrpSpPr>
        <p:grpSpPr bwMode="auto">
          <a:xfrm>
            <a:off x="0" y="1600200"/>
            <a:ext cx="1774825" cy="1371600"/>
            <a:chOff x="4450" y="0"/>
            <a:chExt cx="1118" cy="1104"/>
          </a:xfrm>
        </p:grpSpPr>
        <p:pic>
          <p:nvPicPr>
            <p:cNvPr id="14368" name="Picture 23" descr="CLOCK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69" name="AutoShape 24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kumimoji="1" lang="en-US" sz="6600" b="1">
                  <a:solidFill>
                    <a:srgbClr val="FF3300"/>
                  </a:solidFill>
                  <a:latin typeface="Times New Roman" pitchFamily="18" charset="0"/>
                  <a:cs typeface="Arial" charset="0"/>
                </a:rPr>
                <a:t>05s </a:t>
              </a:r>
            </a:p>
          </p:txBody>
        </p:sp>
      </p:grpSp>
      <p:grpSp>
        <p:nvGrpSpPr>
          <p:cNvPr id="7" name="Group 25"/>
          <p:cNvGrpSpPr>
            <a:grpSpLocks/>
          </p:cNvGrpSpPr>
          <p:nvPr/>
        </p:nvGrpSpPr>
        <p:grpSpPr bwMode="auto">
          <a:xfrm>
            <a:off x="0" y="1600200"/>
            <a:ext cx="1774825" cy="1371600"/>
            <a:chOff x="4450" y="0"/>
            <a:chExt cx="1118" cy="1104"/>
          </a:xfrm>
        </p:grpSpPr>
        <p:pic>
          <p:nvPicPr>
            <p:cNvPr id="14366" name="Picture 26" descr="CLOCK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67" name="AutoShape 27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kumimoji="1" lang="en-US" sz="6600" b="1">
                  <a:solidFill>
                    <a:srgbClr val="FF3300"/>
                  </a:solidFill>
                  <a:latin typeface="Times New Roman" pitchFamily="18" charset="0"/>
                  <a:cs typeface="Arial" charset="0"/>
                </a:rPr>
                <a:t>06s </a:t>
              </a:r>
            </a:p>
          </p:txBody>
        </p:sp>
      </p:grpSp>
      <p:grpSp>
        <p:nvGrpSpPr>
          <p:cNvPr id="8" name="Group 28"/>
          <p:cNvGrpSpPr>
            <a:grpSpLocks/>
          </p:cNvGrpSpPr>
          <p:nvPr/>
        </p:nvGrpSpPr>
        <p:grpSpPr bwMode="auto">
          <a:xfrm>
            <a:off x="0" y="1600200"/>
            <a:ext cx="1774825" cy="1371600"/>
            <a:chOff x="4450" y="0"/>
            <a:chExt cx="1118" cy="1104"/>
          </a:xfrm>
        </p:grpSpPr>
        <p:pic>
          <p:nvPicPr>
            <p:cNvPr id="14364" name="Picture 29" descr="CLOCK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65" name="AutoShape 30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kumimoji="1" lang="en-US" sz="6600" b="1">
                  <a:solidFill>
                    <a:srgbClr val="FF3300"/>
                  </a:solidFill>
                  <a:latin typeface="Times New Roman" pitchFamily="18" charset="0"/>
                  <a:cs typeface="Arial" charset="0"/>
                </a:rPr>
                <a:t>07s </a:t>
              </a:r>
            </a:p>
          </p:txBody>
        </p:sp>
      </p:grpSp>
      <p:grpSp>
        <p:nvGrpSpPr>
          <p:cNvPr id="9" name="Group 31"/>
          <p:cNvGrpSpPr>
            <a:grpSpLocks/>
          </p:cNvGrpSpPr>
          <p:nvPr/>
        </p:nvGrpSpPr>
        <p:grpSpPr bwMode="auto">
          <a:xfrm>
            <a:off x="0" y="1600200"/>
            <a:ext cx="1774825" cy="1371600"/>
            <a:chOff x="4450" y="0"/>
            <a:chExt cx="1118" cy="1104"/>
          </a:xfrm>
        </p:grpSpPr>
        <p:pic>
          <p:nvPicPr>
            <p:cNvPr id="14362" name="Picture 32" descr="CLOCK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63" name="AutoShape 33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kumimoji="1" lang="en-US" sz="6600" b="1">
                  <a:solidFill>
                    <a:srgbClr val="FF3300"/>
                  </a:solidFill>
                  <a:latin typeface="Times New Roman" pitchFamily="18" charset="0"/>
                  <a:cs typeface="Arial" charset="0"/>
                </a:rPr>
                <a:t>08s </a:t>
              </a:r>
            </a:p>
          </p:txBody>
        </p:sp>
      </p:grpSp>
      <p:grpSp>
        <p:nvGrpSpPr>
          <p:cNvPr id="10" name="Group 34"/>
          <p:cNvGrpSpPr>
            <a:grpSpLocks/>
          </p:cNvGrpSpPr>
          <p:nvPr/>
        </p:nvGrpSpPr>
        <p:grpSpPr bwMode="auto">
          <a:xfrm>
            <a:off x="0" y="1600200"/>
            <a:ext cx="1774825" cy="1371600"/>
            <a:chOff x="4450" y="0"/>
            <a:chExt cx="1118" cy="1104"/>
          </a:xfrm>
        </p:grpSpPr>
        <p:pic>
          <p:nvPicPr>
            <p:cNvPr id="14360" name="Picture 35" descr="CLOCK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61" name="AutoShape 36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kumimoji="1" lang="en-US" sz="6600" b="1">
                  <a:solidFill>
                    <a:srgbClr val="FF3300"/>
                  </a:solidFill>
                  <a:latin typeface="Times New Roman" pitchFamily="18" charset="0"/>
                  <a:cs typeface="Arial" charset="0"/>
                </a:rPr>
                <a:t>09s </a:t>
              </a:r>
            </a:p>
          </p:txBody>
        </p:sp>
      </p:grpSp>
      <p:grpSp>
        <p:nvGrpSpPr>
          <p:cNvPr id="11" name="Group 37"/>
          <p:cNvGrpSpPr>
            <a:grpSpLocks/>
          </p:cNvGrpSpPr>
          <p:nvPr/>
        </p:nvGrpSpPr>
        <p:grpSpPr bwMode="auto">
          <a:xfrm>
            <a:off x="0" y="1600200"/>
            <a:ext cx="1774825" cy="1371600"/>
            <a:chOff x="4450" y="0"/>
            <a:chExt cx="1118" cy="1104"/>
          </a:xfrm>
        </p:grpSpPr>
        <p:pic>
          <p:nvPicPr>
            <p:cNvPr id="14358" name="Picture 38" descr="CLOCK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59" name="AutoShape 39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kumimoji="1" lang="en-US" sz="6600" b="1">
                  <a:solidFill>
                    <a:srgbClr val="FF3300"/>
                  </a:solidFill>
                  <a:latin typeface="Times New Roman" pitchFamily="18" charset="0"/>
                  <a:cs typeface="Arial" charset="0"/>
                </a:rPr>
                <a:t>10s </a:t>
              </a:r>
            </a:p>
          </p:txBody>
        </p:sp>
      </p:grpSp>
      <p:sp>
        <p:nvSpPr>
          <p:cNvPr id="41000" name="AutoShape 40"/>
          <p:cNvSpPr>
            <a:spLocks noChangeArrowheads="1"/>
          </p:cNvSpPr>
          <p:nvPr/>
        </p:nvSpPr>
        <p:spPr bwMode="auto">
          <a:xfrm>
            <a:off x="7982581" y="19917"/>
            <a:ext cx="1066800" cy="1164647"/>
          </a:xfrm>
          <a:prstGeom prst="cloudCallout">
            <a:avLst>
              <a:gd name="adj1" fmla="val 136398"/>
              <a:gd name="adj2" fmla="val -98051"/>
            </a:avLst>
          </a:prstGeom>
          <a:solidFill>
            <a:srgbClr val="00CCFF"/>
          </a:solidFill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16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Đ</a:t>
            </a:r>
            <a:r>
              <a:rPr lang="en-US" sz="16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  <a:cs typeface="Arial" charset="0"/>
              </a:rPr>
              <a:t>· hÕt 10 gi©y</a:t>
            </a:r>
          </a:p>
        </p:txBody>
      </p:sp>
      <p:sp>
        <p:nvSpPr>
          <p:cNvPr id="41001" name="Text Box 41"/>
          <p:cNvSpPr txBox="1">
            <a:spLocks noChangeArrowheads="1"/>
          </p:cNvSpPr>
          <p:nvPr/>
        </p:nvSpPr>
        <p:spPr bwMode="auto">
          <a:xfrm>
            <a:off x="2154562" y="6174582"/>
            <a:ext cx="4572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1" algn="ctr"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Đáp án: 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B</a:t>
            </a:r>
          </a:p>
        </p:txBody>
      </p:sp>
      <p:grpSp>
        <p:nvGrpSpPr>
          <p:cNvPr id="42" name="Group 69"/>
          <p:cNvGrpSpPr>
            <a:grpSpLocks/>
          </p:cNvGrpSpPr>
          <p:nvPr/>
        </p:nvGrpSpPr>
        <p:grpSpPr bwMode="auto">
          <a:xfrm>
            <a:off x="679095" y="3652420"/>
            <a:ext cx="2039059" cy="1894865"/>
            <a:chOff x="0" y="2079"/>
            <a:chExt cx="2071" cy="1628"/>
          </a:xfrm>
        </p:grpSpPr>
        <p:grpSp>
          <p:nvGrpSpPr>
            <p:cNvPr id="43" name="Group 50"/>
            <p:cNvGrpSpPr>
              <a:grpSpLocks/>
            </p:cNvGrpSpPr>
            <p:nvPr/>
          </p:nvGrpSpPr>
          <p:grpSpPr bwMode="auto">
            <a:xfrm>
              <a:off x="166" y="2379"/>
              <a:ext cx="1563" cy="1001"/>
              <a:chOff x="320" y="2366"/>
              <a:chExt cx="1563" cy="1001"/>
            </a:xfrm>
          </p:grpSpPr>
          <p:sp>
            <p:nvSpPr>
              <p:cNvPr id="47" name="Line 47"/>
              <p:cNvSpPr>
                <a:spLocks noChangeShapeType="1"/>
              </p:cNvSpPr>
              <p:nvPr/>
            </p:nvSpPr>
            <p:spPr bwMode="auto">
              <a:xfrm flipH="1">
                <a:off x="320" y="2366"/>
                <a:ext cx="578" cy="1001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/>
                <a:tailEnd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48" name="Line 48"/>
              <p:cNvSpPr>
                <a:spLocks noChangeShapeType="1"/>
              </p:cNvSpPr>
              <p:nvPr/>
            </p:nvSpPr>
            <p:spPr bwMode="auto">
              <a:xfrm>
                <a:off x="321" y="3367"/>
                <a:ext cx="1562" cy="0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/>
                <a:tailEnd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49" name="Line 49"/>
              <p:cNvSpPr>
                <a:spLocks noChangeShapeType="1"/>
              </p:cNvSpPr>
              <p:nvPr/>
            </p:nvSpPr>
            <p:spPr bwMode="auto">
              <a:xfrm>
                <a:off x="894" y="2390"/>
                <a:ext cx="972" cy="972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/>
                <a:tailEnd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</p:grpSp>
        <p:sp>
          <p:nvSpPr>
            <p:cNvPr id="44" name="Text Box 61"/>
            <p:cNvSpPr txBox="1">
              <a:spLocks noChangeArrowheads="1"/>
            </p:cNvSpPr>
            <p:nvPr/>
          </p:nvSpPr>
          <p:spPr bwMode="auto">
            <a:xfrm>
              <a:off x="319" y="2079"/>
              <a:ext cx="425" cy="344"/>
            </a:xfrm>
            <a:prstGeom prst="rect">
              <a:avLst/>
            </a:prstGeom>
            <a:noFill/>
            <a:ln w="571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0000CC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A</a:t>
              </a:r>
            </a:p>
          </p:txBody>
        </p:sp>
        <p:sp>
          <p:nvSpPr>
            <p:cNvPr id="45" name="Text Box 63"/>
            <p:cNvSpPr txBox="1">
              <a:spLocks noChangeArrowheads="1"/>
            </p:cNvSpPr>
            <p:nvPr/>
          </p:nvSpPr>
          <p:spPr bwMode="auto">
            <a:xfrm>
              <a:off x="0" y="3363"/>
              <a:ext cx="425" cy="344"/>
            </a:xfrm>
            <a:prstGeom prst="rect">
              <a:avLst/>
            </a:prstGeom>
            <a:noFill/>
            <a:ln w="571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0000CC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B</a:t>
              </a:r>
            </a:p>
          </p:txBody>
        </p:sp>
        <p:sp>
          <p:nvSpPr>
            <p:cNvPr id="46" name="Text Box 64"/>
            <p:cNvSpPr txBox="1">
              <a:spLocks noChangeArrowheads="1"/>
            </p:cNvSpPr>
            <p:nvPr/>
          </p:nvSpPr>
          <p:spPr bwMode="auto">
            <a:xfrm>
              <a:off x="1646" y="3274"/>
              <a:ext cx="425" cy="344"/>
            </a:xfrm>
            <a:prstGeom prst="rect">
              <a:avLst/>
            </a:prstGeom>
            <a:noFill/>
            <a:ln w="571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0000CC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C</a:t>
              </a:r>
            </a:p>
          </p:txBody>
        </p:sp>
      </p:grpSp>
      <p:grpSp>
        <p:nvGrpSpPr>
          <p:cNvPr id="50" name="Group 78"/>
          <p:cNvGrpSpPr>
            <a:grpSpLocks/>
          </p:cNvGrpSpPr>
          <p:nvPr/>
        </p:nvGrpSpPr>
        <p:grpSpPr bwMode="auto">
          <a:xfrm>
            <a:off x="4909465" y="3936791"/>
            <a:ext cx="3854530" cy="1549749"/>
            <a:chOff x="1136" y="2450"/>
            <a:chExt cx="2882" cy="919"/>
          </a:xfrm>
        </p:grpSpPr>
        <p:grpSp>
          <p:nvGrpSpPr>
            <p:cNvPr id="51" name="Group 51"/>
            <p:cNvGrpSpPr>
              <a:grpSpLocks/>
            </p:cNvGrpSpPr>
            <p:nvPr/>
          </p:nvGrpSpPr>
          <p:grpSpPr bwMode="auto">
            <a:xfrm rot="-9458972">
              <a:off x="1347" y="2828"/>
              <a:ext cx="2361" cy="334"/>
              <a:chOff x="320" y="2381"/>
              <a:chExt cx="1563" cy="998"/>
            </a:xfrm>
          </p:grpSpPr>
          <p:sp>
            <p:nvSpPr>
              <p:cNvPr id="55" name="Line 52"/>
              <p:cNvSpPr>
                <a:spLocks noChangeShapeType="1"/>
              </p:cNvSpPr>
              <p:nvPr/>
            </p:nvSpPr>
            <p:spPr bwMode="auto">
              <a:xfrm flipH="1">
                <a:off x="320" y="2381"/>
                <a:ext cx="576" cy="998"/>
              </a:xfrm>
              <a:prstGeom prst="line">
                <a:avLst/>
              </a:prstGeom>
              <a:ln>
                <a:solidFill>
                  <a:srgbClr val="FF0000"/>
                </a:solidFill>
                <a:headEnd/>
                <a:tailEnd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56" name="Line 53"/>
              <p:cNvSpPr>
                <a:spLocks noChangeShapeType="1"/>
              </p:cNvSpPr>
              <p:nvPr/>
            </p:nvSpPr>
            <p:spPr bwMode="auto">
              <a:xfrm>
                <a:off x="321" y="3375"/>
                <a:ext cx="1562" cy="0"/>
              </a:xfrm>
              <a:prstGeom prst="line">
                <a:avLst/>
              </a:prstGeom>
              <a:ln>
                <a:solidFill>
                  <a:srgbClr val="FF0000"/>
                </a:solidFill>
                <a:headEnd/>
                <a:tailEnd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57" name="Line 54"/>
              <p:cNvSpPr>
                <a:spLocks noChangeShapeType="1"/>
              </p:cNvSpPr>
              <p:nvPr/>
            </p:nvSpPr>
            <p:spPr bwMode="auto">
              <a:xfrm>
                <a:off x="897" y="2392"/>
                <a:ext cx="972" cy="973"/>
              </a:xfrm>
              <a:prstGeom prst="line">
                <a:avLst/>
              </a:prstGeom>
              <a:ln>
                <a:solidFill>
                  <a:srgbClr val="FF0000"/>
                </a:solidFill>
                <a:headEnd/>
                <a:tailEnd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</p:grpSp>
        <p:sp>
          <p:nvSpPr>
            <p:cNvPr id="52" name="Text Box 60"/>
            <p:cNvSpPr txBox="1">
              <a:spLocks noChangeArrowheads="1"/>
            </p:cNvSpPr>
            <p:nvPr/>
          </p:nvSpPr>
          <p:spPr bwMode="auto">
            <a:xfrm>
              <a:off x="1136" y="2450"/>
              <a:ext cx="425" cy="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0000CC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M</a:t>
              </a:r>
            </a:p>
          </p:txBody>
        </p:sp>
        <p:sp>
          <p:nvSpPr>
            <p:cNvPr id="53" name="Text Box 62"/>
            <p:cNvSpPr txBox="1">
              <a:spLocks noChangeArrowheads="1"/>
            </p:cNvSpPr>
            <p:nvPr/>
          </p:nvSpPr>
          <p:spPr bwMode="auto">
            <a:xfrm>
              <a:off x="2339" y="3179"/>
              <a:ext cx="425" cy="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0000CC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N</a:t>
              </a:r>
            </a:p>
          </p:txBody>
        </p:sp>
        <p:sp>
          <p:nvSpPr>
            <p:cNvPr id="54" name="Text Box 65"/>
            <p:cNvSpPr txBox="1">
              <a:spLocks noChangeArrowheads="1"/>
            </p:cNvSpPr>
            <p:nvPr/>
          </p:nvSpPr>
          <p:spPr bwMode="auto">
            <a:xfrm>
              <a:off x="3593" y="3104"/>
              <a:ext cx="425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0000CC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P</a:t>
              </a:r>
            </a:p>
          </p:txBody>
        </p:sp>
      </p:grpSp>
      <p:grpSp>
        <p:nvGrpSpPr>
          <p:cNvPr id="58" name="Group 79"/>
          <p:cNvGrpSpPr>
            <a:grpSpLocks/>
          </p:cNvGrpSpPr>
          <p:nvPr/>
        </p:nvGrpSpPr>
        <p:grpSpPr bwMode="auto">
          <a:xfrm>
            <a:off x="2900318" y="3665495"/>
            <a:ext cx="3122655" cy="1755946"/>
            <a:chOff x="3693" y="2249"/>
            <a:chExt cx="2310" cy="1211"/>
          </a:xfrm>
        </p:grpSpPr>
        <p:sp>
          <p:nvSpPr>
            <p:cNvPr id="59" name="AutoShape 44"/>
            <p:cNvSpPr>
              <a:spLocks noChangeArrowheads="1"/>
            </p:cNvSpPr>
            <p:nvPr/>
          </p:nvSpPr>
          <p:spPr bwMode="auto">
            <a:xfrm>
              <a:off x="3994" y="2535"/>
              <a:ext cx="1599" cy="754"/>
            </a:xfrm>
            <a:prstGeom prst="rtTriangle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endParaRPr lang="vi-VN" altLang="en-US" sz="2000"/>
            </a:p>
          </p:txBody>
        </p:sp>
        <p:sp>
          <p:nvSpPr>
            <p:cNvPr id="60" name="Text Box 66"/>
            <p:cNvSpPr txBox="1">
              <a:spLocks noChangeArrowheads="1"/>
            </p:cNvSpPr>
            <p:nvPr/>
          </p:nvSpPr>
          <p:spPr bwMode="auto">
            <a:xfrm>
              <a:off x="3693" y="2249"/>
              <a:ext cx="425" cy="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0000CC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D</a:t>
              </a:r>
            </a:p>
          </p:txBody>
        </p:sp>
        <p:sp>
          <p:nvSpPr>
            <p:cNvPr id="61" name="Text Box 67"/>
            <p:cNvSpPr txBox="1">
              <a:spLocks noChangeArrowheads="1"/>
            </p:cNvSpPr>
            <p:nvPr/>
          </p:nvSpPr>
          <p:spPr bwMode="auto">
            <a:xfrm>
              <a:off x="3693" y="3147"/>
              <a:ext cx="425" cy="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0000CC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E</a:t>
              </a:r>
            </a:p>
          </p:txBody>
        </p:sp>
        <p:sp>
          <p:nvSpPr>
            <p:cNvPr id="62" name="Text Box 68"/>
            <p:cNvSpPr txBox="1">
              <a:spLocks noChangeArrowheads="1"/>
            </p:cNvSpPr>
            <p:nvPr/>
          </p:nvSpPr>
          <p:spPr bwMode="auto">
            <a:xfrm>
              <a:off x="5578" y="3184"/>
              <a:ext cx="425" cy="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0000CC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G</a:t>
              </a:r>
            </a:p>
          </p:txBody>
        </p:sp>
      </p:grpSp>
      <p:sp>
        <p:nvSpPr>
          <p:cNvPr id="63" name="TextBox 62"/>
          <p:cNvSpPr txBox="1"/>
          <p:nvPr/>
        </p:nvSpPr>
        <p:spPr>
          <a:xfrm>
            <a:off x="1301289" y="5335670"/>
            <a:ext cx="6495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/>
              <a:t>H1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7244075" y="5273522"/>
            <a:ext cx="6495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/>
              <a:t>H3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4063203" y="5273521"/>
            <a:ext cx="6495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/>
              <a:t>H2</a:t>
            </a:r>
          </a:p>
        </p:txBody>
      </p:sp>
    </p:spTree>
    <p:extLst>
      <p:ext uri="{BB962C8B-B14F-4D97-AF65-F5344CB8AC3E}">
        <p14:creationId xmlns:p14="http://schemas.microsoft.com/office/powerpoint/2010/main" val="39308282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409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5" presetClass="exit" presetSubtype="1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" dur="500"/>
                                        <p:tgtEl>
                                          <p:spTgt spid="409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3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4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4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1000"/>
                                        <p:tgtEl>
                                          <p:spTgt spid="4100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10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9" grpId="0" animBg="1"/>
      <p:bldP spid="40969" grpId="1" animBg="1"/>
      <p:bldP spid="41000" grpId="0" animBg="1"/>
      <p:bldP spid="4100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</TotalTime>
  <Words>300</Words>
  <Application>Microsoft Office PowerPoint</Application>
  <PresentationFormat>On-screen Show (4:3)</PresentationFormat>
  <Paragraphs>108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.VnAvant</vt:lpstr>
      <vt:lpstr>.VnBahamasBH</vt:lpstr>
      <vt:lpstr>.VnTime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phamthituyet151183@gmail.com</cp:lastModifiedBy>
  <cp:revision>73</cp:revision>
  <dcterms:created xsi:type="dcterms:W3CDTF">2006-08-16T00:00:00Z</dcterms:created>
  <dcterms:modified xsi:type="dcterms:W3CDTF">2022-04-17T13:22:29Z</dcterms:modified>
</cp:coreProperties>
</file>