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341" r:id="rId3"/>
    <p:sldId id="353" r:id="rId4"/>
    <p:sldId id="347" r:id="rId5"/>
    <p:sldId id="369" r:id="rId6"/>
    <p:sldId id="319" r:id="rId7"/>
    <p:sldId id="342" r:id="rId8"/>
    <p:sldId id="295" r:id="rId9"/>
    <p:sldId id="368" r:id="rId10"/>
    <p:sldId id="338" r:id="rId11"/>
    <p:sldId id="256" r:id="rId12"/>
    <p:sldId id="257" r:id="rId13"/>
    <p:sldId id="33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FF"/>
    <a:srgbClr val="FF66FF"/>
    <a:srgbClr val="CC0000"/>
    <a:srgbClr val="FF3300"/>
    <a:srgbClr val="00FFFF"/>
    <a:srgbClr val="D60093"/>
    <a:srgbClr val="FF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22" autoAdjust="0"/>
    <p:restoredTop sz="94673" autoAdjust="0"/>
  </p:normalViewPr>
  <p:slideViewPr>
    <p:cSldViewPr snapToGrid="0">
      <p:cViewPr varScale="1">
        <p:scale>
          <a:sx n="36" d="100"/>
          <a:sy n="36" d="100"/>
        </p:scale>
        <p:origin x="72" y="330"/>
      </p:cViewPr>
      <p:guideLst>
        <p:guide orient="horz" pos="2120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ED850-1E0C-4A22-A53C-57FCF33C046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78416-A6CC-448D-B204-438F0770CE3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0C95A-8C8E-4994-BB00-E29F045225E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47A3-4F74-4DF7-8787-C43F7A7CE4A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2BA44-DC70-4E5B-B0D5-973844128EC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00245-D6A8-4AAB-8137-03D90C67D615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2447D-FC4E-4008-BC6D-B35DAE0CE07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BAC1A-693A-4041-B7B2-43CAF1987B5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36FF7-2106-4775-A745-F25899920F5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1D2E6-098C-47EF-BE10-49BFC5BAF7C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F51D-320D-4509-AE2C-C1CABD8E376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2D7F8-6D41-445E-BD1A-04E5EFEE549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AF6A2-FD0D-4305-B59E-2CC6A7CF3B9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3868F555-647A-4CF1-9756-0DE9280B1059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3.png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0.png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3" Type="http://schemas.openxmlformats.org/officeDocument/2006/relationships/audio" Target="../media/audio2.wav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38"/>
          <p:cNvSpPr>
            <a:spLocks noChangeArrowheads="1"/>
          </p:cNvSpPr>
          <p:nvPr/>
        </p:nvSpPr>
        <p:spPr bwMode="auto">
          <a:xfrm>
            <a:off x="3352800" y="11430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" name="AutoShape 146"/>
          <p:cNvSpPr>
            <a:spLocks noChangeArrowheads="1"/>
          </p:cNvSpPr>
          <p:nvPr/>
        </p:nvSpPr>
        <p:spPr bwMode="auto">
          <a:xfrm>
            <a:off x="5257800" y="9906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1086357" y="971644"/>
            <a:ext cx="7151511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8/3/2022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vi-VN" kern="10" dirty="0">
              <a:ln w="12700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10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001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9082" y="472087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29160">
            <a:off x="-41275" y="-6350"/>
            <a:ext cx="1719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82142">
            <a:off x="7578724" y="14288"/>
            <a:ext cx="1676401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752468">
            <a:off x="-129381" y="5415756"/>
            <a:ext cx="1684337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03096">
            <a:off x="7555706" y="5511007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6705600" y="226695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1676400" y="226695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pic>
        <p:nvPicPr>
          <p:cNvPr id="3085" name="Picture 15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7339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0" y="4572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1524000" y="464820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sp>
        <p:nvSpPr>
          <p:cNvPr id="3089" name="WordArt 122"/>
          <p:cNvSpPr>
            <a:spLocks noChangeArrowheads="1" noChangeShapeType="1" noTextEdit="1"/>
          </p:cNvSpPr>
          <p:nvPr/>
        </p:nvSpPr>
        <p:spPr bwMode="auto">
          <a:xfrm>
            <a:off x="1447800" y="2971800"/>
            <a:ext cx="6248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94929" y="354545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688" y="3569660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   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+ 9,68 = 9,68</a:t>
            </a:r>
          </a:p>
        </p:txBody>
      </p:sp>
      <p:sp>
        <p:nvSpPr>
          <p:cNvPr id="15" name="bang a"/>
          <p:cNvSpPr/>
          <p:nvPr/>
        </p:nvSpPr>
        <p:spPr>
          <a:xfrm flipH="1">
            <a:off x="604749" y="467847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04749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829507" y="4755123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   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" name="dap an c"/>
          <p:cNvSpPr txBox="1"/>
          <p:nvPr/>
        </p:nvSpPr>
        <p:spPr>
          <a:xfrm>
            <a:off x="829507" y="540256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9,68</a:t>
            </a:r>
          </a:p>
        </p:txBody>
      </p:sp>
      <p:sp>
        <p:nvSpPr>
          <p:cNvPr id="31" name="bang b"/>
          <p:cNvSpPr/>
          <p:nvPr/>
        </p:nvSpPr>
        <p:spPr>
          <a:xfrm flipH="1">
            <a:off x="4601922" y="467847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4601922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4826679" y="475512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34" name="dap an d"/>
          <p:cNvSpPr txBox="1"/>
          <p:nvPr/>
        </p:nvSpPr>
        <p:spPr>
          <a:xfrm>
            <a:off x="4826679" y="540256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 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96,8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50514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41286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830059"/>
            <a:ext cx="365522" cy="3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94929" y="354545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8688" y="3569660"/>
                <a:ext cx="727580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Không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thực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hiện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phép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tính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,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nêu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dự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đoán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kết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quả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tìm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x:</a:t>
                </a:r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cs typeface="+mn-cs"/>
                  </a:rPr>
                  <a:t> + </a:t>
                </a:r>
                <a:r>
                  <a:rPr lang="en-US" sz="20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3569660"/>
                <a:ext cx="7275805" cy="529504"/>
              </a:xfrm>
              <a:prstGeom prst="rect">
                <a:avLst/>
              </a:prstGeom>
              <a:blipFill rotWithShape="1">
                <a:blip r:embed="rId11"/>
                <a:stretch>
                  <a:fillRect l="-6" t="-61" r="6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b"/>
          <p:cNvSpPr/>
          <p:nvPr/>
        </p:nvSpPr>
        <p:spPr>
          <a:xfrm flipH="1">
            <a:off x="4601922" y="468268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04749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4826679" y="475933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5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= 0 </a:t>
            </a:r>
          </a:p>
        </p:txBody>
      </p:sp>
      <p:sp>
        <p:nvSpPr>
          <p:cNvPr id="27" name="cau hoi c"/>
          <p:cNvSpPr txBox="1"/>
          <p:nvPr/>
        </p:nvSpPr>
        <p:spPr>
          <a:xfrm>
            <a:off x="829507" y="540256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 = 1 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604749" y="467847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4601922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/>
              <p:cNvSpPr txBox="1"/>
              <p:nvPr/>
            </p:nvSpPr>
            <p:spPr>
              <a:xfrm>
                <a:off x="829507" y="4715366"/>
                <a:ext cx="3487814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dirty="0">
                    <a:solidFill>
                      <a:srgbClr val="FFC000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16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>
                  <a:solidFill>
                    <a:prstClr val="white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cau hoi 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4715366"/>
                <a:ext cx="3487814" cy="442044"/>
              </a:xfrm>
              <a:prstGeom prst="rect">
                <a:avLst/>
              </a:prstGeom>
              <a:blipFill rotWithShape="1">
                <a:blip r:embed="rId12"/>
                <a:stretch>
                  <a:fillRect l="-6" t="-111" r="17" b="1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/>
              <p:cNvSpPr txBox="1"/>
              <p:nvPr/>
            </p:nvSpPr>
            <p:spPr>
              <a:xfrm>
                <a:off x="4826679" y="5336309"/>
                <a:ext cx="3487814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dirty="0">
                    <a:solidFill>
                      <a:srgbClr val="FFC000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15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cau hoi 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5336309"/>
                <a:ext cx="3487814" cy="485774"/>
              </a:xfrm>
              <a:prstGeom prst="rect">
                <a:avLst/>
              </a:prstGeom>
              <a:blipFill rotWithShape="1">
                <a:blip r:embed="rId13"/>
                <a:stretch>
                  <a:fillRect l="-1" t="-83" r="13" b="8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1" y="150514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1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52179" y="241286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52179" y="2830059"/>
            <a:ext cx="365522" cy="3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ẢnhSỐ.net ~ Bạn hãy click vào đây để thay đổi kích cỡ ản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78050FB9F484BAE8E8262A9851A74CA"/>
          <p:cNvPicPr>
            <a:picLocks noChangeAspect="1" noChangeArrowheads="1" noCrop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-260350" y="228600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7366000" y="228600"/>
            <a:ext cx="1676400" cy="16002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1718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Đoàn kết  - Chăm ngoan - Học giỏi -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8001000" y="762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  <a:endParaRPr lang="en-US" altLang="vi-VN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1555750" y="2100263"/>
            <a:ext cx="6346825" cy="20193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00FF"/>
                  </a:solidFill>
                  <a:miter lim="800000"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62" y="-39757"/>
            <a:ext cx="6937849" cy="1292464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113"/>
            <a:ext cx="3120887" cy="3120887"/>
          </a:xfrm>
          <a:prstGeom prst="rect">
            <a:avLst/>
          </a:prstGeom>
        </p:spPr>
      </p:pic>
      <p:sp>
        <p:nvSpPr>
          <p:cNvPr id="8" name="Bong bóng Lời nói: Hình bầu dục 7"/>
          <p:cNvSpPr/>
          <p:nvPr/>
        </p:nvSpPr>
        <p:spPr bwMode="auto">
          <a:xfrm>
            <a:off x="1560442" y="1252707"/>
            <a:ext cx="6351105" cy="2484406"/>
          </a:xfrm>
          <a:prstGeom prst="wedgeEllipseCallout">
            <a:avLst>
              <a:gd name="adj1" fmla="val -28762"/>
              <a:gd name="adj2" fmla="val 92371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Text Box 2"/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4:</a:t>
            </a:r>
          </a:p>
        </p:txBody>
      </p:sp>
      <p:sp>
        <p:nvSpPr>
          <p:cNvPr id="257" name="Text Box 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0</a:t>
            </a:r>
          </a:p>
        </p:txBody>
      </p:sp>
      <p:sp>
        <p:nvSpPr>
          <p:cNvPr id="258" name="Text Box 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259" name="Text Box 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260" name="Text Box 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261" name="Text Box 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262" name="Text Box 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264" name="Text Box 1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265" name="Text Box 1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266" name="Text Box 1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267" name="Text Box 1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268" name="Text Box 1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269" name="Text Box 1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270" name="Text Box 1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271" name="Text Box 1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272" name="Text Box 1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273" name="Text Box 1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274" name="Text Box 2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275" name="Text Box 2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276" name="Text Box 2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277" name="Text Box 2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278" name="Text Box 2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279" name="Text Box 2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280" name="Text Box 2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281" name="Text Box 2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282" name="Text Box 2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283" name="Text Box 2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284" name="Text Box 3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285" name="Text Box 3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286" name="Text Box 3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287" name="Text Box 3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288" name="Text Box 3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289" name="Text Box 3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290" name="Text Box 3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291" name="Text Box 3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292" name="Text Box 3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293" name="Text Box 3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294" name="Text Box 4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295" name="Text Box 4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296" name="Text Box 4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297" name="Text Box 4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298" name="Text Box 4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299" name="Text Box 4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300" name="Text Box 4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301" name="Text Box 4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302" name="Text Box 4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303" name="Text Box 4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304" name="Text Box 5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305" name="Text Box 5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306" name="Text Box 5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307" name="Text Box 5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308" name="Text Box 5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309" name="Text Box 5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310" name="Text Box 5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311" name="Text Box 5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312" name="Text Box 5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313" name="Text Box 5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314" name="Text Box 6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315" name="Text Box 6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316" name="Text Box 6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60</a:t>
            </a:r>
          </a:p>
        </p:txBody>
      </p:sp>
      <p:sp>
        <p:nvSpPr>
          <p:cNvPr id="317" name="Text Box 6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318" name="Text Box 6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319" name="Text Box 6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320" name="Text Box 6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321" name="Text Box 6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322" name="Text Box 6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323" name="Text Box 6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324" name="Text Box 7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325" name="Text Box 71"/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3:</a:t>
            </a:r>
          </a:p>
        </p:txBody>
      </p:sp>
      <p:sp>
        <p:nvSpPr>
          <p:cNvPr id="326" name="Text Box 72"/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2:</a:t>
            </a:r>
          </a:p>
        </p:txBody>
      </p:sp>
      <p:sp>
        <p:nvSpPr>
          <p:cNvPr id="327" name="Text Box 73"/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1:</a:t>
            </a:r>
          </a:p>
        </p:txBody>
      </p:sp>
      <p:sp>
        <p:nvSpPr>
          <p:cNvPr id="328" name="Text Box 7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329" name="Text Box 7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330" name="Text Box 7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331" name="Text Box 7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332" name="Text Box 7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333" name="Text Box 7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334" name="Text Box 8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335" name="Text Box 8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44</a:t>
            </a:r>
          </a:p>
        </p:txBody>
      </p:sp>
      <p:sp>
        <p:nvSpPr>
          <p:cNvPr id="336" name="Text Box 8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337" name="Text Box 8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338" name="Text Box 8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339" name="Text Box 8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340" name="Text Box 8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341" name="Text Box 8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342" name="Text Box 8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343" name="Text Box 8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344" name="Text Box 9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345" name="Text Box 9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346" name="Text Box 9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347" name="Text Box 9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348" name="Text Box 9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349" name="Text Box 9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350" name="Text Box 9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351" name="Text Box 9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352" name="Text Box 9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353" name="Text Box 9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354" name="Text Box 10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355" name="Text Box 10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356" name="Text Box 10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357" name="Text Box 10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358" name="Text Box 10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359" name="Text Box 10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360" name="Text Box 10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361" name="Text Box 10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362" name="Text Box 10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363" name="Text Box 10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364" name="Text Box 11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365" name="Text Box 11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366" name="Text Box 11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367" name="Text Box 11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368" name="Text Box 11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369" name="Text Box 11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370" name="Text Box 11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371" name="Text Box 11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372" name="Text Box 11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373" name="Text Box 11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374" name="Text Box 12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375" name="Text Box 12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376" name="Text Box 12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377" name="Text Box 12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378" name="Text Box 12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379" name="Text Box 12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60</a:t>
            </a:r>
          </a:p>
        </p:txBody>
      </p:sp>
      <p:sp>
        <p:nvSpPr>
          <p:cNvPr id="380" name="Text Box 12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381" name="Text Box 12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382" name="Text Box 12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383" name="Text Box 12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384" name="Text Box 130"/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85" name="Text Box 13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386" name="Text Box 13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387" name="Text Box 13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388" name="Text Box 13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389" name="Text Box 13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390" name="Text Box 13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391" name="Text Box 13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392" name="Text Box 13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393" name="Text Box 13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394" name="Text Box 14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395" name="Text Box 14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396" name="Text Box 14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44</a:t>
            </a:r>
          </a:p>
        </p:txBody>
      </p:sp>
      <p:sp>
        <p:nvSpPr>
          <p:cNvPr id="397" name="Text Box 14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398" name="Text Box 14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399" name="Text Box 14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400" name="Text Box 14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401" name="Text Box 14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402" name="Text Box 14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403" name="Text Box 14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404" name="Text Box 15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405" name="Text Box 15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406" name="Text Box 15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407" name="Text Box 15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408" name="Text Box 15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409" name="Text Box 15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410" name="Text Box 15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411" name="Text Box 15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412" name="Text Box 15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413" name="Text Box 15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414" name="Text Box 16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415" name="Text Box 16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416" name="Text Box 16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417" name="Text Box 16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418" name="Text Box 16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419" name="Text Box 16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420" name="Text Box 16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421" name="Text Box 16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422" name="Text Box 16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423" name="Text Box 16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424" name="Text Box 17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425" name="Text Box 17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426" name="Text Box 17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427" name="Text Box 17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428" name="Text Box 17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429" name="Text Box 17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430" name="Text Box 17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431" name="Text Box 17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432" name="Text Box 17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433" name="Text Box 17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434" name="Text Box 18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435" name="Text Box 18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436" name="Text Box 18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437" name="Text Box 18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438" name="Text Box 18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439" name="Text Box 18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440" name="Text Box 18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60</a:t>
            </a:r>
          </a:p>
        </p:txBody>
      </p:sp>
      <p:sp>
        <p:nvSpPr>
          <p:cNvPr id="441" name="Text Box 18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442" name="Text Box 18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443" name="Text Box 18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444" name="Text Box 19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445" name="Text Box 19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446" name="Text Box 19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447" name="Text Box 19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448" name="Text Box 19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449" name="Text Box 19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450" name="Text Box 19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451" name="Text Box 19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452" name="Text Box 19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453" name="Text Box 19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454" name="Text Box 20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455" name="Text Box 20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456" name="Text Box 20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44</a:t>
            </a:r>
          </a:p>
        </p:txBody>
      </p:sp>
      <p:sp>
        <p:nvSpPr>
          <p:cNvPr id="457" name="Text Box 20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458" name="Text Box 20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459" name="Text Box 20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460" name="Text Box 20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461" name="Text Box 20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462" name="Text Box 20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463" name="Text Box 20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464" name="Text Box 21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465" name="Text Box 21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466" name="Text Box 21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467" name="Text Box 21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468" name="Text Box 21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469" name="Text Box 21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470" name="Text Box 21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471" name="Text Box 21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472" name="Text Box 21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473" name="Text Box 21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474" name="Text Box 22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475" name="Text Box 22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476" name="Text Box 22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477" name="Text Box 22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478" name="Text Box 22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479" name="Text Box 22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480" name="Text Box 22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481" name="Text Box 22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482" name="Text Box 22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483" name="Text Box 22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484" name="Text Box 23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485" name="Text Box 23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486" name="Text Box 23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487" name="Text Box 23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488" name="Text Box 23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489" name="Text Box 23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490" name="Text Box 23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491" name="Text Box 237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492" name="Text Box 238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493" name="Text Box 239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494" name="Text Box 240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495" name="Text Box 241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496" name="Text Box 242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497" name="Text Box 243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498" name="Text Box 244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499" name="Text Box 245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500" name="Text Box 246"/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0</a:t>
            </a:r>
          </a:p>
        </p:txBody>
      </p:sp>
      <p:sp>
        <p:nvSpPr>
          <p:cNvPr id="501" name="Text Box 247"/>
          <p:cNvSpPr txBox="1">
            <a:spLocks noChangeArrowheads="1"/>
          </p:cNvSpPr>
          <p:nvPr/>
        </p:nvSpPr>
        <p:spPr bwMode="auto">
          <a:xfrm>
            <a:off x="7351811" y="5605293"/>
            <a:ext cx="12954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cs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9000"/>
                            </p:stCondLst>
                            <p:childTnLst>
                              <p:par>
                                <p:cTn id="3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0000"/>
                            </p:stCondLst>
                            <p:childTnLst>
                              <p:par>
                                <p:cTn id="3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1000"/>
                            </p:stCondLst>
                            <p:childTnLst>
                              <p:par>
                                <p:cTn id="3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2000"/>
                            </p:stCondLst>
                            <p:childTnLst>
                              <p:par>
                                <p:cTn id="3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3000"/>
                            </p:stCondLst>
                            <p:childTnLst>
                              <p:par>
                                <p:cTn id="3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4000"/>
                            </p:stCondLst>
                            <p:childTnLst>
                              <p:par>
                                <p:cTn id="3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6000"/>
                            </p:stCondLst>
                            <p:childTnLst>
                              <p:par>
                                <p:cTn id="3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7000"/>
                            </p:stCondLst>
                            <p:childTnLst>
                              <p:par>
                                <p:cTn id="3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3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9000"/>
                            </p:stCondLst>
                            <p:childTnLst>
                              <p:par>
                                <p:cTn id="3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0000"/>
                            </p:stCondLst>
                            <p:childTnLst>
                              <p:par>
                                <p:cTn id="3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9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3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2000"/>
                            </p:stCondLst>
                            <p:childTnLst>
                              <p:par>
                                <p:cTn id="3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3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1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3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5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5000"/>
                            </p:stCondLst>
                            <p:childTnLst>
                              <p:par>
                                <p:cTn id="3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3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7000"/>
                            </p:stCondLst>
                            <p:childTnLst>
                              <p:par>
                                <p:cTn id="3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8000"/>
                            </p:stCondLst>
                            <p:childTnLst>
                              <p:par>
                                <p:cTn id="3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9000"/>
                            </p:stCondLst>
                            <p:childTnLst>
                              <p:par>
                                <p:cTn id="3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5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90000"/>
                            </p:stCondLst>
                            <p:childTnLst>
                              <p:par>
                                <p:cTn id="3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3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3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94000"/>
                            </p:stCondLst>
                            <p:childTnLst>
                              <p:par>
                                <p:cTn id="4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95000"/>
                            </p:stCondLst>
                            <p:childTnLst>
                              <p:par>
                                <p:cTn id="4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9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96000"/>
                            </p:stCondLst>
                            <p:childTnLst>
                              <p:par>
                                <p:cTn id="4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3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4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98000"/>
                            </p:stCondLst>
                            <p:childTnLst>
                              <p:par>
                                <p:cTn id="4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9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3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1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1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9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5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1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5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360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420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620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660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760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181000"/>
                            </p:stCondLst>
                            <p:childTnLst>
                              <p:par>
                                <p:cTn id="7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9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3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183000"/>
                            </p:stCondLst>
                            <p:childTnLst>
                              <p:par>
                                <p:cTn id="7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7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1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185000"/>
                            </p:stCondLst>
                            <p:childTnLst>
                              <p:par>
                                <p:cTn id="7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5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7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9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7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3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188000"/>
                            </p:stCondLst>
                            <p:childTnLst>
                              <p:par>
                                <p:cTn id="7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89000"/>
                            </p:stCondLst>
                            <p:childTnLst>
                              <p:par>
                                <p:cTn id="7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190000"/>
                            </p:stCondLst>
                            <p:childTnLst>
                              <p:par>
                                <p:cTn id="7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5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191000"/>
                            </p:stCondLst>
                            <p:childTnLst>
                              <p:par>
                                <p:cTn id="7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8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3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8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1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95000"/>
                            </p:stCondLst>
                            <p:childTnLst>
                              <p:par>
                                <p:cTn id="8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5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8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9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8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98000"/>
                            </p:stCondLst>
                            <p:childTnLst>
                              <p:par>
                                <p:cTn id="8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99000"/>
                            </p:stCondLst>
                            <p:childTnLst>
                              <p:par>
                                <p:cTn id="8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1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00000"/>
                            </p:stCondLst>
                            <p:childTnLst>
                              <p:par>
                                <p:cTn id="8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5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01000"/>
                            </p:stCondLst>
                            <p:childTnLst>
                              <p:par>
                                <p:cTn id="8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9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8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3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8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1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05000"/>
                            </p:stCondLst>
                            <p:childTnLst>
                              <p:par>
                                <p:cTn id="8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5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8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9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8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3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08000"/>
                            </p:stCondLst>
                            <p:childTnLst>
                              <p:par>
                                <p:cTn id="8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09000"/>
                            </p:stCondLst>
                            <p:childTnLst>
                              <p:par>
                                <p:cTn id="8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1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8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5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11000"/>
                            </p:stCondLst>
                            <p:childTnLst>
                              <p:par>
                                <p:cTn id="8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9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8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3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13000"/>
                            </p:stCondLst>
                            <p:childTnLst>
                              <p:par>
                                <p:cTn id="8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8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15000"/>
                            </p:stCondLst>
                            <p:childTnLst>
                              <p:par>
                                <p:cTn id="8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5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8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9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9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3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18000"/>
                            </p:stCondLst>
                            <p:childTnLst>
                              <p:par>
                                <p:cTn id="9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19000"/>
                            </p:stCondLst>
                            <p:childTnLst>
                              <p:par>
                                <p:cTn id="9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1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5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21000"/>
                            </p:stCondLst>
                            <p:childTnLst>
                              <p:par>
                                <p:cTn id="9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9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9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3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9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1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25000"/>
                            </p:stCondLst>
                            <p:childTnLst>
                              <p:par>
                                <p:cTn id="9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5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9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9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9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3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9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29000"/>
                            </p:stCondLst>
                            <p:childTnLst>
                              <p:par>
                                <p:cTn id="9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230000"/>
                            </p:stCondLst>
                            <p:childTnLst>
                              <p:par>
                                <p:cTn id="9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5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31000"/>
                            </p:stCondLst>
                            <p:childTnLst>
                              <p:par>
                                <p:cTn id="9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9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9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3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233000"/>
                            </p:stCondLst>
                            <p:childTnLst>
                              <p:par>
                                <p:cTn id="9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9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1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35000"/>
                            </p:stCondLst>
                            <p:childTnLst>
                              <p:par>
                                <p:cTn id="9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5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9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3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9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239000"/>
                            </p:stCondLst>
                            <p:childTnLst>
                              <p:par>
                                <p:cTn id="9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1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6" grpId="1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0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23" name="Text Box 201"/>
          <p:cNvSpPr txBox="1">
            <a:spLocks noChangeArrowheads="1"/>
          </p:cNvSpPr>
          <p:nvPr/>
        </p:nvSpPr>
        <p:spPr bwMode="auto">
          <a:xfrm>
            <a:off x="890588" y="51990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4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02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25" name="Rectangle 203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26" name="Rectangle 204"/>
          <p:cNvSpPr>
            <a:spLocks noChangeArrowheads="1"/>
          </p:cNvSpPr>
          <p:nvPr/>
        </p:nvSpPr>
        <p:spPr bwMode="auto">
          <a:xfrm>
            <a:off x="296863" y="13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aphicFrame>
        <p:nvGraphicFramePr>
          <p:cNvPr id="55606" name="Group 310"/>
          <p:cNvGraphicFramePr>
            <a:graphicFrameLocks noGrp="1"/>
          </p:cNvGraphicFramePr>
          <p:nvPr/>
        </p:nvGraphicFramePr>
        <p:xfrm>
          <a:off x="3659188" y="1185863"/>
          <a:ext cx="1925637" cy="549275"/>
        </p:xfrm>
        <a:graphic>
          <a:graphicData uri="http://schemas.openxmlformats.org/drawingml/2006/table">
            <a:tbl>
              <a:tblPr/>
              <a:tblGrid>
                <a:gridCol w="192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Tổng</a:t>
                      </a:r>
                      <a:endParaRPr kumimoji="0" lang="en-US" alt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99" marB="45799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508" name="Text Box 212"/>
          <p:cNvSpPr txBox="1">
            <a:spLocks noChangeArrowheads="1"/>
          </p:cNvSpPr>
          <p:nvPr/>
        </p:nvSpPr>
        <p:spPr bwMode="auto">
          <a:xfrm>
            <a:off x="1612900" y="2214563"/>
            <a:ext cx="5351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a    +    b      =      c</a:t>
            </a:r>
          </a:p>
        </p:txBody>
      </p:sp>
      <p:sp>
        <p:nvSpPr>
          <p:cNvPr id="55509" name="AutoShape 213"/>
          <p:cNvSpPr/>
          <p:nvPr/>
        </p:nvSpPr>
        <p:spPr bwMode="auto">
          <a:xfrm rot="-5400000">
            <a:off x="2741612" y="1290638"/>
            <a:ext cx="246063" cy="1925638"/>
          </a:xfrm>
          <a:prstGeom prst="rightBrace">
            <a:avLst>
              <a:gd name="adj1" fmla="val 75142"/>
              <a:gd name="adj2" fmla="val 50000"/>
            </a:avLst>
          </a:prstGeom>
          <a:noFill/>
          <a:ln w="127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5510" name="AutoShape 214"/>
          <p:cNvSpPr/>
          <p:nvPr/>
        </p:nvSpPr>
        <p:spPr bwMode="auto">
          <a:xfrm rot="-5400000">
            <a:off x="6329362" y="1976438"/>
            <a:ext cx="104775" cy="609600"/>
          </a:xfrm>
          <a:prstGeom prst="rightBrace">
            <a:avLst>
              <a:gd name="adj1" fmla="val 40727"/>
              <a:gd name="adj2" fmla="val 50000"/>
            </a:avLst>
          </a:prstGeom>
          <a:noFill/>
          <a:ln w="127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55511" name="Group 215"/>
          <p:cNvGrpSpPr/>
          <p:nvPr/>
        </p:nvGrpSpPr>
        <p:grpSpPr bwMode="auto">
          <a:xfrm>
            <a:off x="2908300" y="1493838"/>
            <a:ext cx="739775" cy="547687"/>
            <a:chOff x="1392" y="960"/>
            <a:chExt cx="528" cy="1248"/>
          </a:xfrm>
        </p:grpSpPr>
        <p:sp>
          <p:nvSpPr>
            <p:cNvPr id="5157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8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5524" name="Line 228"/>
          <p:cNvSpPr>
            <a:spLocks noChangeShapeType="1"/>
          </p:cNvSpPr>
          <p:nvPr/>
        </p:nvSpPr>
        <p:spPr bwMode="auto">
          <a:xfrm flipH="1" flipV="1">
            <a:off x="3922713" y="2925763"/>
            <a:ext cx="0" cy="420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55607" name="Group 311"/>
          <p:cNvGraphicFramePr>
            <a:graphicFrameLocks noGrp="1"/>
          </p:cNvGraphicFramePr>
          <p:nvPr/>
        </p:nvGraphicFramePr>
        <p:xfrm>
          <a:off x="1771650" y="3390900"/>
          <a:ext cx="2260600" cy="517744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hạng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75" marR="91475" marT="45512" marB="45512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5543" name="Group 247"/>
          <p:cNvGrpSpPr/>
          <p:nvPr/>
        </p:nvGrpSpPr>
        <p:grpSpPr bwMode="auto">
          <a:xfrm>
            <a:off x="5607050" y="1492250"/>
            <a:ext cx="706438" cy="652463"/>
            <a:chOff x="3469" y="947"/>
            <a:chExt cx="720" cy="1392"/>
          </a:xfrm>
        </p:grpSpPr>
        <p:sp>
          <p:nvSpPr>
            <p:cNvPr id="5155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6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5546" name="Line 250"/>
          <p:cNvSpPr>
            <a:spLocks noChangeShapeType="1"/>
          </p:cNvSpPr>
          <p:nvPr/>
        </p:nvSpPr>
        <p:spPr bwMode="auto">
          <a:xfrm flipV="1">
            <a:off x="1960563" y="2944813"/>
            <a:ext cx="0" cy="420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46" name="Rectangle 258"/>
          <p:cNvSpPr>
            <a:spLocks noChangeArrowheads="1"/>
          </p:cNvSpPr>
          <p:nvPr/>
        </p:nvSpPr>
        <p:spPr bwMode="auto">
          <a:xfrm>
            <a:off x="134938" y="-293688"/>
            <a:ext cx="6934200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vi-VN" sz="35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         </a:t>
            </a:r>
            <a:r>
              <a:rPr lang="en-US" altLang="vi-VN" sz="3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CỘNG</a:t>
            </a:r>
            <a:endParaRPr lang="en-US" altLang="vi-V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7" name="Hình Bầu dục 1"/>
          <p:cNvSpPr>
            <a:spLocks noChangeArrowheads="1"/>
          </p:cNvSpPr>
          <p:nvPr/>
        </p:nvSpPr>
        <p:spPr bwMode="auto">
          <a:xfrm>
            <a:off x="344488" y="4564063"/>
            <a:ext cx="2201862" cy="2035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Tính chất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giao hoán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a + b = b + a</a:t>
            </a:r>
            <a:endParaRPr lang="vi-VN" altLang="vi-VN" sz="2000" b="1"/>
          </a:p>
        </p:txBody>
      </p:sp>
      <p:sp>
        <p:nvSpPr>
          <p:cNvPr id="5148" name="Hình chữ nhật: Góc Tròn 2"/>
          <p:cNvSpPr>
            <a:spLocks noChangeArrowheads="1"/>
          </p:cNvSpPr>
          <p:nvPr/>
        </p:nvSpPr>
        <p:spPr bwMode="auto">
          <a:xfrm>
            <a:off x="2755900" y="4821238"/>
            <a:ext cx="3365500" cy="1828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rgbClr val="FF9999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 err="1">
                <a:solidFill>
                  <a:srgbClr val="FF0000"/>
                </a:solidFill>
              </a:rPr>
              <a:t>Tính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kết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hợp</a:t>
            </a:r>
            <a:r>
              <a:rPr lang="en-US" altLang="vi-VN" sz="2200" b="1" dirty="0">
                <a:solidFill>
                  <a:srgbClr val="FF0000"/>
                </a:solidFill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solidFill>
                  <a:srgbClr val="FF0000"/>
                </a:solidFill>
              </a:rPr>
              <a:t>(a + b) + c = a + (b + c )</a:t>
            </a:r>
            <a:endParaRPr lang="vi-VN" altLang="vi-VN" sz="2200" b="1" dirty="0">
              <a:solidFill>
                <a:srgbClr val="FF0000"/>
              </a:solidFill>
            </a:endParaRPr>
          </a:p>
        </p:txBody>
      </p:sp>
      <p:sp>
        <p:nvSpPr>
          <p:cNvPr id="4" name="Sao: 6 Cánh 3"/>
          <p:cNvSpPr/>
          <p:nvPr/>
        </p:nvSpPr>
        <p:spPr bwMode="auto">
          <a:xfrm>
            <a:off x="6230938" y="4333875"/>
            <a:ext cx="2874962" cy="2384425"/>
          </a:xfrm>
          <a:prstGeom prst="star6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/>
              <a:t>Cộng</a:t>
            </a:r>
            <a:r>
              <a:rPr lang="en-US" sz="2200" b="1" dirty="0"/>
              <a:t> </a:t>
            </a:r>
            <a:r>
              <a:rPr lang="en-US" sz="2200" b="1" dirty="0" err="1"/>
              <a:t>với</a:t>
            </a:r>
            <a:r>
              <a:rPr lang="en-US" sz="2200" b="1" dirty="0"/>
              <a:t> 0 :</a:t>
            </a:r>
          </a:p>
          <a:p>
            <a:pPr algn="ctr" eaLnBrk="1" hangingPunct="1">
              <a:defRPr/>
            </a:pPr>
            <a:r>
              <a:rPr lang="en-US" sz="2200" b="1" dirty="0"/>
              <a:t>a + 0 = 0 + a = a</a:t>
            </a:r>
            <a:endParaRPr lang="vi-VN" sz="2200" b="1" dirty="0"/>
          </a:p>
        </p:txBody>
      </p:sp>
      <p:sp>
        <p:nvSpPr>
          <p:cNvPr id="5" name="Hình chữ nhật: Góc Tròn 4"/>
          <p:cNvSpPr/>
          <p:nvPr/>
        </p:nvSpPr>
        <p:spPr bwMode="auto">
          <a:xfrm>
            <a:off x="1231900" y="1046163"/>
            <a:ext cx="6640513" cy="2982912"/>
          </a:xfrm>
          <a:prstGeom prst="round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vi-VN">
              <a:ln>
                <a:solidFill>
                  <a:srgbClr val="FF3300"/>
                </a:solidFill>
              </a:ln>
            </a:endParaRPr>
          </a:p>
        </p:txBody>
      </p:sp>
      <p:sp>
        <p:nvSpPr>
          <p:cNvPr id="5151" name="Mũi tên: Xuống 5"/>
          <p:cNvSpPr>
            <a:spLocks noChangeArrowheads="1"/>
          </p:cNvSpPr>
          <p:nvPr/>
        </p:nvSpPr>
        <p:spPr bwMode="auto">
          <a:xfrm>
            <a:off x="4465638" y="677863"/>
            <a:ext cx="358775" cy="3524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5152" name="Đường kết nối Mũi tên Thẳng 7"/>
          <p:cNvCxnSpPr>
            <a:cxnSpLocks noChangeShapeType="1"/>
            <a:stCxn id="5" idx="2"/>
          </p:cNvCxnSpPr>
          <p:nvPr/>
        </p:nvCxnSpPr>
        <p:spPr bwMode="auto">
          <a:xfrm flipH="1">
            <a:off x="1911350" y="4029075"/>
            <a:ext cx="2640013" cy="5461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Đường kết nối Mũi tên Thẳng 9"/>
          <p:cNvCxnSpPr>
            <a:stCxn id="5" idx="2"/>
          </p:cNvCxnSpPr>
          <p:nvPr/>
        </p:nvCxnSpPr>
        <p:spPr bwMode="auto">
          <a:xfrm>
            <a:off x="4551363" y="4029075"/>
            <a:ext cx="20637" cy="79216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54" name="Đường kết nối Mũi tên Thẳng 11"/>
          <p:cNvCxnSpPr>
            <a:cxnSpLocks noChangeShapeType="1"/>
            <a:stCxn id="5" idx="2"/>
          </p:cNvCxnSpPr>
          <p:nvPr/>
        </p:nvCxnSpPr>
        <p:spPr bwMode="auto">
          <a:xfrm>
            <a:off x="4551363" y="4029075"/>
            <a:ext cx="2570162" cy="8207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8" grpId="0"/>
      <p:bldP spid="55509" grpId="0" animBg="1"/>
      <p:bldP spid="55510" grpId="0" animBg="1"/>
      <p:bldP spid="5146" grpId="0"/>
      <p:bldP spid="5147" grpId="0" animBg="1"/>
      <p:bldP spid="5148" grpId="0" animBg="1"/>
      <p:bldP spid="4" grpId="0" animBg="1"/>
      <p:bldP spid="5" grpId="0" animBg="1"/>
      <p:bldP spid="5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978" y="914400"/>
            <a:ext cx="624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1, </a:t>
            </a:r>
            <a:r>
              <a:rPr lang="en-US" dirty="0" err="1" smtClean="0"/>
              <a:t>bài</a:t>
            </a:r>
            <a:r>
              <a:rPr lang="en-US" dirty="0" smtClean="0"/>
              <a:t> 2 ( </a:t>
            </a:r>
            <a:r>
              <a:rPr lang="en-US" dirty="0" err="1" smtClean="0"/>
              <a:t>cột</a:t>
            </a:r>
            <a:r>
              <a:rPr lang="en-US" dirty="0" smtClean="0"/>
              <a:t> 1) </a:t>
            </a:r>
            <a:r>
              <a:rPr lang="en-US" dirty="0" err="1" smtClean="0"/>
              <a:t>bài</a:t>
            </a:r>
            <a:r>
              <a:rPr lang="en-US" dirty="0" smtClean="0"/>
              <a:t> 4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, </a:t>
            </a:r>
            <a:r>
              <a:rPr lang="en-US" dirty="0" err="1" smtClean="0"/>
              <a:t>bài</a:t>
            </a:r>
            <a:r>
              <a:rPr lang="en-US" dirty="0" smtClean="0"/>
              <a:t> 3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smtClean="0"/>
              <a:t>miệng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30288" y="984250"/>
            <a:ext cx="2376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FF33CC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vi-VN" b="1">
                <a:solidFill>
                  <a:srgbClr val="FF33CC"/>
                </a:solidFill>
                <a:latin typeface="Times New Roman" panose="02020603050405020304" pitchFamily="18" charset="0"/>
              </a:rPr>
              <a:t>  Tính:</a:t>
            </a:r>
          </a:p>
        </p:txBody>
      </p:sp>
      <p:sp>
        <p:nvSpPr>
          <p:cNvPr id="6147" name="Text Box 23"/>
          <p:cNvSpPr txBox="1">
            <a:spLocks noChangeArrowheads="1"/>
          </p:cNvSpPr>
          <p:nvPr/>
        </p:nvSpPr>
        <p:spPr bwMode="auto">
          <a:xfrm>
            <a:off x="598488" y="1774825"/>
            <a:ext cx="443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a) 889 972 + 96 308;</a:t>
            </a:r>
          </a:p>
        </p:txBody>
      </p:sp>
      <p:graphicFrame>
        <p:nvGraphicFramePr>
          <p:cNvPr id="6148" name="Object 24"/>
          <p:cNvGraphicFramePr>
            <a:graphicFrameLocks noChangeAspect="1"/>
          </p:cNvGraphicFramePr>
          <p:nvPr/>
        </p:nvGraphicFramePr>
        <p:xfrm>
          <a:off x="2219325" y="3479800"/>
          <a:ext cx="51276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52400" imgH="393700" progId="Equation.DSMT4">
                  <p:embed/>
                </p:oleObj>
              </mc:Choice>
              <mc:Fallback>
                <p:oleObj name="Equation" r:id="rId3" imgW="1524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3479800"/>
                        <a:ext cx="512763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27"/>
          <p:cNvSpPr txBox="1">
            <a:spLocks noChangeArrowheads="1"/>
          </p:cNvSpPr>
          <p:nvPr/>
        </p:nvSpPr>
        <p:spPr bwMode="auto">
          <a:xfrm>
            <a:off x="765175" y="3773488"/>
            <a:ext cx="2297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CC3300"/>
                </a:solidFill>
                <a:latin typeface="Times New Roman" panose="02020603050405020304" pitchFamily="18" charset="0"/>
              </a:rPr>
              <a:t>c) 3 +      ;</a:t>
            </a:r>
          </a:p>
        </p:txBody>
      </p: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5072063" y="3773488"/>
            <a:ext cx="419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d) 926,83 + 549,67</a:t>
            </a:r>
          </a:p>
        </p:txBody>
      </p:sp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5368925" y="17748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6152" name="Object 31"/>
          <p:cNvGraphicFramePr>
            <a:graphicFrameLocks noChangeAspect="1"/>
          </p:cNvGraphicFramePr>
          <p:nvPr/>
        </p:nvGraphicFramePr>
        <p:xfrm>
          <a:off x="5991225" y="1449388"/>
          <a:ext cx="192722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444500" imgH="393700" progId="Equation.DSMT4">
                  <p:embed/>
                </p:oleObj>
              </mc:Choice>
              <mc:Fallback>
                <p:oleObj name="Equation" r:id="rId5" imgW="444500" imgH="3937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1449388"/>
                        <a:ext cx="1927225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27013" y="822325"/>
            <a:ext cx="38623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Arial" panose="020B0604020202020204"/>
              </a:rPr>
              <a:t>a) 889 972 + 96 308</a:t>
            </a: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6856413" y="290513"/>
            <a:ext cx="2825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300">
                <a:latin typeface="Arial" panose="020B0604020202020204"/>
              </a:rPr>
              <a:t>889 972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7129463" y="785813"/>
            <a:ext cx="1787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300">
                <a:latin typeface="Arial" panose="020B0604020202020204"/>
              </a:rPr>
              <a:t>96 308</a:t>
            </a:r>
          </a:p>
        </p:txBody>
      </p:sp>
      <p:grpSp>
        <p:nvGrpSpPr>
          <p:cNvPr id="274449" name="Group 17"/>
          <p:cNvGrpSpPr/>
          <p:nvPr/>
        </p:nvGrpSpPr>
        <p:grpSpPr bwMode="auto">
          <a:xfrm>
            <a:off x="6732588" y="841375"/>
            <a:ext cx="254000" cy="254000"/>
            <a:chOff x="688" y="1072"/>
            <a:chExt cx="160" cy="160"/>
          </a:xfrm>
        </p:grpSpPr>
        <p:sp>
          <p:nvSpPr>
            <p:cNvPr id="7205" name="Line 8"/>
            <p:cNvSpPr>
              <a:spLocks noChangeShapeType="1"/>
            </p:cNvSpPr>
            <p:nvPr/>
          </p:nvSpPr>
          <p:spPr bwMode="auto">
            <a:xfrm>
              <a:off x="688" y="1152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/>
            </a:p>
          </p:txBody>
        </p:sp>
        <p:sp>
          <p:nvSpPr>
            <p:cNvPr id="7206" name="Line 9"/>
            <p:cNvSpPr>
              <a:spLocks noChangeShapeType="1"/>
            </p:cNvSpPr>
            <p:nvPr/>
          </p:nvSpPr>
          <p:spPr bwMode="auto">
            <a:xfrm>
              <a:off x="760" y="1072"/>
              <a:ext cx="8" cy="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/>
            </a:p>
          </p:txBody>
        </p:sp>
      </p:grp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838450" y="2497138"/>
            <a:ext cx="641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chemeClr val="bg1"/>
                </a:solidFill>
                <a:latin typeface="VNI-Meli" pitchFamily="2" charset="0"/>
              </a:rPr>
              <a:t>00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8253413" y="1362075"/>
            <a:ext cx="431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0</a:t>
            </a: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7967663" y="1374775"/>
            <a:ext cx="381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7675563" y="1362075"/>
            <a:ext cx="419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7356475" y="1374775"/>
            <a:ext cx="4651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7088188" y="1360488"/>
            <a:ext cx="495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274448" name="Text Box 16"/>
          <p:cNvSpPr txBox="1">
            <a:spLocks noChangeArrowheads="1"/>
          </p:cNvSpPr>
          <p:nvPr/>
        </p:nvSpPr>
        <p:spPr bwMode="auto">
          <a:xfrm>
            <a:off x="6837363" y="1360488"/>
            <a:ext cx="539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9</a:t>
            </a:r>
          </a:p>
        </p:txBody>
      </p:sp>
      <p:graphicFrame>
        <p:nvGraphicFramePr>
          <p:cNvPr id="274450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254000" y="2052638"/>
          <a:ext cx="2400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3" imgW="584200" imgH="393700" progId="Equation.DSMT4">
                  <p:embed/>
                </p:oleObj>
              </mc:Choice>
              <mc:Fallback>
                <p:oleObj name="Equation" r:id="rId3" imgW="5842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052638"/>
                        <a:ext cx="2400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52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46350" y="1949450"/>
          <a:ext cx="25019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949450"/>
                        <a:ext cx="25019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61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46650" y="2012950"/>
          <a:ext cx="10969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012950"/>
                        <a:ext cx="10969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69" name="Object 37"/>
          <p:cNvGraphicFramePr>
            <a:graphicFrameLocks noChangeAspect="1"/>
          </p:cNvGraphicFramePr>
          <p:nvPr/>
        </p:nvGraphicFramePr>
        <p:xfrm>
          <a:off x="241300" y="3444875"/>
          <a:ext cx="23637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9" imgW="584200" imgH="393700" progId="Equation.DSMT4">
                  <p:embed/>
                </p:oleObj>
              </mc:Choice>
              <mc:Fallback>
                <p:oleObj name="Equation" r:id="rId9" imgW="584200" imgH="3937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444875"/>
                        <a:ext cx="2363788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73" name="Object 41"/>
          <p:cNvGraphicFramePr>
            <a:graphicFrameLocks noChangeAspect="1"/>
          </p:cNvGraphicFramePr>
          <p:nvPr/>
        </p:nvGraphicFramePr>
        <p:xfrm>
          <a:off x="2492375" y="3406775"/>
          <a:ext cx="17954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11" imgW="368300" imgH="393700" progId="Equation.DSMT4">
                  <p:embed/>
                </p:oleObj>
              </mc:Choice>
              <mc:Fallback>
                <p:oleObj name="Equation" r:id="rId11" imgW="368300" imgH="393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3406775"/>
                        <a:ext cx="17954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74" name="Object 42"/>
          <p:cNvGraphicFramePr>
            <a:graphicFrameLocks noChangeAspect="1"/>
          </p:cNvGraphicFramePr>
          <p:nvPr/>
        </p:nvGraphicFramePr>
        <p:xfrm>
          <a:off x="4248150" y="3419475"/>
          <a:ext cx="17145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419475"/>
                        <a:ext cx="17145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75" name="Object 43"/>
          <p:cNvGraphicFramePr>
            <a:graphicFrameLocks noChangeAspect="1"/>
          </p:cNvGraphicFramePr>
          <p:nvPr/>
        </p:nvGraphicFramePr>
        <p:xfrm>
          <a:off x="6043613" y="3444875"/>
          <a:ext cx="91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5" imgW="342900" imgH="393700" progId="Equation.DSMT4">
                  <p:embed/>
                </p:oleObj>
              </mc:Choice>
              <mc:Fallback>
                <p:oleObj name="Equation" r:id="rId15" imgW="342900" imgH="3937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444875"/>
                        <a:ext cx="914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06363" y="5102225"/>
            <a:ext cx="3633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Arial" panose="020B0604020202020204"/>
              </a:rPr>
              <a:t>d) 926,83 + 549,67</a:t>
            </a:r>
          </a:p>
        </p:txBody>
      </p:sp>
      <p:sp>
        <p:nvSpPr>
          <p:cNvPr id="274478" name="Text Box 46"/>
          <p:cNvSpPr txBox="1">
            <a:spLocks noChangeArrowheads="1"/>
          </p:cNvSpPr>
          <p:nvPr/>
        </p:nvSpPr>
        <p:spPr bwMode="auto">
          <a:xfrm>
            <a:off x="6761163" y="4613275"/>
            <a:ext cx="74977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300">
                <a:latin typeface="Times New Roman" panose="02020603050405020304" pitchFamily="18" charset="0"/>
              </a:rPr>
              <a:t> </a:t>
            </a:r>
            <a:r>
              <a:rPr lang="en-US" altLang="vi-VN" sz="3300">
                <a:latin typeface="Arial" panose="020B0604020202020204"/>
              </a:rPr>
              <a:t>926,83 </a:t>
            </a:r>
          </a:p>
        </p:txBody>
      </p:sp>
      <p:sp>
        <p:nvSpPr>
          <p:cNvPr id="274479" name="Text Box 47"/>
          <p:cNvSpPr txBox="1">
            <a:spLocks noChangeArrowheads="1"/>
          </p:cNvSpPr>
          <p:nvPr/>
        </p:nvSpPr>
        <p:spPr bwMode="auto">
          <a:xfrm>
            <a:off x="6777038" y="5070475"/>
            <a:ext cx="69786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300">
                <a:latin typeface="Times New Roman" panose="02020603050405020304" pitchFamily="18" charset="0"/>
              </a:rPr>
              <a:t> </a:t>
            </a:r>
            <a:r>
              <a:rPr lang="en-US" altLang="vi-VN" sz="3300">
                <a:latin typeface="Arial" panose="020B0604020202020204"/>
              </a:rPr>
              <a:t>549,67</a:t>
            </a:r>
          </a:p>
        </p:txBody>
      </p:sp>
      <p:grpSp>
        <p:nvGrpSpPr>
          <p:cNvPr id="274480" name="Group 48"/>
          <p:cNvGrpSpPr/>
          <p:nvPr/>
        </p:nvGrpSpPr>
        <p:grpSpPr bwMode="auto">
          <a:xfrm>
            <a:off x="6550025" y="4978400"/>
            <a:ext cx="254000" cy="254000"/>
            <a:chOff x="688" y="1072"/>
            <a:chExt cx="160" cy="160"/>
          </a:xfrm>
        </p:grpSpPr>
        <p:sp>
          <p:nvSpPr>
            <p:cNvPr id="7203" name="Line 49"/>
            <p:cNvSpPr>
              <a:spLocks noChangeShapeType="1"/>
            </p:cNvSpPr>
            <p:nvPr/>
          </p:nvSpPr>
          <p:spPr bwMode="auto">
            <a:xfrm>
              <a:off x="688" y="1152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/>
            </a:p>
          </p:txBody>
        </p:sp>
        <p:sp>
          <p:nvSpPr>
            <p:cNvPr id="7204" name="Line 50"/>
            <p:cNvSpPr>
              <a:spLocks noChangeShapeType="1"/>
            </p:cNvSpPr>
            <p:nvPr/>
          </p:nvSpPr>
          <p:spPr bwMode="auto">
            <a:xfrm>
              <a:off x="760" y="1072"/>
              <a:ext cx="8" cy="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/>
            </a:p>
          </p:txBody>
        </p:sp>
      </p:grpSp>
      <p:sp>
        <p:nvSpPr>
          <p:cNvPr id="274484" name="Text Box 52"/>
          <p:cNvSpPr txBox="1">
            <a:spLocks noChangeArrowheads="1"/>
          </p:cNvSpPr>
          <p:nvPr/>
        </p:nvSpPr>
        <p:spPr bwMode="auto">
          <a:xfrm>
            <a:off x="7929563" y="5613400"/>
            <a:ext cx="450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0</a:t>
            </a:r>
          </a:p>
        </p:txBody>
      </p:sp>
      <p:sp>
        <p:nvSpPr>
          <p:cNvPr id="274485" name="Text Box 53"/>
          <p:cNvSpPr txBox="1">
            <a:spLocks noChangeArrowheads="1"/>
          </p:cNvSpPr>
          <p:nvPr/>
        </p:nvSpPr>
        <p:spPr bwMode="auto">
          <a:xfrm>
            <a:off x="7713663" y="5613400"/>
            <a:ext cx="14525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274486" name="Text Box 54"/>
          <p:cNvSpPr txBox="1">
            <a:spLocks noChangeArrowheads="1"/>
          </p:cNvSpPr>
          <p:nvPr/>
        </p:nvSpPr>
        <p:spPr bwMode="auto">
          <a:xfrm>
            <a:off x="7346950" y="5624513"/>
            <a:ext cx="371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274487" name="Text Box 55"/>
          <p:cNvSpPr txBox="1">
            <a:spLocks noChangeArrowheads="1"/>
          </p:cNvSpPr>
          <p:nvPr/>
        </p:nvSpPr>
        <p:spPr bwMode="auto">
          <a:xfrm>
            <a:off x="7116763" y="5614988"/>
            <a:ext cx="3317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7</a:t>
            </a:r>
          </a:p>
        </p:txBody>
      </p:sp>
      <p:sp>
        <p:nvSpPr>
          <p:cNvPr id="274488" name="Text Box 56"/>
          <p:cNvSpPr txBox="1">
            <a:spLocks noChangeArrowheads="1"/>
          </p:cNvSpPr>
          <p:nvPr/>
        </p:nvSpPr>
        <p:spPr bwMode="auto">
          <a:xfrm>
            <a:off x="6627813" y="5641975"/>
            <a:ext cx="7556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Arial" panose="020B0604020202020204"/>
              </a:rPr>
              <a:t>14</a:t>
            </a:r>
          </a:p>
        </p:txBody>
      </p:sp>
      <p:sp>
        <p:nvSpPr>
          <p:cNvPr id="274490" name="Text Box 58"/>
          <p:cNvSpPr txBox="1">
            <a:spLocks noChangeArrowheads="1"/>
          </p:cNvSpPr>
          <p:nvPr/>
        </p:nvSpPr>
        <p:spPr bwMode="auto">
          <a:xfrm>
            <a:off x="7607300" y="5487988"/>
            <a:ext cx="222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74491" name="Line 59"/>
          <p:cNvSpPr>
            <a:spLocks noChangeShapeType="1"/>
          </p:cNvSpPr>
          <p:nvPr/>
        </p:nvSpPr>
        <p:spPr bwMode="auto">
          <a:xfrm>
            <a:off x="6751638" y="1362075"/>
            <a:ext cx="174307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274492" name="Line 60"/>
          <p:cNvSpPr>
            <a:spLocks noChangeShapeType="1"/>
          </p:cNvSpPr>
          <p:nvPr/>
        </p:nvSpPr>
        <p:spPr bwMode="auto">
          <a:xfrm flipV="1">
            <a:off x="6526213" y="5616575"/>
            <a:ext cx="1714500" cy="95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010025" y="854075"/>
            <a:ext cx="2017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latin typeface="Arial" panose="020B0604020202020204"/>
              </a:rPr>
              <a:t>= </a:t>
            </a:r>
            <a:r>
              <a:rPr lang="en-US" altLang="vi-VN" dirty="0">
                <a:solidFill>
                  <a:srgbClr val="0000FF"/>
                </a:solidFill>
                <a:latin typeface="Arial" panose="020B0604020202020204"/>
              </a:rPr>
              <a:t>986 280</a:t>
            </a:r>
          </a:p>
        </p:txBody>
      </p:sp>
      <p:sp>
        <p:nvSpPr>
          <p:cNvPr id="7201" name="Text Box 4"/>
          <p:cNvSpPr txBox="1">
            <a:spLocks noChangeArrowheads="1"/>
          </p:cNvSpPr>
          <p:nvPr/>
        </p:nvSpPr>
        <p:spPr bwMode="auto">
          <a:xfrm>
            <a:off x="20638" y="47625"/>
            <a:ext cx="2378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FF33CC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vi-VN" b="1">
                <a:solidFill>
                  <a:srgbClr val="FF33CC"/>
                </a:solidFill>
                <a:latin typeface="Times New Roman" panose="02020603050405020304" pitchFamily="18" charset="0"/>
              </a:rPr>
              <a:t>  Tính: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3646488" y="5102225"/>
            <a:ext cx="17922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latin typeface="Arial" panose="020B0604020202020204"/>
              </a:rPr>
              <a:t>= </a:t>
            </a:r>
            <a:r>
              <a:rPr lang="en-US" altLang="vi-VN" dirty="0">
                <a:solidFill>
                  <a:srgbClr val="0000FF"/>
                </a:solidFill>
                <a:latin typeface="Arial" panose="020B0604020202020204"/>
              </a:rPr>
              <a:t>1476,5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7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7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7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7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27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27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27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7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7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500"/>
                                        <p:tgtEl>
                                          <p:spTgt spid="27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500"/>
                                        <p:tgtEl>
                                          <p:spTgt spid="27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500"/>
                                        <p:tgtEl>
                                          <p:spTgt spid="27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500"/>
                                        <p:tgtEl>
                                          <p:spTgt spid="27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500"/>
                                        <p:tgtEl>
                                          <p:spTgt spid="27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500"/>
                                        <p:tgtEl>
                                          <p:spTgt spid="27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37" grpId="0"/>
      <p:bldP spid="274438" grpId="0"/>
      <p:bldP spid="274443" grpId="0"/>
      <p:bldP spid="274444" grpId="0"/>
      <p:bldP spid="274445" grpId="0"/>
      <p:bldP spid="274446" grpId="0"/>
      <p:bldP spid="274447" grpId="0"/>
      <p:bldP spid="274448" grpId="0"/>
      <p:bldP spid="274477" grpId="0"/>
      <p:bldP spid="274478" grpId="0"/>
      <p:bldP spid="274479" grpId="0"/>
      <p:bldP spid="274484" grpId="0"/>
      <p:bldP spid="274485" grpId="0"/>
      <p:bldP spid="274486" grpId="0"/>
      <p:bldP spid="274487" grpId="0"/>
      <p:bldP spid="274488" grpId="0"/>
      <p:bldP spid="274490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93"/>
          <p:cNvSpPr txBox="1">
            <a:spLocks noChangeArrowheads="1"/>
          </p:cNvSpPr>
          <p:nvPr/>
        </p:nvSpPr>
        <p:spPr bwMode="auto">
          <a:xfrm>
            <a:off x="1082675" y="1096963"/>
            <a:ext cx="213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Tính:</a:t>
            </a:r>
          </a:p>
        </p:txBody>
      </p:sp>
      <p:sp>
        <p:nvSpPr>
          <p:cNvPr id="8195" name="Text Box 224"/>
          <p:cNvSpPr txBox="1">
            <a:spLocks noChangeArrowheads="1"/>
          </p:cNvSpPr>
          <p:nvPr/>
        </p:nvSpPr>
        <p:spPr bwMode="auto">
          <a:xfrm>
            <a:off x="1241425" y="1776413"/>
            <a:ext cx="6484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a) 889 972 + 96 308 = 986 280</a:t>
            </a:r>
          </a:p>
        </p:txBody>
      </p:sp>
      <p:sp>
        <p:nvSpPr>
          <p:cNvPr id="8196" name="Text Box 225"/>
          <p:cNvSpPr txBox="1">
            <a:spLocks noChangeArrowheads="1"/>
          </p:cNvSpPr>
          <p:nvPr/>
        </p:nvSpPr>
        <p:spPr bwMode="auto">
          <a:xfrm>
            <a:off x="1190625" y="286226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66FF"/>
                </a:solidFill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8197" name="Object 226"/>
          <p:cNvGraphicFramePr>
            <a:graphicFrameLocks noChangeAspect="1"/>
          </p:cNvGraphicFramePr>
          <p:nvPr/>
        </p:nvGraphicFramePr>
        <p:xfrm>
          <a:off x="1800225" y="2508250"/>
          <a:ext cx="457200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3" imgW="1358265" imgH="393700" progId="Equation.DSMT4">
                  <p:embed/>
                </p:oleObj>
              </mc:Choice>
              <mc:Fallback>
                <p:oleObj name="Equation" r:id="rId3" imgW="1358265" imgH="393700" progId="Equation.DSMT4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508250"/>
                        <a:ext cx="4572000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227"/>
          <p:cNvGraphicFramePr>
            <a:graphicFrameLocks noChangeAspect="1"/>
          </p:cNvGraphicFramePr>
          <p:nvPr/>
        </p:nvGraphicFramePr>
        <p:xfrm>
          <a:off x="2674938" y="3824288"/>
          <a:ext cx="512762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3824288"/>
                        <a:ext cx="512762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228"/>
          <p:cNvSpPr txBox="1">
            <a:spLocks noChangeArrowheads="1"/>
          </p:cNvSpPr>
          <p:nvPr/>
        </p:nvSpPr>
        <p:spPr bwMode="auto">
          <a:xfrm>
            <a:off x="1268413" y="4117975"/>
            <a:ext cx="2008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9933FF"/>
                </a:solidFill>
                <a:latin typeface="Times New Roman" panose="02020603050405020304" pitchFamily="18" charset="0"/>
              </a:rPr>
              <a:t>c) 3 +</a:t>
            </a:r>
            <a:r>
              <a:rPr lang="en-US" altLang="vi-VN" sz="4000">
                <a:solidFill>
                  <a:srgbClr val="0066FF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8200" name="Object 229"/>
          <p:cNvGraphicFramePr>
            <a:graphicFrameLocks noChangeAspect="1"/>
          </p:cNvGraphicFramePr>
          <p:nvPr/>
        </p:nvGraphicFramePr>
        <p:xfrm>
          <a:off x="3200400" y="3841750"/>
          <a:ext cx="461486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7" imgW="1371600" imgH="393700" progId="Equation.DSMT4">
                  <p:embed/>
                </p:oleObj>
              </mc:Choice>
              <mc:Fallback>
                <p:oleObj name="Equation" r:id="rId7" imgW="1371600" imgH="393700" progId="Equation.DSMT4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41750"/>
                        <a:ext cx="4614863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231"/>
          <p:cNvSpPr txBox="1">
            <a:spLocks noChangeArrowheads="1"/>
          </p:cNvSpPr>
          <p:nvPr/>
        </p:nvSpPr>
        <p:spPr bwMode="auto">
          <a:xfrm>
            <a:off x="1290638" y="5241925"/>
            <a:ext cx="6005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E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d) 926,83 + 549,67 = 1476,5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 Văn bản 4"/>
          <p:cNvSpPr txBox="1">
            <a:spLocks noChangeArrowheads="1"/>
          </p:cNvSpPr>
          <p:nvPr/>
        </p:nvSpPr>
        <p:spPr bwMode="auto">
          <a:xfrm>
            <a:off x="372270" y="1255713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(689 + 875) + 125</a:t>
            </a:r>
            <a:endParaRPr lang="vi-VN" altLang="vi-VN" sz="2800" b="1" dirty="0"/>
          </a:p>
        </p:txBody>
      </p:sp>
      <p:sp>
        <p:nvSpPr>
          <p:cNvPr id="9219" name="Hộp Văn bản 5"/>
          <p:cNvSpPr txBox="1">
            <a:spLocks noChangeArrowheads="1"/>
          </p:cNvSpPr>
          <p:nvPr/>
        </p:nvSpPr>
        <p:spPr bwMode="auto">
          <a:xfrm>
            <a:off x="595313" y="1859509"/>
            <a:ext cx="391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689 + (875 + 125)</a:t>
            </a:r>
            <a:endParaRPr lang="vi-VN" altLang="vi-VN" sz="2800" b="1" dirty="0"/>
          </a:p>
        </p:txBody>
      </p:sp>
      <p:sp>
        <p:nvSpPr>
          <p:cNvPr id="9220" name="Hộp Văn bản 6"/>
          <p:cNvSpPr txBox="1">
            <a:spLocks noChangeArrowheads="1"/>
          </p:cNvSpPr>
          <p:nvPr/>
        </p:nvSpPr>
        <p:spPr bwMode="auto">
          <a:xfrm>
            <a:off x="595313" y="2425263"/>
            <a:ext cx="34409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689 +     1000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    1689</a:t>
            </a:r>
            <a:endParaRPr lang="vi-VN" altLang="vi-VN" sz="2800" b="1" dirty="0"/>
          </a:p>
        </p:txBody>
      </p:sp>
      <p:sp>
        <p:nvSpPr>
          <p:cNvPr id="9224" name="Hộp Văn bản 10"/>
          <p:cNvSpPr txBox="1">
            <a:spLocks noChangeArrowheads="1"/>
          </p:cNvSpPr>
          <p:nvPr/>
        </p:nvSpPr>
        <p:spPr bwMode="auto">
          <a:xfrm>
            <a:off x="4483893" y="1289050"/>
            <a:ext cx="4078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c) 5,87 + 28,69  + 4,13</a:t>
            </a:r>
            <a:endParaRPr lang="vi-VN" altLang="vi-VN" sz="2800" b="1" dirty="0"/>
          </a:p>
        </p:txBody>
      </p:sp>
      <p:sp>
        <p:nvSpPr>
          <p:cNvPr id="9225" name="Hộp Văn bản 12"/>
          <p:cNvSpPr txBox="1">
            <a:spLocks noChangeArrowheads="1"/>
          </p:cNvSpPr>
          <p:nvPr/>
        </p:nvSpPr>
        <p:spPr bwMode="auto">
          <a:xfrm>
            <a:off x="4483893" y="175412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(5,87 + 4,13)  + 28,69 </a:t>
            </a:r>
            <a:endParaRPr lang="vi-VN" altLang="vi-VN" sz="2800" b="1" dirty="0"/>
          </a:p>
        </p:txBody>
      </p:sp>
      <p:sp>
        <p:nvSpPr>
          <p:cNvPr id="9226" name="Hộp Văn bản 13"/>
          <p:cNvSpPr txBox="1">
            <a:spLocks noChangeArrowheads="1"/>
          </p:cNvSpPr>
          <p:nvPr/>
        </p:nvSpPr>
        <p:spPr bwMode="auto">
          <a:xfrm>
            <a:off x="4462607" y="2207071"/>
            <a:ext cx="4515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        10          + 28,69</a:t>
            </a:r>
            <a:endParaRPr lang="vi-VN" altLang="vi-VN" sz="2800" b="1" dirty="0"/>
          </a:p>
        </p:txBody>
      </p:sp>
      <p:sp>
        <p:nvSpPr>
          <p:cNvPr id="9227" name="Hộp Văn bản 14"/>
          <p:cNvSpPr txBox="1">
            <a:spLocks noChangeArrowheads="1"/>
          </p:cNvSpPr>
          <p:nvPr/>
        </p:nvSpPr>
        <p:spPr bwMode="auto">
          <a:xfrm>
            <a:off x="4462607" y="2631290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    38,69</a:t>
            </a:r>
            <a:endParaRPr lang="vi-VN" altLang="vi-VN" sz="2800" b="1" dirty="0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595313" y="360363"/>
            <a:ext cx="748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9957" y="3651201"/>
            <a:ext cx="74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0347" y="3612831"/>
                <a:ext cx="3184519" cy="736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3200" dirty="0">
                    <a:latin typeface="+mj-lt"/>
                  </a:rPr>
                  <a:t>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vi-VN" sz="32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347" y="3612831"/>
                <a:ext cx="3184519" cy="736997"/>
              </a:xfrm>
              <a:prstGeom prst="rect">
                <a:avLst/>
              </a:prstGeom>
              <a:blipFill rotWithShape="1">
                <a:blip r:embed="rId2"/>
                <a:stretch>
                  <a:fillRect l="-5" t="-43" r="4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"/>
              <p:cNvSpPr txBox="1"/>
              <p:nvPr/>
            </p:nvSpPr>
            <p:spPr>
              <a:xfrm>
                <a:off x="2444030" y="4384696"/>
                <a:ext cx="3184519" cy="754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3200" dirty="0">
                    <a:latin typeface="+mj-lt"/>
                  </a:rPr>
                  <a:t>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vi-VN" sz="32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030" y="4384696"/>
                <a:ext cx="3184519" cy="754822"/>
              </a:xfrm>
              <a:prstGeom prst="rect">
                <a:avLst/>
              </a:prstGeom>
              <a:blipFill rotWithShape="1">
                <a:blip r:embed="rId3"/>
                <a:stretch>
                  <a:fillRect l="-17" t="-3" r="17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6"/>
              <p:cNvSpPr txBox="1"/>
              <p:nvPr/>
            </p:nvSpPr>
            <p:spPr>
              <a:xfrm>
                <a:off x="2444030" y="5083210"/>
                <a:ext cx="3184519" cy="710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+mj-lt"/>
                  </a:rPr>
                  <a:t>      </a:t>
                </a:r>
                <a:r>
                  <a:rPr lang="en-US" sz="3200" dirty="0">
                    <a:latin typeface="+mj-lt"/>
                  </a:rPr>
                  <a:t>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vi-VN" sz="32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030" y="5083210"/>
                <a:ext cx="3184519" cy="710066"/>
              </a:xfrm>
              <a:prstGeom prst="rect">
                <a:avLst/>
              </a:prstGeom>
              <a:blipFill rotWithShape="1">
                <a:blip r:embed="rId4"/>
                <a:stretch>
                  <a:fillRect l="-17" t="-5" r="17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/>
              <p:cNvSpPr txBox="1"/>
              <p:nvPr/>
            </p:nvSpPr>
            <p:spPr>
              <a:xfrm>
                <a:off x="2444030" y="5793276"/>
                <a:ext cx="5979534" cy="696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+mj-lt"/>
                  </a:rPr>
                  <a:t>       </a:t>
                </a:r>
                <a:r>
                  <a:rPr lang="en-US" sz="3200" dirty="0">
                    <a:latin typeface="+mj-lt"/>
                  </a:rPr>
                  <a:t>1     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=1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030" y="5793276"/>
                <a:ext cx="5979534" cy="696986"/>
              </a:xfrm>
              <a:prstGeom prst="rect">
                <a:avLst/>
              </a:prstGeom>
              <a:blipFill rotWithShape="1">
                <a:blip r:embed="rId5"/>
                <a:stretch>
                  <a:fillRect l="-9" t="-25" r="5" b="8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5" grpId="0"/>
      <p:bldP spid="9226" grpId="0"/>
      <p:bldP spid="9227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5365750" y="2786063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u="sng"/>
              <a:t>Bài giải: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3578225" y="3365500"/>
            <a:ext cx="542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/>
              <a:t>Trong</a:t>
            </a:r>
            <a:r>
              <a:rPr lang="en-US" altLang="vi-VN" sz="2800" dirty="0"/>
              <a:t> 1 </a:t>
            </a:r>
            <a:r>
              <a:rPr lang="en-US" altLang="vi-VN" sz="2800" dirty="0" err="1"/>
              <a:t>giờ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hai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vòi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chảy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được</a:t>
            </a:r>
            <a:r>
              <a:rPr lang="en-US" altLang="vi-VN" sz="2800" dirty="0"/>
              <a:t> </a:t>
            </a:r>
            <a:r>
              <a:rPr lang="en-US" altLang="vi-VN" sz="2800" dirty="0" err="1"/>
              <a:t>là</a:t>
            </a:r>
            <a:r>
              <a:rPr lang="en-US" altLang="vi-VN" sz="2800" dirty="0"/>
              <a:t>: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727143" y="5692775"/>
            <a:ext cx="3469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/>
              <a:t>Đáp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số</a:t>
            </a:r>
            <a:r>
              <a:rPr lang="en-US" altLang="vi-VN" sz="2400" dirty="0"/>
              <a:t>: 50%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tích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bể</a:t>
            </a:r>
            <a:endParaRPr lang="en-US" altLang="vi-VN" sz="2400" dirty="0"/>
          </a:p>
        </p:txBody>
      </p:sp>
      <p:grpSp>
        <p:nvGrpSpPr>
          <p:cNvPr id="243796" name="Group 84"/>
          <p:cNvGrpSpPr/>
          <p:nvPr/>
        </p:nvGrpSpPr>
        <p:grpSpPr bwMode="auto">
          <a:xfrm>
            <a:off x="133350" y="277812"/>
            <a:ext cx="8863013" cy="1997075"/>
            <a:chOff x="84" y="175"/>
            <a:chExt cx="5583" cy="1258"/>
          </a:xfrm>
        </p:grpSpPr>
        <p:sp>
          <p:nvSpPr>
            <p:cNvPr id="10258" name="Text Box 2"/>
            <p:cNvSpPr txBox="1">
              <a:spLocks noChangeArrowheads="1"/>
            </p:cNvSpPr>
            <p:nvPr/>
          </p:nvSpPr>
          <p:spPr bwMode="auto">
            <a:xfrm>
              <a:off x="84" y="175"/>
              <a:ext cx="5583" cy="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600" b="1" u="sng" dirty="0" err="1"/>
                <a:t>Bài</a:t>
              </a:r>
              <a:r>
                <a:rPr lang="en-US" altLang="vi-VN" sz="2600" b="1" u="sng" dirty="0"/>
                <a:t> 4.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Vòi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nước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thứ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nhất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mỗi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giờ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chảy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được</a:t>
              </a:r>
              <a:r>
                <a:rPr lang="en-US" altLang="vi-VN" sz="2600" dirty="0"/>
                <a:t>       </a:t>
              </a:r>
              <a:r>
                <a:rPr lang="en-US" altLang="vi-VN" sz="2600" dirty="0" err="1"/>
                <a:t>thể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tích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của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, </a:t>
              </a:r>
              <a:r>
                <a:rPr lang="en-US" altLang="vi-VN" sz="2600" dirty="0" err="1"/>
                <a:t>vòi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nước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thứ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hai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mỗi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giờ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chảy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được</a:t>
              </a:r>
              <a:r>
                <a:rPr lang="en-US" altLang="vi-VN" sz="2600" dirty="0"/>
                <a:t>      </a:t>
              </a:r>
              <a:r>
                <a:rPr lang="en-US" altLang="vi-VN" sz="2600" dirty="0" err="1"/>
                <a:t>thể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tích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của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. </a:t>
              </a:r>
              <a:r>
                <a:rPr lang="en-US" altLang="vi-VN" sz="2600" dirty="0" err="1"/>
                <a:t>Hỏi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khi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cả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hai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vòi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nước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cùng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chảy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vào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trong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một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giờ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thì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được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bao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nhiêu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phần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trăm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tích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của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 ?</a:t>
              </a:r>
            </a:p>
          </p:txBody>
        </p:sp>
        <p:graphicFrame>
          <p:nvGraphicFramePr>
            <p:cNvPr id="10259" name="Object 56"/>
            <p:cNvGraphicFramePr>
              <a:graphicFrameLocks noChangeAspect="1"/>
            </p:cNvGraphicFramePr>
            <p:nvPr/>
          </p:nvGraphicFramePr>
          <p:xfrm>
            <a:off x="4506" y="175"/>
            <a:ext cx="218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" name="Equation" r:id="rId4" imgW="139700" imgH="393700" progId="Equation.DSMT4">
                    <p:embed/>
                  </p:oleObj>
                </mc:Choice>
                <mc:Fallback>
                  <p:oleObj name="Equation" r:id="rId4" imgW="139700" imgH="39370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6" y="175"/>
                          <a:ext cx="218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0" name="Object 57"/>
            <p:cNvGraphicFramePr>
              <a:graphicFrameLocks noChangeAspect="1"/>
            </p:cNvGraphicFramePr>
            <p:nvPr/>
          </p:nvGraphicFramePr>
          <p:xfrm>
            <a:off x="4615" y="465"/>
            <a:ext cx="22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Equation" r:id="rId6" imgW="203200" imgH="393700" progId="Equation.DSMT4">
                    <p:embed/>
                  </p:oleObj>
                </mc:Choice>
                <mc:Fallback>
                  <p:oleObj name="Equation" r:id="rId6" imgW="203200" imgH="393700" progId="Equation.DSMT4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465"/>
                          <a:ext cx="228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3797" name="Group 85"/>
          <p:cNvGrpSpPr/>
          <p:nvPr/>
        </p:nvGrpSpPr>
        <p:grpSpPr bwMode="auto">
          <a:xfrm>
            <a:off x="0" y="2700338"/>
            <a:ext cx="3648075" cy="3808412"/>
            <a:chOff x="0" y="1701"/>
            <a:chExt cx="2298" cy="2399"/>
          </a:xfrm>
        </p:grpSpPr>
        <p:sp>
          <p:nvSpPr>
            <p:cNvPr id="10255" name="Text Box 43"/>
            <p:cNvSpPr txBox="1">
              <a:spLocks noChangeArrowheads="1"/>
            </p:cNvSpPr>
            <p:nvPr/>
          </p:nvSpPr>
          <p:spPr bwMode="auto">
            <a:xfrm>
              <a:off x="0" y="1701"/>
              <a:ext cx="2298" cy="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800" i="1" u="sng" dirty="0" err="1">
                  <a:latin typeface="Times New Roman" panose="02020603050405020304" pitchFamily="18" charset="0"/>
                </a:rPr>
                <a:t>Tóm</a:t>
              </a:r>
              <a:r>
                <a:rPr lang="en-US" altLang="vi-VN" sz="2800" i="1" u="sng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i="1" u="sng" dirty="0" err="1">
                  <a:latin typeface="Times New Roman" panose="02020603050405020304" pitchFamily="18" charset="0"/>
                </a:rPr>
                <a:t>tắt</a:t>
              </a:r>
              <a:r>
                <a:rPr lang="en-US" altLang="vi-VN" sz="2800" i="1" u="sng" dirty="0">
                  <a:latin typeface="Times New Roman" panose="02020603050405020304" pitchFamily="18" charset="0"/>
                </a:rPr>
                <a:t>:</a:t>
              </a:r>
              <a:endParaRPr lang="en-US" altLang="vi-VN" sz="2800" dirty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vi-VN" sz="2800" dirty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dirty="0" err="1">
                  <a:latin typeface="Times New Roman" panose="02020603050405020304" pitchFamily="18" charset="0"/>
                </a:rPr>
                <a:t>Vòi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1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mỗi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giờ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:    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bể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800" dirty="0" err="1">
                  <a:latin typeface="Times New Roman" panose="02020603050405020304" pitchFamily="18" charset="0"/>
                </a:rPr>
                <a:t>Vòi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2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mỗi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giờ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:     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bể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dirty="0" err="1">
                  <a:latin typeface="Times New Roman" panose="02020603050405020304" pitchFamily="18" charset="0"/>
                </a:rPr>
                <a:t>Cả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vòi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giờ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:...%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bể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10256" name="Object 67"/>
            <p:cNvGraphicFramePr>
              <a:graphicFrameLocks noChangeAspect="1"/>
            </p:cNvGraphicFramePr>
            <p:nvPr/>
          </p:nvGraphicFramePr>
          <p:xfrm>
            <a:off x="1404" y="2295"/>
            <a:ext cx="20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" name="Equation" r:id="rId8" imgW="139700" imgH="393700" progId="Equation.DSMT4">
                    <p:embed/>
                  </p:oleObj>
                </mc:Choice>
                <mc:Fallback>
                  <p:oleObj name="Equation" r:id="rId8" imgW="139700" imgH="393700" progId="Equation.DSMT4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" y="2295"/>
                          <a:ext cx="200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7" name="Object 68"/>
            <p:cNvGraphicFramePr>
              <a:graphicFrameLocks noChangeAspect="1"/>
            </p:cNvGraphicFramePr>
            <p:nvPr/>
          </p:nvGraphicFramePr>
          <p:xfrm>
            <a:off x="1380" y="2859"/>
            <a:ext cx="26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5" name="Equation" r:id="rId10" imgW="203200" imgH="393700" progId="Equation.DSMT4">
                    <p:embed/>
                  </p:oleObj>
                </mc:Choice>
                <mc:Fallback>
                  <p:oleObj name="Equation" r:id="rId10" imgW="203200" imgH="393700" progId="Equation.DSMT4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2859"/>
                          <a:ext cx="26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3783" name="Line 71"/>
          <p:cNvSpPr>
            <a:spLocks noChangeShapeType="1"/>
          </p:cNvSpPr>
          <p:nvPr/>
        </p:nvSpPr>
        <p:spPr bwMode="auto">
          <a:xfrm flipH="1">
            <a:off x="3489325" y="3022600"/>
            <a:ext cx="12700" cy="383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graphicFrame>
        <p:nvGraphicFramePr>
          <p:cNvPr id="10248" name="Object 75"/>
          <p:cNvGraphicFramePr>
            <a:graphicFrameLocks noChangeAspect="1"/>
          </p:cNvGraphicFramePr>
          <p:nvPr/>
        </p:nvGraphicFramePr>
        <p:xfrm>
          <a:off x="3429000" y="180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12" imgW="434975" imgH="676910" progId="Equation.DSMT4">
                  <p:embed/>
                </p:oleObj>
              </mc:Choice>
              <mc:Fallback>
                <p:oleObj name="Equation" r:id="rId12" imgW="434975" imgH="67691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0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6"/>
          <p:cNvGraphicFramePr>
            <a:graphicFrameLocks noChangeAspect="1"/>
          </p:cNvGraphicFramePr>
          <p:nvPr/>
        </p:nvGraphicFramePr>
        <p:xfrm>
          <a:off x="3429000" y="180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4" imgW="434975" imgH="676910" progId="Equation.DSMT4">
                  <p:embed/>
                </p:oleObj>
              </mc:Choice>
              <mc:Fallback>
                <p:oleObj name="Equation" r:id="rId14" imgW="434975" imgH="67691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0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90" name="Text Box 78"/>
          <p:cNvSpPr txBox="1">
            <a:spLocks noChangeArrowheads="1"/>
          </p:cNvSpPr>
          <p:nvPr/>
        </p:nvSpPr>
        <p:spPr bwMode="auto">
          <a:xfrm>
            <a:off x="6349999" y="4056137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/>
              <a:t>(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tích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bể</a:t>
            </a:r>
            <a:r>
              <a:rPr lang="en-US" altLang="vi-VN" sz="2400" dirty="0"/>
              <a:t>)</a:t>
            </a:r>
          </a:p>
        </p:txBody>
      </p:sp>
      <p:sp>
        <p:nvSpPr>
          <p:cNvPr id="243793" name="Text Box 81"/>
          <p:cNvSpPr txBox="1">
            <a:spLocks noChangeArrowheads="1"/>
          </p:cNvSpPr>
          <p:nvPr/>
        </p:nvSpPr>
        <p:spPr bwMode="auto">
          <a:xfrm>
            <a:off x="6000750" y="4916785"/>
            <a:ext cx="104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/>
              <a:t>50%</a:t>
            </a:r>
          </a:p>
        </p:txBody>
      </p:sp>
      <p:sp>
        <p:nvSpPr>
          <p:cNvPr id="243798" name="Text Box 86"/>
          <p:cNvSpPr txBox="1">
            <a:spLocks noChangeArrowheads="1"/>
          </p:cNvSpPr>
          <p:nvPr/>
        </p:nvSpPr>
        <p:spPr bwMode="auto">
          <a:xfrm>
            <a:off x="6700837" y="4874456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/>
              <a:t>(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tích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bể</a:t>
            </a:r>
            <a:r>
              <a:rPr lang="en-US" altLang="vi-VN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5000" y="3932163"/>
                <a:ext cx="3863680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0" y="3932163"/>
                <a:ext cx="3863680" cy="711349"/>
              </a:xfrm>
              <a:prstGeom prst="rect">
                <a:avLst/>
              </a:prstGeom>
              <a:blipFill rotWithShape="1">
                <a:blip r:embed="rId15"/>
                <a:stretch>
                  <a:fillRect t="-34" r="9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65750" y="4799925"/>
                <a:ext cx="766618" cy="6953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50" y="4799925"/>
                <a:ext cx="766618" cy="695383"/>
              </a:xfrm>
              <a:prstGeom prst="rect">
                <a:avLst/>
              </a:prstGeom>
              <a:blipFill rotWithShape="1">
                <a:blip r:embed="rId16"/>
                <a:stretch>
                  <a:fillRect t="-86" r="23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5" grpId="0"/>
      <p:bldP spid="243726" grpId="0"/>
      <p:bldP spid="243727" grpId="0" animBg="1"/>
      <p:bldP spid="243727" grpId="1" animBg="1"/>
      <p:bldP spid="243793" grpId="0" animBg="1"/>
      <p:bldP spid="243793" grpId="1" animBg="1"/>
      <p:bldP spid="243798" grpId="0" animBg="1"/>
      <p:bldP spid="243798" grpId="1" animBg="1"/>
      <p:bldP spid="21" grpId="0"/>
      <p:bldP spid="21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735</Words>
  <Application>Microsoft Office PowerPoint</Application>
  <PresentationFormat>On-screen Show (4:3)</PresentationFormat>
  <Paragraphs>339</Paragraphs>
  <Slides>12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.VnArial</vt:lpstr>
      <vt:lpstr>Arial</vt:lpstr>
      <vt:lpstr>Calibri</vt:lpstr>
      <vt:lpstr>Calibri Light</vt:lpstr>
      <vt:lpstr>Cambria Math</vt:lpstr>
      <vt:lpstr>Tahoma</vt:lpstr>
      <vt:lpstr>Times New Roman</vt:lpstr>
      <vt:lpstr>VNI-Meli</vt:lpstr>
      <vt:lpstr>Wingdings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- Hang</dc:creator>
  <cp:lastModifiedBy>Admin</cp:lastModifiedBy>
  <cp:revision>405</cp:revision>
  <dcterms:created xsi:type="dcterms:W3CDTF">2009-03-05T14:30:00Z</dcterms:created>
  <dcterms:modified xsi:type="dcterms:W3CDTF">2022-03-08T13:15:50Z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BCD11017B8B24ABFB0E7523ED7F7F1D1</vt:lpwstr>
  </property>
  <property fmtid="{D5CDD505-2E9C-101B-9397-08002B2CF9AE}" pid="3" name="KSOProductBuildVer">
    <vt:lpwstr>1033-11.2.0.10382</vt:lpwstr>
  </property>
</Properties>
</file>