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1" r:id="rId2"/>
    <p:sldId id="356" r:id="rId3"/>
    <p:sldId id="357" r:id="rId4"/>
    <p:sldId id="358" r:id="rId5"/>
    <p:sldId id="380" r:id="rId6"/>
    <p:sldId id="259" r:id="rId7"/>
    <p:sldId id="260" r:id="rId8"/>
    <p:sldId id="316" r:id="rId9"/>
    <p:sldId id="350" r:id="rId10"/>
    <p:sldId id="263" r:id="rId11"/>
    <p:sldId id="264" r:id="rId12"/>
    <p:sldId id="265" r:id="rId13"/>
    <p:sldId id="266" r:id="rId14"/>
    <p:sldId id="269" r:id="rId15"/>
    <p:sldId id="359" r:id="rId16"/>
    <p:sldId id="271" r:id="rId17"/>
    <p:sldId id="370" r:id="rId18"/>
    <p:sldId id="377" r:id="rId19"/>
    <p:sldId id="378" r:id="rId20"/>
    <p:sldId id="379" r:id="rId21"/>
    <p:sldId id="372" r:id="rId22"/>
    <p:sldId id="373" r:id="rId23"/>
    <p:sldId id="374" r:id="rId24"/>
    <p:sldId id="375" r:id="rId25"/>
    <p:sldId id="376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EF9F4"/>
    <a:srgbClr val="3D8321"/>
    <a:srgbClr val="CC0000"/>
    <a:srgbClr val="007434"/>
    <a:srgbClr val="00863D"/>
    <a:srgbClr val="F1E8F8"/>
    <a:srgbClr val="4F2270"/>
    <a:srgbClr val="64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84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0047-65EA-42B7-B48B-CB659F792B8A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8B1A-5C47-444B-A94F-359EF3DD1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8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8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7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8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B5B1-734B-4C38-90B8-EEC78550DCE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A610-0A66-466F-9AE2-B4F615D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Pham%20Dung\Desktop\Hoa\Video%20Lien%202.mp4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6.jpeg"/><Relationship Id="rId4" Type="http://schemas.openxmlformats.org/officeDocument/2006/relationships/slide" Target="slide22.xml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6.jpeg"/><Relationship Id="rId4" Type="http://schemas.openxmlformats.org/officeDocument/2006/relationships/slide" Target="slide22.xm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17.jpe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GA 5 15-16\dự giờ L5\h gạo\tu-vi-thu-sa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" y="0"/>
            <a:ext cx="8983348" cy="6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219200"/>
            <a:ext cx="2436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err="1" smtClean="0">
                <a:ln w="28575">
                  <a:solidFill>
                    <a:srgbClr val="3D832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Tuần</a:t>
            </a:r>
            <a:r>
              <a:rPr lang="en-US" sz="5400" b="1" cap="none" spc="0" smtClean="0">
                <a:ln w="28575">
                  <a:solidFill>
                    <a:srgbClr val="3D832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27</a:t>
            </a:r>
            <a:endParaRPr lang="en-US" sz="5400" b="1" cap="none" spc="0">
              <a:ln w="28575">
                <a:solidFill>
                  <a:srgbClr val="3D8321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E:\GA 5 15-16\dự giờ L5\Mẫu chữ\cooltext1708191603491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" y="0"/>
            <a:ext cx="7999413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01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FFFF00"/>
                </a:solidFill>
                <a:latin typeface="+mj-lt"/>
              </a:rPr>
              <a:t>GV: Trịnh Thị Liên</a:t>
            </a:r>
            <a:endParaRPr lang="en-US" sz="24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89" y="5257800"/>
            <a:ext cx="883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EF9F4"/>
                </a:solidFill>
              </a:rPr>
              <a:t>Liên kết các câu trong bài bằng từ ngữ nối</a:t>
            </a:r>
            <a:endParaRPr lang="en-US" sz="3600">
              <a:solidFill>
                <a:srgbClr val="FEF9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0840" y="-13850"/>
            <a:ext cx="8908473" cy="67710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smtClean="0">
                <a:latin typeface="Times New Roman" pitchFamily="18" charset="0"/>
              </a:rPr>
              <a:t>         QUA </a:t>
            </a:r>
            <a:r>
              <a:rPr lang="en-US" altLang="en-US" sz="2800" b="1">
                <a:latin typeface="Times New Roman" pitchFamily="18" charset="0"/>
              </a:rPr>
              <a:t>NHỮNG MÙA HOA </a:t>
            </a:r>
            <a:r>
              <a:rPr lang="en-US" altLang="en-US" sz="2400" b="1">
                <a:latin typeface="Times New Roman" pitchFamily="18" charset="0"/>
              </a:rPr>
              <a:t>( Ba </a:t>
            </a:r>
            <a:r>
              <a:rPr lang="en-US" altLang="en-US" sz="2400" b="1" err="1">
                <a:latin typeface="Times New Roman" pitchFamily="18" charset="0"/>
              </a:rPr>
              <a:t>đoạn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 err="1">
                <a:latin typeface="Times New Roman" pitchFamily="18" charset="0"/>
              </a:rPr>
              <a:t>văn</a:t>
            </a:r>
            <a:r>
              <a:rPr lang="en-US" altLang="en-US" sz="2400" b="1">
                <a:latin typeface="Times New Roman" pitchFamily="18" charset="0"/>
              </a:rPr>
              <a:t> </a:t>
            </a:r>
            <a:r>
              <a:rPr lang="en-US" altLang="en-US" sz="2400" b="1" err="1">
                <a:latin typeface="Times New Roman" pitchFamily="18" charset="0"/>
              </a:rPr>
              <a:t>đầu</a:t>
            </a:r>
            <a:r>
              <a:rPr lang="en-US" altLang="en-US" sz="2400" b="1">
                <a:latin typeface="Times New Roman" pitchFamily="18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aseline="30000">
                <a:latin typeface="Times New Roman" pitchFamily="18" charset="0"/>
              </a:rPr>
              <a:t>	</a:t>
            </a:r>
            <a:r>
              <a:rPr lang="en-US" altLang="en-US" sz="2800" b="1" baseline="30000">
                <a:solidFill>
                  <a:srgbClr val="FF0000"/>
                </a:solidFill>
                <a:latin typeface="Times New Roman" pitchFamily="18" charset="0"/>
              </a:rPr>
              <a:t>(1)</a:t>
            </a:r>
            <a:r>
              <a:rPr lang="en-US" altLang="en-US" sz="2800" b="1" baseline="30000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Trên</a:t>
            </a:r>
            <a:r>
              <a:rPr lang="en-US" altLang="en-US" sz="2800" b="1">
                <a:latin typeface="Times New Roman" pitchFamily="18" charset="0"/>
              </a:rPr>
              <a:t> con </a:t>
            </a:r>
            <a:r>
              <a:rPr lang="en-US" altLang="en-US" sz="2800" b="1" err="1">
                <a:latin typeface="Times New Roman" pitchFamily="18" charset="0"/>
              </a:rPr>
              <a:t>đường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từ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nhà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đến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trường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tôi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phải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đi</a:t>
            </a:r>
            <a:r>
              <a:rPr lang="en-US" altLang="en-US" sz="2800" b="1">
                <a:latin typeface="Times New Roman" pitchFamily="18" charset="0"/>
              </a:rPr>
              <a:t> qua </a:t>
            </a:r>
            <a:r>
              <a:rPr lang="en-US" altLang="en-US" sz="2800" b="1" err="1">
                <a:latin typeface="Times New Roman" pitchFamily="18" charset="0"/>
              </a:rPr>
              <a:t>bờ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Hồ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Gươm</a:t>
            </a:r>
            <a:r>
              <a:rPr lang="en-US" altLang="en-US" sz="2800" b="1">
                <a:latin typeface="Times New Roman" pitchFamily="18" charset="0"/>
              </a:rPr>
              <a:t>. </a:t>
            </a:r>
            <a:r>
              <a:rPr lang="en-US" altLang="en-US" sz="2800" b="1" baseline="30000">
                <a:solidFill>
                  <a:srgbClr val="FF0000"/>
                </a:solidFill>
                <a:latin typeface="Times New Roman" pitchFamily="18" charset="0"/>
              </a:rPr>
              <a:t>(2)</a:t>
            </a:r>
            <a:r>
              <a:rPr lang="en-US" altLang="en-US" sz="2800" b="1" baseline="30000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Lúc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có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bạn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thì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chuyện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trò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tíu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tít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có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khi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đuổi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nhau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suốt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dọc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đường</a:t>
            </a:r>
            <a:r>
              <a:rPr lang="en-US" altLang="en-US" sz="2800" b="1">
                <a:latin typeface="Times New Roman" pitchFamily="18" charset="0"/>
              </a:rPr>
              <a:t>. </a:t>
            </a:r>
            <a:r>
              <a:rPr lang="en-US" altLang="en-US" sz="2800" b="1" baseline="30000">
                <a:solidFill>
                  <a:srgbClr val="FF0000"/>
                </a:solidFill>
                <a:latin typeface="Times New Roman" pitchFamily="18" charset="0"/>
              </a:rPr>
              <a:t>(3)</a:t>
            </a:r>
            <a:r>
              <a:rPr lang="en-US" altLang="en-US" sz="2800" b="1" baseline="30000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Nhưng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khi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một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mình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tôi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thích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ôm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cặp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vào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ngực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nhìn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lên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các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vòm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vừa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vừa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lẩm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nhẩm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ôn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bài</a:t>
            </a:r>
            <a:r>
              <a:rPr lang="en-US" altLang="en-US" sz="2800" b="1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	</a:t>
            </a:r>
            <a:r>
              <a:rPr lang="en-US" altLang="en-US" sz="2800" b="1" baseline="30000">
                <a:solidFill>
                  <a:srgbClr val="FF0000"/>
                </a:solidFill>
                <a:latin typeface="Times New Roman" pitchFamily="18" charset="0"/>
              </a:rPr>
              <a:t>(4)</a:t>
            </a:r>
            <a:r>
              <a:rPr lang="en-US" altLang="en-US" sz="2800" b="1" baseline="30000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Vì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thế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tôi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thường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là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đứa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phát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hiện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hoa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đầu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tiên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nở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trên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trước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đền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Ngọc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Sơn</a:t>
            </a:r>
            <a:r>
              <a:rPr lang="en-US" altLang="en-US" sz="2800" b="1">
                <a:latin typeface="Times New Roman" pitchFamily="18" charset="0"/>
              </a:rPr>
              <a:t>. </a:t>
            </a:r>
            <a:r>
              <a:rPr lang="en-US" altLang="en-US" sz="2800" b="1" baseline="30000">
                <a:solidFill>
                  <a:srgbClr val="FF0000"/>
                </a:solidFill>
                <a:latin typeface="Times New Roman" pitchFamily="18" charset="0"/>
              </a:rPr>
              <a:t>(5)</a:t>
            </a:r>
            <a:r>
              <a:rPr lang="en-US" altLang="en-US" sz="2800" b="1" baseline="30000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Rồi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nọ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gọi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kia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nọ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ganh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kia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chỉ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vài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hôm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sau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đã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như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một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đuốc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lớn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cháy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rừng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rực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giữa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trời</a:t>
            </a:r>
            <a:r>
              <a:rPr lang="en-US" altLang="en-US" sz="2800" b="1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	</a:t>
            </a:r>
            <a:r>
              <a:rPr lang="en-US" altLang="en-US" sz="2800" b="1" baseline="30000">
                <a:solidFill>
                  <a:srgbClr val="FF0000"/>
                </a:solidFill>
                <a:latin typeface="Times New Roman" pitchFamily="18" charset="0"/>
              </a:rPr>
              <a:t>(6)</a:t>
            </a:r>
            <a:r>
              <a:rPr lang="en-US" altLang="en-US" sz="2800" b="1" baseline="30000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Nhưng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khi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lửa</a:t>
            </a:r>
            <a:r>
              <a:rPr lang="en-US" altLang="en-US" sz="2800" b="1">
                <a:latin typeface="Times New Roman" pitchFamily="18" charset="0"/>
              </a:rPr>
              <a:t> ở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sắp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lụi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thì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nó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lại</a:t>
            </a:r>
            <a:r>
              <a:rPr lang="en-US" altLang="en-US" sz="2800" b="1">
                <a:latin typeface="Times New Roman" pitchFamily="18" charset="0"/>
              </a:rPr>
              <a:t> “</a:t>
            </a:r>
            <a:r>
              <a:rPr lang="en-US" altLang="en-US" sz="2800" b="1" err="1">
                <a:latin typeface="Times New Roman" pitchFamily="18" charset="0"/>
              </a:rPr>
              <a:t>bén</a:t>
            </a:r>
            <a:r>
              <a:rPr lang="en-US" altLang="en-US" sz="2800" b="1">
                <a:latin typeface="Times New Roman" pitchFamily="18" charset="0"/>
              </a:rPr>
              <a:t>” sang </a:t>
            </a:r>
            <a:r>
              <a:rPr lang="en-US" altLang="en-US" sz="2800" b="1" err="1">
                <a:latin typeface="Times New Roman" pitchFamily="18" charset="0"/>
              </a:rPr>
              <a:t>những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cạnh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cầu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Thê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Húc</a:t>
            </a:r>
            <a:r>
              <a:rPr lang="en-US" altLang="en-US" sz="2800" b="1">
                <a:latin typeface="Times New Roman" pitchFamily="18" charset="0"/>
              </a:rPr>
              <a:t>. </a:t>
            </a:r>
            <a:r>
              <a:rPr lang="en-US" altLang="en-US" sz="2800" b="1" baseline="30000">
                <a:solidFill>
                  <a:srgbClr val="FF0000"/>
                </a:solidFill>
                <a:latin typeface="Times New Roman" pitchFamily="18" charset="0"/>
              </a:rPr>
              <a:t>(7)</a:t>
            </a:r>
            <a:r>
              <a:rPr lang="en-US" altLang="en-US" sz="2800" b="1" baseline="30000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Rồi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thì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cả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một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bãi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lại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bừng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lên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đỏ</a:t>
            </a:r>
            <a:r>
              <a:rPr lang="en-US" altLang="en-US" sz="2800" b="1">
                <a:latin typeface="Times New Roman" pitchFamily="18" charset="0"/>
              </a:rPr>
              <a:t> gay, </a:t>
            </a:r>
            <a:r>
              <a:rPr lang="en-US" altLang="en-US" sz="2800" b="1" err="1">
                <a:latin typeface="Times New Roman" pitchFamily="18" charset="0"/>
              </a:rPr>
              <a:t>đỏ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gắt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suốt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cả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tháng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tư</a:t>
            </a:r>
            <a:r>
              <a:rPr lang="en-US" altLang="en-US" sz="28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0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2509" y="228600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>
                <a:latin typeface="Times New Roman" pitchFamily="18" charset="0"/>
              </a:rPr>
              <a:t>ĐOẠN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4635" y="1066800"/>
            <a:ext cx="90678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 b="1" baseline="30000" smtClean="0">
                <a:latin typeface="Times New Roman" pitchFamily="18" charset="0"/>
              </a:rPr>
              <a:t>(1)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Trên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con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đường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từ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nhà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đến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trường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tôi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phải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đi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qua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bờ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Hồ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Gươm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. </a:t>
            </a:r>
            <a:r>
              <a:rPr lang="en-US" altLang="en-US" sz="3600" b="1" baseline="30000" smtClean="0">
                <a:latin typeface="Times New Roman" pitchFamily="18" charset="0"/>
              </a:rPr>
              <a:t>(2)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Lúc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có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bạn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thì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chuyện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trò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tíu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tít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có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khi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đuổi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nhau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suốt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dọc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đường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. </a:t>
            </a:r>
            <a:r>
              <a:rPr lang="en-US" altLang="en-US" sz="3600" b="1" baseline="30000" smtClean="0">
                <a:latin typeface="Times New Roman" pitchFamily="18" charset="0"/>
              </a:rPr>
              <a:t>(3)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             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khi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đi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một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mình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tôi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thích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ôm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cặp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vào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ngực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nhìn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lên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các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vòm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cây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vừa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đi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vừa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lẩm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nhẩm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ôn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bài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.</a:t>
            </a:r>
            <a:endParaRPr lang="en-US" sz="3600">
              <a:solidFill>
                <a:srgbClr val="007434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3270" y="2708565"/>
            <a:ext cx="1784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err="1" smtClean="0">
                <a:solidFill>
                  <a:srgbClr val="007434"/>
                </a:solidFill>
                <a:latin typeface="Times New Roman" pitchFamily="18" charset="0"/>
              </a:rPr>
              <a:t>Nhưng</a:t>
            </a:r>
            <a:r>
              <a:rPr lang="en-US" altLang="en-US" sz="3600" b="1" smtClean="0">
                <a:solidFill>
                  <a:srgbClr val="007434"/>
                </a:solidFill>
                <a:latin typeface="Times New Roman" pitchFamily="18" charset="0"/>
              </a:rPr>
              <a:t>  </a:t>
            </a:r>
            <a:endParaRPr lang="en-US" altLang="en-US" sz="3600" b="1">
              <a:solidFill>
                <a:srgbClr val="007434"/>
              </a:solidFill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32766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0" y="117708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itchFamily="18" charset="0"/>
              </a:rPr>
              <a:t>ĐOẠN 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10490"/>
            <a:ext cx="89154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 b="1" baseline="30000" smtClean="0">
                <a:solidFill>
                  <a:srgbClr val="3D8321"/>
                </a:solidFill>
                <a:latin typeface="Times New Roman" pitchFamily="18" charset="0"/>
              </a:rPr>
              <a:t>(4)</a:t>
            </a:r>
            <a:r>
              <a:rPr lang="en-US" altLang="en-US" sz="3600" b="1" smtClean="0">
                <a:latin typeface="Times New Roman" pitchFamily="18" charset="0"/>
              </a:rPr>
              <a:t>            , </a:t>
            </a:r>
            <a:r>
              <a:rPr lang="en-US" altLang="en-US" sz="3600" b="1" err="1" smtClean="0">
                <a:latin typeface="Times New Roman" pitchFamily="18" charset="0"/>
              </a:rPr>
              <a:t>tôi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thường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là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đứa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phát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hiện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ra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bông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hoa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gạo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đầu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tiên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nở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trên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cây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gạo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trước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đền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Ngọc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Sơn</a:t>
            </a:r>
            <a:r>
              <a:rPr lang="en-US" altLang="en-US" sz="3600" b="1" smtClean="0">
                <a:latin typeface="Times New Roman" pitchFamily="18" charset="0"/>
              </a:rPr>
              <a:t>. </a:t>
            </a:r>
            <a:r>
              <a:rPr lang="en-US" altLang="en-US" sz="3600" b="1" baseline="30000" smtClean="0">
                <a:solidFill>
                  <a:srgbClr val="3D8321"/>
                </a:solidFill>
                <a:latin typeface="Times New Roman" pitchFamily="18" charset="0"/>
              </a:rPr>
              <a:t>(5)</a:t>
            </a:r>
            <a:r>
              <a:rPr lang="en-US" altLang="en-US" sz="3600" b="1" smtClean="0">
                <a:latin typeface="Times New Roman" pitchFamily="18" charset="0"/>
              </a:rPr>
              <a:t>         </a:t>
            </a:r>
            <a:r>
              <a:rPr lang="en-US" altLang="en-US" sz="3600" b="1" err="1" smtClean="0">
                <a:latin typeface="Times New Roman" pitchFamily="18" charset="0"/>
              </a:rPr>
              <a:t>bông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nọ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gọi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bông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kia</a:t>
            </a:r>
            <a:r>
              <a:rPr lang="en-US" altLang="en-US" sz="3600" b="1" smtClean="0"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latin typeface="Times New Roman" pitchFamily="18" charset="0"/>
              </a:rPr>
              <a:t>bông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nọ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ganh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bông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kia</a:t>
            </a:r>
            <a:r>
              <a:rPr lang="en-US" altLang="en-US" sz="3600" b="1" smtClean="0"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latin typeface="Times New Roman" pitchFamily="18" charset="0"/>
              </a:rPr>
              <a:t>chỉ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vài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hôm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sau</a:t>
            </a:r>
            <a:r>
              <a:rPr lang="en-US" altLang="en-US" sz="3600" b="1" smtClean="0">
                <a:latin typeface="Times New Roman" pitchFamily="18" charset="0"/>
              </a:rPr>
              <a:t>, </a:t>
            </a:r>
            <a:r>
              <a:rPr lang="en-US" altLang="en-US" sz="3600" b="1" err="1" smtClean="0">
                <a:latin typeface="Times New Roman" pitchFamily="18" charset="0"/>
              </a:rPr>
              <a:t>cây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gạo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đã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như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một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cây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đuốc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lớn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cháy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rừng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rực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giữa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trời</a:t>
            </a:r>
            <a:r>
              <a:rPr lang="en-US" altLang="en-US" sz="3600" b="1" smtClean="0">
                <a:latin typeface="Times New Roman" pitchFamily="18" charset="0"/>
              </a:rPr>
              <a:t>.</a:t>
            </a:r>
            <a:endParaRPr lang="en-US" sz="36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94100" y="1889374"/>
            <a:ext cx="1282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err="1">
                <a:latin typeface="Times New Roman" pitchFamily="18" charset="0"/>
              </a:rPr>
              <a:t>Rồi</a:t>
            </a:r>
            <a:endParaRPr lang="en-US" altLang="en-US" sz="3600" b="1"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6447" y="810490"/>
            <a:ext cx="1809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err="1">
                <a:latin typeface="Times New Roman" pitchFamily="18" charset="0"/>
              </a:rPr>
              <a:t>Vì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thế</a:t>
            </a:r>
            <a:endParaRPr lang="en-US" altLang="en-US" sz="3600" b="1"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3716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7600" y="2438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98940"/>
            <a:ext cx="92202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b="1" baseline="30000" smtClean="0">
                <a:solidFill>
                  <a:srgbClr val="00B050"/>
                </a:solidFill>
                <a:latin typeface="Times New Roman" pitchFamily="18" charset="0"/>
              </a:rPr>
              <a:t>(6)</a:t>
            </a:r>
            <a:r>
              <a:rPr lang="en-US" altLang="en-US" sz="3200" b="1" smtClean="0">
                <a:solidFill>
                  <a:srgbClr val="FF0066"/>
                </a:solidFill>
              </a:rPr>
              <a:t>                </a:t>
            </a:r>
            <a:r>
              <a:rPr lang="en-US" altLang="en-US" sz="3200" b="1" err="1" smtClean="0">
                <a:latin typeface="Times New Roman" pitchFamily="18" charset="0"/>
              </a:rPr>
              <a:t>khi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lửa</a:t>
            </a:r>
            <a:r>
              <a:rPr lang="en-US" altLang="en-US" sz="3200" b="1" smtClean="0">
                <a:latin typeface="Times New Roman" pitchFamily="18" charset="0"/>
              </a:rPr>
              <a:t> ở </a:t>
            </a:r>
            <a:r>
              <a:rPr lang="en-US" altLang="en-US" sz="3200" b="1" err="1" smtClean="0">
                <a:latin typeface="Times New Roman" pitchFamily="18" charset="0"/>
              </a:rPr>
              <a:t>cây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gạo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sắp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lụi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thì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nó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lại</a:t>
            </a:r>
            <a:r>
              <a:rPr lang="en-US" altLang="en-US" sz="3200" b="1" smtClean="0">
                <a:latin typeface="Times New Roman" pitchFamily="18" charset="0"/>
              </a:rPr>
              <a:t> “</a:t>
            </a:r>
            <a:r>
              <a:rPr lang="en-US" altLang="en-US" sz="3200" b="1" err="1" smtClean="0">
                <a:latin typeface="Times New Roman" pitchFamily="18" charset="0"/>
              </a:rPr>
              <a:t>bén</a:t>
            </a:r>
            <a:r>
              <a:rPr lang="en-US" altLang="en-US" sz="3200" b="1" smtClean="0">
                <a:latin typeface="Times New Roman" pitchFamily="18" charset="0"/>
              </a:rPr>
              <a:t>” sang </a:t>
            </a:r>
            <a:r>
              <a:rPr lang="en-US" altLang="en-US" sz="3200" b="1" err="1" smtClean="0">
                <a:latin typeface="Times New Roman" pitchFamily="18" charset="0"/>
              </a:rPr>
              <a:t>những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cây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vông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cạnh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cầu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Thê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Húc</a:t>
            </a:r>
            <a:r>
              <a:rPr lang="en-US" altLang="en-US" sz="3200" b="1" smtClean="0">
                <a:latin typeface="Times New Roman" pitchFamily="18" charset="0"/>
              </a:rPr>
              <a:t>. </a:t>
            </a:r>
            <a:r>
              <a:rPr lang="en-US" altLang="en-US" sz="3200" b="1" baseline="30000" smtClean="0">
                <a:solidFill>
                  <a:srgbClr val="00B050"/>
                </a:solidFill>
                <a:latin typeface="Times New Roman" pitchFamily="18" charset="0"/>
              </a:rPr>
              <a:t>(7)</a:t>
            </a:r>
            <a:r>
              <a:rPr lang="en-US" altLang="en-US" sz="3200" b="1" smtClean="0">
                <a:solidFill>
                  <a:srgbClr val="FF0066"/>
                </a:solidFill>
                <a:latin typeface="Times New Roman" pitchFamily="18" charset="0"/>
              </a:rPr>
              <a:t>         </a:t>
            </a:r>
            <a:r>
              <a:rPr lang="en-US" altLang="en-US" sz="3200" b="1" err="1" smtClean="0">
                <a:latin typeface="Times New Roman" pitchFamily="18" charset="0"/>
              </a:rPr>
              <a:t>thì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cả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một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bãi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vông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lại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bừng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lên</a:t>
            </a:r>
            <a:r>
              <a:rPr lang="en-US" altLang="en-US" sz="3200" b="1" smtClean="0">
                <a:latin typeface="Times New Roman" pitchFamily="18" charset="0"/>
              </a:rPr>
              <a:t>, </a:t>
            </a:r>
            <a:r>
              <a:rPr lang="en-US" altLang="en-US" sz="3200" b="1" err="1" smtClean="0">
                <a:latin typeface="Times New Roman" pitchFamily="18" charset="0"/>
              </a:rPr>
              <a:t>đỏ</a:t>
            </a:r>
            <a:r>
              <a:rPr lang="en-US" altLang="en-US" sz="3200" b="1" smtClean="0">
                <a:latin typeface="Times New Roman" pitchFamily="18" charset="0"/>
              </a:rPr>
              <a:t> gay, </a:t>
            </a:r>
            <a:r>
              <a:rPr lang="en-US" altLang="en-US" sz="3200" b="1" err="1" smtClean="0">
                <a:latin typeface="Times New Roman" pitchFamily="18" charset="0"/>
              </a:rPr>
              <a:t>đỏ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gắt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suốt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cả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tháng</a:t>
            </a:r>
            <a:r>
              <a:rPr lang="en-US" altLang="en-US" sz="3200" b="1" smtClean="0">
                <a:latin typeface="Times New Roman" pitchFamily="18" charset="0"/>
              </a:rPr>
              <a:t> </a:t>
            </a:r>
            <a:r>
              <a:rPr lang="en-US" altLang="en-US" sz="3200" b="1" err="1" smtClean="0">
                <a:latin typeface="Times New Roman" pitchFamily="18" charset="0"/>
              </a:rPr>
              <a:t>tư</a:t>
            </a:r>
            <a:r>
              <a:rPr lang="en-US" altLang="en-US" sz="3200" b="1" smtClean="0">
                <a:latin typeface="Times New Roman" pitchFamily="18" charset="0"/>
              </a:rPr>
              <a:t>.</a:t>
            </a:r>
            <a:endParaRPr lang="en-US" sz="320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6845" y="1395688"/>
            <a:ext cx="1612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err="1">
                <a:latin typeface="Times New Roman" pitchFamily="18" charset="0"/>
              </a:rPr>
              <a:t>Nhưng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50730" y="1886781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err="1">
                <a:latin typeface="Times New Roman" pitchFamily="18" charset="0"/>
              </a:rPr>
              <a:t>Rồi</a:t>
            </a:r>
            <a:endParaRPr lang="en-US" altLang="en-US" sz="3200" b="1"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itchFamily="18" charset="0"/>
              </a:rPr>
              <a:t>ĐOẠN 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6845" y="1886781"/>
            <a:ext cx="1245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96200" y="2388426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9571" y="-76200"/>
            <a:ext cx="8763000" cy="6771084"/>
          </a:xfrm>
          <a:prstGeom prst="rect">
            <a:avLst/>
          </a:prstGeom>
          <a:solidFill>
            <a:srgbClr val="FEF9F4"/>
          </a:solidFill>
          <a:ln>
            <a:solidFill>
              <a:schemeClr val="tx2">
                <a:lumMod val="75000"/>
              </a:schemeClr>
            </a:solidFill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</a:rPr>
              <a:t>QUA NHỮNG MÙA HOA </a:t>
            </a:r>
            <a:r>
              <a:rPr lang="en-US" altLang="en-US" sz="2800" b="1">
                <a:latin typeface="Times New Roman" pitchFamily="18" charset="0"/>
              </a:rPr>
              <a:t>(BA ĐOẠN VĂN ĐẦU)</a:t>
            </a:r>
          </a:p>
          <a:p>
            <a:pPr eaLnBrk="0" hangingPunct="0">
              <a:spcBef>
                <a:spcPct val="50000"/>
              </a:spcBef>
            </a:pPr>
            <a:r>
              <a:rPr lang="vi-VN" altLang="en-US" sz="2800" baseline="30000">
                <a:latin typeface="Times New Roman" pitchFamily="18" charset="0"/>
              </a:rPr>
              <a:t> </a:t>
            </a:r>
            <a:r>
              <a:rPr lang="vi-VN" altLang="en-US" sz="2800" smtClean="0">
                <a:latin typeface="Times New Roman" pitchFamily="18" charset="0"/>
              </a:rPr>
              <a:t>    </a:t>
            </a:r>
            <a:r>
              <a:rPr lang="en-US" altLang="en-US" sz="2800" b="1" baseline="30000" smtClean="0">
                <a:solidFill>
                  <a:srgbClr val="00B050"/>
                </a:solidFill>
                <a:latin typeface="Times New Roman" pitchFamily="18" charset="0"/>
              </a:rPr>
              <a:t>(1)</a:t>
            </a:r>
            <a:r>
              <a:rPr lang="en-US" altLang="en-US" sz="2800" b="1" err="1" smtClean="0">
                <a:latin typeface="Times New Roman" pitchFamily="18" charset="0"/>
              </a:rPr>
              <a:t>Trên</a:t>
            </a:r>
            <a:r>
              <a:rPr lang="en-US" altLang="en-US" sz="2800" b="1" smtClean="0">
                <a:latin typeface="Times New Roman" pitchFamily="18" charset="0"/>
              </a:rPr>
              <a:t> con </a:t>
            </a:r>
            <a:r>
              <a:rPr lang="en-US" altLang="en-US" sz="2800" b="1" err="1" smtClean="0">
                <a:latin typeface="Times New Roman" pitchFamily="18" charset="0"/>
              </a:rPr>
              <a:t>đường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từ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nhà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đến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trường</a:t>
            </a:r>
            <a:r>
              <a:rPr lang="en-US" altLang="en-US" sz="2800" b="1" smtClean="0">
                <a:latin typeface="Times New Roman" pitchFamily="18" charset="0"/>
              </a:rPr>
              <a:t>, </a:t>
            </a:r>
            <a:r>
              <a:rPr lang="en-US" altLang="en-US" sz="2800" b="1" err="1" smtClean="0">
                <a:latin typeface="Times New Roman" pitchFamily="18" charset="0"/>
              </a:rPr>
              <a:t>tôi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phải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đi</a:t>
            </a:r>
            <a:r>
              <a:rPr lang="en-US" altLang="en-US" sz="2800" b="1" smtClean="0">
                <a:latin typeface="Times New Roman" pitchFamily="18" charset="0"/>
              </a:rPr>
              <a:t> qua </a:t>
            </a:r>
            <a:r>
              <a:rPr lang="en-US" altLang="en-US" sz="2800" b="1" err="1" smtClean="0">
                <a:latin typeface="Times New Roman" pitchFamily="18" charset="0"/>
              </a:rPr>
              <a:t>bờ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Hồ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Gươm</a:t>
            </a:r>
            <a:r>
              <a:rPr lang="en-US" altLang="en-US" sz="2800" b="1" smtClean="0">
                <a:latin typeface="Times New Roman" pitchFamily="18" charset="0"/>
              </a:rPr>
              <a:t>. </a:t>
            </a:r>
            <a:r>
              <a:rPr lang="en-US" altLang="en-US" sz="2800" b="1" baseline="30000" smtClean="0">
                <a:solidFill>
                  <a:srgbClr val="00B050"/>
                </a:solidFill>
                <a:latin typeface="Times New Roman" pitchFamily="18" charset="0"/>
              </a:rPr>
              <a:t>(2)</a:t>
            </a:r>
            <a:r>
              <a:rPr lang="en-US" altLang="en-US" sz="2800" b="1" err="1" smtClean="0">
                <a:latin typeface="Times New Roman" pitchFamily="18" charset="0"/>
              </a:rPr>
              <a:t>Lúc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có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bạn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thì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chuyện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trò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tíu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tít</a:t>
            </a:r>
            <a:r>
              <a:rPr lang="en-US" altLang="en-US" sz="2800" b="1" smtClean="0">
                <a:latin typeface="Times New Roman" pitchFamily="18" charset="0"/>
              </a:rPr>
              <a:t>, </a:t>
            </a:r>
            <a:r>
              <a:rPr lang="en-US" altLang="en-US" sz="2800" b="1" err="1" smtClean="0">
                <a:latin typeface="Times New Roman" pitchFamily="18" charset="0"/>
              </a:rPr>
              <a:t>có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khi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đuổi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nhau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suốt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dọc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đường</a:t>
            </a:r>
            <a:r>
              <a:rPr lang="en-US" altLang="en-US" sz="2800" b="1" smtClean="0">
                <a:latin typeface="Times New Roman" pitchFamily="18" charset="0"/>
              </a:rPr>
              <a:t>. </a:t>
            </a:r>
            <a:r>
              <a:rPr lang="en-US" altLang="en-US" sz="2800" b="1" baseline="30000" smtClean="0">
                <a:solidFill>
                  <a:srgbClr val="00B050"/>
                </a:solidFill>
                <a:latin typeface="Times New Roman" pitchFamily="18" charset="0"/>
              </a:rPr>
              <a:t>(3)</a:t>
            </a:r>
            <a:r>
              <a:rPr lang="en-US" altLang="en-US" sz="2800" b="1" smtClean="0">
                <a:latin typeface="Times New Roman" pitchFamily="18" charset="0"/>
              </a:rPr>
              <a:t>             </a:t>
            </a:r>
            <a:r>
              <a:rPr lang="vi-VN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smtClean="0">
                <a:latin typeface="Times New Roman" pitchFamily="18" charset="0"/>
              </a:rPr>
              <a:t>khi </a:t>
            </a:r>
            <a:r>
              <a:rPr lang="en-US" altLang="en-US" sz="2800" b="1" err="1" smtClean="0">
                <a:latin typeface="Times New Roman" pitchFamily="18" charset="0"/>
              </a:rPr>
              <a:t>đi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một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mình</a:t>
            </a:r>
            <a:r>
              <a:rPr lang="en-US" altLang="en-US" sz="2800" b="1" smtClean="0">
                <a:latin typeface="Times New Roman" pitchFamily="18" charset="0"/>
              </a:rPr>
              <a:t>, </a:t>
            </a:r>
            <a:r>
              <a:rPr lang="en-US" altLang="en-US" sz="2800" b="1" err="1" smtClean="0">
                <a:latin typeface="Times New Roman" pitchFamily="18" charset="0"/>
              </a:rPr>
              <a:t>tôi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thích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ôm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cặp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vào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ngực</a:t>
            </a:r>
            <a:r>
              <a:rPr lang="en-US" altLang="en-US" sz="2800" b="1" smtClean="0">
                <a:latin typeface="Times New Roman" pitchFamily="18" charset="0"/>
              </a:rPr>
              <a:t>, </a:t>
            </a:r>
            <a:r>
              <a:rPr lang="en-US" altLang="en-US" sz="2800" b="1" err="1" smtClean="0">
                <a:latin typeface="Times New Roman" pitchFamily="18" charset="0"/>
              </a:rPr>
              <a:t>nhìn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lên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các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vòm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cây</a:t>
            </a:r>
            <a:r>
              <a:rPr lang="en-US" altLang="en-US" sz="2800" b="1" smtClean="0">
                <a:latin typeface="Times New Roman" pitchFamily="18" charset="0"/>
              </a:rPr>
              <a:t>, </a:t>
            </a:r>
            <a:r>
              <a:rPr lang="en-US" altLang="en-US" sz="2800" b="1" err="1" smtClean="0">
                <a:latin typeface="Times New Roman" pitchFamily="18" charset="0"/>
              </a:rPr>
              <a:t>vừa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đi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vừa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lẩm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nhẩm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ôn</a:t>
            </a:r>
            <a:r>
              <a:rPr lang="en-US" altLang="en-US" sz="2800" b="1" smtClean="0">
                <a:latin typeface="Times New Roman" pitchFamily="18" charset="0"/>
              </a:rPr>
              <a:t> </a:t>
            </a:r>
            <a:r>
              <a:rPr lang="en-US" altLang="en-US" sz="2800" b="1" err="1" smtClean="0">
                <a:latin typeface="Times New Roman" pitchFamily="18" charset="0"/>
              </a:rPr>
              <a:t>bài</a:t>
            </a:r>
            <a:r>
              <a:rPr lang="en-US" altLang="en-US" sz="2800" b="1" smtClean="0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vi-VN" altLang="en-US" sz="2800" b="1" smtClean="0">
                <a:latin typeface="Times New Roman" pitchFamily="18" charset="0"/>
              </a:rPr>
              <a:t>   </a:t>
            </a:r>
            <a:r>
              <a:rPr lang="en-US" altLang="en-US" sz="2800" b="1" baseline="3000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en-US" altLang="en-US" sz="2800" b="1" baseline="30000">
                <a:solidFill>
                  <a:srgbClr val="00B050"/>
                </a:solidFill>
                <a:latin typeface="Times New Roman" pitchFamily="18" charset="0"/>
              </a:rPr>
              <a:t>4)</a:t>
            </a:r>
            <a:r>
              <a:rPr lang="en-US" altLang="en-US" sz="2800" b="1">
                <a:latin typeface="Times New Roman" pitchFamily="18" charset="0"/>
              </a:rPr>
              <a:t>           </a:t>
            </a:r>
            <a:r>
              <a:rPr lang="en-US" altLang="en-US" sz="2800" b="1" smtClean="0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tôi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thường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là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đứa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phát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hiện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hoa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đầu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tiên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nở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trên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trước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đền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Ngọc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Sơn</a:t>
            </a:r>
            <a:r>
              <a:rPr lang="en-US" altLang="en-US" sz="2800" b="1">
                <a:latin typeface="Times New Roman" pitchFamily="18" charset="0"/>
              </a:rPr>
              <a:t>. </a:t>
            </a:r>
            <a:r>
              <a:rPr lang="en-US" altLang="en-US" sz="2800" b="1" baseline="30000">
                <a:solidFill>
                  <a:srgbClr val="00B050"/>
                </a:solidFill>
                <a:latin typeface="Times New Roman" pitchFamily="18" charset="0"/>
              </a:rPr>
              <a:t>(5)</a:t>
            </a:r>
            <a:r>
              <a:rPr lang="en-US" altLang="en-US" sz="2800" b="1">
                <a:latin typeface="Times New Roman" pitchFamily="18" charset="0"/>
              </a:rPr>
              <a:t>          </a:t>
            </a:r>
            <a:r>
              <a:rPr lang="vi-VN" altLang="en-US" sz="2800" b="1" smtClean="0">
                <a:latin typeface="Times New Roman" pitchFamily="18" charset="0"/>
              </a:rPr>
              <a:t>        </a:t>
            </a:r>
            <a:r>
              <a:rPr lang="en-US" altLang="en-US" sz="2800" b="1" smtClean="0">
                <a:latin typeface="Times New Roman" pitchFamily="18" charset="0"/>
              </a:rPr>
              <a:t>bông </a:t>
            </a:r>
            <a:r>
              <a:rPr lang="en-US" altLang="en-US" sz="2800" b="1" err="1">
                <a:latin typeface="Times New Roman" pitchFamily="18" charset="0"/>
              </a:rPr>
              <a:t>nọ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gọi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kia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nọ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ganh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kia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chỉ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vài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hôm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sau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đã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như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một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đuốc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lớn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cháy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rừng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rực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giữa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trời</a:t>
            </a:r>
            <a:r>
              <a:rPr lang="en-US" altLang="en-US" sz="2800" b="1"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vi-VN" altLang="en-US" sz="2800" b="1" smtClean="0">
                <a:latin typeface="Times New Roman" pitchFamily="18" charset="0"/>
              </a:rPr>
              <a:t>   </a:t>
            </a:r>
            <a:r>
              <a:rPr lang="en-US" altLang="en-US" sz="2800" b="1" baseline="3000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en-US" altLang="en-US" sz="2800" b="1" baseline="30000">
                <a:solidFill>
                  <a:srgbClr val="00B050"/>
                </a:solidFill>
                <a:latin typeface="Times New Roman" pitchFamily="18" charset="0"/>
              </a:rPr>
              <a:t>6)</a:t>
            </a:r>
            <a:r>
              <a:rPr lang="en-US" altLang="en-US" sz="2800" b="1">
                <a:latin typeface="Times New Roman" pitchFamily="18" charset="0"/>
              </a:rPr>
              <a:t>            </a:t>
            </a:r>
            <a:r>
              <a:rPr lang="en-US" altLang="en-US" sz="2800" b="1" smtClean="0">
                <a:latin typeface="Times New Roman" pitchFamily="18" charset="0"/>
              </a:rPr>
              <a:t>khi </a:t>
            </a:r>
            <a:r>
              <a:rPr lang="en-US" altLang="en-US" sz="2800" b="1" err="1">
                <a:latin typeface="Times New Roman" pitchFamily="18" charset="0"/>
              </a:rPr>
              <a:t>lửa</a:t>
            </a:r>
            <a:r>
              <a:rPr lang="en-US" altLang="en-US" sz="2800" b="1">
                <a:latin typeface="Times New Roman" pitchFamily="18" charset="0"/>
              </a:rPr>
              <a:t> ở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gạo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sắp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lụi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thì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nó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lại</a:t>
            </a:r>
            <a:r>
              <a:rPr lang="en-US" altLang="en-US" sz="2800" b="1">
                <a:latin typeface="Times New Roman" pitchFamily="18" charset="0"/>
              </a:rPr>
              <a:t> “</a:t>
            </a:r>
            <a:r>
              <a:rPr lang="en-US" altLang="en-US" sz="2800" b="1" err="1">
                <a:latin typeface="Times New Roman" pitchFamily="18" charset="0"/>
              </a:rPr>
              <a:t>bén</a:t>
            </a:r>
            <a:r>
              <a:rPr lang="en-US" altLang="en-US" sz="2800" b="1">
                <a:latin typeface="Times New Roman" pitchFamily="18" charset="0"/>
              </a:rPr>
              <a:t>” sang </a:t>
            </a:r>
            <a:r>
              <a:rPr lang="en-US" altLang="en-US" sz="2800" b="1" err="1">
                <a:latin typeface="Times New Roman" pitchFamily="18" charset="0"/>
              </a:rPr>
              <a:t>những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cây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cạnh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cầu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Thê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Húc</a:t>
            </a:r>
            <a:r>
              <a:rPr lang="en-US" altLang="en-US" sz="2800" b="1">
                <a:latin typeface="Times New Roman" pitchFamily="18" charset="0"/>
              </a:rPr>
              <a:t>. </a:t>
            </a:r>
            <a:r>
              <a:rPr lang="en-US" altLang="en-US" sz="2800" b="1" baseline="30000">
                <a:solidFill>
                  <a:srgbClr val="00B050"/>
                </a:solidFill>
                <a:latin typeface="Times New Roman" pitchFamily="18" charset="0"/>
              </a:rPr>
              <a:t>(7)</a:t>
            </a:r>
            <a:r>
              <a:rPr lang="en-US" altLang="en-US" sz="2800" b="1">
                <a:latin typeface="Times New Roman" pitchFamily="18" charset="0"/>
              </a:rPr>
              <a:t>      </a:t>
            </a:r>
            <a:r>
              <a:rPr lang="en-US" altLang="en-US" sz="2800" b="1" smtClean="0">
                <a:latin typeface="Times New Roman" pitchFamily="18" charset="0"/>
              </a:rPr>
              <a:t>thì </a:t>
            </a:r>
            <a:r>
              <a:rPr lang="en-US" altLang="en-US" sz="2800" b="1" err="1">
                <a:latin typeface="Times New Roman" pitchFamily="18" charset="0"/>
              </a:rPr>
              <a:t>cả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một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bãi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vông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lại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bừng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lên</a:t>
            </a:r>
            <a:r>
              <a:rPr lang="en-US" altLang="en-US" sz="2800" b="1">
                <a:latin typeface="Times New Roman" pitchFamily="18" charset="0"/>
              </a:rPr>
              <a:t>, </a:t>
            </a:r>
            <a:r>
              <a:rPr lang="en-US" altLang="en-US" sz="2800" b="1" err="1">
                <a:latin typeface="Times New Roman" pitchFamily="18" charset="0"/>
              </a:rPr>
              <a:t>đỏ</a:t>
            </a:r>
            <a:r>
              <a:rPr lang="en-US" altLang="en-US" sz="2800" b="1">
                <a:latin typeface="Times New Roman" pitchFamily="18" charset="0"/>
              </a:rPr>
              <a:t> gay, </a:t>
            </a:r>
            <a:r>
              <a:rPr lang="en-US" altLang="en-US" sz="2800" b="1" err="1">
                <a:latin typeface="Times New Roman" pitchFamily="18" charset="0"/>
              </a:rPr>
              <a:t>đỏ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gắt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suốt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cả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tháng</a:t>
            </a:r>
            <a:r>
              <a:rPr lang="en-US" altLang="en-US" sz="2800" b="1">
                <a:latin typeface="Times New Roman" pitchFamily="18" charset="0"/>
              </a:rPr>
              <a:t> </a:t>
            </a:r>
            <a:r>
              <a:rPr lang="en-US" altLang="en-US" sz="2800" b="1" err="1">
                <a:latin typeface="Times New Roman" pitchFamily="18" charset="0"/>
              </a:rPr>
              <a:t>tư</a:t>
            </a:r>
            <a:r>
              <a:rPr lang="en-US" altLang="en-US" sz="2800" b="1">
                <a:latin typeface="Times New Roman" pitchFamily="18" charset="0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47955" y="1415557"/>
            <a:ext cx="1079500" cy="46166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err="1">
                <a:solidFill>
                  <a:srgbClr val="FF0000"/>
                </a:solidFill>
                <a:latin typeface="Times New Roman" pitchFamily="18" charset="0"/>
              </a:rPr>
              <a:t>Nhưng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79630" y="2938307"/>
            <a:ext cx="1003300" cy="46166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Vì thế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43800" y="3378603"/>
            <a:ext cx="685800" cy="46166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79630" y="5283198"/>
            <a:ext cx="1185720" cy="46166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Nhưng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693110" y="5714883"/>
            <a:ext cx="685800" cy="461665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Rồi</a:t>
            </a:r>
          </a:p>
        </p:txBody>
      </p:sp>
    </p:spTree>
    <p:extLst>
      <p:ext uri="{BB962C8B-B14F-4D97-AF65-F5344CB8AC3E}">
        <p14:creationId xmlns:p14="http://schemas.microsoft.com/office/powerpoint/2010/main" val="21110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399"/>
            <a:ext cx="8973066" cy="6569334"/>
            <a:chOff x="152400" y="152399"/>
            <a:chExt cx="8973066" cy="6569334"/>
          </a:xfrm>
        </p:grpSpPr>
        <p:pic>
          <p:nvPicPr>
            <p:cNvPr id="36866" name="Picture 2" descr="C:\Users\USER\Downloads\ho guom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7" r="3745"/>
            <a:stretch/>
          </p:blipFill>
          <p:spPr bwMode="auto">
            <a:xfrm>
              <a:off x="152400" y="152399"/>
              <a:ext cx="8839200" cy="604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4801" y="6198513"/>
              <a:ext cx="8820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Gươm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399" y="152400"/>
            <a:ext cx="8991600" cy="6705600"/>
            <a:chOff x="152399" y="152400"/>
            <a:chExt cx="8991600" cy="6705600"/>
          </a:xfrm>
        </p:grpSpPr>
        <p:pic>
          <p:nvPicPr>
            <p:cNvPr id="9" name="Picture 2" descr="C:\Users\USER\Downloads\Cổng_đền_Ngọc_Sơ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0" b="2858"/>
            <a:stretch/>
          </p:blipFill>
          <p:spPr bwMode="auto">
            <a:xfrm>
              <a:off x="152399" y="152400"/>
              <a:ext cx="8763001" cy="618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23334" y="6334780"/>
              <a:ext cx="8820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Sơn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311156" y="152400"/>
            <a:ext cx="9753600" cy="6607606"/>
            <a:chOff x="-311156" y="152400"/>
            <a:chExt cx="9753600" cy="6607606"/>
          </a:xfrm>
        </p:grpSpPr>
        <p:pic>
          <p:nvPicPr>
            <p:cNvPr id="12" name="Picture 2" descr="E:\GA 5 15-16\dự giờ L5\Hoa gạo,vong cầu Thê Húc\_DSC888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8839200" cy="594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-311156" y="6236786"/>
              <a:ext cx="975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 smtClean="0">
                  <a:latin typeface="+mj-lt"/>
                </a:rPr>
                <a:t>Cầu </a:t>
              </a:r>
              <a:r>
                <a:rPr lang="vi-VN" sz="2800" smtClean="0">
                  <a:latin typeface="+mj-lt"/>
                </a:rPr>
                <a:t>Thê Húc</a:t>
              </a:r>
              <a:endParaRPr lang="en-US" sz="2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508" y="152399"/>
            <a:ext cx="8839200" cy="7010401"/>
            <a:chOff x="121508" y="152399"/>
            <a:chExt cx="8839200" cy="7010401"/>
          </a:xfrm>
        </p:grpSpPr>
        <p:pic>
          <p:nvPicPr>
            <p:cNvPr id="15" name="Picture 2" descr="C:\Users\Administrator\Downloads\den-ngoc-son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08" y="152399"/>
              <a:ext cx="8839200" cy="5625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21508" y="5777805"/>
              <a:ext cx="8839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Hồ Gươm,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đền Ngọc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Sơn, cầu Thê Húc </a:t>
              </a: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là một di tích </a:t>
              </a:r>
              <a:r>
                <a:rPr lang="vi-VN" sz="2800">
                  <a:latin typeface="Times New Roman" pitchFamily="18" charset="0"/>
                  <a:cs typeface="Times New Roman" pitchFamily="18" charset="0"/>
                </a:rPr>
                <a:t>văn </a:t>
              </a:r>
              <a:r>
                <a:rPr lang="vi-VN" sz="2800" smtClean="0">
                  <a:latin typeface="Times New Roman" pitchFamily="18" charset="0"/>
                  <a:cs typeface="Times New Roman" pitchFamily="18" charset="0"/>
                </a:rPr>
                <a:t>hóa lịch </a:t>
              </a: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sử tiêu biểu của Thủ đô Hà Nội.</a:t>
              </a:r>
              <a:br>
                <a:rPr lang="vi-VN" sz="2800" dirty="0">
                  <a:latin typeface="Times New Roman" pitchFamily="18" charset="0"/>
                  <a:cs typeface="Times New Roman" pitchFamily="18" charset="0"/>
                </a:rPr>
              </a:b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6-Point Star 2">
            <a:hlinkClick r:id="rId6" action="ppaction://hlinkfile"/>
          </p:cNvPr>
          <p:cNvSpPr/>
          <p:nvPr/>
        </p:nvSpPr>
        <p:spPr>
          <a:xfrm>
            <a:off x="8471940" y="6260705"/>
            <a:ext cx="564342" cy="51870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17764" y="838200"/>
            <a:ext cx="887383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600" smtClean="0">
                <a:latin typeface="Times New Roman" pitchFamily="18" charset="0"/>
              </a:rPr>
              <a:t>      </a:t>
            </a:r>
            <a:r>
              <a:rPr lang="en-US" altLang="en-US" sz="3600" err="1" smtClean="0">
                <a:solidFill>
                  <a:srgbClr val="CC0000"/>
                </a:solidFill>
                <a:latin typeface="Times New Roman" pitchFamily="18" charset="0"/>
              </a:rPr>
              <a:t>Mẩu</a:t>
            </a:r>
            <a:r>
              <a:rPr lang="en-US" altLang="en-US" sz="360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chuyện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vui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dưới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đây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có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một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chỗ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dùng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sai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từ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để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nối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em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hãy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chữa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lại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cho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3600" err="1">
                <a:solidFill>
                  <a:srgbClr val="CC0000"/>
                </a:solidFill>
                <a:latin typeface="Times New Roman" pitchFamily="18" charset="0"/>
              </a:rPr>
              <a:t>đúng</a:t>
            </a:r>
            <a:r>
              <a:rPr lang="en-US" altLang="en-US" sz="360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  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Bố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ơi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bố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có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thể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bóng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tối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?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-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Bố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viết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-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Nhưng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bố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hãy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tắt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đèn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đi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và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kí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vào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sổ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liên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lạc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con.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- ? ! </a:t>
            </a:r>
            <a:r>
              <a:rPr lang="en-US" altLang="en-US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                     </a:t>
            </a:r>
            <a:r>
              <a:rPr lang="en-US" altLang="en-US" sz="3600" smtClean="0">
                <a:latin typeface="Times New Roman" pitchFamily="18" charset="0"/>
              </a:rPr>
              <a:t>   </a:t>
            </a:r>
            <a:r>
              <a:rPr lang="en-US" altLang="en-US" sz="2800">
                <a:latin typeface="Times New Roman" pitchFamily="18" charset="0"/>
              </a:rPr>
              <a:t>MINH CHÂU</a:t>
            </a:r>
            <a:r>
              <a:rPr lang="en-US" altLang="en-US" sz="3600">
                <a:latin typeface="Times New Roman" pitchFamily="18" charset="0"/>
              </a:rPr>
              <a:t> </a:t>
            </a:r>
            <a:r>
              <a:rPr lang="en-US" altLang="en-US" sz="3600" i="1" err="1">
                <a:latin typeface="Times New Roman" pitchFamily="18" charset="0"/>
              </a:rPr>
              <a:t>sưu</a:t>
            </a:r>
            <a:r>
              <a:rPr lang="en-US" altLang="en-US" sz="3600" i="1">
                <a:latin typeface="Times New Roman" pitchFamily="18" charset="0"/>
              </a:rPr>
              <a:t> </a:t>
            </a:r>
            <a:r>
              <a:rPr lang="en-US" altLang="en-US" sz="3600" i="1" err="1" smtClean="0">
                <a:latin typeface="Times New Roman" pitchFamily="18" charset="0"/>
              </a:rPr>
              <a:t>tầm</a:t>
            </a:r>
            <a:endParaRPr lang="en-US" altLang="en-US" sz="3600" i="1">
              <a:latin typeface="Times New Roman" pitchFamily="18" charset="0"/>
            </a:endParaRPr>
          </a:p>
        </p:txBody>
      </p:sp>
      <p:pic>
        <p:nvPicPr>
          <p:cNvPr id="9218" name="Picture 2" descr="E:\GA 5 15-16\dự giờ L5\Mẫu chữ\cooltext1680968254611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526"/>
            <a:ext cx="1524000" cy="561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74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664" y="381000"/>
            <a:ext cx="3415862" cy="3200400"/>
            <a:chOff x="360664" y="381000"/>
            <a:chExt cx="3415862" cy="3200400"/>
          </a:xfrm>
        </p:grpSpPr>
        <p:pic>
          <p:nvPicPr>
            <p:cNvPr id="2050" name="Picture 2" descr="HÃ¬nh áº£nh cÃ³ liÃªn quan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26" y="381000"/>
              <a:ext cx="32004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ecagon 4"/>
            <p:cNvSpPr/>
            <p:nvPr/>
          </p:nvSpPr>
          <p:spPr>
            <a:xfrm>
              <a:off x="360664" y="434611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29150" y="381000"/>
            <a:ext cx="3848100" cy="3260082"/>
            <a:chOff x="4629150" y="381000"/>
            <a:chExt cx="3848100" cy="3260082"/>
          </a:xfrm>
        </p:grpSpPr>
        <p:pic>
          <p:nvPicPr>
            <p:cNvPr id="2052" name="Picture 4" descr="Káº¿t quáº£ hÃ¬nh áº£nh cho há»p quÃ 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514501"/>
              <a:ext cx="3848100" cy="312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ecagon 9"/>
            <p:cNvSpPr/>
            <p:nvPr/>
          </p:nvSpPr>
          <p:spPr>
            <a:xfrm>
              <a:off x="4779237" y="3810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455" y="3551302"/>
            <a:ext cx="4352652" cy="3091581"/>
            <a:chOff x="80455" y="3551302"/>
            <a:chExt cx="4352652" cy="3091581"/>
          </a:xfrm>
        </p:grpSpPr>
        <p:pic>
          <p:nvPicPr>
            <p:cNvPr id="7" name="Picture 8" descr="Káº¿t quáº£ hÃ¬nh áº£nh cho há»p quÃ 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5" y="3551302"/>
              <a:ext cx="4352652" cy="309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ecagon 10"/>
            <p:cNvSpPr/>
            <p:nvPr/>
          </p:nvSpPr>
          <p:spPr>
            <a:xfrm>
              <a:off x="576126" y="37338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53000" y="3622689"/>
            <a:ext cx="3009900" cy="3222173"/>
            <a:chOff x="4953000" y="3622689"/>
            <a:chExt cx="3009900" cy="3222173"/>
          </a:xfrm>
        </p:grpSpPr>
        <p:pic>
          <p:nvPicPr>
            <p:cNvPr id="2054" name="Picture 6" descr="HÃ¬nh áº£nh cÃ³ liÃªn quan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3622689"/>
              <a:ext cx="2819400" cy="3222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Decagon 11"/>
            <p:cNvSpPr/>
            <p:nvPr/>
          </p:nvSpPr>
          <p:spPr>
            <a:xfrm>
              <a:off x="4953000" y="3641082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4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664" y="381000"/>
            <a:ext cx="3415862" cy="3200400"/>
            <a:chOff x="360664" y="381000"/>
            <a:chExt cx="3415862" cy="3200400"/>
          </a:xfrm>
        </p:grpSpPr>
        <p:pic>
          <p:nvPicPr>
            <p:cNvPr id="2050" name="Picture 2" descr="HÃ¬nh áº£nh cÃ³ liÃªn quan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26" y="381000"/>
              <a:ext cx="32004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ecagon 4"/>
            <p:cNvSpPr/>
            <p:nvPr/>
          </p:nvSpPr>
          <p:spPr>
            <a:xfrm>
              <a:off x="360664" y="434611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29150" y="381000"/>
            <a:ext cx="3848100" cy="3260082"/>
            <a:chOff x="4629150" y="381000"/>
            <a:chExt cx="3848100" cy="3260082"/>
          </a:xfrm>
        </p:grpSpPr>
        <p:pic>
          <p:nvPicPr>
            <p:cNvPr id="2052" name="Picture 4" descr="Káº¿t quáº£ hÃ¬nh áº£nh cho há»p quÃ 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514501"/>
              <a:ext cx="3848100" cy="312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ecagon 9"/>
            <p:cNvSpPr/>
            <p:nvPr/>
          </p:nvSpPr>
          <p:spPr>
            <a:xfrm>
              <a:off x="4779237" y="3810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455" y="3551302"/>
            <a:ext cx="4352652" cy="3091581"/>
            <a:chOff x="80455" y="3551302"/>
            <a:chExt cx="4352652" cy="3091581"/>
          </a:xfrm>
        </p:grpSpPr>
        <p:pic>
          <p:nvPicPr>
            <p:cNvPr id="7" name="Picture 8" descr="Káº¿t quáº£ hÃ¬nh áº£nh cho há»p quÃ 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5" y="3551302"/>
              <a:ext cx="4352652" cy="309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ecagon 10"/>
            <p:cNvSpPr/>
            <p:nvPr/>
          </p:nvSpPr>
          <p:spPr>
            <a:xfrm>
              <a:off x="576126" y="37338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054" name="Picture 6" descr="HÃ¬nh áº£nh cÃ³ liÃ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622689"/>
            <a:ext cx="2819400" cy="32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ecagon 11"/>
          <p:cNvSpPr/>
          <p:nvPr/>
        </p:nvSpPr>
        <p:spPr>
          <a:xfrm>
            <a:off x="4953000" y="3641082"/>
            <a:ext cx="728526" cy="780899"/>
          </a:xfrm>
          <a:prstGeom prst="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993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29150" y="381000"/>
            <a:ext cx="3848100" cy="3260082"/>
            <a:chOff x="4629150" y="381000"/>
            <a:chExt cx="3848100" cy="3260082"/>
          </a:xfrm>
        </p:grpSpPr>
        <p:pic>
          <p:nvPicPr>
            <p:cNvPr id="2052" name="Picture 4" descr="Káº¿t quáº£ hÃ¬nh áº£nh cho há»p quÃ 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514501"/>
              <a:ext cx="3848100" cy="312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ecagon 9"/>
            <p:cNvSpPr/>
            <p:nvPr/>
          </p:nvSpPr>
          <p:spPr>
            <a:xfrm>
              <a:off x="4779237" y="3810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455" y="3551302"/>
            <a:ext cx="4352652" cy="3091581"/>
            <a:chOff x="80455" y="3551302"/>
            <a:chExt cx="4352652" cy="3091581"/>
          </a:xfrm>
        </p:grpSpPr>
        <p:pic>
          <p:nvPicPr>
            <p:cNvPr id="7" name="Picture 8" descr="Káº¿t quáº£ hÃ¬nh áº£nh cho há»p quÃ 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5" y="3551302"/>
              <a:ext cx="4352652" cy="309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ecagon 10"/>
            <p:cNvSpPr/>
            <p:nvPr/>
          </p:nvSpPr>
          <p:spPr>
            <a:xfrm>
              <a:off x="576126" y="37338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054" name="Picture 6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622689"/>
            <a:ext cx="2819400" cy="32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ecagon 11"/>
          <p:cNvSpPr/>
          <p:nvPr/>
        </p:nvSpPr>
        <p:spPr>
          <a:xfrm>
            <a:off x="4953000" y="3641082"/>
            <a:ext cx="728526" cy="780899"/>
          </a:xfrm>
          <a:prstGeom prst="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01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4259" y="152400"/>
            <a:ext cx="91440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62578"/>
            <a:ext cx="12954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78269" y="1371600"/>
            <a:ext cx="8001000" cy="23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algn="just"/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Tìm thành ngữ, tục ngữ nói về lòng nhân ái của dân tộc ta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6553200" y="3165994"/>
            <a:ext cx="1143000" cy="1905000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1120775" y="3822700"/>
            <a:ext cx="1774825" cy="1371600"/>
            <a:chOff x="4450" y="0"/>
            <a:chExt cx="1118" cy="1104"/>
          </a:xfrm>
        </p:grpSpPr>
        <p:pic>
          <p:nvPicPr>
            <p:cNvPr id="7197" name="Picture 29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8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1098549" y="3822700"/>
            <a:ext cx="1774825" cy="1371600"/>
            <a:chOff x="4450" y="0"/>
            <a:chExt cx="1118" cy="1104"/>
          </a:xfrm>
        </p:grpSpPr>
        <p:pic>
          <p:nvPicPr>
            <p:cNvPr id="7200" name="Picture 32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7202" name="Group 34"/>
          <p:cNvGrpSpPr>
            <a:grpSpLocks/>
          </p:cNvGrpSpPr>
          <p:nvPr/>
        </p:nvGrpSpPr>
        <p:grpSpPr bwMode="auto">
          <a:xfrm>
            <a:off x="1120775" y="3822700"/>
            <a:ext cx="1774825" cy="1371600"/>
            <a:chOff x="4450" y="0"/>
            <a:chExt cx="1118" cy="1104"/>
          </a:xfrm>
        </p:grpSpPr>
        <p:pic>
          <p:nvPicPr>
            <p:cNvPr id="7203" name="Picture 35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4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1120775" y="3822700"/>
            <a:ext cx="1774825" cy="1371600"/>
            <a:chOff x="4450" y="0"/>
            <a:chExt cx="1118" cy="1104"/>
          </a:xfrm>
        </p:grpSpPr>
        <p:pic>
          <p:nvPicPr>
            <p:cNvPr id="7206" name="Picture 38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1098549" y="3822700"/>
            <a:ext cx="1774825" cy="1371600"/>
            <a:chOff x="4450" y="0"/>
            <a:chExt cx="1118" cy="1104"/>
          </a:xfrm>
        </p:grpSpPr>
        <p:pic>
          <p:nvPicPr>
            <p:cNvPr id="7209" name="Picture 41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1120775" y="3822700"/>
            <a:ext cx="1774825" cy="1371600"/>
            <a:chOff x="4450" y="0"/>
            <a:chExt cx="1118" cy="1104"/>
          </a:xfrm>
        </p:grpSpPr>
        <p:pic>
          <p:nvPicPr>
            <p:cNvPr id="7212" name="Picture 44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7214" name="Group 46"/>
          <p:cNvGrpSpPr>
            <a:grpSpLocks/>
          </p:cNvGrpSpPr>
          <p:nvPr/>
        </p:nvGrpSpPr>
        <p:grpSpPr bwMode="auto">
          <a:xfrm>
            <a:off x="1120775" y="3822700"/>
            <a:ext cx="1774825" cy="1371600"/>
            <a:chOff x="4450" y="0"/>
            <a:chExt cx="1118" cy="1104"/>
          </a:xfrm>
        </p:grpSpPr>
        <p:pic>
          <p:nvPicPr>
            <p:cNvPr id="7215" name="Picture 47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6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7217" name="Group 49"/>
          <p:cNvGrpSpPr>
            <a:grpSpLocks/>
          </p:cNvGrpSpPr>
          <p:nvPr/>
        </p:nvGrpSpPr>
        <p:grpSpPr bwMode="auto">
          <a:xfrm>
            <a:off x="1120775" y="3822700"/>
            <a:ext cx="1774825" cy="1371600"/>
            <a:chOff x="4450" y="0"/>
            <a:chExt cx="1118" cy="1104"/>
          </a:xfrm>
        </p:grpSpPr>
        <p:pic>
          <p:nvPicPr>
            <p:cNvPr id="7218" name="Picture 50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7220" name="Group 52"/>
          <p:cNvGrpSpPr>
            <a:grpSpLocks/>
          </p:cNvGrpSpPr>
          <p:nvPr/>
        </p:nvGrpSpPr>
        <p:grpSpPr bwMode="auto">
          <a:xfrm>
            <a:off x="1082674" y="3810000"/>
            <a:ext cx="1774825" cy="1371600"/>
            <a:chOff x="4450" y="0"/>
            <a:chExt cx="1118" cy="1104"/>
          </a:xfrm>
        </p:grpSpPr>
        <p:pic>
          <p:nvPicPr>
            <p:cNvPr id="7221" name="Picture 53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22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1120775" y="3822700"/>
            <a:ext cx="1774825" cy="1371600"/>
            <a:chOff x="4450" y="0"/>
            <a:chExt cx="1118" cy="1104"/>
          </a:xfrm>
        </p:grpSpPr>
        <p:pic>
          <p:nvPicPr>
            <p:cNvPr id="7224" name="Picture 56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2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7241" name="AutoShape 73"/>
          <p:cNvSpPr>
            <a:spLocks noChangeArrowheads="1"/>
          </p:cNvSpPr>
          <p:nvPr/>
        </p:nvSpPr>
        <p:spPr bwMode="auto">
          <a:xfrm>
            <a:off x="6477000" y="3124200"/>
            <a:ext cx="1295400" cy="2362200"/>
          </a:xfrm>
          <a:prstGeom prst="cloudCallout">
            <a:avLst>
              <a:gd name="adj1" fmla="val 101102"/>
              <a:gd name="adj2" fmla="val 24528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/>
          <a:p>
            <a:pPr algn="ctr" eaLnBrk="1" hangingPunct="1"/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95" grpId="0" animBg="1"/>
      <p:bldP spid="7195" grpId="1" animBg="1"/>
      <p:bldP spid="72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455" y="3551302"/>
            <a:ext cx="4352652" cy="3091581"/>
            <a:chOff x="80455" y="3551302"/>
            <a:chExt cx="4352652" cy="3091581"/>
          </a:xfrm>
        </p:grpSpPr>
        <p:pic>
          <p:nvPicPr>
            <p:cNvPr id="7" name="Picture 8" descr="Káº¿t quáº£ hÃ¬nh áº£nh cho há»p quÃ 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55" y="3551302"/>
              <a:ext cx="4352652" cy="309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ecagon 10"/>
            <p:cNvSpPr/>
            <p:nvPr/>
          </p:nvSpPr>
          <p:spPr>
            <a:xfrm>
              <a:off x="576126" y="37338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054" name="Picture 6" descr="HÃ¬nh áº£nh cÃ³ liÃ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622689"/>
            <a:ext cx="2819400" cy="32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ecagon 11"/>
          <p:cNvSpPr/>
          <p:nvPr/>
        </p:nvSpPr>
        <p:spPr>
          <a:xfrm>
            <a:off x="4953000" y="3641082"/>
            <a:ext cx="728526" cy="780899"/>
          </a:xfrm>
          <a:prstGeom prst="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01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48905"/>
            <a:ext cx="8763000" cy="4604095"/>
            <a:chOff x="228600" y="348905"/>
            <a:chExt cx="8763000" cy="4604095"/>
          </a:xfrm>
        </p:grpSpPr>
        <p:grpSp>
          <p:nvGrpSpPr>
            <p:cNvPr id="4" name="Group 3"/>
            <p:cNvGrpSpPr/>
            <p:nvPr/>
          </p:nvGrpSpPr>
          <p:grpSpPr>
            <a:xfrm>
              <a:off x="2984938" y="348905"/>
              <a:ext cx="2743200" cy="2514600"/>
              <a:chOff x="360664" y="381000"/>
              <a:chExt cx="3415862" cy="3200400"/>
            </a:xfrm>
          </p:grpSpPr>
          <p:pic>
            <p:nvPicPr>
              <p:cNvPr id="5" name="Picture 2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126" y="381000"/>
                <a:ext cx="3200400" cy="3200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Decagon 5"/>
              <p:cNvSpPr/>
              <p:nvPr/>
            </p:nvSpPr>
            <p:spPr>
              <a:xfrm>
                <a:off x="360664" y="434611"/>
                <a:ext cx="728526" cy="780899"/>
              </a:xfrm>
              <a:prstGeom prst="decagon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28600" y="3200400"/>
              <a:ext cx="8763000" cy="17526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3505200"/>
              <a:ext cx="853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smtClean="0">
                  <a:solidFill>
                    <a:srgbClr val="FF0000"/>
                  </a:solidFill>
                  <a:latin typeface="+mj-lt"/>
                </a:rPr>
                <a:t>Để thể hiện mối quan hệ về nội dung giữa các câu trong bài, ta làm gì?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7010400" y="5638800"/>
            <a:ext cx="1295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6176" y="228600"/>
            <a:ext cx="3200400" cy="2895600"/>
            <a:chOff x="4629150" y="381000"/>
            <a:chExt cx="3848100" cy="3260082"/>
          </a:xfrm>
        </p:grpSpPr>
        <p:pic>
          <p:nvPicPr>
            <p:cNvPr id="5" name="Picture 4" descr="Káº¿t quáº£ hÃ¬nh áº£nh cho há»p quÃ 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514501"/>
              <a:ext cx="3848100" cy="312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ecagon 5"/>
            <p:cNvSpPr/>
            <p:nvPr/>
          </p:nvSpPr>
          <p:spPr>
            <a:xfrm>
              <a:off x="4779237" y="3810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3200400"/>
            <a:ext cx="8229600" cy="1143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3373784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từ ngữ có tác dụng nối?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7010400" y="5638800"/>
            <a:ext cx="1295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200400"/>
            <a:ext cx="8610600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163088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tác dụng của từ in đậm có trong đoạn văn sau: Một hôm, Chích được bà ngoại gửi cho một hộp kê đầy.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là, 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 Chích nằm trong tổ ăn kê một mình.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9400" y="533400"/>
            <a:ext cx="3471726" cy="2438400"/>
            <a:chOff x="0" y="3659475"/>
            <a:chExt cx="4352652" cy="3091581"/>
          </a:xfrm>
        </p:grpSpPr>
        <p:pic>
          <p:nvPicPr>
            <p:cNvPr id="10" name="Picture 8" descr="Káº¿t quáº£ hÃ¬nh áº£nh cho há»p quÃ 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9475"/>
              <a:ext cx="4352652" cy="3091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ecagon 10"/>
            <p:cNvSpPr/>
            <p:nvPr/>
          </p:nvSpPr>
          <p:spPr>
            <a:xfrm>
              <a:off x="576126" y="3733800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7010400" y="5638800"/>
            <a:ext cx="1295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200400"/>
            <a:ext cx="8229600" cy="1143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+mj-lt"/>
              </a:rPr>
              <a:t>Kể tên các biện pháp liên kết câu mà em đã được học?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84578" y="565644"/>
            <a:ext cx="2190750" cy="2389228"/>
            <a:chOff x="4953000" y="3622689"/>
            <a:chExt cx="3009900" cy="3222173"/>
          </a:xfrm>
        </p:grpSpPr>
        <p:pic>
          <p:nvPicPr>
            <p:cNvPr id="10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3622689"/>
              <a:ext cx="2819400" cy="3222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ecagon 10"/>
            <p:cNvSpPr/>
            <p:nvPr/>
          </p:nvSpPr>
          <p:spPr>
            <a:xfrm>
              <a:off x="4953000" y="3641082"/>
              <a:ext cx="728526" cy="780899"/>
            </a:xfrm>
            <a:prstGeom prst="dec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7010400" y="5638800"/>
            <a:ext cx="1295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228600"/>
            <a:ext cx="4114800" cy="1036864"/>
            <a:chOff x="685800" y="228600"/>
            <a:chExt cx="4114800" cy="1036864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685800" y="228600"/>
              <a:ext cx="4114800" cy="1036864"/>
            </a:xfrm>
            <a:prstGeom prst="ellipse">
              <a:avLst/>
            </a:prstGeom>
            <a:gradFill rotWithShape="1">
              <a:gsLst>
                <a:gs pos="0">
                  <a:srgbClr val="F3FEB0">
                    <a:gamma/>
                    <a:shade val="54118"/>
                    <a:invGamma/>
                  </a:srgbClr>
                </a:gs>
                <a:gs pos="50000">
                  <a:srgbClr val="F3FEB0">
                    <a:alpha val="78000"/>
                  </a:srgbClr>
                </a:gs>
                <a:gs pos="100000">
                  <a:srgbClr val="F3FEB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" name="Picture 7" descr="cooltext11874718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710" y="346365"/>
              <a:ext cx="3048000" cy="75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04800" y="1524000"/>
            <a:ext cx="868680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mtClean="0"/>
              <a:t>  </a:t>
            </a:r>
            <a:r>
              <a:rPr lang="en-US" sz="4400" b="1" err="1" smtClean="0"/>
              <a:t>Để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thể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hiện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mối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quan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hệ</a:t>
            </a:r>
            <a:r>
              <a:rPr lang="en-US" sz="4400" b="1" smtClean="0">
                <a:solidFill>
                  <a:srgbClr val="0070C0"/>
                </a:solidFill>
              </a:rPr>
              <a:t>  </a:t>
            </a:r>
            <a:r>
              <a:rPr lang="en-US" sz="4400" b="1" err="1" smtClean="0">
                <a:solidFill>
                  <a:srgbClr val="0070C0"/>
                </a:solidFill>
              </a:rPr>
              <a:t>về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nội</a:t>
            </a:r>
            <a:r>
              <a:rPr lang="en-US" sz="4400" b="1" smtClean="0">
                <a:solidFill>
                  <a:srgbClr val="0070C0"/>
                </a:solidFill>
              </a:rPr>
              <a:t> dung </a:t>
            </a:r>
            <a:r>
              <a:rPr lang="en-US" sz="4400" b="1" err="1" smtClean="0">
                <a:solidFill>
                  <a:srgbClr val="0070C0"/>
                </a:solidFill>
              </a:rPr>
              <a:t>giữa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các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câu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trong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bài</a:t>
            </a:r>
            <a:r>
              <a:rPr lang="en-US" sz="4400" b="1" smtClean="0"/>
              <a:t>, ta </a:t>
            </a:r>
            <a:r>
              <a:rPr lang="en-US" sz="4400" b="1" err="1" smtClean="0"/>
              <a:t>có</a:t>
            </a:r>
            <a:r>
              <a:rPr lang="en-US" sz="4400" b="1" smtClean="0"/>
              <a:t> </a:t>
            </a:r>
            <a:r>
              <a:rPr lang="en-US" sz="4400" b="1" err="1" smtClean="0"/>
              <a:t>thể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liên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kết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các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câu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ấy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/>
              <a:t>bằng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quan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hệ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từ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/>
              <a:t>hoặc</a:t>
            </a:r>
            <a:r>
              <a:rPr lang="en-US" sz="4400" b="1" smtClean="0"/>
              <a:t> </a:t>
            </a:r>
            <a:r>
              <a:rPr lang="en-US" sz="4400" b="1" err="1" smtClean="0"/>
              <a:t>một</a:t>
            </a:r>
            <a:r>
              <a:rPr lang="en-US" sz="4400" b="1" smtClean="0"/>
              <a:t> </a:t>
            </a:r>
            <a:r>
              <a:rPr lang="en-US" sz="4400" b="1" err="1" smtClean="0"/>
              <a:t>số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từ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ngữ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có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tác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dụng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</a:rPr>
              <a:t>kết</a:t>
            </a:r>
            <a:r>
              <a:rPr lang="en-US" sz="4400" b="1" smtClean="0">
                <a:solidFill>
                  <a:srgbClr val="FF0000"/>
                </a:solidFill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</a:rPr>
              <a:t>nối</a:t>
            </a:r>
            <a:r>
              <a:rPr lang="en-US" sz="4400" b="1" smtClean="0">
                <a:solidFill>
                  <a:srgbClr val="FF0000"/>
                </a:solidFill>
              </a:rPr>
              <a:t> </a:t>
            </a:r>
            <a:r>
              <a:rPr lang="en-US" sz="4400" b="1" err="1" smtClean="0"/>
              <a:t>như</a:t>
            </a:r>
            <a:r>
              <a:rPr lang="en-US" sz="4400" b="1" smtClean="0"/>
              <a:t> : </a:t>
            </a:r>
            <a:r>
              <a:rPr lang="en-US" sz="4400" b="1" err="1" smtClean="0">
                <a:solidFill>
                  <a:srgbClr val="7030A0"/>
                </a:solidFill>
              </a:rPr>
              <a:t>nhưng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tuy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nhiên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thậm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chí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cuối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cùng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ngoài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ra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mặt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khác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trái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lại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đồng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thời</a:t>
            </a:r>
            <a:r>
              <a:rPr lang="en-US" sz="4400" b="1" smtClean="0"/>
              <a:t>, … 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41825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cảnh thật đẹp\Long Xuyên\10592970_1098568133497151_35026026266608287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00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GA 5 15-16\dự giờ L5\Mẫu chữ\cooltext1708190656599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228600"/>
            <a:ext cx="3784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GA 5 15-16\dự giờ L5\Mẫu chữ\cooltext1713961469749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66019"/>
            <a:ext cx="6121400" cy="1282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323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-6246"/>
            <a:ext cx="91440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62578"/>
            <a:ext cx="12954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97007" y="968727"/>
            <a:ext cx="8001000" cy="477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algn="just"/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Câu thành ngữ, tục ngữ nào sau đây nói về truyền thống Lao động cần cù của dân tộc ta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A.Yêu nước thương nòi.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B. Có công mài sắt có ngày nên kim.</a:t>
            </a:r>
          </a:p>
          <a:p>
            <a:pPr algn="just"/>
            <a:r>
              <a:rPr lang="vi-VN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C. Khôn ngoan đối đáp người ngoài</a:t>
            </a:r>
          </a:p>
          <a:p>
            <a:pPr algn="just"/>
            <a:r>
              <a:rPr lang="vi-VN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           Gà cùng một mẹ chớ hoài đá nhau.</a:t>
            </a:r>
            <a:endParaRPr lang="vi-VN" sz="3200">
              <a:latin typeface="+mj-lt"/>
            </a:endParaRPr>
          </a:p>
          <a:p>
            <a:pPr lvl="5"/>
            <a:r>
              <a:rPr lang="vi-VN" sz="3200">
                <a:latin typeface="+mj-lt"/>
              </a:rPr>
              <a:t>	</a:t>
            </a:r>
            <a:endParaRPr lang="en-US" sz="4000" b="1" i="1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7620000" y="4156594"/>
            <a:ext cx="1143000" cy="1905000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342901" y="4495800"/>
            <a:ext cx="1774825" cy="1371600"/>
            <a:chOff x="4450" y="0"/>
            <a:chExt cx="1118" cy="1104"/>
          </a:xfrm>
        </p:grpSpPr>
        <p:pic>
          <p:nvPicPr>
            <p:cNvPr id="7197" name="Picture 29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8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320675" y="4495800"/>
            <a:ext cx="1774825" cy="1371600"/>
            <a:chOff x="4450" y="0"/>
            <a:chExt cx="1118" cy="1104"/>
          </a:xfrm>
        </p:grpSpPr>
        <p:pic>
          <p:nvPicPr>
            <p:cNvPr id="7200" name="Picture 32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7202" name="Group 34"/>
          <p:cNvGrpSpPr>
            <a:grpSpLocks/>
          </p:cNvGrpSpPr>
          <p:nvPr/>
        </p:nvGrpSpPr>
        <p:grpSpPr bwMode="auto">
          <a:xfrm>
            <a:off x="342901" y="4495800"/>
            <a:ext cx="1774825" cy="1371600"/>
            <a:chOff x="4450" y="0"/>
            <a:chExt cx="1118" cy="1104"/>
          </a:xfrm>
        </p:grpSpPr>
        <p:pic>
          <p:nvPicPr>
            <p:cNvPr id="7203" name="Picture 35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4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342901" y="4495800"/>
            <a:ext cx="1774825" cy="1371600"/>
            <a:chOff x="4450" y="0"/>
            <a:chExt cx="1118" cy="1104"/>
          </a:xfrm>
        </p:grpSpPr>
        <p:pic>
          <p:nvPicPr>
            <p:cNvPr id="7206" name="Picture 38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320675" y="4495800"/>
            <a:ext cx="1774825" cy="1371600"/>
            <a:chOff x="4450" y="0"/>
            <a:chExt cx="1118" cy="1104"/>
          </a:xfrm>
        </p:grpSpPr>
        <p:pic>
          <p:nvPicPr>
            <p:cNvPr id="7209" name="Picture 41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342901" y="4495800"/>
            <a:ext cx="1774825" cy="1371600"/>
            <a:chOff x="4450" y="0"/>
            <a:chExt cx="1118" cy="1104"/>
          </a:xfrm>
        </p:grpSpPr>
        <p:pic>
          <p:nvPicPr>
            <p:cNvPr id="7212" name="Picture 44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7214" name="Group 46"/>
          <p:cNvGrpSpPr>
            <a:grpSpLocks/>
          </p:cNvGrpSpPr>
          <p:nvPr/>
        </p:nvGrpSpPr>
        <p:grpSpPr bwMode="auto">
          <a:xfrm>
            <a:off x="342901" y="4495800"/>
            <a:ext cx="1774825" cy="1371600"/>
            <a:chOff x="4450" y="0"/>
            <a:chExt cx="1118" cy="1104"/>
          </a:xfrm>
        </p:grpSpPr>
        <p:pic>
          <p:nvPicPr>
            <p:cNvPr id="7215" name="Picture 47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6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7217" name="Group 49"/>
          <p:cNvGrpSpPr>
            <a:grpSpLocks/>
          </p:cNvGrpSpPr>
          <p:nvPr/>
        </p:nvGrpSpPr>
        <p:grpSpPr bwMode="auto">
          <a:xfrm>
            <a:off x="342901" y="4495800"/>
            <a:ext cx="1774825" cy="1371600"/>
            <a:chOff x="4450" y="0"/>
            <a:chExt cx="1118" cy="1104"/>
          </a:xfrm>
        </p:grpSpPr>
        <p:pic>
          <p:nvPicPr>
            <p:cNvPr id="7218" name="Picture 50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7220" name="Group 52"/>
          <p:cNvGrpSpPr>
            <a:grpSpLocks/>
          </p:cNvGrpSpPr>
          <p:nvPr/>
        </p:nvGrpSpPr>
        <p:grpSpPr bwMode="auto">
          <a:xfrm>
            <a:off x="304800" y="4483100"/>
            <a:ext cx="1774825" cy="1371600"/>
            <a:chOff x="4450" y="0"/>
            <a:chExt cx="1118" cy="1104"/>
          </a:xfrm>
        </p:grpSpPr>
        <p:pic>
          <p:nvPicPr>
            <p:cNvPr id="7221" name="Picture 53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22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342901" y="4495800"/>
            <a:ext cx="1774825" cy="1371600"/>
            <a:chOff x="4450" y="0"/>
            <a:chExt cx="1118" cy="1104"/>
          </a:xfrm>
        </p:grpSpPr>
        <p:pic>
          <p:nvPicPr>
            <p:cNvPr id="7224" name="Picture 56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2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7241" name="AutoShape 73"/>
          <p:cNvSpPr>
            <a:spLocks noChangeArrowheads="1"/>
          </p:cNvSpPr>
          <p:nvPr/>
        </p:nvSpPr>
        <p:spPr bwMode="auto">
          <a:xfrm>
            <a:off x="7543800" y="4114800"/>
            <a:ext cx="1295400" cy="2362200"/>
          </a:xfrm>
          <a:prstGeom prst="cloudCallout">
            <a:avLst>
              <a:gd name="adj1" fmla="val 101102"/>
              <a:gd name="adj2" fmla="val 24528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/>
          <a:p>
            <a:pPr algn="ctr" eaLnBrk="1" hangingPunct="1"/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74"/>
          <p:cNvSpPr txBox="1">
            <a:spLocks noChangeArrowheads="1"/>
          </p:cNvSpPr>
          <p:nvPr/>
        </p:nvSpPr>
        <p:spPr bwMode="auto">
          <a:xfrm>
            <a:off x="2303168" y="4728429"/>
            <a:ext cx="457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lvl="1"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95" grpId="0" animBg="1"/>
      <p:bldP spid="7195" grpId="1" animBg="1"/>
      <p:bldP spid="7241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17168" y="19713"/>
            <a:ext cx="9144000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62578"/>
            <a:ext cx="12954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797007" y="968727"/>
            <a:ext cx="8001000" cy="526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algn="just"/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Điền từ còn thiếu để hoàn chỉnh câu ca dao sau:</a:t>
            </a:r>
          </a:p>
          <a:p>
            <a:pPr algn="just"/>
            <a:r>
              <a:rPr lang="vi-VN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	Bầu ơi thương lấy bí cùng</a:t>
            </a:r>
          </a:p>
          <a:p>
            <a:pPr algn="just"/>
            <a:r>
              <a:rPr lang="vi-VN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Tuy rằng...... nhưng chung một giàn.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2827428" lvl="5" indent="-541685" algn="just">
              <a:buAutoNum type="alphaUcPeriod"/>
            </a:pP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Khác loài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2827428" lvl="5" indent="-541685" algn="just">
              <a:buAutoNum type="alphaUcPeriod"/>
            </a:pP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Khác giống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2827428" lvl="5" indent="-541685" algn="just">
              <a:buAutoNum type="alphaUcPeriod"/>
            </a:pP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Cùng loài</a:t>
            </a:r>
            <a:endParaRPr lang="vi-VN" sz="3200">
              <a:latin typeface="+mj-lt"/>
            </a:endParaRPr>
          </a:p>
          <a:p>
            <a:pPr lvl="5"/>
            <a:r>
              <a:rPr lang="vi-VN" sz="3200">
                <a:latin typeface="+mj-lt"/>
              </a:rPr>
              <a:t>	</a:t>
            </a:r>
            <a:endParaRPr lang="en-US" sz="4000" b="1" i="1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6781800" y="3318394"/>
            <a:ext cx="1143000" cy="1905000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723901" y="3810000"/>
            <a:ext cx="1774825" cy="1371600"/>
            <a:chOff x="4450" y="0"/>
            <a:chExt cx="1118" cy="1104"/>
          </a:xfrm>
        </p:grpSpPr>
        <p:pic>
          <p:nvPicPr>
            <p:cNvPr id="7197" name="Picture 29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8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701675" y="3810000"/>
            <a:ext cx="1774825" cy="1371600"/>
            <a:chOff x="4450" y="0"/>
            <a:chExt cx="1118" cy="1104"/>
          </a:xfrm>
        </p:grpSpPr>
        <p:pic>
          <p:nvPicPr>
            <p:cNvPr id="7200" name="Picture 32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1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7202" name="Group 34"/>
          <p:cNvGrpSpPr>
            <a:grpSpLocks/>
          </p:cNvGrpSpPr>
          <p:nvPr/>
        </p:nvGrpSpPr>
        <p:grpSpPr bwMode="auto">
          <a:xfrm>
            <a:off x="723901" y="3810000"/>
            <a:ext cx="1774825" cy="1371600"/>
            <a:chOff x="4450" y="0"/>
            <a:chExt cx="1118" cy="1104"/>
          </a:xfrm>
        </p:grpSpPr>
        <p:pic>
          <p:nvPicPr>
            <p:cNvPr id="7203" name="Picture 35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4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723901" y="3810000"/>
            <a:ext cx="1774825" cy="1371600"/>
            <a:chOff x="4450" y="0"/>
            <a:chExt cx="1118" cy="1104"/>
          </a:xfrm>
        </p:grpSpPr>
        <p:pic>
          <p:nvPicPr>
            <p:cNvPr id="7206" name="Picture 38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07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701675" y="3810000"/>
            <a:ext cx="1774825" cy="1371600"/>
            <a:chOff x="4450" y="0"/>
            <a:chExt cx="1118" cy="1104"/>
          </a:xfrm>
        </p:grpSpPr>
        <p:pic>
          <p:nvPicPr>
            <p:cNvPr id="7209" name="Picture 41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723901" y="3810000"/>
            <a:ext cx="1774825" cy="1371600"/>
            <a:chOff x="4450" y="0"/>
            <a:chExt cx="1118" cy="1104"/>
          </a:xfrm>
        </p:grpSpPr>
        <p:pic>
          <p:nvPicPr>
            <p:cNvPr id="7212" name="Picture 44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3" name="AutoShape 4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7214" name="Group 46"/>
          <p:cNvGrpSpPr>
            <a:grpSpLocks/>
          </p:cNvGrpSpPr>
          <p:nvPr/>
        </p:nvGrpSpPr>
        <p:grpSpPr bwMode="auto">
          <a:xfrm>
            <a:off x="723901" y="3810000"/>
            <a:ext cx="1774825" cy="1371600"/>
            <a:chOff x="4450" y="0"/>
            <a:chExt cx="1118" cy="1104"/>
          </a:xfrm>
        </p:grpSpPr>
        <p:pic>
          <p:nvPicPr>
            <p:cNvPr id="7215" name="Picture 47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6" name="AutoShape 4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7217" name="Group 49"/>
          <p:cNvGrpSpPr>
            <a:grpSpLocks/>
          </p:cNvGrpSpPr>
          <p:nvPr/>
        </p:nvGrpSpPr>
        <p:grpSpPr bwMode="auto">
          <a:xfrm>
            <a:off x="723901" y="3810000"/>
            <a:ext cx="1774825" cy="1371600"/>
            <a:chOff x="4450" y="0"/>
            <a:chExt cx="1118" cy="1104"/>
          </a:xfrm>
        </p:grpSpPr>
        <p:pic>
          <p:nvPicPr>
            <p:cNvPr id="7218" name="Picture 50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9" name="AutoShape 5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7220" name="Group 52"/>
          <p:cNvGrpSpPr>
            <a:grpSpLocks/>
          </p:cNvGrpSpPr>
          <p:nvPr/>
        </p:nvGrpSpPr>
        <p:grpSpPr bwMode="auto">
          <a:xfrm>
            <a:off x="685800" y="3797300"/>
            <a:ext cx="1774825" cy="1371600"/>
            <a:chOff x="4450" y="0"/>
            <a:chExt cx="1118" cy="1104"/>
          </a:xfrm>
        </p:grpSpPr>
        <p:pic>
          <p:nvPicPr>
            <p:cNvPr id="7221" name="Picture 53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22" name="AutoShape 5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7223" name="Group 55"/>
          <p:cNvGrpSpPr>
            <a:grpSpLocks/>
          </p:cNvGrpSpPr>
          <p:nvPr/>
        </p:nvGrpSpPr>
        <p:grpSpPr bwMode="auto">
          <a:xfrm>
            <a:off x="723901" y="3810000"/>
            <a:ext cx="1774825" cy="1371600"/>
            <a:chOff x="4450" y="0"/>
            <a:chExt cx="1118" cy="1104"/>
          </a:xfrm>
        </p:grpSpPr>
        <p:pic>
          <p:nvPicPr>
            <p:cNvPr id="7224" name="Picture 56" descr="CL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25" name="AutoShape 5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sz="6600" b="1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7241" name="AutoShape 73"/>
          <p:cNvSpPr>
            <a:spLocks noChangeArrowheads="1"/>
          </p:cNvSpPr>
          <p:nvPr/>
        </p:nvSpPr>
        <p:spPr bwMode="auto">
          <a:xfrm>
            <a:off x="6705600" y="3276600"/>
            <a:ext cx="1295400" cy="2362200"/>
          </a:xfrm>
          <a:prstGeom prst="cloudCallout">
            <a:avLst>
              <a:gd name="adj1" fmla="val 101102"/>
              <a:gd name="adj2" fmla="val 24528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/>
          <a:p>
            <a:pPr algn="ctr" eaLnBrk="1" hangingPunct="1"/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74"/>
          <p:cNvSpPr txBox="1">
            <a:spLocks noChangeArrowheads="1"/>
          </p:cNvSpPr>
          <p:nvPr/>
        </p:nvSpPr>
        <p:spPr bwMode="auto">
          <a:xfrm>
            <a:off x="2286000" y="4990034"/>
            <a:ext cx="457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pPr lvl="1"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95" grpId="0" animBg="1"/>
      <p:bldP spid="7195" grpId="1" animBg="1"/>
      <p:bldP spid="724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51765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</a:rPr>
              <a:t>LUYỆN TỪ VÀ CÂU</a:t>
            </a:r>
          </a:p>
          <a:p>
            <a:pPr algn="ctr"/>
            <a:r>
              <a:rPr lang="vi-VN" sz="3200" b="1" smtClean="0">
                <a:latin typeface="+mj-lt"/>
              </a:rPr>
              <a:t>Liên kết các câu trong bài bằng từ ngữ nối</a:t>
            </a:r>
            <a:endParaRPr lang="en-US" sz="32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0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4428" y="951345"/>
            <a:ext cx="8991600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marL="742950" indent="-742950" eaLnBrk="0" hangingPunct="0">
              <a:spcBef>
                <a:spcPct val="50000"/>
              </a:spcBef>
              <a:buAutoNum type="arabicPeriod"/>
            </a:pPr>
            <a:r>
              <a:rPr lang="en-US" altLang="en-US" sz="3600" b="1" i="1" err="1" smtClean="0">
                <a:latin typeface="Times New Roman" pitchFamily="18" charset="0"/>
              </a:rPr>
              <a:t>Mỗi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từ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ngữ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được</a:t>
            </a:r>
            <a:r>
              <a:rPr lang="en-US" altLang="en-US" sz="3600" b="1" i="1" smtClean="0">
                <a:latin typeface="Times New Roman" pitchFamily="18" charset="0"/>
              </a:rPr>
              <a:t> in </a:t>
            </a:r>
            <a:r>
              <a:rPr lang="en-US" altLang="en-US" sz="3600" b="1" i="1" err="1" smtClean="0">
                <a:latin typeface="Times New Roman" pitchFamily="18" charset="0"/>
              </a:rPr>
              <a:t>đậm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dưới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dây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có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tác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dụng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gì</a:t>
            </a:r>
            <a:r>
              <a:rPr lang="en-US" altLang="en-US" sz="3600" b="1" i="1" smtClean="0">
                <a:latin typeface="Times New Roman" pitchFamily="18" charset="0"/>
              </a:rPr>
              <a:t>?</a:t>
            </a:r>
            <a:endParaRPr lang="vi-VN" altLang="en-US" sz="3600" b="1" i="1" smtClean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tabLst>
                <a:tab pos="711200" algn="l"/>
              </a:tabLst>
            </a:pPr>
            <a:r>
              <a:rPr lang="vi-VN" altLang="en-US" sz="3200" b="1" i="1" baseline="3000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altLang="en-US" sz="3600" err="1" smtClean="0">
                <a:latin typeface="Times New Roman" pitchFamily="18" charset="0"/>
              </a:rPr>
              <a:t>Miêu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tả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một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em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bé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hoặc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một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chú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mèo</a:t>
            </a:r>
            <a:r>
              <a:rPr lang="en-US" altLang="en-US" sz="3600" smtClean="0">
                <a:latin typeface="Times New Roman" pitchFamily="18" charset="0"/>
              </a:rPr>
              <a:t>, </a:t>
            </a:r>
            <a:r>
              <a:rPr lang="en-US" altLang="en-US" sz="3600" err="1" smtClean="0">
                <a:latin typeface="Times New Roman" pitchFamily="18" charset="0"/>
              </a:rPr>
              <a:t>một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cái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cây</a:t>
            </a:r>
            <a:r>
              <a:rPr lang="en-US" altLang="en-US" sz="3600" smtClean="0">
                <a:latin typeface="Times New Roman" pitchFamily="18" charset="0"/>
              </a:rPr>
              <a:t>, </a:t>
            </a:r>
            <a:r>
              <a:rPr lang="en-US" altLang="en-US" sz="3600" err="1" smtClean="0">
                <a:latin typeface="Times New Roman" pitchFamily="18" charset="0"/>
              </a:rPr>
              <a:t>một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dòng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sông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mà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ai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cũng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miêu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tả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giống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nhau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thì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không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ai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thích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đọc</a:t>
            </a:r>
            <a:r>
              <a:rPr lang="en-US" altLang="en-US" sz="3600" smtClean="0">
                <a:latin typeface="Times New Roman" pitchFamily="18" charset="0"/>
              </a:rPr>
              <a:t>.</a:t>
            </a:r>
            <a:r>
              <a:rPr lang="vi-VN" altLang="en-US" sz="3600" b="1" i="1" baseline="30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altLang="en-US" sz="3600" b="1" i="1" smtClean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r>
              <a:rPr lang="en-US" altLang="en-US" sz="3600" err="1" smtClean="0">
                <a:latin typeface="Times New Roman" pitchFamily="18" charset="0"/>
              </a:rPr>
              <a:t>ngay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trong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quan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sát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để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miêu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tả</a:t>
            </a:r>
            <a:r>
              <a:rPr lang="en-US" altLang="en-US" sz="3600" smtClean="0">
                <a:latin typeface="Times New Roman" pitchFamily="18" charset="0"/>
              </a:rPr>
              <a:t>, </a:t>
            </a:r>
            <a:r>
              <a:rPr lang="en-US" altLang="en-US" sz="3600" err="1" smtClean="0">
                <a:latin typeface="Times New Roman" pitchFamily="18" charset="0"/>
              </a:rPr>
              <a:t>người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viết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phải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tìm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ra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cái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mới</a:t>
            </a:r>
            <a:r>
              <a:rPr lang="en-US" altLang="en-US" sz="3600" smtClean="0">
                <a:latin typeface="Times New Roman" pitchFamily="18" charset="0"/>
              </a:rPr>
              <a:t>, </a:t>
            </a:r>
            <a:r>
              <a:rPr lang="en-US" altLang="en-US" sz="3600" err="1" smtClean="0">
                <a:latin typeface="Times New Roman" pitchFamily="18" charset="0"/>
              </a:rPr>
              <a:t>cái</a:t>
            </a:r>
            <a:r>
              <a:rPr lang="en-US" altLang="en-US" sz="3600" smtClean="0">
                <a:latin typeface="Times New Roman" pitchFamily="18" charset="0"/>
              </a:rPr>
              <a:t> </a:t>
            </a:r>
            <a:r>
              <a:rPr lang="en-US" altLang="en-US" sz="3600" err="1" smtClean="0">
                <a:latin typeface="Times New Roman" pitchFamily="18" charset="0"/>
              </a:rPr>
              <a:t>riêng</a:t>
            </a:r>
            <a:r>
              <a:rPr lang="en-US" altLang="en-US" sz="3600" smtClean="0">
                <a:latin typeface="Times New Roman" pitchFamily="18" charset="0"/>
              </a:rPr>
              <a:t>.                    </a:t>
            </a:r>
            <a:endParaRPr lang="en-US" altLang="en-US" sz="2800" i="1">
              <a:latin typeface="Times New Roman" pitchFamily="18" charset="0"/>
            </a:endParaRPr>
          </a:p>
        </p:txBody>
      </p:sp>
      <p:pic>
        <p:nvPicPr>
          <p:cNvPr id="7170" name="Picture 2" descr="E:\GA 5 15-16\dự giờ L5\Mẫu chữ\cooltext1680970266147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6576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410842" y="5280946"/>
            <a:ext cx="213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</a:rPr>
              <a:t>Theo </a:t>
            </a:r>
            <a:r>
              <a:rPr lang="en-US" altLang="en-US" sz="2400" b="1" i="1" err="1">
                <a:latin typeface="Times New Roman" pitchFamily="18" charset="0"/>
              </a:rPr>
              <a:t>Phạm</a:t>
            </a:r>
            <a:r>
              <a:rPr lang="en-US" altLang="en-US" sz="2400" b="1" i="1">
                <a:latin typeface="Times New Roman" pitchFamily="18" charset="0"/>
              </a:rPr>
              <a:t> </a:t>
            </a:r>
            <a:r>
              <a:rPr lang="en-US" altLang="en-US" sz="2400" b="1" i="1" err="1">
                <a:latin typeface="Times New Roman" pitchFamily="18" charset="0"/>
              </a:rPr>
              <a:t>Hổ</a:t>
            </a:r>
            <a:endParaRPr lang="en-US" altLang="en-US" sz="2400" b="1" i="1"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14700" y="2971800"/>
            <a:ext cx="952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6999" y="2971800"/>
            <a:ext cx="1371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629400" y="-76200"/>
            <a:ext cx="2362200" cy="930275"/>
            <a:chOff x="6629400" y="152400"/>
            <a:chExt cx="2362200" cy="930275"/>
          </a:xfrm>
        </p:grpSpPr>
        <p:pic>
          <p:nvPicPr>
            <p:cNvPr id="13" name="Picture 5" descr="BOOK3D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52400"/>
              <a:ext cx="2362200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848600" y="381000"/>
              <a:ext cx="7620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smtClean="0">
                  <a:solidFill>
                    <a:srgbClr val="FF0000"/>
                  </a:solidFill>
                </a:rPr>
                <a:t>97</a:t>
              </a:r>
              <a:endParaRPr lang="en-US" altLang="en-US" sz="3600">
                <a:solidFill>
                  <a:srgbClr val="FF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495144" y="3519714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i="1" err="1">
                <a:latin typeface="Times New Roman" pitchFamily="18" charset="0"/>
              </a:rPr>
              <a:t>Vì</a:t>
            </a:r>
            <a:r>
              <a:rPr lang="en-US" altLang="en-US" sz="3600" b="1" i="1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vậy</a:t>
            </a:r>
            <a:r>
              <a:rPr lang="en-US" altLang="en-US" sz="3200" smtClean="0">
                <a:latin typeface="Times New Roman" pitchFamily="18" charset="0"/>
              </a:rPr>
              <a:t> </a:t>
            </a:r>
            <a:endParaRPr lang="en-US" sz="3600"/>
          </a:p>
        </p:txBody>
      </p:sp>
      <p:sp>
        <p:nvSpPr>
          <p:cNvPr id="17" name="TextBox 16"/>
          <p:cNvSpPr txBox="1"/>
          <p:nvPr/>
        </p:nvSpPr>
        <p:spPr>
          <a:xfrm>
            <a:off x="370116" y="242388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smtClean="0">
                <a:solidFill>
                  <a:srgbClr val="FF0000"/>
                </a:solidFill>
                <a:latin typeface="+mj-lt"/>
              </a:rPr>
              <a:t>(1)</a:t>
            </a:r>
            <a:endParaRPr lang="en-US" sz="2400" b="1" i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6714" y="348972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smtClean="0">
                <a:solidFill>
                  <a:srgbClr val="FF0000"/>
                </a:solidFill>
                <a:latin typeface="+mj-lt"/>
              </a:rPr>
              <a:t>(2)</a:t>
            </a:r>
            <a:endParaRPr lang="en-US" sz="2400" b="1" i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0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1"/>
      <p:bldP spid="5" grpId="2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241518"/>
            <a:ext cx="86106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smtClean="0">
                <a:solidFill>
                  <a:srgbClr val="0070C0"/>
                </a:solidFill>
                <a:latin typeface="Times New Roman" pitchFamily="18" charset="0"/>
              </a:rPr>
              <a:t>2.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ngữ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mà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biết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tác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giống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cụm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i="1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err="1">
                <a:solidFill>
                  <a:srgbClr val="FF0000"/>
                </a:solidFill>
                <a:latin typeface="Times New Roman" pitchFamily="18" charset="0"/>
              </a:rPr>
              <a:t>vậy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ở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đoạn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altLang="en-US" sz="3600" b="1">
                <a:solidFill>
                  <a:srgbClr val="0000CC"/>
                </a:solidFill>
                <a:latin typeface="Times New Roman" pitchFamily="18" charset="0"/>
              </a:rPr>
              <a:t>.</a:t>
            </a:r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209800"/>
            <a:ext cx="8534400" cy="3899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ngữ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tác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dụng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nối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giống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cụm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b="1" i="1" u="sng" err="1" smtClean="0">
                <a:latin typeface="Times New Roman" pitchFamily="18" charset="0"/>
              </a:rPr>
              <a:t>vì</a:t>
            </a:r>
            <a:r>
              <a:rPr lang="en-US" altLang="en-US" sz="4000" b="1" i="1" u="sng" smtClean="0">
                <a:latin typeface="Times New Roman" pitchFamily="18" charset="0"/>
              </a:rPr>
              <a:t> </a:t>
            </a:r>
            <a:r>
              <a:rPr lang="en-US" altLang="en-US" sz="4000" b="1" i="1" u="sng" err="1" smtClean="0">
                <a:latin typeface="Times New Roman" pitchFamily="18" charset="0"/>
              </a:rPr>
              <a:t>vậy</a:t>
            </a:r>
            <a:r>
              <a:rPr lang="en-US" altLang="en-US" sz="4000" b="1" i="1" u="sng" smtClean="0">
                <a:latin typeface="Times New Roman" pitchFamily="18" charset="0"/>
              </a:rPr>
              <a:t> 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ở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đoạn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trích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err="1" smtClean="0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br>
              <a:rPr lang="en-US" altLang="en-US" sz="400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altLang="en-US" sz="4000" b="1" i="1" err="1" smtClean="0">
                <a:latin typeface="Times New Roman" pitchFamily="18" charset="0"/>
              </a:rPr>
              <a:t>tuy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nhiên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mặc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dù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nhưng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thậm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chí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cuối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cùng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ngoài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ra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mặt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khác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vậy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thì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thế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thì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vì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thế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rồi</a:t>
            </a:r>
            <a:r>
              <a:rPr lang="en-US" altLang="en-US" sz="4000" b="1" i="1" smtClean="0">
                <a:latin typeface="Times New Roman" pitchFamily="18" charset="0"/>
              </a:rPr>
              <a:t>,</a:t>
            </a:r>
            <a:r>
              <a:rPr lang="en-US" altLang="en-US" sz="36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trái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lại</a:t>
            </a:r>
            <a:r>
              <a:rPr lang="en-US" altLang="en-US" sz="4000" b="1" i="1" smtClean="0">
                <a:latin typeface="Times New Roman" pitchFamily="18" charset="0"/>
              </a:rPr>
              <a:t>, </a:t>
            </a:r>
            <a:r>
              <a:rPr lang="en-US" altLang="en-US" sz="4000" b="1" i="1" err="1" smtClean="0">
                <a:latin typeface="Times New Roman" pitchFamily="18" charset="0"/>
              </a:rPr>
              <a:t>đồng</a:t>
            </a:r>
            <a:r>
              <a:rPr lang="en-US" altLang="en-US" sz="4000" b="1" i="1" smtClean="0">
                <a:latin typeface="Times New Roman" pitchFamily="18" charset="0"/>
              </a:rPr>
              <a:t> </a:t>
            </a:r>
            <a:r>
              <a:rPr lang="en-US" altLang="en-US" sz="4000" b="1" i="1" err="1" smtClean="0">
                <a:latin typeface="Times New Roman" pitchFamily="18" charset="0"/>
              </a:rPr>
              <a:t>thời</a:t>
            </a:r>
            <a:r>
              <a:rPr lang="en-US" altLang="en-US" sz="4000" b="1" i="1" smtClean="0">
                <a:latin typeface="Times New Roman" pitchFamily="18" charset="0"/>
              </a:rPr>
              <a:t>,…</a:t>
            </a:r>
            <a:r>
              <a:rPr lang="en-US" altLang="en-US" sz="3600" b="1" i="1" smtClean="0">
                <a:solidFill>
                  <a:srgbClr val="FF0066"/>
                </a:solidFill>
                <a:latin typeface="Times New Roman" pitchFamily="18" charset="0"/>
              </a:rPr>
              <a:t/>
            </a:r>
            <a:br>
              <a:rPr lang="en-US" altLang="en-US" sz="3600" b="1" i="1" smtClean="0">
                <a:solidFill>
                  <a:srgbClr val="FF0066"/>
                </a:solidFill>
                <a:latin typeface="Times New Roman" pitchFamily="18" charset="0"/>
              </a:rPr>
            </a:br>
            <a:endParaRPr lang="en-US" altLang="en-US" sz="36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667000" y="2209800"/>
            <a:ext cx="3657600" cy="3429000"/>
          </a:xfrm>
          <a:prstGeom prst="star6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rgbClr val="FF0000"/>
                </a:solidFill>
                <a:latin typeface="Times New Roman" pitchFamily="18" charset="0"/>
              </a:rPr>
              <a:t>Thảo luận nhóm 4</a:t>
            </a:r>
            <a:endParaRPr lang="en-US" sz="4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816" y="685800"/>
            <a:ext cx="84582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 b="1" smtClean="0">
                <a:latin typeface="Times New Roman" pitchFamily="18" charset="0"/>
              </a:rPr>
              <a:t>- </a:t>
            </a:r>
            <a:r>
              <a:rPr lang="en-US" altLang="en-US" sz="3600" b="1" err="1" smtClean="0">
                <a:latin typeface="Times New Roman" pitchFamily="18" charset="0"/>
              </a:rPr>
              <a:t>Để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thể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hiện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mối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quan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hệ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về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nội</a:t>
            </a:r>
            <a:r>
              <a:rPr lang="en-US" altLang="en-US" sz="3600" b="1" smtClean="0">
                <a:latin typeface="Times New Roman" pitchFamily="18" charset="0"/>
              </a:rPr>
              <a:t> dung </a:t>
            </a:r>
            <a:r>
              <a:rPr lang="en-US" altLang="en-US" sz="3600" b="1" err="1" smtClean="0">
                <a:latin typeface="Times New Roman" pitchFamily="18" charset="0"/>
              </a:rPr>
              <a:t>giữa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các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câu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trong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bài</a:t>
            </a:r>
            <a:r>
              <a:rPr lang="en-US" altLang="en-US" sz="3600" b="1" smtClean="0">
                <a:latin typeface="Times New Roman" pitchFamily="18" charset="0"/>
              </a:rPr>
              <a:t>, ta </a:t>
            </a:r>
            <a:r>
              <a:rPr lang="en-US" altLang="en-US" sz="3600" b="1" err="1" smtClean="0">
                <a:latin typeface="Times New Roman" pitchFamily="18" charset="0"/>
              </a:rPr>
              <a:t>làm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gì</a:t>
            </a:r>
            <a:r>
              <a:rPr lang="en-US" altLang="en-US" sz="3600" b="1" smtClean="0">
                <a:latin typeface="Times New Roman" pitchFamily="18" charset="0"/>
              </a:rPr>
              <a:t> ?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23602" y="503383"/>
            <a:ext cx="8763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 b="1" smtClean="0">
                <a:latin typeface="Times New Roman" pitchFamily="18" charset="0"/>
              </a:rPr>
              <a:t>- </a:t>
            </a:r>
            <a:r>
              <a:rPr lang="en-US" altLang="en-US" sz="3600" b="1" err="1" smtClean="0">
                <a:latin typeface="Times New Roman" pitchFamily="18" charset="0"/>
              </a:rPr>
              <a:t>Để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thể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hiện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mối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quan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hệ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về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nội</a:t>
            </a:r>
            <a:r>
              <a:rPr lang="en-US" altLang="en-US" sz="3600" b="1">
                <a:latin typeface="Times New Roman" pitchFamily="18" charset="0"/>
              </a:rPr>
              <a:t> dung </a:t>
            </a:r>
            <a:r>
              <a:rPr lang="en-US" altLang="en-US" sz="3600" b="1" err="1">
                <a:latin typeface="Times New Roman" pitchFamily="18" charset="0"/>
              </a:rPr>
              <a:t>giữa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các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câu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trong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</a:rPr>
              <a:t>bài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smtClean="0">
                <a:latin typeface="Times New Roman" pitchFamily="18" charset="0"/>
              </a:rPr>
              <a:t>, ta </a:t>
            </a:r>
            <a:r>
              <a:rPr lang="en-US" altLang="en-US" sz="3600" b="1" err="1" smtClean="0">
                <a:latin typeface="Times New Roman" pitchFamily="18" charset="0"/>
              </a:rPr>
              <a:t>có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latin typeface="Times New Roman" pitchFamily="18" charset="0"/>
              </a:rPr>
              <a:t>thể</a:t>
            </a:r>
            <a:r>
              <a:rPr lang="en-US" altLang="en-US" sz="3600" b="1" smtClean="0">
                <a:latin typeface="Times New Roman" pitchFamily="18" charset="0"/>
              </a:rPr>
              <a:t> </a:t>
            </a:r>
            <a:r>
              <a:rPr lang="en-US" altLang="en-US" sz="3600" b="1"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liên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kết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altLang="en-US" sz="3600" b="1" smtClean="0">
                <a:solidFill>
                  <a:srgbClr val="7030A0"/>
                </a:solidFill>
                <a:latin typeface="Times New Roman" pitchFamily="18" charset="0"/>
              </a:rPr>
              <a:t>các 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câu</a:t>
            </a:r>
            <a:r>
              <a:rPr lang="vi-VN" altLang="en-US" sz="3600" b="1" smtClean="0">
                <a:solidFill>
                  <a:srgbClr val="7030A0"/>
                </a:solidFill>
                <a:latin typeface="Times New Roman" pitchFamily="18" charset="0"/>
              </a:rPr>
              <a:t> ấy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bằng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altLang="en-US" sz="3600" b="1" smtClean="0">
                <a:solidFill>
                  <a:srgbClr val="7030A0"/>
                </a:solidFill>
                <a:latin typeface="Times New Roman" pitchFamily="18" charset="0"/>
              </a:rPr>
              <a:t>quan hệ từ hoặc một số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từ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ngữ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có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tác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solidFill>
                  <a:srgbClr val="FF0000"/>
                </a:solidFill>
                <a:latin typeface="Times New Roman" pitchFamily="18" charset="0"/>
              </a:rPr>
              <a:t>nối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600">
              <a:solidFill>
                <a:srgbClr val="7030A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3702" y="2777448"/>
            <a:ext cx="8797414" cy="2280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số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ngữ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tác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dụng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nối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err="1" smtClean="0">
                <a:solidFill>
                  <a:srgbClr val="FF0066"/>
                </a:solidFill>
                <a:latin typeface="Times New Roman" pitchFamily="18" charset="0"/>
              </a:rPr>
              <a:t>như</a:t>
            </a:r>
            <a:r>
              <a:rPr lang="en-US" altLang="en-US" sz="3600" b="1" smtClean="0">
                <a:solidFill>
                  <a:srgbClr val="FF0066"/>
                </a:solidFill>
                <a:latin typeface="Times New Roman" pitchFamily="18" charset="0"/>
              </a:rPr>
              <a:t> : </a:t>
            </a:r>
            <a:r>
              <a:rPr lang="en-US" altLang="en-US" sz="3600" b="1" i="1" err="1" smtClean="0">
                <a:latin typeface="Times New Roman" pitchFamily="18" charset="0"/>
              </a:rPr>
              <a:t>tuy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nhiên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mặc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dù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nhưng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thậm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chí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cuối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cùng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ngoài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ra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mặt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khác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vậy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thì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thế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thì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vì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thế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rồi</a:t>
            </a:r>
            <a:r>
              <a:rPr lang="en-US" altLang="en-US" sz="3600" b="1" i="1" smtClean="0">
                <a:latin typeface="Times New Roman" pitchFamily="18" charset="0"/>
              </a:rPr>
              <a:t>,</a:t>
            </a:r>
            <a:r>
              <a:rPr lang="en-US" altLang="en-US" sz="32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trái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lại</a:t>
            </a:r>
            <a:r>
              <a:rPr lang="en-US" altLang="en-US" sz="3600" b="1" i="1" smtClean="0">
                <a:latin typeface="Times New Roman" pitchFamily="18" charset="0"/>
              </a:rPr>
              <a:t>, </a:t>
            </a:r>
            <a:r>
              <a:rPr lang="en-US" altLang="en-US" sz="3600" b="1" i="1" err="1" smtClean="0">
                <a:latin typeface="Times New Roman" pitchFamily="18" charset="0"/>
              </a:rPr>
              <a:t>đồng</a:t>
            </a:r>
            <a:r>
              <a:rPr lang="en-US" altLang="en-US" sz="3600" b="1" i="1" smtClean="0">
                <a:latin typeface="Times New Roman" pitchFamily="18" charset="0"/>
              </a:rPr>
              <a:t> </a:t>
            </a:r>
            <a:r>
              <a:rPr lang="en-US" altLang="en-US" sz="3600" b="1" i="1" err="1" smtClean="0">
                <a:latin typeface="Times New Roman" pitchFamily="18" charset="0"/>
              </a:rPr>
              <a:t>thời</a:t>
            </a:r>
            <a:r>
              <a:rPr lang="en-US" altLang="en-US" sz="3600" b="1" i="1" smtClean="0">
                <a:latin typeface="Times New Roman" pitchFamily="18" charset="0"/>
              </a:rPr>
              <a:t>,…</a:t>
            </a:r>
            <a:endParaRPr lang="en-US" altLang="en-US" sz="32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4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60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0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228600"/>
            <a:ext cx="4114800" cy="1036864"/>
            <a:chOff x="685800" y="228600"/>
            <a:chExt cx="4114800" cy="1036864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685800" y="228600"/>
              <a:ext cx="4114800" cy="1036864"/>
            </a:xfrm>
            <a:prstGeom prst="ellipse">
              <a:avLst/>
            </a:prstGeom>
            <a:gradFill rotWithShape="1">
              <a:gsLst>
                <a:gs pos="0">
                  <a:srgbClr val="F3FEB0">
                    <a:gamma/>
                    <a:shade val="54118"/>
                    <a:invGamma/>
                  </a:srgbClr>
                </a:gs>
                <a:gs pos="50000">
                  <a:srgbClr val="F3FEB0">
                    <a:alpha val="78000"/>
                  </a:srgbClr>
                </a:gs>
                <a:gs pos="100000">
                  <a:srgbClr val="F3FEB0">
                    <a:gamma/>
                    <a:shade val="5411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" name="Picture 7" descr="cooltext11874718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710" y="346365"/>
              <a:ext cx="3048000" cy="75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04800" y="1524000"/>
            <a:ext cx="868680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smtClean="0"/>
              <a:t>  </a:t>
            </a:r>
            <a:r>
              <a:rPr lang="en-US" sz="4400" b="1" err="1" smtClean="0"/>
              <a:t>Để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thể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hiện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mối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quan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hệ</a:t>
            </a:r>
            <a:r>
              <a:rPr lang="en-US" sz="4400" b="1" smtClean="0">
                <a:solidFill>
                  <a:srgbClr val="0070C0"/>
                </a:solidFill>
              </a:rPr>
              <a:t>  </a:t>
            </a:r>
            <a:r>
              <a:rPr lang="en-US" sz="4400" b="1" err="1" smtClean="0">
                <a:solidFill>
                  <a:srgbClr val="0070C0"/>
                </a:solidFill>
              </a:rPr>
              <a:t>về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nội</a:t>
            </a:r>
            <a:r>
              <a:rPr lang="en-US" sz="4400" b="1" smtClean="0">
                <a:solidFill>
                  <a:srgbClr val="0070C0"/>
                </a:solidFill>
              </a:rPr>
              <a:t> dung </a:t>
            </a:r>
            <a:r>
              <a:rPr lang="en-US" sz="4400" b="1" err="1" smtClean="0">
                <a:solidFill>
                  <a:srgbClr val="0070C0"/>
                </a:solidFill>
              </a:rPr>
              <a:t>giữa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các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câu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trong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bài</a:t>
            </a:r>
            <a:r>
              <a:rPr lang="en-US" sz="4400" b="1" smtClean="0"/>
              <a:t>, ta </a:t>
            </a:r>
            <a:r>
              <a:rPr lang="en-US" sz="4400" b="1" err="1" smtClean="0"/>
              <a:t>có</a:t>
            </a:r>
            <a:r>
              <a:rPr lang="en-US" sz="4400" b="1" smtClean="0"/>
              <a:t> </a:t>
            </a:r>
            <a:r>
              <a:rPr lang="en-US" sz="4400" b="1" err="1" smtClean="0"/>
              <a:t>thể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liên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kết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các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câu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>
                <a:solidFill>
                  <a:srgbClr val="0070C0"/>
                </a:solidFill>
              </a:rPr>
              <a:t>ấy</a:t>
            </a:r>
            <a:r>
              <a:rPr lang="en-US" sz="4400" b="1" smtClean="0">
                <a:solidFill>
                  <a:srgbClr val="0070C0"/>
                </a:solidFill>
              </a:rPr>
              <a:t> </a:t>
            </a:r>
            <a:r>
              <a:rPr lang="en-US" sz="4400" b="1" err="1" smtClean="0"/>
              <a:t>bằng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quan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hệ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từ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/>
              <a:t>hoặc</a:t>
            </a:r>
            <a:r>
              <a:rPr lang="en-US" sz="4400" b="1" smtClean="0"/>
              <a:t> </a:t>
            </a:r>
            <a:r>
              <a:rPr lang="en-US" sz="4400" b="1" err="1" smtClean="0"/>
              <a:t>một</a:t>
            </a:r>
            <a:r>
              <a:rPr lang="en-US" sz="4400" b="1" smtClean="0"/>
              <a:t> </a:t>
            </a:r>
            <a:r>
              <a:rPr lang="en-US" sz="4400" b="1" err="1" smtClean="0"/>
              <a:t>số</a:t>
            </a:r>
            <a:r>
              <a:rPr lang="en-US" sz="4400" b="1" smtClean="0"/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từ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ngữ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có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tác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00B050"/>
                </a:solidFill>
              </a:rPr>
              <a:t>dụng</a:t>
            </a:r>
            <a:r>
              <a:rPr lang="en-US" sz="4400" b="1" smtClean="0">
                <a:solidFill>
                  <a:srgbClr val="00B050"/>
                </a:solidFill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</a:rPr>
              <a:t>kết</a:t>
            </a:r>
            <a:r>
              <a:rPr lang="en-US" sz="4400" b="1" smtClean="0">
                <a:solidFill>
                  <a:srgbClr val="FF0000"/>
                </a:solidFill>
              </a:rPr>
              <a:t> </a:t>
            </a:r>
            <a:r>
              <a:rPr lang="en-US" sz="4400" b="1" err="1" smtClean="0">
                <a:solidFill>
                  <a:srgbClr val="FF0000"/>
                </a:solidFill>
              </a:rPr>
              <a:t>nối</a:t>
            </a:r>
            <a:r>
              <a:rPr lang="en-US" sz="4400" b="1" smtClean="0">
                <a:solidFill>
                  <a:srgbClr val="FF0000"/>
                </a:solidFill>
              </a:rPr>
              <a:t> </a:t>
            </a:r>
            <a:r>
              <a:rPr lang="en-US" sz="4400" b="1" err="1" smtClean="0"/>
              <a:t>như</a:t>
            </a:r>
            <a:r>
              <a:rPr lang="en-US" sz="4400" b="1" smtClean="0"/>
              <a:t> : </a:t>
            </a:r>
            <a:r>
              <a:rPr lang="en-US" sz="4400" b="1" err="1" smtClean="0">
                <a:solidFill>
                  <a:srgbClr val="7030A0"/>
                </a:solidFill>
              </a:rPr>
              <a:t>nhưng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tuy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nhiên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thậm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chí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cuối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cùng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ngoài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ra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mặt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khác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trái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lại</a:t>
            </a:r>
            <a:r>
              <a:rPr lang="en-US" sz="4400" b="1" smtClean="0">
                <a:solidFill>
                  <a:srgbClr val="7030A0"/>
                </a:solidFill>
              </a:rPr>
              <a:t>, </a:t>
            </a:r>
            <a:r>
              <a:rPr lang="en-US" sz="4400" b="1" err="1" smtClean="0">
                <a:solidFill>
                  <a:srgbClr val="7030A0"/>
                </a:solidFill>
              </a:rPr>
              <a:t>đồng</a:t>
            </a:r>
            <a:r>
              <a:rPr lang="en-US" sz="4400" b="1" smtClean="0">
                <a:solidFill>
                  <a:srgbClr val="7030A0"/>
                </a:solidFill>
              </a:rPr>
              <a:t> </a:t>
            </a:r>
            <a:r>
              <a:rPr lang="en-US" sz="4400" b="1" err="1" smtClean="0">
                <a:solidFill>
                  <a:srgbClr val="7030A0"/>
                </a:solidFill>
              </a:rPr>
              <a:t>thời</a:t>
            </a:r>
            <a:r>
              <a:rPr lang="en-US" sz="4400" b="1" smtClean="0"/>
              <a:t>, … </a:t>
            </a:r>
            <a:endParaRPr lang="en-US" sz="4400" b="1"/>
          </a:p>
        </p:txBody>
      </p:sp>
      <p:pic>
        <p:nvPicPr>
          <p:cNvPr id="7" name="Picture 6" descr="C:\Users\ASUS TP550L\Downloads\cooltext1681083880553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190009" cy="8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0" y="1856509"/>
            <a:ext cx="784860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000" b="1">
                <a:latin typeface="Times New Roman" pitchFamily="18" charset="0"/>
              </a:rPr>
              <a:t> </a:t>
            </a:r>
            <a:r>
              <a:rPr lang="vi-VN" altLang="en-US" sz="4000" b="1" smtClean="0">
                <a:latin typeface="Times New Roman" pitchFamily="18" charset="0"/>
              </a:rPr>
              <a:t>    </a:t>
            </a:r>
            <a:r>
              <a:rPr lang="en-US" altLang="en-US" sz="4000" b="1" err="1" smtClean="0">
                <a:latin typeface="Times New Roman" pitchFamily="18" charset="0"/>
              </a:rPr>
              <a:t>Đọc</a:t>
            </a:r>
            <a:r>
              <a:rPr lang="en-US" altLang="en-US" sz="4000" b="1" smtClean="0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bài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văn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>
                <a:solidFill>
                  <a:srgbClr val="3244EA"/>
                </a:solidFill>
                <a:latin typeface="Times New Roman" pitchFamily="18" charset="0"/>
              </a:rPr>
              <a:t>Qua </a:t>
            </a:r>
            <a:r>
              <a:rPr lang="en-US" altLang="en-US" sz="4000" b="1" err="1">
                <a:solidFill>
                  <a:srgbClr val="3244EA"/>
                </a:solidFill>
                <a:latin typeface="Times New Roman" pitchFamily="18" charset="0"/>
              </a:rPr>
              <a:t>những</a:t>
            </a:r>
            <a:r>
              <a:rPr lang="en-US" altLang="en-US" sz="4000" b="1">
                <a:solidFill>
                  <a:srgbClr val="3244EA"/>
                </a:solidFill>
                <a:latin typeface="Times New Roman" pitchFamily="18" charset="0"/>
              </a:rPr>
              <a:t> </a:t>
            </a:r>
            <a:r>
              <a:rPr lang="en-US" altLang="en-US" sz="4000" b="1" err="1">
                <a:solidFill>
                  <a:srgbClr val="3244EA"/>
                </a:solidFill>
                <a:latin typeface="Times New Roman" pitchFamily="18" charset="0"/>
              </a:rPr>
              <a:t>mùa</a:t>
            </a:r>
            <a:r>
              <a:rPr lang="en-US" altLang="en-US" sz="4000" b="1">
                <a:solidFill>
                  <a:srgbClr val="3244EA"/>
                </a:solidFill>
                <a:latin typeface="Times New Roman" pitchFamily="18" charset="0"/>
              </a:rPr>
              <a:t> </a:t>
            </a:r>
            <a:r>
              <a:rPr lang="en-US" altLang="en-US" sz="4000" b="1" err="1">
                <a:solidFill>
                  <a:srgbClr val="3244EA"/>
                </a:solidFill>
                <a:latin typeface="Times New Roman" pitchFamily="18" charset="0"/>
              </a:rPr>
              <a:t>hoa</a:t>
            </a:r>
            <a:r>
              <a:rPr lang="en-US" altLang="en-US" sz="4000" b="1">
                <a:latin typeface="Times New Roman" pitchFamily="18" charset="0"/>
              </a:rPr>
              <a:t>. </a:t>
            </a:r>
            <a:r>
              <a:rPr lang="en-US" altLang="en-US" sz="4000" b="1" err="1">
                <a:latin typeface="Times New Roman" pitchFamily="18" charset="0"/>
              </a:rPr>
              <a:t>Gạch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dưới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các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từ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ngữ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có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tác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dụng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i="1" err="1">
                <a:solidFill>
                  <a:srgbClr val="FF0000"/>
                </a:solidFill>
                <a:latin typeface="Times New Roman" pitchFamily="18" charset="0"/>
              </a:rPr>
              <a:t>nối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trong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ba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đoạn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văn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đầu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hoặc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bốn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đoạn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văn</a:t>
            </a: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4000" b="1" err="1">
                <a:latin typeface="Times New Roman" pitchFamily="18" charset="0"/>
              </a:rPr>
              <a:t>cuối</a:t>
            </a:r>
            <a:r>
              <a:rPr lang="en-US" altLang="en-US" sz="4000" b="1">
                <a:latin typeface="Times New Roman" pitchFamily="18" charset="0"/>
              </a:rPr>
              <a:t>.  </a:t>
            </a:r>
          </a:p>
        </p:txBody>
      </p:sp>
      <p:pic>
        <p:nvPicPr>
          <p:cNvPr id="9" name="Picture 3" descr="E:\GA 5 15-16\dự giờ L5\Mẫu chữ\cooltext1680967748899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9730"/>
            <a:ext cx="1559488" cy="626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553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1071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TP550L</dc:creator>
  <cp:lastModifiedBy>Nicky Phạm</cp:lastModifiedBy>
  <cp:revision>264</cp:revision>
  <dcterms:created xsi:type="dcterms:W3CDTF">2016-02-27T12:12:23Z</dcterms:created>
  <dcterms:modified xsi:type="dcterms:W3CDTF">2019-03-14T03:26:58Z</dcterms:modified>
</cp:coreProperties>
</file>