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Bebas Neue" panose="020B0606020202050201" pitchFamily="34" charset="0"/>
      <p:regular r:id="rId28"/>
    </p:embeddedFont>
    <p:embeddedFont>
      <p:font typeface="Cambria Math" panose="02040503050406030204" pitchFamily="18" charset="0"/>
      <p:regular r:id="rId29"/>
    </p:embeddedFont>
    <p:embeddedFont>
      <p:font typeface="Didact Gothic" panose="00000500000000000000" pitchFamily="2" charset="0"/>
      <p:regular r:id="rId30"/>
    </p:embeddedFont>
    <p:embeddedFont>
      <p:font typeface="Secular One" panose="00000500000000000000" pitchFamily="2"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p:cViewPr varScale="1">
        <p:scale>
          <a:sx n="113" d="100"/>
          <a:sy n="113"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5.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5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a:alphaModFix/>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CHÀO MỪNG CÁC EM </a:t>
            </a:r>
            <a:br>
              <a:rPr lang="en-US" sz="4000" b="1" dirty="0">
                <a:solidFill>
                  <a:schemeClr val="tx2">
                    <a:lumMod val="75000"/>
                  </a:schemeClr>
                </a:solidFill>
                <a:latin typeface="+mn-lt"/>
              </a:rPr>
            </a:br>
            <a:r>
              <a:rPr lang="en-US" sz="4000" b="1" dirty="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a:alphaModFix/>
          </a:blip>
          <a:srcRect t="18004" b="25660"/>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a:alphaModFix/>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a:latin typeface="+mn-lt"/>
              </a:rPr>
              <a:t>Ví dụ 1: </a:t>
            </a:r>
            <a:r>
              <a:rPr lang="en" sz="2000" dirty="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0,31818... = 0,3(18) </a:t>
                </a:r>
                <a:r>
                  <a:rPr lang="en-US" sz="2000" dirty="0" err="1">
                    <a:latin typeface="+mn-lt"/>
                  </a:rPr>
                  <a:t>là</a:t>
                </a:r>
                <a:r>
                  <a:rPr lang="en-US" sz="2000" dirty="0">
                    <a:latin typeface="+mn-lt"/>
                  </a:rPr>
                  <a:t> </a:t>
                </a:r>
                <a:r>
                  <a:rPr lang="en-US" sz="2000" dirty="0" err="1">
                    <a:latin typeface="+mn-lt"/>
                  </a:rPr>
                  <a:t>số</a:t>
                </a:r>
                <a:r>
                  <a:rPr lang="en-US" sz="2000" dirty="0">
                    <a:latin typeface="+mn-lt"/>
                  </a:rPr>
                  <a:t> </a:t>
                </a:r>
                <a:r>
                  <a:rPr lang="en-US" sz="2000" dirty="0" err="1">
                    <a:latin typeface="+mn-lt"/>
                  </a:rPr>
                  <a:t>thập</a:t>
                </a:r>
                <a:r>
                  <a:rPr lang="en-US" sz="2000" dirty="0">
                    <a:latin typeface="+mn-lt"/>
                  </a:rPr>
                  <a:t> </a:t>
                </a:r>
                <a:r>
                  <a:rPr lang="en-US" sz="2000" dirty="0" err="1">
                    <a:latin typeface="+mn-lt"/>
                  </a:rPr>
                  <a:t>phân</a:t>
                </a:r>
                <a:r>
                  <a:rPr lang="en-US" sz="2000" dirty="0">
                    <a:latin typeface="+mn-lt"/>
                  </a:rPr>
                  <a:t> </a:t>
                </a:r>
                <a:r>
                  <a:rPr lang="en-US" sz="2000" dirty="0" err="1">
                    <a:latin typeface="+mn-lt"/>
                  </a:rPr>
                  <a:t>vô</a:t>
                </a:r>
                <a:r>
                  <a:rPr lang="en-US" sz="2000" dirty="0">
                    <a:latin typeface="+mn-lt"/>
                  </a:rPr>
                  <a:t> </a:t>
                </a:r>
                <a:r>
                  <a:rPr lang="en-US" sz="2000" dirty="0" err="1">
                    <a:latin typeface="+mn-lt"/>
                  </a:rPr>
                  <a:t>hạn</a:t>
                </a:r>
                <a:r>
                  <a:rPr lang="en-US" sz="2000" dirty="0">
                    <a:latin typeface="+mn-lt"/>
                  </a:rPr>
                  <a:t> </a:t>
                </a:r>
                <a:r>
                  <a:rPr lang="en-US" sz="2000" dirty="0" err="1">
                    <a:latin typeface="+mn-lt"/>
                  </a:rPr>
                  <a:t>tuần</a:t>
                </a:r>
                <a:r>
                  <a:rPr lang="en-US" sz="2000" dirty="0">
                    <a:latin typeface="+mn-lt"/>
                  </a:rPr>
                  <a:t> </a:t>
                </a:r>
                <a:r>
                  <a:rPr lang="en-US" sz="2000" dirty="0" err="1">
                    <a:latin typeface="+mn-lt"/>
                  </a:rPr>
                  <a:t>hoàn</a:t>
                </a:r>
                <a:r>
                  <a:rPr lang="en-US" sz="2000" dirty="0">
                    <a:latin typeface="+mn-lt"/>
                  </a:rPr>
                  <a:t> </a:t>
                </a:r>
                <a:r>
                  <a:rPr lang="en-US" sz="2000" dirty="0" err="1">
                    <a:latin typeface="+mn-lt"/>
                  </a:rPr>
                  <a:t>với</a:t>
                </a:r>
                <a:r>
                  <a:rPr lang="en-US" sz="2000" dirty="0">
                    <a:latin typeface="+mn-lt"/>
                  </a:rPr>
                  <a:t> </a:t>
                </a:r>
                <a:r>
                  <a:rPr lang="en-US" sz="2000" dirty="0" err="1">
                    <a:latin typeface="+mn-lt"/>
                  </a:rPr>
                  <a:t>chu</a:t>
                </a:r>
                <a:r>
                  <a:rPr lang="en-US" sz="2000" dirty="0">
                    <a:latin typeface="+mn-lt"/>
                  </a:rPr>
                  <a:t> </a:t>
                </a:r>
                <a:r>
                  <a:rPr lang="en-US" sz="2000" dirty="0" err="1">
                    <a:latin typeface="+mn-lt"/>
                  </a:rPr>
                  <a:t>kì</a:t>
                </a:r>
                <a:r>
                  <a:rPr lang="en-US" sz="2000" dirty="0">
                    <a:latin typeface="+mn-lt"/>
                  </a:rPr>
                  <a:t> </a:t>
                </a:r>
                <a:r>
                  <a:rPr lang="en-US" sz="2000" dirty="0" err="1">
                    <a:latin typeface="+mn-lt"/>
                  </a:rPr>
                  <a:t>là</a:t>
                </a:r>
                <a:r>
                  <a:rPr lang="en-US" sz="2000" dirty="0">
                    <a:latin typeface="+mn-lt"/>
                  </a:rPr>
                  <a:t> 18.</a:t>
                </a:r>
              </a:p>
              <a:p>
                <a:pPr algn="just">
                  <a:lnSpc>
                    <a:spcPct val="150000"/>
                  </a:lnSpc>
                </a:pPr>
                <a:r>
                  <a:rPr lang="en-US" sz="2000" dirty="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- 0,3(18)</a:t>
                </a: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rồi</a:t>
                </a:r>
                <a:r>
                  <a:rPr lang="en-US" sz="2000" dirty="0"/>
                  <a:t> </a:t>
                </a:r>
                <a:r>
                  <a:rPr lang="en-US" sz="2000" dirty="0" err="1"/>
                  <a:t>cho</a:t>
                </a:r>
                <a:r>
                  <a:rPr lang="en-US" sz="2000" dirty="0"/>
                  <a:t> </a:t>
                </a:r>
                <a:r>
                  <a:rPr lang="en-US" sz="2000" dirty="0" err="1"/>
                  <a:t>biết</a:t>
                </a:r>
                <a:r>
                  <a:rPr lang="en-US" sz="2000" dirty="0"/>
                  <a:t> </a:t>
                </a:r>
                <a:r>
                  <a:rPr lang="en-US" sz="2000" dirty="0" err="1"/>
                  <a:t>số</a:t>
                </a:r>
                <a:r>
                  <a:rPr lang="en-US" sz="2000" dirty="0"/>
                  <a:t> </a:t>
                </a:r>
                <a:r>
                  <a:rPr lang="en-US" sz="2000" dirty="0" err="1"/>
                  <a:t>nhận</a:t>
                </a:r>
                <a:r>
                  <a:rPr lang="en-US" sz="2000" dirty="0"/>
                  <a:t> </a:t>
                </a:r>
                <a:r>
                  <a:rPr lang="en-US" sz="2000" dirty="0" err="1"/>
                  <a:t>được</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just">
                  <a:lnSpc>
                    <a:spcPct val="150000"/>
                  </a:lnSpc>
                </a:pPr>
                <a:r>
                  <a:rPr lang="en-US" sz="2000" dirty="0" err="1"/>
                  <a:t>Chỉ</a:t>
                </a:r>
                <a:r>
                  <a:rPr lang="en-US" sz="2000" dirty="0"/>
                  <a:t> </a:t>
                </a:r>
                <a:r>
                  <a:rPr lang="en-US" sz="2000" dirty="0" err="1"/>
                  <a:t>ra</a:t>
                </a:r>
                <a:r>
                  <a:rPr lang="en-US" sz="2000" dirty="0"/>
                  <a:t> </a:t>
                </a:r>
                <a:r>
                  <a:rPr lang="en-US" sz="2000" dirty="0" err="1"/>
                  <a:t>chu</a:t>
                </a:r>
                <a:r>
                  <a:rPr lang="en-US" sz="2000" dirty="0"/>
                  <a:t> </a:t>
                </a:r>
                <a:r>
                  <a:rPr lang="en-US" sz="2000" dirty="0" err="1"/>
                  <a:t>kì</a:t>
                </a:r>
                <a:r>
                  <a:rPr lang="en-US" sz="2000" dirty="0"/>
                  <a:t> </a:t>
                </a:r>
                <a:r>
                  <a:rPr lang="en-US" sz="2000" dirty="0" err="1"/>
                  <a:t>rồi</a:t>
                </a:r>
                <a:r>
                  <a:rPr lang="en-US" sz="2000" dirty="0"/>
                  <a:t> </a:t>
                </a:r>
                <a:r>
                  <a:rPr lang="en-US" sz="2000" dirty="0" err="1"/>
                  <a:t>viết</a:t>
                </a:r>
                <a:r>
                  <a:rPr lang="en-US" sz="2000" dirty="0"/>
                  <a:t> </a:t>
                </a:r>
                <a:r>
                  <a:rPr lang="en-US" sz="2000" dirty="0" err="1"/>
                  <a:t>gọn</a:t>
                </a:r>
                <a:r>
                  <a:rPr lang="en-US" sz="2000" dirty="0"/>
                  <a:t> </a:t>
                </a:r>
                <a:r>
                  <a:rPr lang="en-US" sz="2000" dirty="0" err="1"/>
                  <a:t>nếu</a:t>
                </a:r>
                <a:r>
                  <a:rPr lang="en-US" sz="2000" dirty="0"/>
                  <a:t> </a:t>
                </a:r>
                <a:r>
                  <a:rPr lang="en-US" sz="2000" dirty="0" err="1"/>
                  <a:t>đó</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a:latin typeface="+mn-lt"/>
                    <a:ea typeface="Times New Roman" panose="02020603050405020304" pitchFamily="18" charset="0"/>
                    <a:cs typeface="Times New Roman" panose="02020603050405020304" pitchFamily="18" charset="0"/>
                  </a:rPr>
                  <a:t> = -0,181818... = -0,(18)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a:t>Chú</a:t>
            </a:r>
            <a:r>
              <a:rPr lang="en-US" sz="2400" b="1" dirty="0"/>
              <a:t> ý:</a:t>
            </a:r>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a:latin typeface="+mn-lt"/>
              </a:rPr>
              <a:t>2. </a:t>
            </a:r>
            <a:r>
              <a:rPr lang="nl-NL" sz="2000" b="1" dirty="0">
                <a:latin typeface="+mn-lt"/>
              </a:rPr>
              <a:t>Làm tròn số thập phân căn cứ vào độ chính xác cho trước</a:t>
            </a:r>
            <a:r>
              <a:rPr lang="en-US" sz="2000" b="1" dirty="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a:solidFill>
                  <a:srgbClr val="C00000"/>
                </a:solidFill>
              </a:rPr>
              <a:t>0,3</a:t>
            </a: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a:solidFill>
                  <a:srgbClr val="C00000"/>
                </a:solidFill>
              </a:rPr>
              <a:t>0,32</a:t>
            </a: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a:solidFill>
                  <a:srgbClr val="C00000"/>
                </a:solidFill>
              </a:rPr>
              <a:t>0,318</a:t>
            </a: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a:t>L</a:t>
            </a:r>
            <a:r>
              <a:rPr lang="vi-VN" sz="2000" dirty="0"/>
              <a:t>àm 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a:solidFill>
                  <a:schemeClr val="tx2">
                    <a:lumMod val="50000"/>
                  </a:schemeClr>
                </a:solidFill>
              </a:rPr>
              <a:t>46,</a:t>
            </a:r>
            <a:r>
              <a:rPr lang="en-US" sz="2800" b="1" dirty="0">
                <a:solidFill>
                  <a:schemeClr val="accent3">
                    <a:lumMod val="50000"/>
                  </a:schemeClr>
                </a:solidFill>
              </a:rPr>
              <a:t>3</a:t>
            </a:r>
            <a:r>
              <a:rPr lang="en-US" sz="2800" b="1" dirty="0">
                <a:solidFill>
                  <a:schemeClr val="tx2">
                    <a:lumMod val="50000"/>
                  </a:schemeClr>
                </a:solidFill>
              </a:rPr>
              <a:t>333...</a:t>
            </a: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a:solidFill>
                  <a:schemeClr val="tx2">
                    <a:lumMod val="50000"/>
                  </a:schemeClr>
                </a:solidFill>
              </a:rPr>
              <a:t>Chữ</a:t>
            </a:r>
            <a:r>
              <a:rPr lang="en-US" sz="2000" dirty="0">
                <a:solidFill>
                  <a:schemeClr val="tx2">
                    <a:lumMod val="50000"/>
                  </a:schemeClr>
                </a:solidFill>
              </a:rPr>
              <a:t> </a:t>
            </a:r>
            <a:r>
              <a:rPr lang="en-US" sz="2000" dirty="0" err="1">
                <a:solidFill>
                  <a:schemeClr val="tx2">
                    <a:lumMod val="50000"/>
                  </a:schemeClr>
                </a:solidFill>
              </a:rPr>
              <a:t>số</a:t>
            </a:r>
            <a:r>
              <a:rPr lang="en-US" sz="2000" dirty="0">
                <a:solidFill>
                  <a:schemeClr val="tx2">
                    <a:lumMod val="50000"/>
                  </a:schemeClr>
                </a:solidFill>
              </a:rPr>
              <a:t> </a:t>
            </a:r>
            <a:r>
              <a:rPr lang="en-US" sz="2000" dirty="0" err="1">
                <a:solidFill>
                  <a:schemeClr val="tx2">
                    <a:lumMod val="50000"/>
                  </a:schemeClr>
                </a:solidFill>
              </a:rPr>
              <a:t>sau</a:t>
            </a:r>
            <a:r>
              <a:rPr lang="en-US" sz="2000" dirty="0">
                <a:solidFill>
                  <a:schemeClr val="tx2">
                    <a:lumMod val="50000"/>
                  </a:schemeClr>
                </a:solidFill>
              </a:rPr>
              <a:t> </a:t>
            </a:r>
            <a:r>
              <a:rPr lang="en-US" sz="2000" dirty="0" err="1">
                <a:solidFill>
                  <a:schemeClr val="tx2">
                    <a:lumMod val="50000"/>
                  </a:schemeClr>
                </a:solidFill>
              </a:rPr>
              <a:t>hàng</a:t>
            </a:r>
            <a:r>
              <a:rPr lang="en-US" sz="2000" dirty="0">
                <a:solidFill>
                  <a:schemeClr val="tx2">
                    <a:lumMod val="50000"/>
                  </a:schemeClr>
                </a:solidFill>
              </a:rPr>
              <a:t> </a:t>
            </a:r>
            <a:r>
              <a:rPr lang="en-US" sz="2000" dirty="0" err="1">
                <a:solidFill>
                  <a:schemeClr val="tx2">
                    <a:lumMod val="50000"/>
                  </a:schemeClr>
                </a:solidFill>
              </a:rPr>
              <a:t>làm</a:t>
            </a:r>
            <a:r>
              <a:rPr lang="en-US" sz="2000" dirty="0">
                <a:solidFill>
                  <a:schemeClr val="tx2">
                    <a:lumMod val="50000"/>
                  </a:schemeClr>
                </a:solidFill>
              </a:rPr>
              <a:t> </a:t>
            </a:r>
            <a:r>
              <a:rPr lang="en-US" sz="2000" dirty="0" err="1">
                <a:solidFill>
                  <a:schemeClr val="tx2">
                    <a:lumMod val="50000"/>
                  </a:schemeClr>
                </a:solidFill>
              </a:rPr>
              <a:t>tròn</a:t>
            </a:r>
            <a:r>
              <a:rPr lang="en-US" sz="2000" dirty="0">
                <a:solidFill>
                  <a:schemeClr val="tx2">
                    <a:lumMod val="50000"/>
                  </a:schemeClr>
                </a:solidFill>
              </a:rPr>
              <a:t> </a:t>
            </a:r>
            <a:r>
              <a:rPr lang="en-US" sz="2000" dirty="0" err="1">
                <a:solidFill>
                  <a:schemeClr val="tx2">
                    <a:lumMod val="50000"/>
                  </a:schemeClr>
                </a:solidFill>
              </a:rPr>
              <a:t>là</a:t>
            </a:r>
            <a:r>
              <a:rPr lang="en-US" sz="2000" dirty="0">
                <a:solidFill>
                  <a:schemeClr val="tx2">
                    <a:lumMod val="50000"/>
                  </a:schemeClr>
                </a:solidFill>
              </a:rPr>
              <a:t> 3 &lt; 5</a:t>
            </a: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a:solidFill>
                  <a:schemeClr val="tx2">
                    <a:lumMod val="50000"/>
                  </a:schemeClr>
                </a:solidFill>
              </a:rPr>
              <a:t>46</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a:t>Tổng</a:t>
            </a:r>
            <a:r>
              <a:rPr lang="en-US" sz="2000" b="1" dirty="0"/>
              <a:t> </a:t>
            </a:r>
            <a:r>
              <a:rPr lang="en-US" sz="2000" b="1" dirty="0" err="1"/>
              <a:t>quát</a:t>
            </a:r>
            <a:r>
              <a:rPr lang="en-US" sz="2000" b="1" dirty="0"/>
              <a:t>, ta </a:t>
            </a:r>
            <a:r>
              <a:rPr lang="en-US" sz="2000" b="1" dirty="0" err="1"/>
              <a:t>có</a:t>
            </a:r>
            <a:r>
              <a:rPr lang="en-US" sz="2000" b="1" dirty="0"/>
              <a:t>:</a:t>
            </a:r>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a:t>N</a:t>
            </a:r>
            <a:r>
              <a:rPr lang="vi-VN" sz="2000" i="1" dirty="0"/>
              <a:t>ếu 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a:solidFill>
                  <a:srgbClr val="C00000"/>
                </a:solidFill>
              </a:rPr>
              <a:t>Một</a:t>
            </a:r>
            <a:r>
              <a:rPr lang="en-US" sz="2000" dirty="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a:solidFill>
                  <a:srgbClr val="C00000"/>
                </a:solidFill>
              </a:rPr>
              <a:t>Chú</a:t>
            </a:r>
            <a:r>
              <a:rPr lang="en-US" sz="2200" b="1" dirty="0">
                <a:solidFill>
                  <a:srgbClr val="C00000"/>
                </a:solidFill>
              </a:rPr>
              <a:t> ý</a:t>
            </a: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val="20000"/>
                    </a:ext>
                  </a:extLst>
                </a:gridCol>
                <a:gridCol w="2176669">
                  <a:extLst>
                    <a:ext uri="{9D8B030D-6E8A-4147-A177-3AD203B41FA5}">
                      <a16:colId xmlns:a16="http://schemas.microsoft.com/office/drawing/2014/main" val="20001"/>
                    </a:ext>
                  </a:extLst>
                </a:gridCol>
              </a:tblGrid>
              <a:tr h="370840">
                <a:tc>
                  <a:txBody>
                    <a:bodyPr/>
                    <a:lstStyle/>
                    <a:p>
                      <a:pPr algn="ctr"/>
                      <a:r>
                        <a:rPr lang="en-US" sz="1800" b="1" dirty="0" err="1"/>
                        <a:t>Hàng</a:t>
                      </a:r>
                      <a:r>
                        <a:rPr lang="en-US" sz="1800" b="1" baseline="0" dirty="0"/>
                        <a:t> </a:t>
                      </a:r>
                      <a:r>
                        <a:rPr lang="en-US" sz="1800" b="1" baseline="0" dirty="0" err="1"/>
                        <a:t>làm</a:t>
                      </a:r>
                      <a:r>
                        <a:rPr lang="en-US" sz="1800" b="1" baseline="0" dirty="0"/>
                        <a:t> </a:t>
                      </a:r>
                      <a:r>
                        <a:rPr lang="en-US" sz="1800" b="1" baseline="0" dirty="0" err="1"/>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a:t>Độ</a:t>
                      </a:r>
                      <a:r>
                        <a:rPr lang="en-US" sz="1800" b="1" baseline="0" dirty="0"/>
                        <a:t> </a:t>
                      </a:r>
                      <a:r>
                        <a:rPr lang="en-US" sz="1800" b="1" baseline="0" dirty="0" err="1"/>
                        <a:t>chính</a:t>
                      </a:r>
                      <a:r>
                        <a:rPr lang="en-US" sz="1800" b="1" baseline="0" dirty="0"/>
                        <a:t> </a:t>
                      </a:r>
                      <a:r>
                        <a:rPr lang="en-US" sz="1800" b="1" baseline="0" dirty="0" err="1"/>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l"/>
                      <a:r>
                        <a:rPr lang="en-US" sz="180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l"/>
                      <a:r>
                        <a:rPr lang="en-US" sz="1800" dirty="0" err="1"/>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en-US" sz="1800" dirty="0" err="1"/>
                        <a:t>Đơn</a:t>
                      </a:r>
                      <a:r>
                        <a:rPr lang="en-US" sz="1800" baseline="0" dirty="0"/>
                        <a:t> </a:t>
                      </a:r>
                      <a:r>
                        <a:rPr lang="en-US" sz="1800" baseline="0" dirty="0" err="1"/>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en-US" sz="1800" dirty="0" err="1"/>
                        <a:t>Phần</a:t>
                      </a:r>
                      <a:r>
                        <a:rPr lang="en-US" sz="1800" baseline="0" dirty="0"/>
                        <a:t> </a:t>
                      </a:r>
                      <a:r>
                        <a:rPr lang="en-US" sz="1800" baseline="0" dirty="0" err="1"/>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en-US" sz="1800" dirty="0" err="1"/>
                        <a:t>Phần</a:t>
                      </a:r>
                      <a:r>
                        <a:rPr lang="en-US" sz="1800" baseline="0" dirty="0"/>
                        <a:t> </a:t>
                      </a:r>
                      <a:r>
                        <a:rPr lang="en-US" sz="1800" baseline="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r>
              <a:rPr lang="en-US" sz="2000" b="1" dirty="0">
                <a:solidFill>
                  <a:schemeClr val="tx2">
                    <a:lumMod val="75000"/>
                  </a:schemeClr>
                </a:solidFill>
              </a:rPr>
              <a:t> 2:</a:t>
            </a: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12 591,27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a:t>
            </a:r>
          </a:p>
          <a:p>
            <a:pPr algn="ctr">
              <a:lnSpc>
                <a:spcPct val="150000"/>
              </a:lnSpc>
            </a:pPr>
            <a:r>
              <a:rPr lang="en-US" sz="2000" dirty="0"/>
              <a:t>a) 50                              b) 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a:t>a)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50,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trăm</a:t>
                </a:r>
                <a:r>
                  <a:rPr lang="en-US" sz="2000" dirty="0"/>
                  <a:t>. </a:t>
                </a:r>
                <a:r>
                  <a:rPr lang="en-US" sz="2000" dirty="0" err="1"/>
                  <a:t>Áp</a:t>
                </a:r>
                <a:r>
                  <a:rPr lang="en-US" sz="2000" dirty="0"/>
                  <a:t> </a:t>
                </a:r>
                <a:r>
                  <a:rPr lang="en-US" sz="2000" dirty="0" err="1"/>
                  <a:t>dụng</a:t>
                </a:r>
                <a:r>
                  <a:rPr lang="en-US" sz="2000" dirty="0"/>
                  <a:t> </a:t>
                </a:r>
                <a:r>
                  <a:rPr lang="en-US" sz="2000" dirty="0" err="1"/>
                  <a:t>quy</a:t>
                </a:r>
                <a:r>
                  <a:rPr lang="en-US" sz="2000" dirty="0"/>
                  <a:t> </a:t>
                </a:r>
                <a:r>
                  <a:rPr lang="en-US" sz="2000" dirty="0" err="1"/>
                  <a:t>tắc</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ta </a:t>
                </a:r>
                <a:r>
                  <a:rPr lang="en-US" sz="2000" dirty="0" err="1"/>
                  <a:t>được</a:t>
                </a:r>
                <a:r>
                  <a:rPr lang="en-US" sz="2000" dirty="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12 600</a:t>
                </a:r>
              </a:p>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12 591,3.</a:t>
                </a:r>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a:latin typeface="+mn-lt"/>
              </a:rPr>
              <a:t>Thảo</a:t>
            </a:r>
            <a:r>
              <a:rPr lang="en-US" sz="1800" i="1" dirty="0">
                <a:latin typeface="+mn-lt"/>
              </a:rPr>
              <a:t> </a:t>
            </a:r>
            <a:r>
              <a:rPr lang="en-US" sz="1800" i="1" dirty="0" err="1">
                <a:latin typeface="+mn-lt"/>
              </a:rPr>
              <a:t>luận</a:t>
            </a:r>
            <a:r>
              <a:rPr lang="en-US" sz="1800" i="1" dirty="0">
                <a:latin typeface="+mn-lt"/>
              </a:rPr>
              <a:t> </a:t>
            </a:r>
            <a:r>
              <a:rPr lang="en-US" sz="1800" i="1" dirty="0" err="1">
                <a:latin typeface="+mn-lt"/>
              </a:rPr>
              <a:t>nhóm</a:t>
            </a:r>
            <a:r>
              <a:rPr lang="en-US" sz="1800" i="1" dirty="0">
                <a:latin typeface="+mn-lt"/>
              </a:rPr>
              <a:t> </a:t>
            </a:r>
            <a:r>
              <a:rPr lang="en-US" sz="1800" i="1" dirty="0" err="1">
                <a:latin typeface="+mn-lt"/>
              </a:rPr>
              <a:t>đôi</a:t>
            </a:r>
            <a:r>
              <a:rPr lang="en-US" sz="1800" i="1" dirty="0">
                <a:latin typeface="+mn-lt"/>
              </a:rPr>
              <a:t> </a:t>
            </a:r>
            <a:r>
              <a:rPr lang="en-US" sz="1800" i="1" dirty="0" err="1">
                <a:latin typeface="+mn-lt"/>
              </a:rPr>
              <a:t>và</a:t>
            </a:r>
            <a:r>
              <a:rPr lang="en-US" sz="1800" i="1" dirty="0">
                <a:latin typeface="+mn-lt"/>
              </a:rPr>
              <a:t> </a:t>
            </a:r>
            <a:r>
              <a:rPr lang="en-US" sz="1800" i="1" dirty="0" err="1">
                <a:latin typeface="+mn-lt"/>
              </a:rPr>
              <a:t>hoàn</a:t>
            </a:r>
            <a:r>
              <a:rPr lang="en-US" sz="1800" i="1" dirty="0">
                <a:latin typeface="+mn-lt"/>
              </a:rPr>
              <a:t> </a:t>
            </a:r>
            <a:r>
              <a:rPr lang="en-US" sz="1800" i="1" dirty="0" err="1">
                <a:latin typeface="+mn-lt"/>
              </a:rPr>
              <a:t>thành</a:t>
            </a:r>
            <a:r>
              <a:rPr lang="en-US" sz="1800" i="1" dirty="0">
                <a:latin typeface="+mn-lt"/>
              </a:rPr>
              <a:t> </a:t>
            </a:r>
            <a:r>
              <a:rPr lang="en-US" sz="1800" b="1" i="1" dirty="0" err="1">
                <a:latin typeface="+mn-lt"/>
              </a:rPr>
              <a:t>Luyện</a:t>
            </a:r>
            <a:r>
              <a:rPr lang="en-US" sz="1800" b="1" i="1" dirty="0">
                <a:latin typeface="+mn-lt"/>
              </a:rPr>
              <a:t> </a:t>
            </a:r>
            <a:r>
              <a:rPr lang="en-US" sz="1800" b="1" i="1" dirty="0" err="1">
                <a:latin typeface="+mn-lt"/>
              </a:rPr>
              <a:t>tập</a:t>
            </a:r>
            <a:r>
              <a:rPr lang="en-US" sz="1800" b="1" i="1" dirty="0">
                <a:latin typeface="+mn-lt"/>
              </a:rPr>
              <a:t> 2 + </a:t>
            </a:r>
            <a:r>
              <a:rPr lang="en-US" sz="1800" b="1" i="1" dirty="0" err="1">
                <a:latin typeface="+mn-lt"/>
              </a:rPr>
              <a:t>Vận</a:t>
            </a:r>
            <a:r>
              <a:rPr lang="en-US" sz="1800" b="1" i="1" dirty="0">
                <a:latin typeface="+mn-lt"/>
              </a:rPr>
              <a:t> </a:t>
            </a:r>
            <a:r>
              <a:rPr lang="en-US" sz="1800" b="1" i="1" dirty="0" err="1">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a:solidFill>
                  <a:schemeClr val="accent1">
                    <a:lumMod val="50000"/>
                  </a:schemeClr>
                </a:solidFill>
              </a:rPr>
              <a:t>Luyện</a:t>
            </a:r>
            <a:r>
              <a:rPr lang="en-US" sz="1800" b="1" dirty="0">
                <a:solidFill>
                  <a:schemeClr val="accent1">
                    <a:lumMod val="50000"/>
                  </a:schemeClr>
                </a:solidFill>
              </a:rPr>
              <a:t> </a:t>
            </a:r>
            <a:r>
              <a:rPr lang="en-US" sz="1800" b="1" dirty="0" err="1">
                <a:solidFill>
                  <a:schemeClr val="accent1">
                    <a:lumMod val="50000"/>
                  </a:schemeClr>
                </a:solidFill>
              </a:rPr>
              <a:t>tập</a:t>
            </a:r>
            <a:r>
              <a:rPr lang="en-US" sz="1800" b="1" dirty="0">
                <a:solidFill>
                  <a:schemeClr val="accent1">
                    <a:lumMod val="50000"/>
                  </a:schemeClr>
                </a:solidFill>
              </a:rPr>
              <a:t> 2</a:t>
            </a: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a:t>Làm</a:t>
            </a:r>
            <a:r>
              <a:rPr lang="en-US" sz="1800" dirty="0"/>
              <a:t> </a:t>
            </a:r>
            <a:r>
              <a:rPr lang="en-US" sz="1800" dirty="0" err="1"/>
              <a:t>tròn</a:t>
            </a:r>
            <a:r>
              <a:rPr lang="en-US" sz="1800" dirty="0"/>
              <a:t> </a:t>
            </a:r>
            <a:r>
              <a:rPr lang="en-US" sz="1800" dirty="0" err="1"/>
              <a:t>số</a:t>
            </a:r>
            <a:r>
              <a:rPr lang="en-US" sz="1800" dirty="0"/>
              <a:t> 3,14159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a:t>
            </a:r>
            <a:r>
              <a:rPr lang="en-US" sz="1800" dirty="0" err="1"/>
              <a:t>là</a:t>
            </a:r>
            <a:r>
              <a:rPr lang="en-US" sz="1800" dirty="0"/>
              <a:t> 0,005</a:t>
            </a:r>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a:t>Để kết quả làm tròn có độ chính xác là 0,0</a:t>
            </a:r>
            <a:r>
              <a:rPr lang="en-US" sz="1800" dirty="0"/>
              <a:t>0</a:t>
            </a:r>
            <a:r>
              <a:rPr lang="vi-VN" sz="1800" dirty="0"/>
              <a:t>5, ta làm tr</a:t>
            </a:r>
            <a:r>
              <a:rPr lang="en-US" sz="1800" dirty="0"/>
              <a:t>ò</a:t>
            </a:r>
            <a:r>
              <a:rPr lang="vi-VN" sz="1800" dirty="0"/>
              <a:t>n số đến hàng phần</a:t>
            </a:r>
            <a:r>
              <a:rPr lang="en-US" sz="1800" dirty="0"/>
              <a:t> </a:t>
            </a:r>
            <a:r>
              <a:rPr lang="en-US" sz="1800" dirty="0" err="1"/>
              <a:t>trăm</a:t>
            </a:r>
            <a:r>
              <a:rPr lang="vi-VN" sz="1800" dirty="0"/>
              <a:t>, được kết quả là </a:t>
            </a:r>
            <a:r>
              <a:rPr lang="en-US" sz="1800" dirty="0"/>
              <a:t>3,14159 </a:t>
            </a:r>
            <a:r>
              <a:rPr lang="vi-VN" sz="1800" dirty="0"/>
              <a:t>≈</a:t>
            </a:r>
            <a:r>
              <a:rPr lang="en-US" sz="1800" dirty="0"/>
              <a:t> 3,14</a:t>
            </a:r>
            <a:r>
              <a:rPr lang="vi-VN" sz="1800" dirty="0"/>
              <a:t>.</a:t>
            </a:r>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a:solidFill>
                  <a:schemeClr val="tx2">
                    <a:lumMod val="75000"/>
                  </a:schemeClr>
                </a:solidFill>
              </a:rPr>
              <a:t>Vận</a:t>
            </a:r>
            <a:r>
              <a:rPr lang="en-US" sz="1800" b="1" dirty="0">
                <a:solidFill>
                  <a:schemeClr val="tx2">
                    <a:lumMod val="75000"/>
                  </a:schemeClr>
                </a:solidFill>
              </a:rPr>
              <a:t> </a:t>
            </a:r>
            <a:r>
              <a:rPr lang="en-US" sz="1800" b="1" dirty="0" err="1">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a:t>Ước</a:t>
            </a:r>
            <a:r>
              <a:rPr lang="en-US" sz="1800" dirty="0"/>
              <a:t> </a:t>
            </a:r>
            <a:r>
              <a:rPr lang="en-US" sz="1800" dirty="0" err="1"/>
              <a:t>lượng</a:t>
            </a:r>
            <a:r>
              <a:rPr lang="en-US" sz="1800" dirty="0"/>
              <a:t> </a:t>
            </a:r>
            <a:r>
              <a:rPr lang="en-US" sz="1800" dirty="0" err="1"/>
              <a:t>kết</a:t>
            </a:r>
            <a:r>
              <a:rPr lang="en-US" sz="1800" dirty="0"/>
              <a:t> </a:t>
            </a:r>
            <a:r>
              <a:rPr lang="en-US" sz="1800" dirty="0" err="1"/>
              <a:t>quả</a:t>
            </a:r>
            <a:r>
              <a:rPr lang="en-US" sz="1800" dirty="0"/>
              <a:t> </a:t>
            </a:r>
            <a:r>
              <a:rPr lang="en-US" sz="1800" dirty="0" err="1"/>
              <a:t>phép</a:t>
            </a:r>
            <a:r>
              <a:rPr lang="en-US" sz="1800" dirty="0"/>
              <a:t> </a:t>
            </a:r>
            <a:r>
              <a:rPr lang="en-US" sz="1800" dirty="0" err="1"/>
              <a:t>tính</a:t>
            </a:r>
            <a:r>
              <a:rPr lang="en-US" sz="1800" dirty="0"/>
              <a:t> 31,(81). 4,9 </a:t>
            </a:r>
            <a:r>
              <a:rPr lang="en-US" sz="1800" dirty="0" err="1"/>
              <a:t>bằng</a:t>
            </a:r>
            <a:r>
              <a:rPr lang="en-US" sz="1800" dirty="0"/>
              <a:t> </a:t>
            </a:r>
            <a:r>
              <a:rPr lang="en-US" sz="1800" dirty="0" err="1"/>
              <a:t>cách</a:t>
            </a:r>
            <a:r>
              <a:rPr lang="en-US" sz="1800" dirty="0"/>
              <a:t> </a:t>
            </a:r>
            <a:r>
              <a:rPr lang="en-US" sz="1800" dirty="0" err="1"/>
              <a:t>làm</a:t>
            </a:r>
            <a:r>
              <a:rPr lang="en-US" sz="1800" dirty="0"/>
              <a:t> </a:t>
            </a:r>
            <a:r>
              <a:rPr lang="en-US" sz="1800" dirty="0" err="1"/>
              <a:t>tròn</a:t>
            </a:r>
            <a:r>
              <a:rPr lang="en-US" sz="1800" dirty="0"/>
              <a:t> </a:t>
            </a:r>
            <a:r>
              <a:rPr lang="en-US" sz="1800" dirty="0" err="1"/>
              <a:t>hai</a:t>
            </a:r>
            <a:r>
              <a:rPr lang="en-US" sz="1800" dirty="0"/>
              <a:t> </a:t>
            </a:r>
            <a:r>
              <a:rPr lang="en-US" sz="1800" dirty="0" err="1"/>
              <a:t>thừa</a:t>
            </a:r>
            <a:r>
              <a:rPr lang="en-US" sz="1800" dirty="0"/>
              <a:t> </a:t>
            </a:r>
            <a:r>
              <a:rPr lang="en-US" sz="1800" dirty="0" err="1"/>
              <a:t>số</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a:solidFill>
                  <a:schemeClr val="accent1">
                    <a:lumMod val="50000"/>
                  </a:schemeClr>
                </a:solidFill>
              </a:rPr>
              <a:t>Bài</a:t>
            </a:r>
            <a:r>
              <a:rPr lang="en-US" sz="2000" b="1" dirty="0">
                <a:solidFill>
                  <a:schemeClr val="accent1">
                    <a:lumMod val="50000"/>
                  </a:schemeClr>
                </a:solidFill>
              </a:rPr>
              <a:t> 2.1 (SGK - tr28)</a:t>
            </a: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sau</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ctr">
              <a:lnSpc>
                <a:spcPct val="150000"/>
              </a:lnSpc>
            </a:pPr>
            <a:r>
              <a:rPr lang="en-US" sz="2000" dirty="0"/>
              <a:t>0,1; -1,(23); 11,2(3); -6,725</a:t>
            </a:r>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50000"/>
                  </a:schemeClr>
                </a:solidFill>
              </a:rPr>
              <a:t>Bài</a:t>
            </a:r>
            <a:r>
              <a:rPr lang="en-US" sz="2000" b="1" dirty="0">
                <a:solidFill>
                  <a:schemeClr val="accent3">
                    <a:lumMod val="50000"/>
                  </a:schemeClr>
                </a:solidFill>
              </a:rPr>
              <a:t> 2.2 (SGK - tr28)</a:t>
            </a: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chu</a:t>
            </a:r>
            <a:r>
              <a:rPr lang="en-US" sz="2000" dirty="0"/>
              <a:t> </a:t>
            </a:r>
            <a:r>
              <a:rPr lang="en-US" sz="2000" dirty="0" err="1"/>
              <a:t>kì</a:t>
            </a:r>
            <a:r>
              <a:rPr lang="en-US" sz="2000" dirty="0"/>
              <a:t>, </a:t>
            </a:r>
            <a:r>
              <a:rPr lang="en-US" sz="2000" dirty="0" err="1"/>
              <a:t>hãy</a:t>
            </a:r>
            <a:r>
              <a:rPr lang="en-US" sz="2000" dirty="0"/>
              <a:t> </a:t>
            </a:r>
            <a:r>
              <a:rPr lang="en-US" sz="2000" dirty="0" err="1"/>
              <a:t>viết</a:t>
            </a:r>
            <a:r>
              <a:rPr lang="en-US" sz="2000" dirty="0"/>
              <a:t> </a:t>
            </a:r>
            <a:r>
              <a:rPr lang="en-US" sz="2000" dirty="0" err="1"/>
              <a:t>gọn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0,010101...</a:t>
            </a:r>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a:t>0,(01)</a:t>
            </a:r>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50000"/>
                  </a:schemeClr>
                </a:solidFill>
              </a:rPr>
              <a:t>Bài</a:t>
            </a:r>
            <a:r>
              <a:rPr lang="en-US" sz="2000" b="1" dirty="0">
                <a:solidFill>
                  <a:schemeClr val="bg2">
                    <a:lumMod val="50000"/>
                  </a:schemeClr>
                </a:solidFill>
              </a:rPr>
              <a:t> 2.3 (SGK - tr28)</a:t>
            </a: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a:t>Tìm</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 </a:t>
            </a:r>
            <a:r>
              <a:rPr lang="en-US" sz="2000" dirty="0" err="1"/>
              <a:t>của</a:t>
            </a:r>
            <a:r>
              <a:rPr lang="en-US" sz="2000" dirty="0"/>
              <a:t> </a:t>
            </a:r>
            <a:r>
              <a:rPr lang="en-US" sz="2000" dirty="0" err="1"/>
              <a:t>số</a:t>
            </a:r>
            <a:r>
              <a:rPr lang="en-US" sz="2000" dirty="0"/>
              <a:t> 3,2(31)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3,2(31)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a:t>
            </a:r>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t</a:t>
                </a:r>
                <a:r>
                  <a:rPr lang="vi-VN" sz="2000" dirty="0">
                    <a:latin typeface="+mn-lt"/>
                  </a:rPr>
                  <a:t>hực 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a:t>4</a:t>
            </a:r>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a:t>0,8</a:t>
            </a:r>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a:t>4 0</a:t>
            </a:r>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a:t>0 0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a:solidFill>
                  <a:schemeClr val="accent3">
                    <a:lumMod val="50000"/>
                  </a:schemeClr>
                </a:solidFill>
              </a:rPr>
              <a:t>Bài</a:t>
            </a:r>
            <a:r>
              <a:rPr lang="en-US" sz="2000" b="1" dirty="0">
                <a:solidFill>
                  <a:schemeClr val="accent3">
                    <a:lumMod val="50000"/>
                  </a:schemeClr>
                </a:solidFill>
              </a:rPr>
              <a:t> 2.4 (SGK - tr28)</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a:t>Số</a:t>
            </a:r>
            <a:r>
              <a:rPr lang="en-US" sz="2000" dirty="0"/>
              <a:t> 0,1010010001000010...(</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10, 100, 1 000, 10 000,... </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hay </a:t>
            </a:r>
            <a:r>
              <a:rPr lang="en-US" sz="2000" dirty="0" err="1"/>
              <a:t>không</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h</a:t>
            </a:r>
            <a:r>
              <a:rPr lang="en-US" sz="1800" dirty="0"/>
              <a:t>ạ</a:t>
            </a:r>
            <a:r>
              <a:rPr lang="vi-VN" sz="1800" dirty="0"/>
              <a:t>n tuần hoàn vớ</a:t>
            </a:r>
            <a:r>
              <a:rPr lang="en-US" sz="1800" dirty="0" err="1"/>
              <a:t>i</a:t>
            </a:r>
            <a:r>
              <a:rPr lang="vi-VN" sz="1800" dirty="0"/>
              <a:t> chu kì có n chữ số và bắt đầu từ chữ số thứ m sau dấu phẩy thì trong dãy 000…0 (gồm m</a:t>
            </a:r>
            <a:r>
              <a:rPr lang="en-US" sz="1800" dirty="0"/>
              <a:t> </a:t>
            </a:r>
            <a:r>
              <a:rPr lang="vi-VN" sz="1800" dirty="0"/>
              <a:t>+</a:t>
            </a:r>
            <a:r>
              <a:rPr lang="en-US" sz="1800" dirty="0"/>
              <a:t> </a:t>
            </a:r>
            <a:r>
              <a:rPr lang="vi-VN" sz="1800" dirty="0"/>
              <a:t>n</a:t>
            </a:r>
            <a:r>
              <a:rPr lang="en-US" sz="1800" dirty="0"/>
              <a:t> </a:t>
            </a:r>
            <a:r>
              <a:rPr lang="vi-VN" sz="1800" dirty="0"/>
              <a:t>+</a:t>
            </a:r>
            <a:r>
              <a:rPr lang="en-US" sz="1800" dirty="0"/>
              <a:t> </a:t>
            </a:r>
            <a:r>
              <a:rPr lang="vi-VN" sz="1800" dirty="0"/>
              <a:t>1 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a:solidFill>
                  <a:schemeClr val="tx2">
                    <a:lumMod val="75000"/>
                  </a:schemeClr>
                </a:solidFill>
              </a:rPr>
              <a:t>Bài</a:t>
            </a:r>
            <a:r>
              <a:rPr lang="en-US" sz="2000" b="1" dirty="0">
                <a:solidFill>
                  <a:schemeClr val="tx2">
                    <a:lumMod val="75000"/>
                  </a:schemeClr>
                </a:solidFill>
              </a:rPr>
              <a:t> 2.5 (SGK - tr28)</a:t>
            </a: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3,14159... </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a:t>a) </a:t>
                </a:r>
                <a:r>
                  <a:rPr lang="en-US" sz="2000" dirty="0" err="1"/>
                  <a:t>Làm</a:t>
                </a:r>
                <a:r>
                  <a:rPr lang="en-US" sz="2000" dirty="0"/>
                  <a:t> </a:t>
                </a:r>
                <a:r>
                  <a:rPr lang="en-US" sz="2000" dirty="0" err="1"/>
                  <a:t>tròn</a:t>
                </a:r>
                <a:r>
                  <a:rPr lang="en-US" sz="2000" dirty="0"/>
                  <a:t> </a:t>
                </a:r>
                <a:r>
                  <a:rPr lang="en-US" sz="2000" dirty="0" err="1"/>
                  <a:t>số</a:t>
                </a:r>
                <a:r>
                  <a:rPr lang="en-US" sz="2000" dirty="0"/>
                  <a:t> 3,14159...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ta </a:t>
                </a:r>
                <a:r>
                  <a:rPr lang="en-US" sz="2000" dirty="0" err="1"/>
                  <a:t>được</a:t>
                </a:r>
                <a:r>
                  <a:rPr lang="en-US" sz="2000" dirty="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3,142.</a:t>
                </a:r>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3,14.</a:t>
                </a:r>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a:solidFill>
                      <a:srgbClr val="0070C0"/>
                    </a:solidFill>
                  </a:rPr>
                  <a:t> = - 0,(38)</a:t>
                </a: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b="1" dirty="0" err="1"/>
              <a:t>Bài</a:t>
            </a:r>
            <a:r>
              <a:rPr lang="en-US" sz="2000" b="1" dirty="0"/>
              <a:t> 6.</a:t>
            </a:r>
          </a:p>
          <a:p>
            <a:pPr algn="ctr">
              <a:lnSpc>
                <a:spcPct val="150000"/>
              </a:lnSpc>
            </a:pPr>
            <a:r>
              <a:rPr lang="en-US" sz="2000" b="1" dirty="0" err="1"/>
              <a:t>Số</a:t>
            </a:r>
            <a:r>
              <a:rPr lang="en-US" sz="2000" b="1" dirty="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CẢM ƠN CÁC EM </a:t>
            </a:r>
            <a:br>
              <a:rPr lang="en-US" sz="4000" b="1" dirty="0">
                <a:solidFill>
                  <a:schemeClr val="tx2">
                    <a:lumMod val="75000"/>
                  </a:schemeClr>
                </a:solidFill>
                <a:latin typeface="+mn-lt"/>
              </a:rPr>
            </a:br>
            <a:r>
              <a:rPr lang="en-US" sz="4000" b="1" dirty="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a:t>
                </a:r>
                <a:r>
                  <a:rPr lang="en-US" sz="2000" dirty="0" err="1">
                    <a:latin typeface="+mn-lt"/>
                  </a:rPr>
                  <a:t>đặt</a:t>
                </a:r>
                <a:r>
                  <a:rPr lang="en-US" sz="2000" dirty="0">
                    <a:latin typeface="+mn-lt"/>
                  </a:rPr>
                  <a:t> </a:t>
                </a:r>
                <a:r>
                  <a:rPr lang="en-US" sz="2000" dirty="0" err="1">
                    <a:latin typeface="+mn-lt"/>
                  </a:rPr>
                  <a:t>tính</a:t>
                </a:r>
                <a:r>
                  <a:rPr lang="en-US" sz="2000" dirty="0">
                    <a:latin typeface="+mn-lt"/>
                  </a:rPr>
                  <a:t> </a:t>
                </a:r>
                <a:r>
                  <a:rPr lang="vi-VN" sz="2000" dirty="0">
                    <a:latin typeface="+mn-lt"/>
                  </a:rPr>
                  <a:t>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a:t>18</a:t>
            </a:r>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a:t>0,2777...</a:t>
            </a:r>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a:t>5 0</a:t>
            </a:r>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a:t>1 4 0</a:t>
            </a:r>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a:t>1 4 0</a:t>
            </a:r>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a:t>1 4 0</a:t>
            </a:r>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a:t>...</a:t>
            </a:r>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này</a:t>
            </a:r>
            <a:r>
              <a:rPr lang="en-US" sz="2000" dirty="0"/>
              <a:t>?</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latin typeface="+mn-lt"/>
              </a:rPr>
              <a:t>BÀI 5: LÀM QUEN VỚI SỐ </a:t>
            </a:r>
            <a:br>
              <a:rPr lang="en-US" sz="3200" b="1" dirty="0">
                <a:latin typeface="+mn-lt"/>
              </a:rPr>
            </a:br>
            <a:r>
              <a:rPr lang="en-US" sz="3200" b="1" dirty="0">
                <a:latin typeface="+mn-lt"/>
              </a:rPr>
              <a:t>THẬP PHÂN VÔ HẠN TUẦN HOÀN </a:t>
            </a:r>
            <a:br>
              <a:rPr lang="en-US" sz="3200" b="1" dirty="0">
                <a:latin typeface="+mn-lt"/>
              </a:rPr>
            </a:br>
            <a:r>
              <a:rPr lang="en-US" sz="3200" b="1" dirty="0">
                <a:latin typeface="+mn-lt"/>
              </a:rPr>
              <a:t>(2 </a:t>
            </a:r>
            <a:r>
              <a:rPr lang="en-US" sz="3200" b="1" dirty="0" err="1">
                <a:latin typeface="+mn-lt"/>
              </a:rPr>
              <a:t>Tiết</a:t>
            </a:r>
            <a:r>
              <a:rPr lang="en-US" sz="3200" b="1" dirty="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a:solidFill>
                  <a:schemeClr val="accent1">
                    <a:lumMod val="50000"/>
                  </a:schemeClr>
                </a:solidFill>
              </a:rPr>
              <a:t>CHƯƠNG II: SỐ THỰC</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a:latin typeface="+mn-lt"/>
              </a:rPr>
              <a:t>Số</a:t>
            </a:r>
            <a:r>
              <a:rPr lang="en-US" sz="2200" b="1" dirty="0">
                <a:latin typeface="+mn-lt"/>
              </a:rPr>
              <a:t> </a:t>
            </a:r>
            <a:r>
              <a:rPr lang="en-US" sz="2200" b="1" dirty="0" err="1">
                <a:latin typeface="+mn-lt"/>
              </a:rPr>
              <a:t>thập</a:t>
            </a:r>
            <a:r>
              <a:rPr lang="en-US" sz="2200" b="1" dirty="0">
                <a:latin typeface="+mn-lt"/>
              </a:rPr>
              <a:t> </a:t>
            </a:r>
            <a:r>
              <a:rPr lang="en-US" sz="2200" b="1" dirty="0" err="1">
                <a:latin typeface="+mn-lt"/>
              </a:rPr>
              <a:t>phân</a:t>
            </a:r>
            <a:r>
              <a:rPr lang="en-US" sz="2200" b="1" dirty="0">
                <a:latin typeface="+mn-lt"/>
              </a:rPr>
              <a:t> </a:t>
            </a:r>
            <a:r>
              <a:rPr lang="en-US" sz="2200" b="1" dirty="0" err="1">
                <a:latin typeface="+mn-lt"/>
              </a:rPr>
              <a:t>vô</a:t>
            </a:r>
            <a:r>
              <a:rPr lang="en-US" sz="2200" b="1" dirty="0">
                <a:latin typeface="+mn-lt"/>
              </a:rPr>
              <a:t> </a:t>
            </a:r>
            <a:r>
              <a:rPr lang="en-US" sz="2200" b="1" dirty="0" err="1">
                <a:latin typeface="+mn-lt"/>
              </a:rPr>
              <a:t>hạn</a:t>
            </a:r>
            <a:r>
              <a:rPr lang="en-US" sz="2200" b="1" dirty="0">
                <a:latin typeface="+mn-lt"/>
              </a:rPr>
              <a:t> </a:t>
            </a:r>
            <a:r>
              <a:rPr lang="en-US" sz="2200" b="1" dirty="0" err="1">
                <a:latin typeface="+mn-lt"/>
              </a:rPr>
              <a:t>tuần</a:t>
            </a:r>
            <a:r>
              <a:rPr lang="en-US" sz="2200" b="1" dirty="0">
                <a:latin typeface="+mn-lt"/>
              </a:rPr>
              <a:t> </a:t>
            </a:r>
            <a:r>
              <a:rPr lang="en-US" sz="2200" b="1" dirty="0" err="1">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a:t>Em </a:t>
                </a:r>
                <a:r>
                  <a:rPr lang="en-US" sz="2000" dirty="0" err="1"/>
                  <a:t>hãy</a:t>
                </a:r>
                <a:r>
                  <a:rPr lang="en-US" sz="2000" dirty="0"/>
                  <a:t> </a:t>
                </a:r>
                <a:r>
                  <a:rPr lang="en-US" sz="2000" dirty="0" err="1"/>
                  <a:t>viết</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18, </a:t>
            </a: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a:solidFill>
                      <a:schemeClr val="tx2">
                        <a:lumMod val="50000"/>
                      </a:schemeClr>
                    </a:solidFill>
                  </a:rPr>
                  <a:t> = 0,2777...</a:t>
                </a: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hữu</a:t>
            </a:r>
            <a:r>
              <a:rPr lang="en-US" sz="2000" dirty="0">
                <a:solidFill>
                  <a:srgbClr val="C00000"/>
                </a:solidFill>
              </a:rPr>
              <a:t> </a:t>
            </a:r>
            <a:r>
              <a:rPr lang="en-US" sz="2000" dirty="0" err="1">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vô</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tuần</a:t>
            </a:r>
            <a:r>
              <a:rPr lang="en-US" sz="2000" dirty="0">
                <a:solidFill>
                  <a:srgbClr val="C00000"/>
                </a:solidFill>
              </a:rPr>
              <a:t> </a:t>
            </a:r>
            <a:r>
              <a:rPr lang="en-US" sz="2000" dirty="0" err="1">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a:t>Tương</a:t>
            </a:r>
            <a:r>
              <a:rPr lang="en-US" sz="2000" dirty="0"/>
              <a:t> </a:t>
            </a:r>
            <a:r>
              <a:rPr lang="en-US" sz="2000" dirty="0" err="1"/>
              <a:t>tự</a:t>
            </a:r>
            <a:r>
              <a:rPr lang="en-US" sz="2000" dirty="0"/>
              <a:t>, </a:t>
            </a:r>
            <a:r>
              <a:rPr lang="en-US" sz="2000" dirty="0" err="1"/>
              <a:t>em</a:t>
            </a:r>
            <a:r>
              <a:rPr lang="en-US" sz="2000" dirty="0"/>
              <a:t> </a:t>
            </a:r>
            <a:r>
              <a:rPr lang="en-US" sz="2000" dirty="0" err="1"/>
              <a:t>hãy</a:t>
            </a:r>
            <a:r>
              <a:rPr lang="en-US" sz="2000" dirty="0"/>
              <a:t> </a:t>
            </a:r>
            <a:r>
              <a:rPr lang="en-US" sz="2000" dirty="0" err="1"/>
              <a:t>đặt</a:t>
            </a:r>
            <a:r>
              <a:rPr lang="en-US" sz="2000" dirty="0"/>
              <a:t> </a:t>
            </a:r>
            <a:r>
              <a:rPr lang="en-US" sz="2000" dirty="0" err="1"/>
              <a:t>tính</a:t>
            </a:r>
            <a:r>
              <a:rPr lang="en-US" sz="2000" dirty="0"/>
              <a:t> chia </a:t>
            </a:r>
            <a:r>
              <a:rPr lang="en-US" sz="2000" dirty="0">
                <a:solidFill>
                  <a:schemeClr val="accent3">
                    <a:lumMod val="50000"/>
                  </a:schemeClr>
                </a:solidFill>
              </a:rPr>
              <a:t>17: 11</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a:t>Số</a:t>
            </a:r>
            <a:r>
              <a:rPr lang="en-US" sz="2000" dirty="0"/>
              <a:t> 0,2777...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b="1" dirty="0">
                <a:solidFill>
                  <a:srgbClr val="FF0000"/>
                </a:solidFill>
              </a:rPr>
              <a:t>0,2(7)</a:t>
            </a:r>
            <a:r>
              <a:rPr lang="en-US" sz="2000" dirty="0"/>
              <a:t>.</a:t>
            </a:r>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a:t>Kí</a:t>
            </a:r>
            <a:r>
              <a:rPr lang="en-US" sz="1800" dirty="0"/>
              <a:t> </a:t>
            </a:r>
            <a:r>
              <a:rPr lang="en-US" sz="1800" dirty="0" err="1"/>
              <a:t>hiệu</a:t>
            </a:r>
            <a:r>
              <a:rPr lang="en-US" sz="1800" dirty="0"/>
              <a:t> </a:t>
            </a:r>
            <a:r>
              <a:rPr lang="en-US" sz="1800" dirty="0">
                <a:solidFill>
                  <a:schemeClr val="accent1">
                    <a:lumMod val="50000"/>
                  </a:schemeClr>
                </a:solidFill>
              </a:rPr>
              <a:t>(7)</a:t>
            </a:r>
            <a:r>
              <a:rPr lang="en-US" sz="1800" dirty="0">
                <a:solidFill>
                  <a:srgbClr val="FF0000"/>
                </a:solidFill>
              </a:rPr>
              <a:t> </a:t>
            </a:r>
            <a:r>
              <a:rPr lang="en-US" sz="1800" dirty="0" err="1"/>
              <a:t>được</a:t>
            </a:r>
            <a:r>
              <a:rPr lang="en-US" sz="1800" dirty="0"/>
              <a:t> </a:t>
            </a:r>
            <a:r>
              <a:rPr lang="en-US" sz="1800" dirty="0" err="1"/>
              <a:t>hiểu</a:t>
            </a:r>
            <a:r>
              <a:rPr lang="en-US" sz="1800" dirty="0"/>
              <a:t> </a:t>
            </a:r>
            <a:r>
              <a:rPr lang="en-US" sz="1800" dirty="0" err="1"/>
              <a:t>là</a:t>
            </a:r>
            <a:r>
              <a:rPr lang="en-US" sz="1800" dirty="0"/>
              <a:t> </a:t>
            </a:r>
            <a:r>
              <a:rPr lang="en-US" sz="1800" dirty="0" err="1"/>
              <a:t>chữ</a:t>
            </a:r>
            <a:r>
              <a:rPr lang="en-US" sz="1800" dirty="0"/>
              <a:t> </a:t>
            </a:r>
            <a:r>
              <a:rPr lang="en-US" sz="1800" dirty="0" err="1"/>
              <a:t>số</a:t>
            </a:r>
            <a:r>
              <a:rPr lang="en-US" sz="1800" dirty="0"/>
              <a:t> 7 </a:t>
            </a:r>
            <a:r>
              <a:rPr lang="en-US" sz="1800" dirty="0" err="1"/>
              <a:t>được</a:t>
            </a:r>
            <a:r>
              <a:rPr lang="en-US" sz="1800" dirty="0"/>
              <a:t> </a:t>
            </a:r>
            <a:r>
              <a:rPr lang="en-US" sz="1800" dirty="0" err="1"/>
              <a:t>lặp</a:t>
            </a:r>
            <a:r>
              <a:rPr lang="en-US" sz="1800" dirty="0"/>
              <a:t> </a:t>
            </a:r>
            <a:r>
              <a:rPr lang="en-US" sz="1800" dirty="0" err="1"/>
              <a:t>lại</a:t>
            </a:r>
            <a:r>
              <a:rPr lang="en-US" sz="1800" dirty="0"/>
              <a:t> </a:t>
            </a:r>
            <a:r>
              <a:rPr lang="en-US" sz="1800" dirty="0" err="1"/>
              <a:t>vô</a:t>
            </a:r>
            <a:r>
              <a:rPr lang="en-US" sz="1800" dirty="0"/>
              <a:t> </a:t>
            </a:r>
            <a:r>
              <a:rPr lang="en-US" sz="1800" dirty="0" err="1"/>
              <a:t>hạn</a:t>
            </a:r>
            <a:r>
              <a:rPr lang="en-US" sz="1800" dirty="0"/>
              <a:t> </a:t>
            </a:r>
            <a:r>
              <a:rPr lang="en-US" sz="1800" dirty="0" err="1"/>
              <a:t>lần</a:t>
            </a:r>
            <a:r>
              <a:rPr lang="en-US" sz="1800" dirty="0"/>
              <a:t>. </a:t>
            </a:r>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a:t>Số</a:t>
            </a:r>
            <a:r>
              <a:rPr lang="en-US" sz="1800" dirty="0"/>
              <a:t> </a:t>
            </a:r>
            <a:r>
              <a:rPr lang="en-US" sz="1800" dirty="0">
                <a:solidFill>
                  <a:schemeClr val="accent1">
                    <a:lumMod val="50000"/>
                  </a:schemeClr>
                </a:solidFill>
              </a:rPr>
              <a:t>7</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dirty="0" err="1">
                <a:solidFill>
                  <a:srgbClr val="FF0000"/>
                </a:solidFill>
              </a:rPr>
              <a:t>chu</a:t>
            </a:r>
            <a:r>
              <a:rPr lang="en-US" sz="1800" dirty="0">
                <a:solidFill>
                  <a:srgbClr val="FF0000"/>
                </a:solidFill>
              </a:rPr>
              <a:t> </a:t>
            </a:r>
            <a:r>
              <a:rPr lang="en-US" sz="1800" dirty="0" err="1">
                <a:solidFill>
                  <a:srgbClr val="FF0000"/>
                </a:solidFill>
              </a:rPr>
              <a:t>kì</a:t>
            </a:r>
            <a:r>
              <a:rPr lang="en-US" sz="1800" dirty="0">
                <a:solidFill>
                  <a:srgbClr val="FF0000"/>
                </a:solidFill>
              </a:rPr>
              <a:t> </a:t>
            </a:r>
            <a:r>
              <a:rPr lang="en-US" sz="1800" dirty="0" err="1"/>
              <a:t>của</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vô</a:t>
            </a:r>
            <a:r>
              <a:rPr lang="en-US" sz="1800" dirty="0"/>
              <a:t> </a:t>
            </a:r>
            <a:r>
              <a:rPr lang="en-US" sz="1800" dirty="0" err="1"/>
              <a:t>hạn</a:t>
            </a:r>
            <a:r>
              <a:rPr lang="en-US" sz="1800" dirty="0"/>
              <a:t> </a:t>
            </a:r>
            <a:r>
              <a:rPr lang="en-US" sz="1800" dirty="0" err="1"/>
              <a:t>tuần</a:t>
            </a:r>
            <a:r>
              <a:rPr lang="en-US" sz="1800" dirty="0"/>
              <a:t> </a:t>
            </a:r>
            <a:r>
              <a:rPr lang="en-US" sz="1800" dirty="0" err="1"/>
              <a:t>hoàn</a:t>
            </a:r>
            <a:r>
              <a:rPr lang="en-US" sz="1800" dirty="0"/>
              <a:t> 0,2(7)</a:t>
            </a:r>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a:t>Tương</a:t>
            </a:r>
            <a:r>
              <a:rPr lang="en-US" sz="2000" dirty="0"/>
              <a:t> </a:t>
            </a:r>
            <a:r>
              <a:rPr lang="en-US" sz="2000" dirty="0" err="1"/>
              <a:t>tự</a:t>
            </a:r>
            <a:r>
              <a:rPr lang="en-US" sz="2000" dirty="0"/>
              <a:t>, 1,545454... </a:t>
            </a:r>
            <a:r>
              <a:rPr lang="en-US" sz="2000" dirty="0" err="1"/>
              <a:t>có</a:t>
            </a:r>
            <a:r>
              <a:rPr lang="en-US" sz="2000" dirty="0"/>
              <a:t> </a:t>
            </a:r>
            <a:r>
              <a:rPr lang="en-US" sz="2000" dirty="0" err="1"/>
              <a:t>chu</a:t>
            </a:r>
            <a:r>
              <a:rPr lang="en-US" sz="2000" dirty="0"/>
              <a:t> </a:t>
            </a:r>
            <a:r>
              <a:rPr lang="en-US" sz="2000" dirty="0" err="1"/>
              <a:t>kì</a:t>
            </a:r>
            <a:r>
              <a:rPr lang="en-US" sz="2000" dirty="0"/>
              <a:t> </a:t>
            </a:r>
            <a:r>
              <a:rPr lang="en-US" sz="2000" dirty="0" err="1"/>
              <a:t>là</a:t>
            </a:r>
            <a:r>
              <a:rPr lang="en-US" sz="2000" dirty="0"/>
              <a:t> </a:t>
            </a:r>
            <a:r>
              <a:rPr lang="en-US" sz="2000" dirty="0">
                <a:solidFill>
                  <a:srgbClr val="FF0000"/>
                </a:solidFill>
              </a:rPr>
              <a:t>54</a:t>
            </a:r>
            <a:r>
              <a:rPr lang="en-US" sz="2000" dirty="0"/>
              <a:t> </a:t>
            </a:r>
            <a:r>
              <a:rPr lang="en-US" sz="2000" dirty="0" err="1"/>
              <a:t>và</a:t>
            </a:r>
            <a:r>
              <a:rPr lang="en-US" sz="2000" dirty="0"/>
              <a:t>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dirty="0">
                <a:solidFill>
                  <a:srgbClr val="FF0000"/>
                </a:solidFill>
              </a:rPr>
              <a:t>1,(54).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a:solidFill>
                  <a:schemeClr val="accent3">
                    <a:lumMod val="50000"/>
                  </a:schemeClr>
                </a:solidFill>
              </a:rPr>
              <a:t>Vô</a:t>
            </a:r>
            <a:r>
              <a:rPr lang="en-US" sz="2000" b="1" dirty="0">
                <a:solidFill>
                  <a:schemeClr val="accent3">
                    <a:lumMod val="50000"/>
                  </a:schemeClr>
                </a:solidFill>
              </a:rPr>
              <a:t> </a:t>
            </a:r>
            <a:r>
              <a:rPr lang="en-US" sz="2000" b="1" dirty="0" err="1">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a:latin typeface="+mn-lt"/>
                  </a:rPr>
                  <a:t>V</a:t>
                </a:r>
                <a:r>
                  <a:rPr lang="en-US" sz="2400" dirty="0" err="1">
                    <a:latin typeface="+mn-lt"/>
                    <a:ea typeface="Times New Roman" panose="02020603050405020304" pitchFamily="18" charset="0"/>
                  </a:rPr>
                  <a:t>ậy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hạn</a:t>
                </a:r>
                <a:r>
                  <a:rPr lang="en-US" sz="2400" dirty="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a:t>, 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a:solidFill>
                  <a:schemeClr val="accent3">
                    <a:lumMod val="50000"/>
                  </a:schemeClr>
                </a:solidFill>
              </a:rPr>
              <a:t>Nhận</a:t>
            </a:r>
            <a:r>
              <a:rPr lang="en-US" sz="2400" b="1" u="sng" dirty="0">
                <a:solidFill>
                  <a:schemeClr val="accent3">
                    <a:lumMod val="50000"/>
                  </a:schemeClr>
                </a:solidFill>
              </a:rPr>
              <a:t> </a:t>
            </a:r>
            <a:r>
              <a:rPr lang="en-US" sz="2400" b="1" u="sng" dirty="0" err="1">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1405</Words>
  <Application>Microsoft Office PowerPoint</Application>
  <PresentationFormat>On-screen Show (16:9)</PresentationFormat>
  <Paragraphs>134</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Secular One</vt:lpstr>
      <vt:lpstr>Didact Gothic</vt:lpstr>
      <vt:lpstr>Adobe Fangsong Std R</vt:lpstr>
      <vt:lpstr>Bebas Neue</vt:lpstr>
      <vt:lpstr>Arial</vt:lpstr>
      <vt:lpstr>Cambria Math</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World Water Day ! Minitheme</dc:title>
  <dc:creator>User</dc:creator>
  <cp:lastModifiedBy>Admin</cp:lastModifiedBy>
  <cp:revision>33</cp:revision>
  <dcterms:modified xsi:type="dcterms:W3CDTF">2023-10-22T02:59:04Z</dcterms:modified>
</cp:coreProperties>
</file>